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3"/>
  </p:notesMasterIdLst>
  <p:sldIdLst>
    <p:sldId id="261" r:id="rId3"/>
    <p:sldId id="332" r:id="rId4"/>
    <p:sldId id="331" r:id="rId5"/>
    <p:sldId id="267" r:id="rId6"/>
    <p:sldId id="268" r:id="rId7"/>
    <p:sldId id="298" r:id="rId8"/>
    <p:sldId id="306" r:id="rId9"/>
    <p:sldId id="269" r:id="rId10"/>
    <p:sldId id="305" r:id="rId11"/>
    <p:sldId id="330" r:id="rId12"/>
    <p:sldId id="265" r:id="rId13"/>
    <p:sldId id="262" r:id="rId14"/>
    <p:sldId id="317" r:id="rId15"/>
    <p:sldId id="271" r:id="rId16"/>
    <p:sldId id="328" r:id="rId17"/>
    <p:sldId id="319" r:id="rId18"/>
    <p:sldId id="323" r:id="rId19"/>
    <p:sldId id="294" r:id="rId20"/>
    <p:sldId id="389" r:id="rId21"/>
    <p:sldId id="263" r:id="rId22"/>
    <p:sldId id="390" r:id="rId23"/>
    <p:sldId id="322" r:id="rId24"/>
    <p:sldId id="320" r:id="rId25"/>
    <p:sldId id="388" r:id="rId26"/>
    <p:sldId id="329" r:id="rId27"/>
    <p:sldId id="324" r:id="rId28"/>
    <p:sldId id="327" r:id="rId29"/>
    <p:sldId id="275" r:id="rId30"/>
    <p:sldId id="276" r:id="rId31"/>
    <p:sldId id="3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oja" initials="h" lastIdx="1" clrIdx="0">
    <p:extLst>
      <p:ext uri="{19B8F6BF-5375-455C-9EA6-DF929625EA0E}">
        <p15:presenceInfo xmlns:p15="http://schemas.microsoft.com/office/powerpoint/2012/main" userId="hako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B25"/>
    <a:srgbClr val="FFDB69"/>
    <a:srgbClr val="FFF1C5"/>
    <a:srgbClr val="EEECFE"/>
    <a:srgbClr val="CFF9DA"/>
    <a:srgbClr val="FFDFDA"/>
    <a:srgbClr val="FFFF66"/>
    <a:srgbClr val="99CCFF"/>
    <a:srgbClr val="E7E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2" autoAdjust="0"/>
    <p:restoredTop sz="78711" autoAdjust="0"/>
  </p:normalViewPr>
  <p:slideViewPr>
    <p:cSldViewPr snapToGrid="0" showGuides="1">
      <p:cViewPr>
        <p:scale>
          <a:sx n="66" d="100"/>
          <a:sy n="66" d="100"/>
        </p:scale>
        <p:origin x="690"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9.0297851373291674E-3"/>
                  <c:y val="3.245713964428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D80-4B2E-B7BA-629528EEADCA}"/>
                </c:ext>
                <c:ext xmlns:c15="http://schemas.microsoft.com/office/drawing/2012/chart" uri="{CE6537A1-D6FC-4f65-9D91-7224C49458BB}"/>
              </c:extLst>
            </c:dLbl>
            <c:dLbl>
              <c:idx val="1"/>
              <c:layout>
                <c:manualLayout>
                  <c:x val="-9.0297851373291674E-3"/>
                  <c:y val="3.24571396442874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80-4B2E-B7BA-629528EEADCA}"/>
                </c:ext>
                <c:ext xmlns:c15="http://schemas.microsoft.com/office/drawing/2012/chart" uri="{CE6537A1-D6FC-4f65-9D91-7224C49458BB}"/>
              </c:extLst>
            </c:dLbl>
            <c:dLbl>
              <c:idx val="2"/>
              <c:layout>
                <c:manualLayout>
                  <c:x val="-9.0297851373292506E-3"/>
                  <c:y val="3.245713964428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D80-4B2E-B7BA-629528EEADCA}"/>
                </c:ext>
                <c:ext xmlns:c15="http://schemas.microsoft.com/office/drawing/2012/chart" uri="{CE6537A1-D6FC-4f65-9D91-7224C49458BB}"/>
              </c:extLst>
            </c:dLbl>
            <c:dLbl>
              <c:idx val="3"/>
              <c:layout>
                <c:manualLayout>
                  <c:x val="-9.0297851373291674E-3"/>
                  <c:y val="3.24571396442874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D80-4B2E-B7BA-629528EEADC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00</c:v>
                </c:pt>
                <c:pt idx="1">
                  <c:v>01</c:v>
                </c:pt>
                <c:pt idx="2">
                  <c:v>10</c:v>
                </c:pt>
                <c:pt idx="3">
                  <c:v>11</c:v>
                </c:pt>
              </c:strCache>
            </c:strRef>
          </c:cat>
          <c:val>
            <c:numRef>
              <c:f>Sheet1!$B$2:$B$5</c:f>
              <c:numCache>
                <c:formatCode>#\ ?/?</c:formatCode>
                <c:ptCount val="4"/>
                <c:pt idx="0">
                  <c:v>0.25</c:v>
                </c:pt>
                <c:pt idx="1">
                  <c:v>0.125</c:v>
                </c:pt>
                <c:pt idx="2">
                  <c:v>0.5</c:v>
                </c:pt>
                <c:pt idx="3">
                  <c:v>0.125</c:v>
                </c:pt>
              </c:numCache>
            </c:numRef>
          </c:val>
          <c:extLst xmlns:c16r2="http://schemas.microsoft.com/office/drawing/2015/06/chart">
            <c:ext xmlns:c16="http://schemas.microsoft.com/office/drawing/2014/chart" uri="{C3380CC4-5D6E-409C-BE32-E72D297353CC}">
              <c16:uniqueId val="{00000004-A2BC-46BF-9D8E-57479C6B48C7}"/>
            </c:ext>
          </c:extLst>
        </c:ser>
        <c:dLbls>
          <c:showLegendKey val="0"/>
          <c:showVal val="0"/>
          <c:showCatName val="0"/>
          <c:showSerName val="0"/>
          <c:showPercent val="0"/>
          <c:showBubbleSize val="0"/>
        </c:dLbls>
        <c:gapWidth val="219"/>
        <c:overlap val="-27"/>
        <c:axId val="1612678592"/>
        <c:axId val="1612679680"/>
      </c:barChart>
      <c:catAx>
        <c:axId val="161267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12679680"/>
        <c:crossesAt val="0"/>
        <c:auto val="1"/>
        <c:lblAlgn val="ctr"/>
        <c:lblOffset val="100"/>
        <c:noMultiLvlLbl val="0"/>
      </c:catAx>
      <c:valAx>
        <c:axId val="1612679680"/>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161267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rgbClr val="FF7C80"/>
            </a:solidFill>
            <a:ln>
              <a:noFill/>
            </a:ln>
            <a:effectLst/>
          </c:spPr>
          <c:invertIfNegative val="0"/>
          <c:cat>
            <c:strRef>
              <c:f>Sheet1!$A$2:$A$5</c:f>
              <c:strCache>
                <c:ptCount val="4"/>
                <c:pt idx="0">
                  <c:v>00</c:v>
                </c:pt>
                <c:pt idx="1">
                  <c:v>01</c:v>
                </c:pt>
                <c:pt idx="2">
                  <c:v>10</c:v>
                </c:pt>
                <c:pt idx="3">
                  <c:v>11</c:v>
                </c:pt>
              </c:strCache>
            </c:strRef>
          </c:cat>
          <c:val>
            <c:numRef>
              <c:f>Sheet1!$B$2:$B$5</c:f>
              <c:numCache>
                <c:formatCode>General</c:formatCode>
                <c:ptCount val="4"/>
                <c:pt idx="0">
                  <c:v>0.25</c:v>
                </c:pt>
                <c:pt idx="1">
                  <c:v>0.25</c:v>
                </c:pt>
                <c:pt idx="2">
                  <c:v>0.25</c:v>
                </c:pt>
                <c:pt idx="3">
                  <c:v>0.25</c:v>
                </c:pt>
              </c:numCache>
            </c:numRef>
          </c:val>
          <c:extLst xmlns:c16r2="http://schemas.microsoft.com/office/drawing/2015/06/chart">
            <c:ext xmlns:c16="http://schemas.microsoft.com/office/drawing/2014/chart" uri="{C3380CC4-5D6E-409C-BE32-E72D297353CC}">
              <c16:uniqueId val="{00000000-1A41-4D03-9717-EDA6D518243D}"/>
            </c:ext>
          </c:extLst>
        </c:ser>
        <c:dLbls>
          <c:showLegendKey val="0"/>
          <c:showVal val="0"/>
          <c:showCatName val="0"/>
          <c:showSerName val="0"/>
          <c:showPercent val="0"/>
          <c:showBubbleSize val="0"/>
        </c:dLbls>
        <c:gapWidth val="219"/>
        <c:overlap val="-27"/>
        <c:axId val="1612681856"/>
        <c:axId val="1656217152"/>
      </c:barChart>
      <c:catAx>
        <c:axId val="161268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56217152"/>
        <c:crossesAt val="0"/>
        <c:auto val="1"/>
        <c:lblAlgn val="ctr"/>
        <c:lblOffset val="100"/>
        <c:noMultiLvlLbl val="0"/>
      </c:catAx>
      <c:valAx>
        <c:axId val="1656217152"/>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161268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cat>
            <c:strRef>
              <c:f>Sheet1!$A$2:$A$5</c:f>
              <c:strCache>
                <c:ptCount val="4"/>
                <c:pt idx="0">
                  <c:v>00</c:v>
                </c:pt>
                <c:pt idx="1">
                  <c:v>01</c:v>
                </c:pt>
                <c:pt idx="2">
                  <c:v>10</c:v>
                </c:pt>
                <c:pt idx="3">
                  <c:v>11</c:v>
                </c:pt>
              </c:strCache>
            </c:strRef>
          </c:cat>
          <c:val>
            <c:numRef>
              <c:f>Sheet1!$B$2:$B$5</c:f>
              <c:numCache>
                <c:formatCode>General</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0-0C56-4F25-8A9B-8770694B1284}"/>
            </c:ext>
          </c:extLst>
        </c:ser>
        <c:dLbls>
          <c:showLegendKey val="0"/>
          <c:showVal val="0"/>
          <c:showCatName val="0"/>
          <c:showSerName val="0"/>
          <c:showPercent val="0"/>
          <c:showBubbleSize val="0"/>
        </c:dLbls>
        <c:gapWidth val="219"/>
        <c:overlap val="-27"/>
        <c:axId val="1656216064"/>
        <c:axId val="1656226400"/>
      </c:barChart>
      <c:catAx>
        <c:axId val="165621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56226400"/>
        <c:crossesAt val="0"/>
        <c:auto val="1"/>
        <c:lblAlgn val="ctr"/>
        <c:lblOffset val="100"/>
        <c:noMultiLvlLbl val="0"/>
      </c:catAx>
      <c:valAx>
        <c:axId val="1656226400"/>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165621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DF874-0BD9-4678-B258-D41441EE2C68}"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BD687-0921-4559-9FF0-9C7CF44CDD06}" type="slidenum">
              <a:rPr lang="en-US" smtClean="0"/>
              <a:t>‹#›</a:t>
            </a:fld>
            <a:endParaRPr lang="en-US"/>
          </a:p>
        </p:txBody>
      </p:sp>
    </p:spTree>
    <p:extLst>
      <p:ext uri="{BB962C8B-B14F-4D97-AF65-F5344CB8AC3E}">
        <p14:creationId xmlns:p14="http://schemas.microsoft.com/office/powerpoint/2010/main" val="292904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0BB4F-27F5-4A35-A00F-14A545D56046}" type="slidenum">
              <a:rPr lang="en-US" smtClean="0"/>
              <a:t>1</a:t>
            </a:fld>
            <a:endParaRPr lang="en-US" dirty="0"/>
          </a:p>
        </p:txBody>
      </p:sp>
    </p:spTree>
    <p:extLst>
      <p:ext uri="{BB962C8B-B14F-4D97-AF65-F5344CB8AC3E}">
        <p14:creationId xmlns:p14="http://schemas.microsoft.com/office/powerpoint/2010/main" val="68787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Uncommon</a:t>
                </a:r>
                <a:r>
                  <a:rPr lang="en-US" baseline="0" dirty="0"/>
                  <a:t> word list of size </a:t>
                </a:r>
                <a:r>
                  <a:rPr lang="en-US" dirty="0"/>
                  <a:t>65000 = 16 bits </a:t>
                </a:r>
              </a:p>
              <a:p>
                <a:r>
                  <a:rPr lang="en-US" dirty="0"/>
                  <a:t>0,a,o</a:t>
                </a:r>
                <a:r>
                  <a:rPr lang="en-US" baseline="0" dirty="0"/>
                  <a:t> transformations </a:t>
                </a:r>
                <a14:m>
                  <m:oMath xmlns:m="http://schemas.openxmlformats.org/officeDocument/2006/math">
                    <m:r>
                      <a:rPr lang="nb-NO" b="0" i="1" baseline="0" smtClean="0">
                        <a:latin typeface="Cambria Math" panose="02040503050406030204" pitchFamily="18" charset="0"/>
                      </a:rPr>
                      <m:t>≈</m:t>
                    </m:r>
                  </m:oMath>
                </a14:m>
                <a:r>
                  <a:rPr lang="en-US" dirty="0"/>
                  <a:t> 3-4 bits</a:t>
                </a:r>
              </a:p>
              <a:p>
                <a:r>
                  <a:rPr lang="en-US" dirty="0"/>
                  <a:t>Capitalize</a:t>
                </a:r>
                <a:r>
                  <a:rPr lang="en-US" baseline="0" dirty="0"/>
                  <a:t> or not = 1 bit</a:t>
                </a:r>
              </a:p>
              <a:p>
                <a:r>
                  <a:rPr lang="en-US" baseline="0" dirty="0"/>
                  <a:t>Unknown order of trailing number odd special character = 1 bit</a:t>
                </a:r>
              </a:p>
              <a:p>
                <a:r>
                  <a:rPr lang="en-US" baseline="0" dirty="0"/>
                  <a:t>Number </a:t>
                </a:r>
                <a14:m>
                  <m:oMath xmlns:m="http://schemas.openxmlformats.org/officeDocument/2006/math">
                    <m:r>
                      <a:rPr lang="nb-NO" b="0" i="1" baseline="0" smtClean="0">
                        <a:latin typeface="Cambria Math" panose="02040503050406030204" pitchFamily="18" charset="0"/>
                      </a:rPr>
                      <m:t>≈</m:t>
                    </m:r>
                  </m:oMath>
                </a14:m>
                <a:r>
                  <a:rPr lang="en-US" dirty="0"/>
                  <a:t> 3 bits</a:t>
                </a:r>
              </a:p>
              <a:p>
                <a:r>
                  <a:rPr lang="en-US" dirty="0"/>
                  <a:t>Special character = 3 bits</a:t>
                </a:r>
              </a:p>
              <a:p>
                <a:r>
                  <a:rPr lang="en-US" dirty="0"/>
                  <a:t>Unknown</a:t>
                </a:r>
                <a:r>
                  <a:rPr lang="en-US" baseline="0" dirty="0"/>
                  <a:t> punctuation </a:t>
                </a:r>
                <a14:m>
                  <m:oMath xmlns:m="http://schemas.openxmlformats.org/officeDocument/2006/math">
                    <m:r>
                      <a:rPr lang="nb-NO" b="0" i="1" baseline="0" smtClean="0">
                        <a:latin typeface="Cambria Math" panose="02040503050406030204" pitchFamily="18" charset="0"/>
                      </a:rPr>
                      <m:t>≈</m:t>
                    </m:r>
                  </m:oMath>
                </a14:m>
                <a:r>
                  <a:rPr lang="en-US" dirty="0"/>
                  <a:t> 4 bits</a:t>
                </a:r>
              </a:p>
              <a:p>
                <a:r>
                  <a:rPr lang="en-US" dirty="0"/>
                  <a:t>Total = 16 + 3 + 1 +1 + 3 + 4 = 28 bits </a:t>
                </a:r>
                <a:endParaRPr lang="en-US" dirty="0" smtClean="0"/>
              </a:p>
              <a:p>
                <a:r>
                  <a:rPr lang="en-US" dirty="0" smtClean="0"/>
                  <a:t>Four random words from words list of size 2048 (11 bits) = 11 + 11 + 11 + 11 = 44 bits </a:t>
                </a:r>
                <a:endParaRPr lang="en-US" dirty="0"/>
              </a:p>
            </p:txBody>
          </p:sp>
        </mc:Choice>
        <mc:Fallback xmlns="">
          <p:sp>
            <p:nvSpPr>
              <p:cNvPr id="3" name="Notes Placeholder 2"/>
              <p:cNvSpPr>
                <a:spLocks noGrp="1"/>
              </p:cNvSpPr>
              <p:nvPr>
                <p:ph type="body" idx="1"/>
              </p:nvPr>
            </p:nvSpPr>
            <p:spPr/>
            <p:txBody>
              <a:bodyPr/>
              <a:lstStyle/>
              <a:p>
                <a:r>
                  <a:rPr lang="en-US" dirty="0" smtClean="0"/>
                  <a:t>Uncommon</a:t>
                </a:r>
                <a:r>
                  <a:rPr lang="en-US" baseline="0" dirty="0" smtClean="0"/>
                  <a:t> word list of size </a:t>
                </a:r>
                <a:r>
                  <a:rPr lang="en-US" dirty="0" smtClean="0"/>
                  <a:t>65000 = 16 bits </a:t>
                </a:r>
              </a:p>
              <a:p>
                <a:r>
                  <a:rPr lang="en-US" dirty="0" smtClean="0"/>
                  <a:t>0,a,o</a:t>
                </a:r>
                <a:r>
                  <a:rPr lang="en-US" baseline="0" dirty="0" smtClean="0"/>
                  <a:t> transformations </a:t>
                </a:r>
                <a:r>
                  <a:rPr lang="nb-NO" b="0" i="0" baseline="0" smtClean="0">
                    <a:latin typeface="Cambria Math" panose="02040503050406030204" pitchFamily="18" charset="0"/>
                  </a:rPr>
                  <a:t>≈</a:t>
                </a:r>
                <a:r>
                  <a:rPr lang="en-US" dirty="0" smtClean="0"/>
                  <a:t> 3-4 bits</a:t>
                </a:r>
              </a:p>
              <a:p>
                <a:r>
                  <a:rPr lang="en-US" dirty="0" smtClean="0"/>
                  <a:t>Capitalize</a:t>
                </a:r>
                <a:r>
                  <a:rPr lang="en-US" baseline="0" dirty="0" smtClean="0"/>
                  <a:t> or not = 1 bit</a:t>
                </a:r>
              </a:p>
              <a:p>
                <a:r>
                  <a:rPr lang="en-US" baseline="0" dirty="0" smtClean="0"/>
                  <a:t>Unknown order of trailing number odd special character = 1 bit</a:t>
                </a:r>
              </a:p>
              <a:p>
                <a:r>
                  <a:rPr lang="en-US" baseline="0" dirty="0" smtClean="0"/>
                  <a:t>Number </a:t>
                </a:r>
                <a:r>
                  <a:rPr lang="nb-NO" b="0" i="0" baseline="0" smtClean="0">
                    <a:latin typeface="Cambria Math" panose="02040503050406030204" pitchFamily="18" charset="0"/>
                  </a:rPr>
                  <a:t>≈</a:t>
                </a:r>
                <a:r>
                  <a:rPr lang="en-US" dirty="0" smtClean="0"/>
                  <a:t> 3 bits</a:t>
                </a:r>
              </a:p>
              <a:p>
                <a:r>
                  <a:rPr lang="en-US" dirty="0" smtClean="0"/>
                  <a:t>Special character = 3 bits</a:t>
                </a:r>
              </a:p>
              <a:p>
                <a:r>
                  <a:rPr lang="en-US" dirty="0" smtClean="0"/>
                  <a:t>Unknown</a:t>
                </a:r>
                <a:r>
                  <a:rPr lang="en-US" baseline="0" dirty="0" smtClean="0"/>
                  <a:t> punctuation </a:t>
                </a:r>
                <a:r>
                  <a:rPr lang="nb-NO" b="0" i="0" baseline="0" smtClean="0">
                    <a:latin typeface="Cambria Math" panose="02040503050406030204" pitchFamily="18" charset="0"/>
                  </a:rPr>
                  <a:t>≈</a:t>
                </a:r>
                <a:r>
                  <a:rPr lang="en-US" dirty="0" smtClean="0"/>
                  <a:t> 4 bits</a:t>
                </a:r>
              </a:p>
              <a:p>
                <a:r>
                  <a:rPr lang="en-US" dirty="0" smtClean="0"/>
                  <a:t>Total = 16 + 3 + 1 +1 + 3 + 4 = 28 bits </a:t>
                </a:r>
                <a:endParaRPr lang="en-US" dirty="0"/>
              </a:p>
            </p:txBody>
          </p:sp>
        </mc:Fallback>
      </mc:AlternateContent>
      <p:sp>
        <p:nvSpPr>
          <p:cNvPr id="4" name="Slide Number Placeholder 3"/>
          <p:cNvSpPr>
            <a:spLocks noGrp="1"/>
          </p:cNvSpPr>
          <p:nvPr>
            <p:ph type="sldNum" sz="quarter" idx="10"/>
          </p:nvPr>
        </p:nvSpPr>
        <p:spPr/>
        <p:txBody>
          <a:bodyPr/>
          <a:lstStyle/>
          <a:p>
            <a:fld id="{272BD687-0921-4559-9FF0-9C7CF44CDD06}" type="slidenum">
              <a:rPr lang="en-US" smtClean="0"/>
              <a:t>15</a:t>
            </a:fld>
            <a:endParaRPr lang="en-US"/>
          </a:p>
        </p:txBody>
      </p:sp>
    </p:spTree>
    <p:extLst>
      <p:ext uri="{BB962C8B-B14F-4D97-AF65-F5344CB8AC3E}">
        <p14:creationId xmlns:p14="http://schemas.microsoft.com/office/powerpoint/2010/main" val="228643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D687-0921-4559-9FF0-9C7CF44CDD06}" type="slidenum">
              <a:rPr lang="en-US" smtClean="0"/>
              <a:t>19</a:t>
            </a:fld>
            <a:endParaRPr lang="en-US"/>
          </a:p>
        </p:txBody>
      </p:sp>
    </p:spTree>
    <p:extLst>
      <p:ext uri="{BB962C8B-B14F-4D97-AF65-F5344CB8AC3E}">
        <p14:creationId xmlns:p14="http://schemas.microsoft.com/office/powerpoint/2010/main" val="34756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0BB4F-27F5-4A35-A00F-14A545D56046}" type="slidenum">
              <a:rPr lang="en-US" smtClean="0"/>
              <a:t>29</a:t>
            </a:fld>
            <a:endParaRPr lang="en-US" dirty="0"/>
          </a:p>
        </p:txBody>
      </p:sp>
    </p:spTree>
    <p:extLst>
      <p:ext uri="{BB962C8B-B14F-4D97-AF65-F5344CB8AC3E}">
        <p14:creationId xmlns:p14="http://schemas.microsoft.com/office/powerpoint/2010/main" val="76675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0BB4F-27F5-4A35-A00F-14A545D56046}" type="slidenum">
              <a:rPr lang="en-US" smtClean="0"/>
              <a:t>30</a:t>
            </a:fld>
            <a:endParaRPr lang="en-US" dirty="0"/>
          </a:p>
        </p:txBody>
      </p:sp>
    </p:spTree>
    <p:extLst>
      <p:ext uri="{BB962C8B-B14F-4D97-AF65-F5344CB8AC3E}">
        <p14:creationId xmlns:p14="http://schemas.microsoft.com/office/powerpoint/2010/main" val="59935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5258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206240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6057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00656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457200"/>
          </a:xfrm>
        </p:spPr>
        <p:txBody>
          <a:bodyPr/>
          <a:lstStyle/>
          <a:p>
            <a:r>
              <a:rPr lang="en-US"/>
              <a:t>Click to edit Master title style</a:t>
            </a:r>
          </a:p>
        </p:txBody>
      </p:sp>
      <p:sp>
        <p:nvSpPr>
          <p:cNvPr id="3" name="Text Placeholder 2"/>
          <p:cNvSpPr>
            <a:spLocks noGrp="1"/>
          </p:cNvSpPr>
          <p:nvPr>
            <p:ph type="body" sz="half" idx="1"/>
          </p:nvPr>
        </p:nvSpPr>
        <p:spPr>
          <a:xfrm>
            <a:off x="9144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3716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100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8"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29171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457200"/>
          </a:xfrm>
        </p:spPr>
        <p:txBody>
          <a:bodyPr/>
          <a:lstStyle/>
          <a:p>
            <a:r>
              <a:rPr lang="en-US"/>
              <a:t>Click to edit Master title style</a:t>
            </a:r>
          </a:p>
        </p:txBody>
      </p:sp>
      <p:sp>
        <p:nvSpPr>
          <p:cNvPr id="3" name="Table Placeholder 2"/>
          <p:cNvSpPr>
            <a:spLocks noGrp="1"/>
          </p:cNvSpPr>
          <p:nvPr>
            <p:ph type="tbl" idx="1"/>
          </p:nvPr>
        </p:nvSpPr>
        <p:spPr>
          <a:xfrm>
            <a:off x="914400" y="1371600"/>
            <a:ext cx="10363200" cy="4724400"/>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7549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1" y="278295"/>
            <a:ext cx="11137237" cy="4572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23392" y="1371600"/>
            <a:ext cx="6201478"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0156" y="1371600"/>
            <a:ext cx="4710473"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623392" y="6526692"/>
            <a:ext cx="2540000" cy="324680"/>
          </a:xfrm>
          <a:prstGeom prst="rect">
            <a:avLst/>
          </a:prstGeom>
          <a:ln/>
        </p:spPr>
        <p:txBody>
          <a:bodyPr/>
          <a:lstStyle>
            <a:lvl1pPr>
              <a:defRPr/>
            </a:lvl1pPr>
          </a:lstStyle>
          <a:p>
            <a:fld id="{CF113A27-8BE8-4A76-AEDC-F1D250123423}" type="datetimeFigureOut">
              <a:rPr lang="en-US" smtClean="0"/>
              <a:t>10/11/2023</a:t>
            </a:fld>
            <a:endParaRPr lang="en-US"/>
          </a:p>
        </p:txBody>
      </p:sp>
      <p:sp>
        <p:nvSpPr>
          <p:cNvPr id="9" name="Rectangle 5"/>
          <p:cNvSpPr>
            <a:spLocks noGrp="1" noChangeArrowheads="1"/>
          </p:cNvSpPr>
          <p:nvPr>
            <p:ph type="ftr" sz="quarter" idx="11"/>
          </p:nvPr>
        </p:nvSpPr>
        <p:spPr>
          <a:xfrm>
            <a:off x="4165600" y="6526692"/>
            <a:ext cx="3860800" cy="324680"/>
          </a:xfrm>
          <a:prstGeom prst="rect">
            <a:avLst/>
          </a:prstGeom>
          <a:ln/>
        </p:spPr>
        <p:txBody>
          <a:bodyPr/>
          <a:lstStyle>
            <a:lvl1pPr algn="ctr">
              <a:defRPr/>
            </a:lvl1pPr>
          </a:lstStyle>
          <a:p>
            <a:endParaRPr lang="en-US"/>
          </a:p>
        </p:txBody>
      </p:sp>
      <p:sp>
        <p:nvSpPr>
          <p:cNvPr id="10" name="Rectangle 6"/>
          <p:cNvSpPr>
            <a:spLocks noGrp="1" noChangeArrowheads="1"/>
          </p:cNvSpPr>
          <p:nvPr>
            <p:ph type="sldNum" sz="quarter" idx="12"/>
          </p:nvPr>
        </p:nvSpPr>
        <p:spPr>
          <a:xfrm>
            <a:off x="9220629" y="6526692"/>
            <a:ext cx="2540000" cy="324680"/>
          </a:xfrm>
          <a:prstGeom prst="rect">
            <a:avLst/>
          </a:prstGeom>
          <a:ln/>
        </p:spPr>
        <p:txBody>
          <a:bodyPr/>
          <a:lstStyle>
            <a:lvl1pPr algn="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48154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028342" y="2835345"/>
            <a:ext cx="7751762" cy="1776412"/>
          </a:xfrm>
        </p:spPr>
        <p:txBody>
          <a:bodyPr/>
          <a:lstStyle>
            <a:lvl1pPr>
              <a:defRPr sz="40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802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98098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10"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2"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157921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3391" y="1371600"/>
            <a:ext cx="5485309" cy="47244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1371600"/>
            <a:ext cx="5512228" cy="47244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7"/>
          <p:cNvSpPr>
            <a:spLocks noGrp="1"/>
          </p:cNvSpPr>
          <p:nvPr>
            <p:ph type="dt" sz="half" idx="10"/>
          </p:nvPr>
        </p:nvSpPr>
        <p:spPr/>
        <p:txBody>
          <a:bodyPr/>
          <a:lstStyle/>
          <a:p>
            <a:r>
              <a:rPr lang="en-US"/>
              <a:t>25-Aug-20</a:t>
            </a:r>
            <a:endParaRPr lang="en-US" dirty="0"/>
          </a:p>
        </p:txBody>
      </p:sp>
      <p:sp>
        <p:nvSpPr>
          <p:cNvPr id="19" name="Footer Placeholder 18"/>
          <p:cNvSpPr>
            <a:spLocks noGrp="1"/>
          </p:cNvSpPr>
          <p:nvPr>
            <p:ph type="ftr" sz="quarter" idx="11"/>
          </p:nvPr>
        </p:nvSpPr>
        <p:spPr/>
        <p:txBody>
          <a:bodyPr/>
          <a:lstStyle/>
          <a:p>
            <a:r>
              <a:rPr lang="nb-NO"/>
              <a:t>TEK 4500</a:t>
            </a:r>
            <a:endParaRPr lang="en-US" dirty="0"/>
          </a:p>
        </p:txBody>
      </p:sp>
      <p:sp>
        <p:nvSpPr>
          <p:cNvPr id="2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40273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677745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170176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t>‹#›</a:t>
            </a:fld>
            <a:endParaRPr lang="en-US"/>
          </a:p>
        </p:txBody>
      </p:sp>
    </p:spTree>
    <p:extLst>
      <p:ext uri="{BB962C8B-B14F-4D97-AF65-F5344CB8AC3E}">
        <p14:creationId xmlns:p14="http://schemas.microsoft.com/office/powerpoint/2010/main" val="2844415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t>‹#›</a:t>
            </a:fld>
            <a:endParaRPr lang="en-US"/>
          </a:p>
        </p:txBody>
      </p:sp>
    </p:spTree>
    <p:extLst>
      <p:ext uri="{BB962C8B-B14F-4D97-AF65-F5344CB8AC3E}">
        <p14:creationId xmlns:p14="http://schemas.microsoft.com/office/powerpoint/2010/main" val="1157510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187733" y="4118861"/>
            <a:ext cx="7751762" cy="1776412"/>
          </a:xfrm>
        </p:spPr>
        <p:txBody>
          <a:bodyPr/>
          <a:lstStyle>
            <a:lvl1pPr algn="ctr">
              <a:defRPr sz="3200" b="1"/>
            </a:lvl1pPr>
            <a:lvl2pPr algn="ctr">
              <a:defRPr sz="2800"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675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810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3391" y="1371600"/>
            <a:ext cx="5485309" cy="4724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1371600"/>
            <a:ext cx="5512228" cy="4724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7"/>
          <p:cNvSpPr>
            <a:spLocks noGrp="1"/>
          </p:cNvSpPr>
          <p:nvPr>
            <p:ph type="dt" sz="half" idx="10"/>
          </p:nvPr>
        </p:nvSpPr>
        <p:spPr/>
        <p:txBody>
          <a:bodyPr/>
          <a:lstStyle/>
          <a:p>
            <a:fld id="{CF113A27-8BE8-4A76-AEDC-F1D250123423}" type="datetimeFigureOut">
              <a:rPr lang="en-US" smtClean="0"/>
              <a:t>10/11/2023</a:t>
            </a:fld>
            <a:endParaRPr lang="en-US"/>
          </a:p>
        </p:txBody>
      </p:sp>
      <p:sp>
        <p:nvSpPr>
          <p:cNvPr id="19" name="Footer Placeholder 18"/>
          <p:cNvSpPr>
            <a:spLocks noGrp="1"/>
          </p:cNvSpPr>
          <p:nvPr>
            <p:ph type="ftr" sz="quarter" idx="11"/>
          </p:nvPr>
        </p:nvSpPr>
        <p:spPr/>
        <p:txBody>
          <a:bodyPr/>
          <a:lstStyle/>
          <a:p>
            <a:endParaRPr lang="en-US"/>
          </a:p>
        </p:txBody>
      </p:sp>
      <p:sp>
        <p:nvSpPr>
          <p:cNvPr id="2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6075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4"/>
          <p:cNvSpPr>
            <a:spLocks noGrp="1" noChangeArrowheads="1"/>
          </p:cNvSpPr>
          <p:nvPr>
            <p:ph type="dt" sz="half" idx="10"/>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10/11/2023</a:t>
            </a:fld>
            <a:endParaRPr lang="en-US"/>
          </a:p>
        </p:txBody>
      </p:sp>
      <p:sp>
        <p:nvSpPr>
          <p:cNvPr id="14" name="Rectangle 5"/>
          <p:cNvSpPr>
            <a:spLocks noGrp="1" noChangeArrowheads="1"/>
          </p:cNvSpPr>
          <p:nvPr>
            <p:ph type="ftr" sz="quarter" idx="11"/>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5" name="Rectangle 6"/>
          <p:cNvSpPr>
            <a:spLocks noGrp="1" noChangeArrowheads="1"/>
          </p:cNvSpPr>
          <p:nvPr>
            <p:ph type="sldNum" sz="quarter" idx="12"/>
          </p:nvPr>
        </p:nvSpPr>
        <p:spPr>
          <a:xfrm>
            <a:off x="92206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46544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10/11/2023</a:t>
            </a:fld>
            <a:endParaRPr lang="en-US"/>
          </a:p>
        </p:txBody>
      </p:sp>
      <p:sp>
        <p:nvSpPr>
          <p:cNvPr id="10"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2"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65043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10/11/2023</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683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028342" y="2835345"/>
            <a:ext cx="7751762" cy="1776412"/>
          </a:xfrm>
        </p:spPr>
        <p:txBody>
          <a:bodyPr/>
          <a:lstStyle>
            <a:lvl1pPr>
              <a:defRPr sz="40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7303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4"/>
          <p:cNvSpPr>
            <a:spLocks noGrp="1" noChangeArrowheads="1"/>
          </p:cNvSpPr>
          <p:nvPr>
            <p:ph type="dt" sz="half" idx="10"/>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10/11/2023</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237231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332656"/>
            <a:ext cx="1113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23392" y="1027586"/>
            <a:ext cx="11137237" cy="50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1" name="Line 7"/>
          <p:cNvSpPr>
            <a:spLocks noChangeShapeType="1"/>
          </p:cNvSpPr>
          <p:nvPr/>
        </p:nvSpPr>
        <p:spPr bwMode="auto">
          <a:xfrm>
            <a:off x="623392" y="908720"/>
            <a:ext cx="111372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2400"/>
          </a:p>
        </p:txBody>
      </p:sp>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10/11/2023</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090451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imes New Roman" pitchFamily="18" charset="0"/>
        </a:defRPr>
      </a:lvl2pPr>
      <a:lvl3pPr algn="l" rtl="0" eaLnBrk="1" fontAlgn="base" hangingPunct="1">
        <a:spcBef>
          <a:spcPct val="0"/>
        </a:spcBef>
        <a:spcAft>
          <a:spcPct val="0"/>
        </a:spcAft>
        <a:defRPr sz="2800" b="1">
          <a:solidFill>
            <a:schemeClr val="tx2"/>
          </a:solidFill>
          <a:latin typeface="Times New Roman" pitchFamily="18" charset="0"/>
        </a:defRPr>
      </a:lvl3pPr>
      <a:lvl4pPr algn="l" rtl="0" eaLnBrk="1" fontAlgn="base" hangingPunct="1">
        <a:spcBef>
          <a:spcPct val="0"/>
        </a:spcBef>
        <a:spcAft>
          <a:spcPct val="0"/>
        </a:spcAft>
        <a:defRPr sz="2800" b="1">
          <a:solidFill>
            <a:schemeClr val="tx2"/>
          </a:solidFill>
          <a:latin typeface="Times New Roman" pitchFamily="18" charset="0"/>
        </a:defRPr>
      </a:lvl4pPr>
      <a:lvl5pPr algn="l" rtl="0" eaLnBrk="1" fontAlgn="base" hangingPunct="1">
        <a:spcBef>
          <a:spcPct val="0"/>
        </a:spcBef>
        <a:spcAft>
          <a:spcPct val="0"/>
        </a:spcAft>
        <a:defRPr sz="2800" b="1">
          <a:solidFill>
            <a:schemeClr val="tx2"/>
          </a:solidFill>
          <a:latin typeface="Times New Roman" pitchFamily="18" charset="0"/>
        </a:defRPr>
      </a:lvl5pPr>
      <a:lvl6pPr marL="457200" algn="l" rtl="0" eaLnBrk="1" fontAlgn="base" hangingPunct="1">
        <a:spcBef>
          <a:spcPct val="0"/>
        </a:spcBef>
        <a:spcAft>
          <a:spcPct val="0"/>
        </a:spcAft>
        <a:defRPr sz="2800" b="1">
          <a:solidFill>
            <a:schemeClr val="tx2"/>
          </a:solidFill>
          <a:latin typeface="Times New Roman" pitchFamily="18" charset="0"/>
        </a:defRPr>
      </a:lvl6pPr>
      <a:lvl7pPr marL="914400" algn="l" rtl="0" eaLnBrk="1" fontAlgn="base" hangingPunct="1">
        <a:spcBef>
          <a:spcPct val="0"/>
        </a:spcBef>
        <a:spcAft>
          <a:spcPct val="0"/>
        </a:spcAft>
        <a:defRPr sz="2800" b="1">
          <a:solidFill>
            <a:schemeClr val="tx2"/>
          </a:solidFill>
          <a:latin typeface="Times New Roman" pitchFamily="18" charset="0"/>
        </a:defRPr>
      </a:lvl7pPr>
      <a:lvl8pPr marL="1371600" algn="l" rtl="0" eaLnBrk="1" fontAlgn="base" hangingPunct="1">
        <a:spcBef>
          <a:spcPct val="0"/>
        </a:spcBef>
        <a:spcAft>
          <a:spcPct val="0"/>
        </a:spcAft>
        <a:defRPr sz="2800" b="1">
          <a:solidFill>
            <a:schemeClr val="tx2"/>
          </a:solidFill>
          <a:latin typeface="Times New Roman" pitchFamily="18" charset="0"/>
        </a:defRPr>
      </a:lvl8pPr>
      <a:lvl9pPr marL="1828800" algn="l" rtl="0" eaLnBrk="1" fontAlgn="base" hangingPunct="1">
        <a:spcBef>
          <a:spcPct val="0"/>
        </a:spcBef>
        <a:spcAft>
          <a:spcPct val="0"/>
        </a:spcAft>
        <a:defRPr sz="28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60413" indent="-285750" algn="l" rtl="0" eaLnBrk="1" fontAlgn="base" hangingPunct="1">
        <a:spcBef>
          <a:spcPct val="20000"/>
        </a:spcBef>
        <a:spcAft>
          <a:spcPct val="0"/>
        </a:spcAft>
        <a:defRPr sz="2000">
          <a:solidFill>
            <a:schemeClr val="tx1"/>
          </a:solidFill>
          <a:latin typeface="+mn-lt"/>
        </a:defRPr>
      </a:lvl2pPr>
      <a:lvl3pPr marL="1179513"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defRPr sz="1600">
          <a:solidFill>
            <a:schemeClr val="tx1"/>
          </a:solidFill>
          <a:latin typeface="+mn-lt"/>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332656"/>
            <a:ext cx="1113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23392" y="1027586"/>
            <a:ext cx="11137237" cy="50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31" name="Line 7"/>
          <p:cNvSpPr>
            <a:spLocks noChangeShapeType="1"/>
          </p:cNvSpPr>
          <p:nvPr/>
        </p:nvSpPr>
        <p:spPr bwMode="auto">
          <a:xfrm>
            <a:off x="623392" y="908720"/>
            <a:ext cx="111372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2400"/>
          </a:p>
        </p:txBody>
      </p:sp>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24664006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imes New Roman" pitchFamily="18" charset="0"/>
        </a:defRPr>
      </a:lvl2pPr>
      <a:lvl3pPr algn="l" rtl="0" eaLnBrk="1" fontAlgn="base" hangingPunct="1">
        <a:spcBef>
          <a:spcPct val="0"/>
        </a:spcBef>
        <a:spcAft>
          <a:spcPct val="0"/>
        </a:spcAft>
        <a:defRPr sz="2800" b="1">
          <a:solidFill>
            <a:schemeClr val="tx2"/>
          </a:solidFill>
          <a:latin typeface="Times New Roman" pitchFamily="18" charset="0"/>
        </a:defRPr>
      </a:lvl3pPr>
      <a:lvl4pPr algn="l" rtl="0" eaLnBrk="1" fontAlgn="base" hangingPunct="1">
        <a:spcBef>
          <a:spcPct val="0"/>
        </a:spcBef>
        <a:spcAft>
          <a:spcPct val="0"/>
        </a:spcAft>
        <a:defRPr sz="2800" b="1">
          <a:solidFill>
            <a:schemeClr val="tx2"/>
          </a:solidFill>
          <a:latin typeface="Times New Roman" pitchFamily="18" charset="0"/>
        </a:defRPr>
      </a:lvl4pPr>
      <a:lvl5pPr algn="l" rtl="0" eaLnBrk="1" fontAlgn="base" hangingPunct="1">
        <a:spcBef>
          <a:spcPct val="0"/>
        </a:spcBef>
        <a:spcAft>
          <a:spcPct val="0"/>
        </a:spcAft>
        <a:defRPr sz="2800" b="1">
          <a:solidFill>
            <a:schemeClr val="tx2"/>
          </a:solidFill>
          <a:latin typeface="Times New Roman" pitchFamily="18" charset="0"/>
        </a:defRPr>
      </a:lvl5pPr>
      <a:lvl6pPr marL="457200" algn="l" rtl="0" eaLnBrk="1" fontAlgn="base" hangingPunct="1">
        <a:spcBef>
          <a:spcPct val="0"/>
        </a:spcBef>
        <a:spcAft>
          <a:spcPct val="0"/>
        </a:spcAft>
        <a:defRPr sz="2800" b="1">
          <a:solidFill>
            <a:schemeClr val="tx2"/>
          </a:solidFill>
          <a:latin typeface="Times New Roman" pitchFamily="18" charset="0"/>
        </a:defRPr>
      </a:lvl6pPr>
      <a:lvl7pPr marL="914400" algn="l" rtl="0" eaLnBrk="1" fontAlgn="base" hangingPunct="1">
        <a:spcBef>
          <a:spcPct val="0"/>
        </a:spcBef>
        <a:spcAft>
          <a:spcPct val="0"/>
        </a:spcAft>
        <a:defRPr sz="2800" b="1">
          <a:solidFill>
            <a:schemeClr val="tx2"/>
          </a:solidFill>
          <a:latin typeface="Times New Roman" pitchFamily="18" charset="0"/>
        </a:defRPr>
      </a:lvl7pPr>
      <a:lvl8pPr marL="1371600" algn="l" rtl="0" eaLnBrk="1" fontAlgn="base" hangingPunct="1">
        <a:spcBef>
          <a:spcPct val="0"/>
        </a:spcBef>
        <a:spcAft>
          <a:spcPct val="0"/>
        </a:spcAft>
        <a:defRPr sz="2800" b="1">
          <a:solidFill>
            <a:schemeClr val="tx2"/>
          </a:solidFill>
          <a:latin typeface="Times New Roman" pitchFamily="18" charset="0"/>
        </a:defRPr>
      </a:lvl8pPr>
      <a:lvl9pPr marL="1828800" algn="l" rtl="0" eaLnBrk="1" fontAlgn="base" hangingPunct="1">
        <a:spcBef>
          <a:spcPct val="0"/>
        </a:spcBef>
        <a:spcAft>
          <a:spcPct val="0"/>
        </a:spcAft>
        <a:defRPr sz="28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60413" indent="-285750" algn="l" rtl="0" eaLnBrk="1" fontAlgn="base" hangingPunct="1">
        <a:spcBef>
          <a:spcPct val="20000"/>
        </a:spcBef>
        <a:spcAft>
          <a:spcPct val="0"/>
        </a:spcAft>
        <a:defRPr sz="1800">
          <a:solidFill>
            <a:schemeClr val="tx1"/>
          </a:solidFill>
          <a:latin typeface="+mn-lt"/>
        </a:defRPr>
      </a:lvl2pPr>
      <a:lvl3pPr marL="1179513" indent="-228600" algn="l" rtl="0" eaLnBrk="1" fontAlgn="base" hangingPunct="1">
        <a:spcBef>
          <a:spcPct val="20000"/>
        </a:spcBef>
        <a:spcAft>
          <a:spcPct val="0"/>
        </a:spcAft>
        <a:defRPr sz="16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600">
          <a:solidFill>
            <a:schemeClr val="tx1"/>
          </a:solidFill>
          <a:latin typeface="+mn-lt"/>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on.jacobsen@its.uio.no"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7"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jpeg"/><Relationship Id="rId7" Type="http://schemas.openxmlformats.org/officeDocument/2006/relationships/image" Target="../media/image101.png"/><Relationship Id="rId2" Type="http://schemas.openxmlformats.org/officeDocument/2006/relationships/image" Target="../media/image80.png"/><Relationship Id="rId1" Type="http://schemas.openxmlformats.org/officeDocument/2006/relationships/slideLayout" Target="../slideLayouts/slideLayout17.xml"/><Relationship Id="rId6" Type="http://schemas.openxmlformats.org/officeDocument/2006/relationships/chart" Target="../charts/chart3.xml"/><Relationship Id="rId11" Type="http://schemas.openxmlformats.org/officeDocument/2006/relationships/image" Target="../media/image35.png"/><Relationship Id="rId5" Type="http://schemas.openxmlformats.org/officeDocument/2006/relationships/chart" Target="../charts/chart2.xml"/><Relationship Id="rId10" Type="http://schemas.openxmlformats.org/officeDocument/2006/relationships/image" Target="../media/image34.png"/><Relationship Id="rId4" Type="http://schemas.openxmlformats.org/officeDocument/2006/relationships/chart" Target="../charts/chart1.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xkcd.com/93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hyperlink" Target="https://www.cloudflare.com/learning/ssl/lava-lamp-encryption/" TargetMode="Externa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3.png"/><Relationship Id="rId16"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63.png"/><Relationship Id="rId3" Type="http://schemas.openxmlformats.org/officeDocument/2006/relationships/image" Target="../media/image430.png"/><Relationship Id="rId7" Type="http://schemas.openxmlformats.org/officeDocument/2006/relationships/image" Target="../media/image470.png"/><Relationship Id="rId12" Type="http://schemas.openxmlformats.org/officeDocument/2006/relationships/image" Target="../media/image520.png"/><Relationship Id="rId2" Type="http://schemas.openxmlformats.org/officeDocument/2006/relationships/image" Target="../media/image370.png"/><Relationship Id="rId1" Type="http://schemas.openxmlformats.org/officeDocument/2006/relationships/slideLayout" Target="../slideLayouts/slideLayout18.xml"/><Relationship Id="rId6" Type="http://schemas.openxmlformats.org/officeDocument/2006/relationships/image" Target="../media/image460.png"/><Relationship Id="rId11" Type="http://schemas.openxmlformats.org/officeDocument/2006/relationships/image" Target="../media/image510.png"/><Relationship Id="rId5" Type="http://schemas.openxmlformats.org/officeDocument/2006/relationships/image" Target="../media/image450.png"/><Relationship Id="rId10" Type="http://schemas.openxmlformats.org/officeDocument/2006/relationships/image" Target="../media/image500.png"/><Relationship Id="rId4" Type="http://schemas.openxmlformats.org/officeDocument/2006/relationships/image" Target="../media/image27.jpeg"/><Relationship Id="rId9" Type="http://schemas.openxmlformats.org/officeDocument/2006/relationships/image" Target="../media/image490.png"/><Relationship Id="rId14" Type="http://schemas.openxmlformats.org/officeDocument/2006/relationships/image" Target="../media/image540.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61.png"/><Relationship Id="rId7" Type="http://schemas.openxmlformats.org/officeDocument/2006/relationships/image" Target="../media/image131.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12.png"/><Relationship Id="rId4" Type="http://schemas.openxmlformats.org/officeDocument/2006/relationships/image" Target="../media/image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2.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9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81.png"/><Relationship Id="rId5" Type="http://schemas.openxmlformats.org/officeDocument/2006/relationships/image" Target="../media/image7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250.png"/><Relationship Id="rId1" Type="http://schemas.openxmlformats.org/officeDocument/2006/relationships/slideLayout" Target="../slideLayouts/slideLayout18.xml"/><Relationship Id="rId6" Type="http://schemas.openxmlformats.org/officeDocument/2006/relationships/image" Target="../media/image290.png"/><Relationship Id="rId11" Type="http://schemas.openxmlformats.org/officeDocument/2006/relationships/image" Target="../media/image20.png"/><Relationship Id="rId5" Type="http://schemas.openxmlformats.org/officeDocument/2006/relationships/image" Target="../media/image280.png"/><Relationship Id="rId10" Type="http://schemas.openxmlformats.org/officeDocument/2006/relationships/image" Target="../media/image111.png"/><Relationship Id="rId4" Type="http://schemas.openxmlformats.org/officeDocument/2006/relationships/image" Target="../media/image270.pn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12"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6.png"/><Relationship Id="rId5" Type="http://schemas.openxmlformats.org/officeDocument/2006/relationships/image" Target="../media/image102.png"/><Relationship Id="rId15" Type="http://schemas.openxmlformats.org/officeDocument/2006/relationships/image" Target="../media/image142.png"/><Relationship Id="rId4" Type="http://schemas.openxmlformats.org/officeDocument/2006/relationships/image" Target="../media/image32.png"/><Relationship Id="rId14" Type="http://schemas.openxmlformats.org/officeDocument/2006/relationships/image" Target="../media/image132.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12" Type="http://schemas.openxmlformats.org/officeDocument/2006/relationships/image" Target="../media/image31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42.png"/><Relationship Id="rId11" Type="http://schemas.openxmlformats.org/officeDocument/2006/relationships/image" Target="../media/image20.png"/><Relationship Id="rId5" Type="http://schemas.openxmlformats.org/officeDocument/2006/relationships/image" Target="../media/image41.png"/><Relationship Id="rId10" Type="http://schemas.openxmlformats.org/officeDocument/2006/relationships/image" Target="../media/image11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nb-NO" dirty="0"/>
              <a:t>Lecture 7 – Randomness, entropy, </a:t>
            </a:r>
            <a:br>
              <a:rPr lang="nb-NO" dirty="0"/>
            </a:br>
            <a:r>
              <a:rPr lang="nb-NO" dirty="0"/>
              <a:t>TRNG/PRNGs, stream ciphers</a:t>
            </a:r>
            <a:endParaRPr lang="en-US" strike="sngStrike" dirty="0"/>
          </a:p>
        </p:txBody>
      </p:sp>
      <p:sp>
        <p:nvSpPr>
          <p:cNvPr id="3" name="Subtitle 2"/>
          <p:cNvSpPr>
            <a:spLocks noGrp="1"/>
          </p:cNvSpPr>
          <p:nvPr>
            <p:ph type="subTitle" idx="1"/>
          </p:nvPr>
        </p:nvSpPr>
        <p:spPr/>
        <p:txBody>
          <a:bodyPr>
            <a:normAutofit/>
          </a:bodyPr>
          <a:lstStyle/>
          <a:p>
            <a:r>
              <a:rPr lang="nb-NO" b="1" dirty="0"/>
              <a:t>TEK4500</a:t>
            </a:r>
          </a:p>
          <a:p>
            <a:r>
              <a:rPr lang="nb-NO" dirty="0" smtClean="0"/>
              <a:t>11.10.2023 </a:t>
            </a:r>
            <a:endParaRPr lang="nb-NO" dirty="0"/>
          </a:p>
          <a:p>
            <a:r>
              <a:rPr lang="nb-NO" dirty="0"/>
              <a:t>Håkon Jacobsen</a:t>
            </a:r>
          </a:p>
          <a:p>
            <a:r>
              <a:rPr lang="nb-NO" dirty="0">
                <a:solidFill>
                  <a:schemeClr val="accent6"/>
                </a:solidFill>
                <a:hlinkClick r:id="rId3"/>
              </a:rPr>
              <a:t>hakon.jacobsen@its.uio.no</a:t>
            </a:r>
            <a:endParaRPr lang="nb-NO" dirty="0">
              <a:solidFill>
                <a:schemeClr val="accent6"/>
              </a:solidFill>
            </a:endParaRPr>
          </a:p>
        </p:txBody>
      </p:sp>
    </p:spTree>
    <p:extLst>
      <p:ext uri="{BB962C8B-B14F-4D97-AF65-F5344CB8AC3E}">
        <p14:creationId xmlns:p14="http://schemas.microsoft.com/office/powerpoint/2010/main" val="236738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ChaCha20</a:t>
            </a:r>
          </a:p>
        </p:txBody>
      </p:sp>
      <p:sp>
        <p:nvSpPr>
          <p:cNvPr id="3" name="Slide Number Placeholder 2"/>
          <p:cNvSpPr>
            <a:spLocks noGrp="1"/>
          </p:cNvSpPr>
          <p:nvPr>
            <p:ph type="sldNum" sz="quarter" idx="4"/>
          </p:nvPr>
        </p:nvSpPr>
        <p:spPr>
          <a:xfrm>
            <a:off x="11135763" y="6386992"/>
            <a:ext cx="789966" cy="324680"/>
          </a:xfrm>
        </p:spPr>
        <p:txBody>
          <a:bodyPr/>
          <a:lstStyle/>
          <a:p>
            <a:fld id="{F6590AF8-4F64-4D1C-B3C4-F65976908F52}" type="slidenum">
              <a:rPr lang="en-US" smtClean="0"/>
              <a:pPr/>
              <a:t>10</a:t>
            </a:fld>
            <a:endParaRPr lang="en-US" dirty="0"/>
          </a:p>
        </p:txBody>
      </p:sp>
      <mc:AlternateContent xmlns:mc="http://schemas.openxmlformats.org/markup-compatibility/2006" xmlns:a14="http://schemas.microsoft.com/office/drawing/2010/main">
        <mc:Choice Requires="a14">
          <p:sp>
            <p:nvSpPr>
              <p:cNvPr id="5" name="Rectangle 4"/>
              <p:cNvSpPr/>
              <p:nvPr/>
            </p:nvSpPr>
            <p:spPr bwMode="auto">
              <a:xfrm>
                <a:off x="7760111" y="1328979"/>
                <a:ext cx="3822289" cy="4101339"/>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E(</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ctr | nonce)</a:t>
                </a:r>
              </a:p>
              <a:p>
                <a:pPr fontAlgn="base">
                  <a:spcBef>
                    <a:spcPct val="0"/>
                  </a:spcBef>
                  <a:spcAft>
                    <a:spcPct val="0"/>
                  </a:spcAft>
                  <a:buClr>
                    <a:schemeClr val="tx2">
                      <a:lumMod val="50000"/>
                      <a:lumOff val="50000"/>
                    </a:schemeClr>
                  </a:buClr>
                </a:pPr>
                <a:endParaRPr lang="nb-NO" sz="1050" dirty="0">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const0 </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const1 </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const2 </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const3</a:t>
                </a:r>
                <a:endParaRPr lang="nb-NO" sz="1050" dirty="0">
                  <a:latin typeface="Consolas" panose="020B0609020204030204" pitchFamily="49" charset="0"/>
                  <a:ea typeface="Cambria Math" panose="02040503050406030204" pitchFamily="18" charset="0"/>
                </a:endParaRP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smtClean="0">
                    <a:solidFill>
                      <a:srgbClr val="FF0000"/>
                    </a:solidFill>
                    <a:latin typeface="Consolas" panose="020B0609020204030204" pitchFamily="49" charset="0"/>
                    <a:ea typeface="Cambria Math" panose="02040503050406030204" pitchFamily="18" charset="0"/>
                  </a:rPr>
                  <a:t>key </a:t>
                </a:r>
                <a:r>
                  <a:rPr lang="nb-NO" sz="1050" dirty="0" smtClean="0">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 </a:t>
                </a:r>
                <a:r>
                  <a:rPr lang="nb-NO" sz="1050" dirty="0" smtClean="0">
                    <a:solidFill>
                      <a:srgbClr val="FF0000"/>
                    </a:solidFill>
                    <a:latin typeface="Consolas" panose="020B0609020204030204" pitchFamily="49" charset="0"/>
                    <a:ea typeface="Cambria Math" panose="02040503050406030204" pitchFamily="18" charset="0"/>
                  </a:rPr>
                  <a:t>key </a:t>
                </a:r>
                <a:r>
                  <a:rPr lang="nb-NO" sz="1050" dirty="0" smtClean="0">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smtClean="0">
                    <a:solidFill>
                      <a:srgbClr val="FF0000"/>
                    </a:solidFill>
                    <a:latin typeface="Consolas" panose="020B0609020204030204" pitchFamily="49" charset="0"/>
                    <a:ea typeface="Cambria Math" panose="02040503050406030204" pitchFamily="18" charset="0"/>
                  </a:rPr>
                  <a:t>key</a:t>
                </a:r>
                <a:r>
                  <a:rPr lang="nb-NO" sz="1050" dirty="0" smtClean="0">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solidFill>
                      <a:schemeClr val="bg1">
                        <a:lumMod val="95000"/>
                      </a:schemeClr>
                    </a:solidFill>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ctr    </a:t>
                </a:r>
                <a:r>
                  <a:rPr lang="nb-NO" sz="1050" dirty="0">
                    <a:latin typeface="Consolas" panose="020B0609020204030204" pitchFamily="49" charset="0"/>
                    <a:ea typeface="Cambria Math" panose="02040503050406030204" pitchFamily="18" charset="0"/>
                  </a:rPr>
                  <a:t>| </a:t>
                </a:r>
                <a:r>
                  <a:rPr lang="nb-NO" sz="1050" dirty="0" smtClean="0">
                    <a:latin typeface="Consolas" panose="020B0609020204030204" pitchFamily="49" charset="0"/>
                    <a:ea typeface="Cambria Math" panose="02040503050406030204" pitchFamily="18" charset="0"/>
                  </a:rPr>
                  <a:t>nonce  </a:t>
                </a:r>
                <a:r>
                  <a:rPr lang="nb-NO" sz="1050" dirty="0">
                    <a:latin typeface="Consolas" panose="020B0609020204030204" pitchFamily="49" charset="0"/>
                    <a:ea typeface="Cambria Math" panose="02040503050406030204" pitchFamily="18" charset="0"/>
                  </a:rPr>
                  <a:t>| nonce </a:t>
                </a:r>
                <a:r>
                  <a:rPr lang="nb-NO" sz="1050" dirty="0" smtClean="0">
                    <a:latin typeface="Consolas" panose="020B0609020204030204" pitchFamily="49" charset="0"/>
                    <a:ea typeface="Cambria Math" panose="02040503050406030204" pitchFamily="18" charset="0"/>
                  </a:rPr>
                  <a:t> | </a:t>
                </a:r>
                <a:r>
                  <a:rPr lang="nb-NO" sz="1050" dirty="0">
                    <a:latin typeface="Consolas" panose="020B0609020204030204" pitchFamily="49" charset="0"/>
                    <a:ea typeface="Cambria Math" panose="02040503050406030204" pitchFamily="18" charset="0"/>
                  </a:rPr>
                  <a:t>nonce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state</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for</a:t>
                </a:r>
                <a:r>
                  <a:rPr lang="nb-NO" sz="1050" dirty="0">
                    <a:latin typeface="Consolas" panose="020B0609020204030204" pitchFamily="49" charset="0"/>
                    <a:ea typeface="Cambria Math" panose="02040503050406030204" pitchFamily="18" charset="0"/>
                  </a:rPr>
                  <a:t> i = 1 </a:t>
                </a:r>
                <a:r>
                  <a:rPr lang="nb-NO" sz="1050" b="1" dirty="0">
                    <a:latin typeface="Consolas" panose="020B0609020204030204" pitchFamily="49" charset="0"/>
                    <a:ea typeface="Cambria Math" panose="02040503050406030204" pitchFamily="18" charset="0"/>
                  </a:rPr>
                  <a:t>to</a:t>
                </a:r>
                <a:r>
                  <a:rPr lang="nb-NO" sz="1050" dirty="0">
                    <a:latin typeface="Consolas" panose="020B0609020204030204" pitchFamily="49" charset="0"/>
                    <a:ea typeface="Cambria Math" panose="02040503050406030204" pitchFamily="18" charset="0"/>
                  </a:rPr>
                  <a:t> 10 </a:t>
                </a:r>
                <a:r>
                  <a:rPr lang="nb-NO" sz="1050" b="1" dirty="0">
                    <a:latin typeface="Consolas" panose="020B0609020204030204" pitchFamily="49" charset="0"/>
                    <a:ea typeface="Cambria Math" panose="02040503050406030204" pitchFamily="18" charset="0"/>
                  </a:rPr>
                  <a:t>do</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s[4],  s[8],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s[5],  s[9],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s[6],  s[10],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s[7],  s[11],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s[5],  s[10],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s[6],  s[11],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s[7],  s[8],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s[4],  s[9],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end for</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 s</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return</a:t>
                </a:r>
                <a:r>
                  <a:rPr lang="nb-NO" sz="1050" dirty="0">
                    <a:latin typeface="Consolas" panose="020B0609020204030204" pitchFamily="49" charset="0"/>
                    <a:ea typeface="Cambria Math" panose="02040503050406030204" pitchFamily="18" charset="0"/>
                  </a:rPr>
                  <a:t> state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7760111" y="1328979"/>
                <a:ext cx="3822289" cy="4101339"/>
              </a:xfrm>
              <a:prstGeom prst="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3536" y="1200537"/>
                <a:ext cx="3070905" cy="24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𝐸</m:t>
                      </m:r>
                      <m:r>
                        <a:rPr lang="nb-NO" sz="1600" b="0" i="1" smtClean="0">
                          <a:latin typeface="Cambria Math" panose="02040503050406030204" pitchFamily="18" charset="0"/>
                        </a:rPr>
                        <m:t> </m:t>
                      </m:r>
                      <m:r>
                        <a:rPr lang="nb-NO" sz="1600" b="0" i="0" smtClean="0">
                          <a:latin typeface="Cambria Math" panose="02040503050406030204" pitchFamily="18" charset="0"/>
                        </a:rPr>
                        <m:t>:</m:t>
                      </m:r>
                      <m:sSup>
                        <m:sSupPr>
                          <m:ctrlPr>
                            <a:rPr lang="nb-NO" sz="1600" b="0" i="1" smtClean="0">
                              <a:solidFill>
                                <a:srgbClr val="FF0000"/>
                              </a:solidFill>
                              <a:latin typeface="Cambria Math" panose="02040503050406030204" pitchFamily="18" charset="0"/>
                            </a:rPr>
                          </m:ctrlPr>
                        </m:sSupPr>
                        <m:e>
                          <m:d>
                            <m:dPr>
                              <m:begChr m:val="{"/>
                              <m:endChr m:val="}"/>
                              <m:ctrlPr>
                                <a:rPr lang="nb-NO" sz="1600" b="0" i="1" smtClean="0">
                                  <a:solidFill>
                                    <a:srgbClr val="FF0000"/>
                                  </a:solidFill>
                                  <a:latin typeface="Cambria Math" panose="02040503050406030204" pitchFamily="18" charset="0"/>
                                </a:rPr>
                              </m:ctrlPr>
                            </m:dPr>
                            <m:e>
                              <m:r>
                                <a:rPr lang="nb-NO" sz="1600" b="0" i="0" smtClean="0">
                                  <a:solidFill>
                                    <a:srgbClr val="FF0000"/>
                                  </a:solidFill>
                                  <a:latin typeface="Cambria Math" panose="02040503050406030204" pitchFamily="18" charset="0"/>
                                </a:rPr>
                                <m:t>0,1</m:t>
                              </m:r>
                            </m:e>
                          </m:d>
                        </m:e>
                        <m:sup>
                          <m:r>
                            <a:rPr lang="nb-NO" sz="1600" b="0" i="1" smtClean="0">
                              <a:solidFill>
                                <a:srgbClr val="FF0000"/>
                              </a:solidFill>
                              <a:latin typeface="Cambria Math" panose="02040503050406030204" pitchFamily="18" charset="0"/>
                            </a:rPr>
                            <m:t>256</m:t>
                          </m:r>
                        </m:sup>
                      </m:sSup>
                      <m:r>
                        <a:rPr lang="nb-NO" sz="1600" b="0" i="1" smtClean="0">
                          <a:latin typeface="Cambria Math" panose="02040503050406030204" pitchFamily="18" charset="0"/>
                        </a:rPr>
                        <m:t>×</m:t>
                      </m:r>
                      <m:sSup>
                        <m:sSupPr>
                          <m:ctrlPr>
                            <a:rPr lang="nb-NO" sz="1600" b="0" i="1" smtClean="0">
                              <a:latin typeface="Cambria Math" panose="02040503050406030204" pitchFamily="18" charset="0"/>
                            </a:rPr>
                          </m:ctrlPr>
                        </m:sSupPr>
                        <m:e>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0,1</m:t>
                              </m:r>
                            </m:e>
                          </m:d>
                        </m:e>
                        <m:sup>
                          <m:r>
                            <a:rPr lang="nb-NO" sz="1600" b="0" i="1" smtClean="0">
                              <a:latin typeface="Cambria Math" panose="02040503050406030204" pitchFamily="18" charset="0"/>
                            </a:rPr>
                            <m:t>128</m:t>
                          </m:r>
                        </m:sup>
                      </m:sSup>
                      <m:r>
                        <a:rPr lang="nb-NO" sz="1600" b="0" i="1" smtClean="0">
                          <a:latin typeface="Cambria Math" panose="02040503050406030204" pitchFamily="18" charset="0"/>
                        </a:rPr>
                        <m:t>→</m:t>
                      </m:r>
                      <m:sSup>
                        <m:sSupPr>
                          <m:ctrlPr>
                            <a:rPr lang="nb-NO" sz="1600" b="0" i="1" smtClean="0">
                              <a:latin typeface="Cambria Math" panose="02040503050406030204" pitchFamily="18" charset="0"/>
                            </a:rPr>
                          </m:ctrlPr>
                        </m:sSupPr>
                        <m:e>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0,1</m:t>
                              </m:r>
                            </m:e>
                          </m:d>
                        </m:e>
                        <m:sup>
                          <m:r>
                            <a:rPr lang="nb-NO" sz="1600" b="0" i="1" smtClean="0">
                              <a:latin typeface="Cambria Math" panose="02040503050406030204" pitchFamily="18" charset="0"/>
                            </a:rPr>
                            <m:t>512</m:t>
                          </m:r>
                        </m:sup>
                      </m:sSup>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23536" y="1200537"/>
                <a:ext cx="3070905" cy="249043"/>
              </a:xfrm>
              <a:prstGeom prst="rect">
                <a:avLst/>
              </a:prstGeom>
              <a:blipFill rotWithShape="0">
                <a:blip r:embed="rId4"/>
                <a:stretch>
                  <a:fillRect b="-7317"/>
                </a:stretch>
              </a:blipFill>
            </p:spPr>
            <p:txBody>
              <a:bodyPr/>
              <a:lstStyle/>
              <a:p>
                <a:r>
                  <a:rPr lang="en-US">
                    <a:noFill/>
                  </a:rPr>
                  <a:t> </a:t>
                </a:r>
              </a:p>
            </p:txBody>
          </p:sp>
        </mc:Fallback>
      </mc:AlternateContent>
      <p:grpSp>
        <p:nvGrpSpPr>
          <p:cNvPr id="56" name="Group 55"/>
          <p:cNvGrpSpPr/>
          <p:nvPr/>
        </p:nvGrpSpPr>
        <p:grpSpPr>
          <a:xfrm>
            <a:off x="760200" y="3916248"/>
            <a:ext cx="5868481" cy="1960201"/>
            <a:chOff x="875821" y="4154422"/>
            <a:chExt cx="5868481" cy="1960201"/>
          </a:xfrm>
        </p:grpSpPr>
        <p:sp>
          <p:nvSpPr>
            <p:cNvPr id="8" name="Rounded Rectangle 7"/>
            <p:cNvSpPr/>
            <p:nvPr/>
          </p:nvSpPr>
          <p:spPr bwMode="auto">
            <a:xfrm>
              <a:off x="1140649" y="5817374"/>
              <a:ext cx="5299215" cy="297249"/>
            </a:xfrm>
            <a:prstGeom prst="roundRect">
              <a:avLst/>
            </a:prstGeom>
            <a:solidFill>
              <a:srgbClr val="FFF5F3"/>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0" dirty="0">
                  <a:ea typeface="Cambria Math" panose="02040503050406030204" pitchFamily="18" charset="0"/>
                </a:rPr>
                <a:t>keystream</a:t>
              </a:r>
            </a:p>
          </p:txBody>
        </p:sp>
        <mc:AlternateContent xmlns:mc="http://schemas.openxmlformats.org/markup-compatibility/2006" xmlns:a14="http://schemas.microsoft.com/office/drawing/2010/main">
          <mc:Choice Requires="a14">
            <p:sp>
              <p:nvSpPr>
                <p:cNvPr id="9" name="TextBox 8"/>
                <p:cNvSpPr txBox="1"/>
                <p:nvPr/>
              </p:nvSpPr>
              <p:spPr>
                <a:xfrm>
                  <a:off x="4713883" y="5212364"/>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13883" y="5212364"/>
                  <a:ext cx="808559" cy="338554"/>
                </a:xfrm>
                <a:prstGeom prst="rect">
                  <a:avLst/>
                </a:prstGeom>
                <a:blipFill rotWithShape="0">
                  <a:blip r:embed="rId5"/>
                  <a:stretch>
                    <a:fillRect/>
                  </a:stretch>
                </a:blipFill>
              </p:spPr>
              <p:txBody>
                <a:bodyPr/>
                <a:lstStyle/>
                <a:p>
                  <a:r>
                    <a:rPr lang="en-US">
                      <a:noFill/>
                    </a:rPr>
                    <a:t> </a:t>
                  </a:r>
                </a:p>
              </p:txBody>
            </p:sp>
          </mc:Fallback>
        </mc:AlternateContent>
        <p:cxnSp>
          <p:nvCxnSpPr>
            <p:cNvPr id="11" name="Straight Arrow Connector 10"/>
            <p:cNvCxnSpPr>
              <a:stCxn id="12" idx="2"/>
            </p:cNvCxnSpPr>
            <p:nvPr/>
          </p:nvCxnSpPr>
          <p:spPr bwMode="auto">
            <a:xfrm>
              <a:off x="1477550"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073270"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1|nonce</a:t>
              </a:r>
            </a:p>
          </p:txBody>
        </p:sp>
        <p:cxnSp>
          <p:nvCxnSpPr>
            <p:cNvPr id="13" name="Straight Arrow Connector 12"/>
            <p:cNvCxnSpPr>
              <a:stCxn id="14" idx="2"/>
            </p:cNvCxnSpPr>
            <p:nvPr/>
          </p:nvCxnSpPr>
          <p:spPr bwMode="auto">
            <a:xfrm>
              <a:off x="1477550"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Rectangle 13"/>
                <p:cNvSpPr/>
                <p:nvPr/>
              </p:nvSpPr>
              <p:spPr bwMode="auto">
                <a:xfrm>
                  <a:off x="1299852"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4" name="Rectangle 13"/>
                <p:cNvSpPr>
                  <a:spLocks noRot="1" noChangeAspect="1" noMove="1" noResize="1" noEditPoints="1" noAdjustHandles="1" noChangeArrowheads="1" noChangeShapeType="1" noTextEdit="1"/>
                </p:cNvSpPr>
                <p:nvPr/>
              </p:nvSpPr>
              <p:spPr bwMode="auto">
                <a:xfrm>
                  <a:off x="1299852" y="5249492"/>
                  <a:ext cx="355395" cy="323158"/>
                </a:xfrm>
                <a:prstGeom prst="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5" name="TextBox 14"/>
            <p:cNvSpPr txBox="1"/>
            <p:nvPr/>
          </p:nvSpPr>
          <p:spPr>
            <a:xfrm>
              <a:off x="1073270" y="5778754"/>
              <a:ext cx="808559" cy="138499"/>
            </a:xfrm>
            <a:prstGeom prst="rect">
              <a:avLst/>
            </a:prstGeom>
            <a:noFill/>
          </p:spPr>
          <p:txBody>
            <a:bodyPr wrap="square" rtlCol="0">
              <a:spAutoFit/>
            </a:bodyPr>
            <a:lstStyle/>
            <a:p>
              <a:pPr algn="ctr"/>
              <a:endParaRPr lang="en-US" sz="300" dirty="0"/>
            </a:p>
          </p:txBody>
        </p:sp>
        <p:cxnSp>
          <p:nvCxnSpPr>
            <p:cNvPr id="17" name="Straight Arrow Connector 16"/>
            <p:cNvCxnSpPr>
              <a:stCxn id="18" idx="2"/>
            </p:cNvCxnSpPr>
            <p:nvPr/>
          </p:nvCxnSpPr>
          <p:spPr bwMode="auto">
            <a:xfrm>
              <a:off x="2421568"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017288"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2|nonce</a:t>
              </a:r>
            </a:p>
          </p:txBody>
        </p:sp>
        <p:cxnSp>
          <p:nvCxnSpPr>
            <p:cNvPr id="19" name="Straight Arrow Connector 18"/>
            <p:cNvCxnSpPr>
              <a:stCxn id="20" idx="2"/>
            </p:cNvCxnSpPr>
            <p:nvPr/>
          </p:nvCxnSpPr>
          <p:spPr bwMode="auto">
            <a:xfrm>
              <a:off x="2421568"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Rectangle 19"/>
                <p:cNvSpPr/>
                <p:nvPr/>
              </p:nvSpPr>
              <p:spPr bwMode="auto">
                <a:xfrm>
                  <a:off x="2243870"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20" name="Rectangle 19"/>
                <p:cNvSpPr>
                  <a:spLocks noRot="1" noChangeAspect="1" noMove="1" noResize="1" noEditPoints="1" noAdjustHandles="1" noChangeArrowheads="1" noChangeShapeType="1" noTextEdit="1"/>
                </p:cNvSpPr>
                <p:nvPr/>
              </p:nvSpPr>
              <p:spPr bwMode="auto">
                <a:xfrm>
                  <a:off x="2243870"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1" name="TextBox 20"/>
            <p:cNvSpPr txBox="1"/>
            <p:nvPr/>
          </p:nvSpPr>
          <p:spPr>
            <a:xfrm>
              <a:off x="2017288" y="5778754"/>
              <a:ext cx="808559" cy="138499"/>
            </a:xfrm>
            <a:prstGeom prst="rect">
              <a:avLst/>
            </a:prstGeom>
            <a:noFill/>
          </p:spPr>
          <p:txBody>
            <a:bodyPr wrap="square" rtlCol="0">
              <a:spAutoFit/>
            </a:bodyPr>
            <a:lstStyle/>
            <a:p>
              <a:pPr algn="ctr"/>
              <a:endParaRPr lang="en-US" sz="300" dirty="0"/>
            </a:p>
          </p:txBody>
        </p:sp>
        <p:cxnSp>
          <p:nvCxnSpPr>
            <p:cNvPr id="23" name="Straight Arrow Connector 22"/>
            <p:cNvCxnSpPr>
              <a:stCxn id="24" idx="2"/>
            </p:cNvCxnSpPr>
            <p:nvPr/>
          </p:nvCxnSpPr>
          <p:spPr bwMode="auto">
            <a:xfrm>
              <a:off x="3365586"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2961306"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3|nonce</a:t>
              </a:r>
            </a:p>
          </p:txBody>
        </p:sp>
        <p:cxnSp>
          <p:nvCxnSpPr>
            <p:cNvPr id="25" name="Straight Arrow Connector 24"/>
            <p:cNvCxnSpPr>
              <a:stCxn id="26" idx="2"/>
            </p:cNvCxnSpPr>
            <p:nvPr/>
          </p:nvCxnSpPr>
          <p:spPr bwMode="auto">
            <a:xfrm>
              <a:off x="3365586"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Rectangle 25"/>
                <p:cNvSpPr/>
                <p:nvPr/>
              </p:nvSpPr>
              <p:spPr bwMode="auto">
                <a:xfrm>
                  <a:off x="3187888"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26" name="Rectangle 25"/>
                <p:cNvSpPr>
                  <a:spLocks noRot="1" noChangeAspect="1" noMove="1" noResize="1" noEditPoints="1" noAdjustHandles="1" noChangeArrowheads="1" noChangeShapeType="1" noTextEdit="1"/>
                </p:cNvSpPr>
                <p:nvPr/>
              </p:nvSpPr>
              <p:spPr bwMode="auto">
                <a:xfrm>
                  <a:off x="3187888"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7" name="TextBox 26"/>
            <p:cNvSpPr txBox="1"/>
            <p:nvPr/>
          </p:nvSpPr>
          <p:spPr>
            <a:xfrm>
              <a:off x="2961306" y="5778754"/>
              <a:ext cx="808559" cy="138499"/>
            </a:xfrm>
            <a:prstGeom prst="rect">
              <a:avLst/>
            </a:prstGeom>
            <a:noFill/>
          </p:spPr>
          <p:txBody>
            <a:bodyPr wrap="square" rtlCol="0">
              <a:spAutoFit/>
            </a:bodyPr>
            <a:lstStyle/>
            <a:p>
              <a:pPr algn="ctr"/>
              <a:endParaRPr lang="en-US" sz="300" dirty="0"/>
            </a:p>
          </p:txBody>
        </p:sp>
        <p:cxnSp>
          <p:nvCxnSpPr>
            <p:cNvPr id="29" name="Straight Arrow Connector 28"/>
            <p:cNvCxnSpPr>
              <a:stCxn id="30" idx="2"/>
            </p:cNvCxnSpPr>
            <p:nvPr/>
          </p:nvCxnSpPr>
          <p:spPr bwMode="auto">
            <a:xfrm>
              <a:off x="4309604"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905324"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4|nonce</a:t>
              </a:r>
            </a:p>
          </p:txBody>
        </p:sp>
        <p:cxnSp>
          <p:nvCxnSpPr>
            <p:cNvPr id="31" name="Straight Arrow Connector 30"/>
            <p:cNvCxnSpPr>
              <a:stCxn id="32" idx="2"/>
            </p:cNvCxnSpPr>
            <p:nvPr/>
          </p:nvCxnSpPr>
          <p:spPr bwMode="auto">
            <a:xfrm>
              <a:off x="4309604"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Rectangle 31"/>
                <p:cNvSpPr/>
                <p:nvPr/>
              </p:nvSpPr>
              <p:spPr bwMode="auto">
                <a:xfrm>
                  <a:off x="4131906"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4131906"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33" name="TextBox 32"/>
            <p:cNvSpPr txBox="1"/>
            <p:nvPr/>
          </p:nvSpPr>
          <p:spPr>
            <a:xfrm>
              <a:off x="3905324" y="5778754"/>
              <a:ext cx="808559" cy="138499"/>
            </a:xfrm>
            <a:prstGeom prst="rect">
              <a:avLst/>
            </a:prstGeom>
            <a:noFill/>
          </p:spPr>
          <p:txBody>
            <a:bodyPr wrap="square" rtlCol="0">
              <a:spAutoFit/>
            </a:bodyPr>
            <a:lstStyle/>
            <a:p>
              <a:pPr algn="ctr"/>
              <a:endParaRPr lang="en-US" sz="300" dirty="0"/>
            </a:p>
          </p:txBody>
        </p:sp>
        <p:sp>
          <p:nvSpPr>
            <p:cNvPr id="39" name="TextBox 38"/>
            <p:cNvSpPr txBox="1"/>
            <p:nvPr/>
          </p:nvSpPr>
          <p:spPr>
            <a:xfrm>
              <a:off x="5935743" y="5778754"/>
              <a:ext cx="808559" cy="138499"/>
            </a:xfrm>
            <a:prstGeom prst="rect">
              <a:avLst/>
            </a:prstGeom>
            <a:noFill/>
          </p:spPr>
          <p:txBody>
            <a:bodyPr wrap="square" rtlCol="0">
              <a:spAutoFit/>
            </a:bodyPr>
            <a:lstStyle/>
            <a:p>
              <a:pPr algn="ctr"/>
              <a:endParaRPr lang="en-US" sz="300" dirty="0"/>
            </a:p>
          </p:txBody>
        </p:sp>
        <p:sp>
          <p:nvSpPr>
            <p:cNvPr id="40" name="Rectangle 39"/>
            <p:cNvSpPr/>
            <p:nvPr/>
          </p:nvSpPr>
          <p:spPr bwMode="auto">
            <a:xfrm>
              <a:off x="6008707" y="5829198"/>
              <a:ext cx="455406" cy="273600"/>
            </a:xfrm>
            <a:prstGeom prst="rect">
              <a:avLst/>
            </a:prstGeom>
            <a:solidFill>
              <a:srgbClr val="FFF5F3"/>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6" name="TextBox 45"/>
            <p:cNvSpPr txBox="1"/>
            <p:nvPr/>
          </p:nvSpPr>
          <p:spPr>
            <a:xfrm>
              <a:off x="875821" y="4154422"/>
              <a:ext cx="1820657" cy="371192"/>
            </a:xfrm>
            <a:prstGeom prst="rect">
              <a:avLst/>
            </a:prstGeom>
            <a:noFill/>
          </p:spPr>
          <p:txBody>
            <a:bodyPr wrap="square" rtlCol="0">
              <a:spAutoFit/>
            </a:bodyPr>
            <a:lstStyle/>
            <a:p>
              <a:r>
                <a:rPr lang="en-US" b="1" dirty="0"/>
                <a:t>ChaCha20:</a:t>
              </a:r>
            </a:p>
          </p:txBody>
        </p:sp>
      </p:grpSp>
      <p:cxnSp>
        <p:nvCxnSpPr>
          <p:cNvPr id="49" name="Straight Connector 48"/>
          <p:cNvCxnSpPr/>
          <p:nvPr/>
        </p:nvCxnSpPr>
        <p:spPr bwMode="auto">
          <a:xfrm>
            <a:off x="6861685" y="2267094"/>
            <a:ext cx="1557981" cy="1516712"/>
          </a:xfrm>
          <a:prstGeom prst="line">
            <a:avLst/>
          </a:prstGeom>
          <a:solidFill>
            <a:schemeClr val="accent1"/>
          </a:solidFill>
          <a:ln w="317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6861685" y="3699718"/>
            <a:ext cx="1557981" cy="196007"/>
          </a:xfrm>
          <a:prstGeom prst="line">
            <a:avLst/>
          </a:prstGeom>
          <a:solidFill>
            <a:schemeClr val="accent1"/>
          </a:solidFill>
          <a:ln w="317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8998017"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0</a:t>
            </a:r>
          </a:p>
        </p:txBody>
      </p:sp>
      <p:sp>
        <p:nvSpPr>
          <p:cNvPr id="58" name="TextBox 57"/>
          <p:cNvSpPr txBox="1"/>
          <p:nvPr/>
        </p:nvSpPr>
        <p:spPr>
          <a:xfrm>
            <a:off x="8419666" y="5909442"/>
            <a:ext cx="581977" cy="276999"/>
          </a:xfrm>
          <a:prstGeom prst="rect">
            <a:avLst/>
          </a:prstGeom>
          <a:noFill/>
        </p:spPr>
        <p:txBody>
          <a:bodyPr wrap="square" rtlCol="0">
            <a:spAutoFit/>
          </a:bodyPr>
          <a:lstStyle/>
          <a:p>
            <a:r>
              <a:rPr lang="en-US" sz="1200" dirty="0">
                <a:latin typeface="Consolas" panose="020B0609020204030204" pitchFamily="49" charset="0"/>
              </a:rPr>
              <a:t>s = </a:t>
            </a:r>
          </a:p>
        </p:txBody>
      </p:sp>
      <p:sp>
        <p:nvSpPr>
          <p:cNvPr id="62" name="Rectangle 61"/>
          <p:cNvSpPr/>
          <p:nvPr/>
        </p:nvSpPr>
        <p:spPr bwMode="auto">
          <a:xfrm>
            <a:off x="9478006"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2</a:t>
            </a:r>
          </a:p>
        </p:txBody>
      </p:sp>
      <p:sp>
        <p:nvSpPr>
          <p:cNvPr id="63" name="Rectangle 62"/>
          <p:cNvSpPr/>
          <p:nvPr/>
        </p:nvSpPr>
        <p:spPr bwMode="auto">
          <a:xfrm>
            <a:off x="9730597"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3</a:t>
            </a:r>
          </a:p>
        </p:txBody>
      </p:sp>
      <p:sp>
        <p:nvSpPr>
          <p:cNvPr id="64" name="Rectangle 63"/>
          <p:cNvSpPr/>
          <p:nvPr/>
        </p:nvSpPr>
        <p:spPr bwMode="auto">
          <a:xfrm>
            <a:off x="8998018"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4</a:t>
            </a:r>
          </a:p>
        </p:txBody>
      </p:sp>
      <p:sp>
        <p:nvSpPr>
          <p:cNvPr id="65" name="Rectangle 64"/>
          <p:cNvSpPr/>
          <p:nvPr/>
        </p:nvSpPr>
        <p:spPr bwMode="auto">
          <a:xfrm>
            <a:off x="9238012"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a:t>
            </a:r>
          </a:p>
        </p:txBody>
      </p:sp>
      <p:sp>
        <p:nvSpPr>
          <p:cNvPr id="66" name="Rectangle 65"/>
          <p:cNvSpPr/>
          <p:nvPr/>
        </p:nvSpPr>
        <p:spPr bwMode="auto">
          <a:xfrm>
            <a:off x="9238013"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5</a:t>
            </a:r>
          </a:p>
        </p:txBody>
      </p:sp>
      <p:sp>
        <p:nvSpPr>
          <p:cNvPr id="67" name="Rectangle 66"/>
          <p:cNvSpPr/>
          <p:nvPr/>
        </p:nvSpPr>
        <p:spPr bwMode="auto">
          <a:xfrm>
            <a:off x="9480615"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6</a:t>
            </a:r>
          </a:p>
        </p:txBody>
      </p:sp>
      <p:sp>
        <p:nvSpPr>
          <p:cNvPr id="68" name="Rectangle 67"/>
          <p:cNvSpPr/>
          <p:nvPr/>
        </p:nvSpPr>
        <p:spPr bwMode="auto">
          <a:xfrm>
            <a:off x="9730597"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7</a:t>
            </a:r>
          </a:p>
        </p:txBody>
      </p:sp>
      <p:sp>
        <p:nvSpPr>
          <p:cNvPr id="69" name="Rectangle 68"/>
          <p:cNvSpPr/>
          <p:nvPr/>
        </p:nvSpPr>
        <p:spPr bwMode="auto">
          <a:xfrm>
            <a:off x="8990638" y="6009192"/>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8</a:t>
            </a:r>
          </a:p>
        </p:txBody>
      </p:sp>
      <p:sp>
        <p:nvSpPr>
          <p:cNvPr id="70" name="Rectangle 69"/>
          <p:cNvSpPr/>
          <p:nvPr/>
        </p:nvSpPr>
        <p:spPr bwMode="auto">
          <a:xfrm>
            <a:off x="9230633" y="6009192"/>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9</a:t>
            </a:r>
          </a:p>
        </p:txBody>
      </p:sp>
      <p:sp>
        <p:nvSpPr>
          <p:cNvPr id="71" name="Rectangle 70"/>
          <p:cNvSpPr/>
          <p:nvPr/>
        </p:nvSpPr>
        <p:spPr bwMode="auto">
          <a:xfrm>
            <a:off x="9425515" y="6009192"/>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10</a:t>
            </a:r>
          </a:p>
        </p:txBody>
      </p:sp>
      <p:sp>
        <p:nvSpPr>
          <p:cNvPr id="72" name="Rectangle 71"/>
          <p:cNvSpPr/>
          <p:nvPr/>
        </p:nvSpPr>
        <p:spPr bwMode="auto">
          <a:xfrm>
            <a:off x="9666264" y="6009192"/>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11</a:t>
            </a:r>
          </a:p>
        </p:txBody>
      </p:sp>
      <p:sp>
        <p:nvSpPr>
          <p:cNvPr id="73" name="Rectangle 72"/>
          <p:cNvSpPr/>
          <p:nvPr/>
        </p:nvSpPr>
        <p:spPr bwMode="auto">
          <a:xfrm>
            <a:off x="892580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12</a:t>
            </a:r>
          </a:p>
        </p:txBody>
      </p:sp>
      <p:sp>
        <p:nvSpPr>
          <p:cNvPr id="74" name="Rectangle 73"/>
          <p:cNvSpPr/>
          <p:nvPr/>
        </p:nvSpPr>
        <p:spPr bwMode="auto">
          <a:xfrm>
            <a:off x="917262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13</a:t>
            </a:r>
          </a:p>
        </p:txBody>
      </p:sp>
      <p:sp>
        <p:nvSpPr>
          <p:cNvPr id="75" name="Rectangle 74"/>
          <p:cNvSpPr/>
          <p:nvPr/>
        </p:nvSpPr>
        <p:spPr bwMode="auto">
          <a:xfrm>
            <a:off x="941944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14</a:t>
            </a:r>
          </a:p>
        </p:txBody>
      </p:sp>
      <p:sp>
        <p:nvSpPr>
          <p:cNvPr id="76" name="Rectangle 75"/>
          <p:cNvSpPr/>
          <p:nvPr/>
        </p:nvSpPr>
        <p:spPr bwMode="auto">
          <a:xfrm>
            <a:off x="9666264"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15</a:t>
            </a:r>
          </a:p>
        </p:txBody>
      </p:sp>
      <p:sp>
        <p:nvSpPr>
          <p:cNvPr id="52" name="Rectangle 51"/>
          <p:cNvSpPr/>
          <p:nvPr/>
        </p:nvSpPr>
        <p:spPr bwMode="auto">
          <a:xfrm>
            <a:off x="3951957" y="2267094"/>
            <a:ext cx="2909728" cy="1432624"/>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QR(a, b, c , d)</a:t>
            </a: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a += b;   d ^= a;   d &lt;&lt;&lt;= 16;</a:t>
            </a: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c += d;   b ^= c;   b &lt;&lt;&lt;= 12;</a:t>
            </a:r>
            <a:endParaRPr lang="nb-NO" sz="1050" dirty="0">
              <a:solidFill>
                <a:srgbClr val="FF0000"/>
              </a:solidFill>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a += b;   d ^= a;   d &lt;&lt;&lt;=  8;</a:t>
            </a:r>
            <a:endParaRPr lang="nb-NO" sz="1050" dirty="0">
              <a:solidFill>
                <a:srgbClr val="FF0000"/>
              </a:solidFill>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c += d;   b ^= c;   b &lt;&lt;&lt;=  7;</a:t>
            </a:r>
            <a:endParaRPr lang="nb-NO" sz="1050" dirty="0">
              <a:solidFill>
                <a:srgbClr val="FF0000"/>
              </a:solidFill>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solidFill>
                <a:srgbClr val="FF0000"/>
              </a:solidFill>
              <a:latin typeface="Consolas" panose="020B0609020204030204" pitchFamily="49" charset="0"/>
              <a:ea typeface="Cambria Math" panose="02040503050406030204" pitchFamily="18" charset="0"/>
            </a:endParaRPr>
          </a:p>
        </p:txBody>
      </p:sp>
    </p:spTree>
    <p:extLst>
      <p:ext uri="{BB962C8B-B14F-4D97-AF65-F5344CB8AC3E}">
        <p14:creationId xmlns:p14="http://schemas.microsoft.com/office/powerpoint/2010/main" val="15127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21" end="2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22" end="2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xEl>
                                              <p:pRg st="3" end="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4"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3"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4"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4"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4"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4"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4"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par>
                                <p:cTn id="95" presetID="1" presetClass="entr" presetSubtype="0" fill="hold" grpId="3"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3"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4"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4"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4"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5"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5" nodeType="withEffect">
                                  <p:stCondLst>
                                    <p:cond delay="0"/>
                                  </p:stCondLst>
                                  <p:childTnLst>
                                    <p:set>
                                      <p:cBhvr>
                                        <p:cTn id="114" dur="1" fill="hold">
                                          <p:stCondLst>
                                            <p:cond delay="0"/>
                                          </p:stCondLst>
                                        </p:cTn>
                                        <p:tgtEl>
                                          <p:spTgt spid="69"/>
                                        </p:tgtEl>
                                        <p:attrNameLst>
                                          <p:attrName>style.visibility</p:attrName>
                                        </p:attrNameLst>
                                      </p:cBhvr>
                                      <p:to>
                                        <p:strVal val="visible"/>
                                      </p:to>
                                    </p:set>
                                  </p:childTnLst>
                                </p:cTn>
                              </p:par>
                              <p:par>
                                <p:cTn id="115" presetID="1" presetClass="entr" presetSubtype="0" fill="hold" grpId="5"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grpId="5"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5"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grpId="5" nodeType="withEffect">
                                  <p:stCondLst>
                                    <p:cond delay="0"/>
                                  </p:stCondLst>
                                  <p:childTnLst>
                                    <p:set>
                                      <p:cBhvr>
                                        <p:cTn id="122" dur="1" fill="hold">
                                          <p:stCondLst>
                                            <p:cond delay="0"/>
                                          </p:stCondLst>
                                        </p:cTn>
                                        <p:tgtEl>
                                          <p:spTgt spid="70"/>
                                        </p:tgtEl>
                                        <p:attrNameLst>
                                          <p:attrName>style.visibility</p:attrName>
                                        </p:attrNameLst>
                                      </p:cBhvr>
                                      <p:to>
                                        <p:strVal val="visible"/>
                                      </p:to>
                                    </p:set>
                                  </p:childTnLst>
                                </p:cTn>
                              </p:par>
                              <p:par>
                                <p:cTn id="123" presetID="1" presetClass="entr" presetSubtype="0" fill="hold" grpId="5" nodeType="withEffect">
                                  <p:stCondLst>
                                    <p:cond delay="0"/>
                                  </p:stCondLst>
                                  <p:childTnLst>
                                    <p:set>
                                      <p:cBhvr>
                                        <p:cTn id="124" dur="1" fill="hold">
                                          <p:stCondLst>
                                            <p:cond delay="0"/>
                                          </p:stCondLst>
                                        </p:cTn>
                                        <p:tgtEl>
                                          <p:spTgt spid="74"/>
                                        </p:tgtEl>
                                        <p:attrNameLst>
                                          <p:attrName>style.visibility</p:attrName>
                                        </p:attrNameLst>
                                      </p:cBhvr>
                                      <p:to>
                                        <p:strVal val="visible"/>
                                      </p:to>
                                    </p:set>
                                  </p:childTnLst>
                                </p:cTn>
                              </p:par>
                              <p:par>
                                <p:cTn id="125" presetID="1" presetClass="entr" presetSubtype="0" fill="hold" grpId="5"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grpId="5"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par>
                                <p:cTn id="129" presetID="1" presetClass="entr" presetSubtype="0" fill="hold" grpId="5" nodeType="with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par>
                                <p:cTn id="131" presetID="1" presetClass="entr" presetSubtype="0" fill="hold" grpId="5" nodeType="withEffect">
                                  <p:stCondLst>
                                    <p:cond delay="0"/>
                                  </p:stCondLst>
                                  <p:childTnLst>
                                    <p:set>
                                      <p:cBhvr>
                                        <p:cTn id="132" dur="1" fill="hold">
                                          <p:stCondLst>
                                            <p:cond delay="0"/>
                                          </p:stCondLst>
                                        </p:cTn>
                                        <p:tgtEl>
                                          <p:spTgt spid="75"/>
                                        </p:tgtEl>
                                        <p:attrNameLst>
                                          <p:attrName>style.visibility</p:attrName>
                                        </p:attrNameLst>
                                      </p:cBhvr>
                                      <p:to>
                                        <p:strVal val="visible"/>
                                      </p:to>
                                    </p:set>
                                  </p:childTnLst>
                                </p:cTn>
                              </p:par>
                              <p:par>
                                <p:cTn id="133" presetID="1" presetClass="entr" presetSubtype="0" fill="hold" grpId="5" nodeType="withEffect">
                                  <p:stCondLst>
                                    <p:cond delay="0"/>
                                  </p:stCondLst>
                                  <p:childTnLst>
                                    <p:set>
                                      <p:cBhvr>
                                        <p:cTn id="134" dur="1" fill="hold">
                                          <p:stCondLst>
                                            <p:cond delay="0"/>
                                          </p:stCondLst>
                                        </p:cTn>
                                        <p:tgtEl>
                                          <p:spTgt spid="63"/>
                                        </p:tgtEl>
                                        <p:attrNameLst>
                                          <p:attrName>style.visibility</p:attrName>
                                        </p:attrNameLst>
                                      </p:cBhvr>
                                      <p:to>
                                        <p:strVal val="visible"/>
                                      </p:to>
                                    </p:set>
                                  </p:childTnLst>
                                </p:cTn>
                              </p:par>
                              <p:par>
                                <p:cTn id="135" presetID="1" presetClass="entr" presetSubtype="0" fill="hold" grpId="5" nodeType="with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par>
                                <p:cTn id="137" presetID="1" presetClass="entr" presetSubtype="0" fill="hold" grpId="5"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cTn>
                              </p:par>
                              <p:par>
                                <p:cTn id="139" presetID="1" presetClass="entr" presetSubtype="0" fill="hold" grpId="5"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5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10" fill="hold"/>
                                        <p:tgtEl>
                                          <p:spTgt spid="5">
                                            <p:txEl>
                                              <p:pRg st="12" end="12"/>
                                            </p:txEl>
                                          </p:spTgt>
                                        </p:tgtEl>
                                        <p:attrNameLst>
                                          <p:attrName>style.color</p:attrName>
                                        </p:attrNameLst>
                                      </p:cBhvr>
                                      <p:to>
                                        <a:schemeClr val="accent2"/>
                                      </p:to>
                                    </p:animClr>
                                  </p:childTnLst>
                                </p:cTn>
                              </p:par>
                              <p:par>
                                <p:cTn id="147" presetID="3" presetClass="emph" presetSubtype="2" fill="hold" grpId="0" nodeType="withEffect">
                                  <p:stCondLst>
                                    <p:cond delay="0"/>
                                  </p:stCondLst>
                                  <p:childTnLst>
                                    <p:animClr clrSpc="rgb" dir="cw">
                                      <p:cBhvr override="childStyle">
                                        <p:cTn id="148" dur="10" fill="hold"/>
                                        <p:tgtEl>
                                          <p:spTgt spid="57"/>
                                        </p:tgtEl>
                                        <p:attrNameLst>
                                          <p:attrName>style.color</p:attrName>
                                        </p:attrNameLst>
                                      </p:cBhvr>
                                      <p:to>
                                        <a:schemeClr val="accent2"/>
                                      </p:to>
                                    </p:animClr>
                                  </p:childTnLst>
                                </p:cTn>
                              </p:par>
                              <p:par>
                                <p:cTn id="149" presetID="3" presetClass="emph" presetSubtype="2" fill="hold" grpId="0" nodeType="withEffect">
                                  <p:stCondLst>
                                    <p:cond delay="0"/>
                                  </p:stCondLst>
                                  <p:childTnLst>
                                    <p:animClr clrSpc="rgb" dir="cw">
                                      <p:cBhvr override="childStyle">
                                        <p:cTn id="150" dur="10" fill="hold"/>
                                        <p:tgtEl>
                                          <p:spTgt spid="64"/>
                                        </p:tgtEl>
                                        <p:attrNameLst>
                                          <p:attrName>style.color</p:attrName>
                                        </p:attrNameLst>
                                      </p:cBhvr>
                                      <p:to>
                                        <a:schemeClr val="accent2"/>
                                      </p:to>
                                    </p:animClr>
                                  </p:childTnLst>
                                </p:cTn>
                              </p:par>
                              <p:par>
                                <p:cTn id="151" presetID="3" presetClass="emph" presetSubtype="2" fill="hold" grpId="0" nodeType="withEffect">
                                  <p:stCondLst>
                                    <p:cond delay="0"/>
                                  </p:stCondLst>
                                  <p:childTnLst>
                                    <p:animClr clrSpc="rgb" dir="cw">
                                      <p:cBhvr override="childStyle">
                                        <p:cTn id="152" dur="10" fill="hold"/>
                                        <p:tgtEl>
                                          <p:spTgt spid="69"/>
                                        </p:tgtEl>
                                        <p:attrNameLst>
                                          <p:attrName>style.color</p:attrName>
                                        </p:attrNameLst>
                                      </p:cBhvr>
                                      <p:to>
                                        <a:schemeClr val="accent2"/>
                                      </p:to>
                                    </p:animClr>
                                  </p:childTnLst>
                                </p:cTn>
                              </p:par>
                              <p:par>
                                <p:cTn id="153" presetID="3" presetClass="emph" presetSubtype="2" fill="hold" grpId="0" nodeType="withEffect">
                                  <p:stCondLst>
                                    <p:cond delay="0"/>
                                  </p:stCondLst>
                                  <p:childTnLst>
                                    <p:animClr clrSpc="rgb" dir="cw">
                                      <p:cBhvr override="childStyle">
                                        <p:cTn id="154" dur="10" fill="hold"/>
                                        <p:tgtEl>
                                          <p:spTgt spid="73"/>
                                        </p:tgtEl>
                                        <p:attrNameLst>
                                          <p:attrName>style.color</p:attrName>
                                        </p:attrNameLst>
                                      </p:cBhvr>
                                      <p:to>
                                        <a:schemeClr val="accent2"/>
                                      </p:to>
                                    </p:animClr>
                                  </p:childTnLst>
                                </p:cTn>
                              </p:par>
                            </p:childTnLst>
                          </p:cTn>
                        </p:par>
                      </p:childTnLst>
                    </p:cTn>
                  </p:par>
                  <p:par>
                    <p:cTn id="155" fill="hold">
                      <p:stCondLst>
                        <p:cond delay="indefinite"/>
                      </p:stCondLst>
                      <p:childTnLst>
                        <p:par>
                          <p:cTn id="156" fill="hold">
                            <p:stCondLst>
                              <p:cond delay="0"/>
                            </p:stCondLst>
                            <p:childTnLst>
                              <p:par>
                                <p:cTn id="157" presetID="3" presetClass="emph" presetSubtype="2" fill="hold" nodeType="clickEffect">
                                  <p:stCondLst>
                                    <p:cond delay="0"/>
                                  </p:stCondLst>
                                  <p:childTnLst>
                                    <p:animClr clrSpc="rgb" dir="cw">
                                      <p:cBhvr override="childStyle">
                                        <p:cTn id="158" dur="10" fill="hold"/>
                                        <p:tgtEl>
                                          <p:spTgt spid="5">
                                            <p:txEl>
                                              <p:pRg st="12" end="12"/>
                                            </p:txEl>
                                          </p:spTgt>
                                        </p:tgtEl>
                                        <p:attrNameLst>
                                          <p:attrName>style.color</p:attrName>
                                        </p:attrNameLst>
                                      </p:cBhvr>
                                      <p:to>
                                        <a:srgbClr val="000000"/>
                                      </p:to>
                                    </p:animClr>
                                  </p:childTnLst>
                                </p:cTn>
                              </p:par>
                              <p:par>
                                <p:cTn id="159" presetID="3" presetClass="emph" presetSubtype="2" fill="hold" grpId="1" nodeType="withEffect">
                                  <p:stCondLst>
                                    <p:cond delay="0"/>
                                  </p:stCondLst>
                                  <p:childTnLst>
                                    <p:animClr clrSpc="rgb" dir="cw">
                                      <p:cBhvr override="childStyle">
                                        <p:cTn id="160" dur="10" fill="hold"/>
                                        <p:tgtEl>
                                          <p:spTgt spid="57"/>
                                        </p:tgtEl>
                                        <p:attrNameLst>
                                          <p:attrName>style.color</p:attrName>
                                        </p:attrNameLst>
                                      </p:cBhvr>
                                      <p:to>
                                        <a:srgbClr val="000000"/>
                                      </p:to>
                                    </p:animClr>
                                  </p:childTnLst>
                                </p:cTn>
                              </p:par>
                              <p:par>
                                <p:cTn id="161" presetID="3" presetClass="emph" presetSubtype="2" fill="hold" grpId="1" nodeType="withEffect">
                                  <p:stCondLst>
                                    <p:cond delay="0"/>
                                  </p:stCondLst>
                                  <p:childTnLst>
                                    <p:animClr clrSpc="rgb" dir="cw">
                                      <p:cBhvr override="childStyle">
                                        <p:cTn id="162" dur="10" fill="hold"/>
                                        <p:tgtEl>
                                          <p:spTgt spid="64"/>
                                        </p:tgtEl>
                                        <p:attrNameLst>
                                          <p:attrName>style.color</p:attrName>
                                        </p:attrNameLst>
                                      </p:cBhvr>
                                      <p:to>
                                        <a:srgbClr val="000000"/>
                                      </p:to>
                                    </p:animClr>
                                  </p:childTnLst>
                                </p:cTn>
                              </p:par>
                              <p:par>
                                <p:cTn id="163" presetID="3" presetClass="emph" presetSubtype="2" fill="hold" grpId="1" nodeType="withEffect">
                                  <p:stCondLst>
                                    <p:cond delay="0"/>
                                  </p:stCondLst>
                                  <p:childTnLst>
                                    <p:animClr clrSpc="rgb" dir="cw">
                                      <p:cBhvr override="childStyle">
                                        <p:cTn id="164" dur="10" fill="hold"/>
                                        <p:tgtEl>
                                          <p:spTgt spid="69"/>
                                        </p:tgtEl>
                                        <p:attrNameLst>
                                          <p:attrName>style.color</p:attrName>
                                        </p:attrNameLst>
                                      </p:cBhvr>
                                      <p:to>
                                        <a:srgbClr val="000000"/>
                                      </p:to>
                                    </p:animClr>
                                  </p:childTnLst>
                                </p:cTn>
                              </p:par>
                              <p:par>
                                <p:cTn id="165" presetID="3" presetClass="emph" presetSubtype="2" fill="hold" grpId="1" nodeType="withEffect">
                                  <p:stCondLst>
                                    <p:cond delay="0"/>
                                  </p:stCondLst>
                                  <p:childTnLst>
                                    <p:animClr clrSpc="rgb" dir="cw">
                                      <p:cBhvr override="childStyle">
                                        <p:cTn id="166" dur="10" fill="hold"/>
                                        <p:tgtEl>
                                          <p:spTgt spid="73"/>
                                        </p:tgtEl>
                                        <p:attrNameLst>
                                          <p:attrName>style.color</p:attrName>
                                        </p:attrNameLst>
                                      </p:cBhvr>
                                      <p:to>
                                        <a:srgbClr val="000000"/>
                                      </p:to>
                                    </p:animClr>
                                  </p:childTnLst>
                                </p:cTn>
                              </p:par>
                              <p:par>
                                <p:cTn id="167" presetID="3" presetClass="emph" presetSubtype="2" fill="hold" nodeType="withEffect">
                                  <p:stCondLst>
                                    <p:cond delay="0"/>
                                  </p:stCondLst>
                                  <p:childTnLst>
                                    <p:animClr clrSpc="rgb" dir="cw">
                                      <p:cBhvr override="childStyle">
                                        <p:cTn id="168" dur="10" fill="hold"/>
                                        <p:tgtEl>
                                          <p:spTgt spid="5">
                                            <p:txEl>
                                              <p:pRg st="13" end="13"/>
                                            </p:txEl>
                                          </p:spTgt>
                                        </p:tgtEl>
                                        <p:attrNameLst>
                                          <p:attrName>style.color</p:attrName>
                                        </p:attrNameLst>
                                      </p:cBhvr>
                                      <p:to>
                                        <a:srgbClr val="FF0000"/>
                                      </p:to>
                                    </p:animClr>
                                  </p:childTnLst>
                                </p:cTn>
                              </p:par>
                              <p:par>
                                <p:cTn id="169" presetID="3" presetClass="emph" presetSubtype="2" fill="hold" grpId="0" nodeType="withEffect">
                                  <p:stCondLst>
                                    <p:cond delay="0"/>
                                  </p:stCondLst>
                                  <p:childTnLst>
                                    <p:animClr clrSpc="rgb" dir="cw">
                                      <p:cBhvr override="childStyle">
                                        <p:cTn id="170" dur="10" fill="hold"/>
                                        <p:tgtEl>
                                          <p:spTgt spid="65"/>
                                        </p:tgtEl>
                                        <p:attrNameLst>
                                          <p:attrName>style.color</p:attrName>
                                        </p:attrNameLst>
                                      </p:cBhvr>
                                      <p:to>
                                        <a:srgbClr val="FF0000"/>
                                      </p:to>
                                    </p:animClr>
                                  </p:childTnLst>
                                </p:cTn>
                              </p:par>
                              <p:par>
                                <p:cTn id="171" presetID="3" presetClass="emph" presetSubtype="2" fill="hold" grpId="0" nodeType="withEffect">
                                  <p:stCondLst>
                                    <p:cond delay="0"/>
                                  </p:stCondLst>
                                  <p:childTnLst>
                                    <p:animClr clrSpc="rgb" dir="cw">
                                      <p:cBhvr override="childStyle">
                                        <p:cTn id="172" dur="10" fill="hold"/>
                                        <p:tgtEl>
                                          <p:spTgt spid="66"/>
                                        </p:tgtEl>
                                        <p:attrNameLst>
                                          <p:attrName>style.color</p:attrName>
                                        </p:attrNameLst>
                                      </p:cBhvr>
                                      <p:to>
                                        <a:srgbClr val="FF0000"/>
                                      </p:to>
                                    </p:animClr>
                                  </p:childTnLst>
                                </p:cTn>
                              </p:par>
                              <p:par>
                                <p:cTn id="173" presetID="3" presetClass="emph" presetSubtype="2" fill="hold" grpId="0" nodeType="withEffect">
                                  <p:stCondLst>
                                    <p:cond delay="0"/>
                                  </p:stCondLst>
                                  <p:childTnLst>
                                    <p:animClr clrSpc="rgb" dir="cw">
                                      <p:cBhvr override="childStyle">
                                        <p:cTn id="174" dur="10" fill="hold"/>
                                        <p:tgtEl>
                                          <p:spTgt spid="70"/>
                                        </p:tgtEl>
                                        <p:attrNameLst>
                                          <p:attrName>style.color</p:attrName>
                                        </p:attrNameLst>
                                      </p:cBhvr>
                                      <p:to>
                                        <a:srgbClr val="FF0000"/>
                                      </p:to>
                                    </p:animClr>
                                  </p:childTnLst>
                                </p:cTn>
                              </p:par>
                              <p:par>
                                <p:cTn id="175" presetID="3" presetClass="emph" presetSubtype="2" fill="hold" grpId="0" nodeType="withEffect">
                                  <p:stCondLst>
                                    <p:cond delay="0"/>
                                  </p:stCondLst>
                                  <p:childTnLst>
                                    <p:animClr clrSpc="rgb" dir="cw">
                                      <p:cBhvr override="childStyle">
                                        <p:cTn id="176" dur="10" fill="hold"/>
                                        <p:tgtEl>
                                          <p:spTgt spid="74"/>
                                        </p:tgtEl>
                                        <p:attrNameLst>
                                          <p:attrName>style.color</p:attrName>
                                        </p:attrNameLst>
                                      </p:cBhvr>
                                      <p:to>
                                        <a:srgbClr val="FF0000"/>
                                      </p:to>
                                    </p:animClr>
                                  </p:childTnLst>
                                </p:cTn>
                              </p:par>
                            </p:childTnLst>
                          </p:cTn>
                        </p:par>
                      </p:childTnLst>
                    </p:cTn>
                  </p:par>
                  <p:par>
                    <p:cTn id="177" fill="hold">
                      <p:stCondLst>
                        <p:cond delay="indefinite"/>
                      </p:stCondLst>
                      <p:childTnLst>
                        <p:par>
                          <p:cTn id="178" fill="hold">
                            <p:stCondLst>
                              <p:cond delay="0"/>
                            </p:stCondLst>
                            <p:childTnLst>
                              <p:par>
                                <p:cTn id="179" presetID="3" presetClass="emph" presetSubtype="2" fill="hold" nodeType="clickEffect">
                                  <p:stCondLst>
                                    <p:cond delay="0"/>
                                  </p:stCondLst>
                                  <p:childTnLst>
                                    <p:animClr clrSpc="rgb" dir="cw">
                                      <p:cBhvr override="childStyle">
                                        <p:cTn id="180" dur="10" fill="hold"/>
                                        <p:tgtEl>
                                          <p:spTgt spid="5">
                                            <p:txEl>
                                              <p:pRg st="13" end="13"/>
                                            </p:txEl>
                                          </p:spTgt>
                                        </p:tgtEl>
                                        <p:attrNameLst>
                                          <p:attrName>style.color</p:attrName>
                                        </p:attrNameLst>
                                      </p:cBhvr>
                                      <p:to>
                                        <a:srgbClr val="000000"/>
                                      </p:to>
                                    </p:animClr>
                                  </p:childTnLst>
                                </p:cTn>
                              </p:par>
                              <p:par>
                                <p:cTn id="181" presetID="3" presetClass="emph" presetSubtype="2" fill="hold" grpId="1" nodeType="withEffect">
                                  <p:stCondLst>
                                    <p:cond delay="0"/>
                                  </p:stCondLst>
                                  <p:childTnLst>
                                    <p:animClr clrSpc="rgb" dir="cw">
                                      <p:cBhvr override="childStyle">
                                        <p:cTn id="182" dur="10" fill="hold"/>
                                        <p:tgtEl>
                                          <p:spTgt spid="65"/>
                                        </p:tgtEl>
                                        <p:attrNameLst>
                                          <p:attrName>style.color</p:attrName>
                                        </p:attrNameLst>
                                      </p:cBhvr>
                                      <p:to>
                                        <a:srgbClr val="000000"/>
                                      </p:to>
                                    </p:animClr>
                                  </p:childTnLst>
                                </p:cTn>
                              </p:par>
                              <p:par>
                                <p:cTn id="183" presetID="3" presetClass="emph" presetSubtype="2" fill="hold" grpId="1" nodeType="withEffect">
                                  <p:stCondLst>
                                    <p:cond delay="0"/>
                                  </p:stCondLst>
                                  <p:childTnLst>
                                    <p:animClr clrSpc="rgb" dir="cw">
                                      <p:cBhvr override="childStyle">
                                        <p:cTn id="184" dur="10" fill="hold"/>
                                        <p:tgtEl>
                                          <p:spTgt spid="66"/>
                                        </p:tgtEl>
                                        <p:attrNameLst>
                                          <p:attrName>style.color</p:attrName>
                                        </p:attrNameLst>
                                      </p:cBhvr>
                                      <p:to>
                                        <a:srgbClr val="000000"/>
                                      </p:to>
                                    </p:animClr>
                                  </p:childTnLst>
                                </p:cTn>
                              </p:par>
                              <p:par>
                                <p:cTn id="185" presetID="3" presetClass="emph" presetSubtype="2" fill="hold" grpId="1" nodeType="withEffect">
                                  <p:stCondLst>
                                    <p:cond delay="0"/>
                                  </p:stCondLst>
                                  <p:childTnLst>
                                    <p:animClr clrSpc="rgb" dir="cw">
                                      <p:cBhvr override="childStyle">
                                        <p:cTn id="186" dur="10" fill="hold"/>
                                        <p:tgtEl>
                                          <p:spTgt spid="70"/>
                                        </p:tgtEl>
                                        <p:attrNameLst>
                                          <p:attrName>style.color</p:attrName>
                                        </p:attrNameLst>
                                      </p:cBhvr>
                                      <p:to>
                                        <a:srgbClr val="000000"/>
                                      </p:to>
                                    </p:animClr>
                                  </p:childTnLst>
                                </p:cTn>
                              </p:par>
                              <p:par>
                                <p:cTn id="187" presetID="3" presetClass="emph" presetSubtype="2" fill="hold" grpId="1" nodeType="withEffect">
                                  <p:stCondLst>
                                    <p:cond delay="0"/>
                                  </p:stCondLst>
                                  <p:childTnLst>
                                    <p:animClr clrSpc="rgb" dir="cw">
                                      <p:cBhvr override="childStyle">
                                        <p:cTn id="188" dur="10" fill="hold"/>
                                        <p:tgtEl>
                                          <p:spTgt spid="74"/>
                                        </p:tgtEl>
                                        <p:attrNameLst>
                                          <p:attrName>style.color</p:attrName>
                                        </p:attrNameLst>
                                      </p:cBhvr>
                                      <p:to>
                                        <a:srgbClr val="000000"/>
                                      </p:to>
                                    </p:animClr>
                                  </p:childTnLst>
                                </p:cTn>
                              </p:par>
                              <p:par>
                                <p:cTn id="189" presetID="3" presetClass="emph" presetSubtype="2" fill="hold" nodeType="withEffect">
                                  <p:stCondLst>
                                    <p:cond delay="0"/>
                                  </p:stCondLst>
                                  <p:childTnLst>
                                    <p:animClr clrSpc="rgb" dir="cw">
                                      <p:cBhvr override="childStyle">
                                        <p:cTn id="190" dur="10" fill="hold"/>
                                        <p:tgtEl>
                                          <p:spTgt spid="5">
                                            <p:txEl>
                                              <p:pRg st="14" end="14"/>
                                            </p:txEl>
                                          </p:spTgt>
                                        </p:tgtEl>
                                        <p:attrNameLst>
                                          <p:attrName>style.color</p:attrName>
                                        </p:attrNameLst>
                                      </p:cBhvr>
                                      <p:to>
                                        <a:srgbClr val="009972"/>
                                      </p:to>
                                    </p:animClr>
                                  </p:childTnLst>
                                </p:cTn>
                              </p:par>
                              <p:par>
                                <p:cTn id="191" presetID="3" presetClass="emph" presetSubtype="2" fill="hold" grpId="0" nodeType="withEffect">
                                  <p:stCondLst>
                                    <p:cond delay="0"/>
                                  </p:stCondLst>
                                  <p:childTnLst>
                                    <p:animClr clrSpc="rgb" dir="cw">
                                      <p:cBhvr override="childStyle">
                                        <p:cTn id="192" dur="10" fill="hold"/>
                                        <p:tgtEl>
                                          <p:spTgt spid="62"/>
                                        </p:tgtEl>
                                        <p:attrNameLst>
                                          <p:attrName>style.color</p:attrName>
                                        </p:attrNameLst>
                                      </p:cBhvr>
                                      <p:to>
                                        <a:srgbClr val="009972"/>
                                      </p:to>
                                    </p:animClr>
                                  </p:childTnLst>
                                </p:cTn>
                              </p:par>
                              <p:par>
                                <p:cTn id="193" presetID="3" presetClass="emph" presetSubtype="2" fill="hold" grpId="0" nodeType="withEffect">
                                  <p:stCondLst>
                                    <p:cond delay="0"/>
                                  </p:stCondLst>
                                  <p:childTnLst>
                                    <p:animClr clrSpc="rgb" dir="cw">
                                      <p:cBhvr override="childStyle">
                                        <p:cTn id="194" dur="10" fill="hold"/>
                                        <p:tgtEl>
                                          <p:spTgt spid="67"/>
                                        </p:tgtEl>
                                        <p:attrNameLst>
                                          <p:attrName>style.color</p:attrName>
                                        </p:attrNameLst>
                                      </p:cBhvr>
                                      <p:to>
                                        <a:srgbClr val="009972"/>
                                      </p:to>
                                    </p:animClr>
                                  </p:childTnLst>
                                </p:cTn>
                              </p:par>
                              <p:par>
                                <p:cTn id="195" presetID="3" presetClass="emph" presetSubtype="2" fill="hold" grpId="0" nodeType="withEffect">
                                  <p:stCondLst>
                                    <p:cond delay="0"/>
                                  </p:stCondLst>
                                  <p:childTnLst>
                                    <p:animClr clrSpc="rgb" dir="cw">
                                      <p:cBhvr override="childStyle">
                                        <p:cTn id="196" dur="10" fill="hold"/>
                                        <p:tgtEl>
                                          <p:spTgt spid="71"/>
                                        </p:tgtEl>
                                        <p:attrNameLst>
                                          <p:attrName>style.color</p:attrName>
                                        </p:attrNameLst>
                                      </p:cBhvr>
                                      <p:to>
                                        <a:srgbClr val="009972"/>
                                      </p:to>
                                    </p:animClr>
                                  </p:childTnLst>
                                </p:cTn>
                              </p:par>
                              <p:par>
                                <p:cTn id="197" presetID="3" presetClass="emph" presetSubtype="2" fill="hold" grpId="0" nodeType="withEffect">
                                  <p:stCondLst>
                                    <p:cond delay="0"/>
                                  </p:stCondLst>
                                  <p:childTnLst>
                                    <p:animClr clrSpc="rgb" dir="cw">
                                      <p:cBhvr override="childStyle">
                                        <p:cTn id="198" dur="10" fill="hold"/>
                                        <p:tgtEl>
                                          <p:spTgt spid="75"/>
                                        </p:tgtEl>
                                        <p:attrNameLst>
                                          <p:attrName>style.color</p:attrName>
                                        </p:attrNameLst>
                                      </p:cBhvr>
                                      <p:to>
                                        <a:srgbClr val="009972"/>
                                      </p:to>
                                    </p:animClr>
                                  </p:childTnLst>
                                </p:cTn>
                              </p:par>
                            </p:childTnLst>
                          </p:cTn>
                        </p:par>
                      </p:childTnLst>
                    </p:cTn>
                  </p:par>
                  <p:par>
                    <p:cTn id="199" fill="hold">
                      <p:stCondLst>
                        <p:cond delay="indefinite"/>
                      </p:stCondLst>
                      <p:childTnLst>
                        <p:par>
                          <p:cTn id="200" fill="hold">
                            <p:stCondLst>
                              <p:cond delay="0"/>
                            </p:stCondLst>
                            <p:childTnLst>
                              <p:par>
                                <p:cTn id="201" presetID="3" presetClass="emph" presetSubtype="2" fill="hold" nodeType="clickEffect">
                                  <p:stCondLst>
                                    <p:cond delay="0"/>
                                  </p:stCondLst>
                                  <p:childTnLst>
                                    <p:animClr clrSpc="rgb" dir="cw">
                                      <p:cBhvr override="childStyle">
                                        <p:cTn id="202" dur="10" fill="hold"/>
                                        <p:tgtEl>
                                          <p:spTgt spid="5">
                                            <p:txEl>
                                              <p:pRg st="14" end="14"/>
                                            </p:txEl>
                                          </p:spTgt>
                                        </p:tgtEl>
                                        <p:attrNameLst>
                                          <p:attrName>style.color</p:attrName>
                                        </p:attrNameLst>
                                      </p:cBhvr>
                                      <p:to>
                                        <a:srgbClr val="000000"/>
                                      </p:to>
                                    </p:animClr>
                                  </p:childTnLst>
                                </p:cTn>
                              </p:par>
                              <p:par>
                                <p:cTn id="203" presetID="3" presetClass="emph" presetSubtype="2" fill="hold" grpId="1" nodeType="withEffect">
                                  <p:stCondLst>
                                    <p:cond delay="0"/>
                                  </p:stCondLst>
                                  <p:childTnLst>
                                    <p:animClr clrSpc="rgb" dir="cw">
                                      <p:cBhvr override="childStyle">
                                        <p:cTn id="204" dur="10" fill="hold"/>
                                        <p:tgtEl>
                                          <p:spTgt spid="62"/>
                                        </p:tgtEl>
                                        <p:attrNameLst>
                                          <p:attrName>style.color</p:attrName>
                                        </p:attrNameLst>
                                      </p:cBhvr>
                                      <p:to>
                                        <a:srgbClr val="000000"/>
                                      </p:to>
                                    </p:animClr>
                                  </p:childTnLst>
                                </p:cTn>
                              </p:par>
                              <p:par>
                                <p:cTn id="205" presetID="3" presetClass="emph" presetSubtype="2" fill="hold" grpId="1" nodeType="withEffect">
                                  <p:stCondLst>
                                    <p:cond delay="0"/>
                                  </p:stCondLst>
                                  <p:childTnLst>
                                    <p:animClr clrSpc="rgb" dir="cw">
                                      <p:cBhvr override="childStyle">
                                        <p:cTn id="206" dur="10" fill="hold"/>
                                        <p:tgtEl>
                                          <p:spTgt spid="67"/>
                                        </p:tgtEl>
                                        <p:attrNameLst>
                                          <p:attrName>style.color</p:attrName>
                                        </p:attrNameLst>
                                      </p:cBhvr>
                                      <p:to>
                                        <a:srgbClr val="000000"/>
                                      </p:to>
                                    </p:animClr>
                                  </p:childTnLst>
                                </p:cTn>
                              </p:par>
                              <p:par>
                                <p:cTn id="207" presetID="3" presetClass="emph" presetSubtype="2" fill="hold" grpId="1" nodeType="withEffect">
                                  <p:stCondLst>
                                    <p:cond delay="0"/>
                                  </p:stCondLst>
                                  <p:childTnLst>
                                    <p:animClr clrSpc="rgb" dir="cw">
                                      <p:cBhvr override="childStyle">
                                        <p:cTn id="208" dur="10" fill="hold"/>
                                        <p:tgtEl>
                                          <p:spTgt spid="71"/>
                                        </p:tgtEl>
                                        <p:attrNameLst>
                                          <p:attrName>style.color</p:attrName>
                                        </p:attrNameLst>
                                      </p:cBhvr>
                                      <p:to>
                                        <a:srgbClr val="000000"/>
                                      </p:to>
                                    </p:animClr>
                                  </p:childTnLst>
                                </p:cTn>
                              </p:par>
                              <p:par>
                                <p:cTn id="209" presetID="3" presetClass="emph" presetSubtype="2" fill="hold" grpId="1" nodeType="withEffect">
                                  <p:stCondLst>
                                    <p:cond delay="0"/>
                                  </p:stCondLst>
                                  <p:childTnLst>
                                    <p:animClr clrSpc="rgb" dir="cw">
                                      <p:cBhvr override="childStyle">
                                        <p:cTn id="210" dur="10" fill="hold"/>
                                        <p:tgtEl>
                                          <p:spTgt spid="75"/>
                                        </p:tgtEl>
                                        <p:attrNameLst>
                                          <p:attrName>style.color</p:attrName>
                                        </p:attrNameLst>
                                      </p:cBhvr>
                                      <p:to>
                                        <a:srgbClr val="000000"/>
                                      </p:to>
                                    </p:animClr>
                                  </p:childTnLst>
                                </p:cTn>
                              </p:par>
                              <p:par>
                                <p:cTn id="211" presetID="3" presetClass="emph" presetSubtype="2" fill="hold" nodeType="withEffect">
                                  <p:stCondLst>
                                    <p:cond delay="0"/>
                                  </p:stCondLst>
                                  <p:childTnLst>
                                    <p:animClr clrSpc="rgb" dir="cw">
                                      <p:cBhvr override="childStyle">
                                        <p:cTn id="212" dur="10" fill="hold"/>
                                        <p:tgtEl>
                                          <p:spTgt spid="5">
                                            <p:txEl>
                                              <p:pRg st="15" end="15"/>
                                            </p:txEl>
                                          </p:spTgt>
                                        </p:tgtEl>
                                        <p:attrNameLst>
                                          <p:attrName>style.color</p:attrName>
                                        </p:attrNameLst>
                                      </p:cBhvr>
                                      <p:to>
                                        <a:srgbClr val="FFC000"/>
                                      </p:to>
                                    </p:animClr>
                                  </p:childTnLst>
                                </p:cTn>
                              </p:par>
                              <p:par>
                                <p:cTn id="213" presetID="3" presetClass="emph" presetSubtype="2" fill="hold" grpId="0" nodeType="withEffect">
                                  <p:stCondLst>
                                    <p:cond delay="0"/>
                                  </p:stCondLst>
                                  <p:childTnLst>
                                    <p:animClr clrSpc="rgb" dir="cw">
                                      <p:cBhvr override="childStyle">
                                        <p:cTn id="214" dur="10" fill="hold"/>
                                        <p:tgtEl>
                                          <p:spTgt spid="63"/>
                                        </p:tgtEl>
                                        <p:attrNameLst>
                                          <p:attrName>style.color</p:attrName>
                                        </p:attrNameLst>
                                      </p:cBhvr>
                                      <p:to>
                                        <a:srgbClr val="FFC000"/>
                                      </p:to>
                                    </p:animClr>
                                  </p:childTnLst>
                                </p:cTn>
                              </p:par>
                              <p:par>
                                <p:cTn id="215" presetID="3" presetClass="emph" presetSubtype="2" fill="hold" grpId="0" nodeType="withEffect">
                                  <p:stCondLst>
                                    <p:cond delay="0"/>
                                  </p:stCondLst>
                                  <p:childTnLst>
                                    <p:animClr clrSpc="rgb" dir="cw">
                                      <p:cBhvr override="childStyle">
                                        <p:cTn id="216" dur="10" fill="hold"/>
                                        <p:tgtEl>
                                          <p:spTgt spid="68"/>
                                        </p:tgtEl>
                                        <p:attrNameLst>
                                          <p:attrName>style.color</p:attrName>
                                        </p:attrNameLst>
                                      </p:cBhvr>
                                      <p:to>
                                        <a:srgbClr val="FFC000"/>
                                      </p:to>
                                    </p:animClr>
                                  </p:childTnLst>
                                </p:cTn>
                              </p:par>
                              <p:par>
                                <p:cTn id="217" presetID="3" presetClass="emph" presetSubtype="2" fill="hold" grpId="0" nodeType="withEffect">
                                  <p:stCondLst>
                                    <p:cond delay="0"/>
                                  </p:stCondLst>
                                  <p:childTnLst>
                                    <p:animClr clrSpc="rgb" dir="cw">
                                      <p:cBhvr override="childStyle">
                                        <p:cTn id="218" dur="10" fill="hold"/>
                                        <p:tgtEl>
                                          <p:spTgt spid="72"/>
                                        </p:tgtEl>
                                        <p:attrNameLst>
                                          <p:attrName>style.color</p:attrName>
                                        </p:attrNameLst>
                                      </p:cBhvr>
                                      <p:to>
                                        <a:srgbClr val="FFC000"/>
                                      </p:to>
                                    </p:animClr>
                                  </p:childTnLst>
                                </p:cTn>
                              </p:par>
                              <p:par>
                                <p:cTn id="219" presetID="3" presetClass="emph" presetSubtype="2" fill="hold" grpId="0" nodeType="withEffect">
                                  <p:stCondLst>
                                    <p:cond delay="0"/>
                                  </p:stCondLst>
                                  <p:childTnLst>
                                    <p:animClr clrSpc="rgb" dir="cw">
                                      <p:cBhvr override="childStyle">
                                        <p:cTn id="220" dur="10" fill="hold"/>
                                        <p:tgtEl>
                                          <p:spTgt spid="76"/>
                                        </p:tgtEl>
                                        <p:attrNameLst>
                                          <p:attrName>style.color</p:attrName>
                                        </p:attrNameLst>
                                      </p:cBhvr>
                                      <p:to>
                                        <a:srgbClr val="FFC000"/>
                                      </p:to>
                                    </p:animClr>
                                  </p:childTnLst>
                                </p:cTn>
                              </p:par>
                            </p:childTnLst>
                          </p:cTn>
                        </p:par>
                      </p:childTnLst>
                    </p:cTn>
                  </p:par>
                  <p:par>
                    <p:cTn id="221" fill="hold">
                      <p:stCondLst>
                        <p:cond delay="indefinite"/>
                      </p:stCondLst>
                      <p:childTnLst>
                        <p:par>
                          <p:cTn id="222" fill="hold">
                            <p:stCondLst>
                              <p:cond delay="0"/>
                            </p:stCondLst>
                            <p:childTnLst>
                              <p:par>
                                <p:cTn id="223" presetID="3" presetClass="emph" presetSubtype="2" fill="hold" nodeType="clickEffect">
                                  <p:stCondLst>
                                    <p:cond delay="0"/>
                                  </p:stCondLst>
                                  <p:childTnLst>
                                    <p:animClr clrSpc="rgb" dir="cw">
                                      <p:cBhvr override="childStyle">
                                        <p:cTn id="224" dur="10" fill="hold"/>
                                        <p:tgtEl>
                                          <p:spTgt spid="5">
                                            <p:txEl>
                                              <p:pRg st="15" end="15"/>
                                            </p:txEl>
                                          </p:spTgt>
                                        </p:tgtEl>
                                        <p:attrNameLst>
                                          <p:attrName>style.color</p:attrName>
                                        </p:attrNameLst>
                                      </p:cBhvr>
                                      <p:to>
                                        <a:srgbClr val="000000"/>
                                      </p:to>
                                    </p:animClr>
                                  </p:childTnLst>
                                </p:cTn>
                              </p:par>
                              <p:par>
                                <p:cTn id="225" presetID="3" presetClass="emph" presetSubtype="2" fill="hold" grpId="1" nodeType="withEffect">
                                  <p:stCondLst>
                                    <p:cond delay="0"/>
                                  </p:stCondLst>
                                  <p:childTnLst>
                                    <p:animClr clrSpc="rgb" dir="cw">
                                      <p:cBhvr override="childStyle">
                                        <p:cTn id="226" dur="10" fill="hold"/>
                                        <p:tgtEl>
                                          <p:spTgt spid="63"/>
                                        </p:tgtEl>
                                        <p:attrNameLst>
                                          <p:attrName>style.color</p:attrName>
                                        </p:attrNameLst>
                                      </p:cBhvr>
                                      <p:to>
                                        <a:srgbClr val="000000"/>
                                      </p:to>
                                    </p:animClr>
                                  </p:childTnLst>
                                </p:cTn>
                              </p:par>
                              <p:par>
                                <p:cTn id="227" presetID="3" presetClass="emph" presetSubtype="2" fill="hold" grpId="1" nodeType="withEffect">
                                  <p:stCondLst>
                                    <p:cond delay="0"/>
                                  </p:stCondLst>
                                  <p:childTnLst>
                                    <p:animClr clrSpc="rgb" dir="cw">
                                      <p:cBhvr override="childStyle">
                                        <p:cTn id="228" dur="10" fill="hold"/>
                                        <p:tgtEl>
                                          <p:spTgt spid="68"/>
                                        </p:tgtEl>
                                        <p:attrNameLst>
                                          <p:attrName>style.color</p:attrName>
                                        </p:attrNameLst>
                                      </p:cBhvr>
                                      <p:to>
                                        <a:srgbClr val="000000"/>
                                      </p:to>
                                    </p:animClr>
                                  </p:childTnLst>
                                </p:cTn>
                              </p:par>
                              <p:par>
                                <p:cTn id="229" presetID="3" presetClass="emph" presetSubtype="2" fill="hold" grpId="1" nodeType="withEffect">
                                  <p:stCondLst>
                                    <p:cond delay="0"/>
                                  </p:stCondLst>
                                  <p:childTnLst>
                                    <p:animClr clrSpc="rgb" dir="cw">
                                      <p:cBhvr override="childStyle">
                                        <p:cTn id="230" dur="10" fill="hold"/>
                                        <p:tgtEl>
                                          <p:spTgt spid="72"/>
                                        </p:tgtEl>
                                        <p:attrNameLst>
                                          <p:attrName>style.color</p:attrName>
                                        </p:attrNameLst>
                                      </p:cBhvr>
                                      <p:to>
                                        <a:srgbClr val="000000"/>
                                      </p:to>
                                    </p:animClr>
                                  </p:childTnLst>
                                </p:cTn>
                              </p:par>
                              <p:par>
                                <p:cTn id="231" presetID="3" presetClass="emph" presetSubtype="2" fill="hold" grpId="1" nodeType="withEffect">
                                  <p:stCondLst>
                                    <p:cond delay="0"/>
                                  </p:stCondLst>
                                  <p:childTnLst>
                                    <p:animClr clrSpc="rgb" dir="cw">
                                      <p:cBhvr override="childStyle">
                                        <p:cTn id="232" dur="10" fill="hold"/>
                                        <p:tgtEl>
                                          <p:spTgt spid="76"/>
                                        </p:tgtEl>
                                        <p:attrNameLst>
                                          <p:attrName>style.color</p:attrName>
                                        </p:attrNameLst>
                                      </p:cBhvr>
                                      <p:to>
                                        <a:srgbClr val="000000"/>
                                      </p:to>
                                    </p:animClr>
                                  </p:childTnLst>
                                </p:cTn>
                              </p:par>
                              <p:par>
                                <p:cTn id="233" presetID="3" presetClass="emph" presetSubtype="2" fill="hold" nodeType="withEffect">
                                  <p:stCondLst>
                                    <p:cond delay="0"/>
                                  </p:stCondLst>
                                  <p:childTnLst>
                                    <p:animClr clrSpc="rgb" dir="cw">
                                      <p:cBhvr override="childStyle">
                                        <p:cTn id="234" dur="10" fill="hold"/>
                                        <p:tgtEl>
                                          <p:spTgt spid="5">
                                            <p:txEl>
                                              <p:pRg st="16" end="16"/>
                                            </p:txEl>
                                          </p:spTgt>
                                        </p:tgtEl>
                                        <p:attrNameLst>
                                          <p:attrName>style.color</p:attrName>
                                        </p:attrNameLst>
                                      </p:cBhvr>
                                      <p:to>
                                        <a:schemeClr val="accent2"/>
                                      </p:to>
                                    </p:animClr>
                                  </p:childTnLst>
                                </p:cTn>
                              </p:par>
                              <p:par>
                                <p:cTn id="235" presetID="3" presetClass="emph" presetSubtype="2" fill="hold" grpId="2" nodeType="withEffect">
                                  <p:stCondLst>
                                    <p:cond delay="0"/>
                                  </p:stCondLst>
                                  <p:childTnLst>
                                    <p:animClr clrSpc="rgb" dir="cw">
                                      <p:cBhvr override="childStyle">
                                        <p:cTn id="236" dur="10" fill="hold"/>
                                        <p:tgtEl>
                                          <p:spTgt spid="57"/>
                                        </p:tgtEl>
                                        <p:attrNameLst>
                                          <p:attrName>style.color</p:attrName>
                                        </p:attrNameLst>
                                      </p:cBhvr>
                                      <p:to>
                                        <a:schemeClr val="accent2"/>
                                      </p:to>
                                    </p:animClr>
                                  </p:childTnLst>
                                </p:cTn>
                              </p:par>
                              <p:par>
                                <p:cTn id="237" presetID="3" presetClass="emph" presetSubtype="2" fill="hold" grpId="2" nodeType="withEffect">
                                  <p:stCondLst>
                                    <p:cond delay="0"/>
                                  </p:stCondLst>
                                  <p:childTnLst>
                                    <p:animClr clrSpc="rgb" dir="cw">
                                      <p:cBhvr override="childStyle">
                                        <p:cTn id="238" dur="10" fill="hold"/>
                                        <p:tgtEl>
                                          <p:spTgt spid="66"/>
                                        </p:tgtEl>
                                        <p:attrNameLst>
                                          <p:attrName>style.color</p:attrName>
                                        </p:attrNameLst>
                                      </p:cBhvr>
                                      <p:to>
                                        <a:schemeClr val="accent2"/>
                                      </p:to>
                                    </p:animClr>
                                  </p:childTnLst>
                                </p:cTn>
                              </p:par>
                              <p:par>
                                <p:cTn id="239" presetID="3" presetClass="emph" presetSubtype="2" fill="hold" grpId="2" nodeType="withEffect">
                                  <p:stCondLst>
                                    <p:cond delay="0"/>
                                  </p:stCondLst>
                                  <p:childTnLst>
                                    <p:animClr clrSpc="rgb" dir="cw">
                                      <p:cBhvr override="childStyle">
                                        <p:cTn id="240" dur="10" fill="hold"/>
                                        <p:tgtEl>
                                          <p:spTgt spid="71"/>
                                        </p:tgtEl>
                                        <p:attrNameLst>
                                          <p:attrName>style.color</p:attrName>
                                        </p:attrNameLst>
                                      </p:cBhvr>
                                      <p:to>
                                        <a:schemeClr val="accent2"/>
                                      </p:to>
                                    </p:animClr>
                                  </p:childTnLst>
                                </p:cTn>
                              </p:par>
                              <p:par>
                                <p:cTn id="241" presetID="3" presetClass="emph" presetSubtype="2" fill="hold" grpId="2" nodeType="withEffect">
                                  <p:stCondLst>
                                    <p:cond delay="0"/>
                                  </p:stCondLst>
                                  <p:childTnLst>
                                    <p:animClr clrSpc="rgb" dir="cw">
                                      <p:cBhvr override="childStyle">
                                        <p:cTn id="242" dur="10" fill="hold"/>
                                        <p:tgtEl>
                                          <p:spTgt spid="76"/>
                                        </p:tgtEl>
                                        <p:attrNameLst>
                                          <p:attrName>style.color</p:attrName>
                                        </p:attrNameLst>
                                      </p:cBhvr>
                                      <p:to>
                                        <a:schemeClr val="accent2"/>
                                      </p:to>
                                    </p:animClr>
                                  </p:childTnLst>
                                </p:cTn>
                              </p:par>
                            </p:childTnLst>
                          </p:cTn>
                        </p:par>
                      </p:childTnLst>
                    </p:cTn>
                  </p:par>
                  <p:par>
                    <p:cTn id="243" fill="hold">
                      <p:stCondLst>
                        <p:cond delay="indefinite"/>
                      </p:stCondLst>
                      <p:childTnLst>
                        <p:par>
                          <p:cTn id="244" fill="hold">
                            <p:stCondLst>
                              <p:cond delay="0"/>
                            </p:stCondLst>
                            <p:childTnLst>
                              <p:par>
                                <p:cTn id="245" presetID="3" presetClass="emph" presetSubtype="2" fill="hold" nodeType="clickEffect">
                                  <p:stCondLst>
                                    <p:cond delay="0"/>
                                  </p:stCondLst>
                                  <p:childTnLst>
                                    <p:animClr clrSpc="rgb" dir="cw">
                                      <p:cBhvr override="childStyle">
                                        <p:cTn id="246" dur="10" fill="hold"/>
                                        <p:tgtEl>
                                          <p:spTgt spid="5">
                                            <p:txEl>
                                              <p:pRg st="16" end="16"/>
                                            </p:txEl>
                                          </p:spTgt>
                                        </p:tgtEl>
                                        <p:attrNameLst>
                                          <p:attrName>style.color</p:attrName>
                                        </p:attrNameLst>
                                      </p:cBhvr>
                                      <p:to>
                                        <a:srgbClr val="000000"/>
                                      </p:to>
                                    </p:animClr>
                                  </p:childTnLst>
                                </p:cTn>
                              </p:par>
                              <p:par>
                                <p:cTn id="247" presetID="3" presetClass="emph" presetSubtype="2" fill="hold" grpId="3" nodeType="withEffect">
                                  <p:stCondLst>
                                    <p:cond delay="0"/>
                                  </p:stCondLst>
                                  <p:childTnLst>
                                    <p:animClr clrSpc="rgb" dir="cw">
                                      <p:cBhvr override="childStyle">
                                        <p:cTn id="248" dur="10" fill="hold"/>
                                        <p:tgtEl>
                                          <p:spTgt spid="57"/>
                                        </p:tgtEl>
                                        <p:attrNameLst>
                                          <p:attrName>style.color</p:attrName>
                                        </p:attrNameLst>
                                      </p:cBhvr>
                                      <p:to>
                                        <a:srgbClr val="000000"/>
                                      </p:to>
                                    </p:animClr>
                                  </p:childTnLst>
                                </p:cTn>
                              </p:par>
                              <p:par>
                                <p:cTn id="249" presetID="3" presetClass="emph" presetSubtype="2" fill="hold" grpId="3" nodeType="withEffect">
                                  <p:stCondLst>
                                    <p:cond delay="0"/>
                                  </p:stCondLst>
                                  <p:childTnLst>
                                    <p:animClr clrSpc="rgb" dir="cw">
                                      <p:cBhvr override="childStyle">
                                        <p:cTn id="250" dur="10" fill="hold"/>
                                        <p:tgtEl>
                                          <p:spTgt spid="66"/>
                                        </p:tgtEl>
                                        <p:attrNameLst>
                                          <p:attrName>style.color</p:attrName>
                                        </p:attrNameLst>
                                      </p:cBhvr>
                                      <p:to>
                                        <a:srgbClr val="000000"/>
                                      </p:to>
                                    </p:animClr>
                                  </p:childTnLst>
                                </p:cTn>
                              </p:par>
                              <p:par>
                                <p:cTn id="251" presetID="3" presetClass="emph" presetSubtype="2" fill="hold" grpId="3" nodeType="withEffect">
                                  <p:stCondLst>
                                    <p:cond delay="0"/>
                                  </p:stCondLst>
                                  <p:childTnLst>
                                    <p:animClr clrSpc="rgb" dir="cw">
                                      <p:cBhvr override="childStyle">
                                        <p:cTn id="252" dur="10" fill="hold"/>
                                        <p:tgtEl>
                                          <p:spTgt spid="71"/>
                                        </p:tgtEl>
                                        <p:attrNameLst>
                                          <p:attrName>style.color</p:attrName>
                                        </p:attrNameLst>
                                      </p:cBhvr>
                                      <p:to>
                                        <a:srgbClr val="000000"/>
                                      </p:to>
                                    </p:animClr>
                                  </p:childTnLst>
                                </p:cTn>
                              </p:par>
                              <p:par>
                                <p:cTn id="253" presetID="3" presetClass="emph" presetSubtype="2" fill="hold" grpId="3" nodeType="withEffect">
                                  <p:stCondLst>
                                    <p:cond delay="0"/>
                                  </p:stCondLst>
                                  <p:childTnLst>
                                    <p:animClr clrSpc="rgb" dir="cw">
                                      <p:cBhvr override="childStyle">
                                        <p:cTn id="254" dur="10" fill="hold"/>
                                        <p:tgtEl>
                                          <p:spTgt spid="76"/>
                                        </p:tgtEl>
                                        <p:attrNameLst>
                                          <p:attrName>style.color</p:attrName>
                                        </p:attrNameLst>
                                      </p:cBhvr>
                                      <p:to>
                                        <a:srgbClr val="000000"/>
                                      </p:to>
                                    </p:animClr>
                                  </p:childTnLst>
                                </p:cTn>
                              </p:par>
                              <p:par>
                                <p:cTn id="255" presetID="3" presetClass="emph" presetSubtype="2" fill="hold" nodeType="withEffect">
                                  <p:stCondLst>
                                    <p:cond delay="0"/>
                                  </p:stCondLst>
                                  <p:childTnLst>
                                    <p:animClr clrSpc="rgb" dir="cw">
                                      <p:cBhvr override="childStyle">
                                        <p:cTn id="256" dur="10" fill="hold"/>
                                        <p:tgtEl>
                                          <p:spTgt spid="5">
                                            <p:txEl>
                                              <p:pRg st="17" end="17"/>
                                            </p:txEl>
                                          </p:spTgt>
                                        </p:tgtEl>
                                        <p:attrNameLst>
                                          <p:attrName>style.color</p:attrName>
                                        </p:attrNameLst>
                                      </p:cBhvr>
                                      <p:to>
                                        <a:srgbClr val="FF0000"/>
                                      </p:to>
                                    </p:animClr>
                                  </p:childTnLst>
                                </p:cTn>
                              </p:par>
                              <p:par>
                                <p:cTn id="257" presetID="3" presetClass="emph" presetSubtype="2" fill="hold" grpId="2" nodeType="withEffect">
                                  <p:stCondLst>
                                    <p:cond delay="0"/>
                                  </p:stCondLst>
                                  <p:childTnLst>
                                    <p:animClr clrSpc="rgb" dir="cw">
                                      <p:cBhvr override="childStyle">
                                        <p:cTn id="258" dur="10" fill="hold"/>
                                        <p:tgtEl>
                                          <p:spTgt spid="73"/>
                                        </p:tgtEl>
                                        <p:attrNameLst>
                                          <p:attrName>style.color</p:attrName>
                                        </p:attrNameLst>
                                      </p:cBhvr>
                                      <p:to>
                                        <a:srgbClr val="FF0000"/>
                                      </p:to>
                                    </p:animClr>
                                  </p:childTnLst>
                                </p:cTn>
                              </p:par>
                              <p:par>
                                <p:cTn id="259" presetID="3" presetClass="emph" presetSubtype="2" fill="hold" grpId="2" nodeType="withEffect">
                                  <p:stCondLst>
                                    <p:cond delay="0"/>
                                  </p:stCondLst>
                                  <p:childTnLst>
                                    <p:animClr clrSpc="rgb" dir="cw">
                                      <p:cBhvr override="childStyle">
                                        <p:cTn id="260" dur="10" fill="hold"/>
                                        <p:tgtEl>
                                          <p:spTgt spid="65"/>
                                        </p:tgtEl>
                                        <p:attrNameLst>
                                          <p:attrName>style.color</p:attrName>
                                        </p:attrNameLst>
                                      </p:cBhvr>
                                      <p:to>
                                        <a:srgbClr val="FF0000"/>
                                      </p:to>
                                    </p:animClr>
                                  </p:childTnLst>
                                </p:cTn>
                              </p:par>
                              <p:par>
                                <p:cTn id="261" presetID="3" presetClass="emph" presetSubtype="2" fill="hold" grpId="2" nodeType="withEffect">
                                  <p:stCondLst>
                                    <p:cond delay="0"/>
                                  </p:stCondLst>
                                  <p:childTnLst>
                                    <p:animClr clrSpc="rgb" dir="cw">
                                      <p:cBhvr override="childStyle">
                                        <p:cTn id="262" dur="10" fill="hold"/>
                                        <p:tgtEl>
                                          <p:spTgt spid="67"/>
                                        </p:tgtEl>
                                        <p:attrNameLst>
                                          <p:attrName>style.color</p:attrName>
                                        </p:attrNameLst>
                                      </p:cBhvr>
                                      <p:to>
                                        <a:srgbClr val="FF0000"/>
                                      </p:to>
                                    </p:animClr>
                                  </p:childTnLst>
                                </p:cTn>
                              </p:par>
                              <p:par>
                                <p:cTn id="263" presetID="3" presetClass="emph" presetSubtype="2" fill="hold" grpId="2" nodeType="withEffect">
                                  <p:stCondLst>
                                    <p:cond delay="0"/>
                                  </p:stCondLst>
                                  <p:childTnLst>
                                    <p:animClr clrSpc="rgb" dir="cw">
                                      <p:cBhvr override="childStyle">
                                        <p:cTn id="264" dur="10" fill="hold"/>
                                        <p:tgtEl>
                                          <p:spTgt spid="72"/>
                                        </p:tgtEl>
                                        <p:attrNameLst>
                                          <p:attrName>style.color</p:attrName>
                                        </p:attrNameLst>
                                      </p:cBhvr>
                                      <p:to>
                                        <a:srgbClr val="FF0000"/>
                                      </p:to>
                                    </p:animClr>
                                  </p:childTnLst>
                                </p:cTn>
                              </p:par>
                            </p:childTnLst>
                          </p:cTn>
                        </p:par>
                      </p:childTnLst>
                    </p:cTn>
                  </p:par>
                  <p:par>
                    <p:cTn id="265" fill="hold">
                      <p:stCondLst>
                        <p:cond delay="indefinite"/>
                      </p:stCondLst>
                      <p:childTnLst>
                        <p:par>
                          <p:cTn id="266" fill="hold">
                            <p:stCondLst>
                              <p:cond delay="0"/>
                            </p:stCondLst>
                            <p:childTnLst>
                              <p:par>
                                <p:cTn id="267" presetID="3" presetClass="emph" presetSubtype="2" fill="hold" nodeType="clickEffect">
                                  <p:stCondLst>
                                    <p:cond delay="0"/>
                                  </p:stCondLst>
                                  <p:childTnLst>
                                    <p:animClr clrSpc="rgb" dir="cw">
                                      <p:cBhvr override="childStyle">
                                        <p:cTn id="268" dur="10" fill="hold"/>
                                        <p:tgtEl>
                                          <p:spTgt spid="5">
                                            <p:txEl>
                                              <p:pRg st="17" end="17"/>
                                            </p:txEl>
                                          </p:spTgt>
                                        </p:tgtEl>
                                        <p:attrNameLst>
                                          <p:attrName>style.color</p:attrName>
                                        </p:attrNameLst>
                                      </p:cBhvr>
                                      <p:to>
                                        <a:srgbClr val="000000"/>
                                      </p:to>
                                    </p:animClr>
                                  </p:childTnLst>
                                </p:cTn>
                              </p:par>
                              <p:par>
                                <p:cTn id="269" presetID="3" presetClass="emph" presetSubtype="2" fill="hold" grpId="3" nodeType="withEffect">
                                  <p:stCondLst>
                                    <p:cond delay="0"/>
                                  </p:stCondLst>
                                  <p:childTnLst>
                                    <p:animClr clrSpc="rgb" dir="cw">
                                      <p:cBhvr override="childStyle">
                                        <p:cTn id="270" dur="10" fill="hold"/>
                                        <p:tgtEl>
                                          <p:spTgt spid="73"/>
                                        </p:tgtEl>
                                        <p:attrNameLst>
                                          <p:attrName>style.color</p:attrName>
                                        </p:attrNameLst>
                                      </p:cBhvr>
                                      <p:to>
                                        <a:srgbClr val="000000"/>
                                      </p:to>
                                    </p:animClr>
                                  </p:childTnLst>
                                </p:cTn>
                              </p:par>
                              <p:par>
                                <p:cTn id="271" presetID="3" presetClass="emph" presetSubtype="2" fill="hold" grpId="3" nodeType="withEffect">
                                  <p:stCondLst>
                                    <p:cond delay="0"/>
                                  </p:stCondLst>
                                  <p:childTnLst>
                                    <p:animClr clrSpc="rgb" dir="cw">
                                      <p:cBhvr override="childStyle">
                                        <p:cTn id="272" dur="10" fill="hold"/>
                                        <p:tgtEl>
                                          <p:spTgt spid="65"/>
                                        </p:tgtEl>
                                        <p:attrNameLst>
                                          <p:attrName>style.color</p:attrName>
                                        </p:attrNameLst>
                                      </p:cBhvr>
                                      <p:to>
                                        <a:srgbClr val="000000"/>
                                      </p:to>
                                    </p:animClr>
                                  </p:childTnLst>
                                </p:cTn>
                              </p:par>
                              <p:par>
                                <p:cTn id="273" presetID="3" presetClass="emph" presetSubtype="2" fill="hold" grpId="3" nodeType="withEffect">
                                  <p:stCondLst>
                                    <p:cond delay="0"/>
                                  </p:stCondLst>
                                  <p:childTnLst>
                                    <p:animClr clrSpc="rgb" dir="cw">
                                      <p:cBhvr override="childStyle">
                                        <p:cTn id="274" dur="10" fill="hold"/>
                                        <p:tgtEl>
                                          <p:spTgt spid="67"/>
                                        </p:tgtEl>
                                        <p:attrNameLst>
                                          <p:attrName>style.color</p:attrName>
                                        </p:attrNameLst>
                                      </p:cBhvr>
                                      <p:to>
                                        <a:srgbClr val="000000"/>
                                      </p:to>
                                    </p:animClr>
                                  </p:childTnLst>
                                </p:cTn>
                              </p:par>
                              <p:par>
                                <p:cTn id="275" presetID="3" presetClass="emph" presetSubtype="2" fill="hold" grpId="3" nodeType="withEffect">
                                  <p:stCondLst>
                                    <p:cond delay="0"/>
                                  </p:stCondLst>
                                  <p:childTnLst>
                                    <p:animClr clrSpc="rgb" dir="cw">
                                      <p:cBhvr override="childStyle">
                                        <p:cTn id="276" dur="10" fill="hold"/>
                                        <p:tgtEl>
                                          <p:spTgt spid="72"/>
                                        </p:tgtEl>
                                        <p:attrNameLst>
                                          <p:attrName>style.color</p:attrName>
                                        </p:attrNameLst>
                                      </p:cBhvr>
                                      <p:to>
                                        <a:srgbClr val="000000"/>
                                      </p:to>
                                    </p:animClr>
                                  </p:childTnLst>
                                </p:cTn>
                              </p:par>
                              <p:par>
                                <p:cTn id="277" presetID="3" presetClass="emph" presetSubtype="2" fill="hold" nodeType="withEffect">
                                  <p:stCondLst>
                                    <p:cond delay="0"/>
                                  </p:stCondLst>
                                  <p:childTnLst>
                                    <p:animClr clrSpc="rgb" dir="cw">
                                      <p:cBhvr override="childStyle">
                                        <p:cTn id="278" dur="10" fill="hold"/>
                                        <p:tgtEl>
                                          <p:spTgt spid="5">
                                            <p:txEl>
                                              <p:pRg st="18" end="18"/>
                                            </p:txEl>
                                          </p:spTgt>
                                        </p:tgtEl>
                                        <p:attrNameLst>
                                          <p:attrName>style.color</p:attrName>
                                        </p:attrNameLst>
                                      </p:cBhvr>
                                      <p:to>
                                        <a:srgbClr val="009972"/>
                                      </p:to>
                                    </p:animClr>
                                  </p:childTnLst>
                                </p:cTn>
                              </p:par>
                              <p:par>
                                <p:cTn id="279" presetID="3" presetClass="emph" presetSubtype="2" fill="hold" grpId="2" nodeType="withEffect">
                                  <p:stCondLst>
                                    <p:cond delay="0"/>
                                  </p:stCondLst>
                                  <p:childTnLst>
                                    <p:animClr clrSpc="rgb" dir="cw">
                                      <p:cBhvr override="childStyle">
                                        <p:cTn id="280" dur="10" fill="hold"/>
                                        <p:tgtEl>
                                          <p:spTgt spid="69"/>
                                        </p:tgtEl>
                                        <p:attrNameLst>
                                          <p:attrName>style.color</p:attrName>
                                        </p:attrNameLst>
                                      </p:cBhvr>
                                      <p:to>
                                        <a:srgbClr val="009972"/>
                                      </p:to>
                                    </p:animClr>
                                  </p:childTnLst>
                                </p:cTn>
                              </p:par>
                              <p:par>
                                <p:cTn id="281" presetID="3" presetClass="emph" presetSubtype="2" fill="hold" grpId="2" nodeType="withEffect">
                                  <p:stCondLst>
                                    <p:cond delay="0"/>
                                  </p:stCondLst>
                                  <p:childTnLst>
                                    <p:animClr clrSpc="rgb" dir="cw">
                                      <p:cBhvr override="childStyle">
                                        <p:cTn id="282" dur="10" fill="hold"/>
                                        <p:tgtEl>
                                          <p:spTgt spid="74"/>
                                        </p:tgtEl>
                                        <p:attrNameLst>
                                          <p:attrName>style.color</p:attrName>
                                        </p:attrNameLst>
                                      </p:cBhvr>
                                      <p:to>
                                        <a:srgbClr val="009972"/>
                                      </p:to>
                                    </p:animClr>
                                  </p:childTnLst>
                                </p:cTn>
                              </p:par>
                              <p:par>
                                <p:cTn id="283" presetID="3" presetClass="emph" presetSubtype="2" fill="hold" grpId="2" nodeType="withEffect">
                                  <p:stCondLst>
                                    <p:cond delay="0"/>
                                  </p:stCondLst>
                                  <p:childTnLst>
                                    <p:animClr clrSpc="rgb" dir="cw">
                                      <p:cBhvr override="childStyle">
                                        <p:cTn id="284" dur="10" fill="hold"/>
                                        <p:tgtEl>
                                          <p:spTgt spid="62"/>
                                        </p:tgtEl>
                                        <p:attrNameLst>
                                          <p:attrName>style.color</p:attrName>
                                        </p:attrNameLst>
                                      </p:cBhvr>
                                      <p:to>
                                        <a:srgbClr val="009972"/>
                                      </p:to>
                                    </p:animClr>
                                  </p:childTnLst>
                                </p:cTn>
                              </p:par>
                              <p:par>
                                <p:cTn id="285" presetID="3" presetClass="emph" presetSubtype="2" fill="hold" grpId="2" nodeType="withEffect">
                                  <p:stCondLst>
                                    <p:cond delay="0"/>
                                  </p:stCondLst>
                                  <p:childTnLst>
                                    <p:animClr clrSpc="rgb" dir="cw">
                                      <p:cBhvr override="childStyle">
                                        <p:cTn id="286" dur="10" fill="hold"/>
                                        <p:tgtEl>
                                          <p:spTgt spid="68"/>
                                        </p:tgtEl>
                                        <p:attrNameLst>
                                          <p:attrName>style.color</p:attrName>
                                        </p:attrNameLst>
                                      </p:cBhvr>
                                      <p:to>
                                        <a:srgbClr val="009972"/>
                                      </p:to>
                                    </p:animClr>
                                  </p:childTnLst>
                                </p:cTn>
                              </p:par>
                            </p:childTnLst>
                          </p:cTn>
                        </p:par>
                      </p:childTnLst>
                    </p:cTn>
                  </p:par>
                  <p:par>
                    <p:cTn id="287" fill="hold">
                      <p:stCondLst>
                        <p:cond delay="indefinite"/>
                      </p:stCondLst>
                      <p:childTnLst>
                        <p:par>
                          <p:cTn id="288" fill="hold">
                            <p:stCondLst>
                              <p:cond delay="0"/>
                            </p:stCondLst>
                            <p:childTnLst>
                              <p:par>
                                <p:cTn id="289" presetID="3" presetClass="emph" presetSubtype="2" fill="hold" nodeType="clickEffect">
                                  <p:stCondLst>
                                    <p:cond delay="0"/>
                                  </p:stCondLst>
                                  <p:childTnLst>
                                    <p:animClr clrSpc="rgb" dir="cw">
                                      <p:cBhvr override="childStyle">
                                        <p:cTn id="290" dur="10" fill="hold"/>
                                        <p:tgtEl>
                                          <p:spTgt spid="5">
                                            <p:txEl>
                                              <p:pRg st="18" end="18"/>
                                            </p:txEl>
                                          </p:spTgt>
                                        </p:tgtEl>
                                        <p:attrNameLst>
                                          <p:attrName>style.color</p:attrName>
                                        </p:attrNameLst>
                                      </p:cBhvr>
                                      <p:to>
                                        <a:srgbClr val="000000"/>
                                      </p:to>
                                    </p:animClr>
                                  </p:childTnLst>
                                </p:cTn>
                              </p:par>
                              <p:par>
                                <p:cTn id="291" presetID="3" presetClass="emph" presetSubtype="2" fill="hold" grpId="3" nodeType="withEffect">
                                  <p:stCondLst>
                                    <p:cond delay="0"/>
                                  </p:stCondLst>
                                  <p:childTnLst>
                                    <p:animClr clrSpc="rgb" dir="cw">
                                      <p:cBhvr override="childStyle">
                                        <p:cTn id="292" dur="10" fill="hold"/>
                                        <p:tgtEl>
                                          <p:spTgt spid="69"/>
                                        </p:tgtEl>
                                        <p:attrNameLst>
                                          <p:attrName>style.color</p:attrName>
                                        </p:attrNameLst>
                                      </p:cBhvr>
                                      <p:to>
                                        <a:srgbClr val="000000"/>
                                      </p:to>
                                    </p:animClr>
                                  </p:childTnLst>
                                </p:cTn>
                              </p:par>
                              <p:par>
                                <p:cTn id="293" presetID="3" presetClass="emph" presetSubtype="2" fill="hold" grpId="3" nodeType="withEffect">
                                  <p:stCondLst>
                                    <p:cond delay="0"/>
                                  </p:stCondLst>
                                  <p:childTnLst>
                                    <p:animClr clrSpc="rgb" dir="cw">
                                      <p:cBhvr override="childStyle">
                                        <p:cTn id="294" dur="10" fill="hold"/>
                                        <p:tgtEl>
                                          <p:spTgt spid="74"/>
                                        </p:tgtEl>
                                        <p:attrNameLst>
                                          <p:attrName>style.color</p:attrName>
                                        </p:attrNameLst>
                                      </p:cBhvr>
                                      <p:to>
                                        <a:srgbClr val="000000"/>
                                      </p:to>
                                    </p:animClr>
                                  </p:childTnLst>
                                </p:cTn>
                              </p:par>
                              <p:par>
                                <p:cTn id="295" presetID="3" presetClass="emph" presetSubtype="2" fill="hold" grpId="3" nodeType="withEffect">
                                  <p:stCondLst>
                                    <p:cond delay="0"/>
                                  </p:stCondLst>
                                  <p:childTnLst>
                                    <p:animClr clrSpc="rgb" dir="cw">
                                      <p:cBhvr override="childStyle">
                                        <p:cTn id="296" dur="10" fill="hold"/>
                                        <p:tgtEl>
                                          <p:spTgt spid="62"/>
                                        </p:tgtEl>
                                        <p:attrNameLst>
                                          <p:attrName>style.color</p:attrName>
                                        </p:attrNameLst>
                                      </p:cBhvr>
                                      <p:to>
                                        <a:srgbClr val="000000"/>
                                      </p:to>
                                    </p:animClr>
                                  </p:childTnLst>
                                </p:cTn>
                              </p:par>
                              <p:par>
                                <p:cTn id="297" presetID="3" presetClass="emph" presetSubtype="2" fill="hold" grpId="3" nodeType="withEffect">
                                  <p:stCondLst>
                                    <p:cond delay="0"/>
                                  </p:stCondLst>
                                  <p:childTnLst>
                                    <p:animClr clrSpc="rgb" dir="cw">
                                      <p:cBhvr override="childStyle">
                                        <p:cTn id="298" dur="10" fill="hold"/>
                                        <p:tgtEl>
                                          <p:spTgt spid="68"/>
                                        </p:tgtEl>
                                        <p:attrNameLst>
                                          <p:attrName>style.color</p:attrName>
                                        </p:attrNameLst>
                                      </p:cBhvr>
                                      <p:to>
                                        <a:srgbClr val="000000"/>
                                      </p:to>
                                    </p:animClr>
                                  </p:childTnLst>
                                </p:cTn>
                              </p:par>
                              <p:par>
                                <p:cTn id="299" presetID="3" presetClass="emph" presetSubtype="2" fill="hold" nodeType="withEffect">
                                  <p:stCondLst>
                                    <p:cond delay="0"/>
                                  </p:stCondLst>
                                  <p:childTnLst>
                                    <p:animClr clrSpc="rgb" dir="cw">
                                      <p:cBhvr override="childStyle">
                                        <p:cTn id="300" dur="10" fill="hold"/>
                                        <p:tgtEl>
                                          <p:spTgt spid="5">
                                            <p:txEl>
                                              <p:pRg st="19" end="19"/>
                                            </p:txEl>
                                          </p:spTgt>
                                        </p:tgtEl>
                                        <p:attrNameLst>
                                          <p:attrName>style.color</p:attrName>
                                        </p:attrNameLst>
                                      </p:cBhvr>
                                      <p:to>
                                        <a:srgbClr val="FFC000"/>
                                      </p:to>
                                    </p:animClr>
                                  </p:childTnLst>
                                </p:cTn>
                              </p:par>
                              <p:par>
                                <p:cTn id="301" presetID="3" presetClass="emph" presetSubtype="2" fill="hold" grpId="2" nodeType="withEffect">
                                  <p:stCondLst>
                                    <p:cond delay="0"/>
                                  </p:stCondLst>
                                  <p:childTnLst>
                                    <p:animClr clrSpc="rgb" dir="cw">
                                      <p:cBhvr override="childStyle">
                                        <p:cTn id="302" dur="10" fill="hold"/>
                                        <p:tgtEl>
                                          <p:spTgt spid="64"/>
                                        </p:tgtEl>
                                        <p:attrNameLst>
                                          <p:attrName>style.color</p:attrName>
                                        </p:attrNameLst>
                                      </p:cBhvr>
                                      <p:to>
                                        <a:srgbClr val="FFC000"/>
                                      </p:to>
                                    </p:animClr>
                                  </p:childTnLst>
                                </p:cTn>
                              </p:par>
                              <p:par>
                                <p:cTn id="303" presetID="3" presetClass="emph" presetSubtype="2" fill="hold" grpId="2" nodeType="withEffect">
                                  <p:stCondLst>
                                    <p:cond delay="0"/>
                                  </p:stCondLst>
                                  <p:childTnLst>
                                    <p:animClr clrSpc="rgb" dir="cw">
                                      <p:cBhvr override="childStyle">
                                        <p:cTn id="304" dur="10" fill="hold"/>
                                        <p:tgtEl>
                                          <p:spTgt spid="70"/>
                                        </p:tgtEl>
                                        <p:attrNameLst>
                                          <p:attrName>style.color</p:attrName>
                                        </p:attrNameLst>
                                      </p:cBhvr>
                                      <p:to>
                                        <a:srgbClr val="FFC000"/>
                                      </p:to>
                                    </p:animClr>
                                  </p:childTnLst>
                                </p:cTn>
                              </p:par>
                              <p:par>
                                <p:cTn id="305" presetID="3" presetClass="emph" presetSubtype="2" fill="hold" grpId="2" nodeType="withEffect">
                                  <p:stCondLst>
                                    <p:cond delay="0"/>
                                  </p:stCondLst>
                                  <p:childTnLst>
                                    <p:animClr clrSpc="rgb" dir="cw">
                                      <p:cBhvr override="childStyle">
                                        <p:cTn id="306" dur="10" fill="hold"/>
                                        <p:tgtEl>
                                          <p:spTgt spid="75"/>
                                        </p:tgtEl>
                                        <p:attrNameLst>
                                          <p:attrName>style.color</p:attrName>
                                        </p:attrNameLst>
                                      </p:cBhvr>
                                      <p:to>
                                        <a:srgbClr val="FFC000"/>
                                      </p:to>
                                    </p:animClr>
                                  </p:childTnLst>
                                </p:cTn>
                              </p:par>
                              <p:par>
                                <p:cTn id="307" presetID="3" presetClass="emph" presetSubtype="2" fill="hold" grpId="2" nodeType="withEffect">
                                  <p:stCondLst>
                                    <p:cond delay="0"/>
                                  </p:stCondLst>
                                  <p:childTnLst>
                                    <p:animClr clrSpc="rgb" dir="cw">
                                      <p:cBhvr override="childStyle">
                                        <p:cTn id="308" dur="10" fill="hold"/>
                                        <p:tgtEl>
                                          <p:spTgt spid="63"/>
                                        </p:tgtEl>
                                        <p:attrNameLst>
                                          <p:attrName>style.color</p:attrName>
                                        </p:attrNameLst>
                                      </p:cBhvr>
                                      <p:to>
                                        <a:srgbClr val="FFC000"/>
                                      </p:to>
                                    </p:animClr>
                                  </p:childTnLst>
                                </p:cTn>
                              </p:par>
                            </p:childTnLst>
                          </p:cTn>
                        </p:par>
                      </p:childTnLst>
                    </p:cTn>
                  </p:par>
                  <p:par>
                    <p:cTn id="309" fill="hold">
                      <p:stCondLst>
                        <p:cond delay="indefinite"/>
                      </p:stCondLst>
                      <p:childTnLst>
                        <p:par>
                          <p:cTn id="310" fill="hold">
                            <p:stCondLst>
                              <p:cond delay="0"/>
                            </p:stCondLst>
                            <p:childTnLst>
                              <p:par>
                                <p:cTn id="311" presetID="3" presetClass="emph" presetSubtype="2" fill="hold" nodeType="clickEffect">
                                  <p:stCondLst>
                                    <p:cond delay="0"/>
                                  </p:stCondLst>
                                  <p:childTnLst>
                                    <p:animClr clrSpc="rgb" dir="cw">
                                      <p:cBhvr override="childStyle">
                                        <p:cTn id="312" dur="10" fill="hold"/>
                                        <p:tgtEl>
                                          <p:spTgt spid="5">
                                            <p:txEl>
                                              <p:pRg st="19" end="19"/>
                                            </p:txEl>
                                          </p:spTgt>
                                        </p:tgtEl>
                                        <p:attrNameLst>
                                          <p:attrName>style.color</p:attrName>
                                        </p:attrNameLst>
                                      </p:cBhvr>
                                      <p:to>
                                        <a:srgbClr val="000000"/>
                                      </p:to>
                                    </p:animClr>
                                  </p:childTnLst>
                                </p:cTn>
                              </p:par>
                              <p:par>
                                <p:cTn id="313" presetID="3" presetClass="emph" presetSubtype="2" fill="hold" grpId="4" nodeType="withEffect">
                                  <p:stCondLst>
                                    <p:cond delay="0"/>
                                  </p:stCondLst>
                                  <p:childTnLst>
                                    <p:animClr clrSpc="rgb" dir="cw">
                                      <p:cBhvr override="childStyle">
                                        <p:cTn id="314" dur="10" fill="hold"/>
                                        <p:tgtEl>
                                          <p:spTgt spid="64"/>
                                        </p:tgtEl>
                                        <p:attrNameLst>
                                          <p:attrName>style.color</p:attrName>
                                        </p:attrNameLst>
                                      </p:cBhvr>
                                      <p:to>
                                        <a:srgbClr val="000000"/>
                                      </p:to>
                                    </p:animClr>
                                  </p:childTnLst>
                                </p:cTn>
                              </p:par>
                              <p:par>
                                <p:cTn id="315" presetID="3" presetClass="emph" presetSubtype="2" fill="hold" grpId="4" nodeType="withEffect">
                                  <p:stCondLst>
                                    <p:cond delay="0"/>
                                  </p:stCondLst>
                                  <p:childTnLst>
                                    <p:animClr clrSpc="rgb" dir="cw">
                                      <p:cBhvr override="childStyle">
                                        <p:cTn id="316" dur="10" fill="hold"/>
                                        <p:tgtEl>
                                          <p:spTgt spid="70"/>
                                        </p:tgtEl>
                                        <p:attrNameLst>
                                          <p:attrName>style.color</p:attrName>
                                        </p:attrNameLst>
                                      </p:cBhvr>
                                      <p:to>
                                        <a:srgbClr val="000000"/>
                                      </p:to>
                                    </p:animClr>
                                  </p:childTnLst>
                                </p:cTn>
                              </p:par>
                              <p:par>
                                <p:cTn id="317" presetID="3" presetClass="emph" presetSubtype="2" fill="hold" grpId="4" nodeType="withEffect">
                                  <p:stCondLst>
                                    <p:cond delay="0"/>
                                  </p:stCondLst>
                                  <p:childTnLst>
                                    <p:animClr clrSpc="rgb" dir="cw">
                                      <p:cBhvr override="childStyle">
                                        <p:cTn id="318" dur="10" fill="hold"/>
                                        <p:tgtEl>
                                          <p:spTgt spid="75"/>
                                        </p:tgtEl>
                                        <p:attrNameLst>
                                          <p:attrName>style.color</p:attrName>
                                        </p:attrNameLst>
                                      </p:cBhvr>
                                      <p:to>
                                        <a:srgbClr val="000000"/>
                                      </p:to>
                                    </p:animClr>
                                  </p:childTnLst>
                                </p:cTn>
                              </p:par>
                              <p:par>
                                <p:cTn id="319" presetID="3" presetClass="emph" presetSubtype="2" fill="hold" grpId="4" nodeType="withEffect">
                                  <p:stCondLst>
                                    <p:cond delay="0"/>
                                  </p:stCondLst>
                                  <p:childTnLst>
                                    <p:animClr clrSpc="rgb" dir="cw">
                                      <p:cBhvr override="childStyle">
                                        <p:cTn id="320" dur="10" fill="hold"/>
                                        <p:tgtEl>
                                          <p:spTgt spid="63"/>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p:bldP spid="57" grpId="0"/>
      <p:bldP spid="57" grpId="1"/>
      <p:bldP spid="57" grpId="2"/>
      <p:bldP spid="57" grpId="3"/>
      <p:bldP spid="57" grpId="4"/>
      <p:bldP spid="57" grpId="5"/>
      <p:bldP spid="58" grpId="0"/>
      <p:bldP spid="58" grpId="1"/>
      <p:bldP spid="62" grpId="0"/>
      <p:bldP spid="62" grpId="1"/>
      <p:bldP spid="62" grpId="2"/>
      <p:bldP spid="62" grpId="3"/>
      <p:bldP spid="62" grpId="4"/>
      <p:bldP spid="62" grpId="5"/>
      <p:bldP spid="63" grpId="0"/>
      <p:bldP spid="63" grpId="1"/>
      <p:bldP spid="63" grpId="2"/>
      <p:bldP spid="63" grpId="3"/>
      <p:bldP spid="63" grpId="4"/>
      <p:bldP spid="63" grpId="5"/>
      <p:bldP spid="64" grpId="0"/>
      <p:bldP spid="64" grpId="1"/>
      <p:bldP spid="64" grpId="2"/>
      <p:bldP spid="64" grpId="3"/>
      <p:bldP spid="64" grpId="4"/>
      <p:bldP spid="64" grpId="5"/>
      <p:bldP spid="65" grpId="0"/>
      <p:bldP spid="65" grpId="1"/>
      <p:bldP spid="65" grpId="2"/>
      <p:bldP spid="65" grpId="3"/>
      <p:bldP spid="65" grpId="4"/>
      <p:bldP spid="65" grpId="5"/>
      <p:bldP spid="66" grpId="0"/>
      <p:bldP spid="66" grpId="1"/>
      <p:bldP spid="66" grpId="2"/>
      <p:bldP spid="66" grpId="3"/>
      <p:bldP spid="66" grpId="4"/>
      <p:bldP spid="66" grpId="5"/>
      <p:bldP spid="67" grpId="0"/>
      <p:bldP spid="67" grpId="1"/>
      <p:bldP spid="67" grpId="2"/>
      <p:bldP spid="67" grpId="3"/>
      <p:bldP spid="67" grpId="4"/>
      <p:bldP spid="67" grpId="5"/>
      <p:bldP spid="68" grpId="0"/>
      <p:bldP spid="68" grpId="1"/>
      <p:bldP spid="68" grpId="2"/>
      <p:bldP spid="68" grpId="3"/>
      <p:bldP spid="68" grpId="4"/>
      <p:bldP spid="68" grpId="5"/>
      <p:bldP spid="69" grpId="0"/>
      <p:bldP spid="69" grpId="1"/>
      <p:bldP spid="69" grpId="2"/>
      <p:bldP spid="69" grpId="3"/>
      <p:bldP spid="69" grpId="4"/>
      <p:bldP spid="69" grpId="5"/>
      <p:bldP spid="70" grpId="0"/>
      <p:bldP spid="70" grpId="1"/>
      <p:bldP spid="70" grpId="2"/>
      <p:bldP spid="70" grpId="3"/>
      <p:bldP spid="70" grpId="4"/>
      <p:bldP spid="70" grpId="5"/>
      <p:bldP spid="71" grpId="0"/>
      <p:bldP spid="71" grpId="1"/>
      <p:bldP spid="71" grpId="2"/>
      <p:bldP spid="71" grpId="3"/>
      <p:bldP spid="71" grpId="4"/>
      <p:bldP spid="71" grpId="5"/>
      <p:bldP spid="72" grpId="0"/>
      <p:bldP spid="72" grpId="1"/>
      <p:bldP spid="72" grpId="2"/>
      <p:bldP spid="72" grpId="3"/>
      <p:bldP spid="72" grpId="4"/>
      <p:bldP spid="72" grpId="5"/>
      <p:bldP spid="73" grpId="0"/>
      <p:bldP spid="73" grpId="1"/>
      <p:bldP spid="73" grpId="2"/>
      <p:bldP spid="73" grpId="3"/>
      <p:bldP spid="73" grpId="4"/>
      <p:bldP spid="73" grpId="5"/>
      <p:bldP spid="74" grpId="0"/>
      <p:bldP spid="74" grpId="1"/>
      <p:bldP spid="74" grpId="2"/>
      <p:bldP spid="74" grpId="3"/>
      <p:bldP spid="74" grpId="4"/>
      <p:bldP spid="74" grpId="5"/>
      <p:bldP spid="75" grpId="0"/>
      <p:bldP spid="75" grpId="1"/>
      <p:bldP spid="75" grpId="2"/>
      <p:bldP spid="75" grpId="3"/>
      <p:bldP spid="75" grpId="4"/>
      <p:bldP spid="75" grpId="5"/>
      <p:bldP spid="76" grpId="0"/>
      <p:bldP spid="76" grpId="1"/>
      <p:bldP spid="76" grpId="2"/>
      <p:bldP spid="76" grpId="3"/>
      <p:bldP spid="76" grpId="4"/>
      <p:bldP spid="76" grpId="5"/>
      <p:bldP spid="5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ChaCha20</a:t>
            </a:r>
          </a:p>
        </p:txBody>
      </p:sp>
      <p:sp>
        <p:nvSpPr>
          <p:cNvPr id="4" name="Content Placeholder 3"/>
          <p:cNvSpPr>
            <a:spLocks noGrp="1"/>
          </p:cNvSpPr>
          <p:nvPr>
            <p:ph sz="half" idx="1"/>
          </p:nvPr>
        </p:nvSpPr>
        <p:spPr>
          <a:xfrm>
            <a:off x="623391" y="1371600"/>
            <a:ext cx="6755604" cy="4724400"/>
          </a:xfrm>
        </p:spPr>
        <p:txBody>
          <a:bodyPr/>
          <a:lstStyle/>
          <a:p>
            <a:pPr>
              <a:buFont typeface="Arial" panose="020B0604020202020204" pitchFamily="34" charset="0"/>
              <a:buChar char="•"/>
            </a:pPr>
            <a:r>
              <a:rPr lang="en-US" sz="1800" dirty="0"/>
              <a:t>Extremely simple</a:t>
            </a:r>
          </a:p>
          <a:p>
            <a:pPr lvl="1">
              <a:buFont typeface="Arial" panose="020B0604020202020204" pitchFamily="34" charset="0"/>
              <a:buChar char="•"/>
            </a:pPr>
            <a:r>
              <a:rPr lang="en-US" sz="1600" dirty="0"/>
              <a:t>only ARX operations (add-rotate-</a:t>
            </a:r>
            <a:r>
              <a:rPr lang="en-US" sz="1600" dirty="0" err="1"/>
              <a:t>xor</a:t>
            </a:r>
            <a:r>
              <a:rPr lang="en-US" sz="16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Very fast in SW</a:t>
            </a:r>
          </a:p>
          <a:p>
            <a:pPr lvl="1">
              <a:buFont typeface="Arial" panose="020B0604020202020204" pitchFamily="34" charset="0"/>
              <a:buChar char="•"/>
            </a:pPr>
            <a:r>
              <a:rPr lang="en-US" sz="1600" dirty="0"/>
              <a:t>no HW support required</a:t>
            </a:r>
          </a:p>
          <a:p>
            <a:pPr lvl="1">
              <a:buFont typeface="Arial" panose="020B0604020202020204" pitchFamily="34" charset="0"/>
              <a:buChar char="•"/>
            </a:pPr>
            <a:r>
              <a:rPr lang="en-US" sz="1600" dirty="0"/>
              <a:t>faster than AES(-CTR) without AES-NI instructions</a:t>
            </a:r>
          </a:p>
          <a:p>
            <a:pPr>
              <a:buFont typeface="Arial" panose="020B0604020202020204" pitchFamily="34" charset="0"/>
              <a:buChar char="•"/>
            </a:pPr>
            <a:endParaRPr lang="en-US" sz="1800" dirty="0"/>
          </a:p>
          <a:p>
            <a:pPr>
              <a:buFont typeface="Arial" panose="020B0604020202020204" pitchFamily="34" charset="0"/>
              <a:buChar char="•"/>
            </a:pPr>
            <a:r>
              <a:rPr lang="en-US" sz="1800" dirty="0"/>
              <a:t>Constant time – no tables</a:t>
            </a:r>
          </a:p>
          <a:p>
            <a:pPr>
              <a:buFont typeface="Arial" panose="020B0604020202020204" pitchFamily="34" charset="0"/>
              <a:buChar char="•"/>
            </a:pPr>
            <a:endParaRPr lang="en-US" sz="1800" dirty="0"/>
          </a:p>
          <a:p>
            <a:pPr>
              <a:buFont typeface="Arial" panose="020B0604020202020204" pitchFamily="34" charset="0"/>
              <a:buChar char="•"/>
            </a:pPr>
            <a:r>
              <a:rPr lang="en-US" sz="1800" dirty="0"/>
              <a:t>No key-setup, no subkeys</a:t>
            </a:r>
          </a:p>
          <a:p>
            <a:pPr>
              <a:buFont typeface="Arial" panose="020B0604020202020204" pitchFamily="34" charset="0"/>
              <a:buChar char="•"/>
            </a:pPr>
            <a:endParaRPr lang="en-US" sz="1800" dirty="0"/>
          </a:p>
          <a:p>
            <a:pPr>
              <a:buFont typeface="Arial" panose="020B0604020202020204" pitchFamily="34" charset="0"/>
              <a:buChar char="•"/>
            </a:pPr>
            <a:r>
              <a:rPr lang="en-US" sz="1800" dirty="0"/>
              <a:t>Often combined with the MAC Poly1305 to create an AEAD</a:t>
            </a:r>
          </a:p>
          <a:p>
            <a:pPr>
              <a:buFont typeface="Arial" panose="020B0604020202020204" pitchFamily="34" charset="0"/>
              <a:buChar char="•"/>
            </a:pPr>
            <a:endParaRPr lang="en-US" sz="1800" dirty="0"/>
          </a:p>
          <a:p>
            <a:pPr>
              <a:buFont typeface="Arial" panose="020B0604020202020204" pitchFamily="34" charset="0"/>
              <a:buChar char="•"/>
            </a:pPr>
            <a:r>
              <a:rPr lang="en-US" sz="1800" dirty="0"/>
              <a:t>Designed by Daniel J. Bernstein</a:t>
            </a:r>
          </a:p>
        </p:txBody>
      </p:sp>
      <p:sp>
        <p:nvSpPr>
          <p:cNvPr id="3" name="Slide Number Placeholder 2"/>
          <p:cNvSpPr>
            <a:spLocks noGrp="1"/>
          </p:cNvSpPr>
          <p:nvPr>
            <p:ph type="sldNum" sz="quarter" idx="4"/>
          </p:nvPr>
        </p:nvSpPr>
        <p:spPr/>
        <p:txBody>
          <a:bodyPr/>
          <a:lstStyle/>
          <a:p>
            <a:fld id="{F6590AF8-4F64-4D1C-B3C4-F65976908F52}" type="slidenum">
              <a:rPr lang="en-US" smtClean="0"/>
              <a:pPr/>
              <a:t>11</a:t>
            </a:fld>
            <a:endParaRPr lang="en-US" dirty="0"/>
          </a:p>
        </p:txBody>
      </p:sp>
      <mc:AlternateContent xmlns:mc="http://schemas.openxmlformats.org/markup-compatibility/2006" xmlns:a14="http://schemas.microsoft.com/office/drawing/2010/main">
        <mc:Choice Requires="a14">
          <p:sp>
            <p:nvSpPr>
              <p:cNvPr id="7" name="Rectangle 6"/>
              <p:cNvSpPr/>
              <p:nvPr/>
            </p:nvSpPr>
            <p:spPr bwMode="auto">
              <a:xfrm>
                <a:off x="7760111" y="1328979"/>
                <a:ext cx="3675707" cy="4101339"/>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E(</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ctr | nonce)</a:t>
                </a:r>
              </a:p>
              <a:p>
                <a:pPr fontAlgn="base">
                  <a:spcBef>
                    <a:spcPct val="0"/>
                  </a:spcBef>
                  <a:spcAft>
                    <a:spcPct val="0"/>
                  </a:spcAft>
                  <a:buClr>
                    <a:schemeClr val="tx2">
                      <a:lumMod val="50000"/>
                      <a:lumOff val="50000"/>
                    </a:schemeClr>
                  </a:buClr>
                </a:pPr>
                <a:endParaRPr lang="nb-NO" sz="1050" dirty="0">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const | const | const | const</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solidFill>
                      <a:schemeClr val="bg1">
                        <a:lumMod val="95000"/>
                      </a:schemeClr>
                    </a:solidFill>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ctr   | nonce | nonce | nonce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state</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for</a:t>
                </a:r>
                <a:r>
                  <a:rPr lang="nb-NO" sz="1050" dirty="0">
                    <a:latin typeface="Consolas" panose="020B0609020204030204" pitchFamily="49" charset="0"/>
                    <a:ea typeface="Cambria Math" panose="02040503050406030204" pitchFamily="18" charset="0"/>
                  </a:rPr>
                  <a:t> i = 1 </a:t>
                </a:r>
                <a:r>
                  <a:rPr lang="nb-NO" sz="1050" b="1" dirty="0">
                    <a:latin typeface="Consolas" panose="020B0609020204030204" pitchFamily="49" charset="0"/>
                    <a:ea typeface="Cambria Math" panose="02040503050406030204" pitchFamily="18" charset="0"/>
                  </a:rPr>
                  <a:t>to</a:t>
                </a:r>
                <a:r>
                  <a:rPr lang="nb-NO" sz="1050" dirty="0">
                    <a:latin typeface="Consolas" panose="020B0609020204030204" pitchFamily="49" charset="0"/>
                    <a:ea typeface="Cambria Math" panose="02040503050406030204" pitchFamily="18" charset="0"/>
                  </a:rPr>
                  <a:t> 10 </a:t>
                </a:r>
                <a:r>
                  <a:rPr lang="nb-NO" sz="1050" b="1" dirty="0">
                    <a:latin typeface="Consolas" panose="020B0609020204030204" pitchFamily="49" charset="0"/>
                    <a:ea typeface="Cambria Math" panose="02040503050406030204" pitchFamily="18" charset="0"/>
                  </a:rPr>
                  <a:t>do</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s[4],  s[8],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s[5],  s[9],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s[6],  s[10],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s[7],  s[11],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s[5],  s[10],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s[6],  s[11],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s[7],  s[8],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s[4],  s[9],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end for</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 s</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return</a:t>
                </a:r>
                <a:r>
                  <a:rPr lang="nb-NO" sz="1050" dirty="0">
                    <a:latin typeface="Consolas" panose="020B0609020204030204" pitchFamily="49" charset="0"/>
                    <a:ea typeface="Cambria Math" panose="02040503050406030204" pitchFamily="18" charset="0"/>
                  </a:rPr>
                  <a:t> state</a:t>
                </a:r>
              </a:p>
            </p:txBody>
          </p:sp>
        </mc:Choice>
        <mc:Fallback xmlns="">
          <p:sp>
            <p:nvSpPr>
              <p:cNvPr id="7" name="Rectangle 6"/>
              <p:cNvSpPr>
                <a:spLocks noRot="1" noChangeAspect="1" noMove="1" noResize="1" noEditPoints="1" noAdjustHandles="1" noChangeArrowheads="1" noChangeShapeType="1" noTextEdit="1"/>
              </p:cNvSpPr>
              <p:nvPr/>
            </p:nvSpPr>
            <p:spPr bwMode="auto">
              <a:xfrm>
                <a:off x="7760111" y="1328979"/>
                <a:ext cx="3675707" cy="4101339"/>
              </a:xfrm>
              <a:prstGeom prst="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Tree>
    <p:extLst>
      <p:ext uri="{BB962C8B-B14F-4D97-AF65-F5344CB8AC3E}">
        <p14:creationId xmlns:p14="http://schemas.microsoft.com/office/powerpoint/2010/main" val="770289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Randomness</a:t>
            </a:r>
          </a:p>
        </p:txBody>
      </p:sp>
      <p:sp>
        <p:nvSpPr>
          <p:cNvPr id="3" name="Slide Number Placeholder 2"/>
          <p:cNvSpPr>
            <a:spLocks noGrp="1"/>
          </p:cNvSpPr>
          <p:nvPr>
            <p:ph type="sldNum" sz="quarter" idx="4"/>
          </p:nvPr>
        </p:nvSpPr>
        <p:spPr/>
        <p:txBody>
          <a:bodyPr/>
          <a:lstStyle/>
          <a:p>
            <a:fld id="{F6590AF8-4F64-4D1C-B3C4-F65976908F52}" type="slidenum">
              <a:rPr lang="en-US" smtClean="0"/>
              <a:pPr/>
              <a:t>12</a:t>
            </a:fld>
            <a:endParaRPr lang="en-US" dirty="0"/>
          </a:p>
        </p:txBody>
      </p:sp>
      <p:pic>
        <p:nvPicPr>
          <p:cNvPr id="1028" name="Picture 4" descr="https://i.imgflip.com/581pb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356" y="2103120"/>
            <a:ext cx="4443308"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54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tests</a:t>
            </a:r>
          </a:p>
        </p:txBody>
      </p:sp>
      <p:sp>
        <p:nvSpPr>
          <p:cNvPr id="5" name="Content Placeholder 4"/>
          <p:cNvSpPr>
            <a:spLocks noGrp="1"/>
          </p:cNvSpPr>
          <p:nvPr>
            <p:ph idx="1"/>
          </p:nvPr>
        </p:nvSpPr>
        <p:spPr>
          <a:xfrm>
            <a:off x="623392" y="1027586"/>
            <a:ext cx="11137237" cy="5359406"/>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What does that even mean?</a:t>
            </a:r>
          </a:p>
          <a:p>
            <a:pPr>
              <a:buFont typeface="Arial" panose="020B0604020202020204" pitchFamily="34" charset="0"/>
              <a:buChar char="•"/>
            </a:pPr>
            <a:endParaRPr lang="en-US" sz="1800" dirty="0"/>
          </a:p>
          <a:p>
            <a:pPr>
              <a:buFont typeface="Arial" panose="020B0604020202020204" pitchFamily="34" charset="0"/>
              <a:buChar char="•"/>
            </a:pPr>
            <a:r>
              <a:rPr lang="en-US" sz="1800" dirty="0"/>
              <a:t>Suggestions:</a:t>
            </a:r>
          </a:p>
          <a:p>
            <a:pPr lvl="1">
              <a:buFont typeface="Arial" panose="020B0604020202020204" pitchFamily="34" charset="0"/>
              <a:buChar char="•"/>
            </a:pPr>
            <a:r>
              <a:rPr lang="en-US" sz="1600" dirty="0"/>
              <a:t>A random string should have roughly 50% zeros and ones                                (how much can you deviate?)</a:t>
            </a:r>
          </a:p>
          <a:p>
            <a:pPr lvl="1">
              <a:buFont typeface="Arial" panose="020B0604020202020204" pitchFamily="34" charset="0"/>
              <a:buChar char="•"/>
            </a:pPr>
            <a:r>
              <a:rPr lang="en-US" sz="1600" dirty="0"/>
              <a:t>A continuous run of zeros (or ones) shouldn't be too long                                  (how long?)</a:t>
            </a:r>
          </a:p>
          <a:p>
            <a:pPr lvl="1">
              <a:buFont typeface="Arial" panose="020B0604020202020204" pitchFamily="34" charset="0"/>
              <a:buChar char="•"/>
            </a:pPr>
            <a:r>
              <a:rPr lang="en-US" sz="1600" dirty="0"/>
              <a:t>≈ 25% of 2-bit substrings should be 00, 25% should be 01, …</a:t>
            </a:r>
          </a:p>
          <a:p>
            <a:pPr lvl="1">
              <a:buFont typeface="Arial" panose="020B0604020202020204" pitchFamily="34" charset="0"/>
              <a:buChar char="•"/>
            </a:pPr>
            <a:r>
              <a:rPr lang="en-US" sz="1600" dirty="0"/>
              <a:t>≈ 12.5% of 3-bit substrings should be 000, 12.5% should be 001, ….</a:t>
            </a:r>
          </a:p>
          <a:p>
            <a:pPr lvl="1">
              <a:buFont typeface="Arial" panose="020B0604020202020204" pitchFamily="34" charset="0"/>
              <a:buChar char="•"/>
            </a:pPr>
            <a:r>
              <a:rPr lang="en-US" sz="1600" dirty="0"/>
              <a:t>A random string should not be compressible 		                        (related to Kolmogorov-complexity)</a:t>
            </a:r>
          </a:p>
          <a:p>
            <a:pPr lvl="1">
              <a:buFont typeface="Arial" panose="020B0604020202020204" pitchFamily="34" charset="0"/>
              <a:buChar char="•"/>
            </a:pPr>
            <a:r>
              <a:rPr lang="en-US" sz="1600" dirty="0"/>
              <a:t>…</a:t>
            </a:r>
          </a:p>
          <a:p>
            <a:pPr lvl="1">
              <a:buFont typeface="Arial" panose="020B0604020202020204" pitchFamily="34" charset="0"/>
              <a:buChar char="•"/>
            </a:pPr>
            <a:endParaRPr lang="en-US" sz="16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13</a:t>
            </a:fld>
            <a:endParaRPr lang="en-US" dirty="0"/>
          </a:p>
        </p:txBody>
      </p:sp>
      <p:sp>
        <p:nvSpPr>
          <p:cNvPr id="4" name="TextBox 3"/>
          <p:cNvSpPr txBox="1"/>
          <p:nvPr/>
        </p:nvSpPr>
        <p:spPr>
          <a:xfrm>
            <a:off x="1776046" y="2054622"/>
            <a:ext cx="9706707" cy="369332"/>
          </a:xfrm>
          <a:prstGeom prst="rect">
            <a:avLst/>
          </a:prstGeom>
          <a:noFill/>
        </p:spPr>
        <p:txBody>
          <a:bodyPr wrap="square" rtlCol="0">
            <a:spAutoFit/>
          </a:bodyPr>
          <a:lstStyle/>
          <a:p>
            <a:r>
              <a:rPr lang="en-US" dirty="0" smtClean="0"/>
              <a:t>10101001110101100010010001111100001010100000000101001111111001110111101</a:t>
            </a:r>
            <a:endParaRPr lang="en-US" dirty="0"/>
          </a:p>
        </p:txBody>
      </p:sp>
      <p:sp>
        <p:nvSpPr>
          <p:cNvPr id="6" name="TextBox 5"/>
          <p:cNvSpPr txBox="1"/>
          <p:nvPr/>
        </p:nvSpPr>
        <p:spPr>
          <a:xfrm>
            <a:off x="4489624" y="3842792"/>
            <a:ext cx="3905250" cy="338554"/>
          </a:xfrm>
          <a:prstGeom prst="rect">
            <a:avLst/>
          </a:prstGeom>
          <a:noFill/>
        </p:spPr>
        <p:txBody>
          <a:bodyPr wrap="square" rtlCol="0">
            <a:spAutoFit/>
          </a:bodyPr>
          <a:lstStyle/>
          <a:p>
            <a:r>
              <a:rPr lang="en-US" sz="1600" dirty="0">
                <a:solidFill>
                  <a:srgbClr val="FF0000"/>
                </a:solidFill>
              </a:rPr>
              <a:t>Our answer: question not valid!</a:t>
            </a:r>
          </a:p>
        </p:txBody>
      </p:sp>
      <p:sp>
        <p:nvSpPr>
          <p:cNvPr id="7" name="TextBox 6"/>
          <p:cNvSpPr txBox="1"/>
          <p:nvPr/>
        </p:nvSpPr>
        <p:spPr>
          <a:xfrm>
            <a:off x="1776046" y="2696289"/>
            <a:ext cx="9706707" cy="369332"/>
          </a:xfrm>
          <a:prstGeom prst="rect">
            <a:avLst/>
          </a:prstGeom>
          <a:noFill/>
        </p:spPr>
        <p:txBody>
          <a:bodyPr wrap="square" rtlCol="0">
            <a:spAutoFit/>
          </a:bodyPr>
          <a:lstStyle/>
          <a:p>
            <a:r>
              <a:rPr lang="en-US" dirty="0" smtClean="0"/>
              <a:t>00000000000000000000000000000000001111111111111111111111111111111111111111</a:t>
            </a:r>
            <a:endParaRPr lang="en-US" dirty="0"/>
          </a:p>
        </p:txBody>
      </p:sp>
      <p:sp>
        <p:nvSpPr>
          <p:cNvPr id="8" name="TextBox 7"/>
          <p:cNvSpPr txBox="1"/>
          <p:nvPr/>
        </p:nvSpPr>
        <p:spPr>
          <a:xfrm>
            <a:off x="4758862" y="1545276"/>
            <a:ext cx="2690447" cy="369332"/>
          </a:xfrm>
          <a:prstGeom prst="rect">
            <a:avLst/>
          </a:prstGeom>
          <a:noFill/>
        </p:spPr>
        <p:txBody>
          <a:bodyPr wrap="square" rtlCol="0">
            <a:spAutoFit/>
          </a:bodyPr>
          <a:lstStyle/>
          <a:p>
            <a:r>
              <a:rPr lang="en-US" dirty="0" smtClean="0">
                <a:solidFill>
                  <a:srgbClr val="FF0000"/>
                </a:solidFill>
              </a:rPr>
              <a:t>Is this a random string?</a:t>
            </a:r>
          </a:p>
        </p:txBody>
      </p:sp>
      <p:sp>
        <p:nvSpPr>
          <p:cNvPr id="9" name="TextBox 8"/>
          <p:cNvSpPr txBox="1"/>
          <p:nvPr/>
        </p:nvSpPr>
        <p:spPr>
          <a:xfrm>
            <a:off x="5284175" y="3081658"/>
            <a:ext cx="2690447" cy="369332"/>
          </a:xfrm>
          <a:prstGeom prst="rect">
            <a:avLst/>
          </a:prstGeom>
          <a:noFill/>
        </p:spPr>
        <p:txBody>
          <a:bodyPr wrap="square" rtlCol="0">
            <a:spAutoFit/>
          </a:bodyPr>
          <a:lstStyle/>
          <a:p>
            <a:r>
              <a:rPr lang="en-US" dirty="0" smtClean="0">
                <a:solidFill>
                  <a:srgbClr val="FF0000"/>
                </a:solidFill>
              </a:rPr>
              <a:t>What about this?</a:t>
            </a:r>
          </a:p>
        </p:txBody>
      </p:sp>
    </p:spTree>
    <p:extLst>
      <p:ext uri="{BB962C8B-B14F-4D97-AF65-F5344CB8AC3E}">
        <p14:creationId xmlns:p14="http://schemas.microsoft.com/office/powerpoint/2010/main" val="6049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buFont typeface="Arial" panose="020B0604020202020204" pitchFamily="34" charset="0"/>
                  <a:buChar char="•"/>
                </a:pPr>
                <a:endParaRPr lang="en-US" sz="1600" dirty="0"/>
              </a:p>
              <a:p>
                <a:pPr>
                  <a:buFont typeface="Arial" panose="020B0604020202020204" pitchFamily="34" charset="0"/>
                  <a:buChar char="•"/>
                </a:pPr>
                <a:r>
                  <a:rPr lang="en-US" sz="1600" dirty="0"/>
                  <a:t>Measure of uncertainty</a:t>
                </a:r>
              </a:p>
              <a:p>
                <a:pPr lvl="1">
                  <a:buFont typeface="Arial" panose="020B0604020202020204" pitchFamily="34" charset="0"/>
                  <a:buChar char="•"/>
                </a:pPr>
                <a:r>
                  <a:rPr lang="en-US" sz="1400" dirty="0"/>
                  <a:t>Measured in bits</a:t>
                </a:r>
              </a:p>
              <a:p>
                <a:pPr lvl="1">
                  <a:buFont typeface="Arial" panose="020B0604020202020204" pitchFamily="34" charset="0"/>
                  <a:buChar char="•"/>
                </a:pP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r>
                      <m:rPr>
                        <m:sty m:val="p"/>
                      </m:rPr>
                      <a:rPr lang="nb-NO" sz="1400">
                        <a:latin typeface="Cambria Math" panose="02040503050406030204" pitchFamily="18" charset="0"/>
                      </a:rPr>
                      <m:t>min</m:t>
                    </m:r>
                    <m:r>
                      <a:rPr lang="nb-NO" sz="1400" i="1">
                        <a:latin typeface="Cambria Math" panose="02040503050406030204" pitchFamily="18" charset="0"/>
                      </a:rPr>
                      <m:t>˗</m:t>
                    </m:r>
                    <m:r>
                      <m:rPr>
                        <m:sty m:val="p"/>
                      </m:rPr>
                      <a:rPr lang="nb-NO" sz="1400">
                        <a:latin typeface="Cambria Math" panose="02040503050406030204" pitchFamily="18" charset="0"/>
                      </a:rPr>
                      <m:t>entropy</m:t>
                    </m:r>
                    <m:limUpp>
                      <m:limUppPr>
                        <m:ctrlPr>
                          <a:rPr lang="nb-NO" sz="1400" i="1">
                            <a:latin typeface="Cambria Math" panose="02040503050406030204" pitchFamily="18" charset="0"/>
                          </a:rPr>
                        </m:ctrlPr>
                      </m:limUppPr>
                      <m:e>
                        <m:r>
                          <a:rPr lang="nb-NO" sz="1400">
                            <a:latin typeface="Cambria Math" panose="02040503050406030204" pitchFamily="18" charset="0"/>
                          </a:rPr>
                          <m:t>=</m:t>
                        </m:r>
                      </m:e>
                      <m:lim>
                        <m:r>
                          <m:rPr>
                            <m:sty m:val="p"/>
                          </m:rPr>
                          <a:rPr lang="nb-NO" sz="1400">
                            <a:latin typeface="Cambria Math" panose="02040503050406030204" pitchFamily="18" charset="0"/>
                          </a:rPr>
                          <m:t>def</m:t>
                        </m:r>
                      </m:lim>
                    </m:limUpp>
                    <m:r>
                      <a:rPr lang="nb-NO" sz="1400" b="0" i="1" smtClean="0">
                        <a:latin typeface="Cambria Math" panose="02040503050406030204" pitchFamily="18" charset="0"/>
                      </a:rPr>
                      <m:t>              </m:t>
                    </m:r>
                    <m:func>
                      <m:funcPr>
                        <m:ctrlPr>
                          <a:rPr lang="nb-NO" sz="1400" b="0" i="1" smtClean="0">
                            <a:latin typeface="Cambria Math" panose="02040503050406030204" pitchFamily="18" charset="0"/>
                          </a:rPr>
                        </m:ctrlPr>
                      </m:funcPr>
                      <m:fName>
                        <m:limLow>
                          <m:limLowPr>
                            <m:ctrlPr>
                              <a:rPr lang="nb-NO" sz="1400" b="0" i="1" smtClean="0">
                                <a:latin typeface="Cambria Math" panose="02040503050406030204" pitchFamily="18" charset="0"/>
                              </a:rPr>
                            </m:ctrlPr>
                          </m:limLowPr>
                          <m:e>
                            <m:r>
                              <m:rPr>
                                <m:sty m:val="p"/>
                              </m:rPr>
                              <a:rPr lang="nb-NO" sz="1400" b="0" i="0" smtClean="0">
                                <a:latin typeface="Cambria Math" panose="02040503050406030204" pitchFamily="18" charset="0"/>
                              </a:rPr>
                              <m:t>max</m:t>
                            </m:r>
                          </m:e>
                          <m:lim>
                            <m:r>
                              <a:rPr lang="nb-NO" sz="1400" b="0" i="1" smtClean="0">
                                <a:latin typeface="Cambria Math" panose="02040503050406030204" pitchFamily="18" charset="0"/>
                              </a:rPr>
                              <m:t>𝑥</m:t>
                            </m:r>
                          </m:lim>
                        </m:limLow>
                      </m:fName>
                      <m:e>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𝑥</m:t>
                                </m:r>
                              </m:e>
                            </m:d>
                          </m:e>
                        </m:func>
                      </m:e>
                    </m:func>
                  </m:oMath>
                </a14:m>
                <a:endParaRPr lang="en-US" sz="1400" dirty="0"/>
              </a:p>
              <a:p>
                <a:pPr lvl="1">
                  <a:buFont typeface="Arial" panose="020B0604020202020204" pitchFamily="34" charset="0"/>
                  <a:buChar char="•"/>
                </a:pPr>
                <a14:m>
                  <m:oMath xmlns:m="http://schemas.openxmlformats.org/officeDocument/2006/math">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m:rPr>
                                <m:sty m:val="p"/>
                              </m:rPr>
                              <a:rPr lang="nb-NO" sz="1400" b="0" i="0" smtClean="0">
                                <a:latin typeface="Cambria Math" panose="02040503050406030204" pitchFamily="18" charset="0"/>
                              </a:rPr>
                              <m:t>best</m:t>
                            </m:r>
                            <m:r>
                              <a:rPr lang="nb-NO" sz="1400" b="0" i="0" smtClean="0">
                                <a:latin typeface="Cambria Math" panose="02040503050406030204" pitchFamily="18" charset="0"/>
                              </a:rPr>
                              <m:t> </m:t>
                            </m:r>
                            <m:r>
                              <m:rPr>
                                <m:sty m:val="p"/>
                              </m:rPr>
                              <a:rPr lang="nb-NO" sz="1400" b="0" i="0" smtClean="0">
                                <a:latin typeface="Cambria Math" panose="02040503050406030204" pitchFamily="18" charset="0"/>
                              </a:rPr>
                              <m:t>guessing</m:t>
                            </m:r>
                            <m:r>
                              <a:rPr lang="nb-NO" sz="1400" b="0" i="0" smtClean="0">
                                <a:latin typeface="Cambria Math" panose="02040503050406030204" pitchFamily="18" charset="0"/>
                              </a:rPr>
                              <m:t> </m:t>
                            </m:r>
                            <m:r>
                              <m:rPr>
                                <m:sty m:val="p"/>
                              </m:rPr>
                              <a:rPr lang="nb-NO" sz="1400" b="0" i="0" smtClean="0">
                                <a:latin typeface="Cambria Math" panose="02040503050406030204" pitchFamily="18" charset="0"/>
                              </a:rPr>
                              <m:t>strategy</m:t>
                            </m:r>
                          </m:e>
                        </m:d>
                        <m:r>
                          <a:rPr lang="nb-NO" sz="1400" b="0" i="1" smtClean="0">
                            <a:latin typeface="Cambria Math" panose="02040503050406030204" pitchFamily="18" charset="0"/>
                          </a:rPr>
                          <m:t>≤</m:t>
                        </m:r>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2</m:t>
                            </m:r>
                          </m:e>
                          <m:sup>
                            <m:r>
                              <a:rPr lang="nb-NO" sz="1400" b="0" i="1" smtClean="0">
                                <a:latin typeface="Cambria Math" panose="02040503050406030204" pitchFamily="18" charset="0"/>
                              </a:rPr>
                              <m:t>−</m:t>
                            </m:r>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sup>
                        </m:sSup>
                      </m:e>
                    </m:func>
                  </m:oMath>
                </a14:m>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a:buFont typeface="Arial" panose="020B0604020202020204" pitchFamily="34" charset="0"/>
                  <a:buChar char="•"/>
                </a:pPr>
                <a:endParaRPr lang="nb-NO" sz="1600" b="1" dirty="0"/>
              </a:p>
              <a:p>
                <a:pPr>
                  <a:buFont typeface="Arial" panose="020B0604020202020204" pitchFamily="34" charset="0"/>
                  <a:buChar char="•"/>
                </a:pPr>
                <a:endParaRPr lang="nb-NO" sz="1600" b="1" dirty="0"/>
              </a:p>
              <a:p>
                <a:pPr>
                  <a:buFont typeface="Arial" panose="020B0604020202020204" pitchFamily="34" charset="0"/>
                  <a:buChar char="•"/>
                </a:pPr>
                <a:r>
                  <a:rPr lang="nb-NO" sz="1600" b="1" dirty="0" err="1"/>
                  <a:t>Examples</a:t>
                </a:r>
                <a:r>
                  <a:rPr lang="nb-NO" sz="1600" b="1" dirty="0"/>
                  <a:t>:</a:t>
                </a:r>
              </a:p>
              <a:p>
                <a:pPr lvl="1">
                  <a:buFont typeface="Arial" panose="020B0604020202020204" pitchFamily="34" charset="0"/>
                  <a:buChar char="•"/>
                </a:pPr>
                <a:r>
                  <a:rPr lang="nb-NO" sz="1400" dirty="0"/>
                  <a:t>Fair coin: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=1</m:t>
                    </m:r>
                  </m:oMath>
                </a14:m>
                <a:endParaRPr lang="nb-NO" sz="1400" dirty="0"/>
              </a:p>
              <a:p>
                <a:pPr lvl="1">
                  <a:buFont typeface="Arial" panose="020B0604020202020204" pitchFamily="34" charset="0"/>
                  <a:buChar char="•"/>
                </a:pPr>
                <a:r>
                  <a:rPr lang="nb-NO" sz="1400" dirty="0"/>
                  <a:t>Fair 6-sided die: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func>
                      <m:funcPr>
                        <m:ctrlPr>
                          <a:rPr lang="nb-NO" sz="1400" i="1" smtClean="0">
                            <a:latin typeface="Cambria Math" panose="02040503050406030204" pitchFamily="18" charset="0"/>
                          </a:rPr>
                        </m:ctrlPr>
                      </m:funcPr>
                      <m:fName>
                        <m:sSub>
                          <m:sSubPr>
                            <m:ctrlPr>
                              <a:rPr lang="nb-NO" sz="1400" i="1" smtClean="0">
                                <a:latin typeface="Cambria Math" panose="02040503050406030204" pitchFamily="18" charset="0"/>
                              </a:rPr>
                            </m:ctrlPr>
                          </m:sSubPr>
                          <m:e>
                            <m:r>
                              <a:rPr lang="nb-NO" sz="1400" b="0" i="0" smtClean="0">
                                <a:latin typeface="Cambria Math" panose="02040503050406030204" pitchFamily="18" charset="0"/>
                              </a:rPr>
                              <m:t>−</m:t>
                            </m:r>
                            <m:r>
                              <m:rPr>
                                <m:sty m:val="p"/>
                              </m:rPr>
                              <a:rPr lang="nb-NO" sz="1400" i="0" smtClean="0">
                                <a:latin typeface="Cambria Math" panose="02040503050406030204" pitchFamily="18" charset="0"/>
                              </a:rPr>
                              <m:t>log</m:t>
                            </m:r>
                          </m:e>
                          <m:sub>
                            <m:r>
                              <a:rPr lang="nb-NO" sz="1400" b="0" i="1" smtClean="0">
                                <a:latin typeface="Cambria Math" panose="02040503050406030204" pitchFamily="18" charset="0"/>
                              </a:rPr>
                              <m:t>2</m:t>
                            </m:r>
                          </m:sub>
                        </m:sSub>
                      </m:fName>
                      <m:e>
                        <m:f>
                          <m:fPr>
                            <m:ctrlPr>
                              <a:rPr lang="nb-NO" sz="1400" b="0" i="1" smtClean="0">
                                <a:latin typeface="Cambria Math" panose="02040503050406030204" pitchFamily="18" charset="0"/>
                              </a:rPr>
                            </m:ctrlPr>
                          </m:fPr>
                          <m:num>
                            <m:r>
                              <a:rPr lang="nb-NO" sz="1400" b="0" i="1" smtClean="0">
                                <a:latin typeface="Cambria Math" panose="02040503050406030204" pitchFamily="18" charset="0"/>
                              </a:rPr>
                              <m:t>1</m:t>
                            </m:r>
                          </m:num>
                          <m:den>
                            <m:r>
                              <a:rPr lang="nb-NO" sz="1400" b="0" i="1" smtClean="0">
                                <a:latin typeface="Cambria Math" panose="02040503050406030204" pitchFamily="18" charset="0"/>
                              </a:rPr>
                              <m:t>6</m:t>
                            </m:r>
                          </m:den>
                        </m:f>
                      </m:e>
                    </m:func>
                    <m:r>
                      <a:rPr lang="nb-NO" sz="1400" b="0" i="1" smtClean="0">
                        <a:latin typeface="Cambria Math" panose="02040503050406030204" pitchFamily="18" charset="0"/>
                      </a:rPr>
                      <m:t>≈2.58</m:t>
                    </m:r>
                  </m:oMath>
                </a14:m>
                <a:endParaRPr lang="en-US" sz="1400" dirty="0"/>
              </a:p>
              <a:p>
                <a:pPr lvl="1">
                  <a:buFont typeface="Arial" panose="020B0604020202020204" pitchFamily="34" charset="0"/>
                  <a:buChar char="•"/>
                </a:pPr>
                <a:r>
                  <a:rPr lang="en-US" sz="1400" dirty="0"/>
                  <a:t>Uniform 128-bit string: </a:t>
                </a:r>
                <a14:m>
                  <m:oMath xmlns:m="http://schemas.openxmlformats.org/officeDocument/2006/math">
                    <m:sSub>
                      <m:sSubPr>
                        <m:ctrlPr>
                          <a:rPr lang="nb-NO" sz="1400" b="0" i="1" dirty="0" smtClean="0">
                            <a:latin typeface="Cambria Math" panose="02040503050406030204" pitchFamily="18" charset="0"/>
                          </a:rPr>
                        </m:ctrlPr>
                      </m:sSubPr>
                      <m:e>
                        <m:r>
                          <a:rPr lang="nb-NO" sz="1400" b="0" i="1" dirty="0" smtClean="0">
                            <a:latin typeface="Cambria Math" panose="02040503050406030204" pitchFamily="18" charset="0"/>
                          </a:rPr>
                          <m:t>𝐻</m:t>
                        </m:r>
                      </m:e>
                      <m:sub>
                        <m:r>
                          <a:rPr lang="nb-NO" sz="1400" b="0" i="1" dirty="0" smtClean="0">
                            <a:latin typeface="Cambria Math" panose="02040503050406030204" pitchFamily="18" charset="0"/>
                          </a:rPr>
                          <m:t>∞</m:t>
                        </m:r>
                      </m:sub>
                    </m:sSub>
                    <m:r>
                      <a:rPr lang="nb-NO" sz="1400" b="0" i="1" dirty="0" smtClean="0">
                        <a:latin typeface="Cambria Math" panose="02040503050406030204" pitchFamily="18" charset="0"/>
                      </a:rPr>
                      <m:t>=128</m:t>
                    </m:r>
                  </m:oMath>
                </a14:m>
                <a:endParaRPr lang="en-US" sz="1400" dirty="0"/>
              </a:p>
              <a:p>
                <a:pPr lvl="1">
                  <a:buFont typeface="Arial" panose="020B0604020202020204" pitchFamily="34" charset="0"/>
                  <a:buChar char="•"/>
                </a:pPr>
                <a:r>
                  <a:rPr lang="en-US" sz="1400" dirty="0"/>
                  <a:t>Uniform </a:t>
                </a:r>
                <a14:m>
                  <m:oMath xmlns:m="http://schemas.openxmlformats.org/officeDocument/2006/math">
                    <m:r>
                      <a:rPr lang="nb-NO" sz="1400" b="0" i="1" smtClean="0">
                        <a:latin typeface="Cambria Math" panose="02040503050406030204" pitchFamily="18" charset="0"/>
                      </a:rPr>
                      <m:t>𝑛</m:t>
                    </m:r>
                  </m:oMath>
                </a14:m>
                <a:r>
                  <a:rPr lang="en-US" sz="1400" dirty="0"/>
                  <a:t>-bit string + uniform </a:t>
                </a:r>
                <a14:m>
                  <m:oMath xmlns:m="http://schemas.openxmlformats.org/officeDocument/2006/math">
                    <m:r>
                      <a:rPr lang="nb-NO" sz="1400" b="0" i="1" smtClean="0">
                        <a:latin typeface="Cambria Math" panose="02040503050406030204" pitchFamily="18" charset="0"/>
                      </a:rPr>
                      <m:t>𝑚</m:t>
                    </m:r>
                  </m:oMath>
                </a14:m>
                <a:r>
                  <a:rPr lang="en-US" sz="1400" dirty="0"/>
                  <a:t>-bit string: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r>
                      <a:rPr lang="nb-NO" sz="1400" b="0" i="1" smtClean="0">
                        <a:latin typeface="Cambria Math" panose="02040503050406030204" pitchFamily="18" charset="0"/>
                      </a:rPr>
                      <m:t>𝑛</m:t>
                    </m:r>
                    <m:r>
                      <a:rPr lang="nb-NO" sz="1400" b="0" i="1" smtClean="0">
                        <a:latin typeface="Cambria Math" panose="02040503050406030204" pitchFamily="18" charset="0"/>
                      </a:rPr>
                      <m:t>+</m:t>
                    </m:r>
                    <m:r>
                      <a:rPr lang="nb-NO" sz="1400" b="0" i="1" smtClean="0">
                        <a:latin typeface="Cambria Math" panose="02040503050406030204" pitchFamily="18" charset="0"/>
                      </a:rPr>
                      <m:t>𝑚</m:t>
                    </m:r>
                  </m:oMath>
                </a14:m>
                <a:endParaRPr lang="en-US" sz="1400" dirty="0"/>
              </a:p>
              <a:p>
                <a:pPr>
                  <a:buFont typeface="Arial" panose="020B0604020202020204" pitchFamily="34" charset="0"/>
                  <a:buChar char="•"/>
                </a:pP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219" b="-6980"/>
                </a:stretch>
              </a:blipFill>
            </p:spPr>
            <p:txBody>
              <a:bodyPr/>
              <a:lstStyle/>
              <a:p>
                <a:r>
                  <a:rPr lang="nb-NO">
                    <a:noFill/>
                  </a:rPr>
                  <a:t> </a:t>
                </a:r>
              </a:p>
            </p:txBody>
          </p:sp>
        </mc:Fallback>
      </mc:AlternateContent>
      <p:sp>
        <p:nvSpPr>
          <p:cNvPr id="2" name="Title 1"/>
          <p:cNvSpPr>
            <a:spLocks noGrp="1"/>
          </p:cNvSpPr>
          <p:nvPr>
            <p:ph type="title"/>
          </p:nvPr>
        </p:nvSpPr>
        <p:spPr/>
        <p:txBody>
          <a:bodyPr/>
          <a:lstStyle/>
          <a:p>
            <a:r>
              <a:rPr lang="en-US" dirty="0"/>
              <a:t>Entropy</a:t>
            </a:r>
          </a:p>
        </p:txBody>
      </p:sp>
      <p:sp>
        <p:nvSpPr>
          <p:cNvPr id="3" name="Slide Number Placeholder 2"/>
          <p:cNvSpPr>
            <a:spLocks noGrp="1"/>
          </p:cNvSpPr>
          <p:nvPr>
            <p:ph type="sldNum" sz="quarter" idx="4"/>
          </p:nvPr>
        </p:nvSpPr>
        <p:spPr/>
        <p:txBody>
          <a:bodyPr/>
          <a:lstStyle/>
          <a:p>
            <a:fld id="{F6590AF8-4F64-4D1C-B3C4-F65976908F52}" type="slidenum">
              <a:rPr lang="en-US" smtClean="0"/>
              <a:pPr/>
              <a:t>14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814" b="17285"/>
          <a:stretch/>
        </p:blipFill>
        <p:spPr>
          <a:xfrm>
            <a:off x="9991590" y="1261822"/>
            <a:ext cx="1543185" cy="2070454"/>
          </a:xfrm>
          <a:prstGeom prst="rect">
            <a:avLst/>
          </a:prstGeom>
        </p:spPr>
      </p:pic>
      <p:sp>
        <p:nvSpPr>
          <p:cNvPr id="6" name="TextBox 5"/>
          <p:cNvSpPr txBox="1"/>
          <p:nvPr/>
        </p:nvSpPr>
        <p:spPr>
          <a:xfrm>
            <a:off x="9991725" y="3332276"/>
            <a:ext cx="1543050" cy="307777"/>
          </a:xfrm>
          <a:prstGeom prst="rect">
            <a:avLst/>
          </a:prstGeom>
          <a:noFill/>
        </p:spPr>
        <p:txBody>
          <a:bodyPr wrap="square" rtlCol="0">
            <a:spAutoFit/>
          </a:bodyPr>
          <a:lstStyle/>
          <a:p>
            <a:r>
              <a:rPr lang="en-US" sz="1400" dirty="0"/>
              <a:t>Claude Shannon</a:t>
            </a:r>
          </a:p>
        </p:txBody>
      </p:sp>
      <p:graphicFrame>
        <p:nvGraphicFramePr>
          <p:cNvPr id="9" name="Chart 8"/>
          <p:cNvGraphicFramePr/>
          <p:nvPr>
            <p:extLst>
              <p:ext uri="{D42A27DB-BD31-4B8C-83A1-F6EECF244321}">
                <p14:modId xmlns:p14="http://schemas.microsoft.com/office/powerpoint/2010/main" val="3889785046"/>
              </p:ext>
            </p:extLst>
          </p:nvPr>
        </p:nvGraphicFramePr>
        <p:xfrm>
          <a:off x="3524173" y="3126609"/>
          <a:ext cx="2812913" cy="1565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420541857"/>
              </p:ext>
            </p:extLst>
          </p:nvPr>
        </p:nvGraphicFramePr>
        <p:xfrm>
          <a:off x="1024394" y="3126609"/>
          <a:ext cx="2635346" cy="15651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3959305667"/>
              </p:ext>
            </p:extLst>
          </p:nvPr>
        </p:nvGraphicFramePr>
        <p:xfrm>
          <a:off x="6058307" y="3126609"/>
          <a:ext cx="3327422" cy="1565141"/>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a14="http://schemas.microsoft.com/office/drawing/2010/main">
        <mc:Choice Requires="a14">
          <p:sp>
            <p:nvSpPr>
              <p:cNvPr id="12" name="TextBox 11"/>
              <p:cNvSpPr txBox="1"/>
              <p:nvPr/>
            </p:nvSpPr>
            <p:spPr>
              <a:xfrm>
                <a:off x="3084244" y="1950148"/>
                <a:ext cx="267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m:t>
                      </m:r>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084244" y="1950148"/>
                <a:ext cx="267228" cy="307777"/>
              </a:xfrm>
              <a:prstGeom prst="rect">
                <a:avLst/>
              </a:prstGeom>
              <a:blipFill>
                <a:blip r:embed="rId7"/>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206722" y="1905839"/>
                <a:ext cx="1517723"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sSub>
                            <m:sSubPr>
                              <m:ctrlPr>
                                <a:rPr lang="en-US" sz="1400" i="1">
                                  <a:latin typeface="Cambria Math" panose="02040503050406030204" pitchFamily="18" charset="0"/>
                                </a:rPr>
                              </m:ctrlPr>
                            </m:sSubPr>
                            <m:e>
                              <m:r>
                                <m:rPr>
                                  <m:sty m:val="p"/>
                                </m:rPr>
                                <a:rPr lang="en-US" sz="1400">
                                  <a:latin typeface="Cambria Math" panose="02040503050406030204" pitchFamily="18" charset="0"/>
                                </a:rPr>
                                <m:t>log</m:t>
                              </m:r>
                            </m:e>
                            <m:sub>
                              <m:r>
                                <a:rPr lang="nb-NO" sz="1400" i="1">
                                  <a:latin typeface="Cambria Math" panose="02040503050406030204" pitchFamily="18" charset="0"/>
                                </a:rPr>
                                <m:t>2</m:t>
                              </m:r>
                            </m:sub>
                          </m:sSub>
                        </m:fName>
                        <m:e>
                          <m:d>
                            <m:dPr>
                              <m:ctrlPr>
                                <a:rPr lang="nb-NO" sz="1400" i="1">
                                  <a:latin typeface="Cambria Math" panose="02040503050406030204" pitchFamily="18" charset="0"/>
                                </a:rPr>
                              </m:ctrlPr>
                            </m:dPr>
                            <m:e>
                              <m:func>
                                <m:funcPr>
                                  <m:ctrlPr>
                                    <a:rPr lang="nb-NO" sz="1400" i="1" smtClean="0">
                                      <a:solidFill>
                                        <a:schemeClr val="bg1">
                                          <a:alpha val="0"/>
                                        </a:schemeClr>
                                      </a:solidFill>
                                      <a:latin typeface="Cambria Math" panose="02040503050406030204" pitchFamily="18" charset="0"/>
                                    </a:rPr>
                                  </m:ctrlPr>
                                </m:funcPr>
                                <m:fName>
                                  <m:limLow>
                                    <m:limLowPr>
                                      <m:ctrlPr>
                                        <a:rPr lang="nb-NO" sz="1400" i="1">
                                          <a:solidFill>
                                            <a:schemeClr val="bg1">
                                              <a:alpha val="0"/>
                                            </a:schemeClr>
                                          </a:solidFill>
                                          <a:latin typeface="Cambria Math" panose="02040503050406030204" pitchFamily="18" charset="0"/>
                                        </a:rPr>
                                      </m:ctrlPr>
                                    </m:limLowPr>
                                    <m:e>
                                      <m:r>
                                        <m:rPr>
                                          <m:sty m:val="p"/>
                                        </m:rPr>
                                        <a:rPr lang="nb-NO" sz="1400">
                                          <a:solidFill>
                                            <a:schemeClr val="bg1">
                                              <a:alpha val="0"/>
                                            </a:schemeClr>
                                          </a:solidFill>
                                          <a:latin typeface="Cambria Math" panose="02040503050406030204" pitchFamily="18" charset="0"/>
                                        </a:rPr>
                                        <m:t>max</m:t>
                                      </m:r>
                                    </m:e>
                                    <m:lim>
                                      <m:r>
                                        <a:rPr lang="nb-NO" sz="1400" i="1">
                                          <a:solidFill>
                                            <a:schemeClr val="bg1">
                                              <a:alpha val="0"/>
                                            </a:schemeClr>
                                          </a:solidFill>
                                          <a:latin typeface="Cambria Math" panose="02040503050406030204" pitchFamily="18" charset="0"/>
                                        </a:rPr>
                                        <m:t>𝑥</m:t>
                                      </m:r>
                                    </m:lim>
                                  </m:limLow>
                                </m:fName>
                                <m:e>
                                  <m:func>
                                    <m:funcPr>
                                      <m:ctrlPr>
                                        <a:rPr lang="nb-NO" sz="1400" i="1">
                                          <a:solidFill>
                                            <a:schemeClr val="bg1">
                                              <a:alpha val="0"/>
                                            </a:schemeClr>
                                          </a:solidFill>
                                          <a:latin typeface="Cambria Math" panose="02040503050406030204" pitchFamily="18" charset="0"/>
                                        </a:rPr>
                                      </m:ctrlPr>
                                    </m:funcPr>
                                    <m:fName>
                                      <m:r>
                                        <m:rPr>
                                          <m:sty m:val="p"/>
                                        </m:rPr>
                                        <a:rPr lang="nb-NO" sz="1400">
                                          <a:solidFill>
                                            <a:schemeClr val="bg1">
                                              <a:alpha val="0"/>
                                            </a:schemeClr>
                                          </a:solidFill>
                                          <a:latin typeface="Cambria Math" panose="02040503050406030204" pitchFamily="18" charset="0"/>
                                        </a:rPr>
                                        <m:t>Pr</m:t>
                                      </m:r>
                                    </m:fName>
                                    <m:e>
                                      <m:r>
                                        <a:rPr lang="nb-NO" sz="1400" i="1">
                                          <a:solidFill>
                                            <a:schemeClr val="bg1">
                                              <a:alpha val="0"/>
                                            </a:schemeClr>
                                          </a:solidFill>
                                          <a:latin typeface="Cambria Math" panose="02040503050406030204" pitchFamily="18" charset="0"/>
                                        </a:rPr>
                                        <m:t>[</m:t>
                                      </m:r>
                                      <m:r>
                                        <a:rPr lang="nb-NO" sz="1400" i="1">
                                          <a:solidFill>
                                            <a:schemeClr val="bg1">
                                              <a:alpha val="0"/>
                                            </a:schemeClr>
                                          </a:solidFill>
                                          <a:latin typeface="Cambria Math" panose="02040503050406030204" pitchFamily="18" charset="0"/>
                                        </a:rPr>
                                        <m:t>𝑥</m:t>
                                      </m:r>
                                      <m:r>
                                        <a:rPr lang="nb-NO" sz="1400" i="1">
                                          <a:solidFill>
                                            <a:schemeClr val="bg1">
                                              <a:alpha val="0"/>
                                            </a:schemeClr>
                                          </a:solidFill>
                                          <a:latin typeface="Cambria Math" panose="02040503050406030204" pitchFamily="18" charset="0"/>
                                        </a:rPr>
                                        <m:t>]</m:t>
                                      </m:r>
                                    </m:e>
                                  </m:func>
                                </m:e>
                              </m:func>
                            </m:e>
                          </m:d>
                        </m:e>
                      </m:func>
                    </m:oMath>
                  </m:oMathPara>
                </a14:m>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3206722" y="1905839"/>
                <a:ext cx="1517723" cy="429220"/>
              </a:xfrm>
              <a:prstGeom prst="rect">
                <a:avLst/>
              </a:prstGeom>
              <a:blipFill>
                <a:blip r:embed="rId8"/>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83340" y="2815707"/>
                <a:ext cx="1558909" cy="409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1">
                                  <a:lumMod val="50000"/>
                                </a:schemeClr>
                              </a:solidFill>
                              <a:latin typeface="Cambria Math" panose="02040503050406030204" pitchFamily="18" charset="0"/>
                            </a:rPr>
                          </m:ctrlPr>
                        </m:sSubPr>
                        <m:e>
                          <m:r>
                            <a:rPr lang="nb-NO" sz="1100" b="0" i="1" smtClean="0">
                              <a:solidFill>
                                <a:schemeClr val="accent1">
                                  <a:lumMod val="50000"/>
                                </a:schemeClr>
                              </a:solidFill>
                              <a:latin typeface="Cambria Math" panose="02040503050406030204" pitchFamily="18" charset="0"/>
                            </a:rPr>
                            <m:t>𝐻</m:t>
                          </m:r>
                        </m:e>
                        <m:sub>
                          <m:r>
                            <a:rPr lang="nb-NO" sz="1100" b="0" i="1" smtClean="0">
                              <a:solidFill>
                                <a:schemeClr val="accent1">
                                  <a:lumMod val="50000"/>
                                </a:schemeClr>
                              </a:solidFill>
                              <a:latin typeface="Cambria Math" panose="02040503050406030204" pitchFamily="18" charset="0"/>
                            </a:rPr>
                            <m:t>∞</m:t>
                          </m:r>
                        </m:sub>
                      </m:sSub>
                      <m:r>
                        <a:rPr lang="nb-NO" sz="1100" b="0" i="1" smtClean="0">
                          <a:solidFill>
                            <a:schemeClr val="accent1">
                              <a:lumMod val="50000"/>
                            </a:schemeClr>
                          </a:solidFill>
                          <a:latin typeface="Cambria Math" panose="02040503050406030204" pitchFamily="18" charset="0"/>
                        </a:rPr>
                        <m:t>=−</m:t>
                      </m:r>
                      <m:func>
                        <m:funcPr>
                          <m:ctrlPr>
                            <a:rPr lang="nb-NO" sz="1100" b="0" i="1" smtClean="0">
                              <a:solidFill>
                                <a:schemeClr val="accent1">
                                  <a:lumMod val="50000"/>
                                </a:schemeClr>
                              </a:solidFill>
                              <a:latin typeface="Cambria Math" panose="02040503050406030204" pitchFamily="18" charset="0"/>
                            </a:rPr>
                          </m:ctrlPr>
                        </m:funcPr>
                        <m:fName>
                          <m:sSub>
                            <m:sSubPr>
                              <m:ctrlPr>
                                <a:rPr lang="nb-NO" sz="1100" b="0" i="1" smtClean="0">
                                  <a:solidFill>
                                    <a:schemeClr val="accent1">
                                      <a:lumMod val="50000"/>
                                    </a:schemeClr>
                                  </a:solidFill>
                                  <a:latin typeface="Cambria Math" panose="02040503050406030204" pitchFamily="18" charset="0"/>
                                </a:rPr>
                              </m:ctrlPr>
                            </m:sSubPr>
                            <m:e>
                              <m:r>
                                <m:rPr>
                                  <m:sty m:val="p"/>
                                </m:rPr>
                                <a:rPr lang="nb-NO" sz="1100" b="0" i="0" smtClean="0">
                                  <a:solidFill>
                                    <a:schemeClr val="accent1">
                                      <a:lumMod val="50000"/>
                                    </a:schemeClr>
                                  </a:solidFill>
                                  <a:latin typeface="Cambria Math" panose="02040503050406030204" pitchFamily="18" charset="0"/>
                                </a:rPr>
                                <m:t>log</m:t>
                              </m:r>
                            </m:e>
                            <m:sub>
                              <m:r>
                                <a:rPr lang="nb-NO" sz="1100" b="0" i="1" smtClean="0">
                                  <a:solidFill>
                                    <a:schemeClr val="accent1">
                                      <a:lumMod val="50000"/>
                                    </a:schemeClr>
                                  </a:solidFill>
                                  <a:latin typeface="Cambria Math" panose="02040503050406030204" pitchFamily="18" charset="0"/>
                                </a:rPr>
                                <m:t>2</m:t>
                              </m:r>
                            </m:sub>
                          </m:sSub>
                        </m:fName>
                        <m:e>
                          <m:f>
                            <m:fPr>
                              <m:ctrlPr>
                                <a:rPr lang="nb-NO" sz="1100" b="0" i="1" smtClean="0">
                                  <a:solidFill>
                                    <a:schemeClr val="accent1">
                                      <a:lumMod val="50000"/>
                                    </a:schemeClr>
                                  </a:solidFill>
                                  <a:latin typeface="Cambria Math" panose="02040503050406030204" pitchFamily="18" charset="0"/>
                                </a:rPr>
                              </m:ctrlPr>
                            </m:fPr>
                            <m:num>
                              <m:r>
                                <a:rPr lang="nb-NO" sz="1100" b="0" i="1" smtClean="0">
                                  <a:solidFill>
                                    <a:schemeClr val="accent1">
                                      <a:lumMod val="50000"/>
                                    </a:schemeClr>
                                  </a:solidFill>
                                  <a:latin typeface="Cambria Math" panose="02040503050406030204" pitchFamily="18" charset="0"/>
                                </a:rPr>
                                <m:t>1</m:t>
                              </m:r>
                            </m:num>
                            <m:den>
                              <m:r>
                                <a:rPr lang="nb-NO" sz="1100" b="0" i="1" smtClean="0">
                                  <a:solidFill>
                                    <a:schemeClr val="accent1">
                                      <a:lumMod val="50000"/>
                                    </a:schemeClr>
                                  </a:solidFill>
                                  <a:latin typeface="Cambria Math" panose="02040503050406030204" pitchFamily="18" charset="0"/>
                                </a:rPr>
                                <m:t>2</m:t>
                              </m:r>
                            </m:den>
                          </m:f>
                          <m:r>
                            <a:rPr lang="nb-NO" sz="1100" b="0" i="1" smtClean="0">
                              <a:solidFill>
                                <a:schemeClr val="accent1">
                                  <a:lumMod val="50000"/>
                                </a:schemeClr>
                              </a:solidFill>
                              <a:latin typeface="Cambria Math" panose="02040503050406030204" pitchFamily="18" charset="0"/>
                            </a:rPr>
                            <m:t>=1</m:t>
                          </m:r>
                        </m:e>
                      </m:func>
                    </m:oMath>
                  </m:oMathPara>
                </a14:m>
                <a:endParaRPr lang="en-US" sz="1100" dirty="0">
                  <a:solidFill>
                    <a:schemeClr val="accent1">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383340" y="2815707"/>
                <a:ext cx="1558909" cy="409215"/>
              </a:xfrm>
              <a:prstGeom prst="rect">
                <a:avLst/>
              </a:prstGeom>
              <a:blipFill>
                <a:blip r:embed="rId9"/>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38476" y="2812635"/>
                <a:ext cx="1558909" cy="409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5"/>
                              </a:solidFill>
                              <a:latin typeface="Cambria Math" panose="02040503050406030204" pitchFamily="18" charset="0"/>
                            </a:rPr>
                          </m:ctrlPr>
                        </m:sSubPr>
                        <m:e>
                          <m:r>
                            <a:rPr lang="nb-NO" sz="1100" b="0" i="1" smtClean="0">
                              <a:solidFill>
                                <a:schemeClr val="accent5"/>
                              </a:solidFill>
                              <a:latin typeface="Cambria Math" panose="02040503050406030204" pitchFamily="18" charset="0"/>
                            </a:rPr>
                            <m:t>𝐻</m:t>
                          </m:r>
                        </m:e>
                        <m:sub>
                          <m:r>
                            <a:rPr lang="nb-NO" sz="1100" b="0" i="1" smtClean="0">
                              <a:solidFill>
                                <a:schemeClr val="accent5"/>
                              </a:solidFill>
                              <a:latin typeface="Cambria Math" panose="02040503050406030204" pitchFamily="18" charset="0"/>
                            </a:rPr>
                            <m:t>∞</m:t>
                          </m:r>
                        </m:sub>
                      </m:sSub>
                      <m:r>
                        <a:rPr lang="nb-NO" sz="1100" b="0" i="1" smtClean="0">
                          <a:solidFill>
                            <a:schemeClr val="accent5"/>
                          </a:solidFill>
                          <a:latin typeface="Cambria Math" panose="02040503050406030204" pitchFamily="18" charset="0"/>
                        </a:rPr>
                        <m:t>=−</m:t>
                      </m:r>
                      <m:func>
                        <m:funcPr>
                          <m:ctrlPr>
                            <a:rPr lang="nb-NO" sz="1100" b="0" i="1" smtClean="0">
                              <a:solidFill>
                                <a:schemeClr val="accent5"/>
                              </a:solidFill>
                              <a:latin typeface="Cambria Math" panose="02040503050406030204" pitchFamily="18" charset="0"/>
                            </a:rPr>
                          </m:ctrlPr>
                        </m:funcPr>
                        <m:fName>
                          <m:sSub>
                            <m:sSubPr>
                              <m:ctrlPr>
                                <a:rPr lang="nb-NO" sz="1100" b="0" i="1" smtClean="0">
                                  <a:solidFill>
                                    <a:schemeClr val="accent5"/>
                                  </a:solidFill>
                                  <a:latin typeface="Cambria Math" panose="02040503050406030204" pitchFamily="18" charset="0"/>
                                </a:rPr>
                              </m:ctrlPr>
                            </m:sSubPr>
                            <m:e>
                              <m:r>
                                <m:rPr>
                                  <m:sty m:val="p"/>
                                </m:rPr>
                                <a:rPr lang="nb-NO" sz="1100" b="0" i="0" smtClean="0">
                                  <a:solidFill>
                                    <a:schemeClr val="accent5"/>
                                  </a:solidFill>
                                  <a:latin typeface="Cambria Math" panose="02040503050406030204" pitchFamily="18" charset="0"/>
                                </a:rPr>
                                <m:t>log</m:t>
                              </m:r>
                            </m:e>
                            <m:sub>
                              <m:r>
                                <a:rPr lang="nb-NO" sz="1100" b="0" i="1" smtClean="0">
                                  <a:solidFill>
                                    <a:schemeClr val="accent5"/>
                                  </a:solidFill>
                                  <a:latin typeface="Cambria Math" panose="02040503050406030204" pitchFamily="18" charset="0"/>
                                </a:rPr>
                                <m:t>2</m:t>
                              </m:r>
                            </m:sub>
                          </m:sSub>
                        </m:fName>
                        <m:e>
                          <m:f>
                            <m:fPr>
                              <m:ctrlPr>
                                <a:rPr lang="nb-NO" sz="1100" b="0" i="1" smtClean="0">
                                  <a:solidFill>
                                    <a:schemeClr val="accent5"/>
                                  </a:solidFill>
                                  <a:latin typeface="Cambria Math" panose="02040503050406030204" pitchFamily="18" charset="0"/>
                                </a:rPr>
                              </m:ctrlPr>
                            </m:fPr>
                            <m:num>
                              <m:r>
                                <a:rPr lang="nb-NO" sz="1100" b="0" i="1" smtClean="0">
                                  <a:solidFill>
                                    <a:schemeClr val="accent5"/>
                                  </a:solidFill>
                                  <a:latin typeface="Cambria Math" panose="02040503050406030204" pitchFamily="18" charset="0"/>
                                </a:rPr>
                                <m:t>1</m:t>
                              </m:r>
                            </m:num>
                            <m:den>
                              <m:r>
                                <a:rPr lang="nb-NO" sz="1100" b="0" i="1" smtClean="0">
                                  <a:solidFill>
                                    <a:schemeClr val="accent5"/>
                                  </a:solidFill>
                                  <a:latin typeface="Cambria Math" panose="02040503050406030204" pitchFamily="18" charset="0"/>
                                </a:rPr>
                                <m:t>4</m:t>
                              </m:r>
                            </m:den>
                          </m:f>
                          <m:r>
                            <a:rPr lang="nb-NO" sz="1100" b="0" i="1" smtClean="0">
                              <a:solidFill>
                                <a:schemeClr val="accent5"/>
                              </a:solidFill>
                              <a:latin typeface="Cambria Math" panose="02040503050406030204" pitchFamily="18" charset="0"/>
                            </a:rPr>
                            <m:t>=2</m:t>
                          </m:r>
                        </m:e>
                      </m:func>
                    </m:oMath>
                  </m:oMathPara>
                </a14:m>
                <a:endParaRPr lang="en-US" sz="1100" dirty="0">
                  <a:solidFill>
                    <a:schemeClr val="accent5"/>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38476" y="2812635"/>
                <a:ext cx="1558909" cy="409215"/>
              </a:xfrm>
              <a:prstGeom prst="rect">
                <a:avLst/>
              </a:prstGeom>
              <a:blipFill>
                <a:blip r:embed="rId10"/>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81953" y="2915843"/>
                <a:ext cx="1558909" cy="2616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2"/>
                              </a:solidFill>
                              <a:latin typeface="Cambria Math" panose="02040503050406030204" pitchFamily="18" charset="0"/>
                            </a:rPr>
                          </m:ctrlPr>
                        </m:sSubPr>
                        <m:e>
                          <m:r>
                            <a:rPr lang="nb-NO" sz="1100" b="0" i="1" smtClean="0">
                              <a:solidFill>
                                <a:schemeClr val="accent2"/>
                              </a:solidFill>
                              <a:latin typeface="Cambria Math" panose="02040503050406030204" pitchFamily="18" charset="0"/>
                            </a:rPr>
                            <m:t>𝐻</m:t>
                          </m:r>
                        </m:e>
                        <m:sub>
                          <m:r>
                            <a:rPr lang="nb-NO" sz="1100" b="0" i="1" smtClean="0">
                              <a:solidFill>
                                <a:schemeClr val="accent2"/>
                              </a:solidFill>
                              <a:latin typeface="Cambria Math" panose="02040503050406030204" pitchFamily="18" charset="0"/>
                            </a:rPr>
                            <m:t>∞</m:t>
                          </m:r>
                        </m:sub>
                      </m:sSub>
                      <m:r>
                        <a:rPr lang="nb-NO" sz="1100" b="0" i="1" smtClean="0">
                          <a:solidFill>
                            <a:schemeClr val="accent2"/>
                          </a:solidFill>
                          <a:latin typeface="Cambria Math" panose="02040503050406030204" pitchFamily="18" charset="0"/>
                        </a:rPr>
                        <m:t>=−</m:t>
                      </m:r>
                      <m:func>
                        <m:funcPr>
                          <m:ctrlPr>
                            <a:rPr lang="nb-NO" sz="1100" b="0" i="1" smtClean="0">
                              <a:solidFill>
                                <a:schemeClr val="accent2"/>
                              </a:solidFill>
                              <a:latin typeface="Cambria Math" panose="02040503050406030204" pitchFamily="18" charset="0"/>
                            </a:rPr>
                          </m:ctrlPr>
                        </m:funcPr>
                        <m:fName>
                          <m:sSub>
                            <m:sSubPr>
                              <m:ctrlPr>
                                <a:rPr lang="nb-NO" sz="1100" b="0" i="1" smtClean="0">
                                  <a:solidFill>
                                    <a:schemeClr val="accent2"/>
                                  </a:solidFill>
                                  <a:latin typeface="Cambria Math" panose="02040503050406030204" pitchFamily="18" charset="0"/>
                                </a:rPr>
                              </m:ctrlPr>
                            </m:sSubPr>
                            <m:e>
                              <m:r>
                                <m:rPr>
                                  <m:sty m:val="p"/>
                                </m:rPr>
                                <a:rPr lang="nb-NO" sz="1100" b="0" i="0" smtClean="0">
                                  <a:solidFill>
                                    <a:schemeClr val="accent2"/>
                                  </a:solidFill>
                                  <a:latin typeface="Cambria Math" panose="02040503050406030204" pitchFamily="18" charset="0"/>
                                </a:rPr>
                                <m:t>log</m:t>
                              </m:r>
                            </m:e>
                            <m:sub>
                              <m:r>
                                <a:rPr lang="nb-NO" sz="1100" b="0" i="1" smtClean="0">
                                  <a:solidFill>
                                    <a:schemeClr val="accent2"/>
                                  </a:solidFill>
                                  <a:latin typeface="Cambria Math" panose="02040503050406030204" pitchFamily="18" charset="0"/>
                                </a:rPr>
                                <m:t>2</m:t>
                              </m:r>
                            </m:sub>
                          </m:sSub>
                        </m:fName>
                        <m:e>
                          <m:r>
                            <a:rPr lang="nb-NO" sz="1100" b="0" i="1" smtClean="0">
                              <a:solidFill>
                                <a:schemeClr val="accent2"/>
                              </a:solidFill>
                              <a:latin typeface="Cambria Math" panose="02040503050406030204" pitchFamily="18" charset="0"/>
                            </a:rPr>
                            <m:t>1=0</m:t>
                          </m:r>
                        </m:e>
                      </m:func>
                    </m:oMath>
                  </m:oMathPara>
                </a14:m>
                <a:endParaRPr lang="en-US" sz="1100" dirty="0">
                  <a:solidFill>
                    <a:schemeClr val="accent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081953" y="2915843"/>
                <a:ext cx="1558909" cy="261610"/>
              </a:xfrm>
              <a:prstGeom prst="rect">
                <a:avLst/>
              </a:prstGeom>
              <a:blipFill>
                <a:blip r:embed="rId11"/>
                <a:stretch>
                  <a:fillRect b="-6977"/>
                </a:stretch>
              </a:blipFill>
            </p:spPr>
            <p:txBody>
              <a:bodyPr/>
              <a:lstStyle/>
              <a:p>
                <a:r>
                  <a:rPr lang="nb-NO">
                    <a:noFill/>
                  </a:rPr>
                  <a:t> </a:t>
                </a:r>
              </a:p>
            </p:txBody>
          </p:sp>
        </mc:Fallback>
      </mc:AlternateContent>
    </p:spTree>
    <p:extLst>
      <p:ext uri="{BB962C8B-B14F-4D97-AF65-F5344CB8AC3E}">
        <p14:creationId xmlns:p14="http://schemas.microsoft.com/office/powerpoint/2010/main" val="37735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Password strength</a:t>
            </a: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819" y="1287784"/>
            <a:ext cx="6448910" cy="5237560"/>
          </a:xfrm>
          <a:prstGeom prst="rect">
            <a:avLst/>
          </a:prstGeom>
        </p:spPr>
      </p:pic>
      <p:sp>
        <p:nvSpPr>
          <p:cNvPr id="5" name="Rectangle 4"/>
          <p:cNvSpPr/>
          <p:nvPr/>
        </p:nvSpPr>
        <p:spPr>
          <a:xfrm>
            <a:off x="9898685" y="6418527"/>
            <a:ext cx="2293315" cy="261610"/>
          </a:xfrm>
          <a:prstGeom prst="rect">
            <a:avLst/>
          </a:prstGeom>
        </p:spPr>
        <p:txBody>
          <a:bodyPr wrap="square">
            <a:spAutoFit/>
          </a:bodyPr>
          <a:lstStyle/>
          <a:p>
            <a:r>
              <a:rPr lang="en-US" sz="1050" dirty="0">
                <a:hlinkClick r:id="rId4"/>
              </a:rPr>
              <a:t>https://xkcd.com/936</a:t>
            </a:r>
            <a:r>
              <a:rPr lang="en-US" sz="1050" dirty="0"/>
              <a:t> </a:t>
            </a:r>
          </a:p>
        </p:txBody>
      </p:sp>
    </p:spTree>
    <p:extLst>
      <p:ext uri="{BB962C8B-B14F-4D97-AF65-F5344CB8AC3E}">
        <p14:creationId xmlns:p14="http://schemas.microsoft.com/office/powerpoint/2010/main" val="1940081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entropy = good keys?</a:t>
            </a:r>
            <a:endParaRPr lang="en-US" dirty="0"/>
          </a:p>
        </p:txBody>
      </p:sp>
      <p:sp>
        <p:nvSpPr>
          <p:cNvPr id="4" name="Content Placeholder 3"/>
          <p:cNvSpPr>
            <a:spLocks noGrp="1"/>
          </p:cNvSpPr>
          <p:nvPr>
            <p:ph idx="1"/>
          </p:nvPr>
        </p:nvSpPr>
        <p:spPr>
          <a:xfrm>
            <a:off x="623392" y="1027586"/>
            <a:ext cx="7139483" cy="5068415"/>
          </a:xfrm>
        </p:spPr>
        <p:txBody>
          <a:bodyPr/>
          <a:lstStyle/>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Have </a:t>
            </a:r>
            <a:r>
              <a:rPr lang="en-US" sz="1800" dirty="0"/>
              <a:t>a (long) string </a:t>
            </a:r>
            <a:r>
              <a:rPr lang="en-US" sz="1800" i="1" dirty="0"/>
              <a:t>X</a:t>
            </a:r>
            <a:r>
              <a:rPr lang="en-US" sz="1800" dirty="0"/>
              <a:t> with 128 bits of min-entropy</a:t>
            </a:r>
          </a:p>
          <a:p>
            <a:pPr marL="0" indent="0"/>
            <a:endParaRPr lang="en-US" sz="1800" dirty="0"/>
          </a:p>
          <a:p>
            <a:pPr>
              <a:buFont typeface="Arial" panose="020B0604020202020204" pitchFamily="34" charset="0"/>
              <a:buChar char="•"/>
            </a:pPr>
            <a:r>
              <a:rPr lang="en-US" sz="1800" dirty="0"/>
              <a:t>Want 128 bits for AES key </a:t>
            </a:r>
            <a:r>
              <a:rPr lang="en-US" sz="1800" i="1" dirty="0"/>
              <a:t>Y</a:t>
            </a:r>
            <a:r>
              <a:rPr lang="en-US" sz="1800" dirty="0"/>
              <a:t>. How to choose? </a:t>
            </a:r>
          </a:p>
          <a:p>
            <a:pPr marL="0" indent="0"/>
            <a:endParaRPr lang="en-US" sz="1800"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16</a:t>
            </a:fld>
            <a:endParaRPr lang="en-US" dirty="0"/>
          </a:p>
        </p:txBody>
      </p:sp>
      <p:sp>
        <p:nvSpPr>
          <p:cNvPr id="6" name="Rectangle 1"/>
          <p:cNvSpPr>
            <a:spLocks noChangeArrowheads="1"/>
          </p:cNvSpPr>
          <p:nvPr/>
        </p:nvSpPr>
        <p:spPr bwMode="auto">
          <a:xfrm>
            <a:off x="8614587" y="1438428"/>
            <a:ext cx="2638425"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10011011 11101111 10101100 01100100 11101000 11111000 10100111 00110001 11000111 01001110 11011000 10101010 01001001 00001001 10100011 01000010 01011001 10011001 01100000 01101001 11001000 00111101 01011111 11000101 00001000 00010001 11010011 10010010 11000100 00000111 11000001 11011010 01100110 11000110 11011011 00101100 01100110 11100101 01100000 00100001 10000010 11110011 01111111 11000110 10110110 10101001 01011100 11001101 00111101 01110011 01000010 11010001 11111110 00110011 11010110 01110100 00010100 01101011 00000101 01101011 01101000 11000110 10110010 10010000 11010111 01011000 11111101 00011001 01100110 01011001 01011110 10100000 00110010 01100010 00001011 00011011 10100000 10001001 11010100 10100010 01100011 00001110 11110011 01010111 01111101 00010101 00010000 00110000 01111000 11111100 11100001 01111110 00100111 11110010 01101111 10000001 11100111 01001110 00011000 01010000 10110011 00111010 10000110 10101010 00110010 00100111 10101111 01010110 10101110 11101111 10110010 00101110 11011011 10000100 10001011 11111001 01110001 10111110 01000000 11001111 10010111 01100001 01101101 11100101 11011111 01000010 00111111 11000100</a:t>
            </a:r>
            <a:r>
              <a:rPr kumimoji="0" lang="en-US" altLang="en-US" sz="1100" b="0" i="0" u="none" strike="noStrike" cap="none" normalizeH="0" baseline="0" dirty="0">
                <a:ln>
                  <a:noFill/>
                </a:ln>
                <a:solidFill>
                  <a:schemeClr val="tx1"/>
                </a:solidFill>
                <a:effectLst/>
                <a:latin typeface="LM Mono 10" panose="00000509000000000000" pitchFamily="49" charset="0"/>
              </a:rPr>
              <a:t> </a:t>
            </a:r>
            <a:endParaRPr kumimoji="0" lang="en-US" altLang="en-US" sz="1800" b="0" i="0" u="none" strike="noStrike" cap="none" normalizeH="0" baseline="0" dirty="0">
              <a:ln>
                <a:noFill/>
              </a:ln>
              <a:solidFill>
                <a:schemeClr val="tx1"/>
              </a:solidFill>
              <a:effectLst/>
              <a:latin typeface="LM Mono 10" panose="00000509000000000000" pitchFamily="49" charset="0"/>
            </a:endParaRPr>
          </a:p>
        </p:txBody>
      </p:sp>
      <p:sp>
        <p:nvSpPr>
          <p:cNvPr id="5" name="TextBox 4">
            <a:extLst>
              <a:ext uri="{FF2B5EF4-FFF2-40B4-BE49-F238E27FC236}">
                <a16:creationId xmlns="" xmlns:a16="http://schemas.microsoft.com/office/drawing/2014/main" id="{6F604703-E940-4CDF-991C-7F0B37BB8757}"/>
              </a:ext>
            </a:extLst>
          </p:cNvPr>
          <p:cNvSpPr txBox="1"/>
          <p:nvPr/>
        </p:nvSpPr>
        <p:spPr>
          <a:xfrm>
            <a:off x="9572292" y="1069096"/>
            <a:ext cx="723014" cy="369332"/>
          </a:xfrm>
          <a:prstGeom prst="rect">
            <a:avLst/>
          </a:prstGeom>
          <a:noFill/>
        </p:spPr>
        <p:txBody>
          <a:bodyPr wrap="square" rtlCol="0">
            <a:spAutoFit/>
          </a:bodyPr>
          <a:lstStyle/>
          <a:p>
            <a:r>
              <a:rPr lang="nb-NO" i="1" dirty="0" err="1"/>
              <a:t>X</a:t>
            </a:r>
            <a:endParaRPr lang="nb-NO" i="1" dirty="0"/>
          </a:p>
        </p:txBody>
      </p:sp>
      <p:sp>
        <p:nvSpPr>
          <p:cNvPr id="7" name="Rectangle: Rounded Corners 6">
            <a:extLst>
              <a:ext uri="{FF2B5EF4-FFF2-40B4-BE49-F238E27FC236}">
                <a16:creationId xmlns="" xmlns:a16="http://schemas.microsoft.com/office/drawing/2014/main" id="{9AC677B2-1FF2-485A-B956-661180F6896D}"/>
              </a:ext>
            </a:extLst>
          </p:cNvPr>
          <p:cNvSpPr/>
          <p:nvPr/>
        </p:nvSpPr>
        <p:spPr bwMode="auto">
          <a:xfrm>
            <a:off x="8658131" y="1470025"/>
            <a:ext cx="2326315" cy="685800"/>
          </a:xfrm>
          <a:prstGeom prst="roundRect">
            <a:avLst/>
          </a:prstGeom>
          <a:noFill/>
          <a:ln w="190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dirty="0">
              <a:ea typeface="Cambria Math" panose="02040503050406030204" pitchFamily="18" charset="0"/>
            </a:endParaRPr>
          </a:p>
        </p:txBody>
      </p:sp>
      <p:sp>
        <p:nvSpPr>
          <p:cNvPr id="8" name="TextBox 7">
            <a:extLst>
              <a:ext uri="{FF2B5EF4-FFF2-40B4-BE49-F238E27FC236}">
                <a16:creationId xmlns="" xmlns:a16="http://schemas.microsoft.com/office/drawing/2014/main" id="{53431CCA-94C3-42CC-84CD-2D822BF660E4}"/>
              </a:ext>
            </a:extLst>
          </p:cNvPr>
          <p:cNvSpPr txBox="1"/>
          <p:nvPr/>
        </p:nvSpPr>
        <p:spPr>
          <a:xfrm>
            <a:off x="11039917" y="1629701"/>
            <a:ext cx="723014" cy="369332"/>
          </a:xfrm>
          <a:prstGeom prst="rect">
            <a:avLst/>
          </a:prstGeom>
          <a:noFill/>
        </p:spPr>
        <p:txBody>
          <a:bodyPr wrap="square" rtlCol="0">
            <a:spAutoFit/>
          </a:bodyPr>
          <a:lstStyle/>
          <a:p>
            <a:r>
              <a:rPr lang="nb-NO" i="1" dirty="0"/>
              <a:t>Y</a:t>
            </a:r>
          </a:p>
        </p:txBody>
      </p:sp>
    </p:spTree>
    <p:extLst>
      <p:ext uri="{BB962C8B-B14F-4D97-AF65-F5344CB8AC3E}">
        <p14:creationId xmlns:p14="http://schemas.microsoft.com/office/powerpoint/2010/main" val="29962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entropy = good keys?</a:t>
            </a:r>
          </a:p>
        </p:txBody>
      </p:sp>
      <p:sp>
        <p:nvSpPr>
          <p:cNvPr id="4" name="Content Placeholder 3"/>
          <p:cNvSpPr>
            <a:spLocks noGrp="1"/>
          </p:cNvSpPr>
          <p:nvPr>
            <p:ph idx="1"/>
          </p:nvPr>
        </p:nvSpPr>
        <p:spPr>
          <a:xfrm>
            <a:off x="623392" y="1027586"/>
            <a:ext cx="7481276" cy="5068415"/>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Have a (long) string </a:t>
            </a:r>
            <a:r>
              <a:rPr lang="en-US" sz="1800" i="1" dirty="0"/>
              <a:t>X</a:t>
            </a:r>
            <a:r>
              <a:rPr lang="en-US" sz="1800" dirty="0"/>
              <a:t> with 128 bits of min-entropy</a:t>
            </a:r>
          </a:p>
          <a:p>
            <a:pPr marL="0" indent="0"/>
            <a:endParaRPr lang="en-US" sz="1800" dirty="0"/>
          </a:p>
          <a:p>
            <a:pPr>
              <a:buFont typeface="Arial" panose="020B0604020202020204" pitchFamily="34" charset="0"/>
              <a:buChar char="•"/>
            </a:pPr>
            <a:r>
              <a:rPr lang="en-US" sz="1800" dirty="0"/>
              <a:t>Want 128 bits for AES key </a:t>
            </a:r>
            <a:r>
              <a:rPr lang="en-US" sz="1800" i="1" dirty="0"/>
              <a:t>Y</a:t>
            </a:r>
            <a:r>
              <a:rPr lang="en-US" sz="1800" dirty="0"/>
              <a:t>. How to choose? </a:t>
            </a:r>
          </a:p>
          <a:p>
            <a:pPr marL="0" indent="0"/>
            <a:endParaRPr lang="en-US" sz="1800" dirty="0"/>
          </a:p>
          <a:p>
            <a:pPr>
              <a:buFont typeface="Arial" panose="020B0604020202020204" pitchFamily="34" charset="0"/>
              <a:buChar char="•"/>
            </a:pPr>
            <a:r>
              <a:rPr lang="en-US" sz="1800" dirty="0" smtClean="0"/>
              <a:t>Bits of </a:t>
            </a:r>
            <a:r>
              <a:rPr lang="en-US" sz="1800" i="1" dirty="0" smtClean="0"/>
              <a:t>X</a:t>
            </a:r>
            <a:r>
              <a:rPr lang="en-US" sz="1800" dirty="0" smtClean="0"/>
              <a:t> may be </a:t>
            </a:r>
            <a:r>
              <a:rPr lang="en-US" sz="1800" i="1" dirty="0" smtClean="0"/>
              <a:t>biased</a:t>
            </a:r>
            <a:r>
              <a:rPr lang="en-US" sz="1800" dirty="0" smtClean="0"/>
              <a:t> and </a:t>
            </a:r>
            <a:r>
              <a:rPr lang="en-US" sz="1800" i="1" dirty="0" smtClean="0"/>
              <a:t>dependent</a:t>
            </a:r>
          </a:p>
          <a:p>
            <a:pPr>
              <a:buFont typeface="Arial" panose="020B0604020202020204" pitchFamily="34" charset="0"/>
              <a:buChar char="•"/>
            </a:pPr>
            <a:endParaRPr lang="en-US" sz="1800" i="1" dirty="0" smtClean="0"/>
          </a:p>
          <a:p>
            <a:pPr>
              <a:buFont typeface="Arial" panose="020B0604020202020204" pitchFamily="34" charset="0"/>
              <a:buChar char="•"/>
            </a:pPr>
            <a:r>
              <a:rPr lang="en-US" sz="1800" dirty="0" smtClean="0"/>
              <a:t>Want to "concentrate" the entropy in </a:t>
            </a:r>
            <a:r>
              <a:rPr lang="en-US" sz="1800" i="1" dirty="0" smtClean="0"/>
              <a:t>X</a:t>
            </a:r>
            <a:r>
              <a:rPr lang="en-US" sz="1800" dirty="0" smtClean="0"/>
              <a:t> into a string </a:t>
            </a:r>
            <a:r>
              <a:rPr lang="en-US" sz="1800" i="1" dirty="0" smtClean="0"/>
              <a:t>Y</a:t>
            </a:r>
            <a:r>
              <a:rPr lang="en-US" sz="1800" dirty="0" smtClean="0"/>
              <a:t> of only 128</a:t>
            </a:r>
            <a:r>
              <a:rPr lang="en-US" sz="1800" i="1" dirty="0" smtClean="0"/>
              <a:t> </a:t>
            </a:r>
            <a:r>
              <a:rPr lang="en-US" sz="1800" dirty="0" smtClean="0"/>
              <a:t>bits</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Bits of </a:t>
            </a:r>
            <a:r>
              <a:rPr lang="en-US" sz="1800" i="1" dirty="0" smtClean="0"/>
              <a:t>Y</a:t>
            </a:r>
            <a:r>
              <a:rPr lang="en-US" sz="1800" dirty="0" smtClean="0"/>
              <a:t> should be </a:t>
            </a:r>
            <a:r>
              <a:rPr lang="en-US" sz="1800" i="1" dirty="0" smtClean="0"/>
              <a:t>non-biased</a:t>
            </a:r>
            <a:r>
              <a:rPr lang="en-US" sz="1800" dirty="0" smtClean="0"/>
              <a:t> and </a:t>
            </a:r>
            <a:r>
              <a:rPr lang="en-US" sz="1800" i="1" dirty="0" smtClean="0"/>
              <a:t>independent</a:t>
            </a:r>
            <a:endParaRPr lang="en-US" sz="1800" i="1"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17</a:t>
            </a:fld>
            <a:endParaRPr lang="en-US" dirty="0"/>
          </a:p>
        </p:txBody>
      </p:sp>
      <p:sp>
        <p:nvSpPr>
          <p:cNvPr id="6" name="Rectangle 1"/>
          <p:cNvSpPr>
            <a:spLocks noChangeArrowheads="1"/>
          </p:cNvSpPr>
          <p:nvPr/>
        </p:nvSpPr>
        <p:spPr bwMode="auto">
          <a:xfrm>
            <a:off x="8614587" y="1438428"/>
            <a:ext cx="2638425"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01011001 10011001 01100000 01101001 11001000 00111101 01011111 11000101 00001000 00010001 11010011 10010010 11000100 00000111 11000001 11011010 01100110 11000110 11011011 00101100 01100110 11100101 01100000 00100001 10000010 11110011 01111111 11000110 10110110 10101001 01011100 11001101 00111101 01110011 01000010 11010001 11111110 00110011 11010110 01110100 00010100 01101011 00000101 01101011 01101000 11000110 10110010 10010000 11010111 01011000 11111101 00011001 01100110 01011001 01011110 10100000 00110010 01100010 00001011 00011011 10100000 10001001 11010100 10100010 01100011 00001110 11110011 01010111 01111101 00010101 00010000 00110000 01111000 11111100 11100001 01111110 00100111 11110010 01101111 10000001 11100111 01001110 00011000 01010000 10110011 00111010 10000110 10101010 00110010 00100111 10101111 01010110 10101110 11101111 10110010 00101110 11011011 10000100 10001011 11111001 01110001 10111110 01000000 11001111 10010111 01100001 01101101 11100101 11011111 01000010 00111111 11000100</a:t>
            </a:r>
            <a:r>
              <a:rPr kumimoji="0" lang="en-US" altLang="en-US" sz="1100" b="0" i="0" u="none" strike="noStrike" cap="none" normalizeH="0" baseline="0" dirty="0">
                <a:ln>
                  <a:noFill/>
                </a:ln>
                <a:solidFill>
                  <a:schemeClr val="tx1"/>
                </a:solidFill>
                <a:effectLst/>
                <a:latin typeface="LM Mono 10" panose="00000509000000000000" pitchFamily="49" charset="0"/>
              </a:rPr>
              <a:t> </a:t>
            </a:r>
            <a:endParaRPr kumimoji="0" lang="en-US" altLang="en-US" sz="1800" b="0" i="0" u="none" strike="noStrike" cap="none" normalizeH="0" baseline="0" dirty="0">
              <a:ln>
                <a:noFill/>
              </a:ln>
              <a:solidFill>
                <a:schemeClr val="tx1"/>
              </a:solidFill>
              <a:effectLst/>
              <a:latin typeface="LM Mono 10" panose="00000509000000000000" pitchFamily="49" charset="0"/>
            </a:endParaRPr>
          </a:p>
        </p:txBody>
      </p:sp>
      <p:sp>
        <p:nvSpPr>
          <p:cNvPr id="9" name="TextBox 8">
            <a:extLst>
              <a:ext uri="{FF2B5EF4-FFF2-40B4-BE49-F238E27FC236}">
                <a16:creationId xmlns="" xmlns:a16="http://schemas.microsoft.com/office/drawing/2014/main" id="{6F4FC930-F262-49B1-972C-D074767953B2}"/>
              </a:ext>
            </a:extLst>
          </p:cNvPr>
          <p:cNvSpPr txBox="1"/>
          <p:nvPr/>
        </p:nvSpPr>
        <p:spPr>
          <a:xfrm>
            <a:off x="9572292" y="1069096"/>
            <a:ext cx="723014" cy="369332"/>
          </a:xfrm>
          <a:prstGeom prst="rect">
            <a:avLst/>
          </a:prstGeom>
          <a:noFill/>
        </p:spPr>
        <p:txBody>
          <a:bodyPr wrap="square" rtlCol="0">
            <a:spAutoFit/>
          </a:bodyPr>
          <a:lstStyle/>
          <a:p>
            <a:r>
              <a:rPr lang="nb-NO" i="1" dirty="0" err="1"/>
              <a:t>X</a:t>
            </a:r>
            <a:endParaRPr lang="nb-NO" i="1" dirty="0"/>
          </a:p>
        </p:txBody>
      </p:sp>
      <p:sp>
        <p:nvSpPr>
          <p:cNvPr id="11" name="TextBox 10">
            <a:extLst>
              <a:ext uri="{FF2B5EF4-FFF2-40B4-BE49-F238E27FC236}">
                <a16:creationId xmlns="" xmlns:a16="http://schemas.microsoft.com/office/drawing/2014/main" id="{A6E37E0A-18A0-4AE3-9488-1A6E6ACDDE43}"/>
              </a:ext>
            </a:extLst>
          </p:cNvPr>
          <p:cNvSpPr txBox="1"/>
          <p:nvPr/>
        </p:nvSpPr>
        <p:spPr>
          <a:xfrm>
            <a:off x="11039917" y="1629701"/>
            <a:ext cx="723014" cy="369332"/>
          </a:xfrm>
          <a:prstGeom prst="rect">
            <a:avLst/>
          </a:prstGeom>
          <a:noFill/>
        </p:spPr>
        <p:txBody>
          <a:bodyPr wrap="square" rtlCol="0">
            <a:spAutoFit/>
          </a:bodyPr>
          <a:lstStyle/>
          <a:p>
            <a:r>
              <a:rPr lang="nb-NO" i="1" dirty="0"/>
              <a:t>Y</a:t>
            </a:r>
          </a:p>
        </p:txBody>
      </p:sp>
      <p:sp>
        <p:nvSpPr>
          <p:cNvPr id="13" name="Rectangle: Rounded Corners 6">
            <a:extLst>
              <a:ext uri="{FF2B5EF4-FFF2-40B4-BE49-F238E27FC236}">
                <a16:creationId xmlns="" xmlns:a16="http://schemas.microsoft.com/office/drawing/2014/main" id="{9AC677B2-1FF2-485A-B956-661180F6896D}"/>
              </a:ext>
            </a:extLst>
          </p:cNvPr>
          <p:cNvSpPr/>
          <p:nvPr/>
        </p:nvSpPr>
        <p:spPr bwMode="auto">
          <a:xfrm>
            <a:off x="8658131" y="1470025"/>
            <a:ext cx="2326315" cy="685800"/>
          </a:xfrm>
          <a:prstGeom prst="roundRect">
            <a:avLst/>
          </a:prstGeom>
          <a:noFill/>
          <a:ln w="190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dirty="0">
              <a:ea typeface="Cambria Math" panose="02040503050406030204" pitchFamily="18" charset="0"/>
            </a:endParaRPr>
          </a:p>
        </p:txBody>
      </p:sp>
    </p:spTree>
    <p:extLst>
      <p:ext uri="{BB962C8B-B14F-4D97-AF65-F5344CB8AC3E}">
        <p14:creationId xmlns:p14="http://schemas.microsoft.com/office/powerpoint/2010/main" val="3527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TRNGs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23392" y="1027586"/>
                <a:ext cx="11137237" cy="5538314"/>
              </a:xfrm>
            </p:spPr>
            <p:txBody>
              <a:bodyPr/>
              <a:lstStyle/>
              <a:p>
                <a:pPr>
                  <a:buFont typeface="Arial" panose="020B0604020202020204" pitchFamily="34" charset="0"/>
                  <a:buChar char="•"/>
                </a:pPr>
                <a:endParaRPr lang="en-US" sz="1800" b="1" dirty="0" smtClean="0"/>
              </a:p>
              <a:p>
                <a:pPr>
                  <a:buFont typeface="Arial" panose="020B0604020202020204" pitchFamily="34" charset="0"/>
                  <a:buChar char="•"/>
                </a:pPr>
                <a:endParaRPr lang="en-US" sz="1800" b="1" dirty="0"/>
              </a:p>
              <a:p>
                <a:pPr>
                  <a:buFont typeface="Arial" panose="020B0604020202020204" pitchFamily="34" charset="0"/>
                  <a:buChar char="•"/>
                </a:pPr>
                <a:endParaRPr lang="en-US" sz="1800" b="1" dirty="0"/>
              </a:p>
              <a:p>
                <a:pPr>
                  <a:buFont typeface="Arial" panose="020B0604020202020204" pitchFamily="34" charset="0"/>
                  <a:buChar char="•"/>
                </a:pPr>
                <a:r>
                  <a:rPr lang="en-US" sz="1800" b="1" dirty="0"/>
                  <a:t>Biased sources</a:t>
                </a:r>
              </a:p>
              <a:p>
                <a:pPr lvl="1">
                  <a:buFont typeface="Arial" panose="020B0604020202020204" pitchFamily="34" charset="0"/>
                  <a:buChar char="•"/>
                </a:pPr>
                <a:r>
                  <a:rPr lang="en-US" sz="1600" dirty="0"/>
                  <a:t>E.g</a:t>
                </a:r>
                <a:r>
                  <a:rPr lang="en-US" sz="1600" dirty="0" smtClean="0"/>
                  <a:t>., </a:t>
                </a:r>
                <a14:m>
                  <m:oMath xmlns:m="http://schemas.openxmlformats.org/officeDocument/2006/math">
                    <m:sSub>
                      <m:sSubPr>
                        <m:ctrlPr>
                          <a:rPr lang="nb-NO" sz="1600" b="0" i="1" smtClean="0">
                            <a:latin typeface="Cambria Math" panose="02040503050406030204" pitchFamily="18" charset="0"/>
                          </a:rPr>
                        </m:ctrlPr>
                      </m:sSubPr>
                      <m:e>
                        <m:r>
                          <a:rPr lang="nb-NO" sz="1600" b="0" i="1" smtClean="0">
                            <a:latin typeface="Cambria Math" panose="02040503050406030204" pitchFamily="18" charset="0"/>
                          </a:rPr>
                          <m:t>𝑝</m:t>
                        </m:r>
                      </m:e>
                      <m:sub>
                        <m:r>
                          <a:rPr lang="nb-NO" sz="1600" b="0" i="1" smtClean="0">
                            <a:latin typeface="Cambria Math" panose="02040503050406030204" pitchFamily="18" charset="0"/>
                          </a:rPr>
                          <m:t>0</m:t>
                        </m:r>
                      </m:sub>
                    </m:sSub>
                    <m:r>
                      <a:rPr lang="nb-NO" sz="1600" b="0" i="1" smtClean="0">
                        <a:latin typeface="Cambria Math" panose="02040503050406030204" pitchFamily="18" charset="0"/>
                      </a:rPr>
                      <m:t>=0.25</m:t>
                    </m:r>
                  </m:oMath>
                </a14:m>
                <a:r>
                  <a:rPr lang="en-US" sz="1600" dirty="0" smtClean="0"/>
                  <a:t> and </a:t>
                </a:r>
                <a14:m>
                  <m:oMath xmlns:m="http://schemas.openxmlformats.org/officeDocument/2006/math">
                    <m:sSub>
                      <m:sSubPr>
                        <m:ctrlPr>
                          <a:rPr lang="nb-NO" sz="1600" b="0" i="1" smtClean="0">
                            <a:latin typeface="Cambria Math" panose="02040503050406030204" pitchFamily="18" charset="0"/>
                          </a:rPr>
                        </m:ctrlPr>
                      </m:sSubPr>
                      <m:e>
                        <m:r>
                          <a:rPr lang="nb-NO" sz="1600" b="0" i="1" smtClean="0">
                            <a:latin typeface="Cambria Math" panose="02040503050406030204" pitchFamily="18" charset="0"/>
                          </a:rPr>
                          <m:t>𝑝</m:t>
                        </m:r>
                      </m:e>
                      <m:sub>
                        <m:r>
                          <a:rPr lang="nb-NO" sz="1600" b="0" i="1" smtClean="0">
                            <a:latin typeface="Cambria Math" panose="02040503050406030204" pitchFamily="18" charset="0"/>
                          </a:rPr>
                          <m:t>1</m:t>
                        </m:r>
                      </m:sub>
                    </m:sSub>
                    <m:r>
                      <a:rPr lang="nb-NO" sz="1600" b="0" i="1" smtClean="0">
                        <a:latin typeface="Cambria Math" panose="02040503050406030204" pitchFamily="18" charset="0"/>
                      </a:rPr>
                      <m:t>=0.75</m:t>
                    </m:r>
                  </m:oMath>
                </a14:m>
                <a:endParaRPr lang="en-US" sz="1600" dirty="0" smtClean="0"/>
              </a:p>
              <a:p>
                <a:pPr lvl="1">
                  <a:buFont typeface="Arial" panose="020B0604020202020204" pitchFamily="34" charset="0"/>
                  <a:buChar char="•"/>
                </a:pPr>
                <a:r>
                  <a:rPr lang="en-US" sz="1600" dirty="0" smtClean="0"/>
                  <a:t>Symmetric schemes require </a:t>
                </a:r>
                <a:r>
                  <a:rPr lang="en-US" sz="1600" i="1" dirty="0" smtClean="0"/>
                  <a:t>uniform</a:t>
                </a:r>
                <a:r>
                  <a:rPr lang="en-US" sz="1600" dirty="0" smtClean="0"/>
                  <a:t> keys</a:t>
                </a:r>
              </a:p>
              <a:p>
                <a:pPr lvl="1">
                  <a:buFont typeface="Arial" panose="020B0604020202020204" pitchFamily="34" charset="0"/>
                  <a:buChar char="•"/>
                </a:pPr>
                <a:r>
                  <a:rPr lang="en-US" sz="1600" dirty="0" smtClean="0">
                    <a:solidFill>
                      <a:schemeClr val="accent2"/>
                    </a:solidFill>
                  </a:rPr>
                  <a:t>De-bias </a:t>
                </a:r>
                <a:r>
                  <a:rPr lang="en-US" sz="1600" dirty="0">
                    <a:solidFill>
                      <a:schemeClr val="accent2"/>
                    </a:solidFill>
                  </a:rPr>
                  <a:t>(von Neumann): create </a:t>
                </a:r>
                <a:r>
                  <a:rPr lang="en-US" sz="1600" i="1" dirty="0">
                    <a:solidFill>
                      <a:schemeClr val="accent2"/>
                    </a:solidFill>
                  </a:rPr>
                  <a:t>two</a:t>
                </a:r>
                <a:r>
                  <a:rPr lang="en-US" sz="1600" dirty="0">
                    <a:solidFill>
                      <a:schemeClr val="accent2"/>
                    </a:solidFill>
                  </a:rPr>
                  <a:t> bits; </a:t>
                </a:r>
                <a14:m>
                  <m:oMath xmlns:m="http://schemas.openxmlformats.org/officeDocument/2006/math">
                    <m:r>
                      <a:rPr lang="nb-NO" sz="1600" b="0" i="1" smtClean="0">
                        <a:solidFill>
                          <a:schemeClr val="accent2"/>
                        </a:solidFill>
                        <a:latin typeface="Cambria Math" panose="02040503050406030204" pitchFamily="18" charset="0"/>
                      </a:rPr>
                      <m:t>01↦0</m:t>
                    </m:r>
                  </m:oMath>
                </a14:m>
                <a:r>
                  <a:rPr lang="en-US" sz="1600" dirty="0">
                    <a:solidFill>
                      <a:schemeClr val="accent2"/>
                    </a:solidFill>
                  </a:rPr>
                  <a:t>, </a:t>
                </a:r>
                <a14:m>
                  <m:oMath xmlns:m="http://schemas.openxmlformats.org/officeDocument/2006/math">
                    <m:r>
                      <a:rPr lang="nb-NO" sz="1600" i="1" dirty="0" smtClean="0">
                        <a:solidFill>
                          <a:schemeClr val="accent2"/>
                        </a:solidFill>
                        <a:latin typeface="Cambria Math" panose="02040503050406030204" pitchFamily="18" charset="0"/>
                      </a:rPr>
                      <m:t>1</m:t>
                    </m:r>
                    <m:r>
                      <a:rPr lang="nb-NO" sz="1600" b="0" i="1" dirty="0" smtClean="0">
                        <a:solidFill>
                          <a:schemeClr val="accent2"/>
                        </a:solidFill>
                        <a:latin typeface="Cambria Math" panose="02040503050406030204" pitchFamily="18" charset="0"/>
                      </a:rPr>
                      <m:t>0</m:t>
                    </m:r>
                    <m:r>
                      <a:rPr lang="nb-NO" sz="1600" i="1">
                        <a:solidFill>
                          <a:schemeClr val="accent2"/>
                        </a:solidFill>
                        <a:latin typeface="Cambria Math" panose="02040503050406030204" pitchFamily="18" charset="0"/>
                      </a:rPr>
                      <m:t>↦</m:t>
                    </m:r>
                    <m:r>
                      <a:rPr lang="nb-NO" sz="1600" b="0" i="1" smtClean="0">
                        <a:solidFill>
                          <a:schemeClr val="accent2"/>
                        </a:solidFill>
                        <a:latin typeface="Cambria Math" panose="02040503050406030204" pitchFamily="18" charset="0"/>
                      </a:rPr>
                      <m:t>1</m:t>
                    </m:r>
                  </m:oMath>
                </a14:m>
                <a:r>
                  <a:rPr lang="en-US" sz="1600" dirty="0">
                    <a:solidFill>
                      <a:schemeClr val="accent2"/>
                    </a:solidFill>
                  </a:rPr>
                  <a:t>, </a:t>
                </a:r>
                <a14:m>
                  <m:oMath xmlns:m="http://schemas.openxmlformats.org/officeDocument/2006/math">
                    <m:r>
                      <a:rPr lang="nb-NO" sz="1600" b="0" i="1" smtClean="0">
                        <a:solidFill>
                          <a:schemeClr val="accent2"/>
                        </a:solidFill>
                        <a:latin typeface="Cambria Math" panose="02040503050406030204" pitchFamily="18" charset="0"/>
                      </a:rPr>
                      <m:t>00</m:t>
                    </m:r>
                    <m:r>
                      <m:rPr>
                        <m:lit/>
                      </m:rPr>
                      <a:rPr lang="nb-NO" sz="1600" b="0" i="1" smtClean="0">
                        <a:solidFill>
                          <a:schemeClr val="accent2"/>
                        </a:solidFill>
                        <a:latin typeface="Cambria Math" panose="02040503050406030204" pitchFamily="18" charset="0"/>
                      </a:rPr>
                      <m:t>/</m:t>
                    </m:r>
                    <m:r>
                      <a:rPr lang="nb-NO" sz="1600" b="0" i="1" smtClean="0">
                        <a:solidFill>
                          <a:schemeClr val="accent2"/>
                        </a:solidFill>
                        <a:latin typeface="Cambria Math" panose="02040503050406030204" pitchFamily="18" charset="0"/>
                      </a:rPr>
                      <m:t>11↦</m:t>
                    </m:r>
                    <m:r>
                      <m:rPr>
                        <m:sty m:val="p"/>
                      </m:rPr>
                      <a:rPr lang="nb-NO" sz="1600" b="0" i="0" smtClean="0">
                        <a:solidFill>
                          <a:schemeClr val="accent2"/>
                        </a:solidFill>
                        <a:latin typeface="Cambria Math" panose="02040503050406030204" pitchFamily="18" charset="0"/>
                      </a:rPr>
                      <m:t>try</m:t>
                    </m:r>
                    <m:r>
                      <a:rPr lang="nb-NO" sz="1600" b="0" i="0" smtClean="0">
                        <a:solidFill>
                          <a:schemeClr val="accent2"/>
                        </a:solidFill>
                        <a:latin typeface="Cambria Math" panose="02040503050406030204" pitchFamily="18" charset="0"/>
                      </a:rPr>
                      <m:t> </m:t>
                    </m:r>
                    <m:r>
                      <m:rPr>
                        <m:sty m:val="p"/>
                      </m:rPr>
                      <a:rPr lang="nb-NO" sz="1600" b="0" i="0" smtClean="0">
                        <a:solidFill>
                          <a:schemeClr val="accent2"/>
                        </a:solidFill>
                        <a:latin typeface="Cambria Math" panose="02040503050406030204" pitchFamily="18" charset="0"/>
                      </a:rPr>
                      <m:t>again</m:t>
                    </m:r>
                  </m:oMath>
                </a14:m>
                <a:endParaRPr lang="en-US" sz="1600" dirty="0"/>
              </a:p>
              <a:p>
                <a:pPr marL="950913" lvl="2" indent="0"/>
                <a:endParaRPr lang="en-US" sz="1800" dirty="0"/>
              </a:p>
              <a:p>
                <a:pPr marL="950913" lvl="2" indent="0"/>
                <a:endParaRPr lang="en-US" sz="1800" dirty="0"/>
              </a:p>
              <a:p>
                <a:pPr>
                  <a:buFont typeface="Arial" panose="020B0604020202020204" pitchFamily="34" charset="0"/>
                  <a:buChar char="•"/>
                </a:pPr>
                <a:r>
                  <a:rPr lang="en-US" sz="1800" b="1" dirty="0"/>
                  <a:t>Correlated sources</a:t>
                </a:r>
              </a:p>
              <a:p>
                <a:pPr lvl="1">
                  <a:buFont typeface="Arial" panose="020B0604020202020204" pitchFamily="34" charset="0"/>
                  <a:buChar char="•"/>
                </a:pPr>
                <a:r>
                  <a:rPr lang="en-US" sz="1600" dirty="0"/>
                  <a:t>Value of bit 73 may depend on bit 5</a:t>
                </a:r>
              </a:p>
              <a:p>
                <a:pPr lvl="1">
                  <a:buFont typeface="Arial" panose="020B0604020202020204" pitchFamily="34" charset="0"/>
                  <a:buChar char="•"/>
                </a:pPr>
                <a:r>
                  <a:rPr lang="en-US" sz="1600" dirty="0"/>
                  <a:t>Symmetric schemes require </a:t>
                </a:r>
                <a:r>
                  <a:rPr lang="en-US" sz="1600" i="1" dirty="0"/>
                  <a:t>independent</a:t>
                </a:r>
                <a:r>
                  <a:rPr lang="en-US" sz="1600" dirty="0"/>
                  <a:t> keys</a:t>
                </a:r>
              </a:p>
              <a:p>
                <a:pPr lvl="1">
                  <a:buFont typeface="Arial" panose="020B0604020202020204" pitchFamily="34" charset="0"/>
                  <a:buChar char="•"/>
                </a:pPr>
                <a:r>
                  <a:rPr lang="en-US" sz="1600" dirty="0">
                    <a:solidFill>
                      <a:schemeClr val="accent2"/>
                    </a:solidFill>
                  </a:rPr>
                  <a:t>De-correlate: much more difficult! 				</a:t>
                </a:r>
                <a:endParaRPr lang="en-US" sz="1600" dirty="0"/>
              </a:p>
              <a:p>
                <a:pPr lvl="1">
                  <a:buFont typeface="Arial" panose="020B0604020202020204" pitchFamily="34" charset="0"/>
                  <a:buChar char="•"/>
                </a:pP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23392" y="1027586"/>
                <a:ext cx="11137237" cy="5538314"/>
              </a:xfrm>
              <a:blipFill rotWithShape="0">
                <a:blip r:embed="rId2"/>
                <a:stretch>
                  <a:fillRect l="-32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18</a:t>
            </a:fld>
            <a:endParaRPr lang="en-US" dirty="0"/>
          </a:p>
        </p:txBody>
      </p:sp>
      <p:grpSp>
        <p:nvGrpSpPr>
          <p:cNvPr id="8" name="Group 7"/>
          <p:cNvGrpSpPr/>
          <p:nvPr/>
        </p:nvGrpSpPr>
        <p:grpSpPr>
          <a:xfrm>
            <a:off x="9277350" y="46709"/>
            <a:ext cx="1952625" cy="1724025"/>
            <a:chOff x="9277350" y="46709"/>
            <a:chExt cx="1952625" cy="1724025"/>
          </a:xfrm>
        </p:grpSpPr>
        <p:sp>
          <p:nvSpPr>
            <p:cNvPr id="6" name="Explosion 1 5"/>
            <p:cNvSpPr/>
            <p:nvPr/>
          </p:nvSpPr>
          <p:spPr bwMode="auto">
            <a:xfrm>
              <a:off x="9277350" y="46709"/>
              <a:ext cx="1952625" cy="1724025"/>
            </a:xfrm>
            <a:prstGeom prst="irregularSeal1">
              <a:avLst/>
            </a:prstGeom>
            <a:solidFill>
              <a:schemeClr val="accent5">
                <a:lumMod val="40000"/>
                <a:lumOff val="60000"/>
              </a:schemeClr>
            </a:solid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200" b="1" dirty="0">
                <a:ea typeface="Cambria Math" panose="02040503050406030204" pitchFamily="18" charset="0"/>
              </a:endParaRPr>
            </a:p>
          </p:txBody>
        </p:sp>
        <p:sp>
          <p:nvSpPr>
            <p:cNvPr id="7" name="Rectangle 6"/>
            <p:cNvSpPr/>
            <p:nvPr/>
          </p:nvSpPr>
          <p:spPr>
            <a:xfrm>
              <a:off x="9640539" y="727925"/>
              <a:ext cx="1188146" cy="307777"/>
            </a:xfrm>
            <a:prstGeom prst="rect">
              <a:avLst/>
            </a:prstGeom>
          </p:spPr>
          <p:txBody>
            <a:bodyPr wrap="none">
              <a:spAutoFit/>
            </a:bodyPr>
            <a:lstStyle/>
            <a:p>
              <a:pPr algn="ctr" fontAlgn="base">
                <a:spcBef>
                  <a:spcPct val="0"/>
                </a:spcBef>
                <a:spcAft>
                  <a:spcPct val="0"/>
                </a:spcAft>
              </a:pPr>
              <a:r>
                <a:rPr lang="en-US" sz="1400" b="1" dirty="0">
                  <a:ea typeface="Cambria Math" panose="02040503050406030204" pitchFamily="18" charset="0"/>
                </a:rPr>
                <a:t>…and slow!</a:t>
              </a:r>
            </a:p>
          </p:txBody>
        </p:sp>
      </p:grpSp>
      <p:sp>
        <p:nvSpPr>
          <p:cNvPr id="5" name="Rectangle 4"/>
          <p:cNvSpPr/>
          <p:nvPr/>
        </p:nvSpPr>
        <p:spPr>
          <a:xfrm>
            <a:off x="8628031" y="2913889"/>
            <a:ext cx="3297698" cy="338554"/>
          </a:xfrm>
          <a:prstGeom prst="rect">
            <a:avLst/>
          </a:prstGeom>
        </p:spPr>
        <p:txBody>
          <a:bodyPr wrap="none">
            <a:spAutoFit/>
          </a:bodyPr>
          <a:lstStyle/>
          <a:p>
            <a:r>
              <a:rPr lang="en-US" sz="1600" dirty="0">
                <a:solidFill>
                  <a:schemeClr val="accent2"/>
                </a:solidFill>
              </a:rPr>
              <a:t>(in practice: hash with SHA2-256) </a:t>
            </a:r>
            <a:endParaRPr lang="nb-NO" sz="1600" dirty="0"/>
          </a:p>
        </p:txBody>
      </p:sp>
      <p:sp>
        <p:nvSpPr>
          <p:cNvPr id="9" name="Rectangle 8"/>
          <p:cNvSpPr/>
          <p:nvPr/>
        </p:nvSpPr>
        <p:spPr>
          <a:xfrm>
            <a:off x="8628031" y="4752594"/>
            <a:ext cx="3297698" cy="338554"/>
          </a:xfrm>
          <a:prstGeom prst="rect">
            <a:avLst/>
          </a:prstGeom>
        </p:spPr>
        <p:txBody>
          <a:bodyPr wrap="none">
            <a:spAutoFit/>
          </a:bodyPr>
          <a:lstStyle/>
          <a:p>
            <a:r>
              <a:rPr lang="en-US" sz="1600" dirty="0">
                <a:solidFill>
                  <a:schemeClr val="accent2"/>
                </a:solidFill>
              </a:rPr>
              <a:t>(in practice: hash with SHA2-256) </a:t>
            </a:r>
            <a:endParaRPr lang="nb-NO" sz="1600" dirty="0"/>
          </a:p>
        </p:txBody>
      </p:sp>
    </p:spTree>
    <p:extLst>
      <p:ext uri="{BB962C8B-B14F-4D97-AF65-F5344CB8AC3E}">
        <p14:creationId xmlns:p14="http://schemas.microsoft.com/office/powerpoint/2010/main" val="14118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generators</a:t>
            </a:r>
          </a:p>
        </p:txBody>
      </p:sp>
      <p:sp>
        <p:nvSpPr>
          <p:cNvPr id="4" name="Content Placeholder 3"/>
          <p:cNvSpPr>
            <a:spLocks noGrp="1"/>
          </p:cNvSpPr>
          <p:nvPr>
            <p:ph idx="1"/>
          </p:nvPr>
        </p:nvSpPr>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Common design:</a:t>
            </a:r>
          </a:p>
          <a:p>
            <a:pPr lvl="1">
              <a:buFont typeface="Arial" panose="020B0604020202020204" pitchFamily="34" charset="0"/>
              <a:buChar char="•"/>
            </a:pPr>
            <a:r>
              <a:rPr lang="en-US" sz="1600" dirty="0"/>
              <a:t>TRNG generates random </a:t>
            </a:r>
            <a:r>
              <a:rPr lang="en-US" sz="1600" dirty="0" smtClean="0"/>
              <a:t>bits with high entropy</a:t>
            </a:r>
            <a:endParaRPr lang="en-US" sz="1600" dirty="0"/>
          </a:p>
          <a:p>
            <a:pPr lvl="1">
              <a:buFont typeface="Arial" panose="020B0604020202020204" pitchFamily="34" charset="0"/>
              <a:buChar char="•"/>
            </a:pPr>
            <a:r>
              <a:rPr lang="en-US" sz="1600" dirty="0" smtClean="0"/>
              <a:t>Short uniform seed </a:t>
            </a:r>
            <a:r>
              <a:rPr lang="en-US" sz="1600" i="1" dirty="0" smtClean="0"/>
              <a:t>extracted</a:t>
            </a:r>
            <a:r>
              <a:rPr lang="en-US" sz="1600" dirty="0" smtClean="0"/>
              <a:t> from random bits</a:t>
            </a:r>
            <a:endParaRPr lang="en-US" sz="1600" dirty="0"/>
          </a:p>
          <a:p>
            <a:pPr lvl="1">
              <a:buFont typeface="Arial" panose="020B0604020202020204" pitchFamily="34" charset="0"/>
              <a:buChar char="•"/>
            </a:pPr>
            <a:r>
              <a:rPr lang="en-US" sz="1600" dirty="0"/>
              <a:t>PRNG </a:t>
            </a:r>
            <a:r>
              <a:rPr lang="en-US" sz="1600" i="1" dirty="0"/>
              <a:t>expands</a:t>
            </a:r>
            <a:r>
              <a:rPr lang="en-US" sz="1600" dirty="0"/>
              <a:t> seed to “infinite” length</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Examples:</a:t>
            </a:r>
          </a:p>
          <a:p>
            <a:pPr lvl="1">
              <a:buFont typeface="Arial" panose="020B0604020202020204" pitchFamily="34" charset="0"/>
              <a:buChar char="•"/>
            </a:pPr>
            <a:r>
              <a:rPr lang="en-US" sz="1600" dirty="0"/>
              <a:t>/dev/</a:t>
            </a:r>
            <a:r>
              <a:rPr lang="en-US" sz="1600" dirty="0" err="1"/>
              <a:t>urandom</a:t>
            </a:r>
            <a:endParaRPr lang="en-US" sz="1600" dirty="0"/>
          </a:p>
          <a:p>
            <a:pPr lvl="1">
              <a:buFont typeface="Arial" panose="020B0604020202020204" pitchFamily="34" charset="0"/>
              <a:buChar char="•"/>
            </a:pPr>
            <a:r>
              <a:rPr lang="nb-NO" sz="1600" dirty="0" err="1"/>
              <a:t>CryptGenRandom</a:t>
            </a:r>
            <a:r>
              <a:rPr lang="nb-NO" sz="1600" dirty="0"/>
              <a:t> </a:t>
            </a:r>
          </a:p>
          <a:p>
            <a:pPr lvl="1">
              <a:buFont typeface="Arial" panose="020B0604020202020204" pitchFamily="34" charset="0"/>
              <a:buChar char="•"/>
            </a:pPr>
            <a:r>
              <a:rPr lang="en-US" sz="1600" dirty="0"/>
              <a:t>Intel RDRAND</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r>
              <a:rPr lang="en-US" sz="1800" dirty="0" err="1"/>
              <a:t>Debian</a:t>
            </a:r>
            <a:r>
              <a:rPr lang="en-US" sz="1800" dirty="0"/>
              <a:t> OpenSSL RNG bug</a:t>
            </a:r>
          </a:p>
          <a:p>
            <a:pPr lvl="1">
              <a:buFont typeface="Arial" panose="020B0604020202020204" pitchFamily="34" charset="0"/>
              <a:buChar char="•"/>
            </a:pPr>
            <a:r>
              <a:rPr lang="en-US" sz="1600" dirty="0">
                <a:latin typeface="Consolas" panose="020B0609020204030204" pitchFamily="49" charset="0"/>
              </a:rPr>
              <a:t>// </a:t>
            </a:r>
            <a:r>
              <a:rPr lang="en-US" sz="1600" dirty="0" err="1">
                <a:latin typeface="Consolas" panose="020B0609020204030204" pitchFamily="49" charset="0"/>
              </a:rPr>
              <a:t>MD_Update</a:t>
            </a:r>
            <a:r>
              <a:rPr lang="en-US" sz="1600" dirty="0">
                <a:latin typeface="Consolas" panose="020B0609020204030204" pitchFamily="49" charset="0"/>
              </a:rPr>
              <a:t>(&amp;</a:t>
            </a:r>
            <a:r>
              <a:rPr lang="en-US" sz="1600" dirty="0" err="1">
                <a:latin typeface="Consolas" panose="020B0609020204030204" pitchFamily="49" charset="0"/>
              </a:rPr>
              <a:t>m,buf,j</a:t>
            </a:r>
            <a:r>
              <a:rPr lang="en-US" sz="1600" dirty="0">
                <a:latin typeface="Consolas" panose="020B0609020204030204" pitchFamily="49" charset="0"/>
              </a:rPr>
              <a:t>);</a:t>
            </a:r>
          </a:p>
          <a:p>
            <a:pPr lvl="1">
              <a:buFont typeface="Arial" panose="020B0604020202020204" pitchFamily="34" charset="0"/>
              <a:buChar char="•"/>
            </a:pPr>
            <a:r>
              <a:rPr lang="nb-NO" sz="1600" dirty="0" err="1"/>
              <a:t>Only</a:t>
            </a:r>
            <a:r>
              <a:rPr lang="nb-NO" sz="1600" dirty="0"/>
              <a:t> 32,767 </a:t>
            </a:r>
            <a:r>
              <a:rPr lang="en-US" sz="1600" dirty="0"/>
              <a:t>possibilities</a:t>
            </a:r>
            <a:r>
              <a:rPr lang="nb-NO" sz="1600" dirty="0"/>
              <a:t> for seed </a:t>
            </a:r>
            <a:r>
              <a:rPr lang="nb-NO" sz="1600" dirty="0">
                <a:latin typeface="Arial" panose="020B0604020202020204" pitchFamily="34" charset="0"/>
                <a:cs typeface="Arial" panose="020B0604020202020204" pitchFamily="34" charset="0"/>
              </a:rPr>
              <a:t>≈ 15 bits </a:t>
            </a:r>
            <a:r>
              <a:rPr lang="nb-NO" sz="1600" dirty="0" err="1">
                <a:latin typeface="Arial" panose="020B0604020202020204" pitchFamily="34" charset="0"/>
                <a:cs typeface="Arial" panose="020B0604020202020204" pitchFamily="34" charset="0"/>
              </a:rPr>
              <a:t>of</a:t>
            </a:r>
            <a:r>
              <a:rPr lang="nb-NO" sz="1600" dirty="0">
                <a:latin typeface="Arial" panose="020B0604020202020204" pitchFamily="34" charset="0"/>
                <a:cs typeface="Arial" panose="020B0604020202020204" pitchFamily="34" charset="0"/>
              </a:rPr>
              <a:t> </a:t>
            </a:r>
            <a:r>
              <a:rPr lang="nb-NO" sz="1600" dirty="0" err="1">
                <a:latin typeface="Arial" panose="020B0604020202020204" pitchFamily="34" charset="0"/>
                <a:cs typeface="Arial" panose="020B0604020202020204" pitchFamily="34" charset="0"/>
              </a:rPr>
              <a:t>entropy</a:t>
            </a:r>
            <a:endParaRPr lang="en-US" sz="16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19</a:t>
            </a:fld>
            <a:endParaRPr lang="en-US" dirty="0"/>
          </a:p>
        </p:txBody>
      </p:sp>
      <p:pic>
        <p:nvPicPr>
          <p:cNvPr id="2050" name="Picture 2" descr="TRNG-IP-76 (EIP-76) family of FIPS approved True Random Generators"/>
          <p:cNvPicPr>
            <a:picLocks noChangeAspect="1" noChangeArrowheads="1"/>
          </p:cNvPicPr>
          <p:nvPr/>
        </p:nvPicPr>
        <p:blipFill rotWithShape="1">
          <a:blip r:embed="rId3">
            <a:extLst>
              <a:ext uri="{28A0092B-C50C-407E-A947-70E740481C1C}">
                <a14:useLocalDpi xmlns:a14="http://schemas.microsoft.com/office/drawing/2010/main" val="0"/>
              </a:ext>
            </a:extLst>
          </a:blip>
          <a:srcRect l="10389" r="9328"/>
          <a:stretch/>
        </p:blipFill>
        <p:spPr bwMode="auto">
          <a:xfrm>
            <a:off x="6084278" y="2094230"/>
            <a:ext cx="5380892" cy="268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Midterm exam</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sz="1800" dirty="0"/>
              <a:t>Available: Wednesday </a:t>
            </a:r>
            <a:r>
              <a:rPr lang="en-US" sz="1800" dirty="0" smtClean="0"/>
              <a:t>10. </a:t>
            </a:r>
            <a:r>
              <a:rPr lang="en-US" sz="1800" dirty="0"/>
              <a:t>October</a:t>
            </a:r>
          </a:p>
          <a:p>
            <a:pPr>
              <a:buFont typeface="Arial" panose="020B0604020202020204" pitchFamily="34" charset="0"/>
              <a:buChar char="•"/>
            </a:pPr>
            <a:endParaRPr lang="en-US" sz="1800" dirty="0"/>
          </a:p>
          <a:p>
            <a:pPr>
              <a:buFont typeface="Arial" panose="020B0604020202020204" pitchFamily="34" charset="0"/>
              <a:buChar char="•"/>
            </a:pPr>
            <a:r>
              <a:rPr lang="en-US" sz="1800" dirty="0"/>
              <a:t>Due: </a:t>
            </a:r>
            <a:r>
              <a:rPr lang="en-US" sz="1800" b="1" dirty="0"/>
              <a:t>two weeks </a:t>
            </a:r>
            <a:r>
              <a:rPr lang="en-US" sz="1800" dirty="0"/>
              <a:t>later (Thursday </a:t>
            </a:r>
            <a:r>
              <a:rPr lang="en-US" sz="1800" dirty="0" smtClean="0"/>
              <a:t>26. </a:t>
            </a:r>
            <a:r>
              <a:rPr lang="en-US" sz="1800" dirty="0"/>
              <a:t>October, 23:59)</a:t>
            </a:r>
          </a:p>
          <a:p>
            <a:pPr>
              <a:buFont typeface="Arial" panose="020B0604020202020204" pitchFamily="34" charset="0"/>
              <a:buChar char="•"/>
            </a:pPr>
            <a:endParaRPr lang="en-US" sz="1800" dirty="0"/>
          </a:p>
          <a:p>
            <a:pPr>
              <a:buFont typeface="Arial" panose="020B0604020202020204" pitchFamily="34" charset="0"/>
              <a:buChar char="•"/>
            </a:pPr>
            <a:r>
              <a:rPr lang="en-US" sz="1800" b="1" dirty="0"/>
              <a:t>Take-home</a:t>
            </a:r>
            <a:r>
              <a:rPr lang="en-US" sz="1800" dirty="0"/>
              <a:t> exam</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Individual: </a:t>
            </a:r>
            <a:r>
              <a:rPr lang="en-US" sz="1800" dirty="0"/>
              <a:t>collaboration is </a:t>
            </a:r>
            <a:r>
              <a:rPr lang="en-US" sz="1800" i="1" dirty="0"/>
              <a:t>not</a:t>
            </a:r>
            <a:r>
              <a:rPr lang="en-US" sz="1800" dirty="0"/>
              <a:t> allowed</a:t>
            </a:r>
          </a:p>
          <a:p>
            <a:pPr>
              <a:buFont typeface="Arial" panose="020B0604020202020204" pitchFamily="34" charset="0"/>
              <a:buChar char="•"/>
            </a:pPr>
            <a:endParaRPr lang="en-US" sz="1800" dirty="0"/>
          </a:p>
          <a:p>
            <a:pPr>
              <a:buFont typeface="Arial" panose="020B0604020202020204" pitchFamily="34" charset="0"/>
              <a:buChar char="•"/>
            </a:pPr>
            <a:r>
              <a:rPr lang="en-US" sz="1800" b="1" dirty="0"/>
              <a:t>Mandatory: </a:t>
            </a:r>
            <a:r>
              <a:rPr lang="en-US" sz="1800" dirty="0"/>
              <a:t>need to pass in order to be eligible for the exam</a:t>
            </a:r>
            <a:endParaRPr lang="en-US" sz="1800" b="1" dirty="0"/>
          </a:p>
          <a:p>
            <a:pPr>
              <a:buFont typeface="Arial" panose="020B0604020202020204" pitchFamily="34" charset="0"/>
              <a:buChar char="•"/>
            </a:pPr>
            <a:endParaRPr lang="en-US" sz="1800" dirty="0"/>
          </a:p>
          <a:p>
            <a:pPr>
              <a:buFont typeface="Arial" panose="020B0604020202020204" pitchFamily="34" charset="0"/>
              <a:buChar char="•"/>
            </a:pPr>
            <a:r>
              <a:rPr lang="en-US" sz="1800" dirty="0"/>
              <a:t>All sources allowed (save for explicitly searching for the solution)</a:t>
            </a:r>
          </a:p>
          <a:p>
            <a:pPr>
              <a:buFont typeface="Arial" panose="020B0604020202020204" pitchFamily="34" charset="0"/>
              <a:buChar char="•"/>
            </a:pPr>
            <a:endParaRPr lang="en-US" sz="1800" b="1" dirty="0"/>
          </a:p>
          <a:p>
            <a:pPr>
              <a:buFont typeface="Arial" panose="020B0604020202020204" pitchFamily="34" charset="0"/>
              <a:buChar char="•"/>
            </a:pPr>
            <a:r>
              <a:rPr lang="en-US" sz="1800" dirty="0"/>
              <a:t>Submission: Canvas (file type = PDF; strongly prefer if you use provided </a:t>
            </a:r>
            <a:r>
              <a:rPr lang="en-US" sz="1800" dirty="0" err="1"/>
              <a:t>LaTex</a:t>
            </a:r>
            <a:r>
              <a:rPr lang="en-US" sz="1800" dirty="0"/>
              <a:t> template)</a:t>
            </a:r>
          </a:p>
          <a:p>
            <a:pPr>
              <a:buFont typeface="Arial" panose="020B0604020202020204" pitchFamily="34" charset="0"/>
              <a:buChar char="•"/>
            </a:pPr>
            <a:endParaRPr lang="en-US" sz="1800" dirty="0"/>
          </a:p>
          <a:p>
            <a:pPr>
              <a:buFont typeface="Arial" panose="020B0604020202020204" pitchFamily="34" charset="0"/>
              <a:buChar char="•"/>
            </a:pPr>
            <a:r>
              <a:rPr lang="en-US" sz="1800" dirty="0"/>
              <a:t>Start early! The assignment may be more challenging than you expect </a:t>
            </a:r>
          </a:p>
        </p:txBody>
      </p:sp>
      <p:sp>
        <p:nvSpPr>
          <p:cNvPr id="4" name="Slide Number Placeholder 3"/>
          <p:cNvSpPr>
            <a:spLocks noGrp="1"/>
          </p:cNvSpPr>
          <p:nvPr>
            <p:ph type="sldNum" sz="quarter" idx="4"/>
          </p:nvPr>
        </p:nvSpPr>
        <p:spPr/>
        <p:txBody>
          <a:bodyPr/>
          <a:lstStyle/>
          <a:p>
            <a:fld id="{F6590AF8-4F64-4D1C-B3C4-F65976908F52}" type="slidenum">
              <a:rPr lang="en-US" smtClean="0"/>
              <a:t>2</a:t>
            </a:fld>
            <a:endParaRPr lang="en-US"/>
          </a:p>
        </p:txBody>
      </p:sp>
    </p:spTree>
    <p:extLst>
      <p:ext uri="{BB962C8B-B14F-4D97-AF65-F5344CB8AC3E}">
        <p14:creationId xmlns:p14="http://schemas.microsoft.com/office/powerpoint/2010/main" val="170723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TRNG</a:t>
            </a:r>
          </a:p>
        </p:txBody>
      </p:sp>
      <p:sp>
        <p:nvSpPr>
          <p:cNvPr id="3" name="Slide Number Placeholder 2"/>
          <p:cNvSpPr>
            <a:spLocks noGrp="1"/>
          </p:cNvSpPr>
          <p:nvPr>
            <p:ph type="sldNum" sz="quarter" idx="4"/>
          </p:nvPr>
        </p:nvSpPr>
        <p:spPr/>
        <p:txBody>
          <a:bodyPr/>
          <a:lstStyle/>
          <a:p>
            <a:fld id="{F6590AF8-4F64-4D1C-B3C4-F65976908F52}" type="slidenum">
              <a:rPr lang="en-US" smtClean="0"/>
              <a:pPr/>
              <a:t>20</a:t>
            </a:fld>
            <a:endParaRPr lang="en-US" dirty="0"/>
          </a:p>
        </p:txBody>
      </p:sp>
      <p:pic>
        <p:nvPicPr>
          <p:cNvPr id="4" name="Picture 2" descr="How Your Encryption May Be Depending on a Few Lava Lam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1947" y="1547640"/>
            <a:ext cx="3644265" cy="20499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81438" y="4264544"/>
            <a:ext cx="2436273" cy="1017816"/>
            <a:chOff x="999474" y="1266313"/>
            <a:chExt cx="2436273" cy="1017816"/>
          </a:xfrm>
        </p:grpSpPr>
        <p:pic>
          <p:nvPicPr>
            <p:cNvPr id="1026" name="Picture 2" descr="https://upload.wikimedia.org/wikipedia/commons/thumb/f/f7/Ring_oscillator_%283-stage%29.svg/1920px-Ring_oscillator_%283-stage%2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74" y="1675061"/>
              <a:ext cx="2436273" cy="609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8137" y="1266313"/>
              <a:ext cx="1718945" cy="276999"/>
            </a:xfrm>
            <a:prstGeom prst="rect">
              <a:avLst/>
            </a:prstGeom>
            <a:noFill/>
          </p:spPr>
          <p:txBody>
            <a:bodyPr wrap="square" lIns="0" tIns="0" rIns="0" bIns="0" rtlCol="0" anchor="ctr">
              <a:spAutoFit/>
            </a:bodyPr>
            <a:lstStyle/>
            <a:p>
              <a:r>
                <a:rPr lang="en-US" b="0" dirty="0"/>
                <a:t>Ring oscillators</a:t>
              </a:r>
            </a:p>
          </p:txBody>
        </p:sp>
      </p:grpSp>
      <p:grpSp>
        <p:nvGrpSpPr>
          <p:cNvPr id="7" name="Group 6"/>
          <p:cNvGrpSpPr/>
          <p:nvPr/>
        </p:nvGrpSpPr>
        <p:grpSpPr>
          <a:xfrm>
            <a:off x="721681" y="1378830"/>
            <a:ext cx="4926764" cy="2030829"/>
            <a:chOff x="409165" y="3115032"/>
            <a:chExt cx="4926764" cy="2030829"/>
          </a:xfrm>
        </p:grpSpPr>
        <p:pic>
          <p:nvPicPr>
            <p:cNvPr id="1028" name="Picture 4" descr="Behind Intel's New Random-Number Generator - IEEE Spectrum"/>
            <p:cNvPicPr>
              <a:picLocks noChangeAspect="1" noChangeArrowheads="1"/>
            </p:cNvPicPr>
            <p:nvPr/>
          </p:nvPicPr>
          <p:blipFill rotWithShape="1">
            <a:blip r:embed="rId4">
              <a:extLst>
                <a:ext uri="{28A0092B-C50C-407E-A947-70E740481C1C}">
                  <a14:useLocalDpi xmlns:a14="http://schemas.microsoft.com/office/drawing/2010/main" val="0"/>
                </a:ext>
              </a:extLst>
            </a:blip>
            <a:srcRect l="253" r="-7993"/>
            <a:stretch/>
          </p:blipFill>
          <p:spPr bwMode="auto">
            <a:xfrm>
              <a:off x="409165" y="3537281"/>
              <a:ext cx="4926764" cy="1608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13074" y="3115032"/>
              <a:ext cx="1718945" cy="276999"/>
            </a:xfrm>
            <a:prstGeom prst="rect">
              <a:avLst/>
            </a:prstGeom>
            <a:noFill/>
          </p:spPr>
          <p:txBody>
            <a:bodyPr wrap="square" lIns="0" tIns="0" rIns="0" bIns="0" rtlCol="0" anchor="ctr">
              <a:spAutoFit/>
            </a:bodyPr>
            <a:lstStyle/>
            <a:p>
              <a:r>
                <a:rPr lang="en-US" b="0" dirty="0"/>
                <a:t>Thermal noise</a:t>
              </a:r>
            </a:p>
          </p:txBody>
        </p:sp>
      </p:grpSp>
      <p:pic>
        <p:nvPicPr>
          <p:cNvPr id="1030" name="Picture 6" descr="Can a computer generate a truly random number? - Quora"/>
          <p:cNvPicPr>
            <a:picLocks noChangeAspect="1" noChangeArrowheads="1"/>
          </p:cNvPicPr>
          <p:nvPr/>
        </p:nvPicPr>
        <p:blipFill rotWithShape="1">
          <a:blip r:embed="rId5">
            <a:extLst>
              <a:ext uri="{28A0092B-C50C-407E-A947-70E740481C1C}">
                <a14:useLocalDpi xmlns:a14="http://schemas.microsoft.com/office/drawing/2010/main" val="0"/>
              </a:ext>
            </a:extLst>
          </a:blip>
          <a:srcRect b="44604"/>
          <a:stretch/>
        </p:blipFill>
        <p:spPr bwMode="auto">
          <a:xfrm>
            <a:off x="4558044" y="4673292"/>
            <a:ext cx="3677849" cy="1629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535" y="4172210"/>
            <a:ext cx="4697689" cy="461665"/>
          </a:xfrm>
          <a:prstGeom prst="rect">
            <a:avLst/>
          </a:prstGeom>
          <a:noFill/>
        </p:spPr>
        <p:txBody>
          <a:bodyPr wrap="square" lIns="0" tIns="0" rIns="0" bIns="0" rtlCol="0" anchor="ctr">
            <a:spAutoFit/>
          </a:bodyPr>
          <a:lstStyle/>
          <a:p>
            <a:pPr algn="ctr"/>
            <a:r>
              <a:rPr lang="en-US" b="0" dirty="0"/>
              <a:t>Quantum magic </a:t>
            </a:r>
            <a:br>
              <a:rPr lang="en-US" b="0" dirty="0"/>
            </a:br>
            <a:r>
              <a:rPr lang="en-US" sz="1200" b="0" dirty="0"/>
              <a:t>(radioactive decay, quantum tunneling, etc…) </a:t>
            </a:r>
            <a:endParaRPr lang="en-US" b="0" dirty="0"/>
          </a:p>
        </p:txBody>
      </p:sp>
      <p:sp>
        <p:nvSpPr>
          <p:cNvPr id="9" name="Rectangle 8"/>
          <p:cNvSpPr/>
          <p:nvPr/>
        </p:nvSpPr>
        <p:spPr>
          <a:xfrm>
            <a:off x="7599680" y="3710545"/>
            <a:ext cx="4368800" cy="461665"/>
          </a:xfrm>
          <a:prstGeom prst="rect">
            <a:avLst/>
          </a:prstGeom>
        </p:spPr>
        <p:txBody>
          <a:bodyPr wrap="square">
            <a:spAutoFit/>
          </a:bodyPr>
          <a:lstStyle/>
          <a:p>
            <a:r>
              <a:rPr lang="en-US" sz="1200" dirty="0">
                <a:hlinkClick r:id="rId6"/>
              </a:rPr>
              <a:t>https://www.cloudflare.com/learning/ssl/lava-lamp-encryption/</a:t>
            </a:r>
            <a:endParaRPr lang="en-US" sz="1200" dirty="0"/>
          </a:p>
          <a:p>
            <a:endParaRPr lang="en-US" sz="1200" dirty="0"/>
          </a:p>
        </p:txBody>
      </p:sp>
      <p:sp>
        <p:nvSpPr>
          <p:cNvPr id="14" name="TextBox 13"/>
          <p:cNvSpPr txBox="1"/>
          <p:nvPr/>
        </p:nvSpPr>
        <p:spPr>
          <a:xfrm>
            <a:off x="5370244" y="3344101"/>
            <a:ext cx="2701987" cy="307777"/>
          </a:xfrm>
          <a:prstGeom prst="rect">
            <a:avLst/>
          </a:prstGeom>
          <a:noFill/>
        </p:spPr>
        <p:txBody>
          <a:bodyPr wrap="square" lIns="0" tIns="0" rIns="0" bIns="0" rtlCol="0" anchor="ctr">
            <a:spAutoFit/>
          </a:bodyPr>
          <a:lstStyle/>
          <a:p>
            <a:r>
              <a:rPr lang="en-US" sz="2000" b="1" dirty="0"/>
              <a:t>Entropy sources</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862" y="4633875"/>
            <a:ext cx="2128186" cy="1417372"/>
          </a:xfrm>
          <a:prstGeom prst="rect">
            <a:avLst/>
          </a:prstGeom>
        </p:spPr>
      </p:pic>
    </p:spTree>
    <p:extLst>
      <p:ext uri="{BB962C8B-B14F-4D97-AF65-F5344CB8AC3E}">
        <p14:creationId xmlns:p14="http://schemas.microsoft.com/office/powerpoint/2010/main" val="3375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4"/>
                                        </p:tgtEl>
                                        <p:attrNameLst>
                                          <p:attrName>style.opacity</p:attrName>
                                        </p:attrNameLst>
                                      </p:cBhvr>
                                      <p:to>
                                        <p:strVal val="0.15"/>
                                      </p:to>
                                    </p:set>
                                    <p:animEffect filter="image" prLst="opacity: 0.15">
                                      <p:cBhvr rctx="IE">
                                        <p:cTn id="13" dur="indefinite"/>
                                        <p:tgtEl>
                                          <p:spTgt spid="4"/>
                                        </p:tgtEl>
                                      </p:cBhvr>
                                    </p:animEffect>
                                  </p:childTnLst>
                                </p:cTn>
                              </p:par>
                              <p:par>
                                <p:cTn id="14" presetID="9" presetClass="emph" presetSubtype="0" grpId="1"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15"/>
                                      </p:to>
                                    </p:set>
                                    <p:animEffect filter="image" prLst="opacity: 0.15">
                                      <p:cBhvr rctx="IE">
                                        <p:cTn id="19" dur="indefinite"/>
                                        <p:tgtEl>
                                          <p:spTgt spid="7"/>
                                        </p:tgtEl>
                                      </p:cBhvr>
                                    </p:animEffect>
                                  </p:childTnLst>
                                </p:cTn>
                              </p:par>
                              <p:par>
                                <p:cTn id="20" presetID="9" presetClass="emph" presetSubtype="0" grpId="0" nodeType="withEffect">
                                  <p:stCondLst>
                                    <p:cond delay="0"/>
                                  </p:stCondLst>
                                  <p:childTnLst>
                                    <p:set>
                                      <p:cBhvr rctx="PPT">
                                        <p:cTn id="21" dur="indefinite"/>
                                        <p:tgtEl>
                                          <p:spTgt spid="12"/>
                                        </p:tgtEl>
                                        <p:attrNameLst>
                                          <p:attrName>style.opacity</p:attrName>
                                        </p:attrNameLst>
                                      </p:cBhvr>
                                      <p:to>
                                        <p:strVal val="0.15"/>
                                      </p:to>
                                    </p:set>
                                    <p:animEffect filter="image" prLst="opacity: 0.15">
                                      <p:cBhvr rctx="IE">
                                        <p:cTn id="22" dur="indefinite"/>
                                        <p:tgtEl>
                                          <p:spTgt spid="12"/>
                                        </p:tgtEl>
                                      </p:cBhvr>
                                    </p:animEffect>
                                  </p:childTnLst>
                                </p:cTn>
                              </p:par>
                              <p:par>
                                <p:cTn id="23" presetID="9" presetClass="emph" presetSubtype="0" nodeType="withEffect">
                                  <p:stCondLst>
                                    <p:cond delay="0"/>
                                  </p:stCondLst>
                                  <p:childTnLst>
                                    <p:set>
                                      <p:cBhvr rctx="PPT">
                                        <p:cTn id="24" dur="indefinite"/>
                                        <p:tgtEl>
                                          <p:spTgt spid="1030"/>
                                        </p:tgtEl>
                                        <p:attrNameLst>
                                          <p:attrName>style.opacity</p:attrName>
                                        </p:attrNameLst>
                                      </p:cBhvr>
                                      <p:to>
                                        <p:strVal val="0.15"/>
                                      </p:to>
                                    </p:set>
                                    <p:animEffect filter="image" prLst="opacity: 0.15">
                                      <p:cBhvr rctx="IE">
                                        <p:cTn id="25" dur="indefinite"/>
                                        <p:tgtEl>
                                          <p:spTgt spid="1030"/>
                                        </p:tgtEl>
                                      </p:cBhvr>
                                    </p:animEffect>
                                  </p:childTnLst>
                                </p:cTn>
                              </p:par>
                              <p:par>
                                <p:cTn id="26" presetID="9" presetClass="emph" presetSubtype="0" nodeType="withEffect">
                                  <p:stCondLst>
                                    <p:cond delay="0"/>
                                  </p:stCondLst>
                                  <p:childTnLst>
                                    <p:set>
                                      <p:cBhvr rctx="PPT">
                                        <p:cTn id="27" dur="indefinite"/>
                                        <p:tgtEl>
                                          <p:spTgt spid="10"/>
                                        </p:tgtEl>
                                        <p:attrNameLst>
                                          <p:attrName>style.opacity</p:attrName>
                                        </p:attrNameLst>
                                      </p:cBhvr>
                                      <p:to>
                                        <p:strVal val="0.15"/>
                                      </p:to>
                                    </p:set>
                                    <p:animEffect filter="image" prLst="opacity: 0.15">
                                      <p:cBhvr rctx="IE">
                                        <p:cTn id="28"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04132" y="2677027"/>
            <a:ext cx="4852693" cy="531216"/>
            <a:chOff x="6704132" y="2677027"/>
            <a:chExt cx="4852693" cy="531216"/>
          </a:xfrm>
        </p:grpSpPr>
        <p:sp>
          <p:nvSpPr>
            <p:cNvPr id="60" name="Freeform 59"/>
            <p:cNvSpPr/>
            <p:nvPr/>
          </p:nvSpPr>
          <p:spPr bwMode="auto">
            <a:xfrm>
              <a:off x="10772199" y="2696730"/>
              <a:ext cx="698282"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1" name="Freeform 60"/>
            <p:cNvSpPr/>
            <p:nvPr/>
          </p:nvSpPr>
          <p:spPr bwMode="auto">
            <a:xfrm>
              <a:off x="10883239" y="2697596"/>
              <a:ext cx="488950" cy="452488"/>
            </a:xfrm>
            <a:custGeom>
              <a:avLst/>
              <a:gdLst>
                <a:gd name="connsiteX0" fmla="*/ 0 w 488950"/>
                <a:gd name="connsiteY0" fmla="*/ 452488 h 452488"/>
                <a:gd name="connsiteX1" fmla="*/ 165100 w 488950"/>
                <a:gd name="connsiteY1" fmla="*/ 52438 h 452488"/>
                <a:gd name="connsiteX2" fmla="*/ 330200 w 488950"/>
                <a:gd name="connsiteY2" fmla="*/ 46088 h 452488"/>
                <a:gd name="connsiteX3" fmla="*/ 488950 w 488950"/>
                <a:gd name="connsiteY3" fmla="*/ 433438 h 452488"/>
              </a:gdLst>
              <a:ahLst/>
              <a:cxnLst>
                <a:cxn ang="0">
                  <a:pos x="connsiteX0" y="connsiteY0"/>
                </a:cxn>
                <a:cxn ang="0">
                  <a:pos x="connsiteX1" y="connsiteY1"/>
                </a:cxn>
                <a:cxn ang="0">
                  <a:pos x="connsiteX2" y="connsiteY2"/>
                </a:cxn>
                <a:cxn ang="0">
                  <a:pos x="connsiteX3" y="connsiteY3"/>
                </a:cxn>
              </a:cxnLst>
              <a:rect l="l" t="t" r="r" b="b"/>
              <a:pathLst>
                <a:path w="488950" h="452488">
                  <a:moveTo>
                    <a:pt x="0" y="452488"/>
                  </a:moveTo>
                  <a:cubicBezTo>
                    <a:pt x="55033" y="286329"/>
                    <a:pt x="110067" y="120171"/>
                    <a:pt x="165100" y="52438"/>
                  </a:cubicBezTo>
                  <a:cubicBezTo>
                    <a:pt x="220133" y="-15295"/>
                    <a:pt x="276225" y="-17412"/>
                    <a:pt x="330200" y="46088"/>
                  </a:cubicBezTo>
                  <a:cubicBezTo>
                    <a:pt x="384175" y="109588"/>
                    <a:pt x="436562" y="271513"/>
                    <a:pt x="488950" y="433438"/>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2" name="Freeform 61"/>
            <p:cNvSpPr/>
            <p:nvPr/>
          </p:nvSpPr>
          <p:spPr bwMode="auto">
            <a:xfrm>
              <a:off x="10814788" y="2712498"/>
              <a:ext cx="633413" cy="467187"/>
            </a:xfrm>
            <a:custGeom>
              <a:avLst/>
              <a:gdLst>
                <a:gd name="connsiteX0" fmla="*/ 0 w 704850"/>
                <a:gd name="connsiteY0" fmla="*/ 431479 h 456879"/>
                <a:gd name="connsiteX1" fmla="*/ 266700 w 704850"/>
                <a:gd name="connsiteY1" fmla="*/ 37779 h 456879"/>
                <a:gd name="connsiteX2" fmla="*/ 495300 w 704850"/>
                <a:gd name="connsiteY2" fmla="*/ 63179 h 456879"/>
                <a:gd name="connsiteX3" fmla="*/ 704850 w 704850"/>
                <a:gd name="connsiteY3" fmla="*/ 456879 h 456879"/>
                <a:gd name="connsiteX0" fmla="*/ 0 w 654844"/>
                <a:gd name="connsiteY0" fmla="*/ 469728 h 469728"/>
                <a:gd name="connsiteX1" fmla="*/ 216694 w 654844"/>
                <a:gd name="connsiteY1" fmla="*/ 40309 h 469728"/>
                <a:gd name="connsiteX2" fmla="*/ 445294 w 654844"/>
                <a:gd name="connsiteY2" fmla="*/ 65709 h 469728"/>
                <a:gd name="connsiteX3" fmla="*/ 654844 w 654844"/>
                <a:gd name="connsiteY3" fmla="*/ 459409 h 469728"/>
                <a:gd name="connsiteX0" fmla="*/ 0 w 654844"/>
                <a:gd name="connsiteY0" fmla="*/ 449175 h 449175"/>
                <a:gd name="connsiteX1" fmla="*/ 103242 w 654844"/>
                <a:gd name="connsiteY1" fmla="*/ 145245 h 449175"/>
                <a:gd name="connsiteX2" fmla="*/ 216694 w 654844"/>
                <a:gd name="connsiteY2" fmla="*/ 19756 h 449175"/>
                <a:gd name="connsiteX3" fmla="*/ 445294 w 654844"/>
                <a:gd name="connsiteY3" fmla="*/ 45156 h 449175"/>
                <a:gd name="connsiteX4" fmla="*/ 654844 w 654844"/>
                <a:gd name="connsiteY4" fmla="*/ 438856 h 449175"/>
                <a:gd name="connsiteX0" fmla="*/ 0 w 621507"/>
                <a:gd name="connsiteY0" fmla="*/ 449175 h 467431"/>
                <a:gd name="connsiteX1" fmla="*/ 103242 w 621507"/>
                <a:gd name="connsiteY1" fmla="*/ 145245 h 467431"/>
                <a:gd name="connsiteX2" fmla="*/ 216694 w 621507"/>
                <a:gd name="connsiteY2" fmla="*/ 19756 h 467431"/>
                <a:gd name="connsiteX3" fmla="*/ 445294 w 621507"/>
                <a:gd name="connsiteY3" fmla="*/ 45156 h 467431"/>
                <a:gd name="connsiteX4" fmla="*/ 621507 w 621507"/>
                <a:gd name="connsiteY4" fmla="*/ 467431 h 467431"/>
                <a:gd name="connsiteX0" fmla="*/ 0 w 621507"/>
                <a:gd name="connsiteY0" fmla="*/ 452022 h 470278"/>
                <a:gd name="connsiteX1" fmla="*/ 117530 w 621507"/>
                <a:gd name="connsiteY1" fmla="*/ 193336 h 470278"/>
                <a:gd name="connsiteX2" fmla="*/ 216694 w 621507"/>
                <a:gd name="connsiteY2" fmla="*/ 22603 h 470278"/>
                <a:gd name="connsiteX3" fmla="*/ 445294 w 621507"/>
                <a:gd name="connsiteY3" fmla="*/ 48003 h 470278"/>
                <a:gd name="connsiteX4" fmla="*/ 621507 w 621507"/>
                <a:gd name="connsiteY4" fmla="*/ 470278 h 470278"/>
                <a:gd name="connsiteX0" fmla="*/ 0 w 621507"/>
                <a:gd name="connsiteY0" fmla="*/ 456075 h 474331"/>
                <a:gd name="connsiteX1" fmla="*/ 117530 w 621507"/>
                <a:gd name="connsiteY1" fmla="*/ 197389 h 474331"/>
                <a:gd name="connsiteX2" fmla="*/ 216694 w 621507"/>
                <a:gd name="connsiteY2" fmla="*/ 26656 h 474331"/>
                <a:gd name="connsiteX3" fmla="*/ 409575 w 621507"/>
                <a:gd name="connsiteY3" fmla="*/ 44913 h 474331"/>
                <a:gd name="connsiteX4" fmla="*/ 621507 w 621507"/>
                <a:gd name="connsiteY4" fmla="*/ 474331 h 474331"/>
                <a:gd name="connsiteX0" fmla="*/ 0 w 633413"/>
                <a:gd name="connsiteY0" fmla="*/ 456075 h 467187"/>
                <a:gd name="connsiteX1" fmla="*/ 117530 w 633413"/>
                <a:gd name="connsiteY1" fmla="*/ 197389 h 467187"/>
                <a:gd name="connsiteX2" fmla="*/ 216694 w 633413"/>
                <a:gd name="connsiteY2" fmla="*/ 26656 h 467187"/>
                <a:gd name="connsiteX3" fmla="*/ 409575 w 633413"/>
                <a:gd name="connsiteY3" fmla="*/ 44913 h 467187"/>
                <a:gd name="connsiteX4" fmla="*/ 633413 w 633413"/>
                <a:gd name="connsiteY4" fmla="*/ 467187 h 46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13" h="467187">
                  <a:moveTo>
                    <a:pt x="0" y="456075"/>
                  </a:moveTo>
                  <a:cubicBezTo>
                    <a:pt x="14826" y="425264"/>
                    <a:pt x="81414" y="268959"/>
                    <a:pt x="117530" y="197389"/>
                  </a:cubicBezTo>
                  <a:cubicBezTo>
                    <a:pt x="153646" y="125819"/>
                    <a:pt x="168020" y="52069"/>
                    <a:pt x="216694" y="26656"/>
                  </a:cubicBezTo>
                  <a:cubicBezTo>
                    <a:pt x="265368" y="1243"/>
                    <a:pt x="336550" y="-24937"/>
                    <a:pt x="409575" y="44913"/>
                  </a:cubicBezTo>
                  <a:cubicBezTo>
                    <a:pt x="482600" y="114763"/>
                    <a:pt x="565150" y="305262"/>
                    <a:pt x="633413" y="46718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3" name="Freeform 62"/>
            <p:cNvSpPr/>
            <p:nvPr/>
          </p:nvSpPr>
          <p:spPr bwMode="auto">
            <a:xfrm>
              <a:off x="10883973" y="2736585"/>
              <a:ext cx="515479" cy="447703"/>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520700 w 698393"/>
                <a:gd name="connsiteY6" fmla="*/ 402171 h 449796"/>
                <a:gd name="connsiteX7" fmla="*/ 698393 w 698393"/>
                <a:gd name="connsiteY7" fmla="*/ 449796 h 449796"/>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470956 w 698393"/>
                <a:gd name="connsiteY6" fmla="*/ 271996 h 449796"/>
                <a:gd name="connsiteX7" fmla="*/ 698393 w 698393"/>
                <a:gd name="connsiteY7" fmla="*/ 449796 h 449796"/>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470956 w 698393"/>
                <a:gd name="connsiteY6" fmla="*/ 2699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04119 w 698393"/>
                <a:gd name="connsiteY6" fmla="*/ 2730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1755 w 698393"/>
                <a:gd name="connsiteY6" fmla="*/ 3365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80 h 447705"/>
                <a:gd name="connsiteX1" fmla="*/ 57150 w 698393"/>
                <a:gd name="connsiteY1" fmla="*/ 234980 h 447705"/>
                <a:gd name="connsiteX2" fmla="*/ 133350 w 698393"/>
                <a:gd name="connsiteY2" fmla="*/ 57180 h 447705"/>
                <a:gd name="connsiteX3" fmla="*/ 254000 w 698393"/>
                <a:gd name="connsiteY3" fmla="*/ 30 h 447705"/>
                <a:gd name="connsiteX4" fmla="*/ 381000 w 698393"/>
                <a:gd name="connsiteY4" fmla="*/ 50830 h 447705"/>
                <a:gd name="connsiteX5" fmla="*/ 415684 w 698393"/>
                <a:gd name="connsiteY5" fmla="*/ 146080 h 447705"/>
                <a:gd name="connsiteX6" fmla="*/ 537282 w 698393"/>
                <a:gd name="connsiteY6" fmla="*/ 371505 h 447705"/>
                <a:gd name="connsiteX7" fmla="*/ 698393 w 698393"/>
                <a:gd name="connsiteY7" fmla="*/ 447705 h 447705"/>
                <a:gd name="connsiteX0" fmla="*/ 0 w 698393"/>
                <a:gd name="connsiteY0" fmla="*/ 374722 h 447747"/>
                <a:gd name="connsiteX1" fmla="*/ 57150 w 698393"/>
                <a:gd name="connsiteY1" fmla="*/ 235022 h 447747"/>
                <a:gd name="connsiteX2" fmla="*/ 133350 w 698393"/>
                <a:gd name="connsiteY2" fmla="*/ 57222 h 447747"/>
                <a:gd name="connsiteX3" fmla="*/ 254000 w 698393"/>
                <a:gd name="connsiteY3" fmla="*/ 72 h 447747"/>
                <a:gd name="connsiteX4" fmla="*/ 347836 w 698393"/>
                <a:gd name="connsiteY4" fmla="*/ 47697 h 447747"/>
                <a:gd name="connsiteX5" fmla="*/ 415684 w 698393"/>
                <a:gd name="connsiteY5" fmla="*/ 146122 h 447747"/>
                <a:gd name="connsiteX6" fmla="*/ 537282 w 698393"/>
                <a:gd name="connsiteY6" fmla="*/ 371547 h 447747"/>
                <a:gd name="connsiteX7" fmla="*/ 698393 w 698393"/>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211912 w 831046"/>
                <a:gd name="connsiteY1" fmla="*/ 225497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6421 h 449121"/>
                <a:gd name="connsiteX1" fmla="*/ 211912 w 831046"/>
                <a:gd name="connsiteY1" fmla="*/ 226871 h 449121"/>
                <a:gd name="connsiteX2" fmla="*/ 332330 w 831046"/>
                <a:gd name="connsiteY2" fmla="*/ 33196 h 449121"/>
                <a:gd name="connsiteX3" fmla="*/ 386653 w 831046"/>
                <a:gd name="connsiteY3" fmla="*/ 1446 h 449121"/>
                <a:gd name="connsiteX4" fmla="*/ 480489 w 831046"/>
                <a:gd name="connsiteY4" fmla="*/ 49071 h 449121"/>
                <a:gd name="connsiteX5" fmla="*/ 548337 w 831046"/>
                <a:gd name="connsiteY5" fmla="*/ 147496 h 449121"/>
                <a:gd name="connsiteX6" fmla="*/ 669935 w 831046"/>
                <a:gd name="connsiteY6" fmla="*/ 372921 h 449121"/>
                <a:gd name="connsiteX7" fmla="*/ 831046 w 831046"/>
                <a:gd name="connsiteY7" fmla="*/ 449121 h 449121"/>
                <a:gd name="connsiteX0" fmla="*/ 0 w 831046"/>
                <a:gd name="connsiteY0" fmla="*/ 435877 h 448577"/>
                <a:gd name="connsiteX1" fmla="*/ 187041 w 831046"/>
                <a:gd name="connsiteY1" fmla="*/ 200133 h 448577"/>
                <a:gd name="connsiteX2" fmla="*/ 332330 w 831046"/>
                <a:gd name="connsiteY2" fmla="*/ 32652 h 448577"/>
                <a:gd name="connsiteX3" fmla="*/ 386653 w 831046"/>
                <a:gd name="connsiteY3" fmla="*/ 902 h 448577"/>
                <a:gd name="connsiteX4" fmla="*/ 480489 w 831046"/>
                <a:gd name="connsiteY4" fmla="*/ 48527 h 448577"/>
                <a:gd name="connsiteX5" fmla="*/ 548337 w 831046"/>
                <a:gd name="connsiteY5" fmla="*/ 146952 h 448577"/>
                <a:gd name="connsiteX6" fmla="*/ 669935 w 831046"/>
                <a:gd name="connsiteY6" fmla="*/ 372377 h 448577"/>
                <a:gd name="connsiteX7" fmla="*/ 831046 w 831046"/>
                <a:gd name="connsiteY7" fmla="*/ 448577 h 448577"/>
                <a:gd name="connsiteX0" fmla="*/ 0 w 831046"/>
                <a:gd name="connsiteY0" fmla="*/ 435003 h 447703"/>
                <a:gd name="connsiteX1" fmla="*/ 187041 w 831046"/>
                <a:gd name="connsiteY1" fmla="*/ 199259 h 447703"/>
                <a:gd name="connsiteX2" fmla="*/ 278441 w 831046"/>
                <a:gd name="connsiteY2" fmla="*/ 43684 h 447703"/>
                <a:gd name="connsiteX3" fmla="*/ 386653 w 831046"/>
                <a:gd name="connsiteY3" fmla="*/ 28 h 447703"/>
                <a:gd name="connsiteX4" fmla="*/ 480489 w 831046"/>
                <a:gd name="connsiteY4" fmla="*/ 47653 h 447703"/>
                <a:gd name="connsiteX5" fmla="*/ 548337 w 831046"/>
                <a:gd name="connsiteY5" fmla="*/ 146078 h 447703"/>
                <a:gd name="connsiteX6" fmla="*/ 669935 w 831046"/>
                <a:gd name="connsiteY6" fmla="*/ 371503 h 447703"/>
                <a:gd name="connsiteX7" fmla="*/ 831046 w 831046"/>
                <a:gd name="connsiteY7" fmla="*/ 447703 h 447703"/>
                <a:gd name="connsiteX0" fmla="*/ 0 w 897372"/>
                <a:gd name="connsiteY0" fmla="*/ 435003 h 447703"/>
                <a:gd name="connsiteX1" fmla="*/ 253367 w 897372"/>
                <a:gd name="connsiteY1" fmla="*/ 199259 h 447703"/>
                <a:gd name="connsiteX2" fmla="*/ 344767 w 897372"/>
                <a:gd name="connsiteY2" fmla="*/ 43684 h 447703"/>
                <a:gd name="connsiteX3" fmla="*/ 452979 w 897372"/>
                <a:gd name="connsiteY3" fmla="*/ 28 h 447703"/>
                <a:gd name="connsiteX4" fmla="*/ 546815 w 897372"/>
                <a:gd name="connsiteY4" fmla="*/ 47653 h 447703"/>
                <a:gd name="connsiteX5" fmla="*/ 614663 w 897372"/>
                <a:gd name="connsiteY5" fmla="*/ 146078 h 447703"/>
                <a:gd name="connsiteX6" fmla="*/ 736261 w 897372"/>
                <a:gd name="connsiteY6" fmla="*/ 371503 h 447703"/>
                <a:gd name="connsiteX7" fmla="*/ 897372 w 897372"/>
                <a:gd name="connsiteY7" fmla="*/ 447703 h 44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72" h="447703">
                  <a:moveTo>
                    <a:pt x="0" y="435003"/>
                  </a:moveTo>
                  <a:cubicBezTo>
                    <a:pt x="183279" y="315411"/>
                    <a:pt x="195906" y="264479"/>
                    <a:pt x="253367" y="199259"/>
                  </a:cubicBezTo>
                  <a:cubicBezTo>
                    <a:pt x="310828" y="134039"/>
                    <a:pt x="311498" y="76889"/>
                    <a:pt x="344767" y="43684"/>
                  </a:cubicBezTo>
                  <a:cubicBezTo>
                    <a:pt x="378036" y="10479"/>
                    <a:pt x="419304" y="-633"/>
                    <a:pt x="452979" y="28"/>
                  </a:cubicBezTo>
                  <a:cubicBezTo>
                    <a:pt x="486654" y="689"/>
                    <a:pt x="519868" y="23311"/>
                    <a:pt x="546815" y="47653"/>
                  </a:cubicBezTo>
                  <a:cubicBezTo>
                    <a:pt x="573762" y="71995"/>
                    <a:pt x="614663" y="146078"/>
                    <a:pt x="614663" y="146078"/>
                  </a:cubicBezTo>
                  <a:lnTo>
                    <a:pt x="736261" y="371503"/>
                  </a:lnTo>
                  <a:cubicBezTo>
                    <a:pt x="788123" y="407486"/>
                    <a:pt x="895255" y="437120"/>
                    <a:pt x="897372" y="44770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4" name="Freeform 63"/>
            <p:cNvSpPr/>
            <p:nvPr/>
          </p:nvSpPr>
          <p:spPr bwMode="auto">
            <a:xfrm>
              <a:off x="10226675" y="2703689"/>
              <a:ext cx="609600"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5" name="Freeform 64"/>
            <p:cNvSpPr/>
            <p:nvPr/>
          </p:nvSpPr>
          <p:spPr bwMode="auto">
            <a:xfrm>
              <a:off x="10167108" y="2703689"/>
              <a:ext cx="72770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6" name="Freeform 65"/>
            <p:cNvSpPr/>
            <p:nvPr/>
          </p:nvSpPr>
          <p:spPr bwMode="auto">
            <a:xfrm>
              <a:off x="10249886" y="2711382"/>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7" name="Freeform 66"/>
            <p:cNvSpPr/>
            <p:nvPr/>
          </p:nvSpPr>
          <p:spPr bwMode="auto">
            <a:xfrm>
              <a:off x="10240698" y="2723792"/>
              <a:ext cx="572838" cy="47391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15" h="473914">
                  <a:moveTo>
                    <a:pt x="1266215" y="469152"/>
                  </a:moveTo>
                  <a:cubicBezTo>
                    <a:pt x="1016010" y="403534"/>
                    <a:pt x="976509" y="378399"/>
                    <a:pt x="897494" y="324689"/>
                  </a:cubicBezTo>
                  <a:cubicBezTo>
                    <a:pt x="818479" y="270979"/>
                    <a:pt x="826855" y="200335"/>
                    <a:pt x="792122" y="146889"/>
                  </a:cubicBezTo>
                  <a:cubicBezTo>
                    <a:pt x="757389" y="93443"/>
                    <a:pt x="725316" y="19889"/>
                    <a:pt x="689095" y="4014"/>
                  </a:cubicBezTo>
                  <a:cubicBezTo>
                    <a:pt x="652874" y="-11861"/>
                    <a:pt x="599304" y="22535"/>
                    <a:pt x="574795" y="51639"/>
                  </a:cubicBezTo>
                  <a:cubicBezTo>
                    <a:pt x="550286" y="80743"/>
                    <a:pt x="566382" y="128368"/>
                    <a:pt x="542040" y="178639"/>
                  </a:cubicBezTo>
                  <a:cubicBezTo>
                    <a:pt x="517698" y="228910"/>
                    <a:pt x="519085" y="304052"/>
                    <a:pt x="428745" y="353264"/>
                  </a:cubicBezTo>
                  <a:cubicBezTo>
                    <a:pt x="338405" y="402476"/>
                    <a:pt x="158928" y="451424"/>
                    <a:pt x="0" y="47391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9" name="Freeform 68"/>
            <p:cNvSpPr/>
            <p:nvPr/>
          </p:nvSpPr>
          <p:spPr bwMode="auto">
            <a:xfrm>
              <a:off x="9630750" y="2698899"/>
              <a:ext cx="609600"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1" name="Freeform 70"/>
            <p:cNvSpPr/>
            <p:nvPr/>
          </p:nvSpPr>
          <p:spPr bwMode="auto">
            <a:xfrm>
              <a:off x="9663994" y="2711381"/>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2" name="Freeform 71"/>
            <p:cNvSpPr/>
            <p:nvPr/>
          </p:nvSpPr>
          <p:spPr bwMode="auto">
            <a:xfrm>
              <a:off x="9072630" y="2716892"/>
              <a:ext cx="556108" cy="47073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87246 w 987246"/>
                <a:gd name="connsiteY0" fmla="*/ 468358 h 470739"/>
                <a:gd name="connsiteX1" fmla="*/ 771168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 name="connsiteX0" fmla="*/ 987246 w 987246"/>
                <a:gd name="connsiteY0" fmla="*/ 468358 h 470739"/>
                <a:gd name="connsiteX1" fmla="*/ 771168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 name="connsiteX0" fmla="*/ 987246 w 987246"/>
                <a:gd name="connsiteY0" fmla="*/ 468358 h 470739"/>
                <a:gd name="connsiteX1" fmla="*/ 800760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70739">
                  <a:moveTo>
                    <a:pt x="987246" y="468358"/>
                  </a:moveTo>
                  <a:cubicBezTo>
                    <a:pt x="758390" y="367022"/>
                    <a:pt x="853165" y="419542"/>
                    <a:pt x="800760" y="365964"/>
                  </a:cubicBezTo>
                  <a:cubicBezTo>
                    <a:pt x="748355" y="312386"/>
                    <a:pt x="711309" y="207214"/>
                    <a:pt x="672814" y="146889"/>
                  </a:cubicBezTo>
                  <a:cubicBezTo>
                    <a:pt x="634319"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3" name="Freeform 72"/>
            <p:cNvSpPr/>
            <p:nvPr/>
          </p:nvSpPr>
          <p:spPr bwMode="auto">
            <a:xfrm>
              <a:off x="9044567" y="2689396"/>
              <a:ext cx="609600"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4" name="Freeform 73"/>
            <p:cNvSpPr/>
            <p:nvPr/>
          </p:nvSpPr>
          <p:spPr bwMode="auto">
            <a:xfrm>
              <a:off x="8436336" y="2681214"/>
              <a:ext cx="684109" cy="47068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68076 w 568076"/>
                <a:gd name="connsiteY0" fmla="*/ 464961 h 471311"/>
                <a:gd name="connsiteX1" fmla="*/ 476001 w 568076"/>
                <a:gd name="connsiteY1" fmla="*/ 344311 h 471311"/>
                <a:gd name="connsiteX2" fmla="*/ 428376 w 568076"/>
                <a:gd name="connsiteY2" fmla="*/ 156986 h 471311"/>
                <a:gd name="connsiteX3" fmla="*/ 314076 w 568076"/>
                <a:gd name="connsiteY3" fmla="*/ 4586 h 471311"/>
                <a:gd name="connsiteX4" fmla="*/ 199776 w 568076"/>
                <a:gd name="connsiteY4" fmla="*/ 52211 h 471311"/>
                <a:gd name="connsiteX5" fmla="*/ 110876 w 568076"/>
                <a:gd name="connsiteY5" fmla="*/ 179211 h 471311"/>
                <a:gd name="connsiteX6" fmla="*/ 53726 w 568076"/>
                <a:gd name="connsiteY6" fmla="*/ 353836 h 471311"/>
                <a:gd name="connsiteX7" fmla="*/ 0 w 568076"/>
                <a:gd name="connsiteY7" fmla="*/ 471311 h 471311"/>
                <a:gd name="connsiteX0" fmla="*/ 568076 w 568076"/>
                <a:gd name="connsiteY0" fmla="*/ 464961 h 471311"/>
                <a:gd name="connsiteX1" fmla="*/ 476001 w 568076"/>
                <a:gd name="connsiteY1" fmla="*/ 344311 h 471311"/>
                <a:gd name="connsiteX2" fmla="*/ 428376 w 568076"/>
                <a:gd name="connsiteY2" fmla="*/ 156986 h 471311"/>
                <a:gd name="connsiteX3" fmla="*/ 314076 w 568076"/>
                <a:gd name="connsiteY3" fmla="*/ 4586 h 471311"/>
                <a:gd name="connsiteX4" fmla="*/ 199776 w 568076"/>
                <a:gd name="connsiteY4" fmla="*/ 52211 h 471311"/>
                <a:gd name="connsiteX5" fmla="*/ 110876 w 568076"/>
                <a:gd name="connsiteY5" fmla="*/ 179211 h 471311"/>
                <a:gd name="connsiteX6" fmla="*/ 83386 w 568076"/>
                <a:gd name="connsiteY6" fmla="*/ 272873 h 471311"/>
                <a:gd name="connsiteX7" fmla="*/ 0 w 568076"/>
                <a:gd name="connsiteY7" fmla="*/ 471311 h 471311"/>
                <a:gd name="connsiteX0" fmla="*/ 568076 w 568076"/>
                <a:gd name="connsiteY0" fmla="*/ 464337 h 470687"/>
                <a:gd name="connsiteX1" fmla="*/ 476001 w 568076"/>
                <a:gd name="connsiteY1" fmla="*/ 343687 h 470687"/>
                <a:gd name="connsiteX2" fmla="*/ 428376 w 568076"/>
                <a:gd name="connsiteY2" fmla="*/ 156362 h 470687"/>
                <a:gd name="connsiteX3" fmla="*/ 314076 w 568076"/>
                <a:gd name="connsiteY3" fmla="*/ 3962 h 470687"/>
                <a:gd name="connsiteX4" fmla="*/ 199776 w 568076"/>
                <a:gd name="connsiteY4" fmla="*/ 51587 h 470687"/>
                <a:gd name="connsiteX5" fmla="*/ 142514 w 568076"/>
                <a:gd name="connsiteY5" fmla="*/ 126199 h 470687"/>
                <a:gd name="connsiteX6" fmla="*/ 83386 w 568076"/>
                <a:gd name="connsiteY6" fmla="*/ 272249 h 470687"/>
                <a:gd name="connsiteX7" fmla="*/ 0 w 568076"/>
                <a:gd name="connsiteY7" fmla="*/ 470687 h 4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076" h="470687">
                  <a:moveTo>
                    <a:pt x="568076" y="464337"/>
                  </a:moveTo>
                  <a:cubicBezTo>
                    <a:pt x="533680" y="429676"/>
                    <a:pt x="499284" y="395016"/>
                    <a:pt x="476001" y="343687"/>
                  </a:cubicBezTo>
                  <a:cubicBezTo>
                    <a:pt x="452718" y="292358"/>
                    <a:pt x="455363" y="212983"/>
                    <a:pt x="428376" y="156362"/>
                  </a:cubicBezTo>
                  <a:cubicBezTo>
                    <a:pt x="401389" y="99741"/>
                    <a:pt x="352176" y="21424"/>
                    <a:pt x="314076" y="3962"/>
                  </a:cubicBezTo>
                  <a:cubicBezTo>
                    <a:pt x="275976" y="-13500"/>
                    <a:pt x="228370" y="31214"/>
                    <a:pt x="199776" y="51587"/>
                  </a:cubicBezTo>
                  <a:cubicBezTo>
                    <a:pt x="171182" y="71960"/>
                    <a:pt x="161912" y="89422"/>
                    <a:pt x="142514" y="126199"/>
                  </a:cubicBezTo>
                  <a:cubicBezTo>
                    <a:pt x="123116" y="162976"/>
                    <a:pt x="107138" y="214834"/>
                    <a:pt x="83386" y="272249"/>
                  </a:cubicBezTo>
                  <a:cubicBezTo>
                    <a:pt x="59634" y="329664"/>
                    <a:pt x="34925" y="432322"/>
                    <a:pt x="0" y="47068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5" name="Freeform 74"/>
            <p:cNvSpPr/>
            <p:nvPr/>
          </p:nvSpPr>
          <p:spPr bwMode="auto">
            <a:xfrm>
              <a:off x="8477347" y="2697596"/>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6" name="Freeform 75"/>
            <p:cNvSpPr/>
            <p:nvPr/>
          </p:nvSpPr>
          <p:spPr bwMode="auto">
            <a:xfrm>
              <a:off x="7844626" y="2685689"/>
              <a:ext cx="666128"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7" name="Freeform 76"/>
            <p:cNvSpPr/>
            <p:nvPr/>
          </p:nvSpPr>
          <p:spPr bwMode="auto">
            <a:xfrm>
              <a:off x="7289349" y="2693582"/>
              <a:ext cx="60894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8" name="Freeform 77"/>
            <p:cNvSpPr/>
            <p:nvPr/>
          </p:nvSpPr>
          <p:spPr bwMode="auto">
            <a:xfrm>
              <a:off x="6738466" y="2677027"/>
              <a:ext cx="549711"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9" name="Freeform 78"/>
            <p:cNvSpPr/>
            <p:nvPr/>
          </p:nvSpPr>
          <p:spPr bwMode="auto">
            <a:xfrm>
              <a:off x="7864366" y="2705363"/>
              <a:ext cx="585691" cy="47073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37684 w 937684"/>
                <a:gd name="connsiteY0" fmla="*/ 468358 h 470739"/>
                <a:gd name="connsiteX1" fmla="*/ 771168 w 937684"/>
                <a:gd name="connsiteY1" fmla="*/ 365964 h 470739"/>
                <a:gd name="connsiteX2" fmla="*/ 672814 w 937684"/>
                <a:gd name="connsiteY2" fmla="*/ 146889 h 470739"/>
                <a:gd name="connsiteX3" fmla="*/ 569787 w 937684"/>
                <a:gd name="connsiteY3" fmla="*/ 4014 h 470739"/>
                <a:gd name="connsiteX4" fmla="*/ 455487 w 937684"/>
                <a:gd name="connsiteY4" fmla="*/ 51639 h 470739"/>
                <a:gd name="connsiteX5" fmla="*/ 366587 w 937684"/>
                <a:gd name="connsiteY5" fmla="*/ 178639 h 470739"/>
                <a:gd name="connsiteX6" fmla="*/ 269981 w 937684"/>
                <a:gd name="connsiteY6" fmla="*/ 353264 h 470739"/>
                <a:gd name="connsiteX7" fmla="*/ 0 w 937684"/>
                <a:gd name="connsiteY7" fmla="*/ 470739 h 470739"/>
                <a:gd name="connsiteX0" fmla="*/ 937684 w 937684"/>
                <a:gd name="connsiteY0" fmla="*/ 468358 h 470739"/>
                <a:gd name="connsiteX1" fmla="*/ 759733 w 937684"/>
                <a:gd name="connsiteY1" fmla="*/ 327864 h 470739"/>
                <a:gd name="connsiteX2" fmla="*/ 672814 w 937684"/>
                <a:gd name="connsiteY2" fmla="*/ 146889 h 470739"/>
                <a:gd name="connsiteX3" fmla="*/ 569787 w 937684"/>
                <a:gd name="connsiteY3" fmla="*/ 4014 h 470739"/>
                <a:gd name="connsiteX4" fmla="*/ 455487 w 937684"/>
                <a:gd name="connsiteY4" fmla="*/ 51639 h 470739"/>
                <a:gd name="connsiteX5" fmla="*/ 366587 w 937684"/>
                <a:gd name="connsiteY5" fmla="*/ 178639 h 470739"/>
                <a:gd name="connsiteX6" fmla="*/ 269981 w 937684"/>
                <a:gd name="connsiteY6" fmla="*/ 353264 h 470739"/>
                <a:gd name="connsiteX7" fmla="*/ 0 w 937684"/>
                <a:gd name="connsiteY7" fmla="*/ 470739 h 4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84" h="470739">
                  <a:moveTo>
                    <a:pt x="937684" y="468358"/>
                  </a:moveTo>
                  <a:cubicBezTo>
                    <a:pt x="903288" y="433697"/>
                    <a:pt x="803878" y="381442"/>
                    <a:pt x="759733" y="327864"/>
                  </a:cubicBezTo>
                  <a:cubicBezTo>
                    <a:pt x="715588" y="274286"/>
                    <a:pt x="704472" y="200864"/>
                    <a:pt x="672814" y="146889"/>
                  </a:cubicBezTo>
                  <a:cubicBezTo>
                    <a:pt x="641156" y="9291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0" name="Freeform 79"/>
            <p:cNvSpPr/>
            <p:nvPr/>
          </p:nvSpPr>
          <p:spPr bwMode="auto">
            <a:xfrm>
              <a:off x="7288381" y="2701354"/>
              <a:ext cx="573137" cy="46101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61999 w 961999"/>
                <a:gd name="connsiteY0" fmla="*/ 489789 h 494635"/>
                <a:gd name="connsiteX1" fmla="*/ 745921 w 961999"/>
                <a:gd name="connsiteY1" fmla="*/ 365964 h 494635"/>
                <a:gd name="connsiteX2" fmla="*/ 647567 w 961999"/>
                <a:gd name="connsiteY2" fmla="*/ 146889 h 494635"/>
                <a:gd name="connsiteX3" fmla="*/ 544540 w 961999"/>
                <a:gd name="connsiteY3" fmla="*/ 4014 h 494635"/>
                <a:gd name="connsiteX4" fmla="*/ 430240 w 961999"/>
                <a:gd name="connsiteY4" fmla="*/ 51639 h 494635"/>
                <a:gd name="connsiteX5" fmla="*/ 341340 w 961999"/>
                <a:gd name="connsiteY5" fmla="*/ 178639 h 494635"/>
                <a:gd name="connsiteX6" fmla="*/ 244734 w 961999"/>
                <a:gd name="connsiteY6" fmla="*/ 353264 h 494635"/>
                <a:gd name="connsiteX7" fmla="*/ 0 w 961999"/>
                <a:gd name="connsiteY7" fmla="*/ 494635 h 494635"/>
                <a:gd name="connsiteX0" fmla="*/ 961999 w 961999"/>
                <a:gd name="connsiteY0" fmla="*/ 490825 h 495671"/>
                <a:gd name="connsiteX1" fmla="*/ 745921 w 961999"/>
                <a:gd name="connsiteY1" fmla="*/ 367000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61999 w 961999"/>
                <a:gd name="connsiteY0" fmla="*/ 490825 h 495671"/>
                <a:gd name="connsiteX1" fmla="*/ 745921 w 961999"/>
                <a:gd name="connsiteY1" fmla="*/ 390896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11504 w 911504"/>
                <a:gd name="connsiteY0" fmla="*/ 494239 h 495671"/>
                <a:gd name="connsiteX1" fmla="*/ 745921 w 911504"/>
                <a:gd name="connsiteY1" fmla="*/ 390896 h 495671"/>
                <a:gd name="connsiteX2" fmla="*/ 632419 w 911504"/>
                <a:gd name="connsiteY2" fmla="*/ 164993 h 495671"/>
                <a:gd name="connsiteX3" fmla="*/ 544540 w 911504"/>
                <a:gd name="connsiteY3" fmla="*/ 5050 h 495671"/>
                <a:gd name="connsiteX4" fmla="*/ 430240 w 911504"/>
                <a:gd name="connsiteY4" fmla="*/ 52675 h 495671"/>
                <a:gd name="connsiteX5" fmla="*/ 341340 w 911504"/>
                <a:gd name="connsiteY5" fmla="*/ 179675 h 495671"/>
                <a:gd name="connsiteX6" fmla="*/ 244734 w 911504"/>
                <a:gd name="connsiteY6" fmla="*/ 354300 h 495671"/>
                <a:gd name="connsiteX7" fmla="*/ 0 w 911504"/>
                <a:gd name="connsiteY7" fmla="*/ 495671 h 4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504" h="495671">
                  <a:moveTo>
                    <a:pt x="911504" y="494239"/>
                  </a:moveTo>
                  <a:cubicBezTo>
                    <a:pt x="877108" y="459578"/>
                    <a:pt x="792435" y="445770"/>
                    <a:pt x="745921" y="390896"/>
                  </a:cubicBezTo>
                  <a:cubicBezTo>
                    <a:pt x="699407" y="336022"/>
                    <a:pt x="665983" y="229301"/>
                    <a:pt x="632419" y="164993"/>
                  </a:cubicBezTo>
                  <a:cubicBezTo>
                    <a:pt x="598855" y="100685"/>
                    <a:pt x="578237" y="23770"/>
                    <a:pt x="544540" y="5050"/>
                  </a:cubicBezTo>
                  <a:cubicBezTo>
                    <a:pt x="510843" y="-13670"/>
                    <a:pt x="464107" y="23571"/>
                    <a:pt x="430240" y="52675"/>
                  </a:cubicBezTo>
                  <a:cubicBezTo>
                    <a:pt x="396373" y="81779"/>
                    <a:pt x="372258" y="129404"/>
                    <a:pt x="341340" y="179675"/>
                  </a:cubicBezTo>
                  <a:cubicBezTo>
                    <a:pt x="310422" y="229946"/>
                    <a:pt x="301624" y="301634"/>
                    <a:pt x="244734" y="354300"/>
                  </a:cubicBezTo>
                  <a:cubicBezTo>
                    <a:pt x="187844" y="406966"/>
                    <a:pt x="158928" y="473181"/>
                    <a:pt x="0" y="495671"/>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1" name="Freeform 80"/>
            <p:cNvSpPr/>
            <p:nvPr/>
          </p:nvSpPr>
          <p:spPr bwMode="auto">
            <a:xfrm>
              <a:off x="9601400" y="2697364"/>
              <a:ext cx="696746" cy="473692"/>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69318 w 583668"/>
                <a:gd name="connsiteY6" fmla="*/ 353836 h 473692"/>
                <a:gd name="connsiteX7" fmla="*/ 0 w 583668"/>
                <a:gd name="connsiteY7" fmla="*/ 473692 h 473692"/>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73308 w 583668"/>
                <a:gd name="connsiteY6" fmla="*/ 334786 h 473692"/>
                <a:gd name="connsiteX7" fmla="*/ 0 w 583668"/>
                <a:gd name="connsiteY7" fmla="*/ 473692 h 4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68" h="473692">
                  <a:moveTo>
                    <a:pt x="583668" y="464961"/>
                  </a:moveTo>
                  <a:cubicBezTo>
                    <a:pt x="549272" y="430300"/>
                    <a:pt x="514876" y="395640"/>
                    <a:pt x="491593" y="344311"/>
                  </a:cubicBezTo>
                  <a:cubicBezTo>
                    <a:pt x="468310" y="292982"/>
                    <a:pt x="470955" y="213607"/>
                    <a:pt x="443968" y="156986"/>
                  </a:cubicBezTo>
                  <a:cubicBezTo>
                    <a:pt x="416981" y="100365"/>
                    <a:pt x="367768" y="22048"/>
                    <a:pt x="329668" y="4586"/>
                  </a:cubicBezTo>
                  <a:cubicBezTo>
                    <a:pt x="291568" y="-12876"/>
                    <a:pt x="249235" y="23107"/>
                    <a:pt x="215368" y="52211"/>
                  </a:cubicBezTo>
                  <a:cubicBezTo>
                    <a:pt x="181501" y="81315"/>
                    <a:pt x="150145" y="132115"/>
                    <a:pt x="126468" y="179211"/>
                  </a:cubicBezTo>
                  <a:cubicBezTo>
                    <a:pt x="102791" y="226307"/>
                    <a:pt x="94386" y="285706"/>
                    <a:pt x="73308" y="334786"/>
                  </a:cubicBezTo>
                  <a:cubicBezTo>
                    <a:pt x="52230" y="383866"/>
                    <a:pt x="34925" y="435327"/>
                    <a:pt x="0" y="473692"/>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2" name="Freeform 81"/>
            <p:cNvSpPr/>
            <p:nvPr/>
          </p:nvSpPr>
          <p:spPr bwMode="auto">
            <a:xfrm>
              <a:off x="9652213" y="2736620"/>
              <a:ext cx="570457" cy="45486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82006 w 1282006"/>
                <a:gd name="connsiteY0" fmla="*/ 469152 h 473914"/>
                <a:gd name="connsiteX1" fmla="*/ 897494 w 1282006"/>
                <a:gd name="connsiteY1" fmla="*/ 324689 h 473914"/>
                <a:gd name="connsiteX2" fmla="*/ 792122 w 1282006"/>
                <a:gd name="connsiteY2" fmla="*/ 146889 h 473914"/>
                <a:gd name="connsiteX3" fmla="*/ 689095 w 1282006"/>
                <a:gd name="connsiteY3" fmla="*/ 4014 h 473914"/>
                <a:gd name="connsiteX4" fmla="*/ 574795 w 1282006"/>
                <a:gd name="connsiteY4" fmla="*/ 51639 h 473914"/>
                <a:gd name="connsiteX5" fmla="*/ 542040 w 1282006"/>
                <a:gd name="connsiteY5" fmla="*/ 178639 h 473914"/>
                <a:gd name="connsiteX6" fmla="*/ 428745 w 1282006"/>
                <a:gd name="connsiteY6" fmla="*/ 353264 h 473914"/>
                <a:gd name="connsiteX7" fmla="*/ 0 w 1282006"/>
                <a:gd name="connsiteY7" fmla="*/ 473914 h 473914"/>
                <a:gd name="connsiteX0" fmla="*/ 1292534 w 1292534"/>
                <a:gd name="connsiteY0" fmla="*/ 469152 h 469152"/>
                <a:gd name="connsiteX1" fmla="*/ 908022 w 1292534"/>
                <a:gd name="connsiteY1" fmla="*/ 324689 h 469152"/>
                <a:gd name="connsiteX2" fmla="*/ 802650 w 1292534"/>
                <a:gd name="connsiteY2" fmla="*/ 146889 h 469152"/>
                <a:gd name="connsiteX3" fmla="*/ 699623 w 1292534"/>
                <a:gd name="connsiteY3" fmla="*/ 4014 h 469152"/>
                <a:gd name="connsiteX4" fmla="*/ 585323 w 1292534"/>
                <a:gd name="connsiteY4" fmla="*/ 51639 h 469152"/>
                <a:gd name="connsiteX5" fmla="*/ 552568 w 1292534"/>
                <a:gd name="connsiteY5" fmla="*/ 178639 h 469152"/>
                <a:gd name="connsiteX6" fmla="*/ 439273 w 1292534"/>
                <a:gd name="connsiteY6" fmla="*/ 353264 h 469152"/>
                <a:gd name="connsiteX7" fmla="*/ 0 w 1292534"/>
                <a:gd name="connsiteY7" fmla="*/ 454864 h 469152"/>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951" h="454864">
                  <a:moveTo>
                    <a:pt x="1260951" y="452483"/>
                  </a:moveTo>
                  <a:cubicBezTo>
                    <a:pt x="1047594" y="391628"/>
                    <a:pt x="984406" y="375621"/>
                    <a:pt x="908022" y="324689"/>
                  </a:cubicBezTo>
                  <a:cubicBezTo>
                    <a:pt x="831639" y="273757"/>
                    <a:pt x="837383" y="200335"/>
                    <a:pt x="802650" y="146889"/>
                  </a:cubicBezTo>
                  <a:cubicBezTo>
                    <a:pt x="767917" y="93443"/>
                    <a:pt x="735844" y="19889"/>
                    <a:pt x="699623" y="4014"/>
                  </a:cubicBezTo>
                  <a:cubicBezTo>
                    <a:pt x="663402" y="-11861"/>
                    <a:pt x="609832" y="22535"/>
                    <a:pt x="585323" y="51639"/>
                  </a:cubicBezTo>
                  <a:cubicBezTo>
                    <a:pt x="560814" y="80743"/>
                    <a:pt x="576910" y="128368"/>
                    <a:pt x="552568" y="178639"/>
                  </a:cubicBezTo>
                  <a:cubicBezTo>
                    <a:pt x="528226" y="228910"/>
                    <a:pt x="531368" y="307227"/>
                    <a:pt x="439273" y="353264"/>
                  </a:cubicBezTo>
                  <a:cubicBezTo>
                    <a:pt x="347178" y="399301"/>
                    <a:pt x="158928" y="432374"/>
                    <a:pt x="0" y="45486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3" name="Freeform 82"/>
            <p:cNvSpPr/>
            <p:nvPr/>
          </p:nvSpPr>
          <p:spPr bwMode="auto">
            <a:xfrm>
              <a:off x="9003725" y="2684606"/>
              <a:ext cx="696746" cy="473692"/>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69318 w 583668"/>
                <a:gd name="connsiteY6" fmla="*/ 353836 h 473692"/>
                <a:gd name="connsiteX7" fmla="*/ 0 w 583668"/>
                <a:gd name="connsiteY7" fmla="*/ 473692 h 473692"/>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73308 w 583668"/>
                <a:gd name="connsiteY6" fmla="*/ 334786 h 473692"/>
                <a:gd name="connsiteX7" fmla="*/ 0 w 583668"/>
                <a:gd name="connsiteY7" fmla="*/ 473692 h 4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68" h="473692">
                  <a:moveTo>
                    <a:pt x="583668" y="464961"/>
                  </a:moveTo>
                  <a:cubicBezTo>
                    <a:pt x="549272" y="430300"/>
                    <a:pt x="514876" y="395640"/>
                    <a:pt x="491593" y="344311"/>
                  </a:cubicBezTo>
                  <a:cubicBezTo>
                    <a:pt x="468310" y="292982"/>
                    <a:pt x="470955" y="213607"/>
                    <a:pt x="443968" y="156986"/>
                  </a:cubicBezTo>
                  <a:cubicBezTo>
                    <a:pt x="416981" y="100365"/>
                    <a:pt x="367768" y="22048"/>
                    <a:pt x="329668" y="4586"/>
                  </a:cubicBezTo>
                  <a:cubicBezTo>
                    <a:pt x="291568" y="-12876"/>
                    <a:pt x="249235" y="23107"/>
                    <a:pt x="215368" y="52211"/>
                  </a:cubicBezTo>
                  <a:cubicBezTo>
                    <a:pt x="181501" y="81315"/>
                    <a:pt x="150145" y="132115"/>
                    <a:pt x="126468" y="179211"/>
                  </a:cubicBezTo>
                  <a:cubicBezTo>
                    <a:pt x="102791" y="226307"/>
                    <a:pt x="94386" y="285706"/>
                    <a:pt x="73308" y="334786"/>
                  </a:cubicBezTo>
                  <a:cubicBezTo>
                    <a:pt x="52230" y="383866"/>
                    <a:pt x="34925" y="435327"/>
                    <a:pt x="0" y="473692"/>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4" name="Freeform 83"/>
            <p:cNvSpPr/>
            <p:nvPr/>
          </p:nvSpPr>
          <p:spPr bwMode="auto">
            <a:xfrm>
              <a:off x="9061198" y="2716878"/>
              <a:ext cx="570457" cy="45486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82006 w 1282006"/>
                <a:gd name="connsiteY0" fmla="*/ 469152 h 473914"/>
                <a:gd name="connsiteX1" fmla="*/ 897494 w 1282006"/>
                <a:gd name="connsiteY1" fmla="*/ 324689 h 473914"/>
                <a:gd name="connsiteX2" fmla="*/ 792122 w 1282006"/>
                <a:gd name="connsiteY2" fmla="*/ 146889 h 473914"/>
                <a:gd name="connsiteX3" fmla="*/ 689095 w 1282006"/>
                <a:gd name="connsiteY3" fmla="*/ 4014 h 473914"/>
                <a:gd name="connsiteX4" fmla="*/ 574795 w 1282006"/>
                <a:gd name="connsiteY4" fmla="*/ 51639 h 473914"/>
                <a:gd name="connsiteX5" fmla="*/ 542040 w 1282006"/>
                <a:gd name="connsiteY5" fmla="*/ 178639 h 473914"/>
                <a:gd name="connsiteX6" fmla="*/ 428745 w 1282006"/>
                <a:gd name="connsiteY6" fmla="*/ 353264 h 473914"/>
                <a:gd name="connsiteX7" fmla="*/ 0 w 1282006"/>
                <a:gd name="connsiteY7" fmla="*/ 473914 h 473914"/>
                <a:gd name="connsiteX0" fmla="*/ 1292534 w 1292534"/>
                <a:gd name="connsiteY0" fmla="*/ 469152 h 469152"/>
                <a:gd name="connsiteX1" fmla="*/ 908022 w 1292534"/>
                <a:gd name="connsiteY1" fmla="*/ 324689 h 469152"/>
                <a:gd name="connsiteX2" fmla="*/ 802650 w 1292534"/>
                <a:gd name="connsiteY2" fmla="*/ 146889 h 469152"/>
                <a:gd name="connsiteX3" fmla="*/ 699623 w 1292534"/>
                <a:gd name="connsiteY3" fmla="*/ 4014 h 469152"/>
                <a:gd name="connsiteX4" fmla="*/ 585323 w 1292534"/>
                <a:gd name="connsiteY4" fmla="*/ 51639 h 469152"/>
                <a:gd name="connsiteX5" fmla="*/ 552568 w 1292534"/>
                <a:gd name="connsiteY5" fmla="*/ 178639 h 469152"/>
                <a:gd name="connsiteX6" fmla="*/ 439273 w 1292534"/>
                <a:gd name="connsiteY6" fmla="*/ 353264 h 469152"/>
                <a:gd name="connsiteX7" fmla="*/ 0 w 1292534"/>
                <a:gd name="connsiteY7" fmla="*/ 454864 h 469152"/>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951" h="454864">
                  <a:moveTo>
                    <a:pt x="1260951" y="452483"/>
                  </a:moveTo>
                  <a:cubicBezTo>
                    <a:pt x="1047594" y="391628"/>
                    <a:pt x="984406" y="375621"/>
                    <a:pt x="908022" y="324689"/>
                  </a:cubicBezTo>
                  <a:cubicBezTo>
                    <a:pt x="831639" y="273757"/>
                    <a:pt x="837383" y="200335"/>
                    <a:pt x="802650" y="146889"/>
                  </a:cubicBezTo>
                  <a:cubicBezTo>
                    <a:pt x="767917" y="93443"/>
                    <a:pt x="735844" y="19889"/>
                    <a:pt x="699623" y="4014"/>
                  </a:cubicBezTo>
                  <a:cubicBezTo>
                    <a:pt x="663402" y="-11861"/>
                    <a:pt x="609832" y="22535"/>
                    <a:pt x="585323" y="51639"/>
                  </a:cubicBezTo>
                  <a:cubicBezTo>
                    <a:pt x="560814" y="80743"/>
                    <a:pt x="576910" y="128368"/>
                    <a:pt x="552568" y="178639"/>
                  </a:cubicBezTo>
                  <a:cubicBezTo>
                    <a:pt x="528226" y="228910"/>
                    <a:pt x="531368" y="307227"/>
                    <a:pt x="439273" y="353264"/>
                  </a:cubicBezTo>
                  <a:cubicBezTo>
                    <a:pt x="347178" y="399301"/>
                    <a:pt x="158928" y="432374"/>
                    <a:pt x="0" y="45486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9" name="Freeform 88"/>
            <p:cNvSpPr/>
            <p:nvPr/>
          </p:nvSpPr>
          <p:spPr bwMode="auto">
            <a:xfrm>
              <a:off x="10854303" y="2729674"/>
              <a:ext cx="536452" cy="471693"/>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520700 w 698393"/>
                <a:gd name="connsiteY6" fmla="*/ 402171 h 449796"/>
                <a:gd name="connsiteX7" fmla="*/ 698393 w 698393"/>
                <a:gd name="connsiteY7" fmla="*/ 449796 h 449796"/>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470956 w 698393"/>
                <a:gd name="connsiteY6" fmla="*/ 271996 h 449796"/>
                <a:gd name="connsiteX7" fmla="*/ 698393 w 698393"/>
                <a:gd name="connsiteY7" fmla="*/ 449796 h 449796"/>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470956 w 698393"/>
                <a:gd name="connsiteY6" fmla="*/ 2699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04119 w 698393"/>
                <a:gd name="connsiteY6" fmla="*/ 2730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1755 w 698393"/>
                <a:gd name="connsiteY6" fmla="*/ 3365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80 h 447705"/>
                <a:gd name="connsiteX1" fmla="*/ 57150 w 698393"/>
                <a:gd name="connsiteY1" fmla="*/ 234980 h 447705"/>
                <a:gd name="connsiteX2" fmla="*/ 133350 w 698393"/>
                <a:gd name="connsiteY2" fmla="*/ 57180 h 447705"/>
                <a:gd name="connsiteX3" fmla="*/ 254000 w 698393"/>
                <a:gd name="connsiteY3" fmla="*/ 30 h 447705"/>
                <a:gd name="connsiteX4" fmla="*/ 381000 w 698393"/>
                <a:gd name="connsiteY4" fmla="*/ 50830 h 447705"/>
                <a:gd name="connsiteX5" fmla="*/ 415684 w 698393"/>
                <a:gd name="connsiteY5" fmla="*/ 146080 h 447705"/>
                <a:gd name="connsiteX6" fmla="*/ 537282 w 698393"/>
                <a:gd name="connsiteY6" fmla="*/ 371505 h 447705"/>
                <a:gd name="connsiteX7" fmla="*/ 698393 w 698393"/>
                <a:gd name="connsiteY7" fmla="*/ 447705 h 447705"/>
                <a:gd name="connsiteX0" fmla="*/ 0 w 698393"/>
                <a:gd name="connsiteY0" fmla="*/ 374722 h 447747"/>
                <a:gd name="connsiteX1" fmla="*/ 57150 w 698393"/>
                <a:gd name="connsiteY1" fmla="*/ 235022 h 447747"/>
                <a:gd name="connsiteX2" fmla="*/ 133350 w 698393"/>
                <a:gd name="connsiteY2" fmla="*/ 57222 h 447747"/>
                <a:gd name="connsiteX3" fmla="*/ 254000 w 698393"/>
                <a:gd name="connsiteY3" fmla="*/ 72 h 447747"/>
                <a:gd name="connsiteX4" fmla="*/ 347836 w 698393"/>
                <a:gd name="connsiteY4" fmla="*/ 47697 h 447747"/>
                <a:gd name="connsiteX5" fmla="*/ 415684 w 698393"/>
                <a:gd name="connsiteY5" fmla="*/ 146122 h 447747"/>
                <a:gd name="connsiteX6" fmla="*/ 537282 w 698393"/>
                <a:gd name="connsiteY6" fmla="*/ 371547 h 447747"/>
                <a:gd name="connsiteX7" fmla="*/ 698393 w 698393"/>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211912 w 831046"/>
                <a:gd name="connsiteY1" fmla="*/ 225497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6421 h 449121"/>
                <a:gd name="connsiteX1" fmla="*/ 211912 w 831046"/>
                <a:gd name="connsiteY1" fmla="*/ 226871 h 449121"/>
                <a:gd name="connsiteX2" fmla="*/ 332330 w 831046"/>
                <a:gd name="connsiteY2" fmla="*/ 33196 h 449121"/>
                <a:gd name="connsiteX3" fmla="*/ 386653 w 831046"/>
                <a:gd name="connsiteY3" fmla="*/ 1446 h 449121"/>
                <a:gd name="connsiteX4" fmla="*/ 480489 w 831046"/>
                <a:gd name="connsiteY4" fmla="*/ 49071 h 449121"/>
                <a:gd name="connsiteX5" fmla="*/ 548337 w 831046"/>
                <a:gd name="connsiteY5" fmla="*/ 147496 h 449121"/>
                <a:gd name="connsiteX6" fmla="*/ 669935 w 831046"/>
                <a:gd name="connsiteY6" fmla="*/ 372921 h 449121"/>
                <a:gd name="connsiteX7" fmla="*/ 831046 w 831046"/>
                <a:gd name="connsiteY7" fmla="*/ 449121 h 449121"/>
                <a:gd name="connsiteX0" fmla="*/ 0 w 1109934"/>
                <a:gd name="connsiteY0" fmla="*/ 436421 h 468171"/>
                <a:gd name="connsiteX1" fmla="*/ 211912 w 1109934"/>
                <a:gd name="connsiteY1" fmla="*/ 226871 h 468171"/>
                <a:gd name="connsiteX2" fmla="*/ 332330 w 1109934"/>
                <a:gd name="connsiteY2" fmla="*/ 33196 h 468171"/>
                <a:gd name="connsiteX3" fmla="*/ 386653 w 1109934"/>
                <a:gd name="connsiteY3" fmla="*/ 1446 h 468171"/>
                <a:gd name="connsiteX4" fmla="*/ 480489 w 1109934"/>
                <a:gd name="connsiteY4" fmla="*/ 49071 h 468171"/>
                <a:gd name="connsiteX5" fmla="*/ 548337 w 1109934"/>
                <a:gd name="connsiteY5" fmla="*/ 147496 h 468171"/>
                <a:gd name="connsiteX6" fmla="*/ 669935 w 1109934"/>
                <a:gd name="connsiteY6" fmla="*/ 372921 h 468171"/>
                <a:gd name="connsiteX7" fmla="*/ 1109934 w 1109934"/>
                <a:gd name="connsiteY7" fmla="*/ 468171 h 468171"/>
                <a:gd name="connsiteX0" fmla="*/ 0 w 1109934"/>
                <a:gd name="connsiteY0" fmla="*/ 436421 h 468171"/>
                <a:gd name="connsiteX1" fmla="*/ 211912 w 1109934"/>
                <a:gd name="connsiteY1" fmla="*/ 226871 h 468171"/>
                <a:gd name="connsiteX2" fmla="*/ 332330 w 1109934"/>
                <a:gd name="connsiteY2" fmla="*/ 33196 h 468171"/>
                <a:gd name="connsiteX3" fmla="*/ 386653 w 1109934"/>
                <a:gd name="connsiteY3" fmla="*/ 1446 h 468171"/>
                <a:gd name="connsiteX4" fmla="*/ 480489 w 1109934"/>
                <a:gd name="connsiteY4" fmla="*/ 49071 h 468171"/>
                <a:gd name="connsiteX5" fmla="*/ 548337 w 1109934"/>
                <a:gd name="connsiteY5" fmla="*/ 147496 h 468171"/>
                <a:gd name="connsiteX6" fmla="*/ 661220 w 1109934"/>
                <a:gd name="connsiteY6" fmla="*/ 322121 h 468171"/>
                <a:gd name="connsiteX7" fmla="*/ 1109934 w 1109934"/>
                <a:gd name="connsiteY7" fmla="*/ 468171 h 468171"/>
                <a:gd name="connsiteX0" fmla="*/ 0 w 1380107"/>
                <a:gd name="connsiteY0" fmla="*/ 464996 h 468171"/>
                <a:gd name="connsiteX1" fmla="*/ 482085 w 1380107"/>
                <a:gd name="connsiteY1" fmla="*/ 226871 h 468171"/>
                <a:gd name="connsiteX2" fmla="*/ 602503 w 1380107"/>
                <a:gd name="connsiteY2" fmla="*/ 33196 h 468171"/>
                <a:gd name="connsiteX3" fmla="*/ 656826 w 1380107"/>
                <a:gd name="connsiteY3" fmla="*/ 1446 h 468171"/>
                <a:gd name="connsiteX4" fmla="*/ 750662 w 1380107"/>
                <a:gd name="connsiteY4" fmla="*/ 49071 h 468171"/>
                <a:gd name="connsiteX5" fmla="*/ 818510 w 1380107"/>
                <a:gd name="connsiteY5" fmla="*/ 147496 h 468171"/>
                <a:gd name="connsiteX6" fmla="*/ 931393 w 1380107"/>
                <a:gd name="connsiteY6" fmla="*/ 322121 h 468171"/>
                <a:gd name="connsiteX7" fmla="*/ 1380107 w 1380107"/>
                <a:gd name="connsiteY7" fmla="*/ 468171 h 468171"/>
                <a:gd name="connsiteX0" fmla="*/ 0 w 1380107"/>
                <a:gd name="connsiteY0" fmla="*/ 46865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865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230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230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3913 h 473438"/>
                <a:gd name="connsiteX1" fmla="*/ 429793 w 1380107"/>
                <a:gd name="connsiteY1" fmla="*/ 321038 h 473438"/>
                <a:gd name="connsiteX2" fmla="*/ 602503 w 1380107"/>
                <a:gd name="connsiteY2" fmla="*/ 38463 h 473438"/>
                <a:gd name="connsiteX3" fmla="*/ 816106 w 1380107"/>
                <a:gd name="connsiteY3" fmla="*/ 4332 h 473438"/>
                <a:gd name="connsiteX4" fmla="*/ 750662 w 1380107"/>
                <a:gd name="connsiteY4" fmla="*/ 54338 h 473438"/>
                <a:gd name="connsiteX5" fmla="*/ 818510 w 1380107"/>
                <a:gd name="connsiteY5" fmla="*/ 152763 h 473438"/>
                <a:gd name="connsiteX6" fmla="*/ 931393 w 1380107"/>
                <a:gd name="connsiteY6" fmla="*/ 327388 h 473438"/>
                <a:gd name="connsiteX7" fmla="*/ 1380107 w 1380107"/>
                <a:gd name="connsiteY7" fmla="*/ 473438 h 473438"/>
                <a:gd name="connsiteX0" fmla="*/ 0 w 1380107"/>
                <a:gd name="connsiteY0" fmla="*/ 464425 h 473950"/>
                <a:gd name="connsiteX1" fmla="*/ 429793 w 1380107"/>
                <a:gd name="connsiteY1" fmla="*/ 321550 h 473950"/>
                <a:gd name="connsiteX2" fmla="*/ 602503 w 1380107"/>
                <a:gd name="connsiteY2" fmla="*/ 38975 h 473950"/>
                <a:gd name="connsiteX3" fmla="*/ 816106 w 1380107"/>
                <a:gd name="connsiteY3" fmla="*/ 4844 h 473950"/>
                <a:gd name="connsiteX4" fmla="*/ 879314 w 1380107"/>
                <a:gd name="connsiteY4" fmla="*/ 61994 h 473950"/>
                <a:gd name="connsiteX5" fmla="*/ 818510 w 1380107"/>
                <a:gd name="connsiteY5" fmla="*/ 153275 h 473950"/>
                <a:gd name="connsiteX6" fmla="*/ 931393 w 1380107"/>
                <a:gd name="connsiteY6" fmla="*/ 327900 h 473950"/>
                <a:gd name="connsiteX7" fmla="*/ 1380107 w 1380107"/>
                <a:gd name="connsiteY7" fmla="*/ 473950 h 473950"/>
                <a:gd name="connsiteX0" fmla="*/ 0 w 1380107"/>
                <a:gd name="connsiteY0" fmla="*/ 464425 h 473950"/>
                <a:gd name="connsiteX1" fmla="*/ 429793 w 1380107"/>
                <a:gd name="connsiteY1" fmla="*/ 321550 h 473950"/>
                <a:gd name="connsiteX2" fmla="*/ 602503 w 1380107"/>
                <a:gd name="connsiteY2" fmla="*/ 38975 h 473950"/>
                <a:gd name="connsiteX3" fmla="*/ 816106 w 1380107"/>
                <a:gd name="connsiteY3" fmla="*/ 4844 h 473950"/>
                <a:gd name="connsiteX4" fmla="*/ 879314 w 1380107"/>
                <a:gd name="connsiteY4" fmla="*/ 61994 h 473950"/>
                <a:gd name="connsiteX5" fmla="*/ 861392 w 1380107"/>
                <a:gd name="connsiteY5" fmla="*/ 158037 h 473950"/>
                <a:gd name="connsiteX6" fmla="*/ 931393 w 1380107"/>
                <a:gd name="connsiteY6" fmla="*/ 327900 h 473950"/>
                <a:gd name="connsiteX7" fmla="*/ 1380107 w 1380107"/>
                <a:gd name="connsiteY7" fmla="*/ 473950 h 473950"/>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79314 w 1380107"/>
                <a:gd name="connsiteY4" fmla="*/ 63686 h 475642"/>
                <a:gd name="connsiteX5" fmla="*/ 861392 w 1380107"/>
                <a:gd name="connsiteY5" fmla="*/ 159729 h 475642"/>
                <a:gd name="connsiteX6" fmla="*/ 931393 w 1380107"/>
                <a:gd name="connsiteY6" fmla="*/ 329592 h 475642"/>
                <a:gd name="connsiteX7" fmla="*/ 1380107 w 1380107"/>
                <a:gd name="connsiteY7" fmla="*/ 475642 h 475642"/>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79314 w 1380107"/>
                <a:gd name="connsiteY4" fmla="*/ 63686 h 475642"/>
                <a:gd name="connsiteX5" fmla="*/ 861392 w 1380107"/>
                <a:gd name="connsiteY5" fmla="*/ 159729 h 475642"/>
                <a:gd name="connsiteX6" fmla="*/ 1023285 w 1380107"/>
                <a:gd name="connsiteY6" fmla="*/ 379598 h 475642"/>
                <a:gd name="connsiteX7" fmla="*/ 1380107 w 1380107"/>
                <a:gd name="connsiteY7" fmla="*/ 475642 h 475642"/>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18053 w 1380107"/>
                <a:gd name="connsiteY4" fmla="*/ 63686 h 475642"/>
                <a:gd name="connsiteX5" fmla="*/ 861392 w 1380107"/>
                <a:gd name="connsiteY5" fmla="*/ 159729 h 475642"/>
                <a:gd name="connsiteX6" fmla="*/ 1023285 w 1380107"/>
                <a:gd name="connsiteY6" fmla="*/ 379598 h 475642"/>
                <a:gd name="connsiteX7" fmla="*/ 1380107 w 1380107"/>
                <a:gd name="connsiteY7" fmla="*/ 475642 h 475642"/>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1023285 w 1380107"/>
                <a:gd name="connsiteY6" fmla="*/ 375649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46255 h 471693"/>
                <a:gd name="connsiteX6" fmla="*/ 992655 w 1380107"/>
                <a:gd name="connsiteY6" fmla="*/ 304212 h 471693"/>
                <a:gd name="connsiteX7" fmla="*/ 1380107 w 1380107"/>
                <a:gd name="connsiteY7" fmla="*/ 471693 h 4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107" h="471693">
                  <a:moveTo>
                    <a:pt x="0" y="462168"/>
                  </a:moveTo>
                  <a:cubicBezTo>
                    <a:pt x="331438" y="390201"/>
                    <a:pt x="319166" y="387423"/>
                    <a:pt x="429793" y="319293"/>
                  </a:cubicBezTo>
                  <a:cubicBezTo>
                    <a:pt x="540420" y="251163"/>
                    <a:pt x="605505" y="106568"/>
                    <a:pt x="663764" y="53387"/>
                  </a:cubicBezTo>
                  <a:cubicBezTo>
                    <a:pt x="722024" y="206"/>
                    <a:pt x="753635" y="-852"/>
                    <a:pt x="779350" y="206"/>
                  </a:cubicBezTo>
                  <a:cubicBezTo>
                    <a:pt x="805065" y="1264"/>
                    <a:pt x="804379" y="35396"/>
                    <a:pt x="818053" y="59737"/>
                  </a:cubicBezTo>
                  <a:cubicBezTo>
                    <a:pt x="831727" y="84078"/>
                    <a:pt x="861392" y="146255"/>
                    <a:pt x="861392" y="146255"/>
                  </a:cubicBezTo>
                  <a:lnTo>
                    <a:pt x="992655" y="304212"/>
                  </a:lnTo>
                  <a:cubicBezTo>
                    <a:pt x="1044517" y="356864"/>
                    <a:pt x="1377990" y="461110"/>
                    <a:pt x="1380107" y="47169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0" name="Freeform 89"/>
            <p:cNvSpPr/>
            <p:nvPr/>
          </p:nvSpPr>
          <p:spPr bwMode="auto">
            <a:xfrm>
              <a:off x="8474012" y="2713020"/>
              <a:ext cx="557630" cy="45067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75039 w 575039"/>
                <a:gd name="connsiteY0" fmla="*/ 464961 h 464961"/>
                <a:gd name="connsiteX1" fmla="*/ 482964 w 575039"/>
                <a:gd name="connsiteY1" fmla="*/ 344311 h 464961"/>
                <a:gd name="connsiteX2" fmla="*/ 435339 w 575039"/>
                <a:gd name="connsiteY2" fmla="*/ 156986 h 464961"/>
                <a:gd name="connsiteX3" fmla="*/ 321039 w 575039"/>
                <a:gd name="connsiteY3" fmla="*/ 4586 h 464961"/>
                <a:gd name="connsiteX4" fmla="*/ 206739 w 575039"/>
                <a:gd name="connsiteY4" fmla="*/ 52211 h 464961"/>
                <a:gd name="connsiteX5" fmla="*/ 117839 w 575039"/>
                <a:gd name="connsiteY5" fmla="*/ 179211 h 464961"/>
                <a:gd name="connsiteX6" fmla="*/ 60689 w 575039"/>
                <a:gd name="connsiteY6" fmla="*/ 353836 h 464961"/>
                <a:gd name="connsiteX7" fmla="*/ 0 w 575039"/>
                <a:gd name="connsiteY7" fmla="*/ 445117 h 464961"/>
                <a:gd name="connsiteX0" fmla="*/ 533998 w 533998"/>
                <a:gd name="connsiteY0" fmla="*/ 450674 h 450674"/>
                <a:gd name="connsiteX1" fmla="*/ 482964 w 533998"/>
                <a:gd name="connsiteY1" fmla="*/ 344311 h 450674"/>
                <a:gd name="connsiteX2" fmla="*/ 435339 w 533998"/>
                <a:gd name="connsiteY2" fmla="*/ 156986 h 450674"/>
                <a:gd name="connsiteX3" fmla="*/ 321039 w 533998"/>
                <a:gd name="connsiteY3" fmla="*/ 4586 h 450674"/>
                <a:gd name="connsiteX4" fmla="*/ 206739 w 533998"/>
                <a:gd name="connsiteY4" fmla="*/ 52211 h 450674"/>
                <a:gd name="connsiteX5" fmla="*/ 117839 w 533998"/>
                <a:gd name="connsiteY5" fmla="*/ 179211 h 450674"/>
                <a:gd name="connsiteX6" fmla="*/ 60689 w 533998"/>
                <a:gd name="connsiteY6" fmla="*/ 353836 h 450674"/>
                <a:gd name="connsiteX7" fmla="*/ 0 w 533998"/>
                <a:gd name="connsiteY7" fmla="*/ 445117 h 450674"/>
                <a:gd name="connsiteX0" fmla="*/ 533998 w 533998"/>
                <a:gd name="connsiteY0" fmla="*/ 450674 h 450674"/>
                <a:gd name="connsiteX1" fmla="*/ 472163 w 533998"/>
                <a:gd name="connsiteY1" fmla="*/ 301449 h 450674"/>
                <a:gd name="connsiteX2" fmla="*/ 435339 w 533998"/>
                <a:gd name="connsiteY2" fmla="*/ 156986 h 450674"/>
                <a:gd name="connsiteX3" fmla="*/ 321039 w 533998"/>
                <a:gd name="connsiteY3" fmla="*/ 4586 h 450674"/>
                <a:gd name="connsiteX4" fmla="*/ 206739 w 533998"/>
                <a:gd name="connsiteY4" fmla="*/ 52211 h 450674"/>
                <a:gd name="connsiteX5" fmla="*/ 117839 w 533998"/>
                <a:gd name="connsiteY5" fmla="*/ 179211 h 450674"/>
                <a:gd name="connsiteX6" fmla="*/ 60689 w 533998"/>
                <a:gd name="connsiteY6" fmla="*/ 353836 h 450674"/>
                <a:gd name="connsiteX7" fmla="*/ 0 w 533998"/>
                <a:gd name="connsiteY7" fmla="*/ 445117 h 45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998" h="450674">
                  <a:moveTo>
                    <a:pt x="533998" y="450674"/>
                  </a:moveTo>
                  <a:cubicBezTo>
                    <a:pt x="499602" y="416013"/>
                    <a:pt x="488606" y="350397"/>
                    <a:pt x="472163" y="301449"/>
                  </a:cubicBezTo>
                  <a:cubicBezTo>
                    <a:pt x="455720" y="252501"/>
                    <a:pt x="460526" y="206463"/>
                    <a:pt x="435339" y="156986"/>
                  </a:cubicBezTo>
                  <a:cubicBezTo>
                    <a:pt x="410152" y="107509"/>
                    <a:pt x="359139" y="22048"/>
                    <a:pt x="321039" y="4586"/>
                  </a:cubicBezTo>
                  <a:cubicBezTo>
                    <a:pt x="282939" y="-12876"/>
                    <a:pt x="240606" y="23107"/>
                    <a:pt x="206739" y="52211"/>
                  </a:cubicBezTo>
                  <a:cubicBezTo>
                    <a:pt x="172872" y="81315"/>
                    <a:pt x="142181" y="128940"/>
                    <a:pt x="117839" y="179211"/>
                  </a:cubicBezTo>
                  <a:cubicBezTo>
                    <a:pt x="93497" y="229482"/>
                    <a:pt x="80329" y="309518"/>
                    <a:pt x="60689" y="353836"/>
                  </a:cubicBezTo>
                  <a:cubicBezTo>
                    <a:pt x="41049" y="398154"/>
                    <a:pt x="34925" y="406752"/>
                    <a:pt x="0" y="44511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1" name="Freeform 90"/>
            <p:cNvSpPr/>
            <p:nvPr/>
          </p:nvSpPr>
          <p:spPr bwMode="auto">
            <a:xfrm>
              <a:off x="10273933" y="2736264"/>
              <a:ext cx="510576" cy="458815"/>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76743 w 1276743"/>
                <a:gd name="connsiteY0" fmla="*/ 447721 h 473914"/>
                <a:gd name="connsiteX1" fmla="*/ 897494 w 1276743"/>
                <a:gd name="connsiteY1" fmla="*/ 324689 h 473914"/>
                <a:gd name="connsiteX2" fmla="*/ 792122 w 1276743"/>
                <a:gd name="connsiteY2" fmla="*/ 146889 h 473914"/>
                <a:gd name="connsiteX3" fmla="*/ 689095 w 1276743"/>
                <a:gd name="connsiteY3" fmla="*/ 4014 h 473914"/>
                <a:gd name="connsiteX4" fmla="*/ 574795 w 1276743"/>
                <a:gd name="connsiteY4" fmla="*/ 51639 h 473914"/>
                <a:gd name="connsiteX5" fmla="*/ 542040 w 1276743"/>
                <a:gd name="connsiteY5" fmla="*/ 178639 h 473914"/>
                <a:gd name="connsiteX6" fmla="*/ 428745 w 1276743"/>
                <a:gd name="connsiteY6" fmla="*/ 353264 h 473914"/>
                <a:gd name="connsiteX7" fmla="*/ 0 w 1276743"/>
                <a:gd name="connsiteY7" fmla="*/ 473914 h 473914"/>
                <a:gd name="connsiteX0" fmla="*/ 1297797 w 1297797"/>
                <a:gd name="connsiteY0" fmla="*/ 447721 h 447721"/>
                <a:gd name="connsiteX1" fmla="*/ 918548 w 1297797"/>
                <a:gd name="connsiteY1" fmla="*/ 324689 h 447721"/>
                <a:gd name="connsiteX2" fmla="*/ 813176 w 1297797"/>
                <a:gd name="connsiteY2" fmla="*/ 146889 h 447721"/>
                <a:gd name="connsiteX3" fmla="*/ 710149 w 1297797"/>
                <a:gd name="connsiteY3" fmla="*/ 4014 h 447721"/>
                <a:gd name="connsiteX4" fmla="*/ 595849 w 1297797"/>
                <a:gd name="connsiteY4" fmla="*/ 51639 h 447721"/>
                <a:gd name="connsiteX5" fmla="*/ 563094 w 1297797"/>
                <a:gd name="connsiteY5" fmla="*/ 178639 h 447721"/>
                <a:gd name="connsiteX6" fmla="*/ 449799 w 1297797"/>
                <a:gd name="connsiteY6" fmla="*/ 353264 h 447721"/>
                <a:gd name="connsiteX7" fmla="*/ 0 w 1297797"/>
                <a:gd name="connsiteY7" fmla="*/ 445339 h 447721"/>
                <a:gd name="connsiteX0" fmla="*/ 1297797 w 1297797"/>
                <a:gd name="connsiteY0" fmla="*/ 456682 h 456682"/>
                <a:gd name="connsiteX1" fmla="*/ 918548 w 1297797"/>
                <a:gd name="connsiteY1" fmla="*/ 333650 h 456682"/>
                <a:gd name="connsiteX2" fmla="*/ 813176 w 1297797"/>
                <a:gd name="connsiteY2" fmla="*/ 155850 h 456682"/>
                <a:gd name="connsiteX3" fmla="*/ 752258 w 1297797"/>
                <a:gd name="connsiteY3" fmla="*/ 3450 h 456682"/>
                <a:gd name="connsiteX4" fmla="*/ 595849 w 1297797"/>
                <a:gd name="connsiteY4" fmla="*/ 60600 h 456682"/>
                <a:gd name="connsiteX5" fmla="*/ 563094 w 1297797"/>
                <a:gd name="connsiteY5" fmla="*/ 187600 h 456682"/>
                <a:gd name="connsiteX6" fmla="*/ 449799 w 1297797"/>
                <a:gd name="connsiteY6" fmla="*/ 362225 h 456682"/>
                <a:gd name="connsiteX7" fmla="*/ 0 w 1297797"/>
                <a:gd name="connsiteY7" fmla="*/ 454300 h 456682"/>
                <a:gd name="connsiteX0" fmla="*/ 1297797 w 1297797"/>
                <a:gd name="connsiteY0" fmla="*/ 457074 h 457074"/>
                <a:gd name="connsiteX1" fmla="*/ 918548 w 1297797"/>
                <a:gd name="connsiteY1" fmla="*/ 334042 h 457074"/>
                <a:gd name="connsiteX2" fmla="*/ 797386 w 1297797"/>
                <a:gd name="connsiteY2" fmla="*/ 163386 h 457074"/>
                <a:gd name="connsiteX3" fmla="*/ 752258 w 1297797"/>
                <a:gd name="connsiteY3" fmla="*/ 3842 h 457074"/>
                <a:gd name="connsiteX4" fmla="*/ 595849 w 1297797"/>
                <a:gd name="connsiteY4" fmla="*/ 60992 h 457074"/>
                <a:gd name="connsiteX5" fmla="*/ 563094 w 1297797"/>
                <a:gd name="connsiteY5" fmla="*/ 187992 h 457074"/>
                <a:gd name="connsiteX6" fmla="*/ 449799 w 1297797"/>
                <a:gd name="connsiteY6" fmla="*/ 362617 h 457074"/>
                <a:gd name="connsiteX7" fmla="*/ 0 w 1297797"/>
                <a:gd name="connsiteY7" fmla="*/ 454692 h 457074"/>
                <a:gd name="connsiteX0" fmla="*/ 1297797 w 1297797"/>
                <a:gd name="connsiteY0" fmla="*/ 456538 h 456538"/>
                <a:gd name="connsiteX1" fmla="*/ 918548 w 1297797"/>
                <a:gd name="connsiteY1" fmla="*/ 333506 h 456538"/>
                <a:gd name="connsiteX2" fmla="*/ 797386 w 1297797"/>
                <a:gd name="connsiteY2" fmla="*/ 162850 h 456538"/>
                <a:gd name="connsiteX3" fmla="*/ 752258 w 1297797"/>
                <a:gd name="connsiteY3" fmla="*/ 3306 h 456538"/>
                <a:gd name="connsiteX4" fmla="*/ 637957 w 1297797"/>
                <a:gd name="connsiteY4" fmla="*/ 65218 h 456538"/>
                <a:gd name="connsiteX5" fmla="*/ 563094 w 1297797"/>
                <a:gd name="connsiteY5" fmla="*/ 187456 h 456538"/>
                <a:gd name="connsiteX6" fmla="*/ 449799 w 1297797"/>
                <a:gd name="connsiteY6" fmla="*/ 362081 h 456538"/>
                <a:gd name="connsiteX7" fmla="*/ 0 w 1297797"/>
                <a:gd name="connsiteY7" fmla="*/ 454156 h 456538"/>
                <a:gd name="connsiteX0" fmla="*/ 1297797 w 1297797"/>
                <a:gd name="connsiteY0" fmla="*/ 458815 h 458815"/>
                <a:gd name="connsiteX1" fmla="*/ 918548 w 1297797"/>
                <a:gd name="connsiteY1" fmla="*/ 335783 h 458815"/>
                <a:gd name="connsiteX2" fmla="*/ 797386 w 1297797"/>
                <a:gd name="connsiteY2" fmla="*/ 165127 h 458815"/>
                <a:gd name="connsiteX3" fmla="*/ 720678 w 1297797"/>
                <a:gd name="connsiteY3" fmla="*/ 3202 h 458815"/>
                <a:gd name="connsiteX4" fmla="*/ 637957 w 1297797"/>
                <a:gd name="connsiteY4" fmla="*/ 67495 h 458815"/>
                <a:gd name="connsiteX5" fmla="*/ 563094 w 1297797"/>
                <a:gd name="connsiteY5" fmla="*/ 189733 h 458815"/>
                <a:gd name="connsiteX6" fmla="*/ 449799 w 1297797"/>
                <a:gd name="connsiteY6" fmla="*/ 364358 h 458815"/>
                <a:gd name="connsiteX7" fmla="*/ 0 w 1297797"/>
                <a:gd name="connsiteY7" fmla="*/ 456433 h 4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797" h="458815">
                  <a:moveTo>
                    <a:pt x="1297797" y="458815"/>
                  </a:moveTo>
                  <a:cubicBezTo>
                    <a:pt x="1047592" y="393197"/>
                    <a:pt x="1001950" y="384731"/>
                    <a:pt x="918548" y="335783"/>
                  </a:cubicBezTo>
                  <a:cubicBezTo>
                    <a:pt x="835146" y="286835"/>
                    <a:pt x="830364" y="220557"/>
                    <a:pt x="797386" y="165127"/>
                  </a:cubicBezTo>
                  <a:cubicBezTo>
                    <a:pt x="764408" y="109697"/>
                    <a:pt x="747250" y="19474"/>
                    <a:pt x="720678" y="3202"/>
                  </a:cubicBezTo>
                  <a:cubicBezTo>
                    <a:pt x="694107" y="-13070"/>
                    <a:pt x="664221" y="36407"/>
                    <a:pt x="637957" y="67495"/>
                  </a:cubicBezTo>
                  <a:cubicBezTo>
                    <a:pt x="611693" y="98584"/>
                    <a:pt x="594454" y="140256"/>
                    <a:pt x="563094" y="189733"/>
                  </a:cubicBezTo>
                  <a:cubicBezTo>
                    <a:pt x="531734" y="239210"/>
                    <a:pt x="543648" y="319908"/>
                    <a:pt x="449799" y="364358"/>
                  </a:cubicBezTo>
                  <a:cubicBezTo>
                    <a:pt x="355950" y="408808"/>
                    <a:pt x="158928" y="433943"/>
                    <a:pt x="0" y="45643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3" name="Freeform 92"/>
            <p:cNvSpPr/>
            <p:nvPr/>
          </p:nvSpPr>
          <p:spPr bwMode="auto">
            <a:xfrm>
              <a:off x="9688305" y="2749428"/>
              <a:ext cx="510576" cy="458815"/>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76743 w 1276743"/>
                <a:gd name="connsiteY0" fmla="*/ 447721 h 473914"/>
                <a:gd name="connsiteX1" fmla="*/ 897494 w 1276743"/>
                <a:gd name="connsiteY1" fmla="*/ 324689 h 473914"/>
                <a:gd name="connsiteX2" fmla="*/ 792122 w 1276743"/>
                <a:gd name="connsiteY2" fmla="*/ 146889 h 473914"/>
                <a:gd name="connsiteX3" fmla="*/ 689095 w 1276743"/>
                <a:gd name="connsiteY3" fmla="*/ 4014 h 473914"/>
                <a:gd name="connsiteX4" fmla="*/ 574795 w 1276743"/>
                <a:gd name="connsiteY4" fmla="*/ 51639 h 473914"/>
                <a:gd name="connsiteX5" fmla="*/ 542040 w 1276743"/>
                <a:gd name="connsiteY5" fmla="*/ 178639 h 473914"/>
                <a:gd name="connsiteX6" fmla="*/ 428745 w 1276743"/>
                <a:gd name="connsiteY6" fmla="*/ 353264 h 473914"/>
                <a:gd name="connsiteX7" fmla="*/ 0 w 1276743"/>
                <a:gd name="connsiteY7" fmla="*/ 473914 h 473914"/>
                <a:gd name="connsiteX0" fmla="*/ 1297797 w 1297797"/>
                <a:gd name="connsiteY0" fmla="*/ 447721 h 447721"/>
                <a:gd name="connsiteX1" fmla="*/ 918548 w 1297797"/>
                <a:gd name="connsiteY1" fmla="*/ 324689 h 447721"/>
                <a:gd name="connsiteX2" fmla="*/ 813176 w 1297797"/>
                <a:gd name="connsiteY2" fmla="*/ 146889 h 447721"/>
                <a:gd name="connsiteX3" fmla="*/ 710149 w 1297797"/>
                <a:gd name="connsiteY3" fmla="*/ 4014 h 447721"/>
                <a:gd name="connsiteX4" fmla="*/ 595849 w 1297797"/>
                <a:gd name="connsiteY4" fmla="*/ 51639 h 447721"/>
                <a:gd name="connsiteX5" fmla="*/ 563094 w 1297797"/>
                <a:gd name="connsiteY5" fmla="*/ 178639 h 447721"/>
                <a:gd name="connsiteX6" fmla="*/ 449799 w 1297797"/>
                <a:gd name="connsiteY6" fmla="*/ 353264 h 447721"/>
                <a:gd name="connsiteX7" fmla="*/ 0 w 1297797"/>
                <a:gd name="connsiteY7" fmla="*/ 445339 h 447721"/>
                <a:gd name="connsiteX0" fmla="*/ 1297797 w 1297797"/>
                <a:gd name="connsiteY0" fmla="*/ 456682 h 456682"/>
                <a:gd name="connsiteX1" fmla="*/ 918548 w 1297797"/>
                <a:gd name="connsiteY1" fmla="*/ 333650 h 456682"/>
                <a:gd name="connsiteX2" fmla="*/ 813176 w 1297797"/>
                <a:gd name="connsiteY2" fmla="*/ 155850 h 456682"/>
                <a:gd name="connsiteX3" fmla="*/ 752258 w 1297797"/>
                <a:gd name="connsiteY3" fmla="*/ 3450 h 456682"/>
                <a:gd name="connsiteX4" fmla="*/ 595849 w 1297797"/>
                <a:gd name="connsiteY4" fmla="*/ 60600 h 456682"/>
                <a:gd name="connsiteX5" fmla="*/ 563094 w 1297797"/>
                <a:gd name="connsiteY5" fmla="*/ 187600 h 456682"/>
                <a:gd name="connsiteX6" fmla="*/ 449799 w 1297797"/>
                <a:gd name="connsiteY6" fmla="*/ 362225 h 456682"/>
                <a:gd name="connsiteX7" fmla="*/ 0 w 1297797"/>
                <a:gd name="connsiteY7" fmla="*/ 454300 h 456682"/>
                <a:gd name="connsiteX0" fmla="*/ 1297797 w 1297797"/>
                <a:gd name="connsiteY0" fmla="*/ 457074 h 457074"/>
                <a:gd name="connsiteX1" fmla="*/ 918548 w 1297797"/>
                <a:gd name="connsiteY1" fmla="*/ 334042 h 457074"/>
                <a:gd name="connsiteX2" fmla="*/ 797386 w 1297797"/>
                <a:gd name="connsiteY2" fmla="*/ 163386 h 457074"/>
                <a:gd name="connsiteX3" fmla="*/ 752258 w 1297797"/>
                <a:gd name="connsiteY3" fmla="*/ 3842 h 457074"/>
                <a:gd name="connsiteX4" fmla="*/ 595849 w 1297797"/>
                <a:gd name="connsiteY4" fmla="*/ 60992 h 457074"/>
                <a:gd name="connsiteX5" fmla="*/ 563094 w 1297797"/>
                <a:gd name="connsiteY5" fmla="*/ 187992 h 457074"/>
                <a:gd name="connsiteX6" fmla="*/ 449799 w 1297797"/>
                <a:gd name="connsiteY6" fmla="*/ 362617 h 457074"/>
                <a:gd name="connsiteX7" fmla="*/ 0 w 1297797"/>
                <a:gd name="connsiteY7" fmla="*/ 454692 h 457074"/>
                <a:gd name="connsiteX0" fmla="*/ 1297797 w 1297797"/>
                <a:gd name="connsiteY0" fmla="*/ 456538 h 456538"/>
                <a:gd name="connsiteX1" fmla="*/ 918548 w 1297797"/>
                <a:gd name="connsiteY1" fmla="*/ 333506 h 456538"/>
                <a:gd name="connsiteX2" fmla="*/ 797386 w 1297797"/>
                <a:gd name="connsiteY2" fmla="*/ 162850 h 456538"/>
                <a:gd name="connsiteX3" fmla="*/ 752258 w 1297797"/>
                <a:gd name="connsiteY3" fmla="*/ 3306 h 456538"/>
                <a:gd name="connsiteX4" fmla="*/ 637957 w 1297797"/>
                <a:gd name="connsiteY4" fmla="*/ 65218 h 456538"/>
                <a:gd name="connsiteX5" fmla="*/ 563094 w 1297797"/>
                <a:gd name="connsiteY5" fmla="*/ 187456 h 456538"/>
                <a:gd name="connsiteX6" fmla="*/ 449799 w 1297797"/>
                <a:gd name="connsiteY6" fmla="*/ 362081 h 456538"/>
                <a:gd name="connsiteX7" fmla="*/ 0 w 1297797"/>
                <a:gd name="connsiteY7" fmla="*/ 454156 h 456538"/>
                <a:gd name="connsiteX0" fmla="*/ 1297797 w 1297797"/>
                <a:gd name="connsiteY0" fmla="*/ 458815 h 458815"/>
                <a:gd name="connsiteX1" fmla="*/ 918548 w 1297797"/>
                <a:gd name="connsiteY1" fmla="*/ 335783 h 458815"/>
                <a:gd name="connsiteX2" fmla="*/ 797386 w 1297797"/>
                <a:gd name="connsiteY2" fmla="*/ 165127 h 458815"/>
                <a:gd name="connsiteX3" fmla="*/ 720678 w 1297797"/>
                <a:gd name="connsiteY3" fmla="*/ 3202 h 458815"/>
                <a:gd name="connsiteX4" fmla="*/ 637957 w 1297797"/>
                <a:gd name="connsiteY4" fmla="*/ 67495 h 458815"/>
                <a:gd name="connsiteX5" fmla="*/ 563094 w 1297797"/>
                <a:gd name="connsiteY5" fmla="*/ 189733 h 458815"/>
                <a:gd name="connsiteX6" fmla="*/ 449799 w 1297797"/>
                <a:gd name="connsiteY6" fmla="*/ 364358 h 458815"/>
                <a:gd name="connsiteX7" fmla="*/ 0 w 1297797"/>
                <a:gd name="connsiteY7" fmla="*/ 456433 h 4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797" h="458815">
                  <a:moveTo>
                    <a:pt x="1297797" y="458815"/>
                  </a:moveTo>
                  <a:cubicBezTo>
                    <a:pt x="1047592" y="393197"/>
                    <a:pt x="1001950" y="384731"/>
                    <a:pt x="918548" y="335783"/>
                  </a:cubicBezTo>
                  <a:cubicBezTo>
                    <a:pt x="835146" y="286835"/>
                    <a:pt x="830364" y="220557"/>
                    <a:pt x="797386" y="165127"/>
                  </a:cubicBezTo>
                  <a:cubicBezTo>
                    <a:pt x="764408" y="109697"/>
                    <a:pt x="747250" y="19474"/>
                    <a:pt x="720678" y="3202"/>
                  </a:cubicBezTo>
                  <a:cubicBezTo>
                    <a:pt x="694107" y="-13070"/>
                    <a:pt x="664221" y="36407"/>
                    <a:pt x="637957" y="67495"/>
                  </a:cubicBezTo>
                  <a:cubicBezTo>
                    <a:pt x="611693" y="98584"/>
                    <a:pt x="594454" y="140256"/>
                    <a:pt x="563094" y="189733"/>
                  </a:cubicBezTo>
                  <a:cubicBezTo>
                    <a:pt x="531734" y="239210"/>
                    <a:pt x="543648" y="319908"/>
                    <a:pt x="449799" y="364358"/>
                  </a:cubicBezTo>
                  <a:cubicBezTo>
                    <a:pt x="355950" y="408808"/>
                    <a:pt x="158928" y="433943"/>
                    <a:pt x="0" y="45643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5" name="Freeform 94"/>
            <p:cNvSpPr/>
            <p:nvPr/>
          </p:nvSpPr>
          <p:spPr bwMode="auto">
            <a:xfrm>
              <a:off x="10118261" y="2708336"/>
              <a:ext cx="833061"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8" name="Freeform 97"/>
            <p:cNvSpPr/>
            <p:nvPr/>
          </p:nvSpPr>
          <p:spPr bwMode="auto">
            <a:xfrm>
              <a:off x="10714453" y="2705952"/>
              <a:ext cx="842372"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9" name="Freeform 98"/>
            <p:cNvSpPr/>
            <p:nvPr/>
          </p:nvSpPr>
          <p:spPr bwMode="auto">
            <a:xfrm>
              <a:off x="10841831" y="2738438"/>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0" name="Freeform 99"/>
            <p:cNvSpPr/>
            <p:nvPr/>
          </p:nvSpPr>
          <p:spPr bwMode="auto">
            <a:xfrm>
              <a:off x="11151394" y="2750344"/>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1" name="Freeform 100"/>
            <p:cNvSpPr/>
            <p:nvPr/>
          </p:nvSpPr>
          <p:spPr bwMode="auto">
            <a:xfrm>
              <a:off x="6704132" y="2692894"/>
              <a:ext cx="573137" cy="46101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61999 w 961999"/>
                <a:gd name="connsiteY0" fmla="*/ 489789 h 494635"/>
                <a:gd name="connsiteX1" fmla="*/ 745921 w 961999"/>
                <a:gd name="connsiteY1" fmla="*/ 365964 h 494635"/>
                <a:gd name="connsiteX2" fmla="*/ 647567 w 961999"/>
                <a:gd name="connsiteY2" fmla="*/ 146889 h 494635"/>
                <a:gd name="connsiteX3" fmla="*/ 544540 w 961999"/>
                <a:gd name="connsiteY3" fmla="*/ 4014 h 494635"/>
                <a:gd name="connsiteX4" fmla="*/ 430240 w 961999"/>
                <a:gd name="connsiteY4" fmla="*/ 51639 h 494635"/>
                <a:gd name="connsiteX5" fmla="*/ 341340 w 961999"/>
                <a:gd name="connsiteY5" fmla="*/ 178639 h 494635"/>
                <a:gd name="connsiteX6" fmla="*/ 244734 w 961999"/>
                <a:gd name="connsiteY6" fmla="*/ 353264 h 494635"/>
                <a:gd name="connsiteX7" fmla="*/ 0 w 961999"/>
                <a:gd name="connsiteY7" fmla="*/ 494635 h 494635"/>
                <a:gd name="connsiteX0" fmla="*/ 961999 w 961999"/>
                <a:gd name="connsiteY0" fmla="*/ 490825 h 495671"/>
                <a:gd name="connsiteX1" fmla="*/ 745921 w 961999"/>
                <a:gd name="connsiteY1" fmla="*/ 367000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61999 w 961999"/>
                <a:gd name="connsiteY0" fmla="*/ 490825 h 495671"/>
                <a:gd name="connsiteX1" fmla="*/ 745921 w 961999"/>
                <a:gd name="connsiteY1" fmla="*/ 390896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11504 w 911504"/>
                <a:gd name="connsiteY0" fmla="*/ 494239 h 495671"/>
                <a:gd name="connsiteX1" fmla="*/ 745921 w 911504"/>
                <a:gd name="connsiteY1" fmla="*/ 390896 h 495671"/>
                <a:gd name="connsiteX2" fmla="*/ 632419 w 911504"/>
                <a:gd name="connsiteY2" fmla="*/ 164993 h 495671"/>
                <a:gd name="connsiteX3" fmla="*/ 544540 w 911504"/>
                <a:gd name="connsiteY3" fmla="*/ 5050 h 495671"/>
                <a:gd name="connsiteX4" fmla="*/ 430240 w 911504"/>
                <a:gd name="connsiteY4" fmla="*/ 52675 h 495671"/>
                <a:gd name="connsiteX5" fmla="*/ 341340 w 911504"/>
                <a:gd name="connsiteY5" fmla="*/ 179675 h 495671"/>
                <a:gd name="connsiteX6" fmla="*/ 244734 w 911504"/>
                <a:gd name="connsiteY6" fmla="*/ 354300 h 495671"/>
                <a:gd name="connsiteX7" fmla="*/ 0 w 911504"/>
                <a:gd name="connsiteY7" fmla="*/ 495671 h 4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504" h="495671">
                  <a:moveTo>
                    <a:pt x="911504" y="494239"/>
                  </a:moveTo>
                  <a:cubicBezTo>
                    <a:pt x="877108" y="459578"/>
                    <a:pt x="792435" y="445770"/>
                    <a:pt x="745921" y="390896"/>
                  </a:cubicBezTo>
                  <a:cubicBezTo>
                    <a:pt x="699407" y="336022"/>
                    <a:pt x="665983" y="229301"/>
                    <a:pt x="632419" y="164993"/>
                  </a:cubicBezTo>
                  <a:cubicBezTo>
                    <a:pt x="598855" y="100685"/>
                    <a:pt x="578237" y="23770"/>
                    <a:pt x="544540" y="5050"/>
                  </a:cubicBezTo>
                  <a:cubicBezTo>
                    <a:pt x="510843" y="-13670"/>
                    <a:pt x="464107" y="23571"/>
                    <a:pt x="430240" y="52675"/>
                  </a:cubicBezTo>
                  <a:cubicBezTo>
                    <a:pt x="396373" y="81779"/>
                    <a:pt x="372258" y="129404"/>
                    <a:pt x="341340" y="179675"/>
                  </a:cubicBezTo>
                  <a:cubicBezTo>
                    <a:pt x="310422" y="229946"/>
                    <a:pt x="301624" y="301634"/>
                    <a:pt x="244734" y="354300"/>
                  </a:cubicBezTo>
                  <a:cubicBezTo>
                    <a:pt x="187844" y="406966"/>
                    <a:pt x="158928" y="473181"/>
                    <a:pt x="0" y="495671"/>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grpSp>
      <p:cxnSp>
        <p:nvCxnSpPr>
          <p:cNvPr id="70" name="Straight Connector 69"/>
          <p:cNvCxnSpPr/>
          <p:nvPr/>
        </p:nvCxnSpPr>
        <p:spPr bwMode="auto">
          <a:xfrm>
            <a:off x="11421035"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8898908"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a:off x="6373724"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dirty="0"/>
              <a:t>Ring-oscillators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21</a:t>
            </a:fld>
            <a:endParaRPr lang="en-US" dirty="0"/>
          </a:p>
        </p:txBody>
      </p:sp>
      <p:grpSp>
        <p:nvGrpSpPr>
          <p:cNvPr id="125" name="Group 124"/>
          <p:cNvGrpSpPr/>
          <p:nvPr/>
        </p:nvGrpSpPr>
        <p:grpSpPr>
          <a:xfrm>
            <a:off x="4138342" y="2699011"/>
            <a:ext cx="2622706" cy="1018411"/>
            <a:chOff x="2450944" y="2838048"/>
            <a:chExt cx="2622706" cy="1018411"/>
          </a:xfrm>
        </p:grpSpPr>
        <p:grpSp>
          <p:nvGrpSpPr>
            <p:cNvPr id="87" name="Group 86"/>
            <p:cNvGrpSpPr/>
            <p:nvPr/>
          </p:nvGrpSpPr>
          <p:grpSpPr>
            <a:xfrm>
              <a:off x="3045756" y="3033955"/>
              <a:ext cx="755387" cy="822504"/>
              <a:chOff x="2476877" y="2542866"/>
              <a:chExt cx="755387" cy="822504"/>
            </a:xfrm>
          </p:grpSpPr>
          <p:sp>
            <p:nvSpPr>
              <p:cNvPr id="85" name="Isosceles Triangle 84"/>
              <p:cNvSpPr/>
              <p:nvPr/>
            </p:nvSpPr>
            <p:spPr bwMode="auto">
              <a:xfrm rot="5400000">
                <a:off x="2406176" y="2613567"/>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6" name="Oval 85"/>
              <p:cNvSpPr>
                <a:spLocks noChangeAspect="1"/>
              </p:cNvSpPr>
              <p:nvPr/>
            </p:nvSpPr>
            <p:spPr bwMode="auto">
              <a:xfrm>
                <a:off x="3160264" y="2914125"/>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88" name="Straight Connector 87"/>
            <p:cNvCxnSpPr>
              <a:stCxn id="86" idx="6"/>
            </p:cNvCxnSpPr>
            <p:nvPr/>
          </p:nvCxnSpPr>
          <p:spPr bwMode="auto">
            <a:xfrm>
              <a:off x="3801143" y="3441214"/>
              <a:ext cx="1272507"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endCxn id="85" idx="3"/>
            </p:cNvCxnSpPr>
            <p:nvPr/>
          </p:nvCxnSpPr>
          <p:spPr bwMode="auto">
            <a:xfrm>
              <a:off x="2450944" y="3445207"/>
              <a:ext cx="594813"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flipV="1">
              <a:off x="4165904" y="2838048"/>
              <a:ext cx="0"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flipH="1">
              <a:off x="2450944" y="2840194"/>
              <a:ext cx="1714960"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a:off x="2458289" y="2838048"/>
              <a:ext cx="1"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0" name="TextBox 159"/>
          <p:cNvSpPr txBox="1"/>
          <p:nvPr/>
        </p:nvSpPr>
        <p:spPr>
          <a:xfrm>
            <a:off x="5240645" y="4149164"/>
            <a:ext cx="755387" cy="338554"/>
          </a:xfrm>
          <a:prstGeom prst="rect">
            <a:avLst/>
          </a:prstGeom>
          <a:noFill/>
        </p:spPr>
        <p:txBody>
          <a:bodyPr wrap="square" rtlCol="0">
            <a:spAutoFit/>
          </a:bodyPr>
          <a:lstStyle/>
          <a:p>
            <a:r>
              <a:rPr lang="en-US" sz="1600" dirty="0"/>
              <a:t>Clock</a:t>
            </a:r>
          </a:p>
        </p:txBody>
      </p:sp>
      <p:sp>
        <p:nvSpPr>
          <p:cNvPr id="161" name="TextBox 160"/>
          <p:cNvSpPr txBox="1"/>
          <p:nvPr/>
        </p:nvSpPr>
        <p:spPr>
          <a:xfrm>
            <a:off x="6167979" y="5278683"/>
            <a:ext cx="755387" cy="261610"/>
          </a:xfrm>
          <a:prstGeom prst="rect">
            <a:avLst/>
          </a:prstGeom>
          <a:noFill/>
        </p:spPr>
        <p:txBody>
          <a:bodyPr wrap="square" rtlCol="0">
            <a:spAutoFit/>
          </a:bodyPr>
          <a:lstStyle/>
          <a:p>
            <a:r>
              <a:rPr lang="en-US" sz="1100" dirty="0"/>
              <a:t>sample</a:t>
            </a:r>
          </a:p>
        </p:txBody>
      </p:sp>
      <p:sp>
        <p:nvSpPr>
          <p:cNvPr id="162" name="TextBox 161"/>
          <p:cNvSpPr txBox="1"/>
          <p:nvPr/>
        </p:nvSpPr>
        <p:spPr>
          <a:xfrm>
            <a:off x="8692524" y="5282954"/>
            <a:ext cx="755387" cy="261610"/>
          </a:xfrm>
          <a:prstGeom prst="rect">
            <a:avLst/>
          </a:prstGeom>
          <a:noFill/>
        </p:spPr>
        <p:txBody>
          <a:bodyPr wrap="square" rtlCol="0">
            <a:spAutoFit/>
          </a:bodyPr>
          <a:lstStyle/>
          <a:p>
            <a:r>
              <a:rPr lang="en-US" sz="1100" dirty="0"/>
              <a:t>sample</a:t>
            </a:r>
          </a:p>
        </p:txBody>
      </p:sp>
      <p:sp>
        <p:nvSpPr>
          <p:cNvPr id="4" name="TextBox 3"/>
          <p:cNvSpPr txBox="1"/>
          <p:nvPr/>
        </p:nvSpPr>
        <p:spPr>
          <a:xfrm>
            <a:off x="3105632" y="3641581"/>
            <a:ext cx="1099038" cy="307777"/>
          </a:xfrm>
          <a:prstGeom prst="rect">
            <a:avLst/>
          </a:prstGeom>
          <a:noFill/>
        </p:spPr>
        <p:txBody>
          <a:bodyPr wrap="square" rtlCol="0">
            <a:spAutoFit/>
          </a:bodyPr>
          <a:lstStyle/>
          <a:p>
            <a:r>
              <a:rPr lang="en-US" sz="1400" dirty="0">
                <a:solidFill>
                  <a:srgbClr val="C00000"/>
                </a:solidFill>
              </a:rPr>
              <a:t>Shot noise</a:t>
            </a:r>
          </a:p>
        </p:txBody>
      </p:sp>
      <p:sp>
        <p:nvSpPr>
          <p:cNvPr id="58" name="TextBox 57"/>
          <p:cNvSpPr txBox="1"/>
          <p:nvPr/>
        </p:nvSpPr>
        <p:spPr>
          <a:xfrm>
            <a:off x="3092282" y="4111955"/>
            <a:ext cx="1754179" cy="307777"/>
          </a:xfrm>
          <a:prstGeom prst="rect">
            <a:avLst/>
          </a:prstGeom>
          <a:noFill/>
        </p:spPr>
        <p:txBody>
          <a:bodyPr wrap="square" rtlCol="0">
            <a:spAutoFit/>
          </a:bodyPr>
          <a:lstStyle/>
          <a:p>
            <a:r>
              <a:rPr lang="en-US" sz="1400" dirty="0">
                <a:solidFill>
                  <a:srgbClr val="C00000"/>
                </a:solidFill>
              </a:rPr>
              <a:t>Thermal agitation </a:t>
            </a:r>
          </a:p>
        </p:txBody>
      </p:sp>
      <p:pic>
        <p:nvPicPr>
          <p:cNvPr id="1028"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0843" y="3126871"/>
            <a:ext cx="379799" cy="3797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flipH="1">
            <a:off x="4151008" y="3411752"/>
            <a:ext cx="703596" cy="270502"/>
          </a:xfrm>
          <a:prstGeom prst="straightConnector1">
            <a:avLst/>
          </a:prstGeom>
          <a:solidFill>
            <a:schemeClr val="accent1"/>
          </a:solidFill>
          <a:ln w="19050" cap="flat" cmpd="sng" algn="ctr">
            <a:solidFill>
              <a:schemeClr val="accent5">
                <a:lumMod val="40000"/>
                <a:lumOff val="6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flipH="1">
            <a:off x="4424862" y="3481353"/>
            <a:ext cx="466864" cy="628235"/>
          </a:xfrm>
          <a:prstGeom prst="straightConnector1">
            <a:avLst/>
          </a:prstGeom>
          <a:solidFill>
            <a:schemeClr val="accent1"/>
          </a:solidFill>
          <a:ln w="19050" cap="flat" cmpd="sng" algn="ctr">
            <a:solidFill>
              <a:schemeClr val="accent5">
                <a:lumMod val="40000"/>
                <a:lumOff val="6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p:cNvSpPr txBox="1"/>
          <p:nvPr/>
        </p:nvSpPr>
        <p:spPr>
          <a:xfrm>
            <a:off x="11217069" y="5278683"/>
            <a:ext cx="755387" cy="261610"/>
          </a:xfrm>
          <a:prstGeom prst="rect">
            <a:avLst/>
          </a:prstGeom>
          <a:noFill/>
        </p:spPr>
        <p:txBody>
          <a:bodyPr wrap="square" rtlCol="0">
            <a:spAutoFit/>
          </a:bodyPr>
          <a:lstStyle/>
          <a:p>
            <a:r>
              <a:rPr lang="en-US" sz="1100" dirty="0"/>
              <a:t>sample</a:t>
            </a:r>
          </a:p>
        </p:txBody>
      </p:sp>
      <p:grpSp>
        <p:nvGrpSpPr>
          <p:cNvPr id="20" name="Group 19"/>
          <p:cNvGrpSpPr/>
          <p:nvPr/>
        </p:nvGrpSpPr>
        <p:grpSpPr>
          <a:xfrm>
            <a:off x="6089338" y="3995711"/>
            <a:ext cx="5577112" cy="325172"/>
            <a:chOff x="6183517" y="3995711"/>
            <a:chExt cx="5577112" cy="325172"/>
          </a:xfrm>
        </p:grpSpPr>
        <p:grpSp>
          <p:nvGrpSpPr>
            <p:cNvPr id="15" name="Group 14"/>
            <p:cNvGrpSpPr/>
            <p:nvPr/>
          </p:nvGrpSpPr>
          <p:grpSpPr>
            <a:xfrm>
              <a:off x="6467430" y="3995711"/>
              <a:ext cx="5293199" cy="325172"/>
              <a:chOff x="6295411" y="3995711"/>
              <a:chExt cx="5293199" cy="325172"/>
            </a:xfrm>
          </p:grpSpPr>
          <p:grpSp>
            <p:nvGrpSpPr>
              <p:cNvPr id="169" name="Group 168"/>
              <p:cNvGrpSpPr/>
              <p:nvPr/>
            </p:nvGrpSpPr>
            <p:grpSpPr>
              <a:xfrm>
                <a:off x="6295411" y="3998467"/>
                <a:ext cx="2525817" cy="322416"/>
                <a:chOff x="6292349" y="2752040"/>
                <a:chExt cx="634005" cy="322416"/>
              </a:xfrm>
            </p:grpSpPr>
            <p:cxnSp>
              <p:nvCxnSpPr>
                <p:cNvPr id="175" name="Straight Connector 174"/>
                <p:cNvCxnSpPr/>
                <p:nvPr/>
              </p:nvCxnSpPr>
              <p:spPr bwMode="auto">
                <a:xfrm>
                  <a:off x="6292349" y="2754796"/>
                  <a:ext cx="31748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175"/>
                <p:cNvCxnSpPr/>
                <p:nvPr/>
              </p:nvCxnSpPr>
              <p:spPr bwMode="auto">
                <a:xfrm>
                  <a:off x="6607983"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176"/>
                <p:cNvCxnSpPr/>
                <p:nvPr/>
              </p:nvCxnSpPr>
              <p:spPr bwMode="auto">
                <a:xfrm>
                  <a:off x="6607098" y="3067313"/>
                  <a:ext cx="31925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177"/>
                <p:cNvCxnSpPr/>
                <p:nvPr/>
              </p:nvCxnSpPr>
              <p:spPr bwMode="auto">
                <a:xfrm>
                  <a:off x="6292349"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1" name="Straight Connector 170"/>
              <p:cNvCxnSpPr/>
              <p:nvPr/>
            </p:nvCxnSpPr>
            <p:spPr bwMode="auto">
              <a:xfrm>
                <a:off x="8821229" y="4001223"/>
                <a:ext cx="1244808"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71"/>
              <p:cNvCxnSpPr/>
              <p:nvPr/>
            </p:nvCxnSpPr>
            <p:spPr bwMode="auto">
              <a:xfrm>
                <a:off x="10066781"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72"/>
              <p:cNvCxnSpPr/>
              <p:nvPr/>
            </p:nvCxnSpPr>
            <p:spPr bwMode="auto">
              <a:xfrm>
                <a:off x="10066037" y="4313740"/>
                <a:ext cx="129239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p:nvPr/>
            </p:nvCxnSpPr>
            <p:spPr bwMode="auto">
              <a:xfrm>
                <a:off x="8821229"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178"/>
              <p:cNvCxnSpPr/>
              <p:nvPr/>
            </p:nvCxnSpPr>
            <p:spPr bwMode="auto">
              <a:xfrm>
                <a:off x="11346531" y="3998467"/>
                <a:ext cx="24207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11346531" y="3995711"/>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1" name="Straight Connector 180"/>
            <p:cNvCxnSpPr/>
            <p:nvPr/>
          </p:nvCxnSpPr>
          <p:spPr bwMode="auto">
            <a:xfrm>
              <a:off x="6183517" y="4320883"/>
              <a:ext cx="283913"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6276620" y="2646176"/>
            <a:ext cx="5280042" cy="579505"/>
            <a:chOff x="6484780" y="2791526"/>
            <a:chExt cx="5280042" cy="579505"/>
          </a:xfrm>
        </p:grpSpPr>
        <p:sp>
          <p:nvSpPr>
            <p:cNvPr id="14" name="Freeform 13"/>
            <p:cNvSpPr/>
            <p:nvPr/>
          </p:nvSpPr>
          <p:spPr bwMode="auto">
            <a:xfrm rot="21540000">
              <a:off x="11190816" y="2858928"/>
              <a:ext cx="574006" cy="482651"/>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23353"/>
                <a:gd name="connsiteY0" fmla="*/ 539223 h 1079006"/>
                <a:gd name="connsiteX1" fmla="*/ 231006 w 1723353"/>
                <a:gd name="connsiteY1" fmla="*/ 134962 h 1079006"/>
                <a:gd name="connsiteX2" fmla="*/ 529389 w 1723353"/>
                <a:gd name="connsiteY2" fmla="*/ 208 h 1079006"/>
                <a:gd name="connsiteX3" fmla="*/ 721894 w 1723353"/>
                <a:gd name="connsiteY3" fmla="*/ 115711 h 1079006"/>
                <a:gd name="connsiteX4" fmla="*/ 866273 w 1723353"/>
                <a:gd name="connsiteY4" fmla="*/ 510347 h 1079006"/>
                <a:gd name="connsiteX5" fmla="*/ 1010652 w 1723353"/>
                <a:gd name="connsiteY5" fmla="*/ 847231 h 1079006"/>
                <a:gd name="connsiteX6" fmla="*/ 1251284 w 1723353"/>
                <a:gd name="connsiteY6" fmla="*/ 1078238 h 1079006"/>
                <a:gd name="connsiteX7" fmla="*/ 1588168 w 1723353"/>
                <a:gd name="connsiteY7" fmla="*/ 914608 h 1079006"/>
                <a:gd name="connsiteX8" fmla="*/ 1720736 w 1723353"/>
                <a:gd name="connsiteY8" fmla="*/ 716478 h 1079006"/>
                <a:gd name="connsiteX9" fmla="*/ 1689887 w 1723353"/>
                <a:gd name="connsiteY9" fmla="*/ 789093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353"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703783" y="737397"/>
                    <a:pt x="1720736" y="716478"/>
                  </a:cubicBezTo>
                  <a:cubicBezTo>
                    <a:pt x="1737689" y="695559"/>
                    <a:pt x="1665824" y="858876"/>
                    <a:pt x="1689887" y="789093"/>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nvGrpSpPr>
            <p:cNvPr id="232" name="Group 231"/>
            <p:cNvGrpSpPr/>
            <p:nvPr/>
          </p:nvGrpSpPr>
          <p:grpSpPr>
            <a:xfrm rot="21540000">
              <a:off x="6484780" y="2791526"/>
              <a:ext cx="4707274" cy="579505"/>
              <a:chOff x="3329821" y="1286661"/>
              <a:chExt cx="5609238" cy="777997"/>
            </a:xfrm>
          </p:grpSpPr>
          <p:grpSp>
            <p:nvGrpSpPr>
              <p:cNvPr id="233" name="Group 232"/>
              <p:cNvGrpSpPr/>
              <p:nvPr/>
            </p:nvGrpSpPr>
            <p:grpSpPr>
              <a:xfrm>
                <a:off x="3329821" y="1286661"/>
                <a:ext cx="2804640" cy="701538"/>
                <a:chOff x="3329821" y="1286661"/>
                <a:chExt cx="2804640" cy="701538"/>
              </a:xfrm>
            </p:grpSpPr>
            <p:grpSp>
              <p:nvGrpSpPr>
                <p:cNvPr id="241" name="Group 240"/>
                <p:cNvGrpSpPr/>
                <p:nvPr/>
              </p:nvGrpSpPr>
              <p:grpSpPr>
                <a:xfrm>
                  <a:off x="3329821" y="1286661"/>
                  <a:ext cx="1402320" cy="665415"/>
                  <a:chOff x="3329821" y="1286661"/>
                  <a:chExt cx="1402320" cy="665415"/>
                </a:xfrm>
              </p:grpSpPr>
              <p:sp>
                <p:nvSpPr>
                  <p:cNvPr id="245" name="Freeform 244"/>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6" name="Freeform 245"/>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2" name="Group 241"/>
                <p:cNvGrpSpPr/>
                <p:nvPr/>
              </p:nvGrpSpPr>
              <p:grpSpPr>
                <a:xfrm>
                  <a:off x="4732141" y="1322784"/>
                  <a:ext cx="1402320" cy="665415"/>
                  <a:chOff x="3329821" y="1286661"/>
                  <a:chExt cx="1402320" cy="665415"/>
                </a:xfrm>
              </p:grpSpPr>
              <p:sp>
                <p:nvSpPr>
                  <p:cNvPr id="243" name="Freeform 242"/>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4" name="Freeform 243"/>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nvGrpSpPr>
              <p:cNvPr id="234" name="Group 233"/>
              <p:cNvGrpSpPr/>
              <p:nvPr/>
            </p:nvGrpSpPr>
            <p:grpSpPr>
              <a:xfrm>
                <a:off x="6134419" y="1363120"/>
                <a:ext cx="2804640" cy="701538"/>
                <a:chOff x="3329821" y="1286661"/>
                <a:chExt cx="2804640" cy="701538"/>
              </a:xfrm>
            </p:grpSpPr>
            <p:grpSp>
              <p:nvGrpSpPr>
                <p:cNvPr id="235" name="Group 234"/>
                <p:cNvGrpSpPr/>
                <p:nvPr/>
              </p:nvGrpSpPr>
              <p:grpSpPr>
                <a:xfrm>
                  <a:off x="3329821" y="1286661"/>
                  <a:ext cx="1402320" cy="665415"/>
                  <a:chOff x="3329821" y="1286661"/>
                  <a:chExt cx="1402320" cy="665415"/>
                </a:xfrm>
              </p:grpSpPr>
              <p:sp>
                <p:nvSpPr>
                  <p:cNvPr id="239" name="Freeform 238"/>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0" name="Freeform 239"/>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36" name="Group 235"/>
                <p:cNvGrpSpPr/>
                <p:nvPr/>
              </p:nvGrpSpPr>
              <p:grpSpPr>
                <a:xfrm>
                  <a:off x="4732141" y="1322784"/>
                  <a:ext cx="1402320" cy="665415"/>
                  <a:chOff x="3329821" y="1286661"/>
                  <a:chExt cx="1402320" cy="665415"/>
                </a:xfrm>
              </p:grpSpPr>
              <p:sp>
                <p:nvSpPr>
                  <p:cNvPr id="237" name="Freeform 236"/>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38" name="Freeform 237"/>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grpSp>
    </p:spTree>
    <p:extLst>
      <p:ext uri="{BB962C8B-B14F-4D97-AF65-F5344CB8AC3E}">
        <p14:creationId xmlns:p14="http://schemas.microsoft.com/office/powerpoint/2010/main" val="201014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4" grpId="0"/>
      <p:bldP spid="58"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8872" y="2677027"/>
            <a:ext cx="4871223" cy="536616"/>
            <a:chOff x="6698872" y="2677027"/>
            <a:chExt cx="4871223" cy="536616"/>
          </a:xfrm>
        </p:grpSpPr>
        <p:sp>
          <p:nvSpPr>
            <p:cNvPr id="65" name="Freeform 64"/>
            <p:cNvSpPr/>
            <p:nvPr/>
          </p:nvSpPr>
          <p:spPr bwMode="auto">
            <a:xfrm>
              <a:off x="10772199" y="2696730"/>
              <a:ext cx="698282"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6" name="Freeform 65"/>
            <p:cNvSpPr/>
            <p:nvPr/>
          </p:nvSpPr>
          <p:spPr bwMode="auto">
            <a:xfrm>
              <a:off x="10883239" y="2697596"/>
              <a:ext cx="488950" cy="452488"/>
            </a:xfrm>
            <a:custGeom>
              <a:avLst/>
              <a:gdLst>
                <a:gd name="connsiteX0" fmla="*/ 0 w 488950"/>
                <a:gd name="connsiteY0" fmla="*/ 452488 h 452488"/>
                <a:gd name="connsiteX1" fmla="*/ 165100 w 488950"/>
                <a:gd name="connsiteY1" fmla="*/ 52438 h 452488"/>
                <a:gd name="connsiteX2" fmla="*/ 330200 w 488950"/>
                <a:gd name="connsiteY2" fmla="*/ 46088 h 452488"/>
                <a:gd name="connsiteX3" fmla="*/ 488950 w 488950"/>
                <a:gd name="connsiteY3" fmla="*/ 433438 h 452488"/>
              </a:gdLst>
              <a:ahLst/>
              <a:cxnLst>
                <a:cxn ang="0">
                  <a:pos x="connsiteX0" y="connsiteY0"/>
                </a:cxn>
                <a:cxn ang="0">
                  <a:pos x="connsiteX1" y="connsiteY1"/>
                </a:cxn>
                <a:cxn ang="0">
                  <a:pos x="connsiteX2" y="connsiteY2"/>
                </a:cxn>
                <a:cxn ang="0">
                  <a:pos x="connsiteX3" y="connsiteY3"/>
                </a:cxn>
              </a:cxnLst>
              <a:rect l="l" t="t" r="r" b="b"/>
              <a:pathLst>
                <a:path w="488950" h="452488">
                  <a:moveTo>
                    <a:pt x="0" y="452488"/>
                  </a:moveTo>
                  <a:cubicBezTo>
                    <a:pt x="55033" y="286329"/>
                    <a:pt x="110067" y="120171"/>
                    <a:pt x="165100" y="52438"/>
                  </a:cubicBezTo>
                  <a:cubicBezTo>
                    <a:pt x="220133" y="-15295"/>
                    <a:pt x="276225" y="-17412"/>
                    <a:pt x="330200" y="46088"/>
                  </a:cubicBezTo>
                  <a:cubicBezTo>
                    <a:pt x="384175" y="109588"/>
                    <a:pt x="436562" y="271513"/>
                    <a:pt x="488950" y="433438"/>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7" name="Freeform 66"/>
            <p:cNvSpPr/>
            <p:nvPr/>
          </p:nvSpPr>
          <p:spPr bwMode="auto">
            <a:xfrm>
              <a:off x="10814788" y="2712498"/>
              <a:ext cx="633413" cy="467187"/>
            </a:xfrm>
            <a:custGeom>
              <a:avLst/>
              <a:gdLst>
                <a:gd name="connsiteX0" fmla="*/ 0 w 704850"/>
                <a:gd name="connsiteY0" fmla="*/ 431479 h 456879"/>
                <a:gd name="connsiteX1" fmla="*/ 266700 w 704850"/>
                <a:gd name="connsiteY1" fmla="*/ 37779 h 456879"/>
                <a:gd name="connsiteX2" fmla="*/ 495300 w 704850"/>
                <a:gd name="connsiteY2" fmla="*/ 63179 h 456879"/>
                <a:gd name="connsiteX3" fmla="*/ 704850 w 704850"/>
                <a:gd name="connsiteY3" fmla="*/ 456879 h 456879"/>
                <a:gd name="connsiteX0" fmla="*/ 0 w 654844"/>
                <a:gd name="connsiteY0" fmla="*/ 469728 h 469728"/>
                <a:gd name="connsiteX1" fmla="*/ 216694 w 654844"/>
                <a:gd name="connsiteY1" fmla="*/ 40309 h 469728"/>
                <a:gd name="connsiteX2" fmla="*/ 445294 w 654844"/>
                <a:gd name="connsiteY2" fmla="*/ 65709 h 469728"/>
                <a:gd name="connsiteX3" fmla="*/ 654844 w 654844"/>
                <a:gd name="connsiteY3" fmla="*/ 459409 h 469728"/>
                <a:gd name="connsiteX0" fmla="*/ 0 w 654844"/>
                <a:gd name="connsiteY0" fmla="*/ 449175 h 449175"/>
                <a:gd name="connsiteX1" fmla="*/ 103242 w 654844"/>
                <a:gd name="connsiteY1" fmla="*/ 145245 h 449175"/>
                <a:gd name="connsiteX2" fmla="*/ 216694 w 654844"/>
                <a:gd name="connsiteY2" fmla="*/ 19756 h 449175"/>
                <a:gd name="connsiteX3" fmla="*/ 445294 w 654844"/>
                <a:gd name="connsiteY3" fmla="*/ 45156 h 449175"/>
                <a:gd name="connsiteX4" fmla="*/ 654844 w 654844"/>
                <a:gd name="connsiteY4" fmla="*/ 438856 h 449175"/>
                <a:gd name="connsiteX0" fmla="*/ 0 w 621507"/>
                <a:gd name="connsiteY0" fmla="*/ 449175 h 467431"/>
                <a:gd name="connsiteX1" fmla="*/ 103242 w 621507"/>
                <a:gd name="connsiteY1" fmla="*/ 145245 h 467431"/>
                <a:gd name="connsiteX2" fmla="*/ 216694 w 621507"/>
                <a:gd name="connsiteY2" fmla="*/ 19756 h 467431"/>
                <a:gd name="connsiteX3" fmla="*/ 445294 w 621507"/>
                <a:gd name="connsiteY3" fmla="*/ 45156 h 467431"/>
                <a:gd name="connsiteX4" fmla="*/ 621507 w 621507"/>
                <a:gd name="connsiteY4" fmla="*/ 467431 h 467431"/>
                <a:gd name="connsiteX0" fmla="*/ 0 w 621507"/>
                <a:gd name="connsiteY0" fmla="*/ 452022 h 470278"/>
                <a:gd name="connsiteX1" fmla="*/ 117530 w 621507"/>
                <a:gd name="connsiteY1" fmla="*/ 193336 h 470278"/>
                <a:gd name="connsiteX2" fmla="*/ 216694 w 621507"/>
                <a:gd name="connsiteY2" fmla="*/ 22603 h 470278"/>
                <a:gd name="connsiteX3" fmla="*/ 445294 w 621507"/>
                <a:gd name="connsiteY3" fmla="*/ 48003 h 470278"/>
                <a:gd name="connsiteX4" fmla="*/ 621507 w 621507"/>
                <a:gd name="connsiteY4" fmla="*/ 470278 h 470278"/>
                <a:gd name="connsiteX0" fmla="*/ 0 w 621507"/>
                <a:gd name="connsiteY0" fmla="*/ 456075 h 474331"/>
                <a:gd name="connsiteX1" fmla="*/ 117530 w 621507"/>
                <a:gd name="connsiteY1" fmla="*/ 197389 h 474331"/>
                <a:gd name="connsiteX2" fmla="*/ 216694 w 621507"/>
                <a:gd name="connsiteY2" fmla="*/ 26656 h 474331"/>
                <a:gd name="connsiteX3" fmla="*/ 409575 w 621507"/>
                <a:gd name="connsiteY3" fmla="*/ 44913 h 474331"/>
                <a:gd name="connsiteX4" fmla="*/ 621507 w 621507"/>
                <a:gd name="connsiteY4" fmla="*/ 474331 h 474331"/>
                <a:gd name="connsiteX0" fmla="*/ 0 w 633413"/>
                <a:gd name="connsiteY0" fmla="*/ 456075 h 467187"/>
                <a:gd name="connsiteX1" fmla="*/ 117530 w 633413"/>
                <a:gd name="connsiteY1" fmla="*/ 197389 h 467187"/>
                <a:gd name="connsiteX2" fmla="*/ 216694 w 633413"/>
                <a:gd name="connsiteY2" fmla="*/ 26656 h 467187"/>
                <a:gd name="connsiteX3" fmla="*/ 409575 w 633413"/>
                <a:gd name="connsiteY3" fmla="*/ 44913 h 467187"/>
                <a:gd name="connsiteX4" fmla="*/ 633413 w 633413"/>
                <a:gd name="connsiteY4" fmla="*/ 467187 h 46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13" h="467187">
                  <a:moveTo>
                    <a:pt x="0" y="456075"/>
                  </a:moveTo>
                  <a:cubicBezTo>
                    <a:pt x="14826" y="425264"/>
                    <a:pt x="81414" y="268959"/>
                    <a:pt x="117530" y="197389"/>
                  </a:cubicBezTo>
                  <a:cubicBezTo>
                    <a:pt x="153646" y="125819"/>
                    <a:pt x="168020" y="52069"/>
                    <a:pt x="216694" y="26656"/>
                  </a:cubicBezTo>
                  <a:cubicBezTo>
                    <a:pt x="265368" y="1243"/>
                    <a:pt x="336550" y="-24937"/>
                    <a:pt x="409575" y="44913"/>
                  </a:cubicBezTo>
                  <a:cubicBezTo>
                    <a:pt x="482600" y="114763"/>
                    <a:pt x="565150" y="305262"/>
                    <a:pt x="633413" y="46718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69" name="Freeform 68"/>
            <p:cNvSpPr/>
            <p:nvPr/>
          </p:nvSpPr>
          <p:spPr bwMode="auto">
            <a:xfrm>
              <a:off x="10883973" y="2736585"/>
              <a:ext cx="515479" cy="447703"/>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520700 w 698393"/>
                <a:gd name="connsiteY6" fmla="*/ 402171 h 449796"/>
                <a:gd name="connsiteX7" fmla="*/ 698393 w 698393"/>
                <a:gd name="connsiteY7" fmla="*/ 449796 h 449796"/>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470956 w 698393"/>
                <a:gd name="connsiteY6" fmla="*/ 271996 h 449796"/>
                <a:gd name="connsiteX7" fmla="*/ 698393 w 698393"/>
                <a:gd name="connsiteY7" fmla="*/ 449796 h 449796"/>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470956 w 698393"/>
                <a:gd name="connsiteY6" fmla="*/ 2699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04119 w 698393"/>
                <a:gd name="connsiteY6" fmla="*/ 2730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1755 w 698393"/>
                <a:gd name="connsiteY6" fmla="*/ 3365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80 h 447705"/>
                <a:gd name="connsiteX1" fmla="*/ 57150 w 698393"/>
                <a:gd name="connsiteY1" fmla="*/ 234980 h 447705"/>
                <a:gd name="connsiteX2" fmla="*/ 133350 w 698393"/>
                <a:gd name="connsiteY2" fmla="*/ 57180 h 447705"/>
                <a:gd name="connsiteX3" fmla="*/ 254000 w 698393"/>
                <a:gd name="connsiteY3" fmla="*/ 30 h 447705"/>
                <a:gd name="connsiteX4" fmla="*/ 381000 w 698393"/>
                <a:gd name="connsiteY4" fmla="*/ 50830 h 447705"/>
                <a:gd name="connsiteX5" fmla="*/ 415684 w 698393"/>
                <a:gd name="connsiteY5" fmla="*/ 146080 h 447705"/>
                <a:gd name="connsiteX6" fmla="*/ 537282 w 698393"/>
                <a:gd name="connsiteY6" fmla="*/ 371505 h 447705"/>
                <a:gd name="connsiteX7" fmla="*/ 698393 w 698393"/>
                <a:gd name="connsiteY7" fmla="*/ 447705 h 447705"/>
                <a:gd name="connsiteX0" fmla="*/ 0 w 698393"/>
                <a:gd name="connsiteY0" fmla="*/ 374722 h 447747"/>
                <a:gd name="connsiteX1" fmla="*/ 57150 w 698393"/>
                <a:gd name="connsiteY1" fmla="*/ 235022 h 447747"/>
                <a:gd name="connsiteX2" fmla="*/ 133350 w 698393"/>
                <a:gd name="connsiteY2" fmla="*/ 57222 h 447747"/>
                <a:gd name="connsiteX3" fmla="*/ 254000 w 698393"/>
                <a:gd name="connsiteY3" fmla="*/ 72 h 447747"/>
                <a:gd name="connsiteX4" fmla="*/ 347836 w 698393"/>
                <a:gd name="connsiteY4" fmla="*/ 47697 h 447747"/>
                <a:gd name="connsiteX5" fmla="*/ 415684 w 698393"/>
                <a:gd name="connsiteY5" fmla="*/ 146122 h 447747"/>
                <a:gd name="connsiteX6" fmla="*/ 537282 w 698393"/>
                <a:gd name="connsiteY6" fmla="*/ 371547 h 447747"/>
                <a:gd name="connsiteX7" fmla="*/ 698393 w 698393"/>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211912 w 831046"/>
                <a:gd name="connsiteY1" fmla="*/ 225497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6421 h 449121"/>
                <a:gd name="connsiteX1" fmla="*/ 211912 w 831046"/>
                <a:gd name="connsiteY1" fmla="*/ 226871 h 449121"/>
                <a:gd name="connsiteX2" fmla="*/ 332330 w 831046"/>
                <a:gd name="connsiteY2" fmla="*/ 33196 h 449121"/>
                <a:gd name="connsiteX3" fmla="*/ 386653 w 831046"/>
                <a:gd name="connsiteY3" fmla="*/ 1446 h 449121"/>
                <a:gd name="connsiteX4" fmla="*/ 480489 w 831046"/>
                <a:gd name="connsiteY4" fmla="*/ 49071 h 449121"/>
                <a:gd name="connsiteX5" fmla="*/ 548337 w 831046"/>
                <a:gd name="connsiteY5" fmla="*/ 147496 h 449121"/>
                <a:gd name="connsiteX6" fmla="*/ 669935 w 831046"/>
                <a:gd name="connsiteY6" fmla="*/ 372921 h 449121"/>
                <a:gd name="connsiteX7" fmla="*/ 831046 w 831046"/>
                <a:gd name="connsiteY7" fmla="*/ 449121 h 449121"/>
                <a:gd name="connsiteX0" fmla="*/ 0 w 831046"/>
                <a:gd name="connsiteY0" fmla="*/ 435877 h 448577"/>
                <a:gd name="connsiteX1" fmla="*/ 187041 w 831046"/>
                <a:gd name="connsiteY1" fmla="*/ 200133 h 448577"/>
                <a:gd name="connsiteX2" fmla="*/ 332330 w 831046"/>
                <a:gd name="connsiteY2" fmla="*/ 32652 h 448577"/>
                <a:gd name="connsiteX3" fmla="*/ 386653 w 831046"/>
                <a:gd name="connsiteY3" fmla="*/ 902 h 448577"/>
                <a:gd name="connsiteX4" fmla="*/ 480489 w 831046"/>
                <a:gd name="connsiteY4" fmla="*/ 48527 h 448577"/>
                <a:gd name="connsiteX5" fmla="*/ 548337 w 831046"/>
                <a:gd name="connsiteY5" fmla="*/ 146952 h 448577"/>
                <a:gd name="connsiteX6" fmla="*/ 669935 w 831046"/>
                <a:gd name="connsiteY6" fmla="*/ 372377 h 448577"/>
                <a:gd name="connsiteX7" fmla="*/ 831046 w 831046"/>
                <a:gd name="connsiteY7" fmla="*/ 448577 h 448577"/>
                <a:gd name="connsiteX0" fmla="*/ 0 w 831046"/>
                <a:gd name="connsiteY0" fmla="*/ 435003 h 447703"/>
                <a:gd name="connsiteX1" fmla="*/ 187041 w 831046"/>
                <a:gd name="connsiteY1" fmla="*/ 199259 h 447703"/>
                <a:gd name="connsiteX2" fmla="*/ 278441 w 831046"/>
                <a:gd name="connsiteY2" fmla="*/ 43684 h 447703"/>
                <a:gd name="connsiteX3" fmla="*/ 386653 w 831046"/>
                <a:gd name="connsiteY3" fmla="*/ 28 h 447703"/>
                <a:gd name="connsiteX4" fmla="*/ 480489 w 831046"/>
                <a:gd name="connsiteY4" fmla="*/ 47653 h 447703"/>
                <a:gd name="connsiteX5" fmla="*/ 548337 w 831046"/>
                <a:gd name="connsiteY5" fmla="*/ 146078 h 447703"/>
                <a:gd name="connsiteX6" fmla="*/ 669935 w 831046"/>
                <a:gd name="connsiteY6" fmla="*/ 371503 h 447703"/>
                <a:gd name="connsiteX7" fmla="*/ 831046 w 831046"/>
                <a:gd name="connsiteY7" fmla="*/ 447703 h 447703"/>
                <a:gd name="connsiteX0" fmla="*/ 0 w 897372"/>
                <a:gd name="connsiteY0" fmla="*/ 435003 h 447703"/>
                <a:gd name="connsiteX1" fmla="*/ 253367 w 897372"/>
                <a:gd name="connsiteY1" fmla="*/ 199259 h 447703"/>
                <a:gd name="connsiteX2" fmla="*/ 344767 w 897372"/>
                <a:gd name="connsiteY2" fmla="*/ 43684 h 447703"/>
                <a:gd name="connsiteX3" fmla="*/ 452979 w 897372"/>
                <a:gd name="connsiteY3" fmla="*/ 28 h 447703"/>
                <a:gd name="connsiteX4" fmla="*/ 546815 w 897372"/>
                <a:gd name="connsiteY4" fmla="*/ 47653 h 447703"/>
                <a:gd name="connsiteX5" fmla="*/ 614663 w 897372"/>
                <a:gd name="connsiteY5" fmla="*/ 146078 h 447703"/>
                <a:gd name="connsiteX6" fmla="*/ 736261 w 897372"/>
                <a:gd name="connsiteY6" fmla="*/ 371503 h 447703"/>
                <a:gd name="connsiteX7" fmla="*/ 897372 w 897372"/>
                <a:gd name="connsiteY7" fmla="*/ 447703 h 44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72" h="447703">
                  <a:moveTo>
                    <a:pt x="0" y="435003"/>
                  </a:moveTo>
                  <a:cubicBezTo>
                    <a:pt x="183279" y="315411"/>
                    <a:pt x="195906" y="264479"/>
                    <a:pt x="253367" y="199259"/>
                  </a:cubicBezTo>
                  <a:cubicBezTo>
                    <a:pt x="310828" y="134039"/>
                    <a:pt x="311498" y="76889"/>
                    <a:pt x="344767" y="43684"/>
                  </a:cubicBezTo>
                  <a:cubicBezTo>
                    <a:pt x="378036" y="10479"/>
                    <a:pt x="419304" y="-633"/>
                    <a:pt x="452979" y="28"/>
                  </a:cubicBezTo>
                  <a:cubicBezTo>
                    <a:pt x="486654" y="689"/>
                    <a:pt x="519868" y="23311"/>
                    <a:pt x="546815" y="47653"/>
                  </a:cubicBezTo>
                  <a:cubicBezTo>
                    <a:pt x="573762" y="71995"/>
                    <a:pt x="614663" y="146078"/>
                    <a:pt x="614663" y="146078"/>
                  </a:cubicBezTo>
                  <a:lnTo>
                    <a:pt x="736261" y="371503"/>
                  </a:lnTo>
                  <a:cubicBezTo>
                    <a:pt x="788123" y="407486"/>
                    <a:pt x="895255" y="437120"/>
                    <a:pt x="897372" y="44770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0" name="Freeform 69"/>
            <p:cNvSpPr/>
            <p:nvPr/>
          </p:nvSpPr>
          <p:spPr bwMode="auto">
            <a:xfrm>
              <a:off x="10226675" y="2703689"/>
              <a:ext cx="609600"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3" name="Freeform 72"/>
            <p:cNvSpPr/>
            <p:nvPr/>
          </p:nvSpPr>
          <p:spPr bwMode="auto">
            <a:xfrm>
              <a:off x="10167108" y="2703689"/>
              <a:ext cx="72770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4" name="Freeform 73"/>
            <p:cNvSpPr/>
            <p:nvPr/>
          </p:nvSpPr>
          <p:spPr bwMode="auto">
            <a:xfrm>
              <a:off x="10249886" y="2711382"/>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5" name="Freeform 74"/>
            <p:cNvSpPr/>
            <p:nvPr/>
          </p:nvSpPr>
          <p:spPr bwMode="auto">
            <a:xfrm>
              <a:off x="10240698" y="2723792"/>
              <a:ext cx="572838" cy="47391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15" h="473914">
                  <a:moveTo>
                    <a:pt x="1266215" y="469152"/>
                  </a:moveTo>
                  <a:cubicBezTo>
                    <a:pt x="1016010" y="403534"/>
                    <a:pt x="976509" y="378399"/>
                    <a:pt x="897494" y="324689"/>
                  </a:cubicBezTo>
                  <a:cubicBezTo>
                    <a:pt x="818479" y="270979"/>
                    <a:pt x="826855" y="200335"/>
                    <a:pt x="792122" y="146889"/>
                  </a:cubicBezTo>
                  <a:cubicBezTo>
                    <a:pt x="757389" y="93443"/>
                    <a:pt x="725316" y="19889"/>
                    <a:pt x="689095" y="4014"/>
                  </a:cubicBezTo>
                  <a:cubicBezTo>
                    <a:pt x="652874" y="-11861"/>
                    <a:pt x="599304" y="22535"/>
                    <a:pt x="574795" y="51639"/>
                  </a:cubicBezTo>
                  <a:cubicBezTo>
                    <a:pt x="550286" y="80743"/>
                    <a:pt x="566382" y="128368"/>
                    <a:pt x="542040" y="178639"/>
                  </a:cubicBezTo>
                  <a:cubicBezTo>
                    <a:pt x="517698" y="228910"/>
                    <a:pt x="519085" y="304052"/>
                    <a:pt x="428745" y="353264"/>
                  </a:cubicBezTo>
                  <a:cubicBezTo>
                    <a:pt x="338405" y="402476"/>
                    <a:pt x="158928" y="451424"/>
                    <a:pt x="0" y="47391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6" name="Freeform 75"/>
            <p:cNvSpPr/>
            <p:nvPr/>
          </p:nvSpPr>
          <p:spPr bwMode="auto">
            <a:xfrm>
              <a:off x="9630749" y="2698899"/>
              <a:ext cx="631545"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7" name="Freeform 76"/>
            <p:cNvSpPr/>
            <p:nvPr/>
          </p:nvSpPr>
          <p:spPr bwMode="auto">
            <a:xfrm>
              <a:off x="9663994" y="2711381"/>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8" name="Freeform 77"/>
            <p:cNvSpPr/>
            <p:nvPr/>
          </p:nvSpPr>
          <p:spPr bwMode="auto">
            <a:xfrm>
              <a:off x="9072630" y="2716892"/>
              <a:ext cx="556108" cy="47073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87246 w 987246"/>
                <a:gd name="connsiteY0" fmla="*/ 468358 h 470739"/>
                <a:gd name="connsiteX1" fmla="*/ 771168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 name="connsiteX0" fmla="*/ 987246 w 987246"/>
                <a:gd name="connsiteY0" fmla="*/ 468358 h 470739"/>
                <a:gd name="connsiteX1" fmla="*/ 771168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 name="connsiteX0" fmla="*/ 987246 w 987246"/>
                <a:gd name="connsiteY0" fmla="*/ 468358 h 470739"/>
                <a:gd name="connsiteX1" fmla="*/ 800760 w 987246"/>
                <a:gd name="connsiteY1" fmla="*/ 365964 h 470739"/>
                <a:gd name="connsiteX2" fmla="*/ 672814 w 987246"/>
                <a:gd name="connsiteY2" fmla="*/ 146889 h 470739"/>
                <a:gd name="connsiteX3" fmla="*/ 569787 w 987246"/>
                <a:gd name="connsiteY3" fmla="*/ 4014 h 470739"/>
                <a:gd name="connsiteX4" fmla="*/ 455487 w 987246"/>
                <a:gd name="connsiteY4" fmla="*/ 51639 h 470739"/>
                <a:gd name="connsiteX5" fmla="*/ 366587 w 987246"/>
                <a:gd name="connsiteY5" fmla="*/ 178639 h 470739"/>
                <a:gd name="connsiteX6" fmla="*/ 269981 w 987246"/>
                <a:gd name="connsiteY6" fmla="*/ 353264 h 470739"/>
                <a:gd name="connsiteX7" fmla="*/ 0 w 987246"/>
                <a:gd name="connsiteY7" fmla="*/ 470739 h 4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70739">
                  <a:moveTo>
                    <a:pt x="987246" y="468358"/>
                  </a:moveTo>
                  <a:cubicBezTo>
                    <a:pt x="758390" y="367022"/>
                    <a:pt x="853165" y="419542"/>
                    <a:pt x="800760" y="365964"/>
                  </a:cubicBezTo>
                  <a:cubicBezTo>
                    <a:pt x="748355" y="312386"/>
                    <a:pt x="711309" y="207214"/>
                    <a:pt x="672814" y="146889"/>
                  </a:cubicBezTo>
                  <a:cubicBezTo>
                    <a:pt x="634319"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79" name="Freeform 78"/>
            <p:cNvSpPr/>
            <p:nvPr/>
          </p:nvSpPr>
          <p:spPr bwMode="auto">
            <a:xfrm>
              <a:off x="9044567" y="2689396"/>
              <a:ext cx="609600"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0" name="Freeform 79"/>
            <p:cNvSpPr/>
            <p:nvPr/>
          </p:nvSpPr>
          <p:spPr bwMode="auto">
            <a:xfrm>
              <a:off x="8436336" y="2681214"/>
              <a:ext cx="684109" cy="47068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68076 w 568076"/>
                <a:gd name="connsiteY0" fmla="*/ 464961 h 471311"/>
                <a:gd name="connsiteX1" fmla="*/ 476001 w 568076"/>
                <a:gd name="connsiteY1" fmla="*/ 344311 h 471311"/>
                <a:gd name="connsiteX2" fmla="*/ 428376 w 568076"/>
                <a:gd name="connsiteY2" fmla="*/ 156986 h 471311"/>
                <a:gd name="connsiteX3" fmla="*/ 314076 w 568076"/>
                <a:gd name="connsiteY3" fmla="*/ 4586 h 471311"/>
                <a:gd name="connsiteX4" fmla="*/ 199776 w 568076"/>
                <a:gd name="connsiteY4" fmla="*/ 52211 h 471311"/>
                <a:gd name="connsiteX5" fmla="*/ 110876 w 568076"/>
                <a:gd name="connsiteY5" fmla="*/ 179211 h 471311"/>
                <a:gd name="connsiteX6" fmla="*/ 53726 w 568076"/>
                <a:gd name="connsiteY6" fmla="*/ 353836 h 471311"/>
                <a:gd name="connsiteX7" fmla="*/ 0 w 568076"/>
                <a:gd name="connsiteY7" fmla="*/ 471311 h 471311"/>
                <a:gd name="connsiteX0" fmla="*/ 568076 w 568076"/>
                <a:gd name="connsiteY0" fmla="*/ 464961 h 471311"/>
                <a:gd name="connsiteX1" fmla="*/ 476001 w 568076"/>
                <a:gd name="connsiteY1" fmla="*/ 344311 h 471311"/>
                <a:gd name="connsiteX2" fmla="*/ 428376 w 568076"/>
                <a:gd name="connsiteY2" fmla="*/ 156986 h 471311"/>
                <a:gd name="connsiteX3" fmla="*/ 314076 w 568076"/>
                <a:gd name="connsiteY3" fmla="*/ 4586 h 471311"/>
                <a:gd name="connsiteX4" fmla="*/ 199776 w 568076"/>
                <a:gd name="connsiteY4" fmla="*/ 52211 h 471311"/>
                <a:gd name="connsiteX5" fmla="*/ 110876 w 568076"/>
                <a:gd name="connsiteY5" fmla="*/ 179211 h 471311"/>
                <a:gd name="connsiteX6" fmla="*/ 83386 w 568076"/>
                <a:gd name="connsiteY6" fmla="*/ 272873 h 471311"/>
                <a:gd name="connsiteX7" fmla="*/ 0 w 568076"/>
                <a:gd name="connsiteY7" fmla="*/ 471311 h 471311"/>
                <a:gd name="connsiteX0" fmla="*/ 568076 w 568076"/>
                <a:gd name="connsiteY0" fmla="*/ 464337 h 470687"/>
                <a:gd name="connsiteX1" fmla="*/ 476001 w 568076"/>
                <a:gd name="connsiteY1" fmla="*/ 343687 h 470687"/>
                <a:gd name="connsiteX2" fmla="*/ 428376 w 568076"/>
                <a:gd name="connsiteY2" fmla="*/ 156362 h 470687"/>
                <a:gd name="connsiteX3" fmla="*/ 314076 w 568076"/>
                <a:gd name="connsiteY3" fmla="*/ 3962 h 470687"/>
                <a:gd name="connsiteX4" fmla="*/ 199776 w 568076"/>
                <a:gd name="connsiteY4" fmla="*/ 51587 h 470687"/>
                <a:gd name="connsiteX5" fmla="*/ 142514 w 568076"/>
                <a:gd name="connsiteY5" fmla="*/ 126199 h 470687"/>
                <a:gd name="connsiteX6" fmla="*/ 83386 w 568076"/>
                <a:gd name="connsiteY6" fmla="*/ 272249 h 470687"/>
                <a:gd name="connsiteX7" fmla="*/ 0 w 568076"/>
                <a:gd name="connsiteY7" fmla="*/ 470687 h 4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076" h="470687">
                  <a:moveTo>
                    <a:pt x="568076" y="464337"/>
                  </a:moveTo>
                  <a:cubicBezTo>
                    <a:pt x="533680" y="429676"/>
                    <a:pt x="499284" y="395016"/>
                    <a:pt x="476001" y="343687"/>
                  </a:cubicBezTo>
                  <a:cubicBezTo>
                    <a:pt x="452718" y="292358"/>
                    <a:pt x="455363" y="212983"/>
                    <a:pt x="428376" y="156362"/>
                  </a:cubicBezTo>
                  <a:cubicBezTo>
                    <a:pt x="401389" y="99741"/>
                    <a:pt x="352176" y="21424"/>
                    <a:pt x="314076" y="3962"/>
                  </a:cubicBezTo>
                  <a:cubicBezTo>
                    <a:pt x="275976" y="-13500"/>
                    <a:pt x="228370" y="31214"/>
                    <a:pt x="199776" y="51587"/>
                  </a:cubicBezTo>
                  <a:cubicBezTo>
                    <a:pt x="171182" y="71960"/>
                    <a:pt x="161912" y="89422"/>
                    <a:pt x="142514" y="126199"/>
                  </a:cubicBezTo>
                  <a:cubicBezTo>
                    <a:pt x="123116" y="162976"/>
                    <a:pt x="107138" y="214834"/>
                    <a:pt x="83386" y="272249"/>
                  </a:cubicBezTo>
                  <a:cubicBezTo>
                    <a:pt x="59634" y="329664"/>
                    <a:pt x="34925" y="432322"/>
                    <a:pt x="0" y="47068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1" name="Freeform 80"/>
            <p:cNvSpPr/>
            <p:nvPr/>
          </p:nvSpPr>
          <p:spPr bwMode="auto">
            <a:xfrm>
              <a:off x="8477347" y="2697596"/>
              <a:ext cx="556108" cy="48978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246" h="489789">
                  <a:moveTo>
                    <a:pt x="987246" y="489789"/>
                  </a:moveTo>
                  <a:cubicBezTo>
                    <a:pt x="952850" y="455128"/>
                    <a:pt x="829210" y="464389"/>
                    <a:pt x="771168" y="365964"/>
                  </a:cubicBezTo>
                  <a:cubicBezTo>
                    <a:pt x="713126" y="267539"/>
                    <a:pt x="706377" y="207214"/>
                    <a:pt x="672814" y="146889"/>
                  </a:cubicBezTo>
                  <a:cubicBezTo>
                    <a:pt x="639251" y="8656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2" name="Freeform 81"/>
            <p:cNvSpPr/>
            <p:nvPr/>
          </p:nvSpPr>
          <p:spPr bwMode="auto">
            <a:xfrm>
              <a:off x="7844626" y="2685689"/>
              <a:ext cx="666128"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3" name="Freeform 82"/>
            <p:cNvSpPr/>
            <p:nvPr/>
          </p:nvSpPr>
          <p:spPr bwMode="auto">
            <a:xfrm>
              <a:off x="7289349" y="2693582"/>
              <a:ext cx="60894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4" name="Freeform 83"/>
            <p:cNvSpPr/>
            <p:nvPr/>
          </p:nvSpPr>
          <p:spPr bwMode="auto">
            <a:xfrm>
              <a:off x="6738466" y="2677027"/>
              <a:ext cx="549711"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89" name="Freeform 88"/>
            <p:cNvSpPr/>
            <p:nvPr/>
          </p:nvSpPr>
          <p:spPr bwMode="auto">
            <a:xfrm>
              <a:off x="7864366" y="2705363"/>
              <a:ext cx="585691" cy="470739"/>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37684 w 937684"/>
                <a:gd name="connsiteY0" fmla="*/ 468358 h 470739"/>
                <a:gd name="connsiteX1" fmla="*/ 771168 w 937684"/>
                <a:gd name="connsiteY1" fmla="*/ 365964 h 470739"/>
                <a:gd name="connsiteX2" fmla="*/ 672814 w 937684"/>
                <a:gd name="connsiteY2" fmla="*/ 146889 h 470739"/>
                <a:gd name="connsiteX3" fmla="*/ 569787 w 937684"/>
                <a:gd name="connsiteY3" fmla="*/ 4014 h 470739"/>
                <a:gd name="connsiteX4" fmla="*/ 455487 w 937684"/>
                <a:gd name="connsiteY4" fmla="*/ 51639 h 470739"/>
                <a:gd name="connsiteX5" fmla="*/ 366587 w 937684"/>
                <a:gd name="connsiteY5" fmla="*/ 178639 h 470739"/>
                <a:gd name="connsiteX6" fmla="*/ 269981 w 937684"/>
                <a:gd name="connsiteY6" fmla="*/ 353264 h 470739"/>
                <a:gd name="connsiteX7" fmla="*/ 0 w 937684"/>
                <a:gd name="connsiteY7" fmla="*/ 470739 h 470739"/>
                <a:gd name="connsiteX0" fmla="*/ 937684 w 937684"/>
                <a:gd name="connsiteY0" fmla="*/ 468358 h 470739"/>
                <a:gd name="connsiteX1" fmla="*/ 759733 w 937684"/>
                <a:gd name="connsiteY1" fmla="*/ 327864 h 470739"/>
                <a:gd name="connsiteX2" fmla="*/ 672814 w 937684"/>
                <a:gd name="connsiteY2" fmla="*/ 146889 h 470739"/>
                <a:gd name="connsiteX3" fmla="*/ 569787 w 937684"/>
                <a:gd name="connsiteY3" fmla="*/ 4014 h 470739"/>
                <a:gd name="connsiteX4" fmla="*/ 455487 w 937684"/>
                <a:gd name="connsiteY4" fmla="*/ 51639 h 470739"/>
                <a:gd name="connsiteX5" fmla="*/ 366587 w 937684"/>
                <a:gd name="connsiteY5" fmla="*/ 178639 h 470739"/>
                <a:gd name="connsiteX6" fmla="*/ 269981 w 937684"/>
                <a:gd name="connsiteY6" fmla="*/ 353264 h 470739"/>
                <a:gd name="connsiteX7" fmla="*/ 0 w 937684"/>
                <a:gd name="connsiteY7" fmla="*/ 470739 h 47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84" h="470739">
                  <a:moveTo>
                    <a:pt x="937684" y="468358"/>
                  </a:moveTo>
                  <a:cubicBezTo>
                    <a:pt x="903288" y="433697"/>
                    <a:pt x="803878" y="381442"/>
                    <a:pt x="759733" y="327864"/>
                  </a:cubicBezTo>
                  <a:cubicBezTo>
                    <a:pt x="715588" y="274286"/>
                    <a:pt x="704472" y="200864"/>
                    <a:pt x="672814" y="146889"/>
                  </a:cubicBezTo>
                  <a:cubicBezTo>
                    <a:pt x="641156" y="92914"/>
                    <a:pt x="606008" y="19889"/>
                    <a:pt x="569787" y="4014"/>
                  </a:cubicBezTo>
                  <a:cubicBezTo>
                    <a:pt x="533566" y="-11861"/>
                    <a:pt x="489354" y="22535"/>
                    <a:pt x="455487" y="51639"/>
                  </a:cubicBezTo>
                  <a:cubicBezTo>
                    <a:pt x="421620" y="80743"/>
                    <a:pt x="397505" y="128368"/>
                    <a:pt x="366587" y="178639"/>
                  </a:cubicBezTo>
                  <a:cubicBezTo>
                    <a:pt x="335669" y="228910"/>
                    <a:pt x="331079" y="304581"/>
                    <a:pt x="269981" y="353264"/>
                  </a:cubicBezTo>
                  <a:cubicBezTo>
                    <a:pt x="208883" y="401947"/>
                    <a:pt x="158928" y="448249"/>
                    <a:pt x="0" y="470739"/>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0" name="Freeform 89"/>
            <p:cNvSpPr/>
            <p:nvPr/>
          </p:nvSpPr>
          <p:spPr bwMode="auto">
            <a:xfrm>
              <a:off x="7288381" y="2701354"/>
              <a:ext cx="573137" cy="46101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61999 w 961999"/>
                <a:gd name="connsiteY0" fmla="*/ 489789 h 494635"/>
                <a:gd name="connsiteX1" fmla="*/ 745921 w 961999"/>
                <a:gd name="connsiteY1" fmla="*/ 365964 h 494635"/>
                <a:gd name="connsiteX2" fmla="*/ 647567 w 961999"/>
                <a:gd name="connsiteY2" fmla="*/ 146889 h 494635"/>
                <a:gd name="connsiteX3" fmla="*/ 544540 w 961999"/>
                <a:gd name="connsiteY3" fmla="*/ 4014 h 494635"/>
                <a:gd name="connsiteX4" fmla="*/ 430240 w 961999"/>
                <a:gd name="connsiteY4" fmla="*/ 51639 h 494635"/>
                <a:gd name="connsiteX5" fmla="*/ 341340 w 961999"/>
                <a:gd name="connsiteY5" fmla="*/ 178639 h 494635"/>
                <a:gd name="connsiteX6" fmla="*/ 244734 w 961999"/>
                <a:gd name="connsiteY6" fmla="*/ 353264 h 494635"/>
                <a:gd name="connsiteX7" fmla="*/ 0 w 961999"/>
                <a:gd name="connsiteY7" fmla="*/ 494635 h 494635"/>
                <a:gd name="connsiteX0" fmla="*/ 961999 w 961999"/>
                <a:gd name="connsiteY0" fmla="*/ 490825 h 495671"/>
                <a:gd name="connsiteX1" fmla="*/ 745921 w 961999"/>
                <a:gd name="connsiteY1" fmla="*/ 367000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61999 w 961999"/>
                <a:gd name="connsiteY0" fmla="*/ 490825 h 495671"/>
                <a:gd name="connsiteX1" fmla="*/ 745921 w 961999"/>
                <a:gd name="connsiteY1" fmla="*/ 390896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11504 w 911504"/>
                <a:gd name="connsiteY0" fmla="*/ 494239 h 495671"/>
                <a:gd name="connsiteX1" fmla="*/ 745921 w 911504"/>
                <a:gd name="connsiteY1" fmla="*/ 390896 h 495671"/>
                <a:gd name="connsiteX2" fmla="*/ 632419 w 911504"/>
                <a:gd name="connsiteY2" fmla="*/ 164993 h 495671"/>
                <a:gd name="connsiteX3" fmla="*/ 544540 w 911504"/>
                <a:gd name="connsiteY3" fmla="*/ 5050 h 495671"/>
                <a:gd name="connsiteX4" fmla="*/ 430240 w 911504"/>
                <a:gd name="connsiteY4" fmla="*/ 52675 h 495671"/>
                <a:gd name="connsiteX5" fmla="*/ 341340 w 911504"/>
                <a:gd name="connsiteY5" fmla="*/ 179675 h 495671"/>
                <a:gd name="connsiteX6" fmla="*/ 244734 w 911504"/>
                <a:gd name="connsiteY6" fmla="*/ 354300 h 495671"/>
                <a:gd name="connsiteX7" fmla="*/ 0 w 911504"/>
                <a:gd name="connsiteY7" fmla="*/ 495671 h 4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504" h="495671">
                  <a:moveTo>
                    <a:pt x="911504" y="494239"/>
                  </a:moveTo>
                  <a:cubicBezTo>
                    <a:pt x="877108" y="459578"/>
                    <a:pt x="792435" y="445770"/>
                    <a:pt x="745921" y="390896"/>
                  </a:cubicBezTo>
                  <a:cubicBezTo>
                    <a:pt x="699407" y="336022"/>
                    <a:pt x="665983" y="229301"/>
                    <a:pt x="632419" y="164993"/>
                  </a:cubicBezTo>
                  <a:cubicBezTo>
                    <a:pt x="598855" y="100685"/>
                    <a:pt x="578237" y="23770"/>
                    <a:pt x="544540" y="5050"/>
                  </a:cubicBezTo>
                  <a:cubicBezTo>
                    <a:pt x="510843" y="-13670"/>
                    <a:pt x="464107" y="23571"/>
                    <a:pt x="430240" y="52675"/>
                  </a:cubicBezTo>
                  <a:cubicBezTo>
                    <a:pt x="396373" y="81779"/>
                    <a:pt x="372258" y="129404"/>
                    <a:pt x="341340" y="179675"/>
                  </a:cubicBezTo>
                  <a:cubicBezTo>
                    <a:pt x="310422" y="229946"/>
                    <a:pt x="301624" y="301634"/>
                    <a:pt x="244734" y="354300"/>
                  </a:cubicBezTo>
                  <a:cubicBezTo>
                    <a:pt x="187844" y="406966"/>
                    <a:pt x="158928" y="473181"/>
                    <a:pt x="0" y="495671"/>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1" name="Freeform 90"/>
            <p:cNvSpPr/>
            <p:nvPr/>
          </p:nvSpPr>
          <p:spPr bwMode="auto">
            <a:xfrm>
              <a:off x="9578556" y="2697364"/>
              <a:ext cx="776018" cy="473692"/>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69318 w 583668"/>
                <a:gd name="connsiteY6" fmla="*/ 353836 h 473692"/>
                <a:gd name="connsiteX7" fmla="*/ 0 w 583668"/>
                <a:gd name="connsiteY7" fmla="*/ 473692 h 473692"/>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73308 w 583668"/>
                <a:gd name="connsiteY6" fmla="*/ 334786 h 473692"/>
                <a:gd name="connsiteX7" fmla="*/ 0 w 583668"/>
                <a:gd name="connsiteY7" fmla="*/ 473692 h 4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68" h="473692">
                  <a:moveTo>
                    <a:pt x="583668" y="464961"/>
                  </a:moveTo>
                  <a:cubicBezTo>
                    <a:pt x="549272" y="430300"/>
                    <a:pt x="514876" y="395640"/>
                    <a:pt x="491593" y="344311"/>
                  </a:cubicBezTo>
                  <a:cubicBezTo>
                    <a:pt x="468310" y="292982"/>
                    <a:pt x="470955" y="213607"/>
                    <a:pt x="443968" y="156986"/>
                  </a:cubicBezTo>
                  <a:cubicBezTo>
                    <a:pt x="416981" y="100365"/>
                    <a:pt x="367768" y="22048"/>
                    <a:pt x="329668" y="4586"/>
                  </a:cubicBezTo>
                  <a:cubicBezTo>
                    <a:pt x="291568" y="-12876"/>
                    <a:pt x="249235" y="23107"/>
                    <a:pt x="215368" y="52211"/>
                  </a:cubicBezTo>
                  <a:cubicBezTo>
                    <a:pt x="181501" y="81315"/>
                    <a:pt x="150145" y="132115"/>
                    <a:pt x="126468" y="179211"/>
                  </a:cubicBezTo>
                  <a:cubicBezTo>
                    <a:pt x="102791" y="226307"/>
                    <a:pt x="94386" y="285706"/>
                    <a:pt x="73308" y="334786"/>
                  </a:cubicBezTo>
                  <a:cubicBezTo>
                    <a:pt x="52230" y="383866"/>
                    <a:pt x="34925" y="435327"/>
                    <a:pt x="0" y="473692"/>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3" name="Freeform 92"/>
            <p:cNvSpPr/>
            <p:nvPr/>
          </p:nvSpPr>
          <p:spPr bwMode="auto">
            <a:xfrm>
              <a:off x="9652213" y="2736620"/>
              <a:ext cx="570457" cy="45486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82006 w 1282006"/>
                <a:gd name="connsiteY0" fmla="*/ 469152 h 473914"/>
                <a:gd name="connsiteX1" fmla="*/ 897494 w 1282006"/>
                <a:gd name="connsiteY1" fmla="*/ 324689 h 473914"/>
                <a:gd name="connsiteX2" fmla="*/ 792122 w 1282006"/>
                <a:gd name="connsiteY2" fmla="*/ 146889 h 473914"/>
                <a:gd name="connsiteX3" fmla="*/ 689095 w 1282006"/>
                <a:gd name="connsiteY3" fmla="*/ 4014 h 473914"/>
                <a:gd name="connsiteX4" fmla="*/ 574795 w 1282006"/>
                <a:gd name="connsiteY4" fmla="*/ 51639 h 473914"/>
                <a:gd name="connsiteX5" fmla="*/ 542040 w 1282006"/>
                <a:gd name="connsiteY5" fmla="*/ 178639 h 473914"/>
                <a:gd name="connsiteX6" fmla="*/ 428745 w 1282006"/>
                <a:gd name="connsiteY6" fmla="*/ 353264 h 473914"/>
                <a:gd name="connsiteX7" fmla="*/ 0 w 1282006"/>
                <a:gd name="connsiteY7" fmla="*/ 473914 h 473914"/>
                <a:gd name="connsiteX0" fmla="*/ 1292534 w 1292534"/>
                <a:gd name="connsiteY0" fmla="*/ 469152 h 469152"/>
                <a:gd name="connsiteX1" fmla="*/ 908022 w 1292534"/>
                <a:gd name="connsiteY1" fmla="*/ 324689 h 469152"/>
                <a:gd name="connsiteX2" fmla="*/ 802650 w 1292534"/>
                <a:gd name="connsiteY2" fmla="*/ 146889 h 469152"/>
                <a:gd name="connsiteX3" fmla="*/ 699623 w 1292534"/>
                <a:gd name="connsiteY3" fmla="*/ 4014 h 469152"/>
                <a:gd name="connsiteX4" fmla="*/ 585323 w 1292534"/>
                <a:gd name="connsiteY4" fmla="*/ 51639 h 469152"/>
                <a:gd name="connsiteX5" fmla="*/ 552568 w 1292534"/>
                <a:gd name="connsiteY5" fmla="*/ 178639 h 469152"/>
                <a:gd name="connsiteX6" fmla="*/ 439273 w 1292534"/>
                <a:gd name="connsiteY6" fmla="*/ 353264 h 469152"/>
                <a:gd name="connsiteX7" fmla="*/ 0 w 1292534"/>
                <a:gd name="connsiteY7" fmla="*/ 454864 h 469152"/>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951" h="454864">
                  <a:moveTo>
                    <a:pt x="1260951" y="452483"/>
                  </a:moveTo>
                  <a:cubicBezTo>
                    <a:pt x="1047594" y="391628"/>
                    <a:pt x="984406" y="375621"/>
                    <a:pt x="908022" y="324689"/>
                  </a:cubicBezTo>
                  <a:cubicBezTo>
                    <a:pt x="831639" y="273757"/>
                    <a:pt x="837383" y="200335"/>
                    <a:pt x="802650" y="146889"/>
                  </a:cubicBezTo>
                  <a:cubicBezTo>
                    <a:pt x="767917" y="93443"/>
                    <a:pt x="735844" y="19889"/>
                    <a:pt x="699623" y="4014"/>
                  </a:cubicBezTo>
                  <a:cubicBezTo>
                    <a:pt x="663402" y="-11861"/>
                    <a:pt x="609832" y="22535"/>
                    <a:pt x="585323" y="51639"/>
                  </a:cubicBezTo>
                  <a:cubicBezTo>
                    <a:pt x="560814" y="80743"/>
                    <a:pt x="576910" y="128368"/>
                    <a:pt x="552568" y="178639"/>
                  </a:cubicBezTo>
                  <a:cubicBezTo>
                    <a:pt x="528226" y="228910"/>
                    <a:pt x="531368" y="307227"/>
                    <a:pt x="439273" y="353264"/>
                  </a:cubicBezTo>
                  <a:cubicBezTo>
                    <a:pt x="347178" y="399301"/>
                    <a:pt x="158928" y="432374"/>
                    <a:pt x="0" y="45486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4" name="Freeform 93"/>
            <p:cNvSpPr/>
            <p:nvPr/>
          </p:nvSpPr>
          <p:spPr bwMode="auto">
            <a:xfrm>
              <a:off x="9003725" y="2684606"/>
              <a:ext cx="696746" cy="473692"/>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69318 w 583668"/>
                <a:gd name="connsiteY6" fmla="*/ 353836 h 473692"/>
                <a:gd name="connsiteX7" fmla="*/ 0 w 583668"/>
                <a:gd name="connsiteY7" fmla="*/ 473692 h 473692"/>
                <a:gd name="connsiteX0" fmla="*/ 583668 w 583668"/>
                <a:gd name="connsiteY0" fmla="*/ 464961 h 473692"/>
                <a:gd name="connsiteX1" fmla="*/ 491593 w 583668"/>
                <a:gd name="connsiteY1" fmla="*/ 344311 h 473692"/>
                <a:gd name="connsiteX2" fmla="*/ 443968 w 583668"/>
                <a:gd name="connsiteY2" fmla="*/ 156986 h 473692"/>
                <a:gd name="connsiteX3" fmla="*/ 329668 w 583668"/>
                <a:gd name="connsiteY3" fmla="*/ 4586 h 473692"/>
                <a:gd name="connsiteX4" fmla="*/ 215368 w 583668"/>
                <a:gd name="connsiteY4" fmla="*/ 52211 h 473692"/>
                <a:gd name="connsiteX5" fmla="*/ 126468 w 583668"/>
                <a:gd name="connsiteY5" fmla="*/ 179211 h 473692"/>
                <a:gd name="connsiteX6" fmla="*/ 73308 w 583668"/>
                <a:gd name="connsiteY6" fmla="*/ 334786 h 473692"/>
                <a:gd name="connsiteX7" fmla="*/ 0 w 583668"/>
                <a:gd name="connsiteY7" fmla="*/ 473692 h 4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68" h="473692">
                  <a:moveTo>
                    <a:pt x="583668" y="464961"/>
                  </a:moveTo>
                  <a:cubicBezTo>
                    <a:pt x="549272" y="430300"/>
                    <a:pt x="514876" y="395640"/>
                    <a:pt x="491593" y="344311"/>
                  </a:cubicBezTo>
                  <a:cubicBezTo>
                    <a:pt x="468310" y="292982"/>
                    <a:pt x="470955" y="213607"/>
                    <a:pt x="443968" y="156986"/>
                  </a:cubicBezTo>
                  <a:cubicBezTo>
                    <a:pt x="416981" y="100365"/>
                    <a:pt x="367768" y="22048"/>
                    <a:pt x="329668" y="4586"/>
                  </a:cubicBezTo>
                  <a:cubicBezTo>
                    <a:pt x="291568" y="-12876"/>
                    <a:pt x="249235" y="23107"/>
                    <a:pt x="215368" y="52211"/>
                  </a:cubicBezTo>
                  <a:cubicBezTo>
                    <a:pt x="181501" y="81315"/>
                    <a:pt x="150145" y="132115"/>
                    <a:pt x="126468" y="179211"/>
                  </a:cubicBezTo>
                  <a:cubicBezTo>
                    <a:pt x="102791" y="226307"/>
                    <a:pt x="94386" y="285706"/>
                    <a:pt x="73308" y="334786"/>
                  </a:cubicBezTo>
                  <a:cubicBezTo>
                    <a:pt x="52230" y="383866"/>
                    <a:pt x="34925" y="435327"/>
                    <a:pt x="0" y="473692"/>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5" name="Freeform 94"/>
            <p:cNvSpPr/>
            <p:nvPr/>
          </p:nvSpPr>
          <p:spPr bwMode="auto">
            <a:xfrm>
              <a:off x="9061198" y="2716878"/>
              <a:ext cx="570457" cy="45486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82006 w 1282006"/>
                <a:gd name="connsiteY0" fmla="*/ 469152 h 473914"/>
                <a:gd name="connsiteX1" fmla="*/ 897494 w 1282006"/>
                <a:gd name="connsiteY1" fmla="*/ 324689 h 473914"/>
                <a:gd name="connsiteX2" fmla="*/ 792122 w 1282006"/>
                <a:gd name="connsiteY2" fmla="*/ 146889 h 473914"/>
                <a:gd name="connsiteX3" fmla="*/ 689095 w 1282006"/>
                <a:gd name="connsiteY3" fmla="*/ 4014 h 473914"/>
                <a:gd name="connsiteX4" fmla="*/ 574795 w 1282006"/>
                <a:gd name="connsiteY4" fmla="*/ 51639 h 473914"/>
                <a:gd name="connsiteX5" fmla="*/ 542040 w 1282006"/>
                <a:gd name="connsiteY5" fmla="*/ 178639 h 473914"/>
                <a:gd name="connsiteX6" fmla="*/ 428745 w 1282006"/>
                <a:gd name="connsiteY6" fmla="*/ 353264 h 473914"/>
                <a:gd name="connsiteX7" fmla="*/ 0 w 1282006"/>
                <a:gd name="connsiteY7" fmla="*/ 473914 h 473914"/>
                <a:gd name="connsiteX0" fmla="*/ 1292534 w 1292534"/>
                <a:gd name="connsiteY0" fmla="*/ 469152 h 469152"/>
                <a:gd name="connsiteX1" fmla="*/ 908022 w 1292534"/>
                <a:gd name="connsiteY1" fmla="*/ 324689 h 469152"/>
                <a:gd name="connsiteX2" fmla="*/ 802650 w 1292534"/>
                <a:gd name="connsiteY2" fmla="*/ 146889 h 469152"/>
                <a:gd name="connsiteX3" fmla="*/ 699623 w 1292534"/>
                <a:gd name="connsiteY3" fmla="*/ 4014 h 469152"/>
                <a:gd name="connsiteX4" fmla="*/ 585323 w 1292534"/>
                <a:gd name="connsiteY4" fmla="*/ 51639 h 469152"/>
                <a:gd name="connsiteX5" fmla="*/ 552568 w 1292534"/>
                <a:gd name="connsiteY5" fmla="*/ 178639 h 469152"/>
                <a:gd name="connsiteX6" fmla="*/ 439273 w 1292534"/>
                <a:gd name="connsiteY6" fmla="*/ 353264 h 469152"/>
                <a:gd name="connsiteX7" fmla="*/ 0 w 1292534"/>
                <a:gd name="connsiteY7" fmla="*/ 454864 h 469152"/>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 name="connsiteX0" fmla="*/ 1260951 w 1260951"/>
                <a:gd name="connsiteY0" fmla="*/ 452483 h 454864"/>
                <a:gd name="connsiteX1" fmla="*/ 908022 w 1260951"/>
                <a:gd name="connsiteY1" fmla="*/ 324689 h 454864"/>
                <a:gd name="connsiteX2" fmla="*/ 802650 w 1260951"/>
                <a:gd name="connsiteY2" fmla="*/ 146889 h 454864"/>
                <a:gd name="connsiteX3" fmla="*/ 699623 w 1260951"/>
                <a:gd name="connsiteY3" fmla="*/ 4014 h 454864"/>
                <a:gd name="connsiteX4" fmla="*/ 585323 w 1260951"/>
                <a:gd name="connsiteY4" fmla="*/ 51639 h 454864"/>
                <a:gd name="connsiteX5" fmla="*/ 552568 w 1260951"/>
                <a:gd name="connsiteY5" fmla="*/ 178639 h 454864"/>
                <a:gd name="connsiteX6" fmla="*/ 439273 w 1260951"/>
                <a:gd name="connsiteY6" fmla="*/ 353264 h 454864"/>
                <a:gd name="connsiteX7" fmla="*/ 0 w 1260951"/>
                <a:gd name="connsiteY7" fmla="*/ 454864 h 4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951" h="454864">
                  <a:moveTo>
                    <a:pt x="1260951" y="452483"/>
                  </a:moveTo>
                  <a:cubicBezTo>
                    <a:pt x="1047594" y="391628"/>
                    <a:pt x="984406" y="375621"/>
                    <a:pt x="908022" y="324689"/>
                  </a:cubicBezTo>
                  <a:cubicBezTo>
                    <a:pt x="831639" y="273757"/>
                    <a:pt x="837383" y="200335"/>
                    <a:pt x="802650" y="146889"/>
                  </a:cubicBezTo>
                  <a:cubicBezTo>
                    <a:pt x="767917" y="93443"/>
                    <a:pt x="735844" y="19889"/>
                    <a:pt x="699623" y="4014"/>
                  </a:cubicBezTo>
                  <a:cubicBezTo>
                    <a:pt x="663402" y="-11861"/>
                    <a:pt x="609832" y="22535"/>
                    <a:pt x="585323" y="51639"/>
                  </a:cubicBezTo>
                  <a:cubicBezTo>
                    <a:pt x="560814" y="80743"/>
                    <a:pt x="576910" y="128368"/>
                    <a:pt x="552568" y="178639"/>
                  </a:cubicBezTo>
                  <a:cubicBezTo>
                    <a:pt x="528226" y="228910"/>
                    <a:pt x="531368" y="307227"/>
                    <a:pt x="439273" y="353264"/>
                  </a:cubicBezTo>
                  <a:cubicBezTo>
                    <a:pt x="347178" y="399301"/>
                    <a:pt x="158928" y="432374"/>
                    <a:pt x="0" y="454864"/>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6" name="Freeform 95"/>
            <p:cNvSpPr/>
            <p:nvPr/>
          </p:nvSpPr>
          <p:spPr bwMode="auto">
            <a:xfrm>
              <a:off x="10854303" y="2729674"/>
              <a:ext cx="536452" cy="471693"/>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520700 w 698393"/>
                <a:gd name="connsiteY6" fmla="*/ 402171 h 449796"/>
                <a:gd name="connsiteX7" fmla="*/ 698393 w 698393"/>
                <a:gd name="connsiteY7" fmla="*/ 449796 h 449796"/>
                <a:gd name="connsiteX0" fmla="*/ 0 w 698393"/>
                <a:gd name="connsiteY0" fmla="*/ 376771 h 449796"/>
                <a:gd name="connsiteX1" fmla="*/ 57150 w 698393"/>
                <a:gd name="connsiteY1" fmla="*/ 237071 h 449796"/>
                <a:gd name="connsiteX2" fmla="*/ 133350 w 698393"/>
                <a:gd name="connsiteY2" fmla="*/ 59271 h 449796"/>
                <a:gd name="connsiteX3" fmla="*/ 254000 w 698393"/>
                <a:gd name="connsiteY3" fmla="*/ 2121 h 449796"/>
                <a:gd name="connsiteX4" fmla="*/ 381000 w 698393"/>
                <a:gd name="connsiteY4" fmla="*/ 52921 h 449796"/>
                <a:gd name="connsiteX5" fmla="*/ 520700 w 698393"/>
                <a:gd name="connsiteY5" fmla="*/ 402171 h 449796"/>
                <a:gd name="connsiteX6" fmla="*/ 470956 w 698393"/>
                <a:gd name="connsiteY6" fmla="*/ 271996 h 449796"/>
                <a:gd name="connsiteX7" fmla="*/ 698393 w 698393"/>
                <a:gd name="connsiteY7" fmla="*/ 449796 h 449796"/>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470956 w 698393"/>
                <a:gd name="connsiteY6" fmla="*/ 2699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04119 w 698393"/>
                <a:gd name="connsiteY6" fmla="*/ 2730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1755 w 698393"/>
                <a:gd name="connsiteY6" fmla="*/ 336597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97 h 447722"/>
                <a:gd name="connsiteX1" fmla="*/ 57150 w 698393"/>
                <a:gd name="connsiteY1" fmla="*/ 234997 h 447722"/>
                <a:gd name="connsiteX2" fmla="*/ 133350 w 698393"/>
                <a:gd name="connsiteY2" fmla="*/ 57197 h 447722"/>
                <a:gd name="connsiteX3" fmla="*/ 254000 w 698393"/>
                <a:gd name="connsiteY3" fmla="*/ 47 h 447722"/>
                <a:gd name="connsiteX4" fmla="*/ 381000 w 698393"/>
                <a:gd name="connsiteY4" fmla="*/ 50847 h 447722"/>
                <a:gd name="connsiteX5" fmla="*/ 459902 w 698393"/>
                <a:gd name="connsiteY5" fmla="*/ 209597 h 447722"/>
                <a:gd name="connsiteX6" fmla="*/ 537282 w 698393"/>
                <a:gd name="connsiteY6" fmla="*/ 371522 h 447722"/>
                <a:gd name="connsiteX7" fmla="*/ 698393 w 698393"/>
                <a:gd name="connsiteY7" fmla="*/ 447722 h 447722"/>
                <a:gd name="connsiteX0" fmla="*/ 0 w 698393"/>
                <a:gd name="connsiteY0" fmla="*/ 374680 h 447705"/>
                <a:gd name="connsiteX1" fmla="*/ 57150 w 698393"/>
                <a:gd name="connsiteY1" fmla="*/ 234980 h 447705"/>
                <a:gd name="connsiteX2" fmla="*/ 133350 w 698393"/>
                <a:gd name="connsiteY2" fmla="*/ 57180 h 447705"/>
                <a:gd name="connsiteX3" fmla="*/ 254000 w 698393"/>
                <a:gd name="connsiteY3" fmla="*/ 30 h 447705"/>
                <a:gd name="connsiteX4" fmla="*/ 381000 w 698393"/>
                <a:gd name="connsiteY4" fmla="*/ 50830 h 447705"/>
                <a:gd name="connsiteX5" fmla="*/ 415684 w 698393"/>
                <a:gd name="connsiteY5" fmla="*/ 146080 h 447705"/>
                <a:gd name="connsiteX6" fmla="*/ 537282 w 698393"/>
                <a:gd name="connsiteY6" fmla="*/ 371505 h 447705"/>
                <a:gd name="connsiteX7" fmla="*/ 698393 w 698393"/>
                <a:gd name="connsiteY7" fmla="*/ 447705 h 447705"/>
                <a:gd name="connsiteX0" fmla="*/ 0 w 698393"/>
                <a:gd name="connsiteY0" fmla="*/ 374722 h 447747"/>
                <a:gd name="connsiteX1" fmla="*/ 57150 w 698393"/>
                <a:gd name="connsiteY1" fmla="*/ 235022 h 447747"/>
                <a:gd name="connsiteX2" fmla="*/ 133350 w 698393"/>
                <a:gd name="connsiteY2" fmla="*/ 57222 h 447747"/>
                <a:gd name="connsiteX3" fmla="*/ 254000 w 698393"/>
                <a:gd name="connsiteY3" fmla="*/ 72 h 447747"/>
                <a:gd name="connsiteX4" fmla="*/ 347836 w 698393"/>
                <a:gd name="connsiteY4" fmla="*/ 47697 h 447747"/>
                <a:gd name="connsiteX5" fmla="*/ 415684 w 698393"/>
                <a:gd name="connsiteY5" fmla="*/ 146122 h 447747"/>
                <a:gd name="connsiteX6" fmla="*/ 537282 w 698393"/>
                <a:gd name="connsiteY6" fmla="*/ 371547 h 447747"/>
                <a:gd name="connsiteX7" fmla="*/ 698393 w 698393"/>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189803 w 831046"/>
                <a:gd name="connsiteY1" fmla="*/ 235022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5047 h 447747"/>
                <a:gd name="connsiteX1" fmla="*/ 211912 w 831046"/>
                <a:gd name="connsiteY1" fmla="*/ 225497 h 447747"/>
                <a:gd name="connsiteX2" fmla="*/ 266003 w 831046"/>
                <a:gd name="connsiteY2" fmla="*/ 57222 h 447747"/>
                <a:gd name="connsiteX3" fmla="*/ 386653 w 831046"/>
                <a:gd name="connsiteY3" fmla="*/ 72 h 447747"/>
                <a:gd name="connsiteX4" fmla="*/ 480489 w 831046"/>
                <a:gd name="connsiteY4" fmla="*/ 47697 h 447747"/>
                <a:gd name="connsiteX5" fmla="*/ 548337 w 831046"/>
                <a:gd name="connsiteY5" fmla="*/ 146122 h 447747"/>
                <a:gd name="connsiteX6" fmla="*/ 669935 w 831046"/>
                <a:gd name="connsiteY6" fmla="*/ 371547 h 447747"/>
                <a:gd name="connsiteX7" fmla="*/ 831046 w 831046"/>
                <a:gd name="connsiteY7" fmla="*/ 447747 h 447747"/>
                <a:gd name="connsiteX0" fmla="*/ 0 w 831046"/>
                <a:gd name="connsiteY0" fmla="*/ 436421 h 449121"/>
                <a:gd name="connsiteX1" fmla="*/ 211912 w 831046"/>
                <a:gd name="connsiteY1" fmla="*/ 226871 h 449121"/>
                <a:gd name="connsiteX2" fmla="*/ 332330 w 831046"/>
                <a:gd name="connsiteY2" fmla="*/ 33196 h 449121"/>
                <a:gd name="connsiteX3" fmla="*/ 386653 w 831046"/>
                <a:gd name="connsiteY3" fmla="*/ 1446 h 449121"/>
                <a:gd name="connsiteX4" fmla="*/ 480489 w 831046"/>
                <a:gd name="connsiteY4" fmla="*/ 49071 h 449121"/>
                <a:gd name="connsiteX5" fmla="*/ 548337 w 831046"/>
                <a:gd name="connsiteY5" fmla="*/ 147496 h 449121"/>
                <a:gd name="connsiteX6" fmla="*/ 669935 w 831046"/>
                <a:gd name="connsiteY6" fmla="*/ 372921 h 449121"/>
                <a:gd name="connsiteX7" fmla="*/ 831046 w 831046"/>
                <a:gd name="connsiteY7" fmla="*/ 449121 h 449121"/>
                <a:gd name="connsiteX0" fmla="*/ 0 w 1109934"/>
                <a:gd name="connsiteY0" fmla="*/ 436421 h 468171"/>
                <a:gd name="connsiteX1" fmla="*/ 211912 w 1109934"/>
                <a:gd name="connsiteY1" fmla="*/ 226871 h 468171"/>
                <a:gd name="connsiteX2" fmla="*/ 332330 w 1109934"/>
                <a:gd name="connsiteY2" fmla="*/ 33196 h 468171"/>
                <a:gd name="connsiteX3" fmla="*/ 386653 w 1109934"/>
                <a:gd name="connsiteY3" fmla="*/ 1446 h 468171"/>
                <a:gd name="connsiteX4" fmla="*/ 480489 w 1109934"/>
                <a:gd name="connsiteY4" fmla="*/ 49071 h 468171"/>
                <a:gd name="connsiteX5" fmla="*/ 548337 w 1109934"/>
                <a:gd name="connsiteY5" fmla="*/ 147496 h 468171"/>
                <a:gd name="connsiteX6" fmla="*/ 669935 w 1109934"/>
                <a:gd name="connsiteY6" fmla="*/ 372921 h 468171"/>
                <a:gd name="connsiteX7" fmla="*/ 1109934 w 1109934"/>
                <a:gd name="connsiteY7" fmla="*/ 468171 h 468171"/>
                <a:gd name="connsiteX0" fmla="*/ 0 w 1109934"/>
                <a:gd name="connsiteY0" fmla="*/ 436421 h 468171"/>
                <a:gd name="connsiteX1" fmla="*/ 211912 w 1109934"/>
                <a:gd name="connsiteY1" fmla="*/ 226871 h 468171"/>
                <a:gd name="connsiteX2" fmla="*/ 332330 w 1109934"/>
                <a:gd name="connsiteY2" fmla="*/ 33196 h 468171"/>
                <a:gd name="connsiteX3" fmla="*/ 386653 w 1109934"/>
                <a:gd name="connsiteY3" fmla="*/ 1446 h 468171"/>
                <a:gd name="connsiteX4" fmla="*/ 480489 w 1109934"/>
                <a:gd name="connsiteY4" fmla="*/ 49071 h 468171"/>
                <a:gd name="connsiteX5" fmla="*/ 548337 w 1109934"/>
                <a:gd name="connsiteY5" fmla="*/ 147496 h 468171"/>
                <a:gd name="connsiteX6" fmla="*/ 661220 w 1109934"/>
                <a:gd name="connsiteY6" fmla="*/ 322121 h 468171"/>
                <a:gd name="connsiteX7" fmla="*/ 1109934 w 1109934"/>
                <a:gd name="connsiteY7" fmla="*/ 468171 h 468171"/>
                <a:gd name="connsiteX0" fmla="*/ 0 w 1380107"/>
                <a:gd name="connsiteY0" fmla="*/ 464996 h 468171"/>
                <a:gd name="connsiteX1" fmla="*/ 482085 w 1380107"/>
                <a:gd name="connsiteY1" fmla="*/ 226871 h 468171"/>
                <a:gd name="connsiteX2" fmla="*/ 602503 w 1380107"/>
                <a:gd name="connsiteY2" fmla="*/ 33196 h 468171"/>
                <a:gd name="connsiteX3" fmla="*/ 656826 w 1380107"/>
                <a:gd name="connsiteY3" fmla="*/ 1446 h 468171"/>
                <a:gd name="connsiteX4" fmla="*/ 750662 w 1380107"/>
                <a:gd name="connsiteY4" fmla="*/ 49071 h 468171"/>
                <a:gd name="connsiteX5" fmla="*/ 818510 w 1380107"/>
                <a:gd name="connsiteY5" fmla="*/ 147496 h 468171"/>
                <a:gd name="connsiteX6" fmla="*/ 931393 w 1380107"/>
                <a:gd name="connsiteY6" fmla="*/ 322121 h 468171"/>
                <a:gd name="connsiteX7" fmla="*/ 1380107 w 1380107"/>
                <a:gd name="connsiteY7" fmla="*/ 468171 h 468171"/>
                <a:gd name="connsiteX0" fmla="*/ 0 w 1380107"/>
                <a:gd name="connsiteY0" fmla="*/ 46865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865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230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2309 h 471834"/>
                <a:gd name="connsiteX1" fmla="*/ 429793 w 1380107"/>
                <a:gd name="connsiteY1" fmla="*/ 319434 h 471834"/>
                <a:gd name="connsiteX2" fmla="*/ 602503 w 1380107"/>
                <a:gd name="connsiteY2" fmla="*/ 36859 h 471834"/>
                <a:gd name="connsiteX3" fmla="*/ 656826 w 1380107"/>
                <a:gd name="connsiteY3" fmla="*/ 5109 h 471834"/>
                <a:gd name="connsiteX4" fmla="*/ 750662 w 1380107"/>
                <a:gd name="connsiteY4" fmla="*/ 52734 h 471834"/>
                <a:gd name="connsiteX5" fmla="*/ 818510 w 1380107"/>
                <a:gd name="connsiteY5" fmla="*/ 151159 h 471834"/>
                <a:gd name="connsiteX6" fmla="*/ 931393 w 1380107"/>
                <a:gd name="connsiteY6" fmla="*/ 325784 h 471834"/>
                <a:gd name="connsiteX7" fmla="*/ 1380107 w 1380107"/>
                <a:gd name="connsiteY7" fmla="*/ 471834 h 471834"/>
                <a:gd name="connsiteX0" fmla="*/ 0 w 1380107"/>
                <a:gd name="connsiteY0" fmla="*/ 463913 h 473438"/>
                <a:gd name="connsiteX1" fmla="*/ 429793 w 1380107"/>
                <a:gd name="connsiteY1" fmla="*/ 321038 h 473438"/>
                <a:gd name="connsiteX2" fmla="*/ 602503 w 1380107"/>
                <a:gd name="connsiteY2" fmla="*/ 38463 h 473438"/>
                <a:gd name="connsiteX3" fmla="*/ 816106 w 1380107"/>
                <a:gd name="connsiteY3" fmla="*/ 4332 h 473438"/>
                <a:gd name="connsiteX4" fmla="*/ 750662 w 1380107"/>
                <a:gd name="connsiteY4" fmla="*/ 54338 h 473438"/>
                <a:gd name="connsiteX5" fmla="*/ 818510 w 1380107"/>
                <a:gd name="connsiteY5" fmla="*/ 152763 h 473438"/>
                <a:gd name="connsiteX6" fmla="*/ 931393 w 1380107"/>
                <a:gd name="connsiteY6" fmla="*/ 327388 h 473438"/>
                <a:gd name="connsiteX7" fmla="*/ 1380107 w 1380107"/>
                <a:gd name="connsiteY7" fmla="*/ 473438 h 473438"/>
                <a:gd name="connsiteX0" fmla="*/ 0 w 1380107"/>
                <a:gd name="connsiteY0" fmla="*/ 464425 h 473950"/>
                <a:gd name="connsiteX1" fmla="*/ 429793 w 1380107"/>
                <a:gd name="connsiteY1" fmla="*/ 321550 h 473950"/>
                <a:gd name="connsiteX2" fmla="*/ 602503 w 1380107"/>
                <a:gd name="connsiteY2" fmla="*/ 38975 h 473950"/>
                <a:gd name="connsiteX3" fmla="*/ 816106 w 1380107"/>
                <a:gd name="connsiteY3" fmla="*/ 4844 h 473950"/>
                <a:gd name="connsiteX4" fmla="*/ 879314 w 1380107"/>
                <a:gd name="connsiteY4" fmla="*/ 61994 h 473950"/>
                <a:gd name="connsiteX5" fmla="*/ 818510 w 1380107"/>
                <a:gd name="connsiteY5" fmla="*/ 153275 h 473950"/>
                <a:gd name="connsiteX6" fmla="*/ 931393 w 1380107"/>
                <a:gd name="connsiteY6" fmla="*/ 327900 h 473950"/>
                <a:gd name="connsiteX7" fmla="*/ 1380107 w 1380107"/>
                <a:gd name="connsiteY7" fmla="*/ 473950 h 473950"/>
                <a:gd name="connsiteX0" fmla="*/ 0 w 1380107"/>
                <a:gd name="connsiteY0" fmla="*/ 464425 h 473950"/>
                <a:gd name="connsiteX1" fmla="*/ 429793 w 1380107"/>
                <a:gd name="connsiteY1" fmla="*/ 321550 h 473950"/>
                <a:gd name="connsiteX2" fmla="*/ 602503 w 1380107"/>
                <a:gd name="connsiteY2" fmla="*/ 38975 h 473950"/>
                <a:gd name="connsiteX3" fmla="*/ 816106 w 1380107"/>
                <a:gd name="connsiteY3" fmla="*/ 4844 h 473950"/>
                <a:gd name="connsiteX4" fmla="*/ 879314 w 1380107"/>
                <a:gd name="connsiteY4" fmla="*/ 61994 h 473950"/>
                <a:gd name="connsiteX5" fmla="*/ 861392 w 1380107"/>
                <a:gd name="connsiteY5" fmla="*/ 158037 h 473950"/>
                <a:gd name="connsiteX6" fmla="*/ 931393 w 1380107"/>
                <a:gd name="connsiteY6" fmla="*/ 327900 h 473950"/>
                <a:gd name="connsiteX7" fmla="*/ 1380107 w 1380107"/>
                <a:gd name="connsiteY7" fmla="*/ 473950 h 473950"/>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79314 w 1380107"/>
                <a:gd name="connsiteY4" fmla="*/ 63686 h 475642"/>
                <a:gd name="connsiteX5" fmla="*/ 861392 w 1380107"/>
                <a:gd name="connsiteY5" fmla="*/ 159729 h 475642"/>
                <a:gd name="connsiteX6" fmla="*/ 931393 w 1380107"/>
                <a:gd name="connsiteY6" fmla="*/ 329592 h 475642"/>
                <a:gd name="connsiteX7" fmla="*/ 1380107 w 1380107"/>
                <a:gd name="connsiteY7" fmla="*/ 475642 h 475642"/>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79314 w 1380107"/>
                <a:gd name="connsiteY4" fmla="*/ 63686 h 475642"/>
                <a:gd name="connsiteX5" fmla="*/ 861392 w 1380107"/>
                <a:gd name="connsiteY5" fmla="*/ 159729 h 475642"/>
                <a:gd name="connsiteX6" fmla="*/ 1023285 w 1380107"/>
                <a:gd name="connsiteY6" fmla="*/ 379598 h 475642"/>
                <a:gd name="connsiteX7" fmla="*/ 1380107 w 1380107"/>
                <a:gd name="connsiteY7" fmla="*/ 475642 h 475642"/>
                <a:gd name="connsiteX0" fmla="*/ 0 w 1380107"/>
                <a:gd name="connsiteY0" fmla="*/ 466117 h 475642"/>
                <a:gd name="connsiteX1" fmla="*/ 429793 w 1380107"/>
                <a:gd name="connsiteY1" fmla="*/ 323242 h 475642"/>
                <a:gd name="connsiteX2" fmla="*/ 602503 w 1380107"/>
                <a:gd name="connsiteY2" fmla="*/ 40667 h 475642"/>
                <a:gd name="connsiteX3" fmla="*/ 779350 w 1380107"/>
                <a:gd name="connsiteY3" fmla="*/ 4155 h 475642"/>
                <a:gd name="connsiteX4" fmla="*/ 818053 w 1380107"/>
                <a:gd name="connsiteY4" fmla="*/ 63686 h 475642"/>
                <a:gd name="connsiteX5" fmla="*/ 861392 w 1380107"/>
                <a:gd name="connsiteY5" fmla="*/ 159729 h 475642"/>
                <a:gd name="connsiteX6" fmla="*/ 1023285 w 1380107"/>
                <a:gd name="connsiteY6" fmla="*/ 379598 h 475642"/>
                <a:gd name="connsiteX7" fmla="*/ 1380107 w 1380107"/>
                <a:gd name="connsiteY7" fmla="*/ 475642 h 475642"/>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1023285 w 1380107"/>
                <a:gd name="connsiteY6" fmla="*/ 375649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55780 h 471693"/>
                <a:gd name="connsiteX6" fmla="*/ 992655 w 1380107"/>
                <a:gd name="connsiteY6" fmla="*/ 304212 h 471693"/>
                <a:gd name="connsiteX7" fmla="*/ 1380107 w 1380107"/>
                <a:gd name="connsiteY7" fmla="*/ 471693 h 471693"/>
                <a:gd name="connsiteX0" fmla="*/ 0 w 1380107"/>
                <a:gd name="connsiteY0" fmla="*/ 462168 h 471693"/>
                <a:gd name="connsiteX1" fmla="*/ 429793 w 1380107"/>
                <a:gd name="connsiteY1" fmla="*/ 319293 h 471693"/>
                <a:gd name="connsiteX2" fmla="*/ 663764 w 1380107"/>
                <a:gd name="connsiteY2" fmla="*/ 53387 h 471693"/>
                <a:gd name="connsiteX3" fmla="*/ 779350 w 1380107"/>
                <a:gd name="connsiteY3" fmla="*/ 206 h 471693"/>
                <a:gd name="connsiteX4" fmla="*/ 818053 w 1380107"/>
                <a:gd name="connsiteY4" fmla="*/ 59737 h 471693"/>
                <a:gd name="connsiteX5" fmla="*/ 861392 w 1380107"/>
                <a:gd name="connsiteY5" fmla="*/ 146255 h 471693"/>
                <a:gd name="connsiteX6" fmla="*/ 992655 w 1380107"/>
                <a:gd name="connsiteY6" fmla="*/ 304212 h 471693"/>
                <a:gd name="connsiteX7" fmla="*/ 1380107 w 1380107"/>
                <a:gd name="connsiteY7" fmla="*/ 471693 h 4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107" h="471693">
                  <a:moveTo>
                    <a:pt x="0" y="462168"/>
                  </a:moveTo>
                  <a:cubicBezTo>
                    <a:pt x="331438" y="390201"/>
                    <a:pt x="319166" y="387423"/>
                    <a:pt x="429793" y="319293"/>
                  </a:cubicBezTo>
                  <a:cubicBezTo>
                    <a:pt x="540420" y="251163"/>
                    <a:pt x="605505" y="106568"/>
                    <a:pt x="663764" y="53387"/>
                  </a:cubicBezTo>
                  <a:cubicBezTo>
                    <a:pt x="722024" y="206"/>
                    <a:pt x="753635" y="-852"/>
                    <a:pt x="779350" y="206"/>
                  </a:cubicBezTo>
                  <a:cubicBezTo>
                    <a:pt x="805065" y="1264"/>
                    <a:pt x="804379" y="35396"/>
                    <a:pt x="818053" y="59737"/>
                  </a:cubicBezTo>
                  <a:cubicBezTo>
                    <a:pt x="831727" y="84078"/>
                    <a:pt x="861392" y="146255"/>
                    <a:pt x="861392" y="146255"/>
                  </a:cubicBezTo>
                  <a:lnTo>
                    <a:pt x="992655" y="304212"/>
                  </a:lnTo>
                  <a:cubicBezTo>
                    <a:pt x="1044517" y="356864"/>
                    <a:pt x="1377990" y="461110"/>
                    <a:pt x="1380107" y="47169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7" name="Freeform 96"/>
            <p:cNvSpPr/>
            <p:nvPr/>
          </p:nvSpPr>
          <p:spPr bwMode="auto">
            <a:xfrm>
              <a:off x="8474012" y="2713020"/>
              <a:ext cx="557630" cy="450674"/>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75039 w 575039"/>
                <a:gd name="connsiteY0" fmla="*/ 464961 h 464961"/>
                <a:gd name="connsiteX1" fmla="*/ 482964 w 575039"/>
                <a:gd name="connsiteY1" fmla="*/ 344311 h 464961"/>
                <a:gd name="connsiteX2" fmla="*/ 435339 w 575039"/>
                <a:gd name="connsiteY2" fmla="*/ 156986 h 464961"/>
                <a:gd name="connsiteX3" fmla="*/ 321039 w 575039"/>
                <a:gd name="connsiteY3" fmla="*/ 4586 h 464961"/>
                <a:gd name="connsiteX4" fmla="*/ 206739 w 575039"/>
                <a:gd name="connsiteY4" fmla="*/ 52211 h 464961"/>
                <a:gd name="connsiteX5" fmla="*/ 117839 w 575039"/>
                <a:gd name="connsiteY5" fmla="*/ 179211 h 464961"/>
                <a:gd name="connsiteX6" fmla="*/ 60689 w 575039"/>
                <a:gd name="connsiteY6" fmla="*/ 353836 h 464961"/>
                <a:gd name="connsiteX7" fmla="*/ 0 w 575039"/>
                <a:gd name="connsiteY7" fmla="*/ 445117 h 464961"/>
                <a:gd name="connsiteX0" fmla="*/ 533998 w 533998"/>
                <a:gd name="connsiteY0" fmla="*/ 450674 h 450674"/>
                <a:gd name="connsiteX1" fmla="*/ 482964 w 533998"/>
                <a:gd name="connsiteY1" fmla="*/ 344311 h 450674"/>
                <a:gd name="connsiteX2" fmla="*/ 435339 w 533998"/>
                <a:gd name="connsiteY2" fmla="*/ 156986 h 450674"/>
                <a:gd name="connsiteX3" fmla="*/ 321039 w 533998"/>
                <a:gd name="connsiteY3" fmla="*/ 4586 h 450674"/>
                <a:gd name="connsiteX4" fmla="*/ 206739 w 533998"/>
                <a:gd name="connsiteY4" fmla="*/ 52211 h 450674"/>
                <a:gd name="connsiteX5" fmla="*/ 117839 w 533998"/>
                <a:gd name="connsiteY5" fmla="*/ 179211 h 450674"/>
                <a:gd name="connsiteX6" fmla="*/ 60689 w 533998"/>
                <a:gd name="connsiteY6" fmla="*/ 353836 h 450674"/>
                <a:gd name="connsiteX7" fmla="*/ 0 w 533998"/>
                <a:gd name="connsiteY7" fmla="*/ 445117 h 450674"/>
                <a:gd name="connsiteX0" fmla="*/ 533998 w 533998"/>
                <a:gd name="connsiteY0" fmla="*/ 450674 h 450674"/>
                <a:gd name="connsiteX1" fmla="*/ 472163 w 533998"/>
                <a:gd name="connsiteY1" fmla="*/ 301449 h 450674"/>
                <a:gd name="connsiteX2" fmla="*/ 435339 w 533998"/>
                <a:gd name="connsiteY2" fmla="*/ 156986 h 450674"/>
                <a:gd name="connsiteX3" fmla="*/ 321039 w 533998"/>
                <a:gd name="connsiteY3" fmla="*/ 4586 h 450674"/>
                <a:gd name="connsiteX4" fmla="*/ 206739 w 533998"/>
                <a:gd name="connsiteY4" fmla="*/ 52211 h 450674"/>
                <a:gd name="connsiteX5" fmla="*/ 117839 w 533998"/>
                <a:gd name="connsiteY5" fmla="*/ 179211 h 450674"/>
                <a:gd name="connsiteX6" fmla="*/ 60689 w 533998"/>
                <a:gd name="connsiteY6" fmla="*/ 353836 h 450674"/>
                <a:gd name="connsiteX7" fmla="*/ 0 w 533998"/>
                <a:gd name="connsiteY7" fmla="*/ 445117 h 45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998" h="450674">
                  <a:moveTo>
                    <a:pt x="533998" y="450674"/>
                  </a:moveTo>
                  <a:cubicBezTo>
                    <a:pt x="499602" y="416013"/>
                    <a:pt x="488606" y="350397"/>
                    <a:pt x="472163" y="301449"/>
                  </a:cubicBezTo>
                  <a:cubicBezTo>
                    <a:pt x="455720" y="252501"/>
                    <a:pt x="460526" y="206463"/>
                    <a:pt x="435339" y="156986"/>
                  </a:cubicBezTo>
                  <a:cubicBezTo>
                    <a:pt x="410152" y="107509"/>
                    <a:pt x="359139" y="22048"/>
                    <a:pt x="321039" y="4586"/>
                  </a:cubicBezTo>
                  <a:cubicBezTo>
                    <a:pt x="282939" y="-12876"/>
                    <a:pt x="240606" y="23107"/>
                    <a:pt x="206739" y="52211"/>
                  </a:cubicBezTo>
                  <a:cubicBezTo>
                    <a:pt x="172872" y="81315"/>
                    <a:pt x="142181" y="128940"/>
                    <a:pt x="117839" y="179211"/>
                  </a:cubicBezTo>
                  <a:cubicBezTo>
                    <a:pt x="93497" y="229482"/>
                    <a:pt x="80329" y="309518"/>
                    <a:pt x="60689" y="353836"/>
                  </a:cubicBezTo>
                  <a:cubicBezTo>
                    <a:pt x="41049" y="398154"/>
                    <a:pt x="34925" y="406752"/>
                    <a:pt x="0" y="445117"/>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8" name="Freeform 97"/>
            <p:cNvSpPr/>
            <p:nvPr/>
          </p:nvSpPr>
          <p:spPr bwMode="auto">
            <a:xfrm>
              <a:off x="10273933" y="2736264"/>
              <a:ext cx="510576" cy="458815"/>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76743 w 1276743"/>
                <a:gd name="connsiteY0" fmla="*/ 447721 h 473914"/>
                <a:gd name="connsiteX1" fmla="*/ 897494 w 1276743"/>
                <a:gd name="connsiteY1" fmla="*/ 324689 h 473914"/>
                <a:gd name="connsiteX2" fmla="*/ 792122 w 1276743"/>
                <a:gd name="connsiteY2" fmla="*/ 146889 h 473914"/>
                <a:gd name="connsiteX3" fmla="*/ 689095 w 1276743"/>
                <a:gd name="connsiteY3" fmla="*/ 4014 h 473914"/>
                <a:gd name="connsiteX4" fmla="*/ 574795 w 1276743"/>
                <a:gd name="connsiteY4" fmla="*/ 51639 h 473914"/>
                <a:gd name="connsiteX5" fmla="*/ 542040 w 1276743"/>
                <a:gd name="connsiteY5" fmla="*/ 178639 h 473914"/>
                <a:gd name="connsiteX6" fmla="*/ 428745 w 1276743"/>
                <a:gd name="connsiteY6" fmla="*/ 353264 h 473914"/>
                <a:gd name="connsiteX7" fmla="*/ 0 w 1276743"/>
                <a:gd name="connsiteY7" fmla="*/ 473914 h 473914"/>
                <a:gd name="connsiteX0" fmla="*/ 1297797 w 1297797"/>
                <a:gd name="connsiteY0" fmla="*/ 447721 h 447721"/>
                <a:gd name="connsiteX1" fmla="*/ 918548 w 1297797"/>
                <a:gd name="connsiteY1" fmla="*/ 324689 h 447721"/>
                <a:gd name="connsiteX2" fmla="*/ 813176 w 1297797"/>
                <a:gd name="connsiteY2" fmla="*/ 146889 h 447721"/>
                <a:gd name="connsiteX3" fmla="*/ 710149 w 1297797"/>
                <a:gd name="connsiteY3" fmla="*/ 4014 h 447721"/>
                <a:gd name="connsiteX4" fmla="*/ 595849 w 1297797"/>
                <a:gd name="connsiteY4" fmla="*/ 51639 h 447721"/>
                <a:gd name="connsiteX5" fmla="*/ 563094 w 1297797"/>
                <a:gd name="connsiteY5" fmla="*/ 178639 h 447721"/>
                <a:gd name="connsiteX6" fmla="*/ 449799 w 1297797"/>
                <a:gd name="connsiteY6" fmla="*/ 353264 h 447721"/>
                <a:gd name="connsiteX7" fmla="*/ 0 w 1297797"/>
                <a:gd name="connsiteY7" fmla="*/ 445339 h 447721"/>
                <a:gd name="connsiteX0" fmla="*/ 1297797 w 1297797"/>
                <a:gd name="connsiteY0" fmla="*/ 456682 h 456682"/>
                <a:gd name="connsiteX1" fmla="*/ 918548 w 1297797"/>
                <a:gd name="connsiteY1" fmla="*/ 333650 h 456682"/>
                <a:gd name="connsiteX2" fmla="*/ 813176 w 1297797"/>
                <a:gd name="connsiteY2" fmla="*/ 155850 h 456682"/>
                <a:gd name="connsiteX3" fmla="*/ 752258 w 1297797"/>
                <a:gd name="connsiteY3" fmla="*/ 3450 h 456682"/>
                <a:gd name="connsiteX4" fmla="*/ 595849 w 1297797"/>
                <a:gd name="connsiteY4" fmla="*/ 60600 h 456682"/>
                <a:gd name="connsiteX5" fmla="*/ 563094 w 1297797"/>
                <a:gd name="connsiteY5" fmla="*/ 187600 h 456682"/>
                <a:gd name="connsiteX6" fmla="*/ 449799 w 1297797"/>
                <a:gd name="connsiteY6" fmla="*/ 362225 h 456682"/>
                <a:gd name="connsiteX7" fmla="*/ 0 w 1297797"/>
                <a:gd name="connsiteY7" fmla="*/ 454300 h 456682"/>
                <a:gd name="connsiteX0" fmla="*/ 1297797 w 1297797"/>
                <a:gd name="connsiteY0" fmla="*/ 457074 h 457074"/>
                <a:gd name="connsiteX1" fmla="*/ 918548 w 1297797"/>
                <a:gd name="connsiteY1" fmla="*/ 334042 h 457074"/>
                <a:gd name="connsiteX2" fmla="*/ 797386 w 1297797"/>
                <a:gd name="connsiteY2" fmla="*/ 163386 h 457074"/>
                <a:gd name="connsiteX3" fmla="*/ 752258 w 1297797"/>
                <a:gd name="connsiteY3" fmla="*/ 3842 h 457074"/>
                <a:gd name="connsiteX4" fmla="*/ 595849 w 1297797"/>
                <a:gd name="connsiteY4" fmla="*/ 60992 h 457074"/>
                <a:gd name="connsiteX5" fmla="*/ 563094 w 1297797"/>
                <a:gd name="connsiteY5" fmla="*/ 187992 h 457074"/>
                <a:gd name="connsiteX6" fmla="*/ 449799 w 1297797"/>
                <a:gd name="connsiteY6" fmla="*/ 362617 h 457074"/>
                <a:gd name="connsiteX7" fmla="*/ 0 w 1297797"/>
                <a:gd name="connsiteY7" fmla="*/ 454692 h 457074"/>
                <a:gd name="connsiteX0" fmla="*/ 1297797 w 1297797"/>
                <a:gd name="connsiteY0" fmla="*/ 456538 h 456538"/>
                <a:gd name="connsiteX1" fmla="*/ 918548 w 1297797"/>
                <a:gd name="connsiteY1" fmla="*/ 333506 h 456538"/>
                <a:gd name="connsiteX2" fmla="*/ 797386 w 1297797"/>
                <a:gd name="connsiteY2" fmla="*/ 162850 h 456538"/>
                <a:gd name="connsiteX3" fmla="*/ 752258 w 1297797"/>
                <a:gd name="connsiteY3" fmla="*/ 3306 h 456538"/>
                <a:gd name="connsiteX4" fmla="*/ 637957 w 1297797"/>
                <a:gd name="connsiteY4" fmla="*/ 65218 h 456538"/>
                <a:gd name="connsiteX5" fmla="*/ 563094 w 1297797"/>
                <a:gd name="connsiteY5" fmla="*/ 187456 h 456538"/>
                <a:gd name="connsiteX6" fmla="*/ 449799 w 1297797"/>
                <a:gd name="connsiteY6" fmla="*/ 362081 h 456538"/>
                <a:gd name="connsiteX7" fmla="*/ 0 w 1297797"/>
                <a:gd name="connsiteY7" fmla="*/ 454156 h 456538"/>
                <a:gd name="connsiteX0" fmla="*/ 1297797 w 1297797"/>
                <a:gd name="connsiteY0" fmla="*/ 458815 h 458815"/>
                <a:gd name="connsiteX1" fmla="*/ 918548 w 1297797"/>
                <a:gd name="connsiteY1" fmla="*/ 335783 h 458815"/>
                <a:gd name="connsiteX2" fmla="*/ 797386 w 1297797"/>
                <a:gd name="connsiteY2" fmla="*/ 165127 h 458815"/>
                <a:gd name="connsiteX3" fmla="*/ 720678 w 1297797"/>
                <a:gd name="connsiteY3" fmla="*/ 3202 h 458815"/>
                <a:gd name="connsiteX4" fmla="*/ 637957 w 1297797"/>
                <a:gd name="connsiteY4" fmla="*/ 67495 h 458815"/>
                <a:gd name="connsiteX5" fmla="*/ 563094 w 1297797"/>
                <a:gd name="connsiteY5" fmla="*/ 189733 h 458815"/>
                <a:gd name="connsiteX6" fmla="*/ 449799 w 1297797"/>
                <a:gd name="connsiteY6" fmla="*/ 364358 h 458815"/>
                <a:gd name="connsiteX7" fmla="*/ 0 w 1297797"/>
                <a:gd name="connsiteY7" fmla="*/ 456433 h 4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797" h="458815">
                  <a:moveTo>
                    <a:pt x="1297797" y="458815"/>
                  </a:moveTo>
                  <a:cubicBezTo>
                    <a:pt x="1047592" y="393197"/>
                    <a:pt x="1001950" y="384731"/>
                    <a:pt x="918548" y="335783"/>
                  </a:cubicBezTo>
                  <a:cubicBezTo>
                    <a:pt x="835146" y="286835"/>
                    <a:pt x="830364" y="220557"/>
                    <a:pt x="797386" y="165127"/>
                  </a:cubicBezTo>
                  <a:cubicBezTo>
                    <a:pt x="764408" y="109697"/>
                    <a:pt x="747250" y="19474"/>
                    <a:pt x="720678" y="3202"/>
                  </a:cubicBezTo>
                  <a:cubicBezTo>
                    <a:pt x="694107" y="-13070"/>
                    <a:pt x="664221" y="36407"/>
                    <a:pt x="637957" y="67495"/>
                  </a:cubicBezTo>
                  <a:cubicBezTo>
                    <a:pt x="611693" y="98584"/>
                    <a:pt x="594454" y="140256"/>
                    <a:pt x="563094" y="189733"/>
                  </a:cubicBezTo>
                  <a:cubicBezTo>
                    <a:pt x="531734" y="239210"/>
                    <a:pt x="543648" y="319908"/>
                    <a:pt x="449799" y="364358"/>
                  </a:cubicBezTo>
                  <a:cubicBezTo>
                    <a:pt x="355950" y="408808"/>
                    <a:pt x="158928" y="433943"/>
                    <a:pt x="0" y="45643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99" name="Freeform 98"/>
            <p:cNvSpPr/>
            <p:nvPr/>
          </p:nvSpPr>
          <p:spPr bwMode="auto">
            <a:xfrm>
              <a:off x="9688305" y="2749428"/>
              <a:ext cx="510576" cy="458815"/>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1162698 w 1162698"/>
                <a:gd name="connsiteY0" fmla="*/ 492964 h 492964"/>
                <a:gd name="connsiteX1" fmla="*/ 771168 w 1162698"/>
                <a:gd name="connsiteY1" fmla="*/ 365964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162698 w 1162698"/>
                <a:gd name="connsiteY0" fmla="*/ 492964 h 492964"/>
                <a:gd name="connsiteX1" fmla="*/ 778186 w 1162698"/>
                <a:gd name="connsiteY1" fmla="*/ 324689 h 492964"/>
                <a:gd name="connsiteX2" fmla="*/ 672814 w 1162698"/>
                <a:gd name="connsiteY2" fmla="*/ 146889 h 492964"/>
                <a:gd name="connsiteX3" fmla="*/ 569787 w 1162698"/>
                <a:gd name="connsiteY3" fmla="*/ 4014 h 492964"/>
                <a:gd name="connsiteX4" fmla="*/ 455487 w 1162698"/>
                <a:gd name="connsiteY4" fmla="*/ 51639 h 492964"/>
                <a:gd name="connsiteX5" fmla="*/ 366587 w 1162698"/>
                <a:gd name="connsiteY5" fmla="*/ 178639 h 492964"/>
                <a:gd name="connsiteX6" fmla="*/ 309437 w 1162698"/>
                <a:gd name="connsiteY6" fmla="*/ 353264 h 492964"/>
                <a:gd name="connsiteX7" fmla="*/ 0 w 1162698"/>
                <a:gd name="connsiteY7" fmla="*/ 470739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485895 w 1282006"/>
                <a:gd name="connsiteY5" fmla="*/ 178639 h 492964"/>
                <a:gd name="connsiteX6" fmla="*/ 428745 w 1282006"/>
                <a:gd name="connsiteY6" fmla="*/ 353264 h 492964"/>
                <a:gd name="connsiteX7" fmla="*/ 0 w 1282006"/>
                <a:gd name="connsiteY7" fmla="*/ 473914 h 492964"/>
                <a:gd name="connsiteX0" fmla="*/ 1282006 w 1282006"/>
                <a:gd name="connsiteY0" fmla="*/ 492964 h 492964"/>
                <a:gd name="connsiteX1" fmla="*/ 897494 w 1282006"/>
                <a:gd name="connsiteY1" fmla="*/ 324689 h 492964"/>
                <a:gd name="connsiteX2" fmla="*/ 792122 w 1282006"/>
                <a:gd name="connsiteY2" fmla="*/ 146889 h 492964"/>
                <a:gd name="connsiteX3" fmla="*/ 689095 w 1282006"/>
                <a:gd name="connsiteY3" fmla="*/ 4014 h 492964"/>
                <a:gd name="connsiteX4" fmla="*/ 574795 w 1282006"/>
                <a:gd name="connsiteY4" fmla="*/ 51639 h 492964"/>
                <a:gd name="connsiteX5" fmla="*/ 542040 w 1282006"/>
                <a:gd name="connsiteY5" fmla="*/ 178639 h 492964"/>
                <a:gd name="connsiteX6" fmla="*/ 428745 w 1282006"/>
                <a:gd name="connsiteY6" fmla="*/ 353264 h 492964"/>
                <a:gd name="connsiteX7" fmla="*/ 0 w 1282006"/>
                <a:gd name="connsiteY7" fmla="*/ 473914 h 49296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66215 w 1266215"/>
                <a:gd name="connsiteY0" fmla="*/ 469152 h 473914"/>
                <a:gd name="connsiteX1" fmla="*/ 897494 w 1266215"/>
                <a:gd name="connsiteY1" fmla="*/ 324689 h 473914"/>
                <a:gd name="connsiteX2" fmla="*/ 792122 w 1266215"/>
                <a:gd name="connsiteY2" fmla="*/ 146889 h 473914"/>
                <a:gd name="connsiteX3" fmla="*/ 689095 w 1266215"/>
                <a:gd name="connsiteY3" fmla="*/ 4014 h 473914"/>
                <a:gd name="connsiteX4" fmla="*/ 574795 w 1266215"/>
                <a:gd name="connsiteY4" fmla="*/ 51639 h 473914"/>
                <a:gd name="connsiteX5" fmla="*/ 542040 w 1266215"/>
                <a:gd name="connsiteY5" fmla="*/ 178639 h 473914"/>
                <a:gd name="connsiteX6" fmla="*/ 428745 w 1266215"/>
                <a:gd name="connsiteY6" fmla="*/ 353264 h 473914"/>
                <a:gd name="connsiteX7" fmla="*/ 0 w 1266215"/>
                <a:gd name="connsiteY7" fmla="*/ 473914 h 473914"/>
                <a:gd name="connsiteX0" fmla="*/ 1276743 w 1276743"/>
                <a:gd name="connsiteY0" fmla="*/ 447721 h 473914"/>
                <a:gd name="connsiteX1" fmla="*/ 897494 w 1276743"/>
                <a:gd name="connsiteY1" fmla="*/ 324689 h 473914"/>
                <a:gd name="connsiteX2" fmla="*/ 792122 w 1276743"/>
                <a:gd name="connsiteY2" fmla="*/ 146889 h 473914"/>
                <a:gd name="connsiteX3" fmla="*/ 689095 w 1276743"/>
                <a:gd name="connsiteY3" fmla="*/ 4014 h 473914"/>
                <a:gd name="connsiteX4" fmla="*/ 574795 w 1276743"/>
                <a:gd name="connsiteY4" fmla="*/ 51639 h 473914"/>
                <a:gd name="connsiteX5" fmla="*/ 542040 w 1276743"/>
                <a:gd name="connsiteY5" fmla="*/ 178639 h 473914"/>
                <a:gd name="connsiteX6" fmla="*/ 428745 w 1276743"/>
                <a:gd name="connsiteY6" fmla="*/ 353264 h 473914"/>
                <a:gd name="connsiteX7" fmla="*/ 0 w 1276743"/>
                <a:gd name="connsiteY7" fmla="*/ 473914 h 473914"/>
                <a:gd name="connsiteX0" fmla="*/ 1297797 w 1297797"/>
                <a:gd name="connsiteY0" fmla="*/ 447721 h 447721"/>
                <a:gd name="connsiteX1" fmla="*/ 918548 w 1297797"/>
                <a:gd name="connsiteY1" fmla="*/ 324689 h 447721"/>
                <a:gd name="connsiteX2" fmla="*/ 813176 w 1297797"/>
                <a:gd name="connsiteY2" fmla="*/ 146889 h 447721"/>
                <a:gd name="connsiteX3" fmla="*/ 710149 w 1297797"/>
                <a:gd name="connsiteY3" fmla="*/ 4014 h 447721"/>
                <a:gd name="connsiteX4" fmla="*/ 595849 w 1297797"/>
                <a:gd name="connsiteY4" fmla="*/ 51639 h 447721"/>
                <a:gd name="connsiteX5" fmla="*/ 563094 w 1297797"/>
                <a:gd name="connsiteY5" fmla="*/ 178639 h 447721"/>
                <a:gd name="connsiteX6" fmla="*/ 449799 w 1297797"/>
                <a:gd name="connsiteY6" fmla="*/ 353264 h 447721"/>
                <a:gd name="connsiteX7" fmla="*/ 0 w 1297797"/>
                <a:gd name="connsiteY7" fmla="*/ 445339 h 447721"/>
                <a:gd name="connsiteX0" fmla="*/ 1297797 w 1297797"/>
                <a:gd name="connsiteY0" fmla="*/ 456682 h 456682"/>
                <a:gd name="connsiteX1" fmla="*/ 918548 w 1297797"/>
                <a:gd name="connsiteY1" fmla="*/ 333650 h 456682"/>
                <a:gd name="connsiteX2" fmla="*/ 813176 w 1297797"/>
                <a:gd name="connsiteY2" fmla="*/ 155850 h 456682"/>
                <a:gd name="connsiteX3" fmla="*/ 752258 w 1297797"/>
                <a:gd name="connsiteY3" fmla="*/ 3450 h 456682"/>
                <a:gd name="connsiteX4" fmla="*/ 595849 w 1297797"/>
                <a:gd name="connsiteY4" fmla="*/ 60600 h 456682"/>
                <a:gd name="connsiteX5" fmla="*/ 563094 w 1297797"/>
                <a:gd name="connsiteY5" fmla="*/ 187600 h 456682"/>
                <a:gd name="connsiteX6" fmla="*/ 449799 w 1297797"/>
                <a:gd name="connsiteY6" fmla="*/ 362225 h 456682"/>
                <a:gd name="connsiteX7" fmla="*/ 0 w 1297797"/>
                <a:gd name="connsiteY7" fmla="*/ 454300 h 456682"/>
                <a:gd name="connsiteX0" fmla="*/ 1297797 w 1297797"/>
                <a:gd name="connsiteY0" fmla="*/ 457074 h 457074"/>
                <a:gd name="connsiteX1" fmla="*/ 918548 w 1297797"/>
                <a:gd name="connsiteY1" fmla="*/ 334042 h 457074"/>
                <a:gd name="connsiteX2" fmla="*/ 797386 w 1297797"/>
                <a:gd name="connsiteY2" fmla="*/ 163386 h 457074"/>
                <a:gd name="connsiteX3" fmla="*/ 752258 w 1297797"/>
                <a:gd name="connsiteY3" fmla="*/ 3842 h 457074"/>
                <a:gd name="connsiteX4" fmla="*/ 595849 w 1297797"/>
                <a:gd name="connsiteY4" fmla="*/ 60992 h 457074"/>
                <a:gd name="connsiteX5" fmla="*/ 563094 w 1297797"/>
                <a:gd name="connsiteY5" fmla="*/ 187992 h 457074"/>
                <a:gd name="connsiteX6" fmla="*/ 449799 w 1297797"/>
                <a:gd name="connsiteY6" fmla="*/ 362617 h 457074"/>
                <a:gd name="connsiteX7" fmla="*/ 0 w 1297797"/>
                <a:gd name="connsiteY7" fmla="*/ 454692 h 457074"/>
                <a:gd name="connsiteX0" fmla="*/ 1297797 w 1297797"/>
                <a:gd name="connsiteY0" fmla="*/ 456538 h 456538"/>
                <a:gd name="connsiteX1" fmla="*/ 918548 w 1297797"/>
                <a:gd name="connsiteY1" fmla="*/ 333506 h 456538"/>
                <a:gd name="connsiteX2" fmla="*/ 797386 w 1297797"/>
                <a:gd name="connsiteY2" fmla="*/ 162850 h 456538"/>
                <a:gd name="connsiteX3" fmla="*/ 752258 w 1297797"/>
                <a:gd name="connsiteY3" fmla="*/ 3306 h 456538"/>
                <a:gd name="connsiteX4" fmla="*/ 637957 w 1297797"/>
                <a:gd name="connsiteY4" fmla="*/ 65218 h 456538"/>
                <a:gd name="connsiteX5" fmla="*/ 563094 w 1297797"/>
                <a:gd name="connsiteY5" fmla="*/ 187456 h 456538"/>
                <a:gd name="connsiteX6" fmla="*/ 449799 w 1297797"/>
                <a:gd name="connsiteY6" fmla="*/ 362081 h 456538"/>
                <a:gd name="connsiteX7" fmla="*/ 0 w 1297797"/>
                <a:gd name="connsiteY7" fmla="*/ 454156 h 456538"/>
                <a:gd name="connsiteX0" fmla="*/ 1297797 w 1297797"/>
                <a:gd name="connsiteY0" fmla="*/ 458815 h 458815"/>
                <a:gd name="connsiteX1" fmla="*/ 918548 w 1297797"/>
                <a:gd name="connsiteY1" fmla="*/ 335783 h 458815"/>
                <a:gd name="connsiteX2" fmla="*/ 797386 w 1297797"/>
                <a:gd name="connsiteY2" fmla="*/ 165127 h 458815"/>
                <a:gd name="connsiteX3" fmla="*/ 720678 w 1297797"/>
                <a:gd name="connsiteY3" fmla="*/ 3202 h 458815"/>
                <a:gd name="connsiteX4" fmla="*/ 637957 w 1297797"/>
                <a:gd name="connsiteY4" fmla="*/ 67495 h 458815"/>
                <a:gd name="connsiteX5" fmla="*/ 563094 w 1297797"/>
                <a:gd name="connsiteY5" fmla="*/ 189733 h 458815"/>
                <a:gd name="connsiteX6" fmla="*/ 449799 w 1297797"/>
                <a:gd name="connsiteY6" fmla="*/ 364358 h 458815"/>
                <a:gd name="connsiteX7" fmla="*/ 0 w 1297797"/>
                <a:gd name="connsiteY7" fmla="*/ 456433 h 4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797" h="458815">
                  <a:moveTo>
                    <a:pt x="1297797" y="458815"/>
                  </a:moveTo>
                  <a:cubicBezTo>
                    <a:pt x="1047592" y="393197"/>
                    <a:pt x="1001950" y="384731"/>
                    <a:pt x="918548" y="335783"/>
                  </a:cubicBezTo>
                  <a:cubicBezTo>
                    <a:pt x="835146" y="286835"/>
                    <a:pt x="830364" y="220557"/>
                    <a:pt x="797386" y="165127"/>
                  </a:cubicBezTo>
                  <a:cubicBezTo>
                    <a:pt x="764408" y="109697"/>
                    <a:pt x="747250" y="19474"/>
                    <a:pt x="720678" y="3202"/>
                  </a:cubicBezTo>
                  <a:cubicBezTo>
                    <a:pt x="694107" y="-13070"/>
                    <a:pt x="664221" y="36407"/>
                    <a:pt x="637957" y="67495"/>
                  </a:cubicBezTo>
                  <a:cubicBezTo>
                    <a:pt x="611693" y="98584"/>
                    <a:pt x="594454" y="140256"/>
                    <a:pt x="563094" y="189733"/>
                  </a:cubicBezTo>
                  <a:cubicBezTo>
                    <a:pt x="531734" y="239210"/>
                    <a:pt x="543648" y="319908"/>
                    <a:pt x="449799" y="364358"/>
                  </a:cubicBezTo>
                  <a:cubicBezTo>
                    <a:pt x="355950" y="408808"/>
                    <a:pt x="158928" y="433943"/>
                    <a:pt x="0" y="456433"/>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0" name="Freeform 99"/>
            <p:cNvSpPr/>
            <p:nvPr/>
          </p:nvSpPr>
          <p:spPr bwMode="auto">
            <a:xfrm>
              <a:off x="10118261" y="2708336"/>
              <a:ext cx="833061"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1" name="Freeform 100"/>
            <p:cNvSpPr/>
            <p:nvPr/>
          </p:nvSpPr>
          <p:spPr bwMode="auto">
            <a:xfrm>
              <a:off x="10714453" y="2705952"/>
              <a:ext cx="810797"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2" name="Freeform 101"/>
            <p:cNvSpPr/>
            <p:nvPr/>
          </p:nvSpPr>
          <p:spPr bwMode="auto">
            <a:xfrm>
              <a:off x="10841831" y="2738438"/>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3" name="Freeform 102"/>
            <p:cNvSpPr/>
            <p:nvPr/>
          </p:nvSpPr>
          <p:spPr bwMode="auto">
            <a:xfrm>
              <a:off x="11151394" y="2750344"/>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4" name="Freeform 103"/>
            <p:cNvSpPr/>
            <p:nvPr/>
          </p:nvSpPr>
          <p:spPr bwMode="auto">
            <a:xfrm>
              <a:off x="6704132" y="2692894"/>
              <a:ext cx="573137" cy="461017"/>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823787 w 823787"/>
                <a:gd name="connsiteY0" fmla="*/ 464961 h 471311"/>
                <a:gd name="connsiteX1" fmla="*/ 731712 w 823787"/>
                <a:gd name="connsiteY1" fmla="*/ 344311 h 471311"/>
                <a:gd name="connsiteX2" fmla="*/ 684087 w 823787"/>
                <a:gd name="connsiteY2" fmla="*/ 156986 h 471311"/>
                <a:gd name="connsiteX3" fmla="*/ 569787 w 823787"/>
                <a:gd name="connsiteY3" fmla="*/ 4586 h 471311"/>
                <a:gd name="connsiteX4" fmla="*/ 455487 w 823787"/>
                <a:gd name="connsiteY4" fmla="*/ 52211 h 471311"/>
                <a:gd name="connsiteX5" fmla="*/ 366587 w 823787"/>
                <a:gd name="connsiteY5" fmla="*/ 179211 h 471311"/>
                <a:gd name="connsiteX6" fmla="*/ 309437 w 823787"/>
                <a:gd name="connsiteY6" fmla="*/ 353836 h 471311"/>
                <a:gd name="connsiteX7" fmla="*/ 0 w 823787"/>
                <a:gd name="connsiteY7" fmla="*/ 471311 h 471311"/>
                <a:gd name="connsiteX0" fmla="*/ 987246 w 987246"/>
                <a:gd name="connsiteY0" fmla="*/ 490361 h 490361"/>
                <a:gd name="connsiteX1" fmla="*/ 731712 w 987246"/>
                <a:gd name="connsiteY1" fmla="*/ 3443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90361 h 490361"/>
                <a:gd name="connsiteX1" fmla="*/ 742986 w 987246"/>
                <a:gd name="connsiteY1" fmla="*/ 331611 h 490361"/>
                <a:gd name="connsiteX2" fmla="*/ 684087 w 987246"/>
                <a:gd name="connsiteY2" fmla="*/ 156986 h 490361"/>
                <a:gd name="connsiteX3" fmla="*/ 569787 w 987246"/>
                <a:gd name="connsiteY3" fmla="*/ 4586 h 490361"/>
                <a:gd name="connsiteX4" fmla="*/ 455487 w 987246"/>
                <a:gd name="connsiteY4" fmla="*/ 52211 h 490361"/>
                <a:gd name="connsiteX5" fmla="*/ 366587 w 987246"/>
                <a:gd name="connsiteY5" fmla="*/ 179211 h 490361"/>
                <a:gd name="connsiteX6" fmla="*/ 309437 w 987246"/>
                <a:gd name="connsiteY6" fmla="*/ 353836 h 490361"/>
                <a:gd name="connsiteX7" fmla="*/ 0 w 987246"/>
                <a:gd name="connsiteY7" fmla="*/ 471311 h 490361"/>
                <a:gd name="connsiteX0" fmla="*/ 987246 w 987246"/>
                <a:gd name="connsiteY0" fmla="*/ 489789 h 489789"/>
                <a:gd name="connsiteX1" fmla="*/ 742986 w 987246"/>
                <a:gd name="connsiteY1" fmla="*/ 331039 h 489789"/>
                <a:gd name="connsiteX2" fmla="*/ 633359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42986 w 987246"/>
                <a:gd name="connsiteY1" fmla="*/ 33103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6805 w 987246"/>
                <a:gd name="connsiteY1" fmla="*/ 311989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309437 w 987246"/>
                <a:gd name="connsiteY6" fmla="*/ 353264 h 489789"/>
                <a:gd name="connsiteX7" fmla="*/ 0 w 987246"/>
                <a:gd name="connsiteY7" fmla="*/ 470739 h 489789"/>
                <a:gd name="connsiteX0" fmla="*/ 987246 w 987246"/>
                <a:gd name="connsiteY0" fmla="*/ 489789 h 489789"/>
                <a:gd name="connsiteX1" fmla="*/ 771168 w 987246"/>
                <a:gd name="connsiteY1" fmla="*/ 365964 h 489789"/>
                <a:gd name="connsiteX2" fmla="*/ 672814 w 987246"/>
                <a:gd name="connsiteY2" fmla="*/ 146889 h 489789"/>
                <a:gd name="connsiteX3" fmla="*/ 569787 w 987246"/>
                <a:gd name="connsiteY3" fmla="*/ 4014 h 489789"/>
                <a:gd name="connsiteX4" fmla="*/ 455487 w 987246"/>
                <a:gd name="connsiteY4" fmla="*/ 51639 h 489789"/>
                <a:gd name="connsiteX5" fmla="*/ 366587 w 987246"/>
                <a:gd name="connsiteY5" fmla="*/ 178639 h 489789"/>
                <a:gd name="connsiteX6" fmla="*/ 269981 w 987246"/>
                <a:gd name="connsiteY6" fmla="*/ 353264 h 489789"/>
                <a:gd name="connsiteX7" fmla="*/ 0 w 987246"/>
                <a:gd name="connsiteY7" fmla="*/ 470739 h 489789"/>
                <a:gd name="connsiteX0" fmla="*/ 961999 w 961999"/>
                <a:gd name="connsiteY0" fmla="*/ 489789 h 494635"/>
                <a:gd name="connsiteX1" fmla="*/ 745921 w 961999"/>
                <a:gd name="connsiteY1" fmla="*/ 365964 h 494635"/>
                <a:gd name="connsiteX2" fmla="*/ 647567 w 961999"/>
                <a:gd name="connsiteY2" fmla="*/ 146889 h 494635"/>
                <a:gd name="connsiteX3" fmla="*/ 544540 w 961999"/>
                <a:gd name="connsiteY3" fmla="*/ 4014 h 494635"/>
                <a:gd name="connsiteX4" fmla="*/ 430240 w 961999"/>
                <a:gd name="connsiteY4" fmla="*/ 51639 h 494635"/>
                <a:gd name="connsiteX5" fmla="*/ 341340 w 961999"/>
                <a:gd name="connsiteY5" fmla="*/ 178639 h 494635"/>
                <a:gd name="connsiteX6" fmla="*/ 244734 w 961999"/>
                <a:gd name="connsiteY6" fmla="*/ 353264 h 494635"/>
                <a:gd name="connsiteX7" fmla="*/ 0 w 961999"/>
                <a:gd name="connsiteY7" fmla="*/ 494635 h 494635"/>
                <a:gd name="connsiteX0" fmla="*/ 961999 w 961999"/>
                <a:gd name="connsiteY0" fmla="*/ 490825 h 495671"/>
                <a:gd name="connsiteX1" fmla="*/ 745921 w 961999"/>
                <a:gd name="connsiteY1" fmla="*/ 367000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61999 w 961999"/>
                <a:gd name="connsiteY0" fmla="*/ 490825 h 495671"/>
                <a:gd name="connsiteX1" fmla="*/ 745921 w 961999"/>
                <a:gd name="connsiteY1" fmla="*/ 390896 h 495671"/>
                <a:gd name="connsiteX2" fmla="*/ 632419 w 961999"/>
                <a:gd name="connsiteY2" fmla="*/ 164993 h 495671"/>
                <a:gd name="connsiteX3" fmla="*/ 544540 w 961999"/>
                <a:gd name="connsiteY3" fmla="*/ 5050 h 495671"/>
                <a:gd name="connsiteX4" fmla="*/ 430240 w 961999"/>
                <a:gd name="connsiteY4" fmla="*/ 52675 h 495671"/>
                <a:gd name="connsiteX5" fmla="*/ 341340 w 961999"/>
                <a:gd name="connsiteY5" fmla="*/ 179675 h 495671"/>
                <a:gd name="connsiteX6" fmla="*/ 244734 w 961999"/>
                <a:gd name="connsiteY6" fmla="*/ 354300 h 495671"/>
                <a:gd name="connsiteX7" fmla="*/ 0 w 961999"/>
                <a:gd name="connsiteY7" fmla="*/ 495671 h 495671"/>
                <a:gd name="connsiteX0" fmla="*/ 911504 w 911504"/>
                <a:gd name="connsiteY0" fmla="*/ 494239 h 495671"/>
                <a:gd name="connsiteX1" fmla="*/ 745921 w 911504"/>
                <a:gd name="connsiteY1" fmla="*/ 390896 h 495671"/>
                <a:gd name="connsiteX2" fmla="*/ 632419 w 911504"/>
                <a:gd name="connsiteY2" fmla="*/ 164993 h 495671"/>
                <a:gd name="connsiteX3" fmla="*/ 544540 w 911504"/>
                <a:gd name="connsiteY3" fmla="*/ 5050 h 495671"/>
                <a:gd name="connsiteX4" fmla="*/ 430240 w 911504"/>
                <a:gd name="connsiteY4" fmla="*/ 52675 h 495671"/>
                <a:gd name="connsiteX5" fmla="*/ 341340 w 911504"/>
                <a:gd name="connsiteY5" fmla="*/ 179675 h 495671"/>
                <a:gd name="connsiteX6" fmla="*/ 244734 w 911504"/>
                <a:gd name="connsiteY6" fmla="*/ 354300 h 495671"/>
                <a:gd name="connsiteX7" fmla="*/ 0 w 911504"/>
                <a:gd name="connsiteY7" fmla="*/ 495671 h 4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504" h="495671">
                  <a:moveTo>
                    <a:pt x="911504" y="494239"/>
                  </a:moveTo>
                  <a:cubicBezTo>
                    <a:pt x="877108" y="459578"/>
                    <a:pt x="792435" y="445770"/>
                    <a:pt x="745921" y="390896"/>
                  </a:cubicBezTo>
                  <a:cubicBezTo>
                    <a:pt x="699407" y="336022"/>
                    <a:pt x="665983" y="229301"/>
                    <a:pt x="632419" y="164993"/>
                  </a:cubicBezTo>
                  <a:cubicBezTo>
                    <a:pt x="598855" y="100685"/>
                    <a:pt x="578237" y="23770"/>
                    <a:pt x="544540" y="5050"/>
                  </a:cubicBezTo>
                  <a:cubicBezTo>
                    <a:pt x="510843" y="-13670"/>
                    <a:pt x="464107" y="23571"/>
                    <a:pt x="430240" y="52675"/>
                  </a:cubicBezTo>
                  <a:cubicBezTo>
                    <a:pt x="396373" y="81779"/>
                    <a:pt x="372258" y="129404"/>
                    <a:pt x="341340" y="179675"/>
                  </a:cubicBezTo>
                  <a:cubicBezTo>
                    <a:pt x="310422" y="229946"/>
                    <a:pt x="301624" y="301634"/>
                    <a:pt x="244734" y="354300"/>
                  </a:cubicBezTo>
                  <a:cubicBezTo>
                    <a:pt x="187844" y="406966"/>
                    <a:pt x="158928" y="473181"/>
                    <a:pt x="0" y="495671"/>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5" name="Freeform 104"/>
            <p:cNvSpPr/>
            <p:nvPr/>
          </p:nvSpPr>
          <p:spPr bwMode="auto">
            <a:xfrm>
              <a:off x="10660154" y="2700649"/>
              <a:ext cx="909941"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6" name="Freeform 105"/>
            <p:cNvSpPr/>
            <p:nvPr/>
          </p:nvSpPr>
          <p:spPr bwMode="auto">
            <a:xfrm>
              <a:off x="10143018" y="2715481"/>
              <a:ext cx="796509" cy="443060"/>
            </a:xfrm>
            <a:custGeom>
              <a:avLst/>
              <a:gdLst>
                <a:gd name="connsiteX0" fmla="*/ 0 w 527050"/>
                <a:gd name="connsiteY0" fmla="*/ 376771 h 433921"/>
                <a:gd name="connsiteX1" fmla="*/ 57150 w 527050"/>
                <a:gd name="connsiteY1" fmla="*/ 237071 h 433921"/>
                <a:gd name="connsiteX2" fmla="*/ 133350 w 527050"/>
                <a:gd name="connsiteY2" fmla="*/ 59271 h 433921"/>
                <a:gd name="connsiteX3" fmla="*/ 254000 w 527050"/>
                <a:gd name="connsiteY3" fmla="*/ 2121 h 433921"/>
                <a:gd name="connsiteX4" fmla="*/ 381000 w 527050"/>
                <a:gd name="connsiteY4" fmla="*/ 52921 h 433921"/>
                <a:gd name="connsiteX5" fmla="*/ 520700 w 527050"/>
                <a:gd name="connsiteY5" fmla="*/ 402171 h 433921"/>
                <a:gd name="connsiteX6" fmla="*/ 520700 w 527050"/>
                <a:gd name="connsiteY6" fmla="*/ 402171 h 433921"/>
                <a:gd name="connsiteX7" fmla="*/ 527050 w 527050"/>
                <a:gd name="connsiteY7" fmla="*/ 433921 h 433921"/>
                <a:gd name="connsiteX0" fmla="*/ 0 w 521132"/>
                <a:gd name="connsiteY0" fmla="*/ 376771 h 457734"/>
                <a:gd name="connsiteX1" fmla="*/ 57150 w 521132"/>
                <a:gd name="connsiteY1" fmla="*/ 237071 h 457734"/>
                <a:gd name="connsiteX2" fmla="*/ 133350 w 521132"/>
                <a:gd name="connsiteY2" fmla="*/ 59271 h 457734"/>
                <a:gd name="connsiteX3" fmla="*/ 254000 w 521132"/>
                <a:gd name="connsiteY3" fmla="*/ 2121 h 457734"/>
                <a:gd name="connsiteX4" fmla="*/ 381000 w 521132"/>
                <a:gd name="connsiteY4" fmla="*/ 52921 h 457734"/>
                <a:gd name="connsiteX5" fmla="*/ 520700 w 521132"/>
                <a:gd name="connsiteY5" fmla="*/ 402171 h 457734"/>
                <a:gd name="connsiteX6" fmla="*/ 520700 w 521132"/>
                <a:gd name="connsiteY6" fmla="*/ 402171 h 457734"/>
                <a:gd name="connsiteX7" fmla="*/ 518472 w 521132"/>
                <a:gd name="connsiteY7" fmla="*/ 457734 h 457734"/>
                <a:gd name="connsiteX0" fmla="*/ 0 w 520700"/>
                <a:gd name="connsiteY0" fmla="*/ 376771 h 457734"/>
                <a:gd name="connsiteX1" fmla="*/ 57150 w 520700"/>
                <a:gd name="connsiteY1" fmla="*/ 237071 h 457734"/>
                <a:gd name="connsiteX2" fmla="*/ 133350 w 520700"/>
                <a:gd name="connsiteY2" fmla="*/ 59271 h 457734"/>
                <a:gd name="connsiteX3" fmla="*/ 254000 w 520700"/>
                <a:gd name="connsiteY3" fmla="*/ 2121 h 457734"/>
                <a:gd name="connsiteX4" fmla="*/ 381000 w 520700"/>
                <a:gd name="connsiteY4" fmla="*/ 52921 h 457734"/>
                <a:gd name="connsiteX5" fmla="*/ 520700 w 520700"/>
                <a:gd name="connsiteY5" fmla="*/ 402171 h 457734"/>
                <a:gd name="connsiteX6" fmla="*/ 445645 w 520700"/>
                <a:gd name="connsiteY6" fmla="*/ 152139 h 457734"/>
                <a:gd name="connsiteX7" fmla="*/ 518472 w 520700"/>
                <a:gd name="connsiteY7" fmla="*/ 457734 h 457734"/>
                <a:gd name="connsiteX0" fmla="*/ 0 w 518472"/>
                <a:gd name="connsiteY0" fmla="*/ 374761 h 455724"/>
                <a:gd name="connsiteX1" fmla="*/ 57150 w 518472"/>
                <a:gd name="connsiteY1" fmla="*/ 235061 h 455724"/>
                <a:gd name="connsiteX2" fmla="*/ 133350 w 518472"/>
                <a:gd name="connsiteY2" fmla="*/ 57261 h 455724"/>
                <a:gd name="connsiteX3" fmla="*/ 254000 w 518472"/>
                <a:gd name="connsiteY3" fmla="*/ 111 h 455724"/>
                <a:gd name="connsiteX4" fmla="*/ 381000 w 518472"/>
                <a:gd name="connsiteY4" fmla="*/ 50911 h 455724"/>
                <a:gd name="connsiteX5" fmla="*/ 488533 w 518472"/>
                <a:gd name="connsiteY5" fmla="*/ 276336 h 455724"/>
                <a:gd name="connsiteX6" fmla="*/ 445645 w 518472"/>
                <a:gd name="connsiteY6" fmla="*/ 150129 h 455724"/>
                <a:gd name="connsiteX7" fmla="*/ 518472 w 518472"/>
                <a:gd name="connsiteY7" fmla="*/ 455724 h 455724"/>
                <a:gd name="connsiteX0" fmla="*/ 0 w 518472"/>
                <a:gd name="connsiteY0" fmla="*/ 403252 h 484215"/>
                <a:gd name="connsiteX1" fmla="*/ 57150 w 518472"/>
                <a:gd name="connsiteY1" fmla="*/ 263552 h 484215"/>
                <a:gd name="connsiteX2" fmla="*/ 133350 w 518472"/>
                <a:gd name="connsiteY2" fmla="*/ 85752 h 484215"/>
                <a:gd name="connsiteX3" fmla="*/ 266866 w 518472"/>
                <a:gd name="connsiteY3" fmla="*/ 27 h 484215"/>
                <a:gd name="connsiteX4" fmla="*/ 381000 w 518472"/>
                <a:gd name="connsiteY4" fmla="*/ 79402 h 484215"/>
                <a:gd name="connsiteX5" fmla="*/ 488533 w 518472"/>
                <a:gd name="connsiteY5" fmla="*/ 304827 h 484215"/>
                <a:gd name="connsiteX6" fmla="*/ 445645 w 518472"/>
                <a:gd name="connsiteY6" fmla="*/ 178620 h 484215"/>
                <a:gd name="connsiteX7" fmla="*/ 518472 w 518472"/>
                <a:gd name="connsiteY7" fmla="*/ 484215 h 484215"/>
                <a:gd name="connsiteX0" fmla="*/ 0 w 518472"/>
                <a:gd name="connsiteY0" fmla="*/ 404149 h 485112"/>
                <a:gd name="connsiteX1" fmla="*/ 57150 w 518472"/>
                <a:gd name="connsiteY1" fmla="*/ 264449 h 485112"/>
                <a:gd name="connsiteX2" fmla="*/ 133350 w 518472"/>
                <a:gd name="connsiteY2" fmla="*/ 86649 h 485112"/>
                <a:gd name="connsiteX3" fmla="*/ 266866 w 518472"/>
                <a:gd name="connsiteY3" fmla="*/ 924 h 485112"/>
                <a:gd name="connsiteX4" fmla="*/ 372422 w 518472"/>
                <a:gd name="connsiteY4" fmla="*/ 58868 h 485112"/>
                <a:gd name="connsiteX5" fmla="*/ 488533 w 518472"/>
                <a:gd name="connsiteY5" fmla="*/ 305724 h 485112"/>
                <a:gd name="connsiteX6" fmla="*/ 445645 w 518472"/>
                <a:gd name="connsiteY6" fmla="*/ 179517 h 485112"/>
                <a:gd name="connsiteX7" fmla="*/ 518472 w 518472"/>
                <a:gd name="connsiteY7" fmla="*/ 485112 h 485112"/>
                <a:gd name="connsiteX0" fmla="*/ 0 w 518472"/>
                <a:gd name="connsiteY0" fmla="*/ 403786 h 484749"/>
                <a:gd name="connsiteX1" fmla="*/ 57150 w 518472"/>
                <a:gd name="connsiteY1" fmla="*/ 264086 h 484749"/>
                <a:gd name="connsiteX2" fmla="*/ 133350 w 518472"/>
                <a:gd name="connsiteY2" fmla="*/ 86286 h 484749"/>
                <a:gd name="connsiteX3" fmla="*/ 266866 w 518472"/>
                <a:gd name="connsiteY3" fmla="*/ 561 h 484749"/>
                <a:gd name="connsiteX4" fmla="*/ 372422 w 518472"/>
                <a:gd name="connsiteY4" fmla="*/ 58505 h 484749"/>
                <a:gd name="connsiteX5" fmla="*/ 477811 w 518472"/>
                <a:gd name="connsiteY5" fmla="*/ 229161 h 484749"/>
                <a:gd name="connsiteX6" fmla="*/ 445645 w 518472"/>
                <a:gd name="connsiteY6" fmla="*/ 179154 h 484749"/>
                <a:gd name="connsiteX7" fmla="*/ 518472 w 518472"/>
                <a:gd name="connsiteY7" fmla="*/ 484749 h 484749"/>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45645 w 550639"/>
                <a:gd name="connsiteY6" fmla="*/ 179154 h 477606"/>
                <a:gd name="connsiteX7" fmla="*/ 550639 w 550639"/>
                <a:gd name="connsiteY7" fmla="*/ 477606 h 477606"/>
                <a:gd name="connsiteX0" fmla="*/ 0 w 550639"/>
                <a:gd name="connsiteY0" fmla="*/ 403786 h 477606"/>
                <a:gd name="connsiteX1" fmla="*/ 57150 w 550639"/>
                <a:gd name="connsiteY1" fmla="*/ 264086 h 477606"/>
                <a:gd name="connsiteX2" fmla="*/ 133350 w 550639"/>
                <a:gd name="connsiteY2" fmla="*/ 86286 h 477606"/>
                <a:gd name="connsiteX3" fmla="*/ 266866 w 550639"/>
                <a:gd name="connsiteY3" fmla="*/ 561 h 477606"/>
                <a:gd name="connsiteX4" fmla="*/ 372422 w 550639"/>
                <a:gd name="connsiteY4" fmla="*/ 58505 h 477606"/>
                <a:gd name="connsiteX5" fmla="*/ 477811 w 550639"/>
                <a:gd name="connsiteY5" fmla="*/ 229161 h 477606"/>
                <a:gd name="connsiteX6" fmla="*/ 439211 w 550639"/>
                <a:gd name="connsiteY6" fmla="*/ 114861 h 477606"/>
                <a:gd name="connsiteX7" fmla="*/ 550639 w 550639"/>
                <a:gd name="connsiteY7" fmla="*/ 477606 h 477606"/>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439211 w 550639"/>
                <a:gd name="connsiteY6" fmla="*/ 114907 h 477652"/>
                <a:gd name="connsiteX7" fmla="*/ 550639 w 550639"/>
                <a:gd name="connsiteY7" fmla="*/ 477652 h 477652"/>
                <a:gd name="connsiteX0" fmla="*/ 0 w 550639"/>
                <a:gd name="connsiteY0" fmla="*/ 403832 h 477652"/>
                <a:gd name="connsiteX1" fmla="*/ 57150 w 550639"/>
                <a:gd name="connsiteY1" fmla="*/ 264132 h 477652"/>
                <a:gd name="connsiteX2" fmla="*/ 133350 w 550639"/>
                <a:gd name="connsiteY2" fmla="*/ 86332 h 477652"/>
                <a:gd name="connsiteX3" fmla="*/ 266866 w 550639"/>
                <a:gd name="connsiteY3" fmla="*/ 607 h 477652"/>
                <a:gd name="connsiteX4" fmla="*/ 372422 w 550639"/>
                <a:gd name="connsiteY4" fmla="*/ 58551 h 477652"/>
                <a:gd name="connsiteX5" fmla="*/ 499255 w 550639"/>
                <a:gd name="connsiteY5" fmla="*/ 243495 h 477652"/>
                <a:gd name="connsiteX6" fmla="*/ 518556 w 550639"/>
                <a:gd name="connsiteY6" fmla="*/ 286357 h 477652"/>
                <a:gd name="connsiteX7" fmla="*/ 550639 w 550639"/>
                <a:gd name="connsiteY7" fmla="*/ 477652 h 477652"/>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18556 w 550639"/>
                <a:gd name="connsiteY6" fmla="*/ 286102 h 477397"/>
                <a:gd name="connsiteX7" fmla="*/ 550639 w 550639"/>
                <a:gd name="connsiteY7" fmla="*/ 477397 h 477397"/>
                <a:gd name="connsiteX0" fmla="*/ 0 w 550639"/>
                <a:gd name="connsiteY0" fmla="*/ 403577 h 477397"/>
                <a:gd name="connsiteX1" fmla="*/ 57150 w 550639"/>
                <a:gd name="connsiteY1" fmla="*/ 263877 h 477397"/>
                <a:gd name="connsiteX2" fmla="*/ 133350 w 550639"/>
                <a:gd name="connsiteY2" fmla="*/ 86077 h 477397"/>
                <a:gd name="connsiteX3" fmla="*/ 266866 w 550639"/>
                <a:gd name="connsiteY3" fmla="*/ 352 h 477397"/>
                <a:gd name="connsiteX4" fmla="*/ 372422 w 550639"/>
                <a:gd name="connsiteY4" fmla="*/ 58296 h 477397"/>
                <a:gd name="connsiteX5" fmla="*/ 430633 w 550639"/>
                <a:gd name="connsiteY5" fmla="*/ 121796 h 477397"/>
                <a:gd name="connsiteX6" fmla="*/ 503544 w 550639"/>
                <a:gd name="connsiteY6" fmla="*/ 245621 h 477397"/>
                <a:gd name="connsiteX7" fmla="*/ 550639 w 550639"/>
                <a:gd name="connsiteY7" fmla="*/ 477397 h 477397"/>
                <a:gd name="connsiteX0" fmla="*/ 0 w 550639"/>
                <a:gd name="connsiteY0" fmla="*/ 403557 h 477377"/>
                <a:gd name="connsiteX1" fmla="*/ 57150 w 550639"/>
                <a:gd name="connsiteY1" fmla="*/ 263857 h 477377"/>
                <a:gd name="connsiteX2" fmla="*/ 133350 w 550639"/>
                <a:gd name="connsiteY2" fmla="*/ 86057 h 477377"/>
                <a:gd name="connsiteX3" fmla="*/ 266866 w 550639"/>
                <a:gd name="connsiteY3" fmla="*/ 332 h 477377"/>
                <a:gd name="connsiteX4" fmla="*/ 372422 w 550639"/>
                <a:gd name="connsiteY4" fmla="*/ 58276 h 477377"/>
                <a:gd name="connsiteX5" fmla="*/ 434922 w 550639"/>
                <a:gd name="connsiteY5" fmla="*/ 105107 h 477377"/>
                <a:gd name="connsiteX6" fmla="*/ 503544 w 550639"/>
                <a:gd name="connsiteY6" fmla="*/ 245601 h 477377"/>
                <a:gd name="connsiteX7" fmla="*/ 550639 w 550639"/>
                <a:gd name="connsiteY7" fmla="*/ 477377 h 477377"/>
                <a:gd name="connsiteX0" fmla="*/ 0 w 550639"/>
                <a:gd name="connsiteY0" fmla="*/ 404959 h 478779"/>
                <a:gd name="connsiteX1" fmla="*/ 57150 w 550639"/>
                <a:gd name="connsiteY1" fmla="*/ 265259 h 478779"/>
                <a:gd name="connsiteX2" fmla="*/ 133350 w 550639"/>
                <a:gd name="connsiteY2" fmla="*/ 87459 h 478779"/>
                <a:gd name="connsiteX3" fmla="*/ 266866 w 550639"/>
                <a:gd name="connsiteY3" fmla="*/ 1734 h 478779"/>
                <a:gd name="connsiteX4" fmla="*/ 368134 w 550639"/>
                <a:gd name="connsiteY4" fmla="*/ 35866 h 478779"/>
                <a:gd name="connsiteX5" fmla="*/ 434922 w 550639"/>
                <a:gd name="connsiteY5" fmla="*/ 106509 h 478779"/>
                <a:gd name="connsiteX6" fmla="*/ 503544 w 550639"/>
                <a:gd name="connsiteY6" fmla="*/ 247003 h 478779"/>
                <a:gd name="connsiteX7" fmla="*/ 550639 w 550639"/>
                <a:gd name="connsiteY7" fmla="*/ 478779 h 478779"/>
                <a:gd name="connsiteX0" fmla="*/ 0 w 568634"/>
                <a:gd name="connsiteY0" fmla="*/ 443059 h 478779"/>
                <a:gd name="connsiteX1" fmla="*/ 75145 w 568634"/>
                <a:gd name="connsiteY1" fmla="*/ 265259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68634"/>
                <a:gd name="connsiteY0" fmla="*/ 443059 h 478779"/>
                <a:gd name="connsiteX1" fmla="*/ 69146 w 568634"/>
                <a:gd name="connsiteY1" fmla="*/ 262878 h 478779"/>
                <a:gd name="connsiteX2" fmla="*/ 151345 w 568634"/>
                <a:gd name="connsiteY2" fmla="*/ 87459 h 478779"/>
                <a:gd name="connsiteX3" fmla="*/ 284861 w 568634"/>
                <a:gd name="connsiteY3" fmla="*/ 1734 h 478779"/>
                <a:gd name="connsiteX4" fmla="*/ 386129 w 568634"/>
                <a:gd name="connsiteY4" fmla="*/ 35866 h 478779"/>
                <a:gd name="connsiteX5" fmla="*/ 452917 w 568634"/>
                <a:gd name="connsiteY5" fmla="*/ 106509 h 478779"/>
                <a:gd name="connsiteX6" fmla="*/ 521539 w 568634"/>
                <a:gd name="connsiteY6" fmla="*/ 247003 h 478779"/>
                <a:gd name="connsiteX7" fmla="*/ 568634 w 568634"/>
                <a:gd name="connsiteY7" fmla="*/ 478779 h 478779"/>
                <a:gd name="connsiteX0" fmla="*/ 0 w 584629"/>
                <a:gd name="connsiteY0" fmla="*/ 443059 h 443060"/>
                <a:gd name="connsiteX1" fmla="*/ 69146 w 584629"/>
                <a:gd name="connsiteY1" fmla="*/ 262878 h 443060"/>
                <a:gd name="connsiteX2" fmla="*/ 151345 w 584629"/>
                <a:gd name="connsiteY2" fmla="*/ 87459 h 443060"/>
                <a:gd name="connsiteX3" fmla="*/ 284861 w 584629"/>
                <a:gd name="connsiteY3" fmla="*/ 1734 h 443060"/>
                <a:gd name="connsiteX4" fmla="*/ 386129 w 584629"/>
                <a:gd name="connsiteY4" fmla="*/ 35866 h 443060"/>
                <a:gd name="connsiteX5" fmla="*/ 452917 w 584629"/>
                <a:gd name="connsiteY5" fmla="*/ 106509 h 443060"/>
                <a:gd name="connsiteX6" fmla="*/ 521539 w 584629"/>
                <a:gd name="connsiteY6" fmla="*/ 247003 h 443060"/>
                <a:gd name="connsiteX7" fmla="*/ 584629 w 584629"/>
                <a:gd name="connsiteY7" fmla="*/ 44306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29" h="443060">
                  <a:moveTo>
                    <a:pt x="0" y="443059"/>
                  </a:moveTo>
                  <a:cubicBezTo>
                    <a:pt x="17462" y="399667"/>
                    <a:pt x="43922" y="322145"/>
                    <a:pt x="69146" y="262878"/>
                  </a:cubicBezTo>
                  <a:cubicBezTo>
                    <a:pt x="94370" y="203611"/>
                    <a:pt x="115393" y="130983"/>
                    <a:pt x="151345" y="87459"/>
                  </a:cubicBezTo>
                  <a:cubicBezTo>
                    <a:pt x="187298" y="43935"/>
                    <a:pt x="245730" y="10333"/>
                    <a:pt x="284861" y="1734"/>
                  </a:cubicBezTo>
                  <a:cubicBezTo>
                    <a:pt x="323992" y="-6865"/>
                    <a:pt x="358120" y="18404"/>
                    <a:pt x="386129" y="35866"/>
                  </a:cubicBezTo>
                  <a:cubicBezTo>
                    <a:pt x="414138" y="53328"/>
                    <a:pt x="452917" y="106509"/>
                    <a:pt x="452917" y="106509"/>
                  </a:cubicBezTo>
                  <a:lnTo>
                    <a:pt x="521539" y="247003"/>
                  </a:lnTo>
                  <a:cubicBezTo>
                    <a:pt x="523656" y="257586"/>
                    <a:pt x="582512" y="432477"/>
                    <a:pt x="584629" y="44306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7" name="Freeform 106"/>
            <p:cNvSpPr/>
            <p:nvPr/>
          </p:nvSpPr>
          <p:spPr bwMode="auto">
            <a:xfrm>
              <a:off x="10274090" y="2738933"/>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8" name="Freeform 107"/>
            <p:cNvSpPr/>
            <p:nvPr/>
          </p:nvSpPr>
          <p:spPr bwMode="auto">
            <a:xfrm>
              <a:off x="10548448" y="2773112"/>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09" name="Freeform 108"/>
            <p:cNvSpPr/>
            <p:nvPr/>
          </p:nvSpPr>
          <p:spPr bwMode="auto">
            <a:xfrm>
              <a:off x="10870756" y="2724383"/>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1" name="Freeform 110"/>
            <p:cNvSpPr/>
            <p:nvPr/>
          </p:nvSpPr>
          <p:spPr bwMode="auto">
            <a:xfrm>
              <a:off x="11099331" y="2755507"/>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2" name="Freeform 111"/>
            <p:cNvSpPr/>
            <p:nvPr/>
          </p:nvSpPr>
          <p:spPr bwMode="auto">
            <a:xfrm>
              <a:off x="9591971" y="2703796"/>
              <a:ext cx="72770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3" name="Freeform 112"/>
            <p:cNvSpPr/>
            <p:nvPr/>
          </p:nvSpPr>
          <p:spPr bwMode="auto">
            <a:xfrm>
              <a:off x="8995779" y="2695266"/>
              <a:ext cx="727702" cy="48083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80836">
                  <a:moveTo>
                    <a:pt x="609600" y="464961"/>
                  </a:moveTo>
                  <a:cubicBezTo>
                    <a:pt x="575204" y="430300"/>
                    <a:pt x="540808" y="395640"/>
                    <a:pt x="517525" y="344311"/>
                  </a:cubicBezTo>
                  <a:cubicBezTo>
                    <a:pt x="494242" y="292982"/>
                    <a:pt x="496887" y="213607"/>
                    <a:pt x="469900" y="156986"/>
                  </a:cubicBezTo>
                  <a:cubicBezTo>
                    <a:pt x="442913" y="100365"/>
                    <a:pt x="393700" y="22048"/>
                    <a:pt x="355600" y="4586"/>
                  </a:cubicBezTo>
                  <a:cubicBezTo>
                    <a:pt x="317500" y="-12876"/>
                    <a:pt x="275167" y="23107"/>
                    <a:pt x="241300" y="52211"/>
                  </a:cubicBezTo>
                  <a:cubicBezTo>
                    <a:pt x="207433" y="81315"/>
                    <a:pt x="176742" y="128940"/>
                    <a:pt x="152400" y="179211"/>
                  </a:cubicBezTo>
                  <a:cubicBezTo>
                    <a:pt x="128058" y="229482"/>
                    <a:pt x="120650" y="303565"/>
                    <a:pt x="95250" y="353836"/>
                  </a:cubicBezTo>
                  <a:cubicBezTo>
                    <a:pt x="69850" y="404107"/>
                    <a:pt x="34925" y="442471"/>
                    <a:pt x="0" y="48083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5" name="Freeform 114"/>
            <p:cNvSpPr/>
            <p:nvPr/>
          </p:nvSpPr>
          <p:spPr bwMode="auto">
            <a:xfrm>
              <a:off x="9083222" y="2723078"/>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6" name="Freeform 115"/>
            <p:cNvSpPr/>
            <p:nvPr/>
          </p:nvSpPr>
          <p:spPr bwMode="auto">
            <a:xfrm>
              <a:off x="9381871" y="2755507"/>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7" name="Freeform 116"/>
            <p:cNvSpPr/>
            <p:nvPr/>
          </p:nvSpPr>
          <p:spPr bwMode="auto">
            <a:xfrm>
              <a:off x="8797103" y="2722469"/>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8" name="Freeform 117"/>
            <p:cNvSpPr/>
            <p:nvPr/>
          </p:nvSpPr>
          <p:spPr bwMode="auto">
            <a:xfrm>
              <a:off x="8473771" y="2721678"/>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19" name="Freeform 118"/>
            <p:cNvSpPr/>
            <p:nvPr/>
          </p:nvSpPr>
          <p:spPr bwMode="auto">
            <a:xfrm>
              <a:off x="7873768" y="2710075"/>
              <a:ext cx="290513" cy="464343"/>
            </a:xfrm>
            <a:custGeom>
              <a:avLst/>
              <a:gdLst>
                <a:gd name="connsiteX0" fmla="*/ 0 w 290513"/>
                <a:gd name="connsiteY0" fmla="*/ 464343 h 464343"/>
                <a:gd name="connsiteX1" fmla="*/ 192882 w 290513"/>
                <a:gd name="connsiteY1" fmla="*/ 373856 h 464343"/>
                <a:gd name="connsiteX2" fmla="*/ 290513 w 290513"/>
                <a:gd name="connsiteY2" fmla="*/ 0 h 464343"/>
              </a:gdLst>
              <a:ahLst/>
              <a:cxnLst>
                <a:cxn ang="0">
                  <a:pos x="connsiteX0" y="connsiteY0"/>
                </a:cxn>
                <a:cxn ang="0">
                  <a:pos x="connsiteX1" y="connsiteY1"/>
                </a:cxn>
                <a:cxn ang="0">
                  <a:pos x="connsiteX2" y="connsiteY2"/>
                </a:cxn>
              </a:cxnLst>
              <a:rect l="l" t="t" r="r" b="b"/>
              <a:pathLst>
                <a:path w="290513" h="464343">
                  <a:moveTo>
                    <a:pt x="0" y="464343"/>
                  </a:moveTo>
                  <a:cubicBezTo>
                    <a:pt x="72231" y="457795"/>
                    <a:pt x="144463" y="451247"/>
                    <a:pt x="192882" y="373856"/>
                  </a:cubicBezTo>
                  <a:cubicBezTo>
                    <a:pt x="241301" y="296465"/>
                    <a:pt x="265907" y="148232"/>
                    <a:pt x="290513"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20" name="Freeform 119"/>
            <p:cNvSpPr/>
            <p:nvPr/>
          </p:nvSpPr>
          <p:spPr bwMode="auto">
            <a:xfrm>
              <a:off x="8243249" y="2736986"/>
              <a:ext cx="247650" cy="440531"/>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98424" y="371078"/>
                    <a:pt x="57149" y="297656"/>
                  </a:cubicBezTo>
                  <a:cubicBezTo>
                    <a:pt x="15874" y="224234"/>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5" name="Freeform 4"/>
            <p:cNvSpPr/>
            <p:nvPr/>
          </p:nvSpPr>
          <p:spPr bwMode="auto">
            <a:xfrm>
              <a:off x="7881938" y="2705100"/>
              <a:ext cx="290512" cy="440531"/>
            </a:xfrm>
            <a:custGeom>
              <a:avLst/>
              <a:gdLst>
                <a:gd name="connsiteX0" fmla="*/ 0 w 290512"/>
                <a:gd name="connsiteY0" fmla="*/ 440531 h 440531"/>
                <a:gd name="connsiteX1" fmla="*/ 88106 w 290512"/>
                <a:gd name="connsiteY1" fmla="*/ 361950 h 440531"/>
                <a:gd name="connsiteX2" fmla="*/ 171450 w 290512"/>
                <a:gd name="connsiteY2" fmla="*/ 119063 h 440531"/>
                <a:gd name="connsiteX3" fmla="*/ 290512 w 290512"/>
                <a:gd name="connsiteY3" fmla="*/ 0 h 440531"/>
              </a:gdLst>
              <a:ahLst/>
              <a:cxnLst>
                <a:cxn ang="0">
                  <a:pos x="connsiteX0" y="connsiteY0"/>
                </a:cxn>
                <a:cxn ang="0">
                  <a:pos x="connsiteX1" y="connsiteY1"/>
                </a:cxn>
                <a:cxn ang="0">
                  <a:pos x="connsiteX2" y="connsiteY2"/>
                </a:cxn>
                <a:cxn ang="0">
                  <a:pos x="connsiteX3" y="connsiteY3"/>
                </a:cxn>
              </a:cxnLst>
              <a:rect l="l" t="t" r="r" b="b"/>
              <a:pathLst>
                <a:path w="290512" h="440531">
                  <a:moveTo>
                    <a:pt x="0" y="440531"/>
                  </a:moveTo>
                  <a:cubicBezTo>
                    <a:pt x="29765" y="428029"/>
                    <a:pt x="59531" y="415528"/>
                    <a:pt x="88106" y="361950"/>
                  </a:cubicBezTo>
                  <a:cubicBezTo>
                    <a:pt x="116681" y="308372"/>
                    <a:pt x="137716" y="179388"/>
                    <a:pt x="171450" y="119063"/>
                  </a:cubicBezTo>
                  <a:cubicBezTo>
                    <a:pt x="205184" y="58738"/>
                    <a:pt x="247848" y="29369"/>
                    <a:pt x="290512" y="0"/>
                  </a:cubicBezTo>
                </a:path>
              </a:pathLst>
            </a:custGeom>
            <a:noFill/>
            <a:ln w="19050" cap="flat" cmpd="sng" algn="ctr">
              <a:solidFill>
                <a:srgbClr val="FFCB25"/>
              </a:solidFill>
              <a:prstDash val="dash"/>
              <a:round/>
              <a:headEnd type="none" w="med" len="med"/>
              <a:tailEnd type="none" w="med" len="med"/>
            </a:ln>
            <a:effectLst/>
            <a:extLst/>
          </p:spPr>
          <p:txBody>
            <a:bodyPr rtlCol="0" anchor="ctr"/>
            <a:lstStyle/>
            <a:p>
              <a:pPr algn="ctr"/>
              <a:endParaRPr lang="en-US"/>
            </a:p>
          </p:txBody>
        </p:sp>
        <p:sp>
          <p:nvSpPr>
            <p:cNvPr id="122" name="Freeform 121"/>
            <p:cNvSpPr/>
            <p:nvPr/>
          </p:nvSpPr>
          <p:spPr bwMode="auto">
            <a:xfrm flipV="1">
              <a:off x="8224510" y="2716158"/>
              <a:ext cx="290512" cy="440531"/>
            </a:xfrm>
            <a:custGeom>
              <a:avLst/>
              <a:gdLst>
                <a:gd name="connsiteX0" fmla="*/ 0 w 290512"/>
                <a:gd name="connsiteY0" fmla="*/ 440531 h 440531"/>
                <a:gd name="connsiteX1" fmla="*/ 88106 w 290512"/>
                <a:gd name="connsiteY1" fmla="*/ 361950 h 440531"/>
                <a:gd name="connsiteX2" fmla="*/ 171450 w 290512"/>
                <a:gd name="connsiteY2" fmla="*/ 119063 h 440531"/>
                <a:gd name="connsiteX3" fmla="*/ 290512 w 290512"/>
                <a:gd name="connsiteY3" fmla="*/ 0 h 440531"/>
              </a:gdLst>
              <a:ahLst/>
              <a:cxnLst>
                <a:cxn ang="0">
                  <a:pos x="connsiteX0" y="connsiteY0"/>
                </a:cxn>
                <a:cxn ang="0">
                  <a:pos x="connsiteX1" y="connsiteY1"/>
                </a:cxn>
                <a:cxn ang="0">
                  <a:pos x="connsiteX2" y="connsiteY2"/>
                </a:cxn>
                <a:cxn ang="0">
                  <a:pos x="connsiteX3" y="connsiteY3"/>
                </a:cxn>
              </a:cxnLst>
              <a:rect l="l" t="t" r="r" b="b"/>
              <a:pathLst>
                <a:path w="290512" h="440531">
                  <a:moveTo>
                    <a:pt x="0" y="440531"/>
                  </a:moveTo>
                  <a:cubicBezTo>
                    <a:pt x="29765" y="428029"/>
                    <a:pt x="59531" y="415528"/>
                    <a:pt x="88106" y="361950"/>
                  </a:cubicBezTo>
                  <a:cubicBezTo>
                    <a:pt x="116681" y="308372"/>
                    <a:pt x="137716" y="179388"/>
                    <a:pt x="171450" y="119063"/>
                  </a:cubicBezTo>
                  <a:cubicBezTo>
                    <a:pt x="205184" y="58738"/>
                    <a:pt x="247848" y="29369"/>
                    <a:pt x="290512" y="0"/>
                  </a:cubicBezTo>
                </a:path>
              </a:pathLst>
            </a:custGeom>
            <a:noFill/>
            <a:ln w="19050" cap="flat" cmpd="sng" algn="ctr">
              <a:solidFill>
                <a:srgbClr val="FFCB25"/>
              </a:solidFill>
              <a:prstDash val="dash"/>
              <a:round/>
              <a:headEnd type="none" w="med" len="med"/>
              <a:tailEnd type="none" w="med" len="med"/>
            </a:ln>
            <a:effectLst/>
            <a:extLst/>
          </p:spPr>
          <p:txBody>
            <a:bodyPr rtlCol="0" anchor="ctr"/>
            <a:lstStyle/>
            <a:p>
              <a:pPr algn="ctr"/>
              <a:endParaRPr lang="en-US"/>
            </a:p>
          </p:txBody>
        </p:sp>
        <p:sp>
          <p:nvSpPr>
            <p:cNvPr id="123" name="Freeform 122"/>
            <p:cNvSpPr/>
            <p:nvPr/>
          </p:nvSpPr>
          <p:spPr bwMode="auto">
            <a:xfrm>
              <a:off x="7845887" y="2692901"/>
              <a:ext cx="642016" cy="435526"/>
            </a:xfrm>
            <a:custGeom>
              <a:avLst/>
              <a:gdLst>
                <a:gd name="connsiteX0" fmla="*/ 609600 w 609600"/>
                <a:gd name="connsiteY0" fmla="*/ 464961 h 480836"/>
                <a:gd name="connsiteX1" fmla="*/ 517525 w 609600"/>
                <a:gd name="connsiteY1" fmla="*/ 344311 h 480836"/>
                <a:gd name="connsiteX2" fmla="*/ 469900 w 609600"/>
                <a:gd name="connsiteY2" fmla="*/ 156986 h 480836"/>
                <a:gd name="connsiteX3" fmla="*/ 355600 w 609600"/>
                <a:gd name="connsiteY3" fmla="*/ 4586 h 480836"/>
                <a:gd name="connsiteX4" fmla="*/ 241300 w 609600"/>
                <a:gd name="connsiteY4" fmla="*/ 52211 h 480836"/>
                <a:gd name="connsiteX5" fmla="*/ 152400 w 609600"/>
                <a:gd name="connsiteY5" fmla="*/ 179211 h 480836"/>
                <a:gd name="connsiteX6" fmla="*/ 95250 w 609600"/>
                <a:gd name="connsiteY6" fmla="*/ 353836 h 480836"/>
                <a:gd name="connsiteX7" fmla="*/ 0 w 609600"/>
                <a:gd name="connsiteY7" fmla="*/ 480836 h 480836"/>
                <a:gd name="connsiteX0" fmla="*/ 574896 w 574896"/>
                <a:gd name="connsiteY0" fmla="*/ 464961 h 464961"/>
                <a:gd name="connsiteX1" fmla="*/ 482821 w 574896"/>
                <a:gd name="connsiteY1" fmla="*/ 344311 h 464961"/>
                <a:gd name="connsiteX2" fmla="*/ 435196 w 574896"/>
                <a:gd name="connsiteY2" fmla="*/ 156986 h 464961"/>
                <a:gd name="connsiteX3" fmla="*/ 320896 w 574896"/>
                <a:gd name="connsiteY3" fmla="*/ 4586 h 464961"/>
                <a:gd name="connsiteX4" fmla="*/ 206596 w 574896"/>
                <a:gd name="connsiteY4" fmla="*/ 52211 h 464961"/>
                <a:gd name="connsiteX5" fmla="*/ 117696 w 574896"/>
                <a:gd name="connsiteY5" fmla="*/ 179211 h 464961"/>
                <a:gd name="connsiteX6" fmla="*/ 60546 w 574896"/>
                <a:gd name="connsiteY6" fmla="*/ 353836 h 464961"/>
                <a:gd name="connsiteX7" fmla="*/ 0 w 574896"/>
                <a:gd name="connsiteY7" fmla="*/ 437973 h 464961"/>
                <a:gd name="connsiteX0" fmla="*/ 550399 w 550399"/>
                <a:gd name="connsiteY0" fmla="*/ 417336 h 437973"/>
                <a:gd name="connsiteX1" fmla="*/ 482821 w 550399"/>
                <a:gd name="connsiteY1" fmla="*/ 344311 h 437973"/>
                <a:gd name="connsiteX2" fmla="*/ 435196 w 550399"/>
                <a:gd name="connsiteY2" fmla="*/ 156986 h 437973"/>
                <a:gd name="connsiteX3" fmla="*/ 320896 w 550399"/>
                <a:gd name="connsiteY3" fmla="*/ 4586 h 437973"/>
                <a:gd name="connsiteX4" fmla="*/ 206596 w 550399"/>
                <a:gd name="connsiteY4" fmla="*/ 52211 h 437973"/>
                <a:gd name="connsiteX5" fmla="*/ 117696 w 550399"/>
                <a:gd name="connsiteY5" fmla="*/ 179211 h 437973"/>
                <a:gd name="connsiteX6" fmla="*/ 60546 w 550399"/>
                <a:gd name="connsiteY6" fmla="*/ 353836 h 437973"/>
                <a:gd name="connsiteX7" fmla="*/ 0 w 550399"/>
                <a:gd name="connsiteY7" fmla="*/ 437973 h 437973"/>
                <a:gd name="connsiteX0" fmla="*/ 550399 w 550399"/>
                <a:gd name="connsiteY0" fmla="*/ 417336 h 437973"/>
                <a:gd name="connsiteX1" fmla="*/ 478738 w 550399"/>
                <a:gd name="connsiteY1" fmla="*/ 287161 h 437973"/>
                <a:gd name="connsiteX2" fmla="*/ 435196 w 550399"/>
                <a:gd name="connsiteY2" fmla="*/ 156986 h 437973"/>
                <a:gd name="connsiteX3" fmla="*/ 320896 w 550399"/>
                <a:gd name="connsiteY3" fmla="*/ 4586 h 437973"/>
                <a:gd name="connsiteX4" fmla="*/ 206596 w 550399"/>
                <a:gd name="connsiteY4" fmla="*/ 52211 h 437973"/>
                <a:gd name="connsiteX5" fmla="*/ 117696 w 550399"/>
                <a:gd name="connsiteY5" fmla="*/ 179211 h 437973"/>
                <a:gd name="connsiteX6" fmla="*/ 60546 w 550399"/>
                <a:gd name="connsiteY6" fmla="*/ 353836 h 437973"/>
                <a:gd name="connsiteX7" fmla="*/ 0 w 550399"/>
                <a:gd name="connsiteY7" fmla="*/ 437973 h 437973"/>
                <a:gd name="connsiteX0" fmla="*/ 550399 w 550399"/>
                <a:gd name="connsiteY0" fmla="*/ 414889 h 435526"/>
                <a:gd name="connsiteX1" fmla="*/ 478738 w 550399"/>
                <a:gd name="connsiteY1" fmla="*/ 284714 h 435526"/>
                <a:gd name="connsiteX2" fmla="*/ 439279 w 550399"/>
                <a:gd name="connsiteY2" fmla="*/ 111676 h 435526"/>
                <a:gd name="connsiteX3" fmla="*/ 320896 w 550399"/>
                <a:gd name="connsiteY3" fmla="*/ 2139 h 435526"/>
                <a:gd name="connsiteX4" fmla="*/ 206596 w 550399"/>
                <a:gd name="connsiteY4" fmla="*/ 49764 h 435526"/>
                <a:gd name="connsiteX5" fmla="*/ 117696 w 550399"/>
                <a:gd name="connsiteY5" fmla="*/ 176764 h 435526"/>
                <a:gd name="connsiteX6" fmla="*/ 60546 w 550399"/>
                <a:gd name="connsiteY6" fmla="*/ 351389 h 435526"/>
                <a:gd name="connsiteX7" fmla="*/ 0 w 550399"/>
                <a:gd name="connsiteY7" fmla="*/ 435526 h 435526"/>
                <a:gd name="connsiteX0" fmla="*/ 550399 w 550399"/>
                <a:gd name="connsiteY0" fmla="*/ 414889 h 435526"/>
                <a:gd name="connsiteX1" fmla="*/ 495070 w 550399"/>
                <a:gd name="connsiteY1" fmla="*/ 284714 h 435526"/>
                <a:gd name="connsiteX2" fmla="*/ 439279 w 550399"/>
                <a:gd name="connsiteY2" fmla="*/ 111676 h 435526"/>
                <a:gd name="connsiteX3" fmla="*/ 320896 w 550399"/>
                <a:gd name="connsiteY3" fmla="*/ 2139 h 435526"/>
                <a:gd name="connsiteX4" fmla="*/ 206596 w 550399"/>
                <a:gd name="connsiteY4" fmla="*/ 49764 h 435526"/>
                <a:gd name="connsiteX5" fmla="*/ 117696 w 550399"/>
                <a:gd name="connsiteY5" fmla="*/ 176764 h 435526"/>
                <a:gd name="connsiteX6" fmla="*/ 60546 w 550399"/>
                <a:gd name="connsiteY6" fmla="*/ 351389 h 435526"/>
                <a:gd name="connsiteX7" fmla="*/ 0 w 550399"/>
                <a:gd name="connsiteY7" fmla="*/ 435526 h 43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9" h="435526">
                  <a:moveTo>
                    <a:pt x="550399" y="414889"/>
                  </a:moveTo>
                  <a:cubicBezTo>
                    <a:pt x="516003" y="380228"/>
                    <a:pt x="513590" y="335249"/>
                    <a:pt x="495070" y="284714"/>
                  </a:cubicBezTo>
                  <a:cubicBezTo>
                    <a:pt x="476550" y="234179"/>
                    <a:pt x="468308" y="158772"/>
                    <a:pt x="439279" y="111676"/>
                  </a:cubicBezTo>
                  <a:cubicBezTo>
                    <a:pt x="410250" y="64580"/>
                    <a:pt x="359676" y="12458"/>
                    <a:pt x="320896" y="2139"/>
                  </a:cubicBezTo>
                  <a:cubicBezTo>
                    <a:pt x="282116" y="-8180"/>
                    <a:pt x="240463" y="20660"/>
                    <a:pt x="206596" y="49764"/>
                  </a:cubicBezTo>
                  <a:cubicBezTo>
                    <a:pt x="172729" y="78868"/>
                    <a:pt x="142038" y="126493"/>
                    <a:pt x="117696" y="176764"/>
                  </a:cubicBezTo>
                  <a:cubicBezTo>
                    <a:pt x="93354" y="227035"/>
                    <a:pt x="80162" y="308262"/>
                    <a:pt x="60546" y="351389"/>
                  </a:cubicBezTo>
                  <a:cubicBezTo>
                    <a:pt x="40930" y="394516"/>
                    <a:pt x="34925" y="397161"/>
                    <a:pt x="0" y="435526"/>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24" name="Freeform 123"/>
            <p:cNvSpPr/>
            <p:nvPr/>
          </p:nvSpPr>
          <p:spPr bwMode="auto">
            <a:xfrm>
              <a:off x="6698872" y="2698957"/>
              <a:ext cx="309492" cy="450055"/>
            </a:xfrm>
            <a:custGeom>
              <a:avLst/>
              <a:gdLst>
                <a:gd name="connsiteX0" fmla="*/ 0 w 290513"/>
                <a:gd name="connsiteY0" fmla="*/ 464343 h 464343"/>
                <a:gd name="connsiteX1" fmla="*/ 192882 w 290513"/>
                <a:gd name="connsiteY1" fmla="*/ 373856 h 464343"/>
                <a:gd name="connsiteX2" fmla="*/ 290513 w 290513"/>
                <a:gd name="connsiteY2" fmla="*/ 0 h 464343"/>
                <a:gd name="connsiteX0" fmla="*/ 0 w 334230"/>
                <a:gd name="connsiteY0" fmla="*/ 450055 h 450055"/>
                <a:gd name="connsiteX1" fmla="*/ 192882 w 334230"/>
                <a:gd name="connsiteY1" fmla="*/ 359568 h 450055"/>
                <a:gd name="connsiteX2" fmla="*/ 334230 w 334230"/>
                <a:gd name="connsiteY2" fmla="*/ 0 h 450055"/>
                <a:gd name="connsiteX0" fmla="*/ 0 w 334230"/>
                <a:gd name="connsiteY0" fmla="*/ 450055 h 450055"/>
                <a:gd name="connsiteX1" fmla="*/ 192882 w 334230"/>
                <a:gd name="connsiteY1" fmla="*/ 359568 h 450055"/>
                <a:gd name="connsiteX2" fmla="*/ 334230 w 334230"/>
                <a:gd name="connsiteY2" fmla="*/ 0 h 450055"/>
                <a:gd name="connsiteX0" fmla="*/ 0 w 334230"/>
                <a:gd name="connsiteY0" fmla="*/ 450055 h 450055"/>
                <a:gd name="connsiteX1" fmla="*/ 169738 w 334230"/>
                <a:gd name="connsiteY1" fmla="*/ 352424 h 450055"/>
                <a:gd name="connsiteX2" fmla="*/ 334230 w 334230"/>
                <a:gd name="connsiteY2" fmla="*/ 0 h 450055"/>
              </a:gdLst>
              <a:ahLst/>
              <a:cxnLst>
                <a:cxn ang="0">
                  <a:pos x="connsiteX0" y="connsiteY0"/>
                </a:cxn>
                <a:cxn ang="0">
                  <a:pos x="connsiteX1" y="connsiteY1"/>
                </a:cxn>
                <a:cxn ang="0">
                  <a:pos x="connsiteX2" y="connsiteY2"/>
                </a:cxn>
              </a:cxnLst>
              <a:rect l="l" t="t" r="r" b="b"/>
              <a:pathLst>
                <a:path w="334230" h="450055">
                  <a:moveTo>
                    <a:pt x="0" y="450055"/>
                  </a:moveTo>
                  <a:cubicBezTo>
                    <a:pt x="72231" y="443507"/>
                    <a:pt x="114033" y="427433"/>
                    <a:pt x="169738" y="352424"/>
                  </a:cubicBezTo>
                  <a:cubicBezTo>
                    <a:pt x="225443" y="277415"/>
                    <a:pt x="263336" y="143469"/>
                    <a:pt x="33423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25" name="Freeform 124"/>
            <p:cNvSpPr/>
            <p:nvPr/>
          </p:nvSpPr>
          <p:spPr bwMode="auto">
            <a:xfrm>
              <a:off x="7057853" y="2692895"/>
              <a:ext cx="221427" cy="484622"/>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 name="connsiteX0" fmla="*/ 247650 w 247650"/>
                <a:gd name="connsiteY0" fmla="*/ 440531 h 440531"/>
                <a:gd name="connsiteX1" fmla="*/ 42862 w 247650"/>
                <a:gd name="connsiteY1" fmla="*/ 171450 h 440531"/>
                <a:gd name="connsiteX2" fmla="*/ 0 w 247650"/>
                <a:gd name="connsiteY2" fmla="*/ 0 h 440531"/>
                <a:gd name="connsiteX0" fmla="*/ 247650 w 247650"/>
                <a:gd name="connsiteY0" fmla="*/ 440531 h 440531"/>
                <a:gd name="connsiteX1" fmla="*/ 42862 w 247650"/>
                <a:gd name="connsiteY1" fmla="*/ 171450 h 440531"/>
                <a:gd name="connsiteX2" fmla="*/ 0 w 247650"/>
                <a:gd name="connsiteY2" fmla="*/ 0 h 440531"/>
                <a:gd name="connsiteX0" fmla="*/ 247650 w 247650"/>
                <a:gd name="connsiteY0" fmla="*/ 440531 h 440531"/>
                <a:gd name="connsiteX1" fmla="*/ 28575 w 247650"/>
                <a:gd name="connsiteY1" fmla="*/ 16430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53181" y="240109"/>
                    <a:pt x="28575" y="164306"/>
                  </a:cubicBezTo>
                  <a:cubicBezTo>
                    <a:pt x="3969" y="88503"/>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26" name="Freeform 125"/>
            <p:cNvSpPr/>
            <p:nvPr/>
          </p:nvSpPr>
          <p:spPr bwMode="auto">
            <a:xfrm>
              <a:off x="7625286" y="2684606"/>
              <a:ext cx="221427" cy="484622"/>
            </a:xfrm>
            <a:custGeom>
              <a:avLst/>
              <a:gdLst>
                <a:gd name="connsiteX0" fmla="*/ 247650 w 247650"/>
                <a:gd name="connsiteY0" fmla="*/ 440531 h 440531"/>
                <a:gd name="connsiteX1" fmla="*/ 61912 w 247650"/>
                <a:gd name="connsiteY1" fmla="*/ 333375 h 440531"/>
                <a:gd name="connsiteX2" fmla="*/ 0 w 247650"/>
                <a:gd name="connsiteY2" fmla="*/ 0 h 440531"/>
                <a:gd name="connsiteX0" fmla="*/ 247650 w 247650"/>
                <a:gd name="connsiteY0" fmla="*/ 440531 h 440531"/>
                <a:gd name="connsiteX1" fmla="*/ 57149 w 247650"/>
                <a:gd name="connsiteY1" fmla="*/ 297656 h 440531"/>
                <a:gd name="connsiteX2" fmla="*/ 0 w 247650"/>
                <a:gd name="connsiteY2" fmla="*/ 0 h 440531"/>
                <a:gd name="connsiteX0" fmla="*/ 247650 w 247650"/>
                <a:gd name="connsiteY0" fmla="*/ 440531 h 440531"/>
                <a:gd name="connsiteX1" fmla="*/ 42862 w 247650"/>
                <a:gd name="connsiteY1" fmla="*/ 171450 h 440531"/>
                <a:gd name="connsiteX2" fmla="*/ 0 w 247650"/>
                <a:gd name="connsiteY2" fmla="*/ 0 h 440531"/>
                <a:gd name="connsiteX0" fmla="*/ 247650 w 247650"/>
                <a:gd name="connsiteY0" fmla="*/ 440531 h 440531"/>
                <a:gd name="connsiteX1" fmla="*/ 42862 w 247650"/>
                <a:gd name="connsiteY1" fmla="*/ 171450 h 440531"/>
                <a:gd name="connsiteX2" fmla="*/ 0 w 247650"/>
                <a:gd name="connsiteY2" fmla="*/ 0 h 440531"/>
                <a:gd name="connsiteX0" fmla="*/ 247650 w 247650"/>
                <a:gd name="connsiteY0" fmla="*/ 440531 h 440531"/>
                <a:gd name="connsiteX1" fmla="*/ 28575 w 247650"/>
                <a:gd name="connsiteY1" fmla="*/ 164306 h 440531"/>
                <a:gd name="connsiteX2" fmla="*/ 0 w 247650"/>
                <a:gd name="connsiteY2" fmla="*/ 0 h 440531"/>
              </a:gdLst>
              <a:ahLst/>
              <a:cxnLst>
                <a:cxn ang="0">
                  <a:pos x="connsiteX0" y="connsiteY0"/>
                </a:cxn>
                <a:cxn ang="0">
                  <a:pos x="connsiteX1" y="connsiteY1"/>
                </a:cxn>
                <a:cxn ang="0">
                  <a:pos x="connsiteX2" y="connsiteY2"/>
                </a:cxn>
              </a:cxnLst>
              <a:rect l="l" t="t" r="r" b="b"/>
              <a:pathLst>
                <a:path w="247650" h="440531">
                  <a:moveTo>
                    <a:pt x="247650" y="440531"/>
                  </a:moveTo>
                  <a:cubicBezTo>
                    <a:pt x="175418" y="423664"/>
                    <a:pt x="53181" y="240109"/>
                    <a:pt x="28575" y="164306"/>
                  </a:cubicBezTo>
                  <a:cubicBezTo>
                    <a:pt x="3969" y="88503"/>
                    <a:pt x="10318" y="129976"/>
                    <a:pt x="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sp>
          <p:nvSpPr>
            <p:cNvPr id="127" name="Freeform 126"/>
            <p:cNvSpPr/>
            <p:nvPr/>
          </p:nvSpPr>
          <p:spPr bwMode="auto">
            <a:xfrm>
              <a:off x="7299445" y="2713226"/>
              <a:ext cx="309492" cy="450055"/>
            </a:xfrm>
            <a:custGeom>
              <a:avLst/>
              <a:gdLst>
                <a:gd name="connsiteX0" fmla="*/ 0 w 290513"/>
                <a:gd name="connsiteY0" fmla="*/ 464343 h 464343"/>
                <a:gd name="connsiteX1" fmla="*/ 192882 w 290513"/>
                <a:gd name="connsiteY1" fmla="*/ 373856 h 464343"/>
                <a:gd name="connsiteX2" fmla="*/ 290513 w 290513"/>
                <a:gd name="connsiteY2" fmla="*/ 0 h 464343"/>
                <a:gd name="connsiteX0" fmla="*/ 0 w 334230"/>
                <a:gd name="connsiteY0" fmla="*/ 450055 h 450055"/>
                <a:gd name="connsiteX1" fmla="*/ 192882 w 334230"/>
                <a:gd name="connsiteY1" fmla="*/ 359568 h 450055"/>
                <a:gd name="connsiteX2" fmla="*/ 334230 w 334230"/>
                <a:gd name="connsiteY2" fmla="*/ 0 h 450055"/>
                <a:gd name="connsiteX0" fmla="*/ 0 w 334230"/>
                <a:gd name="connsiteY0" fmla="*/ 450055 h 450055"/>
                <a:gd name="connsiteX1" fmla="*/ 192882 w 334230"/>
                <a:gd name="connsiteY1" fmla="*/ 359568 h 450055"/>
                <a:gd name="connsiteX2" fmla="*/ 334230 w 334230"/>
                <a:gd name="connsiteY2" fmla="*/ 0 h 450055"/>
                <a:gd name="connsiteX0" fmla="*/ 0 w 334230"/>
                <a:gd name="connsiteY0" fmla="*/ 450055 h 450055"/>
                <a:gd name="connsiteX1" fmla="*/ 169738 w 334230"/>
                <a:gd name="connsiteY1" fmla="*/ 352424 h 450055"/>
                <a:gd name="connsiteX2" fmla="*/ 334230 w 334230"/>
                <a:gd name="connsiteY2" fmla="*/ 0 h 450055"/>
              </a:gdLst>
              <a:ahLst/>
              <a:cxnLst>
                <a:cxn ang="0">
                  <a:pos x="connsiteX0" y="connsiteY0"/>
                </a:cxn>
                <a:cxn ang="0">
                  <a:pos x="connsiteX1" y="connsiteY1"/>
                </a:cxn>
                <a:cxn ang="0">
                  <a:pos x="connsiteX2" y="connsiteY2"/>
                </a:cxn>
              </a:cxnLst>
              <a:rect l="l" t="t" r="r" b="b"/>
              <a:pathLst>
                <a:path w="334230" h="450055">
                  <a:moveTo>
                    <a:pt x="0" y="450055"/>
                  </a:moveTo>
                  <a:cubicBezTo>
                    <a:pt x="72231" y="443507"/>
                    <a:pt x="114033" y="427433"/>
                    <a:pt x="169738" y="352424"/>
                  </a:cubicBezTo>
                  <a:cubicBezTo>
                    <a:pt x="225443" y="277415"/>
                    <a:pt x="263336" y="143469"/>
                    <a:pt x="334230" y="0"/>
                  </a:cubicBezTo>
                </a:path>
              </a:pathLst>
            </a:custGeom>
            <a:noFill/>
            <a:ln w="19050" cap="flat" cmpd="sng" algn="ctr">
              <a:solidFill>
                <a:srgbClr val="FFCB25"/>
              </a:solidFill>
              <a:prstDash val="sysDash"/>
              <a:round/>
              <a:headEnd type="none" w="med" len="med"/>
              <a:tailEnd type="none" w="med" len="med"/>
            </a:ln>
            <a:effectLst/>
            <a:extLst/>
          </p:spPr>
          <p:txBody>
            <a:bodyPr rtlCol="0" anchor="ctr"/>
            <a:lstStyle/>
            <a:p>
              <a:pPr algn="ctr"/>
              <a:endParaRPr lang="en-US"/>
            </a:p>
          </p:txBody>
        </p:sp>
      </p:grpSp>
      <p:sp>
        <p:nvSpPr>
          <p:cNvPr id="2" name="Title 1"/>
          <p:cNvSpPr>
            <a:spLocks noGrp="1"/>
          </p:cNvSpPr>
          <p:nvPr>
            <p:ph type="title"/>
          </p:nvPr>
        </p:nvSpPr>
        <p:spPr/>
        <p:txBody>
          <a:bodyPr/>
          <a:lstStyle/>
          <a:p>
            <a:r>
              <a:rPr lang="en-US" dirty="0"/>
              <a:t>Ring-oscillators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22</a:t>
            </a:fld>
            <a:endParaRPr lang="en-US" dirty="0"/>
          </a:p>
        </p:txBody>
      </p:sp>
      <p:grpSp>
        <p:nvGrpSpPr>
          <p:cNvPr id="87" name="Group 86"/>
          <p:cNvGrpSpPr/>
          <p:nvPr/>
        </p:nvGrpSpPr>
        <p:grpSpPr>
          <a:xfrm>
            <a:off x="4733154" y="2894918"/>
            <a:ext cx="755387" cy="822504"/>
            <a:chOff x="2476877" y="2542866"/>
            <a:chExt cx="755387" cy="822504"/>
          </a:xfrm>
        </p:grpSpPr>
        <p:sp>
          <p:nvSpPr>
            <p:cNvPr id="85" name="Isosceles Triangle 84"/>
            <p:cNvSpPr/>
            <p:nvPr/>
          </p:nvSpPr>
          <p:spPr bwMode="auto">
            <a:xfrm rot="5400000">
              <a:off x="2406176" y="2613567"/>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6" name="Oval 85"/>
            <p:cNvSpPr>
              <a:spLocks noChangeAspect="1"/>
            </p:cNvSpPr>
            <p:nvPr/>
          </p:nvSpPr>
          <p:spPr bwMode="auto">
            <a:xfrm>
              <a:off x="3160264" y="2914125"/>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88" name="Straight Connector 87"/>
          <p:cNvCxnSpPr>
            <a:stCxn id="86" idx="6"/>
          </p:cNvCxnSpPr>
          <p:nvPr/>
        </p:nvCxnSpPr>
        <p:spPr bwMode="auto">
          <a:xfrm>
            <a:off x="5488541" y="3302177"/>
            <a:ext cx="1272507"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endCxn id="85" idx="3"/>
          </p:cNvCxnSpPr>
          <p:nvPr/>
        </p:nvCxnSpPr>
        <p:spPr bwMode="auto">
          <a:xfrm>
            <a:off x="4138342" y="3306170"/>
            <a:ext cx="594813"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flipH="1">
            <a:off x="1436463" y="2701157"/>
            <a:ext cx="4416839"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a:off x="1444082" y="2699010"/>
            <a:ext cx="1"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3385434" y="2898271"/>
            <a:ext cx="755387" cy="822504"/>
            <a:chOff x="3385434" y="2898271"/>
            <a:chExt cx="755387" cy="822504"/>
          </a:xfrm>
        </p:grpSpPr>
        <p:sp>
          <p:nvSpPr>
            <p:cNvPr id="54" name="Isosceles Triangle 53"/>
            <p:cNvSpPr/>
            <p:nvPr/>
          </p:nvSpPr>
          <p:spPr bwMode="auto">
            <a:xfrm rot="5400000">
              <a:off x="3314733" y="2968972"/>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5" name="Oval 54"/>
            <p:cNvSpPr>
              <a:spLocks noChangeAspect="1"/>
            </p:cNvSpPr>
            <p:nvPr/>
          </p:nvSpPr>
          <p:spPr bwMode="auto">
            <a:xfrm>
              <a:off x="4068821" y="3269530"/>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57" name="Straight Connector 56"/>
          <p:cNvCxnSpPr>
            <a:endCxn id="54" idx="3"/>
          </p:cNvCxnSpPr>
          <p:nvPr/>
        </p:nvCxnSpPr>
        <p:spPr bwMode="auto">
          <a:xfrm>
            <a:off x="2791861" y="3309523"/>
            <a:ext cx="593574"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030037" y="2898270"/>
            <a:ext cx="755387" cy="822504"/>
            <a:chOff x="3385434" y="2898271"/>
            <a:chExt cx="755387" cy="822504"/>
          </a:xfrm>
        </p:grpSpPr>
        <p:sp>
          <p:nvSpPr>
            <p:cNvPr id="68" name="Isosceles Triangle 67"/>
            <p:cNvSpPr/>
            <p:nvPr/>
          </p:nvSpPr>
          <p:spPr bwMode="auto">
            <a:xfrm rot="5400000">
              <a:off x="3314733" y="2968972"/>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71" name="Oval 70"/>
            <p:cNvSpPr>
              <a:spLocks noChangeAspect="1"/>
            </p:cNvSpPr>
            <p:nvPr/>
          </p:nvSpPr>
          <p:spPr bwMode="auto">
            <a:xfrm>
              <a:off x="4068821" y="3269530"/>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72" name="Straight Connector 71"/>
          <p:cNvCxnSpPr>
            <a:endCxn id="68" idx="3"/>
          </p:cNvCxnSpPr>
          <p:nvPr/>
        </p:nvCxnSpPr>
        <p:spPr bwMode="auto">
          <a:xfrm>
            <a:off x="1436463" y="3309521"/>
            <a:ext cx="593575" cy="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p:cNvCxnSpPr/>
          <p:nvPr/>
        </p:nvCxnSpPr>
        <p:spPr bwMode="auto">
          <a:xfrm>
            <a:off x="11421035"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p:nvPr/>
        </p:nvCxnSpPr>
        <p:spPr bwMode="auto">
          <a:xfrm>
            <a:off x="8899068"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p:nvPr/>
        </p:nvCxnSpPr>
        <p:spPr bwMode="auto">
          <a:xfrm>
            <a:off x="6373724"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TextBox 149"/>
          <p:cNvSpPr txBox="1"/>
          <p:nvPr/>
        </p:nvSpPr>
        <p:spPr>
          <a:xfrm>
            <a:off x="5240645" y="4149164"/>
            <a:ext cx="755387" cy="338554"/>
          </a:xfrm>
          <a:prstGeom prst="rect">
            <a:avLst/>
          </a:prstGeom>
          <a:noFill/>
        </p:spPr>
        <p:txBody>
          <a:bodyPr wrap="square" rtlCol="0">
            <a:spAutoFit/>
          </a:bodyPr>
          <a:lstStyle/>
          <a:p>
            <a:r>
              <a:rPr lang="en-US" sz="1600" dirty="0"/>
              <a:t>Clock</a:t>
            </a:r>
          </a:p>
        </p:txBody>
      </p:sp>
      <p:sp>
        <p:nvSpPr>
          <p:cNvPr id="151" name="TextBox 150"/>
          <p:cNvSpPr txBox="1"/>
          <p:nvPr/>
        </p:nvSpPr>
        <p:spPr>
          <a:xfrm>
            <a:off x="6167979" y="5278683"/>
            <a:ext cx="755387" cy="261610"/>
          </a:xfrm>
          <a:prstGeom prst="rect">
            <a:avLst/>
          </a:prstGeom>
          <a:noFill/>
        </p:spPr>
        <p:txBody>
          <a:bodyPr wrap="square" rtlCol="0">
            <a:spAutoFit/>
          </a:bodyPr>
          <a:lstStyle/>
          <a:p>
            <a:r>
              <a:rPr lang="en-US" sz="1100" dirty="0"/>
              <a:t>sample</a:t>
            </a:r>
          </a:p>
        </p:txBody>
      </p:sp>
      <p:sp>
        <p:nvSpPr>
          <p:cNvPr id="152" name="TextBox 151"/>
          <p:cNvSpPr txBox="1"/>
          <p:nvPr/>
        </p:nvSpPr>
        <p:spPr>
          <a:xfrm>
            <a:off x="8692524" y="5282954"/>
            <a:ext cx="755387" cy="261610"/>
          </a:xfrm>
          <a:prstGeom prst="rect">
            <a:avLst/>
          </a:prstGeom>
          <a:noFill/>
        </p:spPr>
        <p:txBody>
          <a:bodyPr wrap="square" rtlCol="0">
            <a:spAutoFit/>
          </a:bodyPr>
          <a:lstStyle/>
          <a:p>
            <a:r>
              <a:rPr lang="en-US" sz="1100" dirty="0"/>
              <a:t>sample</a:t>
            </a:r>
          </a:p>
        </p:txBody>
      </p:sp>
      <p:sp>
        <p:nvSpPr>
          <p:cNvPr id="153" name="TextBox 152"/>
          <p:cNvSpPr txBox="1"/>
          <p:nvPr/>
        </p:nvSpPr>
        <p:spPr>
          <a:xfrm>
            <a:off x="11217069" y="5278683"/>
            <a:ext cx="755387" cy="261610"/>
          </a:xfrm>
          <a:prstGeom prst="rect">
            <a:avLst/>
          </a:prstGeom>
          <a:noFill/>
        </p:spPr>
        <p:txBody>
          <a:bodyPr wrap="square" rtlCol="0">
            <a:spAutoFit/>
          </a:bodyPr>
          <a:lstStyle/>
          <a:p>
            <a:r>
              <a:rPr lang="en-US" sz="1100" dirty="0"/>
              <a:t>sample</a:t>
            </a:r>
          </a:p>
        </p:txBody>
      </p:sp>
      <p:grpSp>
        <p:nvGrpSpPr>
          <p:cNvPr id="206" name="Group 205"/>
          <p:cNvGrpSpPr/>
          <p:nvPr/>
        </p:nvGrpSpPr>
        <p:grpSpPr>
          <a:xfrm>
            <a:off x="6089338" y="3995711"/>
            <a:ext cx="5577112" cy="325172"/>
            <a:chOff x="6183517" y="3995711"/>
            <a:chExt cx="5577112" cy="325172"/>
          </a:xfrm>
        </p:grpSpPr>
        <p:grpSp>
          <p:nvGrpSpPr>
            <p:cNvPr id="207" name="Group 206"/>
            <p:cNvGrpSpPr/>
            <p:nvPr/>
          </p:nvGrpSpPr>
          <p:grpSpPr>
            <a:xfrm>
              <a:off x="6467430" y="3995711"/>
              <a:ext cx="5293199" cy="325172"/>
              <a:chOff x="6295411" y="3995711"/>
              <a:chExt cx="5293199" cy="325172"/>
            </a:xfrm>
          </p:grpSpPr>
          <p:grpSp>
            <p:nvGrpSpPr>
              <p:cNvPr id="209" name="Group 208"/>
              <p:cNvGrpSpPr/>
              <p:nvPr/>
            </p:nvGrpSpPr>
            <p:grpSpPr>
              <a:xfrm>
                <a:off x="6295411" y="3998467"/>
                <a:ext cx="2525817" cy="322416"/>
                <a:chOff x="6292349" y="2752040"/>
                <a:chExt cx="634005" cy="322416"/>
              </a:xfrm>
            </p:grpSpPr>
            <p:cxnSp>
              <p:nvCxnSpPr>
                <p:cNvPr id="216" name="Straight Connector 215"/>
                <p:cNvCxnSpPr/>
                <p:nvPr/>
              </p:nvCxnSpPr>
              <p:spPr bwMode="auto">
                <a:xfrm>
                  <a:off x="6292349" y="2754796"/>
                  <a:ext cx="31748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p:cNvCxnSpPr/>
                <p:nvPr/>
              </p:nvCxnSpPr>
              <p:spPr bwMode="auto">
                <a:xfrm>
                  <a:off x="6607983"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a:off x="6607098" y="3067313"/>
                  <a:ext cx="31925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Straight Connector 218"/>
                <p:cNvCxnSpPr/>
                <p:nvPr/>
              </p:nvCxnSpPr>
              <p:spPr bwMode="auto">
                <a:xfrm>
                  <a:off x="6292349"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0" name="Straight Connector 209"/>
              <p:cNvCxnSpPr/>
              <p:nvPr/>
            </p:nvCxnSpPr>
            <p:spPr bwMode="auto">
              <a:xfrm>
                <a:off x="8821229" y="4001223"/>
                <a:ext cx="1244808"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Straight Connector 210"/>
              <p:cNvCxnSpPr/>
              <p:nvPr/>
            </p:nvCxnSpPr>
            <p:spPr bwMode="auto">
              <a:xfrm>
                <a:off x="10066781"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Connector 211"/>
              <p:cNvCxnSpPr/>
              <p:nvPr/>
            </p:nvCxnSpPr>
            <p:spPr bwMode="auto">
              <a:xfrm>
                <a:off x="10066037" y="4313740"/>
                <a:ext cx="129239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8821229"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a:off x="11346531" y="3998467"/>
                <a:ext cx="24207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Straight Connector 214"/>
              <p:cNvCxnSpPr/>
              <p:nvPr/>
            </p:nvCxnSpPr>
            <p:spPr bwMode="auto">
              <a:xfrm>
                <a:off x="11346531" y="3995711"/>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8" name="Straight Connector 207"/>
            <p:cNvCxnSpPr/>
            <p:nvPr/>
          </p:nvCxnSpPr>
          <p:spPr bwMode="auto">
            <a:xfrm>
              <a:off x="6183517" y="4320883"/>
              <a:ext cx="283913"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0" name="Straight Connector 219"/>
          <p:cNvCxnSpPr/>
          <p:nvPr/>
        </p:nvCxnSpPr>
        <p:spPr bwMode="auto">
          <a:xfrm flipV="1">
            <a:off x="5853302" y="2699011"/>
            <a:ext cx="0"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2"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5482" y="3126871"/>
            <a:ext cx="379799" cy="37979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02745" y="3126871"/>
            <a:ext cx="379799" cy="379799"/>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0843" y="3126871"/>
            <a:ext cx="379799" cy="379799"/>
          </a:xfrm>
          <a:prstGeom prst="rect">
            <a:avLst/>
          </a:prstGeom>
          <a:noFill/>
          <a:extLst>
            <a:ext uri="{909E8E84-426E-40DD-AFC4-6F175D3DCCD1}">
              <a14:hiddenFill xmlns:a14="http://schemas.microsoft.com/office/drawing/2010/main">
                <a:solidFill>
                  <a:srgbClr val="FFFFFF"/>
                </a:solidFill>
              </a14:hiddenFill>
            </a:ext>
          </a:extLst>
        </p:spPr>
      </p:pic>
      <p:grpSp>
        <p:nvGrpSpPr>
          <p:cNvPr id="237" name="Group 236"/>
          <p:cNvGrpSpPr/>
          <p:nvPr/>
        </p:nvGrpSpPr>
        <p:grpSpPr>
          <a:xfrm>
            <a:off x="6276620" y="2646176"/>
            <a:ext cx="5280042" cy="579505"/>
            <a:chOff x="6484780" y="2791526"/>
            <a:chExt cx="5280042" cy="579505"/>
          </a:xfrm>
        </p:grpSpPr>
        <p:sp>
          <p:nvSpPr>
            <p:cNvPr id="238" name="Freeform 237"/>
            <p:cNvSpPr/>
            <p:nvPr/>
          </p:nvSpPr>
          <p:spPr bwMode="auto">
            <a:xfrm rot="21540000">
              <a:off x="11190816" y="2858928"/>
              <a:ext cx="574006" cy="482651"/>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23353"/>
                <a:gd name="connsiteY0" fmla="*/ 539223 h 1079006"/>
                <a:gd name="connsiteX1" fmla="*/ 231006 w 1723353"/>
                <a:gd name="connsiteY1" fmla="*/ 134962 h 1079006"/>
                <a:gd name="connsiteX2" fmla="*/ 529389 w 1723353"/>
                <a:gd name="connsiteY2" fmla="*/ 208 h 1079006"/>
                <a:gd name="connsiteX3" fmla="*/ 721894 w 1723353"/>
                <a:gd name="connsiteY3" fmla="*/ 115711 h 1079006"/>
                <a:gd name="connsiteX4" fmla="*/ 866273 w 1723353"/>
                <a:gd name="connsiteY4" fmla="*/ 510347 h 1079006"/>
                <a:gd name="connsiteX5" fmla="*/ 1010652 w 1723353"/>
                <a:gd name="connsiteY5" fmla="*/ 847231 h 1079006"/>
                <a:gd name="connsiteX6" fmla="*/ 1251284 w 1723353"/>
                <a:gd name="connsiteY6" fmla="*/ 1078238 h 1079006"/>
                <a:gd name="connsiteX7" fmla="*/ 1588168 w 1723353"/>
                <a:gd name="connsiteY7" fmla="*/ 914608 h 1079006"/>
                <a:gd name="connsiteX8" fmla="*/ 1720736 w 1723353"/>
                <a:gd name="connsiteY8" fmla="*/ 716478 h 1079006"/>
                <a:gd name="connsiteX9" fmla="*/ 1689887 w 1723353"/>
                <a:gd name="connsiteY9" fmla="*/ 789093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353"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703783" y="737397"/>
                    <a:pt x="1720736" y="716478"/>
                  </a:cubicBezTo>
                  <a:cubicBezTo>
                    <a:pt x="1737689" y="695559"/>
                    <a:pt x="1665824" y="858876"/>
                    <a:pt x="1689887" y="789093"/>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nvGrpSpPr>
            <p:cNvPr id="239" name="Group 238"/>
            <p:cNvGrpSpPr/>
            <p:nvPr/>
          </p:nvGrpSpPr>
          <p:grpSpPr>
            <a:xfrm rot="21540000">
              <a:off x="6484780" y="2791526"/>
              <a:ext cx="4707274" cy="579505"/>
              <a:chOff x="3329821" y="1286661"/>
              <a:chExt cx="5609238" cy="777997"/>
            </a:xfrm>
          </p:grpSpPr>
          <p:grpSp>
            <p:nvGrpSpPr>
              <p:cNvPr id="240" name="Group 239"/>
              <p:cNvGrpSpPr/>
              <p:nvPr/>
            </p:nvGrpSpPr>
            <p:grpSpPr>
              <a:xfrm>
                <a:off x="3329821" y="1286661"/>
                <a:ext cx="2804640" cy="701538"/>
                <a:chOff x="3329821" y="1286661"/>
                <a:chExt cx="2804640" cy="701538"/>
              </a:xfrm>
            </p:grpSpPr>
            <p:grpSp>
              <p:nvGrpSpPr>
                <p:cNvPr id="248" name="Group 247"/>
                <p:cNvGrpSpPr/>
                <p:nvPr/>
              </p:nvGrpSpPr>
              <p:grpSpPr>
                <a:xfrm>
                  <a:off x="3329821" y="1286661"/>
                  <a:ext cx="1402320" cy="665415"/>
                  <a:chOff x="3329821" y="1286661"/>
                  <a:chExt cx="1402320" cy="665415"/>
                </a:xfrm>
              </p:grpSpPr>
              <p:sp>
                <p:nvSpPr>
                  <p:cNvPr id="252" name="Freeform 251"/>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53" name="Freeform 252"/>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9" name="Group 248"/>
                <p:cNvGrpSpPr/>
                <p:nvPr/>
              </p:nvGrpSpPr>
              <p:grpSpPr>
                <a:xfrm>
                  <a:off x="4732141" y="1322784"/>
                  <a:ext cx="1402320" cy="665415"/>
                  <a:chOff x="3329821" y="1286661"/>
                  <a:chExt cx="1402320" cy="665415"/>
                </a:xfrm>
              </p:grpSpPr>
              <p:sp>
                <p:nvSpPr>
                  <p:cNvPr id="250" name="Freeform 249"/>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51" name="Freeform 250"/>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nvGrpSpPr>
              <p:cNvPr id="241" name="Group 240"/>
              <p:cNvGrpSpPr/>
              <p:nvPr/>
            </p:nvGrpSpPr>
            <p:grpSpPr>
              <a:xfrm>
                <a:off x="6134419" y="1363120"/>
                <a:ext cx="2804640" cy="701538"/>
                <a:chOff x="3329821" y="1286661"/>
                <a:chExt cx="2804640" cy="701538"/>
              </a:xfrm>
            </p:grpSpPr>
            <p:grpSp>
              <p:nvGrpSpPr>
                <p:cNvPr id="242" name="Group 241"/>
                <p:cNvGrpSpPr/>
                <p:nvPr/>
              </p:nvGrpSpPr>
              <p:grpSpPr>
                <a:xfrm>
                  <a:off x="3329821" y="1286661"/>
                  <a:ext cx="1402320" cy="665415"/>
                  <a:chOff x="3329821" y="1286661"/>
                  <a:chExt cx="1402320" cy="665415"/>
                </a:xfrm>
              </p:grpSpPr>
              <p:sp>
                <p:nvSpPr>
                  <p:cNvPr id="246" name="Freeform 245"/>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7" name="Freeform 246"/>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3" name="Group 242"/>
                <p:cNvGrpSpPr/>
                <p:nvPr/>
              </p:nvGrpSpPr>
              <p:grpSpPr>
                <a:xfrm>
                  <a:off x="4732141" y="1322784"/>
                  <a:ext cx="1402320" cy="665415"/>
                  <a:chOff x="3329821" y="1286661"/>
                  <a:chExt cx="1402320" cy="665415"/>
                </a:xfrm>
              </p:grpSpPr>
              <p:sp>
                <p:nvSpPr>
                  <p:cNvPr id="244" name="Freeform 243"/>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5" name="Freeform 244"/>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grpSp>
    </p:spTree>
    <p:extLst>
      <p:ext uri="{BB962C8B-B14F-4D97-AF65-F5344CB8AC3E}">
        <p14:creationId xmlns:p14="http://schemas.microsoft.com/office/powerpoint/2010/main" val="2491838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derivation functions (KDF)</a:t>
            </a:r>
          </a:p>
        </p:txBody>
      </p:sp>
      <p:sp>
        <p:nvSpPr>
          <p:cNvPr id="34" name="Content Placeholder 33"/>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Applications </a:t>
            </a:r>
            <a:r>
              <a:rPr lang="en-US" dirty="0"/>
              <a:t>typically need many keys</a:t>
            </a:r>
          </a:p>
          <a:p>
            <a:pPr lvl="1">
              <a:buFont typeface="Arial" panose="020B0604020202020204" pitchFamily="34" charset="0"/>
              <a:buChar char="•"/>
            </a:pPr>
            <a:r>
              <a:rPr lang="en-US" dirty="0"/>
              <a:t>Traffic encryption keys (send + receive)</a:t>
            </a:r>
          </a:p>
          <a:p>
            <a:pPr lvl="1">
              <a:buFont typeface="Arial" panose="020B0604020202020204" pitchFamily="34" charset="0"/>
              <a:buChar char="•"/>
            </a:pPr>
            <a:r>
              <a:rPr lang="en-US" dirty="0"/>
              <a:t>Traffic MAC keys (send + receive)</a:t>
            </a:r>
          </a:p>
          <a:p>
            <a:pPr lvl="1">
              <a:buFont typeface="Arial" panose="020B0604020202020204" pitchFamily="34" charset="0"/>
              <a:buChar char="•"/>
            </a:pPr>
            <a:r>
              <a:rPr lang="en-US" dirty="0"/>
              <a:t>Data storage keys</a:t>
            </a:r>
          </a:p>
          <a:p>
            <a:pPr lvl="1">
              <a:buFont typeface="Arial" panose="020B0604020202020204" pitchFamily="34" charset="0"/>
              <a:buChar char="•"/>
            </a:pPr>
            <a:r>
              <a:rPr lang="en-US" dirty="0"/>
              <a:t>… </a:t>
            </a:r>
          </a:p>
          <a:p>
            <a:pPr marL="0" indent="0"/>
            <a:endParaRPr lang="en-US" dirty="0"/>
          </a:p>
          <a:p>
            <a:pPr>
              <a:buFont typeface="Arial" panose="020B0604020202020204" pitchFamily="34" charset="0"/>
              <a:buChar char="•"/>
            </a:pPr>
            <a:r>
              <a:rPr lang="en-US" b="1" dirty="0"/>
              <a:t>KDF:</a:t>
            </a:r>
            <a:r>
              <a:rPr lang="en-US" dirty="0"/>
              <a:t> transform a source of keying material into one or more pseudorandom keys</a:t>
            </a:r>
          </a:p>
          <a:p>
            <a:pPr>
              <a:buFont typeface="Arial" panose="020B0604020202020204" pitchFamily="34" charset="0"/>
              <a:buChar char="•"/>
            </a:pPr>
            <a:endParaRPr lang="en-US" dirty="0"/>
          </a:p>
          <a:p>
            <a:pPr>
              <a:buFont typeface="Arial" panose="020B0604020202020204" pitchFamily="34" charset="0"/>
              <a:buChar char="•"/>
            </a:pPr>
            <a:r>
              <a:rPr lang="en-US" dirty="0"/>
              <a:t>Common paradigm: </a:t>
            </a:r>
            <a:r>
              <a:rPr lang="en-US" b="1" dirty="0"/>
              <a:t>extract-then-expand</a:t>
            </a:r>
          </a:p>
          <a:p>
            <a:pPr lvl="1">
              <a:buFont typeface="Arial" panose="020B0604020202020204" pitchFamily="34" charset="0"/>
              <a:buChar char="•"/>
            </a:pPr>
            <a:r>
              <a:rPr lang="en-US" dirty="0"/>
              <a:t>Extract: compress high-entropy input key material into short uniform key with high entropy</a:t>
            </a:r>
          </a:p>
          <a:p>
            <a:pPr lvl="1">
              <a:buFont typeface="Arial" panose="020B0604020202020204" pitchFamily="34" charset="0"/>
              <a:buChar char="•"/>
            </a:pPr>
            <a:r>
              <a:rPr lang="en-US" dirty="0"/>
              <a:t>Expand: expand short key into many using a PRNG  </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23</a:t>
            </a:fld>
            <a:endParaRPr lang="en-US" dirty="0"/>
          </a:p>
        </p:txBody>
      </p:sp>
    </p:spTree>
    <p:extLst>
      <p:ext uri="{BB962C8B-B14F-4D97-AF65-F5344CB8AC3E}">
        <p14:creationId xmlns:p14="http://schemas.microsoft.com/office/powerpoint/2010/main" val="1472914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HMAC</a:t>
            </a:r>
          </a:p>
        </p:txBody>
      </p:sp>
      <p:sp>
        <p:nvSpPr>
          <p:cNvPr id="4" name="Slide Number Placeholder 3"/>
          <p:cNvSpPr>
            <a:spLocks noGrp="1"/>
          </p:cNvSpPr>
          <p:nvPr>
            <p:ph type="sldNum" sz="quarter" idx="4"/>
          </p:nvPr>
        </p:nvSpPr>
        <p:spPr/>
        <p:txBody>
          <a:bodyPr/>
          <a:lstStyle/>
          <a:p>
            <a:fld id="{F6590AF8-4F64-4D1C-B3C4-F65976908F52}" type="slidenum">
              <a:rPr lang="en-US" smtClean="0"/>
              <a:pPr/>
              <a:t>24</a:t>
            </a:fld>
            <a:endParaRPr lang="en-US" dirty="0"/>
          </a:p>
        </p:txBody>
      </p:sp>
      <mc:AlternateContent xmlns:mc="http://schemas.openxmlformats.org/markup-compatibility/2006" xmlns:a14="http://schemas.microsoft.com/office/drawing/2010/main">
        <mc:Choice Requires="a14">
          <p:sp>
            <p:nvSpPr>
              <p:cNvPr id="6" name="Trapezoid 5"/>
              <p:cNvSpPr>
                <a:spLocks noChangeAspect="1"/>
              </p:cNvSpPr>
              <p:nvPr/>
            </p:nvSpPr>
            <p:spPr bwMode="auto">
              <a:xfrm rot="5400000">
                <a:off x="3665350" y="2272368"/>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6" name="Trapezoid 5"/>
              <p:cNvSpPr>
                <a:spLocks noRot="1" noChangeAspect="1" noMove="1" noResize="1" noEditPoints="1" noAdjustHandles="1" noChangeArrowheads="1" noChangeShapeType="1" noTextEdit="1"/>
              </p:cNvSpPr>
              <p:nvPr/>
            </p:nvSpPr>
            <p:spPr bwMode="auto">
              <a:xfrm rot="5400000">
                <a:off x="3665350" y="2272368"/>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2"/>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7" name="Rectangle 6"/>
              <p:cNvSpPr>
                <a:spLocks noChangeAspect="1"/>
              </p:cNvSpPr>
              <p:nvPr/>
            </p:nvSpPr>
            <p:spPr bwMode="auto">
              <a:xfrm flipH="1">
                <a:off x="3013605" y="1703833"/>
                <a:ext cx="769763" cy="212786"/>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𝑀</m:t>
                          </m:r>
                        </m:e>
                        <m:sub>
                          <m:r>
                            <a:rPr lang="nb-NO" sz="1200" b="0" i="1" smtClean="0">
                              <a:latin typeface="Cambria Math" panose="02040503050406030204" pitchFamily="18" charset="0"/>
                            </a:rPr>
                            <m:t>1</m:t>
                          </m:r>
                        </m:sub>
                      </m:sSub>
                    </m:oMath>
                  </m:oMathPara>
                </a14:m>
                <a:endParaRPr lang="en-US" sz="1200" dirty="0"/>
              </a:p>
            </p:txBody>
          </p:sp>
        </mc:Choice>
        <mc:Fallback xmlns="">
          <p:sp>
            <p:nvSpPr>
              <p:cNvPr id="7" name="Rectangle 6"/>
              <p:cNvSpPr>
                <a:spLocks noRot="1" noChangeAspect="1" noMove="1" noResize="1" noEditPoints="1" noAdjustHandles="1" noChangeArrowheads="1" noChangeShapeType="1" noTextEdit="1"/>
              </p:cNvSpPr>
              <p:nvPr/>
            </p:nvSpPr>
            <p:spPr bwMode="auto">
              <a:xfrm flipH="1">
                <a:off x="3013605" y="1703833"/>
                <a:ext cx="769763" cy="212786"/>
              </a:xfrm>
              <a:prstGeom prst="rect">
                <a:avLst/>
              </a:prstGeom>
              <a:blipFill>
                <a:blip r:embed="rId3"/>
                <a:stretch>
                  <a:fillRect b="-555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8" name="Elbow Connector 7"/>
          <p:cNvCxnSpPr>
            <a:cxnSpLocks noChangeAspect="1"/>
            <a:stCxn id="7" idx="2"/>
          </p:cNvCxnSpPr>
          <p:nvPr/>
        </p:nvCxnSpPr>
        <p:spPr bwMode="auto">
          <a:xfrm rot="16200000" flipH="1">
            <a:off x="3353470" y="1961634"/>
            <a:ext cx="474914" cy="384883"/>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cxnSpLocks noChangeAspect="1"/>
            <a:stCxn id="29" idx="2"/>
            <a:endCxn id="6" idx="5"/>
          </p:cNvCxnSpPr>
          <p:nvPr/>
        </p:nvCxnSpPr>
        <p:spPr bwMode="auto">
          <a:xfrm>
            <a:off x="3160637" y="2588257"/>
            <a:ext cx="623061" cy="291"/>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cxnSpLocks noChangeAspect="1"/>
            <a:stCxn id="6" idx="2"/>
            <a:endCxn id="12" idx="5"/>
          </p:cNvCxnSpPr>
          <p:nvPr/>
        </p:nvCxnSpPr>
        <p:spPr bwMode="auto">
          <a:xfrm>
            <a:off x="4259060" y="2588531"/>
            <a:ext cx="633620" cy="19"/>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Trapezoid 5"/>
              <p:cNvSpPr>
                <a:spLocks noChangeAspect="1"/>
              </p:cNvSpPr>
              <p:nvPr/>
            </p:nvSpPr>
            <p:spPr bwMode="auto">
              <a:xfrm rot="5400000">
                <a:off x="4774332" y="2272370"/>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12" name="Trapezoid 5"/>
              <p:cNvSpPr>
                <a:spLocks noRot="1" noChangeAspect="1" noMove="1" noResize="1" noEditPoints="1" noAdjustHandles="1" noChangeArrowheads="1" noChangeShapeType="1" noTextEdit="1"/>
              </p:cNvSpPr>
              <p:nvPr/>
            </p:nvSpPr>
            <p:spPr bwMode="auto">
              <a:xfrm rot="5400000">
                <a:off x="4774332" y="2272370"/>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4"/>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3" name="Rectangle 12"/>
              <p:cNvSpPr>
                <a:spLocks noChangeAspect="1"/>
              </p:cNvSpPr>
              <p:nvPr/>
            </p:nvSpPr>
            <p:spPr bwMode="auto">
              <a:xfrm flipH="1">
                <a:off x="4099405" y="1703833"/>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𝑀</m:t>
                          </m:r>
                        </m:e>
                        <m:sub>
                          <m:r>
                            <a:rPr lang="nb-NO" sz="1200" b="0" i="0" smtClean="0">
                              <a:latin typeface="Cambria Math" panose="02040503050406030204" pitchFamily="18" charset="0"/>
                            </a:rPr>
                            <m:t>2</m:t>
                          </m:r>
                        </m:sub>
                      </m:sSub>
                    </m:oMath>
                  </m:oMathPara>
                </a14:m>
                <a:endParaRPr lang="en-US" sz="1200" dirty="0"/>
              </a:p>
            </p:txBody>
          </p:sp>
        </mc:Choice>
        <mc:Fallback xmlns="">
          <p:sp>
            <p:nvSpPr>
              <p:cNvPr id="13" name="Rectangle 12"/>
              <p:cNvSpPr>
                <a:spLocks noRot="1" noChangeAspect="1" noMove="1" noResize="1" noEditPoints="1" noAdjustHandles="1" noChangeArrowheads="1" noChangeShapeType="1" noTextEdit="1"/>
              </p:cNvSpPr>
              <p:nvPr/>
            </p:nvSpPr>
            <p:spPr bwMode="auto">
              <a:xfrm flipH="1">
                <a:off x="4099405" y="1703833"/>
                <a:ext cx="769765" cy="212784"/>
              </a:xfrm>
              <a:prstGeom prst="rect">
                <a:avLst/>
              </a:prstGeom>
              <a:blipFill>
                <a:blip r:embed="rId5"/>
                <a:stretch>
                  <a:fillRect b="-555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4" name="Elbow Connector 13"/>
          <p:cNvCxnSpPr>
            <a:cxnSpLocks noChangeAspect="1"/>
          </p:cNvCxnSpPr>
          <p:nvPr/>
        </p:nvCxnSpPr>
        <p:spPr bwMode="auto">
          <a:xfrm rot="16200000" flipH="1">
            <a:off x="4450861" y="1950045"/>
            <a:ext cx="474919" cy="408064"/>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Aspect="1"/>
            <a:stCxn id="12" idx="2"/>
          </p:cNvCxnSpPr>
          <p:nvPr/>
        </p:nvCxnSpPr>
        <p:spPr bwMode="auto">
          <a:xfrm>
            <a:off x="5368043" y="2588534"/>
            <a:ext cx="475693"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rapezoid 5"/>
              <p:cNvSpPr>
                <a:spLocks noChangeAspect="1"/>
              </p:cNvSpPr>
              <p:nvPr/>
            </p:nvSpPr>
            <p:spPr bwMode="auto">
              <a:xfrm rot="5400000">
                <a:off x="7543459" y="2272368"/>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16" name="Trapezoid 5"/>
              <p:cNvSpPr>
                <a:spLocks noRot="1" noChangeAspect="1" noMove="1" noResize="1" noEditPoints="1" noAdjustHandles="1" noChangeArrowheads="1" noChangeShapeType="1" noTextEdit="1"/>
              </p:cNvSpPr>
              <p:nvPr/>
            </p:nvSpPr>
            <p:spPr bwMode="auto">
              <a:xfrm rot="5400000">
                <a:off x="7543459" y="2272368"/>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6"/>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Rectangle 16"/>
              <p:cNvSpPr>
                <a:spLocks noChangeAspect="1"/>
              </p:cNvSpPr>
              <p:nvPr/>
            </p:nvSpPr>
            <p:spPr bwMode="auto">
              <a:xfrm flipH="1">
                <a:off x="6846101" y="1707643"/>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100" b="0" i="1" smtClean="0">
                              <a:latin typeface="Cambria Math" panose="02040503050406030204" pitchFamily="18" charset="0"/>
                            </a:rPr>
                          </m:ctrlPr>
                        </m:sSubPr>
                        <m:e>
                          <m:r>
                            <a:rPr lang="nb-NO" sz="1100" b="0" i="1" smtClean="0">
                              <a:latin typeface="Cambria Math" panose="02040503050406030204" pitchFamily="18" charset="0"/>
                            </a:rPr>
                            <m:t>𝑀</m:t>
                          </m:r>
                        </m:e>
                        <m:sub>
                          <m:r>
                            <a:rPr lang="nb-NO" sz="1100" b="0" i="1" smtClean="0">
                              <a:latin typeface="Cambria Math" panose="02040503050406030204" pitchFamily="18" charset="0"/>
                            </a:rPr>
                            <m:t>𝑡</m:t>
                          </m:r>
                        </m:sub>
                      </m:sSub>
                      <m:r>
                        <m:rPr>
                          <m:lit/>
                        </m:rPr>
                        <a:rPr lang="nb-NO" sz="1100" b="0" i="1" smtClean="0">
                          <a:latin typeface="Cambria Math" panose="02040503050406030204" pitchFamily="18" charset="0"/>
                        </a:rPr>
                        <m:t>||</m:t>
                      </m:r>
                      <m:r>
                        <m:rPr>
                          <m:sty m:val="p"/>
                        </m:rPr>
                        <a:rPr lang="nb-NO" sz="1100" b="0" i="0" smtClean="0">
                          <a:latin typeface="Cambria Math" panose="02040503050406030204" pitchFamily="18" charset="0"/>
                        </a:rPr>
                        <m:t>pad</m:t>
                      </m:r>
                    </m:oMath>
                  </m:oMathPara>
                </a14:m>
                <a:endParaRPr lang="en-US" sz="1100" dirty="0"/>
              </a:p>
            </p:txBody>
          </p:sp>
        </mc:Choice>
        <mc:Fallback xmlns="">
          <p:sp>
            <p:nvSpPr>
              <p:cNvPr id="17" name="Rectangle 16"/>
              <p:cNvSpPr>
                <a:spLocks noRot="1" noChangeAspect="1" noMove="1" noResize="1" noEditPoints="1" noAdjustHandles="1" noChangeArrowheads="1" noChangeShapeType="1" noTextEdit="1"/>
              </p:cNvSpPr>
              <p:nvPr/>
            </p:nvSpPr>
            <p:spPr bwMode="auto">
              <a:xfrm flipH="1">
                <a:off x="6846101" y="1707643"/>
                <a:ext cx="769765" cy="212784"/>
              </a:xfrm>
              <a:prstGeom prst="rect">
                <a:avLst/>
              </a:prstGeom>
              <a:blipFill>
                <a:blip r:embed="rId7"/>
                <a:stretch>
                  <a:fillRect b="-1621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8" name="Elbow Connector 17"/>
          <p:cNvCxnSpPr>
            <a:cxnSpLocks noChangeAspect="1"/>
            <a:stCxn id="17" idx="2"/>
            <a:endCxn id="16" idx="6"/>
          </p:cNvCxnSpPr>
          <p:nvPr/>
        </p:nvCxnSpPr>
        <p:spPr bwMode="auto">
          <a:xfrm rot="16200000" flipH="1">
            <a:off x="7210677" y="1940732"/>
            <a:ext cx="471107" cy="430495"/>
          </a:xfrm>
          <a:prstGeom prst="bentConnector3">
            <a:avLst>
              <a:gd name="adj1" fmla="val 99657"/>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Aspect="1"/>
            <a:endCxn id="16" idx="5"/>
          </p:cNvCxnSpPr>
          <p:nvPr/>
        </p:nvCxnSpPr>
        <p:spPr bwMode="auto">
          <a:xfrm>
            <a:off x="7022423" y="2588548"/>
            <a:ext cx="639384"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1" name="TextBox 30"/>
              <p:cNvSpPr txBox="1"/>
              <p:nvPr/>
            </p:nvSpPr>
            <p:spPr>
              <a:xfrm>
                <a:off x="6347895" y="2391533"/>
                <a:ext cx="3478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347895" y="2391533"/>
                <a:ext cx="347851" cy="369332"/>
              </a:xfrm>
              <a:prstGeom prst="rect">
                <a:avLst/>
              </a:prstGeom>
              <a:blipFill>
                <a:blip r:embed="rId8"/>
                <a:stretch>
                  <a:fillRect l="-3509" r="-3509"/>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0" name="Trapezoid 5"/>
              <p:cNvSpPr>
                <a:spLocks noChangeAspect="1"/>
              </p:cNvSpPr>
              <p:nvPr/>
            </p:nvSpPr>
            <p:spPr bwMode="auto">
              <a:xfrm rot="5400000">
                <a:off x="9130273" y="3762805"/>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40" name="Trapezoid 5"/>
              <p:cNvSpPr>
                <a:spLocks noRot="1" noChangeAspect="1" noMove="1" noResize="1" noEditPoints="1" noAdjustHandles="1" noChangeArrowheads="1" noChangeShapeType="1" noTextEdit="1"/>
              </p:cNvSpPr>
              <p:nvPr/>
            </p:nvSpPr>
            <p:spPr bwMode="auto">
              <a:xfrm rot="5400000">
                <a:off x="9130273" y="3762805"/>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9"/>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1" name="Elbow Connector 40"/>
          <p:cNvCxnSpPr>
            <a:cxnSpLocks noChangeAspect="1"/>
            <a:stCxn id="16" idx="2"/>
            <a:endCxn id="49" idx="0"/>
          </p:cNvCxnSpPr>
          <p:nvPr/>
        </p:nvCxnSpPr>
        <p:spPr bwMode="auto">
          <a:xfrm rot="16200000" flipH="1">
            <a:off x="8193869" y="2531833"/>
            <a:ext cx="612840" cy="726238"/>
          </a:xfrm>
          <a:prstGeom prst="bentConnector3">
            <a:avLst>
              <a:gd name="adj1" fmla="val 265"/>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9" name="Rectangle 48"/>
              <p:cNvSpPr>
                <a:spLocks noChangeAspect="1"/>
              </p:cNvSpPr>
              <p:nvPr/>
            </p:nvSpPr>
            <p:spPr bwMode="auto">
              <a:xfrm flipH="1">
                <a:off x="8478526" y="3201372"/>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nb-NO" sz="1100" b="0" i="1" smtClean="0">
                              <a:latin typeface="Cambria Math" panose="02040503050406030204" pitchFamily="18" charset="0"/>
                            </a:rPr>
                          </m:ctrlPr>
                        </m:sSupPr>
                        <m:e>
                          <m:r>
                            <a:rPr lang="nb-NO" sz="1100" b="0" i="1" smtClean="0">
                              <a:latin typeface="Cambria Math" panose="02040503050406030204" pitchFamily="18" charset="0"/>
                            </a:rPr>
                            <m:t>𝑇</m:t>
                          </m:r>
                        </m:e>
                        <m:sup>
                          <m:r>
                            <a:rPr lang="nb-NO" sz="1100" b="0" i="1" smtClean="0">
                              <a:latin typeface="Cambria Math" panose="02040503050406030204" pitchFamily="18" charset="0"/>
                            </a:rPr>
                            <m:t>′</m:t>
                          </m:r>
                        </m:sup>
                      </m:sSup>
                      <m:r>
                        <m:rPr>
                          <m:lit/>
                        </m:rPr>
                        <a:rPr lang="nb-NO" sz="1100" b="0" i="1" smtClean="0">
                          <a:latin typeface="Cambria Math" panose="02040503050406030204" pitchFamily="18" charset="0"/>
                        </a:rPr>
                        <m:t>||</m:t>
                      </m:r>
                      <m:r>
                        <m:rPr>
                          <m:sty m:val="p"/>
                        </m:rPr>
                        <a:rPr lang="nb-NO" sz="1100" b="0" i="0" smtClean="0">
                          <a:latin typeface="Cambria Math" panose="02040503050406030204" pitchFamily="18" charset="0"/>
                        </a:rPr>
                        <m:t>pad</m:t>
                      </m:r>
                    </m:oMath>
                  </m:oMathPara>
                </a14:m>
                <a:endParaRPr lang="en-US" sz="1100" dirty="0"/>
              </a:p>
            </p:txBody>
          </p:sp>
        </mc:Choice>
        <mc:Fallback xmlns="">
          <p:sp>
            <p:nvSpPr>
              <p:cNvPr id="49" name="Rectangle 48"/>
              <p:cNvSpPr>
                <a:spLocks noRot="1" noChangeAspect="1" noMove="1" noResize="1" noEditPoints="1" noAdjustHandles="1" noChangeArrowheads="1" noChangeShapeType="1" noTextEdit="1"/>
              </p:cNvSpPr>
              <p:nvPr/>
            </p:nvSpPr>
            <p:spPr bwMode="auto">
              <a:xfrm flipH="1">
                <a:off x="8478526" y="3201372"/>
                <a:ext cx="769765" cy="212784"/>
              </a:xfrm>
              <a:prstGeom prst="rect">
                <a:avLst/>
              </a:prstGeom>
              <a:blipFill>
                <a:blip r:embed="rId10"/>
                <a:stretch>
                  <a:fillRect b="-1621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53" name="Elbow Connector 52"/>
          <p:cNvCxnSpPr>
            <a:cxnSpLocks noChangeAspect="1"/>
            <a:stCxn id="49" idx="2"/>
            <a:endCxn id="40" idx="6"/>
          </p:cNvCxnSpPr>
          <p:nvPr/>
        </p:nvCxnSpPr>
        <p:spPr bwMode="auto">
          <a:xfrm rot="16200000" flipH="1">
            <a:off x="8821943" y="3455621"/>
            <a:ext cx="467815" cy="384884"/>
          </a:xfrm>
          <a:prstGeom prst="bentConnector3">
            <a:avLst>
              <a:gd name="adj1" fmla="val 100027"/>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cxnSpLocks noChangeAspect="1"/>
            <a:stCxn id="38" idx="2"/>
            <a:endCxn id="40" idx="5"/>
          </p:cNvCxnSpPr>
          <p:nvPr/>
        </p:nvCxnSpPr>
        <p:spPr bwMode="auto">
          <a:xfrm>
            <a:off x="8551817" y="4078968"/>
            <a:ext cx="69680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cxnSpLocks noChangeAspect="1"/>
            <a:stCxn id="40" idx="2"/>
          </p:cNvCxnSpPr>
          <p:nvPr/>
        </p:nvCxnSpPr>
        <p:spPr bwMode="auto">
          <a:xfrm>
            <a:off x="9723984" y="4078969"/>
            <a:ext cx="511025"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rapezoid 5"/>
              <p:cNvSpPr>
                <a:spLocks noChangeAspect="1"/>
              </p:cNvSpPr>
              <p:nvPr/>
            </p:nvSpPr>
            <p:spPr bwMode="auto">
              <a:xfrm rot="5400000">
                <a:off x="2566927" y="2272094"/>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29" name="Trapezoid 5"/>
              <p:cNvSpPr>
                <a:spLocks noRot="1" noChangeAspect="1" noMove="1" noResize="1" noEditPoints="1" noAdjustHandles="1" noChangeArrowheads="1" noChangeShapeType="1" noTextEdit="1"/>
              </p:cNvSpPr>
              <p:nvPr/>
            </p:nvSpPr>
            <p:spPr bwMode="auto">
              <a:xfrm rot="5400000">
                <a:off x="2566927" y="2272094"/>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11"/>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37" name="Straight Arrow Connector 36"/>
          <p:cNvCxnSpPr>
            <a:cxnSpLocks noChangeAspect="1"/>
            <a:stCxn id="33" idx="1"/>
            <a:endCxn id="29" idx="5"/>
          </p:cNvCxnSpPr>
          <p:nvPr/>
        </p:nvCxnSpPr>
        <p:spPr bwMode="auto">
          <a:xfrm>
            <a:off x="2165621" y="2588257"/>
            <a:ext cx="51965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5" name="Rectangle 44"/>
              <p:cNvSpPr>
                <a:spLocks noChangeAspect="1"/>
              </p:cNvSpPr>
              <p:nvPr/>
            </p:nvSpPr>
            <p:spPr bwMode="auto">
              <a:xfrm flipH="1">
                <a:off x="1927803" y="1703831"/>
                <a:ext cx="769763" cy="212786"/>
              </a:xfrm>
              <a:prstGeom prst="rect">
                <a:avLst/>
              </a:prstGeom>
              <a:solidFill>
                <a:schemeClr val="accent5">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𝐾</m:t>
                          </m:r>
                        </m:e>
                        <m:sub>
                          <m:r>
                            <a:rPr lang="nb-NO" sz="1200" b="0" i="1" smtClean="0">
                              <a:latin typeface="Cambria Math" panose="02040503050406030204" pitchFamily="18" charset="0"/>
                            </a:rPr>
                            <m:t>1</m:t>
                          </m:r>
                        </m:sub>
                      </m:sSub>
                    </m:oMath>
                  </m:oMathPara>
                </a14:m>
                <a:endParaRPr lang="en-US" sz="1200" dirty="0"/>
              </a:p>
            </p:txBody>
          </p:sp>
        </mc:Choice>
        <mc:Fallback xmlns="">
          <p:sp>
            <p:nvSpPr>
              <p:cNvPr id="45" name="Rectangle 44"/>
              <p:cNvSpPr>
                <a:spLocks noRot="1" noChangeAspect="1" noMove="1" noResize="1" noEditPoints="1" noAdjustHandles="1" noChangeArrowheads="1" noChangeShapeType="1" noTextEdit="1"/>
              </p:cNvSpPr>
              <p:nvPr/>
            </p:nvSpPr>
            <p:spPr bwMode="auto">
              <a:xfrm flipH="1">
                <a:off x="1927803" y="1703831"/>
                <a:ext cx="769763" cy="212786"/>
              </a:xfrm>
              <a:prstGeom prst="rect">
                <a:avLst/>
              </a:prstGeom>
              <a:blipFill>
                <a:blip r:embed="rId12"/>
                <a:stretch>
                  <a:fillRect b="-5405"/>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6" name="Elbow Connector 45"/>
          <p:cNvCxnSpPr>
            <a:cxnSpLocks noChangeAspect="1"/>
          </p:cNvCxnSpPr>
          <p:nvPr/>
        </p:nvCxnSpPr>
        <p:spPr bwMode="auto">
          <a:xfrm rot="16200000" flipH="1">
            <a:off x="2252237" y="1961635"/>
            <a:ext cx="474914" cy="384883"/>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3" name="Rectangle 32"/>
              <p:cNvSpPr>
                <a:spLocks noChangeAspect="1"/>
              </p:cNvSpPr>
              <p:nvPr/>
            </p:nvSpPr>
            <p:spPr bwMode="auto">
              <a:xfrm flipH="1">
                <a:off x="1468475" y="2500406"/>
                <a:ext cx="697146" cy="17570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200" i="1" smtClean="0">
                          <a:latin typeface="Cambria Math" panose="02040503050406030204" pitchFamily="18" charset="0"/>
                        </a:rPr>
                        <m:t>𝐼</m:t>
                      </m:r>
                      <m:r>
                        <a:rPr lang="nb-NO" sz="1200" b="0" i="1" smtClean="0">
                          <a:latin typeface="Cambria Math" panose="02040503050406030204" pitchFamily="18" charset="0"/>
                        </a:rPr>
                        <m:t>𝑉</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bwMode="auto">
              <a:xfrm flipH="1">
                <a:off x="1468475" y="2500406"/>
                <a:ext cx="697146" cy="175702"/>
              </a:xfrm>
              <a:prstGeom prst="rect">
                <a:avLst/>
              </a:prstGeom>
              <a:blipFill>
                <a:blip r:embed="rId13"/>
                <a:stretch>
                  <a:fillRect b="-9677"/>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38" name="Trapezoid 5"/>
              <p:cNvSpPr>
                <a:spLocks noChangeAspect="1"/>
              </p:cNvSpPr>
              <p:nvPr/>
            </p:nvSpPr>
            <p:spPr bwMode="auto">
              <a:xfrm rot="5400000">
                <a:off x="7958107" y="3762805"/>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38" name="Trapezoid 5"/>
              <p:cNvSpPr>
                <a:spLocks noRot="1" noChangeAspect="1" noMove="1" noResize="1" noEditPoints="1" noAdjustHandles="1" noChangeArrowheads="1" noChangeShapeType="1" noTextEdit="1"/>
              </p:cNvSpPr>
              <p:nvPr/>
            </p:nvSpPr>
            <p:spPr bwMode="auto">
              <a:xfrm rot="5400000">
                <a:off x="7958107" y="3762805"/>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14"/>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3" name="Straight Arrow Connector 42"/>
          <p:cNvCxnSpPr>
            <a:cxnSpLocks noChangeAspect="1"/>
            <a:stCxn id="48" idx="1"/>
            <a:endCxn id="38" idx="5"/>
          </p:cNvCxnSpPr>
          <p:nvPr/>
        </p:nvCxnSpPr>
        <p:spPr bwMode="auto">
          <a:xfrm>
            <a:off x="7556801" y="4078968"/>
            <a:ext cx="51965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4" name="Rectangle 43"/>
              <p:cNvSpPr>
                <a:spLocks noChangeAspect="1"/>
              </p:cNvSpPr>
              <p:nvPr/>
            </p:nvSpPr>
            <p:spPr bwMode="auto">
              <a:xfrm flipH="1">
                <a:off x="7295541" y="3201371"/>
                <a:ext cx="769763" cy="212786"/>
              </a:xfrm>
              <a:prstGeom prst="rect">
                <a:avLst/>
              </a:prstGeom>
              <a:solidFill>
                <a:srgbClr val="E4E4F8"/>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𝐾</m:t>
                          </m:r>
                        </m:e>
                        <m:sub>
                          <m:r>
                            <a:rPr lang="nb-NO" sz="1200" b="0" i="1" smtClean="0">
                              <a:latin typeface="Cambria Math" panose="02040503050406030204" pitchFamily="18" charset="0"/>
                            </a:rPr>
                            <m:t>2</m:t>
                          </m:r>
                        </m:sub>
                      </m:sSub>
                    </m:oMath>
                  </m:oMathPara>
                </a14:m>
                <a:endParaRPr lang="en-US" sz="1200" dirty="0"/>
              </a:p>
            </p:txBody>
          </p:sp>
        </mc:Choice>
        <mc:Fallback xmlns="">
          <p:sp>
            <p:nvSpPr>
              <p:cNvPr id="44" name="Rectangle 43"/>
              <p:cNvSpPr>
                <a:spLocks noRot="1" noChangeAspect="1" noMove="1" noResize="1" noEditPoints="1" noAdjustHandles="1" noChangeArrowheads="1" noChangeShapeType="1" noTextEdit="1"/>
              </p:cNvSpPr>
              <p:nvPr/>
            </p:nvSpPr>
            <p:spPr bwMode="auto">
              <a:xfrm flipH="1">
                <a:off x="7295541" y="3201371"/>
                <a:ext cx="769763" cy="212786"/>
              </a:xfrm>
              <a:prstGeom prst="rect">
                <a:avLst/>
              </a:prstGeom>
              <a:blipFill>
                <a:blip r:embed="rId15"/>
                <a:stretch>
                  <a:fillRect b="-5405"/>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7" name="Elbow Connector 46"/>
          <p:cNvCxnSpPr>
            <a:cxnSpLocks noChangeAspect="1"/>
            <a:stCxn id="44" idx="2"/>
          </p:cNvCxnSpPr>
          <p:nvPr/>
        </p:nvCxnSpPr>
        <p:spPr bwMode="auto">
          <a:xfrm rot="16200000" flipH="1">
            <a:off x="7642824" y="3451754"/>
            <a:ext cx="468088" cy="392893"/>
          </a:xfrm>
          <a:prstGeom prst="bentConnector3">
            <a:avLst>
              <a:gd name="adj1" fmla="val 99753"/>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8" name="Rectangle 47"/>
              <p:cNvSpPr>
                <a:spLocks noChangeAspect="1"/>
              </p:cNvSpPr>
              <p:nvPr/>
            </p:nvSpPr>
            <p:spPr bwMode="auto">
              <a:xfrm flipH="1">
                <a:off x="6859655" y="3991117"/>
                <a:ext cx="697146" cy="17570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200" i="1" smtClean="0">
                          <a:latin typeface="Cambria Math" panose="02040503050406030204" pitchFamily="18" charset="0"/>
                        </a:rPr>
                        <m:t>𝐼</m:t>
                      </m:r>
                      <m:r>
                        <a:rPr lang="nb-NO" sz="1200" b="0" i="1" smtClean="0">
                          <a:latin typeface="Cambria Math" panose="02040503050406030204" pitchFamily="18" charset="0"/>
                        </a:rPr>
                        <m:t>𝑉</m:t>
                      </m:r>
                    </m:oMath>
                  </m:oMathPara>
                </a14:m>
                <a:endParaRPr lang="en-US" sz="1200" dirty="0"/>
              </a:p>
            </p:txBody>
          </p:sp>
        </mc:Choice>
        <mc:Fallback xmlns="">
          <p:sp>
            <p:nvSpPr>
              <p:cNvPr id="48" name="Rectangle 47"/>
              <p:cNvSpPr>
                <a:spLocks noRot="1" noChangeAspect="1" noMove="1" noResize="1" noEditPoints="1" noAdjustHandles="1" noChangeArrowheads="1" noChangeShapeType="1" noTextEdit="1"/>
              </p:cNvSpPr>
              <p:nvPr/>
            </p:nvSpPr>
            <p:spPr bwMode="auto">
              <a:xfrm flipH="1">
                <a:off x="6859655" y="3991117"/>
                <a:ext cx="697146" cy="175702"/>
              </a:xfrm>
              <a:prstGeom prst="rect">
                <a:avLst/>
              </a:prstGeom>
              <a:blipFill>
                <a:blip r:embed="rId16"/>
                <a:stretch>
                  <a:fillRect b="-6452"/>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0247554" y="3909690"/>
                <a:ext cx="29681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solidFill>
                            <a:schemeClr val="tx1"/>
                          </a:solidFill>
                          <a:latin typeface="Cambria Math" panose="02040503050406030204" pitchFamily="18" charset="0"/>
                        </a:rPr>
                        <m:t>𝑇</m:t>
                      </m:r>
                    </m:oMath>
                  </m:oMathPara>
                </a14:m>
                <a:endParaRPr lang="en-US" sz="1600" dirty="0">
                  <a:solidFill>
                    <a:schemeClr val="tx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0247554" y="3909690"/>
                <a:ext cx="296811" cy="338554"/>
              </a:xfrm>
              <a:prstGeom prst="rect">
                <a:avLst/>
              </a:prstGeom>
              <a:blipFill>
                <a:blip r:embed="rId17"/>
                <a:stretch>
                  <a:fillRect/>
                </a:stretch>
              </a:blipFill>
            </p:spPr>
            <p:txBody>
              <a:bodyPr/>
              <a:lstStyle/>
              <a:p>
                <a:r>
                  <a:rPr lang="nb-NO">
                    <a:noFill/>
                  </a:rPr>
                  <a:t> </a:t>
                </a:r>
              </a:p>
            </p:txBody>
          </p:sp>
        </mc:Fallback>
      </mc:AlternateContent>
      <p:sp>
        <p:nvSpPr>
          <p:cNvPr id="60" name="Isosceles Triangle 59"/>
          <p:cNvSpPr/>
          <p:nvPr/>
        </p:nvSpPr>
        <p:spPr bwMode="auto">
          <a:xfrm rot="5400000">
            <a:off x="2681576" y="2327019"/>
            <a:ext cx="128598" cy="120044"/>
          </a:xfrm>
          <a:prstGeom prst="triangl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p:txBody>
      </p:sp>
      <p:sp>
        <p:nvSpPr>
          <p:cNvPr id="61" name="Isosceles Triangle 60"/>
          <p:cNvSpPr/>
          <p:nvPr/>
        </p:nvSpPr>
        <p:spPr bwMode="auto">
          <a:xfrm rot="5400000">
            <a:off x="8071419" y="3817518"/>
            <a:ext cx="128598" cy="120044"/>
          </a:xfrm>
          <a:prstGeom prst="triangl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p:txBody>
      </p:sp>
      <mc:AlternateContent xmlns:mc="http://schemas.openxmlformats.org/markup-compatibility/2006" xmlns:a14="http://schemas.microsoft.com/office/drawing/2010/main">
        <mc:Choice Requires="a14">
          <p:sp>
            <p:nvSpPr>
              <p:cNvPr id="19" name="Rectangle 18"/>
              <p:cNvSpPr/>
              <p:nvPr/>
            </p:nvSpPr>
            <p:spPr>
              <a:xfrm>
                <a:off x="2847477" y="4937573"/>
                <a:ext cx="5400709"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rPr>
                          </m:ctrlPr>
                        </m:sSubPr>
                        <m:e>
                          <m:r>
                            <m:rPr>
                              <m:sty m:val="p"/>
                            </m:rPr>
                            <a:rPr lang="nb-NO" smtClean="0">
                              <a:latin typeface="Cambria Math" panose="02040503050406030204" pitchFamily="18" charset="0"/>
                            </a:rPr>
                            <m:t>HMAC</m:t>
                          </m:r>
                        </m:e>
                        <m:sub>
                          <m:r>
                            <a:rPr lang="nb-NO" b="0" i="1" smtClean="0">
                              <a:latin typeface="Cambria Math" panose="02040503050406030204" pitchFamily="18" charset="0"/>
                            </a:rPr>
                            <m:t>𝐾</m:t>
                          </m:r>
                        </m:sub>
                      </m:sSub>
                      <m:d>
                        <m:dPr>
                          <m:ctrlPr>
                            <a:rPr lang="nb-NO" i="1">
                              <a:latin typeface="Cambria Math" panose="02040503050406030204" pitchFamily="18" charset="0"/>
                            </a:rPr>
                          </m:ctrlPr>
                        </m:dPr>
                        <m:e>
                          <m:r>
                            <a:rPr lang="nb-NO" i="1">
                              <a:solidFill>
                                <a:schemeClr val="accent1">
                                  <a:lumMod val="50000"/>
                                </a:schemeClr>
                              </a:solidFill>
                              <a:latin typeface="Cambria Math" panose="02040503050406030204" pitchFamily="18" charset="0"/>
                            </a:rPr>
                            <m:t>𝑀</m:t>
                          </m:r>
                        </m:e>
                      </m:d>
                      <m:r>
                        <a:rPr lang="nb-NO" i="1">
                          <a:latin typeface="Cambria Math" panose="02040503050406030204" pitchFamily="18" charset="0"/>
                        </a:rPr>
                        <m:t>=</m:t>
                      </m:r>
                      <m:r>
                        <a:rPr lang="nb-NO" i="1">
                          <a:latin typeface="Cambria Math" panose="02040503050406030204" pitchFamily="18" charset="0"/>
                        </a:rPr>
                        <m:t>𝐻</m:t>
                      </m:r>
                      <m:d>
                        <m:dPr>
                          <m:ctrlPr>
                            <a:rPr lang="nb-NO" i="1">
                              <a:latin typeface="Cambria Math" panose="02040503050406030204" pitchFamily="18" charset="0"/>
                            </a:rPr>
                          </m:ctrlPr>
                        </m:dPr>
                        <m:e>
                          <m:r>
                            <a:rPr lang="nb-NO" i="1">
                              <a:latin typeface="Cambria Math" panose="02040503050406030204" pitchFamily="18" charset="0"/>
                            </a:rPr>
                            <m:t> </m:t>
                          </m:r>
                          <m:r>
                            <a:rPr lang="nb-NO" i="1">
                              <a:latin typeface="Cambria Math" panose="02040503050406030204" pitchFamily="18" charset="0"/>
                            </a:rPr>
                            <m:t>𝐾</m:t>
                          </m:r>
                          <m:r>
                            <a:rPr lang="nb-NO" i="1">
                              <a:latin typeface="Cambria Math" panose="02040503050406030204" pitchFamily="18" charset="0"/>
                            </a:rPr>
                            <m:t>⊕</m:t>
                          </m:r>
                          <m:r>
                            <m:rPr>
                              <m:sty m:val="p"/>
                            </m:rPr>
                            <a:rPr lang="nb-NO" i="0" smtClean="0">
                              <a:solidFill>
                                <a:schemeClr val="accent2"/>
                              </a:solidFill>
                              <a:latin typeface="Cambria Math" panose="02040503050406030204" pitchFamily="18" charset="0"/>
                            </a:rPr>
                            <m:t>opad</m:t>
                          </m:r>
                          <m:r>
                            <a:rPr lang="nb-NO" i="1">
                              <a:solidFill>
                                <a:srgbClr val="FF0000"/>
                              </a:solidFill>
                              <a:latin typeface="Cambria Math" panose="02040503050406030204" pitchFamily="18" charset="0"/>
                            </a:rPr>
                            <m:t>   </m:t>
                          </m:r>
                          <m:r>
                            <m:rPr>
                              <m:lit/>
                            </m:rPr>
                            <a:rPr lang="nb-NO" i="1">
                              <a:latin typeface="Cambria Math" panose="02040503050406030204" pitchFamily="18" charset="0"/>
                            </a:rPr>
                            <m:t>||</m:t>
                          </m:r>
                          <m:r>
                            <a:rPr lang="nb-NO" i="1">
                              <a:solidFill>
                                <a:srgbClr val="FF0000"/>
                              </a:solidFill>
                              <a:latin typeface="Cambria Math" panose="02040503050406030204" pitchFamily="18" charset="0"/>
                            </a:rPr>
                            <m:t>  </m:t>
                          </m:r>
                          <m:r>
                            <a:rPr lang="nb-NO" i="1">
                              <a:latin typeface="Cambria Math" panose="02040503050406030204" pitchFamily="18" charset="0"/>
                            </a:rPr>
                            <m:t>𝐻</m:t>
                          </m:r>
                          <m:d>
                            <m:dPr>
                              <m:ctrlPr>
                                <a:rPr lang="nb-NO" i="1">
                                  <a:latin typeface="Cambria Math" panose="02040503050406030204" pitchFamily="18" charset="0"/>
                                </a:rPr>
                              </m:ctrlPr>
                            </m:dPr>
                            <m:e>
                              <m:r>
                                <a:rPr lang="nb-NO" i="1">
                                  <a:latin typeface="Cambria Math" panose="02040503050406030204" pitchFamily="18" charset="0"/>
                                </a:rPr>
                                <m:t>𝐾</m:t>
                              </m:r>
                              <m:r>
                                <a:rPr lang="nb-NO" i="1">
                                  <a:latin typeface="Cambria Math" panose="02040503050406030204" pitchFamily="18" charset="0"/>
                                </a:rPr>
                                <m:t>⊕</m:t>
                              </m:r>
                              <m:r>
                                <m:rPr>
                                  <m:sty m:val="p"/>
                                </m:rPr>
                                <a:rPr lang="nb-NO" i="0" smtClean="0">
                                  <a:solidFill>
                                    <a:srgbClr val="C00000"/>
                                  </a:solidFill>
                                  <a:latin typeface="Cambria Math" panose="02040503050406030204" pitchFamily="18" charset="0"/>
                                </a:rPr>
                                <m:t>ipad</m:t>
                              </m:r>
                              <m:r>
                                <a:rPr lang="nb-NO" i="1">
                                  <a:solidFill>
                                    <a:srgbClr val="C00000"/>
                                  </a:solidFill>
                                  <a:latin typeface="Cambria Math" panose="02040503050406030204" pitchFamily="18" charset="0"/>
                                </a:rPr>
                                <m:t> </m:t>
                              </m:r>
                              <m:r>
                                <m:rPr>
                                  <m:lit/>
                                </m:rPr>
                                <a:rPr lang="nb-NO" i="1">
                                  <a:latin typeface="Cambria Math" panose="02040503050406030204" pitchFamily="18" charset="0"/>
                                </a:rPr>
                                <m:t>||</m:t>
                              </m:r>
                              <m:r>
                                <a:rPr lang="nb-NO" i="1">
                                  <a:latin typeface="Cambria Math" panose="02040503050406030204" pitchFamily="18" charset="0"/>
                                </a:rPr>
                                <m:t> </m:t>
                              </m:r>
                              <m:r>
                                <a:rPr lang="nb-NO" i="1">
                                  <a:solidFill>
                                    <a:schemeClr val="accent1">
                                      <a:lumMod val="50000"/>
                                    </a:schemeClr>
                                  </a:solidFill>
                                  <a:latin typeface="Cambria Math" panose="02040503050406030204" pitchFamily="18" charset="0"/>
                                </a:rPr>
                                <m:t>𝑀</m:t>
                              </m:r>
                            </m:e>
                          </m:d>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847477" y="4937573"/>
                <a:ext cx="5400709" cy="404983"/>
              </a:xfrm>
              <a:prstGeom prst="rect">
                <a:avLst/>
              </a:prstGeom>
              <a:blipFill>
                <a:blip r:embed="rId18"/>
                <a:stretch>
                  <a:fillRect b="-9091"/>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 xmlns:a16="http://schemas.microsoft.com/office/drawing/2014/main" id="{DC182163-3856-4DAD-9D36-D5AE6C8FBF49}"/>
                  </a:ext>
                </a:extLst>
              </p:cNvPr>
              <p:cNvSpPr txBox="1"/>
              <p:nvPr/>
            </p:nvSpPr>
            <p:spPr>
              <a:xfrm>
                <a:off x="8863408" y="2591588"/>
                <a:ext cx="29681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solidFill>
                            <a:schemeClr val="tx1"/>
                          </a:solidFill>
                          <a:latin typeface="Cambria Math" panose="02040503050406030204" pitchFamily="18" charset="0"/>
                        </a:rPr>
                        <m:t>𝑇</m:t>
                      </m:r>
                      <m:r>
                        <a:rPr lang="nb-NO" sz="1600" b="0" i="1" smtClean="0">
                          <a:solidFill>
                            <a:schemeClr val="tx1"/>
                          </a:solidFill>
                          <a:latin typeface="Cambria Math" panose="02040503050406030204" pitchFamily="18" charset="0"/>
                        </a:rPr>
                        <m:t>′</m:t>
                      </m:r>
                    </m:oMath>
                  </m:oMathPara>
                </a14:m>
                <a:endParaRPr lang="en-US" sz="1600" dirty="0">
                  <a:solidFill>
                    <a:schemeClr val="tx1"/>
                  </a:solidFill>
                </a:endParaRPr>
              </a:p>
            </p:txBody>
          </p:sp>
        </mc:Choice>
        <mc:Fallback xmlns="">
          <p:sp>
            <p:nvSpPr>
              <p:cNvPr id="50" name="TextBox 49">
                <a:extLst>
                  <a:ext uri="{FF2B5EF4-FFF2-40B4-BE49-F238E27FC236}">
                    <a16:creationId xmlns:a16="http://schemas.microsoft.com/office/drawing/2014/main" id="{DC182163-3856-4DAD-9D36-D5AE6C8FBF49}"/>
                  </a:ext>
                </a:extLst>
              </p:cNvPr>
              <p:cNvSpPr txBox="1">
                <a:spLocks noRot="1" noChangeAspect="1" noMove="1" noResize="1" noEditPoints="1" noAdjustHandles="1" noChangeArrowheads="1" noChangeShapeType="1" noTextEdit="1"/>
              </p:cNvSpPr>
              <p:nvPr/>
            </p:nvSpPr>
            <p:spPr>
              <a:xfrm>
                <a:off x="8863408" y="2591588"/>
                <a:ext cx="296811" cy="338554"/>
              </a:xfrm>
              <a:prstGeom prst="rect">
                <a:avLst/>
              </a:prstGeom>
              <a:blipFill>
                <a:blip r:embed="rId19"/>
                <a:stretch>
                  <a:fillRect r="-16327"/>
                </a:stretch>
              </a:blipFill>
            </p:spPr>
            <p:txBody>
              <a:bodyPr/>
              <a:lstStyle/>
              <a:p>
                <a:r>
                  <a:rPr lang="nb-NO">
                    <a:noFill/>
                  </a:rPr>
                  <a:t> </a:t>
                </a:r>
              </a:p>
            </p:txBody>
          </p:sp>
        </mc:Fallback>
      </mc:AlternateContent>
    </p:spTree>
    <p:extLst>
      <p:ext uri="{BB962C8B-B14F-4D97-AF65-F5344CB8AC3E}">
        <p14:creationId xmlns:p14="http://schemas.microsoft.com/office/powerpoint/2010/main" val="1949220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HKDF – HMAC-based KDF</a:t>
            </a:r>
          </a:p>
        </p:txBody>
      </p:sp>
      <p:sp>
        <p:nvSpPr>
          <p:cNvPr id="3" name="Slide Number Placeholder 2"/>
          <p:cNvSpPr>
            <a:spLocks noGrp="1"/>
          </p:cNvSpPr>
          <p:nvPr>
            <p:ph type="sldNum" sz="quarter" idx="4"/>
          </p:nvPr>
        </p:nvSpPr>
        <p:spPr/>
        <p:txBody>
          <a:bodyPr/>
          <a:lstStyle/>
          <a:p>
            <a:fld id="{F6590AF8-4F64-4D1C-B3C4-F65976908F52}" type="slidenum">
              <a:rPr lang="en-US" smtClean="0"/>
              <a:pPr/>
              <a:t>25</a:t>
            </a:fld>
            <a:endParaRPr lang="en-US" dirty="0"/>
          </a:p>
        </p:txBody>
      </p:sp>
      <p:grpSp>
        <p:nvGrpSpPr>
          <p:cNvPr id="152" name="Group 151"/>
          <p:cNvGrpSpPr/>
          <p:nvPr/>
        </p:nvGrpSpPr>
        <p:grpSpPr>
          <a:xfrm>
            <a:off x="1677565" y="2917371"/>
            <a:ext cx="1078984" cy="2571297"/>
            <a:chOff x="1626765" y="2917371"/>
            <a:chExt cx="1078984" cy="2571297"/>
          </a:xfrm>
        </p:grpSpPr>
        <mc:AlternateContent xmlns:mc="http://schemas.openxmlformats.org/markup-compatibility/2006" xmlns:a14="http://schemas.microsoft.com/office/drawing/2010/main">
          <mc:Choice Requires="a14">
            <p:sp>
              <p:nvSpPr>
                <p:cNvPr id="121" name="Rectangle 120"/>
                <p:cNvSpPr/>
                <p:nvPr/>
              </p:nvSpPr>
              <p:spPr bwMode="auto">
                <a:xfrm>
                  <a:off x="1626765" y="3396085"/>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lang="nb-NO" b="1" i="1" baseline="-25000" smtClean="0">
                          <a:solidFill>
                            <a:schemeClr val="accent1">
                              <a:lumMod val="75000"/>
                            </a:schemeClr>
                          </a:solidFill>
                          <a:latin typeface="Cambria Math" panose="02040503050406030204" pitchFamily="18" charset="0"/>
                        </a:rPr>
                        <m:t>𝑺</m:t>
                      </m:r>
                    </m:oMath>
                  </a14:m>
                  <a:endParaRPr kumimoji="0" lang="en-US" b="1" i="1" u="none" strike="noStrike" cap="none" normalizeH="0" baseline="-25000" dirty="0">
                    <a:ln>
                      <a:noFill/>
                    </a:ln>
                    <a:solidFill>
                      <a:schemeClr val="accent1">
                        <a:lumMod val="75000"/>
                      </a:schemeClr>
                    </a:solidFill>
                    <a:effectLst/>
                  </a:endParaRPr>
                </a:p>
              </p:txBody>
            </p:sp>
          </mc:Choice>
          <mc:Fallback xmlns="">
            <p:sp>
              <p:nvSpPr>
                <p:cNvPr id="121" name="Rectangle 120"/>
                <p:cNvSpPr>
                  <a:spLocks noRot="1" noChangeAspect="1" noMove="1" noResize="1" noEditPoints="1" noAdjustHandles="1" noChangeArrowheads="1" noChangeShapeType="1" noTextEdit="1"/>
                </p:cNvSpPr>
                <p:nvPr/>
              </p:nvSpPr>
              <p:spPr bwMode="auto">
                <a:xfrm>
                  <a:off x="1626765" y="3396085"/>
                  <a:ext cx="1078984" cy="805543"/>
                </a:xfrm>
                <a:prstGeom prst="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23" name="Straight Arrow Connector 122"/>
            <p:cNvCxnSpPr>
              <a:endCxn id="121" idx="0"/>
            </p:cNvCxnSpPr>
            <p:nvPr/>
          </p:nvCxnSpPr>
          <p:spPr bwMode="auto">
            <a:xfrm>
              <a:off x="2166257" y="2917371"/>
              <a:ext cx="0" cy="47871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p:cNvCxnSpPr>
              <a:stCxn id="121" idx="2"/>
              <a:endCxn id="135" idx="0"/>
            </p:cNvCxnSpPr>
            <p:nvPr/>
          </p:nvCxnSpPr>
          <p:spPr bwMode="auto">
            <a:xfrm flipH="1">
              <a:off x="2166256" y="4201628"/>
              <a:ext cx="1" cy="775422"/>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5" name="Rectangle 134"/>
                <p:cNvSpPr/>
                <p:nvPr/>
              </p:nvSpPr>
              <p:spPr bwMode="auto">
                <a:xfrm>
                  <a:off x="1937213" y="4977050"/>
                  <a:ext cx="458085" cy="511618"/>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nb-NO" b="0" i="1" u="none" strike="noStrike" cap="none" normalizeH="0" baseline="0" dirty="0" smtClean="0">
                            <a:ln>
                              <a:noFill/>
                            </a:ln>
                            <a:solidFill>
                              <a:schemeClr val="accent2"/>
                            </a:solidFill>
                            <a:effectLst/>
                            <a:latin typeface="Cambria Math" panose="02040503050406030204" pitchFamily="18" charset="0"/>
                          </a:rPr>
                          <m:t> </m:t>
                        </m:r>
                        <m:r>
                          <a:rPr kumimoji="0" lang="nb-NO" b="0" i="1" u="none" strike="noStrike" cap="none" normalizeH="0" baseline="0" dirty="0" smtClean="0">
                            <a:ln>
                              <a:noFill/>
                            </a:ln>
                            <a:solidFill>
                              <a:schemeClr val="accent2"/>
                            </a:solidFill>
                            <a:effectLst/>
                            <a:latin typeface="Cambria Math" panose="02040503050406030204" pitchFamily="18" charset="0"/>
                          </a:rPr>
                          <m:t>𝐾</m:t>
                        </m:r>
                      </m:oMath>
                    </m:oMathPara>
                  </a14:m>
                  <a:endParaRPr kumimoji="0" lang="en-US" i="1" u="none" strike="noStrike" cap="none" normalizeH="0" baseline="-25000" dirty="0">
                    <a:ln>
                      <a:noFill/>
                    </a:ln>
                    <a:solidFill>
                      <a:schemeClr val="accent2"/>
                    </a:solidFill>
                    <a:effectLst/>
                  </a:endParaRPr>
                </a:p>
              </p:txBody>
            </p:sp>
          </mc:Choice>
          <mc:Fallback xmlns="">
            <p:sp>
              <p:nvSpPr>
                <p:cNvPr id="135" name="Rectangle 134"/>
                <p:cNvSpPr>
                  <a:spLocks noRot="1" noChangeAspect="1" noMove="1" noResize="1" noEditPoints="1" noAdjustHandles="1" noChangeArrowheads="1" noChangeShapeType="1" noTextEdit="1"/>
                </p:cNvSpPr>
                <p:nvPr/>
              </p:nvSpPr>
              <p:spPr bwMode="auto">
                <a:xfrm>
                  <a:off x="1937213" y="4977050"/>
                  <a:ext cx="458085" cy="511618"/>
                </a:xfrm>
                <a:prstGeom prst="rect">
                  <a:avLst/>
                </a:prstGeom>
                <a:blipFill rotWithShape="0">
                  <a:blip r:embed="rId3"/>
                  <a:stretch>
                    <a:fillRect/>
                  </a:stretch>
                </a:blipFill>
                <a:ln w="19050" cap="flat" cmpd="sng" algn="ctr">
                  <a:noFill/>
                  <a:prstDash val="solid"/>
                  <a:round/>
                  <a:headEnd type="none" w="med" len="med"/>
                  <a:tailEnd type="none" w="med" len="med"/>
                </a:ln>
                <a:effectLst/>
                <a:extLst/>
              </p:spPr>
              <p:txBody>
                <a:bodyPr/>
                <a:lstStyle/>
                <a:p>
                  <a:r>
                    <a:rPr lang="en-US">
                      <a:noFill/>
                    </a:rPr>
                    <a:t> </a:t>
                  </a:r>
                </a:p>
              </p:txBody>
            </p:sp>
          </mc:Fallback>
        </mc:AlternateContent>
      </p:grpSp>
      <p:grpSp>
        <p:nvGrpSpPr>
          <p:cNvPr id="151" name="Group 150"/>
          <p:cNvGrpSpPr/>
          <p:nvPr/>
        </p:nvGrpSpPr>
        <p:grpSpPr>
          <a:xfrm>
            <a:off x="1550496" y="1161503"/>
            <a:ext cx="1326600" cy="1560430"/>
            <a:chOff x="1499696" y="1161503"/>
            <a:chExt cx="1326600" cy="1560430"/>
          </a:xfrm>
        </p:grpSpPr>
        <p:pic>
          <p:nvPicPr>
            <p:cNvPr id="130" name="Picture 1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9242" y="1655270"/>
              <a:ext cx="1055552" cy="1066663"/>
            </a:xfrm>
            <a:prstGeom prst="rect">
              <a:avLst/>
            </a:prstGeom>
          </p:spPr>
        </p:pic>
        <p:sp>
          <p:nvSpPr>
            <p:cNvPr id="141" name="Rectangle 140"/>
            <p:cNvSpPr/>
            <p:nvPr/>
          </p:nvSpPr>
          <p:spPr bwMode="auto">
            <a:xfrm>
              <a:off x="1499696" y="1161503"/>
              <a:ext cx="1326600" cy="511629"/>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accent4"/>
                  </a:solidFill>
                </a:rPr>
                <a:t>Entropy</a:t>
              </a:r>
              <a:endParaRPr kumimoji="0" lang="en-US" u="none" strike="noStrike" cap="none" normalizeH="0" dirty="0">
                <a:ln>
                  <a:noFill/>
                </a:ln>
                <a:solidFill>
                  <a:schemeClr val="accent4"/>
                </a:solidFill>
                <a:effectLst/>
              </a:endParaRPr>
            </a:p>
          </p:txBody>
        </p:sp>
      </p:grpSp>
      <p:grpSp>
        <p:nvGrpSpPr>
          <p:cNvPr id="144" name="Group 143"/>
          <p:cNvGrpSpPr/>
          <p:nvPr/>
        </p:nvGrpSpPr>
        <p:grpSpPr>
          <a:xfrm>
            <a:off x="4407807" y="2364851"/>
            <a:ext cx="6960994" cy="3042442"/>
            <a:chOff x="4357007" y="2364851"/>
            <a:chExt cx="6960994" cy="3042442"/>
          </a:xfrm>
        </p:grpSpPr>
        <mc:AlternateContent xmlns:mc="http://schemas.openxmlformats.org/markup-compatibility/2006" xmlns:a14="http://schemas.microsoft.com/office/drawing/2010/main">
          <mc:Choice Requires="a14">
            <p:sp>
              <p:nvSpPr>
                <p:cNvPr id="8" name="Rectangle 7"/>
                <p:cNvSpPr/>
                <p:nvPr/>
              </p:nvSpPr>
              <p:spPr bwMode="auto">
                <a:xfrm>
                  <a:off x="4538044"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4538044" y="3407228"/>
                  <a:ext cx="1078984" cy="805543"/>
                </a:xfrm>
                <a:prstGeom prst="rect">
                  <a:avLst/>
                </a:prstGeom>
                <a:blipFill rotWithShape="0">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25" name="Straight Arrow Connector 24"/>
            <p:cNvCxnSpPr>
              <a:stCxn id="60" idx="2"/>
            </p:cNvCxnSpPr>
            <p:nvPr/>
          </p:nvCxnSpPr>
          <p:spPr bwMode="auto">
            <a:xfrm flipH="1">
              <a:off x="7218172"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Elbow Connector 54"/>
            <p:cNvCxnSpPr/>
            <p:nvPr/>
          </p:nvCxnSpPr>
          <p:spPr bwMode="auto">
            <a:xfrm rot="5400000" flipH="1" flipV="1">
              <a:off x="5605491" y="2879272"/>
              <a:ext cx="805543" cy="1861455"/>
            </a:xfrm>
            <a:prstGeom prst="bentConnector5">
              <a:avLst>
                <a:gd name="adj1" fmla="val -44932"/>
                <a:gd name="adj2" fmla="val 53070"/>
                <a:gd name="adj3" fmla="val 142060"/>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0" name="Rounded Rectangle 59"/>
                <p:cNvSpPr/>
                <p:nvPr/>
              </p:nvSpPr>
              <p:spPr bwMode="auto">
                <a:xfrm>
                  <a:off x="6671644"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2</m:t>
                        </m:r>
                      </m:oMath>
                    </m:oMathPara>
                  </a14:m>
                  <a:endParaRPr lang="en-US" b="0" dirty="0">
                    <a:ea typeface="Cambria Math" panose="02040503050406030204" pitchFamily="18" charset="0"/>
                  </a:endParaRPr>
                </a:p>
              </p:txBody>
            </p:sp>
          </mc:Choice>
          <mc:Fallback xmlns="">
            <p:sp>
              <p:nvSpPr>
                <p:cNvPr id="60" name="Rounded Rectangle 59"/>
                <p:cNvSpPr>
                  <a:spLocks noRot="1" noChangeAspect="1" noMove="1" noResize="1" noEditPoints="1" noAdjustHandles="1" noChangeArrowheads="1" noChangeShapeType="1" noTextEdit="1"/>
                </p:cNvSpPr>
                <p:nvPr/>
              </p:nvSpPr>
              <p:spPr bwMode="auto">
                <a:xfrm>
                  <a:off x="6671644" y="2364851"/>
                  <a:ext cx="1115334" cy="348868"/>
                </a:xfrm>
                <a:prstGeom prst="round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bwMode="auto">
                <a:xfrm>
                  <a:off x="6530127"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69" name="Rectangle 68"/>
                <p:cNvSpPr>
                  <a:spLocks noRot="1" noChangeAspect="1" noMove="1" noResize="1" noEditPoints="1" noAdjustHandles="1" noChangeArrowheads="1" noChangeShapeType="1" noTextEdit="1"/>
                </p:cNvSpPr>
                <p:nvPr/>
              </p:nvSpPr>
              <p:spPr bwMode="auto">
                <a:xfrm>
                  <a:off x="6530127" y="3407228"/>
                  <a:ext cx="1078984" cy="805543"/>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97" name="Straight Arrow Connector 96"/>
            <p:cNvCxnSpPr>
              <a:stCxn id="98" idx="2"/>
            </p:cNvCxnSpPr>
            <p:nvPr/>
          </p:nvCxnSpPr>
          <p:spPr bwMode="auto">
            <a:xfrm flipH="1">
              <a:off x="5227447"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8" name="Rounded Rectangle 97"/>
                <p:cNvSpPr/>
                <p:nvPr/>
              </p:nvSpPr>
              <p:spPr bwMode="auto">
                <a:xfrm>
                  <a:off x="4680919"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1</m:t>
                        </m:r>
                      </m:oMath>
                    </m:oMathPara>
                  </a14:m>
                  <a:endParaRPr lang="en-US" b="0" dirty="0">
                    <a:ea typeface="Cambria Math" panose="02040503050406030204" pitchFamily="18" charset="0"/>
                  </a:endParaRPr>
                </a:p>
              </p:txBody>
            </p:sp>
          </mc:Choice>
          <mc:Fallback xmlns="">
            <p:sp>
              <p:nvSpPr>
                <p:cNvPr id="98" name="Rounded Rectangle 97"/>
                <p:cNvSpPr>
                  <a:spLocks noRot="1" noChangeAspect="1" noMove="1" noResize="1" noEditPoints="1" noAdjustHandles="1" noChangeArrowheads="1" noChangeShapeType="1" noTextEdit="1"/>
                </p:cNvSpPr>
                <p:nvPr/>
              </p:nvSpPr>
              <p:spPr bwMode="auto">
                <a:xfrm>
                  <a:off x="4680919" y="2364851"/>
                  <a:ext cx="1115334" cy="348868"/>
                </a:xfrm>
                <a:prstGeom prst="roundRect">
                  <a:avLst/>
                </a:prstGeom>
                <a:blipFill rotWithShape="0">
                  <a:blip r:embed="rId8"/>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ounded Rectangle 98"/>
                <p:cNvSpPr/>
                <p:nvPr/>
              </p:nvSpPr>
              <p:spPr bwMode="auto">
                <a:xfrm>
                  <a:off x="6347732"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2</m:t>
                            </m:r>
                          </m:sub>
                        </m:sSub>
                      </m:oMath>
                    </m:oMathPara>
                  </a14:m>
                  <a:endParaRPr lang="en-US" b="0" dirty="0">
                    <a:ea typeface="Cambria Math" panose="02040503050406030204" pitchFamily="18" charset="0"/>
                  </a:endParaRPr>
                </a:p>
              </p:txBody>
            </p:sp>
          </mc:Choice>
          <mc:Fallback xmlns="">
            <p:sp>
              <p:nvSpPr>
                <p:cNvPr id="99" name="Rounded Rectangle 98"/>
                <p:cNvSpPr>
                  <a:spLocks noRot="1" noChangeAspect="1" noMove="1" noResize="1" noEditPoints="1" noAdjustHandles="1" noChangeArrowheads="1" noChangeShapeType="1" noTextEdit="1"/>
                </p:cNvSpPr>
                <p:nvPr/>
              </p:nvSpPr>
              <p:spPr bwMode="auto">
                <a:xfrm>
                  <a:off x="6347732" y="5058425"/>
                  <a:ext cx="1439246" cy="348868"/>
                </a:xfrm>
                <a:prstGeom prst="roundRect">
                  <a:avLst/>
                </a:prstGeom>
                <a:blipFill rotWithShape="0">
                  <a:blip r:embed="rId9"/>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0" name="Straight Arrow Connector 99"/>
            <p:cNvCxnSpPr>
              <a:stCxn id="69" idx="2"/>
              <a:endCxn id="99" idx="0"/>
            </p:cNvCxnSpPr>
            <p:nvPr/>
          </p:nvCxnSpPr>
          <p:spPr bwMode="auto">
            <a:xfrm flipH="1">
              <a:off x="7067355" y="4212771"/>
              <a:ext cx="0"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ounded Rectangle 101"/>
                <p:cNvSpPr/>
                <p:nvPr/>
              </p:nvSpPr>
              <p:spPr bwMode="auto">
                <a:xfrm>
                  <a:off x="4357007"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1</m:t>
                            </m:r>
                          </m:sub>
                        </m:sSub>
                      </m:oMath>
                    </m:oMathPara>
                  </a14:m>
                  <a:endParaRPr lang="en-US" b="0" dirty="0">
                    <a:ea typeface="Cambria Math" panose="02040503050406030204" pitchFamily="18" charset="0"/>
                  </a:endParaRPr>
                </a:p>
              </p:txBody>
            </p:sp>
          </mc:Choice>
          <mc:Fallback xmlns="">
            <p:sp>
              <p:nvSpPr>
                <p:cNvPr id="102" name="Rounded Rectangle 101"/>
                <p:cNvSpPr>
                  <a:spLocks noRot="1" noChangeAspect="1" noMove="1" noResize="1" noEditPoints="1" noAdjustHandles="1" noChangeArrowheads="1" noChangeShapeType="1" noTextEdit="1"/>
                </p:cNvSpPr>
                <p:nvPr/>
              </p:nvSpPr>
              <p:spPr bwMode="auto">
                <a:xfrm>
                  <a:off x="4357007" y="5058425"/>
                  <a:ext cx="1439246" cy="348868"/>
                </a:xfrm>
                <a:prstGeom prst="round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3" name="Straight Arrow Connector 102"/>
            <p:cNvCxnSpPr>
              <a:stCxn id="8" idx="2"/>
              <a:endCxn id="102" idx="0"/>
            </p:cNvCxnSpPr>
            <p:nvPr/>
          </p:nvCxnSpPr>
          <p:spPr bwMode="auto">
            <a:xfrm flipH="1">
              <a:off x="5076630" y="4212771"/>
              <a:ext cx="906"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p:cNvCxnSpPr>
              <a:stCxn id="108" idx="2"/>
            </p:cNvCxnSpPr>
            <p:nvPr/>
          </p:nvCxnSpPr>
          <p:spPr bwMode="auto">
            <a:xfrm flipH="1">
              <a:off x="9197759"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8" name="Rounded Rectangle 107"/>
                <p:cNvSpPr/>
                <p:nvPr/>
              </p:nvSpPr>
              <p:spPr bwMode="auto">
                <a:xfrm>
                  <a:off x="8651231"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3</m:t>
                        </m:r>
                      </m:oMath>
                    </m:oMathPara>
                  </a14:m>
                  <a:endParaRPr lang="en-US" b="0" dirty="0">
                    <a:ea typeface="Cambria Math" panose="02040503050406030204" pitchFamily="18" charset="0"/>
                  </a:endParaRPr>
                </a:p>
              </p:txBody>
            </p:sp>
          </mc:Choice>
          <mc:Fallback xmlns="">
            <p:sp>
              <p:nvSpPr>
                <p:cNvPr id="108" name="Rounded Rectangle 107"/>
                <p:cNvSpPr>
                  <a:spLocks noRot="1" noChangeAspect="1" noMove="1" noResize="1" noEditPoints="1" noAdjustHandles="1" noChangeArrowheads="1" noChangeShapeType="1" noTextEdit="1"/>
                </p:cNvSpPr>
                <p:nvPr/>
              </p:nvSpPr>
              <p:spPr bwMode="auto">
                <a:xfrm>
                  <a:off x="8651231" y="2364851"/>
                  <a:ext cx="1115334" cy="348868"/>
                </a:xfrm>
                <a:prstGeom prst="round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bwMode="auto">
                <a:xfrm>
                  <a:off x="8509714"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111" name="Rectangle 110"/>
                <p:cNvSpPr>
                  <a:spLocks noRot="1" noChangeAspect="1" noMove="1" noResize="1" noEditPoints="1" noAdjustHandles="1" noChangeArrowheads="1" noChangeShapeType="1" noTextEdit="1"/>
                </p:cNvSpPr>
                <p:nvPr/>
              </p:nvSpPr>
              <p:spPr bwMode="auto">
                <a:xfrm>
                  <a:off x="8509714" y="3407228"/>
                  <a:ext cx="1078984" cy="805543"/>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ounded Rectangle 111"/>
                <p:cNvSpPr/>
                <p:nvPr/>
              </p:nvSpPr>
              <p:spPr bwMode="auto">
                <a:xfrm>
                  <a:off x="8329583"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3</m:t>
                            </m:r>
                          </m:sub>
                        </m:sSub>
                      </m:oMath>
                    </m:oMathPara>
                  </a14:m>
                  <a:endParaRPr lang="en-US" b="0" dirty="0">
                    <a:ea typeface="Cambria Math" panose="02040503050406030204" pitchFamily="18" charset="0"/>
                  </a:endParaRPr>
                </a:p>
              </p:txBody>
            </p:sp>
          </mc:Choice>
          <mc:Fallback xmlns="">
            <p:sp>
              <p:nvSpPr>
                <p:cNvPr id="112" name="Rounded Rectangle 111"/>
                <p:cNvSpPr>
                  <a:spLocks noRot="1" noChangeAspect="1" noMove="1" noResize="1" noEditPoints="1" noAdjustHandles="1" noChangeArrowheads="1" noChangeShapeType="1" noTextEdit="1"/>
                </p:cNvSpPr>
                <p:nvPr/>
              </p:nvSpPr>
              <p:spPr bwMode="auto">
                <a:xfrm>
                  <a:off x="8329583" y="5058425"/>
                  <a:ext cx="1439246" cy="348868"/>
                </a:xfrm>
                <a:prstGeom prst="roundRect">
                  <a:avLst/>
                </a:prstGeom>
                <a:blipFill>
                  <a:blip r:embed="rId13"/>
                  <a:stretch>
                    <a:fillRect/>
                  </a:stretch>
                </a:blipFill>
                <a:ln w="1905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13" name="Straight Arrow Connector 112"/>
            <p:cNvCxnSpPr>
              <a:stCxn id="111" idx="2"/>
              <a:endCxn id="112" idx="0"/>
            </p:cNvCxnSpPr>
            <p:nvPr/>
          </p:nvCxnSpPr>
          <p:spPr bwMode="auto">
            <a:xfrm>
              <a:off x="9049206" y="4212771"/>
              <a:ext cx="0"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Elbow Connector 113"/>
            <p:cNvCxnSpPr/>
            <p:nvPr/>
          </p:nvCxnSpPr>
          <p:spPr bwMode="auto">
            <a:xfrm rot="5400000" flipH="1" flipV="1">
              <a:off x="7595311" y="2879272"/>
              <a:ext cx="805543" cy="1861455"/>
            </a:xfrm>
            <a:prstGeom prst="bentConnector5">
              <a:avLst>
                <a:gd name="adj1" fmla="val -44932"/>
                <a:gd name="adj2" fmla="val 53070"/>
                <a:gd name="adj3" fmla="val 142060"/>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Elbow Connector 114"/>
            <p:cNvCxnSpPr>
              <a:stCxn id="111" idx="2"/>
            </p:cNvCxnSpPr>
            <p:nvPr/>
          </p:nvCxnSpPr>
          <p:spPr bwMode="auto">
            <a:xfrm rot="5400000" flipH="1" flipV="1">
              <a:off x="9213432" y="2896247"/>
              <a:ext cx="1152298" cy="1480750"/>
            </a:xfrm>
            <a:prstGeom prst="bentConnector4">
              <a:avLst>
                <a:gd name="adj1" fmla="val -19839"/>
                <a:gd name="adj2" fmla="val 68217"/>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3" name="TextBox 142"/>
                <p:cNvSpPr txBox="1"/>
                <p:nvPr/>
              </p:nvSpPr>
              <p:spPr>
                <a:xfrm>
                  <a:off x="10489301" y="3636622"/>
                  <a:ext cx="828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m:t>
                        </m:r>
                      </m:oMath>
                    </m:oMathPara>
                  </a14:m>
                  <a:endParaRPr lang="en-US" dirty="0"/>
                </a:p>
              </p:txBody>
            </p:sp>
          </mc:Choice>
          <mc:Fallback xmlns="">
            <p:sp>
              <p:nvSpPr>
                <p:cNvPr id="143" name="TextBox 142"/>
                <p:cNvSpPr txBox="1">
                  <a:spLocks noRot="1" noChangeAspect="1" noMove="1" noResize="1" noEditPoints="1" noAdjustHandles="1" noChangeArrowheads="1" noChangeShapeType="1" noTextEdit="1"/>
                </p:cNvSpPr>
                <p:nvPr/>
              </p:nvSpPr>
              <p:spPr>
                <a:xfrm>
                  <a:off x="10489301" y="3636622"/>
                  <a:ext cx="828700" cy="369332"/>
                </a:xfrm>
                <a:prstGeom prst="rect">
                  <a:avLst/>
                </a:prstGeom>
                <a:blipFill rotWithShape="0">
                  <a:blip r:embed="rId14"/>
                  <a:stretch>
                    <a:fillRect/>
                  </a:stretch>
                </a:blipFill>
              </p:spPr>
              <p:txBody>
                <a:bodyPr/>
                <a:lstStyle/>
                <a:p>
                  <a:r>
                    <a:rPr lang="en-US">
                      <a:noFill/>
                    </a:rPr>
                    <a:t> </a:t>
                  </a:r>
                </a:p>
              </p:txBody>
            </p:sp>
          </mc:Fallback>
        </mc:AlternateContent>
      </p:grpSp>
      <p:grpSp>
        <p:nvGrpSpPr>
          <p:cNvPr id="155" name="Group 154"/>
          <p:cNvGrpSpPr/>
          <p:nvPr/>
        </p:nvGrpSpPr>
        <p:grpSpPr>
          <a:xfrm>
            <a:off x="2650881" y="3135750"/>
            <a:ext cx="1335825" cy="734528"/>
            <a:chOff x="2650881" y="3135750"/>
            <a:chExt cx="1335825" cy="734528"/>
          </a:xfrm>
        </p:grpSpPr>
        <p:sp>
          <p:nvSpPr>
            <p:cNvPr id="146" name="Rectangle 145"/>
            <p:cNvSpPr/>
            <p:nvPr/>
          </p:nvSpPr>
          <p:spPr bwMode="auto">
            <a:xfrm>
              <a:off x="2779246" y="3135750"/>
              <a:ext cx="1207460" cy="511618"/>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dirty="0">
                  <a:ln>
                    <a:noFill/>
                  </a:ln>
                  <a:solidFill>
                    <a:schemeClr val="accent1">
                      <a:lumMod val="75000"/>
                    </a:schemeClr>
                  </a:solidFill>
                  <a:effectLst/>
                </a:rPr>
                <a:t>salt</a:t>
              </a:r>
              <a:endParaRPr kumimoji="0" lang="en-US" u="none" strike="noStrike" cap="none" normalizeH="0" baseline="-25000" dirty="0">
                <a:ln>
                  <a:noFill/>
                </a:ln>
                <a:solidFill>
                  <a:schemeClr val="accent1">
                    <a:lumMod val="75000"/>
                  </a:schemeClr>
                </a:solidFill>
                <a:effectLst/>
              </a:endParaRPr>
            </a:p>
          </p:txBody>
        </p:sp>
        <p:cxnSp>
          <p:nvCxnSpPr>
            <p:cNvPr id="147" name="Straight Arrow Connector 146"/>
            <p:cNvCxnSpPr/>
            <p:nvPr/>
          </p:nvCxnSpPr>
          <p:spPr bwMode="auto">
            <a:xfrm flipH="1">
              <a:off x="2650881" y="3526971"/>
              <a:ext cx="502348" cy="343307"/>
            </a:xfrm>
            <a:prstGeom prst="straightConnector1">
              <a:avLst/>
            </a:prstGeom>
            <a:solidFill>
              <a:schemeClr val="accent1"/>
            </a:solidFill>
            <a:ln w="12700" cap="flat" cmpd="sng" algn="ctr">
              <a:solidFill>
                <a:schemeClr val="accent1">
                  <a:lumMod val="75000"/>
                </a:schemeClr>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 name="TextBox 152"/>
          <p:cNvSpPr txBox="1"/>
          <p:nvPr/>
        </p:nvSpPr>
        <p:spPr>
          <a:xfrm>
            <a:off x="1752911" y="5893337"/>
            <a:ext cx="1037301" cy="369332"/>
          </a:xfrm>
          <a:prstGeom prst="rect">
            <a:avLst/>
          </a:prstGeom>
          <a:noFill/>
        </p:spPr>
        <p:txBody>
          <a:bodyPr wrap="square" rtlCol="0">
            <a:spAutoFit/>
          </a:bodyPr>
          <a:lstStyle/>
          <a:p>
            <a:r>
              <a:rPr lang="en-US" b="1" dirty="0"/>
              <a:t>Extract</a:t>
            </a:r>
          </a:p>
        </p:txBody>
      </p:sp>
      <p:sp>
        <p:nvSpPr>
          <p:cNvPr id="154" name="TextBox 153"/>
          <p:cNvSpPr txBox="1"/>
          <p:nvPr/>
        </p:nvSpPr>
        <p:spPr>
          <a:xfrm>
            <a:off x="6937192" y="5893337"/>
            <a:ext cx="1037301" cy="369332"/>
          </a:xfrm>
          <a:prstGeom prst="rect">
            <a:avLst/>
          </a:prstGeom>
          <a:noFill/>
        </p:spPr>
        <p:txBody>
          <a:bodyPr wrap="square" rtlCol="0">
            <a:spAutoFit/>
          </a:bodyPr>
          <a:lstStyle/>
          <a:p>
            <a:r>
              <a:rPr lang="en-US" b="1" dirty="0"/>
              <a:t>Expand</a:t>
            </a:r>
          </a:p>
        </p:txBody>
      </p:sp>
    </p:spTree>
    <p:extLst>
      <p:ext uri="{BB962C8B-B14F-4D97-AF65-F5344CB8AC3E}">
        <p14:creationId xmlns:p14="http://schemas.microsoft.com/office/powerpoint/2010/main" val="10219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derivations in practice</a:t>
            </a:r>
          </a:p>
        </p:txBody>
      </p:sp>
      <p:sp>
        <p:nvSpPr>
          <p:cNvPr id="3" name="Slide Number Placeholder 2"/>
          <p:cNvSpPr>
            <a:spLocks noGrp="1"/>
          </p:cNvSpPr>
          <p:nvPr>
            <p:ph type="sldNum" sz="quarter" idx="4"/>
          </p:nvPr>
        </p:nvSpPr>
        <p:spPr/>
        <p:txBody>
          <a:bodyPr/>
          <a:lstStyle/>
          <a:p>
            <a:fld id="{F6590AF8-4F64-4D1C-B3C4-F65976908F52}" type="slidenum">
              <a:rPr lang="en-US" smtClean="0"/>
              <a:pPr/>
              <a:t>26</a:t>
            </a:fld>
            <a:endParaRPr lang="en-US" dirty="0"/>
          </a:p>
        </p:txBody>
      </p:sp>
      <p:pic>
        <p:nvPicPr>
          <p:cNvPr id="4" name="Picture 3"/>
          <p:cNvPicPr>
            <a:picLocks noChangeAspect="1"/>
          </p:cNvPicPr>
          <p:nvPr/>
        </p:nvPicPr>
        <p:blipFill rotWithShape="1">
          <a:blip r:embed="rId2"/>
          <a:srcRect l="387" t="526" r="503"/>
          <a:stretch/>
        </p:blipFill>
        <p:spPr>
          <a:xfrm>
            <a:off x="1371601" y="1248026"/>
            <a:ext cx="9410700" cy="5301306"/>
          </a:xfrm>
          <a:prstGeom prst="rect">
            <a:avLst/>
          </a:prstGeom>
          <a:ln>
            <a:solidFill>
              <a:schemeClr val="tx1"/>
            </a:solidFill>
          </a:ln>
        </p:spPr>
      </p:pic>
    </p:spTree>
    <p:extLst>
      <p:ext uri="{BB962C8B-B14F-4D97-AF65-F5344CB8AC3E}">
        <p14:creationId xmlns:p14="http://schemas.microsoft.com/office/powerpoint/2010/main" val="28393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key derivation</a:t>
            </a:r>
          </a:p>
        </p:txBody>
      </p:sp>
      <p:sp>
        <p:nvSpPr>
          <p:cNvPr id="3" name="Slide Number Placeholder 2"/>
          <p:cNvSpPr>
            <a:spLocks noGrp="1"/>
          </p:cNvSpPr>
          <p:nvPr>
            <p:ph type="sldNum" sz="quarter" idx="4"/>
          </p:nvPr>
        </p:nvSpPr>
        <p:spPr/>
        <p:txBody>
          <a:bodyPr/>
          <a:lstStyle/>
          <a:p>
            <a:fld id="{F6590AF8-4F64-4D1C-B3C4-F65976908F52}"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2654338" y="1257373"/>
            <a:ext cx="6194388" cy="5343452"/>
          </a:xfrm>
          <a:prstGeom prst="rect">
            <a:avLst/>
          </a:prstGeom>
        </p:spPr>
      </p:pic>
    </p:spTree>
    <p:extLst>
      <p:ext uri="{BB962C8B-B14F-4D97-AF65-F5344CB8AC3E}">
        <p14:creationId xmlns:p14="http://schemas.microsoft.com/office/powerpoint/2010/main" val="3837573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50072" y="4707417"/>
            <a:ext cx="9079971" cy="1362075"/>
          </a:xfrm>
        </p:spPr>
        <p:txBody>
          <a:bodyPr/>
          <a:lstStyle/>
          <a:p>
            <a:pPr algn="ctr"/>
            <a:r>
              <a:rPr lang="en-US" sz="2400" dirty="0"/>
              <a:t>End of PART 1 </a:t>
            </a:r>
            <a:br>
              <a:rPr lang="en-US" sz="2400" dirty="0"/>
            </a:br>
            <a:r>
              <a:rPr lang="en-US" sz="2400" dirty="0"/>
              <a:t>(symmetric Crypto)</a:t>
            </a:r>
          </a:p>
        </p:txBody>
      </p:sp>
      <p:sp>
        <p:nvSpPr>
          <p:cNvPr id="10" name="Text Placeholder 9"/>
          <p:cNvSpPr>
            <a:spLocks noGrp="1"/>
          </p:cNvSpPr>
          <p:nvPr>
            <p:ph type="body" idx="1"/>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217" y="1552535"/>
            <a:ext cx="1360983" cy="2708356"/>
          </a:xfrm>
          <a:prstGeom prst="rect">
            <a:avLst/>
          </a:prstGeom>
        </p:spPr>
      </p:pic>
      <p:sp>
        <p:nvSpPr>
          <p:cNvPr id="3" name="Slide Number Placeholder 2"/>
          <p:cNvSpPr>
            <a:spLocks noGrp="1"/>
          </p:cNvSpPr>
          <p:nvPr>
            <p:ph type="sldNum" sz="quarter" idx="4"/>
          </p:nvPr>
        </p:nvSpPr>
        <p:spPr/>
        <p:txBody>
          <a:bodyPr/>
          <a:lstStyle/>
          <a:p>
            <a:fld id="{F6590AF8-4F64-4D1C-B3C4-F65976908F52}" type="slidenum">
              <a:rPr lang="en-US" smtClean="0"/>
              <a:t>28</a:t>
            </a:fld>
            <a:endParaRPr lang="en-US"/>
          </a:p>
        </p:txBody>
      </p:sp>
    </p:spTree>
    <p:extLst>
      <p:ext uri="{BB962C8B-B14F-4D97-AF65-F5344CB8AC3E}">
        <p14:creationId xmlns:p14="http://schemas.microsoft.com/office/powerpoint/2010/main" val="3505984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symmetric cryptography</a:t>
            </a:r>
          </a:p>
        </p:txBody>
      </p:sp>
      <mc:AlternateContent xmlns:mc="http://schemas.openxmlformats.org/markup-compatibility/2006" xmlns:a14="http://schemas.microsoft.com/office/drawing/2010/main">
        <mc:Choice Requires="a14">
          <p:graphicFrame>
            <p:nvGraphicFramePr>
              <p:cNvPr id="6" name="Table Placeholder 4"/>
              <p:cNvGraphicFramePr>
                <a:graphicFrameLocks/>
              </p:cNvGraphicFramePr>
              <p:nvPr>
                <p:extLst>
                  <p:ext uri="{D42A27DB-BD31-4B8C-83A1-F6EECF244321}">
                    <p14:modId xmlns:p14="http://schemas.microsoft.com/office/powerpoint/2010/main" val="3722310091"/>
                  </p:ext>
                </p:extLst>
              </p:nvPr>
            </p:nvGraphicFramePr>
            <p:xfrm>
              <a:off x="623392" y="905087"/>
              <a:ext cx="11137236" cy="5835927"/>
            </p:xfrm>
            <a:graphic>
              <a:graphicData uri="http://schemas.openxmlformats.org/drawingml/2006/table">
                <a:tbl>
                  <a:tblPr firstRow="1" bandRow="1">
                    <a:tableStyleId>{85BE263C-DBD7-4A20-BB59-AAB30ACAA65A}</a:tableStyleId>
                  </a:tblPr>
                  <a:tblGrid>
                    <a:gridCol w="2383419">
                      <a:extLst>
                        <a:ext uri="{9D8B030D-6E8A-4147-A177-3AD203B41FA5}">
                          <a16:colId xmlns="" xmlns:a16="http://schemas.microsoft.com/office/drawing/2014/main" val="20000"/>
                        </a:ext>
                      </a:extLst>
                    </a:gridCol>
                    <a:gridCol w="3270421">
                      <a:extLst>
                        <a:ext uri="{9D8B030D-6E8A-4147-A177-3AD203B41FA5}">
                          <a16:colId xmlns="" xmlns:a16="http://schemas.microsoft.com/office/drawing/2014/main" val="20001"/>
                        </a:ext>
                      </a:extLst>
                    </a:gridCol>
                    <a:gridCol w="2998573">
                      <a:extLst>
                        <a:ext uri="{9D8B030D-6E8A-4147-A177-3AD203B41FA5}">
                          <a16:colId xmlns="" xmlns:a16="http://schemas.microsoft.com/office/drawing/2014/main" val="20002"/>
                        </a:ext>
                      </a:extLst>
                    </a:gridCol>
                    <a:gridCol w="1062376">
                      <a:extLst>
                        <a:ext uri="{9D8B030D-6E8A-4147-A177-3AD203B41FA5}">
                          <a16:colId xmlns="" xmlns:a16="http://schemas.microsoft.com/office/drawing/2014/main" val="20003"/>
                        </a:ext>
                      </a:extLst>
                    </a:gridCol>
                    <a:gridCol w="1422447">
                      <a:extLst>
                        <a:ext uri="{9D8B030D-6E8A-4147-A177-3AD203B41FA5}">
                          <a16:colId xmlns="" xmlns:a16="http://schemas.microsoft.com/office/drawing/2014/main"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sz="1400" dirty="0"/>
                            <a:t>Pseudorandom</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Keyed</a:t>
                          </a:r>
                          <a:r>
                            <a:rPr lang="en-US" sz="1400" baseline="0" dirty="0"/>
                            <a:t> function mapping fixed-length input to fixed-length output</a:t>
                          </a:r>
                          <a:endParaRPr lang="en-US" sz="1400" dirty="0"/>
                        </a:p>
                        <a:p>
                          <a:pPr algn="l"/>
                          <a14:m>
                            <m:oMathPara xmlns:m="http://schemas.openxmlformats.org/officeDocument/2006/math">
                              <m:oMathParaPr>
                                <m:jc m:val="left"/>
                              </m:oMathParaPr>
                              <m:oMath xmlns:m="http://schemas.openxmlformats.org/officeDocument/2006/math">
                                <m:r>
                                  <a:rPr lang="nb-NO" sz="1400" smtClean="0">
                                    <a:latin typeface="Cambria Math" panose="02040503050406030204" pitchFamily="18" charset="0"/>
                                  </a:rPr>
                                  <m:t>𝐹</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m:rPr>
                                        <m:sty m:val="p"/>
                                      </m:rPr>
                                      <a:rPr lang="nb-NO" sz="1400" smtClean="0">
                                        <a:latin typeface="Cambria Math" panose="02040503050406030204" pitchFamily="18" charset="0"/>
                                      </a:rPr>
                                      <m:t>in</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m:rPr>
                                        <m:sty m:val="p"/>
                                      </m:rPr>
                                      <a:rPr lang="nb-NO" sz="1400" smtClean="0">
                                        <a:latin typeface="Cambria Math" panose="02040503050406030204" pitchFamily="18" charset="0"/>
                                      </a:rPr>
                                      <m:t>out</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Indistinguishability</a:t>
                          </a:r>
                          <a:r>
                            <a:rPr lang="en-US" sz="1400" baseline="0" dirty="0"/>
                            <a:t> from random function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PRF</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p>
                        <a:p>
                          <a:r>
                            <a:rPr lang="en-US" sz="1400" dirty="0"/>
                            <a:t>HMAC</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r>
                            <a:rPr lang="en-US" sz="1400" dirty="0"/>
                            <a:t>Block cipher / pseudorandom permutation</a:t>
                          </a:r>
                          <a:endParaRPr lang="en-US" sz="1400" dirty="0">
                            <a:latin typeface="Arial" panose="020B0604020202020204" pitchFamily="34" charset="0"/>
                            <a:cs typeface="Arial" panose="020B0604020202020204" pitchFamily="34" charset="0"/>
                          </a:endParaRPr>
                        </a:p>
                      </a:txBody>
                      <a:tcPr/>
                    </a:tc>
                    <a:tc>
                      <a:txBody>
                        <a:bodyPr/>
                        <a:lstStyle/>
                        <a:p>
                          <a:pPr algn="l"/>
                          <a:r>
                            <a:rPr lang="nb-NO" sz="1400" i="1" dirty="0" smtClean="0"/>
                            <a:t>Invertble</a:t>
                          </a:r>
                          <a:r>
                            <a:rPr lang="nb-NO" sz="1400" i="0" baseline="0" dirty="0" smtClean="0"/>
                            <a:t> PRF (</a:t>
                          </a:r>
                          <a14:m>
                            <m:oMath xmlns:m="http://schemas.openxmlformats.org/officeDocument/2006/math">
                              <m:sSub>
                                <m:sSubPr>
                                  <m:ctrlPr>
                                    <a:rPr lang="nb-NO" sz="1400" b="0" i="1" baseline="0" smtClean="0">
                                      <a:latin typeface="Cambria Math" panose="02040503050406030204" pitchFamily="18" charset="0"/>
                                    </a:rPr>
                                  </m:ctrlPr>
                                </m:sSubPr>
                                <m:e>
                                  <m:r>
                                    <a:rPr lang="nb-NO" sz="1400" b="0" i="1" baseline="0" smtClean="0">
                                      <a:latin typeface="Cambria Math" panose="02040503050406030204" pitchFamily="18" charset="0"/>
                                    </a:rPr>
                                    <m:t>𝐸</m:t>
                                  </m:r>
                                </m:e>
                                <m:sub>
                                  <m:r>
                                    <a:rPr lang="nb-NO" sz="1400" b="0" i="1" baseline="0" smtClean="0">
                                      <a:latin typeface="Cambria Math" panose="02040503050406030204" pitchFamily="18" charset="0"/>
                                    </a:rPr>
                                    <m:t>𝐾</m:t>
                                  </m:r>
                                </m:sub>
                              </m:sSub>
                            </m:oMath>
                          </a14:m>
                          <a:r>
                            <a:rPr lang="nb-NO" sz="1400" i="1" baseline="0" dirty="0" smtClean="0"/>
                            <a:t> </a:t>
                          </a:r>
                          <a:r>
                            <a:rPr lang="nb-NO" sz="1400" i="0" baseline="0" dirty="0" smtClean="0"/>
                            <a:t>is a permutation </a:t>
                          </a:r>
                          <a14:m>
                            <m:oMath xmlns:m="http://schemas.openxmlformats.org/officeDocument/2006/math">
                              <m:r>
                                <a:rPr lang="nb-NO" sz="1400" b="0" i="1" baseline="0" smtClean="0">
                                  <a:latin typeface="Cambria Math" panose="02040503050406030204" pitchFamily="18" charset="0"/>
                                </a:rPr>
                                <m:t>∀</m:t>
                              </m:r>
                              <m:r>
                                <a:rPr lang="nb-NO" sz="1400" b="0" i="1" baseline="0" smtClean="0">
                                  <a:latin typeface="Cambria Math" panose="02040503050406030204" pitchFamily="18" charset="0"/>
                                </a:rPr>
                                <m:t>𝐾</m:t>
                              </m:r>
                            </m:oMath>
                          </a14:m>
                          <a:r>
                            <a:rPr lang="nb-NO" sz="1400" i="0" baseline="0" dirty="0" smtClean="0"/>
                            <a:t>)</a:t>
                          </a:r>
                          <a:endParaRPr lang="nb-NO" sz="1400" i="0" baseline="0" dirty="0"/>
                        </a:p>
                        <a:p>
                          <a:pPr algn="l"/>
                          <a14:m>
                            <m:oMathPara xmlns:m="http://schemas.openxmlformats.org/officeDocument/2006/math">
                              <m:oMathParaPr>
                                <m:jc m:val="left"/>
                              </m:oMathParaPr>
                              <m:oMath xmlns:m="http://schemas.openxmlformats.org/officeDocument/2006/math">
                                <m:r>
                                  <a:rPr lang="nb-NO" sz="1400" baseline="0" smtClean="0">
                                    <a:latin typeface="Cambria Math" panose="02040503050406030204" pitchFamily="18" charset="0"/>
                                  </a:rPr>
                                  <m:t>𝐸</m:t>
                                </m:r>
                                <m:r>
                                  <a:rPr lang="nb-NO" sz="1400" baseline="0" smtClean="0">
                                    <a:latin typeface="Cambria Math" panose="02040503050406030204" pitchFamily="18" charset="0"/>
                                  </a:rPr>
                                  <m:t> :</m:t>
                                </m:r>
                                <m:r>
                                  <a:rPr lang="nb-NO" sz="1400" baseline="0" smtClean="0">
                                    <a:latin typeface="Cambria Math" panose="02040503050406030204" pitchFamily="18" charset="0"/>
                                  </a:rPr>
                                  <m:t>𝒦</m:t>
                                </m:r>
                                <m:r>
                                  <a:rPr lang="nb-NO" sz="1400" baseline="0" smtClean="0">
                                    <a:latin typeface="Cambria Math" panose="02040503050406030204" pitchFamily="18" charset="0"/>
                                  </a:rPr>
                                  <m:t>×</m:t>
                                </m:r>
                                <m:sSup>
                                  <m:sSupPr>
                                    <m:ctrlPr>
                                      <a:rPr lang="nb-NO" sz="1400" i="1" baseline="0" smtClean="0">
                                        <a:latin typeface="Cambria Math" panose="02040503050406030204" pitchFamily="18" charset="0"/>
                                      </a:rPr>
                                    </m:ctrlPr>
                                  </m:sSupPr>
                                  <m:e>
                                    <m:d>
                                      <m:dPr>
                                        <m:begChr m:val="{"/>
                                        <m:endChr m:val="}"/>
                                        <m:ctrlPr>
                                          <a:rPr lang="nb-NO" sz="1400" i="1" baseline="0" smtClean="0">
                                            <a:latin typeface="Cambria Math" panose="02040503050406030204" pitchFamily="18" charset="0"/>
                                          </a:rPr>
                                        </m:ctrlPr>
                                      </m:dPr>
                                      <m:e>
                                        <m:r>
                                          <a:rPr lang="nb-NO" sz="1400" baseline="0" smtClean="0">
                                            <a:latin typeface="Cambria Math" panose="02040503050406030204" pitchFamily="18" charset="0"/>
                                          </a:rPr>
                                          <m:t>0,1</m:t>
                                        </m:r>
                                      </m:e>
                                    </m:d>
                                  </m:e>
                                  <m:sup>
                                    <m:r>
                                      <a:rPr lang="nb-NO" sz="1400" baseline="0" smtClean="0">
                                        <a:latin typeface="Cambria Math" panose="02040503050406030204" pitchFamily="18" charset="0"/>
                                      </a:rPr>
                                      <m:t>𝑛</m:t>
                                    </m:r>
                                  </m:sup>
                                </m:sSup>
                                <m:r>
                                  <a:rPr lang="nb-NO" sz="1400" baseline="0" smtClean="0">
                                    <a:latin typeface="Cambria Math" panose="02040503050406030204" pitchFamily="18" charset="0"/>
                                  </a:rPr>
                                  <m:t>→</m:t>
                                </m:r>
                                <m:sSup>
                                  <m:sSupPr>
                                    <m:ctrlPr>
                                      <a:rPr lang="nb-NO" sz="1400" i="1" baseline="0" smtClean="0">
                                        <a:latin typeface="Cambria Math" panose="02040503050406030204" pitchFamily="18" charset="0"/>
                                      </a:rPr>
                                    </m:ctrlPr>
                                  </m:sSupPr>
                                  <m:e>
                                    <m:d>
                                      <m:dPr>
                                        <m:begChr m:val="{"/>
                                        <m:endChr m:val="}"/>
                                        <m:ctrlPr>
                                          <a:rPr lang="nb-NO" sz="1400" i="1" baseline="0" smtClean="0">
                                            <a:latin typeface="Cambria Math" panose="02040503050406030204" pitchFamily="18" charset="0"/>
                                          </a:rPr>
                                        </m:ctrlPr>
                                      </m:dPr>
                                      <m:e>
                                        <m:r>
                                          <a:rPr lang="nb-NO" sz="1400" baseline="0" smtClean="0">
                                            <a:latin typeface="Cambria Math" panose="02040503050406030204" pitchFamily="18" charset="0"/>
                                          </a:rPr>
                                          <m:t>0,1</m:t>
                                        </m:r>
                                      </m:e>
                                    </m:d>
                                  </m:e>
                                  <m:sup>
                                    <m:r>
                                      <a:rPr lang="nb-NO" sz="1400" baseline="0" smtClean="0">
                                        <a:latin typeface="Cambria Math" panose="02040503050406030204" pitchFamily="18" charset="0"/>
                                      </a:rPr>
                                      <m:t>𝑛</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r>
                            <a:rPr lang="en-US" sz="1400" dirty="0"/>
                            <a:t>Indistinguishability</a:t>
                          </a:r>
                          <a:r>
                            <a:rPr lang="en-US" sz="1400" baseline="0" dirty="0"/>
                            <a:t> from random permutation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PRP</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r>
                            <a:rPr lang="en-US" sz="1400" dirty="0"/>
                            <a:t>Encryption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Encrypt variable-length input</a:t>
                          </a:r>
                        </a:p>
                        <a:p>
                          <a:pPr algn="l"/>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m:oMathPara>
                          </a14:m>
                          <a:endParaRPr lang="en-US" sz="1400" dirty="0"/>
                        </a:p>
                        <a:p>
                          <a:pPr algn="l"/>
                          <a14:m>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a14:m>
                          <a:r>
                            <a:rPr lang="en-US" sz="1400" dirty="0"/>
                            <a:t> (nonce-based)</a:t>
                          </a:r>
                          <a:endParaRPr lang="en-US" sz="1400" i="0" dirty="0">
                            <a:latin typeface="Arial" panose="020B0604020202020204" pitchFamily="34" charset="0"/>
                            <a:cs typeface="Arial" panose="020B0604020202020204" pitchFamily="34" charset="0"/>
                          </a:endParaRPr>
                        </a:p>
                      </a:txBody>
                      <a:tcPr/>
                    </a:tc>
                    <a:tc>
                      <a:txBody>
                        <a:bodyPr/>
                        <a:lstStyle/>
                        <a:p>
                          <a:r>
                            <a:rPr lang="en-US" sz="1400" dirty="0"/>
                            <a:t>Confidentiality:</a:t>
                          </a:r>
                          <a:r>
                            <a:rPr lang="en-US" sz="1400" baseline="0" dirty="0"/>
                            <a:t> a</a:t>
                          </a:r>
                          <a:r>
                            <a:rPr lang="en-US" sz="1400" dirty="0"/>
                            <a:t>ttacker</a:t>
                          </a:r>
                          <a:r>
                            <a:rPr lang="en-US" sz="1400" baseline="0" dirty="0"/>
                            <a:t> should learn nothing about plaintext (except length) from ciphertexts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IND-CPA</a:t>
                          </a:r>
                        </a:p>
                        <a:p>
                          <a:r>
                            <a:rPr lang="en-US" sz="1400" dirty="0"/>
                            <a:t>IND-CCA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CTR</a:t>
                          </a:r>
                          <a:br>
                            <a:rPr lang="en-US" sz="1400" dirty="0"/>
                          </a:br>
                          <a:r>
                            <a:rPr lang="en-US" sz="1400" baseline="0" dirty="0"/>
                            <a:t>CBC$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370840">
                    <a:tc>
                      <a:txBody>
                        <a:bodyPr/>
                        <a:lstStyle/>
                        <a:p>
                          <a:r>
                            <a:rPr lang="en-US" sz="1400" dirty="0"/>
                            <a:t>MAC</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Produce fixed-length tag on variable-length message</a:t>
                          </a:r>
                          <a:br>
                            <a:rPr lang="en-US" sz="1400" dirty="0"/>
                          </a:b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Tag</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𝒯</m:t>
                                </m:r>
                              </m:oMath>
                            </m:oMathPara>
                          </a14:m>
                          <a:endParaRPr lang="en-US" sz="1400" dirty="0"/>
                        </a:p>
                        <a:p>
                          <a:pPr algn="l"/>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Vrfy</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𝒯</m:t>
                                </m:r>
                                <m:r>
                                  <a:rPr lang="nb-NO" sz="1400" smtClean="0">
                                    <a:latin typeface="Cambria Math" panose="02040503050406030204" pitchFamily="18" charset="0"/>
                                  </a:rPr>
                                  <m:t>→</m:t>
                                </m:r>
                                <m:d>
                                  <m:dPr>
                                    <m:begChr m:val="{"/>
                                    <m:endChr m:val="}"/>
                                    <m:ctrlPr>
                                      <a:rPr lang="nb-NO" sz="1400" i="1" smtClean="0">
                                        <a:latin typeface="Cambria Math" panose="02040503050406030204" pitchFamily="18" charset="0"/>
                                      </a:rPr>
                                    </m:ctrlPr>
                                  </m:dPr>
                                  <m:e>
                                    <m:r>
                                      <m:rPr>
                                        <m:sty m:val="p"/>
                                      </m:rPr>
                                      <a:rPr lang="nb-NO" sz="1400" smtClean="0">
                                        <a:latin typeface="Cambria Math" panose="02040503050406030204" pitchFamily="18" charset="0"/>
                                      </a:rPr>
                                      <m:t>Valid</m:t>
                                    </m:r>
                                    <m:r>
                                      <a:rPr lang="nb-NO" sz="1400" smtClean="0">
                                        <a:latin typeface="Cambria Math" panose="02040503050406030204" pitchFamily="18" charset="0"/>
                                      </a:rPr>
                                      <m:t>, </m:t>
                                    </m:r>
                                    <m:r>
                                      <m:rPr>
                                        <m:sty m:val="p"/>
                                      </m:rPr>
                                      <a:rPr lang="nb-NO" sz="1400" smtClean="0">
                                        <a:latin typeface="Cambria Math" panose="02040503050406030204" pitchFamily="18" charset="0"/>
                                      </a:rPr>
                                      <m:t>Invalid</m:t>
                                    </m:r>
                                  </m:e>
                                </m:d>
                              </m:oMath>
                            </m:oMathPara>
                          </a14:m>
                          <a:endParaRPr lang="en-US" sz="1400" i="0" dirty="0">
                            <a:latin typeface="Arial" panose="020B0604020202020204" pitchFamily="34" charset="0"/>
                            <a:cs typeface="Arial" panose="020B0604020202020204" pitchFamily="34" charset="0"/>
                          </a:endParaRPr>
                        </a:p>
                      </a:txBody>
                      <a:tcPr/>
                    </a:tc>
                    <a:tc>
                      <a:txBody>
                        <a:bodyPr/>
                        <a:lstStyle/>
                        <a:p>
                          <a:r>
                            <a:rPr lang="en-US" sz="1400" dirty="0"/>
                            <a:t>Integrity: attacker shouldn't</a:t>
                          </a:r>
                          <a:r>
                            <a:rPr lang="en-US" sz="1400" baseline="0" dirty="0"/>
                            <a:t> be</a:t>
                          </a:r>
                          <a:r>
                            <a:rPr lang="en-US" sz="1400" dirty="0"/>
                            <a:t> able</a:t>
                          </a:r>
                          <a:r>
                            <a:rPr lang="en-US" sz="1400" baseline="0" dirty="0"/>
                            <a:t> to forge messages, i.e., create new messages with valid tags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UF-CMA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CBC-MAC</a:t>
                          </a:r>
                        </a:p>
                        <a:p>
                          <a:r>
                            <a:rPr lang="en-US" sz="1400" dirty="0"/>
                            <a:t>CMAC</a:t>
                          </a:r>
                        </a:p>
                        <a:p>
                          <a:r>
                            <a:rPr lang="en-US" sz="1400" dirty="0"/>
                            <a:t>HMAC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947189">
                    <a:tc>
                      <a:txBody>
                        <a:bodyPr/>
                        <a:lstStyle/>
                        <a:p>
                          <a:r>
                            <a:rPr lang="en-US" sz="1400" dirty="0"/>
                            <a:t>Authenticated encryption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Encrypt variable-length input </a:t>
                          </a:r>
                          <a:br>
                            <a:rPr lang="en-US" sz="1400" dirty="0"/>
                          </a:br>
                          <a14:m>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a14:m>
                          <a:r>
                            <a:rPr lang="en-US" sz="1400" dirty="0"/>
                            <a:t> </a:t>
                          </a:r>
                        </a:p>
                        <a:p>
                          <a:pPr algn="l"/>
                          <a14:m>
                            <m:oMathPara xmlns:m="http://schemas.openxmlformats.org/officeDocument/2006/math">
                              <m:oMathParaPr>
                                <m:jc m:val="left"/>
                              </m:oMathParaPr>
                              <m:oMath xmlns:m="http://schemas.openxmlformats.org/officeDocument/2006/math">
                                <m:r>
                                  <m:rPr>
                                    <m:sty m:val="p"/>
                                  </m:rPr>
                                  <a:rPr lang="nb-NO" sz="1400" dirty="0" smtClean="0">
                                    <a:latin typeface="Cambria Math" panose="02040503050406030204" pitchFamily="18" charset="0"/>
                                  </a:rPr>
                                  <m:t>Dec</m:t>
                                </m:r>
                                <m:r>
                                  <a:rPr lang="nb-NO" sz="1400" dirty="0" smtClean="0">
                                    <a:latin typeface="Cambria Math" panose="02040503050406030204" pitchFamily="18" charset="0"/>
                                  </a:rPr>
                                  <m:t> :</m:t>
                                </m:r>
                                <m:r>
                                  <a:rPr lang="nb-NO" sz="1400" dirty="0" smtClean="0">
                                    <a:latin typeface="Cambria Math" panose="02040503050406030204" pitchFamily="18" charset="0"/>
                                  </a:rPr>
                                  <m:t>𝒦</m:t>
                                </m:r>
                                <m:r>
                                  <a:rPr lang="nb-NO" sz="1400" dirty="0" smtClean="0">
                                    <a:latin typeface="Cambria Math" panose="02040503050406030204" pitchFamily="18" charset="0"/>
                                  </a:rPr>
                                  <m:t>×</m:t>
                                </m:r>
                                <m:r>
                                  <a:rPr lang="nb-NO" sz="1400" dirty="0" smtClean="0">
                                    <a:latin typeface="Cambria Math" panose="02040503050406030204" pitchFamily="18" charset="0"/>
                                  </a:rPr>
                                  <m:t>𝒞</m:t>
                                </m:r>
                                <m:r>
                                  <a:rPr lang="nb-NO" sz="1400" dirty="0" smtClean="0">
                                    <a:latin typeface="Cambria Math" panose="02040503050406030204" pitchFamily="18" charset="0"/>
                                  </a:rPr>
                                  <m:t>→</m:t>
                                </m:r>
                                <m:r>
                                  <a:rPr lang="nb-NO" sz="1400" dirty="0" smtClean="0">
                                    <a:latin typeface="Cambria Math" panose="02040503050406030204" pitchFamily="18" charset="0"/>
                                  </a:rPr>
                                  <m:t>ℳ</m:t>
                                </m:r>
                                <m:r>
                                  <a:rPr lang="nb-NO" sz="1400" dirty="0" smtClean="0">
                                    <a:latin typeface="Cambria Math" panose="02040503050406030204" pitchFamily="18" charset="0"/>
                                  </a:rPr>
                                  <m:t>∪</m:t>
                                </m:r>
                                <m:d>
                                  <m:dPr>
                                    <m:begChr m:val="{"/>
                                    <m:endChr m:val="}"/>
                                    <m:ctrlPr>
                                      <a:rPr lang="nb-NO" sz="1400" i="1" dirty="0" smtClean="0">
                                        <a:latin typeface="Cambria Math" panose="02040503050406030204" pitchFamily="18" charset="0"/>
                                      </a:rPr>
                                    </m:ctrlPr>
                                  </m:dPr>
                                  <m:e>
                                    <m:r>
                                      <a:rPr lang="nb-NO" sz="1400" dirty="0" smtClean="0">
                                        <a:latin typeface="Cambria Math" panose="02040503050406030204" pitchFamily="18" charset="0"/>
                                      </a:rPr>
                                      <m:t>⊥</m:t>
                                    </m:r>
                                  </m:e>
                                </m:d>
                              </m:oMath>
                            </m:oMathPara>
                          </a14:m>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With</a:t>
                          </a:r>
                          <a:r>
                            <a:rPr lang="en-US" sz="1400" baseline="0" dirty="0"/>
                            <a:t> associated data + </a:t>
                          </a:r>
                          <a:r>
                            <a:rPr lang="en-US" sz="1400" baseline="0" dirty="0" err="1"/>
                            <a:t>nonces</a:t>
                          </a:r>
                          <a:r>
                            <a:rPr lang="en-US" sz="1400" baseline="0" dirty="0"/>
                            <a:t> (AEAD)</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𝒜</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m:oMathPara>
                          </a14:m>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𝒜</m:t>
                                </m:r>
                                <m:r>
                                  <a:rPr lang="nb-NO" sz="1400" smtClean="0">
                                    <a:latin typeface="Cambria Math" panose="02040503050406030204" pitchFamily="18" charset="0"/>
                                  </a:rPr>
                                  <m:t>×</m:t>
                                </m:r>
                                <m:r>
                                  <a:rPr lang="nb-NO" sz="1400" smtClean="0">
                                    <a:latin typeface="Cambria Math" panose="02040503050406030204" pitchFamily="18" charset="0"/>
                                  </a:rPr>
                                  <m:t>𝒞</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a:t>
                          </a:r>
                          <a:r>
                            <a:rPr lang="en-US" sz="1400" baseline="0" dirty="0"/>
                            <a:t> + ciphertext integrity</a:t>
                          </a:r>
                          <a:br>
                            <a:rPr lang="en-US" sz="1400" baseline="0" dirty="0"/>
                          </a:br>
                          <a:r>
                            <a:rPr lang="en-US" sz="1400" baseline="0" dirty="0"/>
                            <a:t/>
                          </a:r>
                          <a:br>
                            <a:rPr lang="en-US" sz="1400" baseline="0" dirty="0"/>
                          </a:br>
                          <a:r>
                            <a:rPr lang="en-US" sz="1400" baseline="0" dirty="0"/>
                            <a:t/>
                          </a:r>
                          <a:br>
                            <a:rPr lang="en-US" sz="1400" baseline="0" dirty="0"/>
                          </a:b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 (message)</a:t>
                          </a:r>
                          <a:r>
                            <a:rPr lang="en-US" sz="1400" baseline="0" dirty="0"/>
                            <a:t> + ciphertext and AD integrity</a:t>
                          </a:r>
                          <a:endParaRPr lang="en-US" sz="1400" dirty="0"/>
                        </a:p>
                        <a:p>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a:t>EtM</a:t>
                          </a:r>
                          <a:endParaRPr lang="en-US" sz="1400" dirty="0"/>
                        </a:p>
                        <a:p>
                          <a:r>
                            <a:rPr lang="en-US" sz="1400" dirty="0"/>
                            <a:t>GCM</a:t>
                          </a:r>
                          <a:br>
                            <a:rPr lang="en-US" sz="1400" dirty="0"/>
                          </a:br>
                          <a:r>
                            <a:rPr lang="en-US" sz="1400" dirty="0"/>
                            <a:t>OCB</a:t>
                          </a:r>
                        </a:p>
                        <a:p>
                          <a:r>
                            <a:rPr lang="en-US" sz="1400" dirty="0"/>
                            <a:t>CCM</a:t>
                          </a:r>
                          <a:br>
                            <a:rPr lang="en-US" sz="1400" dirty="0"/>
                          </a:b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947189">
                    <a:tc>
                      <a:txBody>
                        <a:bodyPr/>
                        <a:lstStyle/>
                        <a:p>
                          <a:r>
                            <a:rPr lang="en-US" sz="1400" dirty="0"/>
                            <a:t>Hash</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Keyless function</a:t>
                          </a:r>
                          <a:r>
                            <a:rPr lang="en-US" sz="1400" baseline="0" dirty="0"/>
                            <a:t> mapping variable-length input to fixed-length output</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nb-NO" sz="1400" smtClean="0">
                                  <a:latin typeface="Cambria Math" panose="02040503050406030204" pitchFamily="18" charset="0"/>
                                </a:rPr>
                                <m:t>𝐻</m:t>
                              </m:r>
                              <m:r>
                                <a:rPr lang="nb-NO" sz="1400" smtClean="0">
                                  <a:latin typeface="Cambria Math" panose="02040503050406030204" pitchFamily="18" charset="0"/>
                                </a:rPr>
                                <m:t> :</m:t>
                              </m:r>
                              <m:r>
                                <a:rPr lang="nb-NO" sz="1400" b="0" i="1" smtClean="0">
                                  <a:latin typeface="Cambria Math" panose="02040503050406030204" pitchFamily="18" charset="0"/>
                                </a:rPr>
                                <m:t>𝒳</m:t>
                              </m:r>
                              <m:r>
                                <a:rPr lang="nb-NO" sz="1400" smtClean="0">
                                  <a:latin typeface="Cambria Math" panose="02040503050406030204" pitchFamily="18" charset="0"/>
                                </a:rPr>
                                <m:t>→</m:t>
                              </m:r>
                              <m:r>
                                <a:rPr lang="nb-NO" sz="1400" b="0" i="1" smtClean="0">
                                  <a:latin typeface="Cambria Math" panose="02040503050406030204" pitchFamily="18" charset="0"/>
                                </a:rPr>
                                <m:t>𝒴</m:t>
                              </m:r>
                            </m:oMath>
                          </a14:m>
                          <a:r>
                            <a:rPr lang="en-US" sz="1400" dirty="0"/>
                            <a:t> </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nb-NO" sz="1400" smtClean="0">
                                    <a:latin typeface="Cambria Math" panose="02040503050406030204" pitchFamily="18" charset="0"/>
                                  </a:rPr>
                                  <m:t>𝐻</m:t>
                                </m:r>
                                <m:r>
                                  <a:rPr lang="nb-NO" sz="1400" smtClean="0">
                                    <a:latin typeface="Cambria Math" panose="02040503050406030204" pitchFamily="18" charset="0"/>
                                  </a:rPr>
                                  <m:t> :</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smtClean="0">
                                        <a:latin typeface="Cambria Math" panose="02040503050406030204" pitchFamily="18" charset="0"/>
                                      </a:rPr>
                                      <m:t>∗</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smtClean="0">
                                        <a:latin typeface="Cambria Math" panose="02040503050406030204" pitchFamily="18" charset="0"/>
                                      </a:rPr>
                                      <m:t>𝑛</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r>
                            <a:rPr lang="en-US" sz="1400" dirty="0"/>
                            <a:t>Collision-resistance + one-</a:t>
                          </a:r>
                          <a:r>
                            <a:rPr lang="en-US" sz="1400" dirty="0" err="1"/>
                            <a:t>wayness</a:t>
                          </a:r>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SHA1</a:t>
                          </a:r>
                        </a:p>
                        <a:p>
                          <a:r>
                            <a:rPr lang="en-US" sz="1400" dirty="0"/>
                            <a:t>SHA2-256</a:t>
                          </a:r>
                        </a:p>
                        <a:p>
                          <a:r>
                            <a:rPr lang="en-US" sz="1400" dirty="0"/>
                            <a:t>SHA2-512</a:t>
                          </a:r>
                        </a:p>
                        <a:p>
                          <a:r>
                            <a:rPr lang="en-US" sz="1400" dirty="0"/>
                            <a:t>SHA3</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6"/>
                      </a:ext>
                    </a:extLst>
                  </a:tr>
                </a:tbl>
              </a:graphicData>
            </a:graphic>
          </p:graphicFrame>
        </mc:Choice>
        <mc:Fallback xmlns="">
          <p:graphicFrame>
            <p:nvGraphicFramePr>
              <p:cNvPr id="6" name="Table Placeholder 4"/>
              <p:cNvGraphicFramePr>
                <a:graphicFrameLocks/>
              </p:cNvGraphicFramePr>
              <p:nvPr>
                <p:extLst>
                  <p:ext uri="{D42A27DB-BD31-4B8C-83A1-F6EECF244321}">
                    <p14:modId xmlns:p14="http://schemas.microsoft.com/office/powerpoint/2010/main" val="3722310091"/>
                  </p:ext>
                </p:extLst>
              </p:nvPr>
            </p:nvGraphicFramePr>
            <p:xfrm>
              <a:off x="623392" y="905087"/>
              <a:ext cx="11137236" cy="5835927"/>
            </p:xfrm>
            <a:graphic>
              <a:graphicData uri="http://schemas.openxmlformats.org/drawingml/2006/table">
                <a:tbl>
                  <a:tblPr firstRow="1" bandRow="1">
                    <a:tableStyleId>{85BE263C-DBD7-4A20-BB59-AAB30ACAA65A}</a:tableStyleId>
                  </a:tblPr>
                  <a:tblGrid>
                    <a:gridCol w="2383419">
                      <a:extLst>
                        <a:ext uri="{9D8B030D-6E8A-4147-A177-3AD203B41FA5}">
                          <a16:colId xmlns:a16="http://schemas.microsoft.com/office/drawing/2014/main" xmlns="" xmlns:a14="http://schemas.microsoft.com/office/drawing/2010/main" val="20000"/>
                        </a:ext>
                      </a:extLst>
                    </a:gridCol>
                    <a:gridCol w="3270421">
                      <a:extLst>
                        <a:ext uri="{9D8B030D-6E8A-4147-A177-3AD203B41FA5}">
                          <a16:colId xmlns:a16="http://schemas.microsoft.com/office/drawing/2014/main" xmlns="" xmlns:a14="http://schemas.microsoft.com/office/drawing/2010/main" val="20001"/>
                        </a:ext>
                      </a:extLst>
                    </a:gridCol>
                    <a:gridCol w="2998573">
                      <a:extLst>
                        <a:ext uri="{9D8B030D-6E8A-4147-A177-3AD203B41FA5}">
                          <a16:colId xmlns:a16="http://schemas.microsoft.com/office/drawing/2014/main" xmlns="" xmlns:a14="http://schemas.microsoft.com/office/drawing/2010/main" val="20002"/>
                        </a:ext>
                      </a:extLst>
                    </a:gridCol>
                    <a:gridCol w="1062376">
                      <a:extLst>
                        <a:ext uri="{9D8B030D-6E8A-4147-A177-3AD203B41FA5}">
                          <a16:colId xmlns:a16="http://schemas.microsoft.com/office/drawing/2014/main" xmlns="" xmlns:a14="http://schemas.microsoft.com/office/drawing/2010/main" val="20003"/>
                        </a:ext>
                      </a:extLst>
                    </a:gridCol>
                    <a:gridCol w="1422447">
                      <a:extLst>
                        <a:ext uri="{9D8B030D-6E8A-4147-A177-3AD203B41FA5}">
                          <a16:colId xmlns:a16="http://schemas.microsoft.com/office/drawing/2014/main" xmlns="" xmlns:a14="http://schemas.microsoft.com/office/drawing/2010/main"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0"/>
                      </a:ext>
                    </a:extLst>
                  </a:tr>
                  <a:tr h="738378">
                    <a:tc>
                      <a:txBody>
                        <a:bodyPr/>
                        <a:lstStyle/>
                        <a:p>
                          <a:r>
                            <a:rPr lang="en-US" sz="1400" dirty="0"/>
                            <a:t>Pseudorandom</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52066" r="-167970" b="-6495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Indistinguishability</a:t>
                          </a:r>
                          <a:r>
                            <a:rPr lang="en-US" sz="1400" baseline="0" dirty="0"/>
                            <a:t> from random function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PRF</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p>
                        <a:p>
                          <a:r>
                            <a:rPr lang="en-US" sz="1400" dirty="0"/>
                            <a:t>HMAC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1"/>
                      </a:ext>
                    </a:extLst>
                  </a:tr>
                  <a:tr h="518160">
                    <a:tc>
                      <a:txBody>
                        <a:bodyPr/>
                        <a:lstStyle/>
                        <a:p>
                          <a:r>
                            <a:rPr lang="en-US" sz="1400" dirty="0"/>
                            <a:t>Block cipher / pseudorandom permutation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16471" r="-167970" b="-824706"/>
                          </a:stretch>
                        </a:blipFill>
                      </a:tcPr>
                    </a:tc>
                    <a:tc>
                      <a:txBody>
                        <a:bodyPr/>
                        <a:lstStyle/>
                        <a:p>
                          <a:r>
                            <a:rPr lang="en-US" sz="1400" dirty="0"/>
                            <a:t>Indistinguishability</a:t>
                          </a:r>
                          <a:r>
                            <a:rPr lang="en-US" sz="1400" baseline="0" dirty="0"/>
                            <a:t> from random permutation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PRP</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2"/>
                      </a:ext>
                    </a:extLst>
                  </a:tr>
                  <a:tr h="731520">
                    <a:tc>
                      <a:txBody>
                        <a:bodyPr/>
                        <a:lstStyle/>
                        <a:p>
                          <a:r>
                            <a:rPr lang="en-US" sz="1400" dirty="0"/>
                            <a:t>Encryption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24167" r="-167970" b="-484167"/>
                          </a:stretch>
                        </a:blipFill>
                      </a:tcPr>
                    </a:tc>
                    <a:tc>
                      <a:txBody>
                        <a:bodyPr/>
                        <a:lstStyle/>
                        <a:p>
                          <a:r>
                            <a:rPr lang="en-US" sz="1400" dirty="0"/>
                            <a:t>Confidentiality:</a:t>
                          </a:r>
                          <a:r>
                            <a:rPr lang="en-US" sz="1400" baseline="0" dirty="0"/>
                            <a:t> a</a:t>
                          </a:r>
                          <a:r>
                            <a:rPr lang="en-US" sz="1400" dirty="0"/>
                            <a:t>ttacker</a:t>
                          </a:r>
                          <a:r>
                            <a:rPr lang="en-US" sz="1400" baseline="0" dirty="0"/>
                            <a:t> should learn nothing about plaintext (except length) from ciphertexts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IND-CPA</a:t>
                          </a:r>
                        </a:p>
                        <a:p>
                          <a:r>
                            <a:rPr lang="en-US" sz="1400" dirty="0"/>
                            <a:t>IND-CCA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CTR</a:t>
                          </a:r>
                          <a:br>
                            <a:rPr lang="en-US" sz="1400" dirty="0"/>
                          </a:br>
                          <a:r>
                            <a:rPr lang="en-US" sz="1400" baseline="0" dirty="0"/>
                            <a:t>CBC$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3"/>
                      </a:ext>
                    </a:extLst>
                  </a:tr>
                  <a:tr h="944880">
                    <a:tc>
                      <a:txBody>
                        <a:bodyPr/>
                        <a:lstStyle/>
                        <a:p>
                          <a:r>
                            <a:rPr lang="en-US" sz="1400" dirty="0"/>
                            <a:t>MAC</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50968" r="-167970" b="-274839"/>
                          </a:stretch>
                        </a:blipFill>
                      </a:tcPr>
                    </a:tc>
                    <a:tc>
                      <a:txBody>
                        <a:bodyPr/>
                        <a:lstStyle/>
                        <a:p>
                          <a:r>
                            <a:rPr lang="en-US" sz="1400" dirty="0"/>
                            <a:t>Integrity: attacker shouldn't</a:t>
                          </a:r>
                          <a:r>
                            <a:rPr lang="en-US" sz="1400" baseline="0" dirty="0"/>
                            <a:t> be</a:t>
                          </a:r>
                          <a:r>
                            <a:rPr lang="en-US" sz="1400" dirty="0"/>
                            <a:t> able</a:t>
                          </a:r>
                          <a:r>
                            <a:rPr lang="en-US" sz="1400" baseline="0" dirty="0"/>
                            <a:t> to forge messages, i.e., create new messages with valid tags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UF-CMA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CBC-MAC</a:t>
                          </a:r>
                        </a:p>
                        <a:p>
                          <a:r>
                            <a:rPr lang="en-US" sz="1400" dirty="0"/>
                            <a:t>CMAC</a:t>
                          </a:r>
                        </a:p>
                        <a:p>
                          <a:r>
                            <a:rPr lang="en-US" sz="1400" dirty="0"/>
                            <a:t>HMAC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4"/>
                      </a:ext>
                    </a:extLst>
                  </a:tr>
                  <a:tr h="1584960">
                    <a:tc>
                      <a:txBody>
                        <a:bodyPr/>
                        <a:lstStyle/>
                        <a:p>
                          <a:r>
                            <a:rPr lang="en-US" sz="1400" dirty="0"/>
                            <a:t>Authenticated encryption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08429" r="-167970" b="-632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a:t>
                          </a:r>
                          <a:r>
                            <a:rPr lang="en-US" sz="1400" baseline="0" dirty="0"/>
                            <a:t> + ciphertext integrity</a:t>
                          </a:r>
                          <a:br>
                            <a:rPr lang="en-US" sz="1400" baseline="0" dirty="0"/>
                          </a:br>
                          <a:r>
                            <a:rPr lang="en-US" sz="1400" baseline="0" dirty="0"/>
                            <a:t/>
                          </a:r>
                          <a:br>
                            <a:rPr lang="en-US" sz="1400" baseline="0" dirty="0"/>
                          </a:br>
                          <a:r>
                            <a:rPr lang="en-US" sz="1400" baseline="0" dirty="0"/>
                            <a:t/>
                          </a:r>
                          <a:br>
                            <a:rPr lang="en-US" sz="1400" baseline="0" dirty="0"/>
                          </a:b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 (message)</a:t>
                          </a:r>
                          <a:r>
                            <a:rPr lang="en-US" sz="1400" baseline="0" dirty="0"/>
                            <a:t> + ciphertext and AD integrity</a:t>
                          </a:r>
                          <a:endParaRPr lang="en-US" sz="1400" dirty="0"/>
                        </a:p>
                        <a:p>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a:t>EtM</a:t>
                          </a:r>
                          <a:endParaRPr lang="en-US" sz="1400" dirty="0"/>
                        </a:p>
                        <a:p>
                          <a:r>
                            <a:rPr lang="en-US" sz="1400" dirty="0"/>
                            <a:t>GCM</a:t>
                          </a:r>
                          <a:br>
                            <a:rPr lang="en-US" sz="1400" dirty="0"/>
                          </a:br>
                          <a:r>
                            <a:rPr lang="en-US" sz="1400" dirty="0"/>
                            <a:t>OCB</a:t>
                          </a:r>
                        </a:p>
                        <a:p>
                          <a:r>
                            <a:rPr lang="en-US" sz="1400" dirty="0"/>
                            <a:t>CCM</a:t>
                          </a:r>
                          <a:br>
                            <a:rPr lang="en-US" sz="1400" dirty="0"/>
                          </a:b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5"/>
                      </a:ext>
                    </a:extLst>
                  </a:tr>
                  <a:tr h="947189">
                    <a:tc>
                      <a:txBody>
                        <a:bodyPr/>
                        <a:lstStyle/>
                        <a:p>
                          <a:r>
                            <a:rPr lang="en-US" sz="1400" dirty="0"/>
                            <a:t>Hash</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519355" r="-167970" b="-6452"/>
                          </a:stretch>
                        </a:blipFill>
                      </a:tcPr>
                    </a:tc>
                    <a:tc>
                      <a:txBody>
                        <a:bodyPr/>
                        <a:lstStyle/>
                        <a:p>
                          <a:r>
                            <a:rPr lang="en-US" sz="1400" dirty="0"/>
                            <a:t>Collision-resistance + one-</a:t>
                          </a:r>
                          <a:r>
                            <a:rPr lang="en-US" sz="1400" dirty="0" err="1"/>
                            <a:t>wayness</a:t>
                          </a:r>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SHA1</a:t>
                          </a:r>
                        </a:p>
                        <a:p>
                          <a:r>
                            <a:rPr lang="en-US" sz="1400" dirty="0"/>
                            <a:t>SHA2-256</a:t>
                          </a:r>
                        </a:p>
                        <a:p>
                          <a:r>
                            <a:rPr lang="en-US" sz="1400" dirty="0"/>
                            <a:t>SHA2-512</a:t>
                          </a:r>
                        </a:p>
                        <a:p>
                          <a:r>
                            <a:rPr lang="en-US" sz="1400" dirty="0"/>
                            <a:t>SHA3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6"/>
                      </a:ext>
                    </a:extLst>
                  </a:tr>
                </a:tbl>
              </a:graphicData>
            </a:graphic>
          </p:graphicFrame>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29</a:t>
            </a:fld>
            <a:endParaRPr lang="en-US" dirty="0"/>
          </a:p>
        </p:txBody>
      </p:sp>
    </p:spTree>
    <p:extLst>
      <p:ext uri="{BB962C8B-B14F-4D97-AF65-F5344CB8AC3E}">
        <p14:creationId xmlns:p14="http://schemas.microsoft.com/office/powerpoint/2010/main" val="441593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How to generate (lots) of randomness?</a:t>
            </a:r>
          </a:p>
          <a:p>
            <a:pPr>
              <a:buFont typeface="Arial" panose="020B0604020202020204" pitchFamily="34" charset="0"/>
              <a:buChar char="•"/>
            </a:pPr>
            <a:endParaRPr lang="en-US" dirty="0"/>
          </a:p>
          <a:p>
            <a:pPr>
              <a:buFont typeface="Arial" panose="020B0604020202020204" pitchFamily="34" charset="0"/>
              <a:buChar char="•"/>
            </a:pPr>
            <a:r>
              <a:rPr lang="en-US" dirty="0"/>
              <a:t>PRNGs</a:t>
            </a:r>
          </a:p>
          <a:p>
            <a:pPr lvl="1">
              <a:buFont typeface="Arial" panose="020B0604020202020204" pitchFamily="34" charset="0"/>
              <a:buChar char="•"/>
            </a:pPr>
            <a:r>
              <a:rPr lang="en-US" dirty="0"/>
              <a:t>Stream ciphers</a:t>
            </a:r>
          </a:p>
          <a:p>
            <a:pPr marL="0" indent="0"/>
            <a:endParaRPr lang="en-US" dirty="0"/>
          </a:p>
          <a:p>
            <a:pPr>
              <a:buFont typeface="Arial" panose="020B0604020202020204" pitchFamily="34" charset="0"/>
              <a:buChar char="•"/>
            </a:pPr>
            <a:r>
              <a:rPr lang="en-US" dirty="0"/>
              <a:t>Randomness – what is it</a:t>
            </a:r>
            <a:r>
              <a:rPr lang="en-US" dirty="0" smtClean="0"/>
              <a:t>?</a:t>
            </a:r>
          </a:p>
          <a:p>
            <a:pPr lvl="1">
              <a:buFont typeface="Arial" panose="020B0604020202020204" pitchFamily="34" charset="0"/>
              <a:buChar char="•"/>
            </a:pPr>
            <a:r>
              <a:rPr lang="en-US" dirty="0" smtClean="0"/>
              <a:t>Entropy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TRNGs</a:t>
            </a:r>
          </a:p>
          <a:p>
            <a:pPr>
              <a:buFont typeface="Arial" panose="020B0604020202020204" pitchFamily="34" charset="0"/>
              <a:buChar char="•"/>
            </a:pPr>
            <a:endParaRPr lang="en-US" dirty="0"/>
          </a:p>
          <a:p>
            <a:pPr>
              <a:buFont typeface="Arial" panose="020B0604020202020204" pitchFamily="34" charset="0"/>
              <a:buChar char="•"/>
            </a:pPr>
            <a:r>
              <a:rPr lang="en-US" dirty="0"/>
              <a:t>Key derivation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F6590AF8-4F64-4D1C-B3C4-F65976908F52}" type="slidenum">
              <a:rPr lang="en-US" smtClean="0"/>
              <a:t>3</a:t>
            </a:fld>
            <a:endParaRPr lang="en-US"/>
          </a:p>
        </p:txBody>
      </p:sp>
    </p:spTree>
    <p:extLst>
      <p:ext uri="{BB962C8B-B14F-4D97-AF65-F5344CB8AC3E}">
        <p14:creationId xmlns:p14="http://schemas.microsoft.com/office/powerpoint/2010/main" val="1079661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symmetric cryptography</a:t>
            </a:r>
          </a:p>
        </p:txBody>
      </p:sp>
      <mc:AlternateContent xmlns:mc="http://schemas.openxmlformats.org/markup-compatibility/2006" xmlns:a14="http://schemas.microsoft.com/office/drawing/2010/main">
        <mc:Choice Requires="a14">
          <p:graphicFrame>
            <p:nvGraphicFramePr>
              <p:cNvPr id="6" name="Table Placeholder 4"/>
              <p:cNvGraphicFramePr>
                <a:graphicFrameLocks/>
              </p:cNvGraphicFramePr>
              <p:nvPr>
                <p:extLst>
                  <p:ext uri="{D42A27DB-BD31-4B8C-83A1-F6EECF244321}">
                    <p14:modId xmlns:p14="http://schemas.microsoft.com/office/powerpoint/2010/main" val="1348400848"/>
                  </p:ext>
                </p:extLst>
              </p:nvPr>
            </p:nvGraphicFramePr>
            <p:xfrm>
              <a:off x="623392" y="905087"/>
              <a:ext cx="11137236" cy="3157157"/>
            </p:xfrm>
            <a:graphic>
              <a:graphicData uri="http://schemas.openxmlformats.org/drawingml/2006/table">
                <a:tbl>
                  <a:tblPr firstRow="1" bandRow="1">
                    <a:tableStyleId>{85BE263C-DBD7-4A20-BB59-AAB30ACAA65A}</a:tableStyleId>
                  </a:tblPr>
                  <a:tblGrid>
                    <a:gridCol w="2260485">
                      <a:extLst>
                        <a:ext uri="{9D8B030D-6E8A-4147-A177-3AD203B41FA5}">
                          <a16:colId xmlns="" xmlns:a16="http://schemas.microsoft.com/office/drawing/2014/main" val="20000"/>
                        </a:ext>
                      </a:extLst>
                    </a:gridCol>
                    <a:gridCol w="3147646">
                      <a:extLst>
                        <a:ext uri="{9D8B030D-6E8A-4147-A177-3AD203B41FA5}">
                          <a16:colId xmlns="" xmlns:a16="http://schemas.microsoft.com/office/drawing/2014/main" val="20001"/>
                        </a:ext>
                      </a:extLst>
                    </a:gridCol>
                    <a:gridCol w="3217985">
                      <a:extLst>
                        <a:ext uri="{9D8B030D-6E8A-4147-A177-3AD203B41FA5}">
                          <a16:colId xmlns="" xmlns:a16="http://schemas.microsoft.com/office/drawing/2014/main" val="20002"/>
                        </a:ext>
                      </a:extLst>
                    </a:gridCol>
                    <a:gridCol w="1019907">
                      <a:extLst>
                        <a:ext uri="{9D8B030D-6E8A-4147-A177-3AD203B41FA5}">
                          <a16:colId xmlns="" xmlns:a16="http://schemas.microsoft.com/office/drawing/2014/main" val="20003"/>
                        </a:ext>
                      </a:extLst>
                    </a:gridCol>
                    <a:gridCol w="1491213">
                      <a:extLst>
                        <a:ext uri="{9D8B030D-6E8A-4147-A177-3AD203B41FA5}">
                          <a16:colId xmlns="" xmlns:a16="http://schemas.microsoft.com/office/drawing/2014/main"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sz="1400" dirty="0"/>
                            <a:t>Pseudorandom</a:t>
                          </a:r>
                          <a:r>
                            <a:rPr lang="en-US" sz="1400" baseline="0" dirty="0"/>
                            <a:t>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 </a:t>
                          </a:r>
                          <a:r>
                            <a:rPr lang="en-US" sz="1400" baseline="0" dirty="0"/>
                            <a:t>mapping short input seed to long (basically infinite) output string</a:t>
                          </a:r>
                          <a:br>
                            <a:rPr lang="en-US" sz="1400" baseline="0" dirty="0"/>
                          </a:br>
                          <a:endParaRPr lang="en-US" sz="1400" dirty="0"/>
                        </a:p>
                        <a:p>
                          <a:pPr algn="l"/>
                          <a14:m>
                            <m:oMathPara xmlns:m="http://schemas.openxmlformats.org/officeDocument/2006/math">
                              <m:oMathParaPr>
                                <m:jc m:val="left"/>
                              </m:oMathParaPr>
                              <m:oMath xmlns:m="http://schemas.openxmlformats.org/officeDocument/2006/math">
                                <m:r>
                                  <m:rPr>
                                    <m:sty m:val="p"/>
                                  </m:rPr>
                                  <a:rPr lang="nb-NO" sz="1400" b="0" i="0" smtClean="0">
                                    <a:latin typeface="Cambria Math" panose="02040503050406030204" pitchFamily="18" charset="0"/>
                                  </a:rPr>
                                  <m:t>G</m:t>
                                </m:r>
                                <m:r>
                                  <a:rPr lang="nb-NO" sz="1400" b="0" i="1" smtClean="0">
                                    <a:latin typeface="Cambria Math" panose="02040503050406030204" pitchFamily="18" charset="0"/>
                                  </a:rPr>
                                  <m:t> </m:t>
                                </m:r>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b="0" i="1" smtClean="0">
                                        <a:latin typeface="Cambria Math" panose="02040503050406030204" pitchFamily="18" charset="0"/>
                                      </a:rPr>
                                      <m:t>ℓ</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b="0" i="1" smtClean="0">
                                        <a:latin typeface="Cambria Math" panose="02040503050406030204" pitchFamily="18" charset="0"/>
                                      </a:rPr>
                                      <m:t>𝐿</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Indistinguishability</a:t>
                          </a:r>
                          <a:r>
                            <a:rPr lang="en-US" sz="1400" baseline="0" dirty="0"/>
                            <a:t>: output </a:t>
                          </a:r>
                          <a14:m>
                            <m:oMath xmlns:m="http://schemas.openxmlformats.org/officeDocument/2006/math">
                              <m:r>
                                <a:rPr lang="nb-NO" sz="1400" b="0" i="1" baseline="0" smtClean="0">
                                  <a:latin typeface="Cambria Math" panose="02040503050406030204" pitchFamily="18" charset="0"/>
                                </a:rPr>
                                <m:t>𝐺</m:t>
                              </m:r>
                              <m:d>
                                <m:dPr>
                                  <m:ctrlPr>
                                    <a:rPr lang="nb-NO" sz="1400" b="0" i="1" baseline="0" smtClean="0">
                                      <a:latin typeface="Cambria Math" panose="02040503050406030204" pitchFamily="18" charset="0"/>
                                    </a:rPr>
                                  </m:ctrlPr>
                                </m:dPr>
                                <m:e>
                                  <m:r>
                                    <a:rPr lang="nb-NO" sz="1400" b="0" i="1" baseline="0" smtClean="0">
                                      <a:latin typeface="Cambria Math" panose="02040503050406030204" pitchFamily="18" charset="0"/>
                                    </a:rPr>
                                    <m:t>𝑠</m:t>
                                  </m:r>
                                </m:e>
                              </m:d>
                            </m:oMath>
                          </a14:m>
                          <a:r>
                            <a:rPr lang="en-US" sz="1400" dirty="0">
                              <a:latin typeface="Arial" panose="020B0604020202020204" pitchFamily="34" charset="0"/>
                              <a:cs typeface="Arial" panose="020B0604020202020204" pitchFamily="34" charset="0"/>
                            </a:rPr>
                            <a:t> should </a:t>
                          </a:r>
                          <a:r>
                            <a:rPr lang="en-US" sz="1400">
                              <a:latin typeface="Arial" panose="020B0604020202020204" pitchFamily="34" charset="0"/>
                              <a:cs typeface="Arial" panose="020B0604020202020204" pitchFamily="34" charset="0"/>
                            </a:rPr>
                            <a:t>look</a:t>
                          </a:r>
                          <a:r>
                            <a:rPr lang="en-US" sz="1400" baseline="0">
                              <a:latin typeface="Arial" panose="020B0604020202020204" pitchFamily="34" charset="0"/>
                              <a:cs typeface="Arial" panose="020B0604020202020204" pitchFamily="34" charset="0"/>
                            </a:rPr>
                            <a:t> </a:t>
                          </a:r>
                          <a:r>
                            <a:rPr lang="en-US" sz="1400" baseline="0" smtClean="0">
                              <a:latin typeface="Arial" panose="020B0604020202020204" pitchFamily="34" charset="0"/>
                              <a:cs typeface="Arial" panose="020B0604020202020204" pitchFamily="34" charset="0"/>
                            </a:rPr>
                            <a:t>like a </a:t>
                          </a:r>
                          <a:r>
                            <a:rPr lang="en-US" sz="1400" baseline="0" dirty="0">
                              <a:latin typeface="Arial" panose="020B0604020202020204" pitchFamily="34" charset="0"/>
                              <a:cs typeface="Arial" panose="020B0604020202020204" pitchFamily="34" charset="0"/>
                            </a:rPr>
                            <a:t>random string in </a:t>
                          </a:r>
                          <a14:m>
                            <m:oMath xmlns:m="http://schemas.openxmlformats.org/officeDocument/2006/math">
                              <m:sSup>
                                <m:sSupPr>
                                  <m:ctrlPr>
                                    <a:rPr lang="nb-NO" sz="1400" b="0" i="1" baseline="0" smtClean="0">
                                      <a:latin typeface="Cambria Math" panose="02040503050406030204" pitchFamily="18" charset="0"/>
                                      <a:cs typeface="Arial" panose="020B0604020202020204" pitchFamily="34" charset="0"/>
                                    </a:rPr>
                                  </m:ctrlPr>
                                </m:sSupPr>
                                <m:e>
                                  <m:d>
                                    <m:dPr>
                                      <m:begChr m:val="{"/>
                                      <m:endChr m:val="}"/>
                                      <m:ctrlPr>
                                        <a:rPr lang="nb-NO" sz="1400" b="0" i="1" baseline="0" smtClean="0">
                                          <a:latin typeface="Cambria Math" panose="02040503050406030204" pitchFamily="18" charset="0"/>
                                          <a:cs typeface="Arial" panose="020B0604020202020204" pitchFamily="34" charset="0"/>
                                        </a:rPr>
                                      </m:ctrlPr>
                                    </m:dPr>
                                    <m:e>
                                      <m:r>
                                        <a:rPr lang="nb-NO" sz="1400" b="0" i="1" baseline="0" smtClean="0">
                                          <a:latin typeface="Cambria Math" panose="02040503050406030204" pitchFamily="18" charset="0"/>
                                          <a:cs typeface="Arial" panose="020B0604020202020204" pitchFamily="34" charset="0"/>
                                        </a:rPr>
                                        <m:t>0,1</m:t>
                                      </m:r>
                                    </m:e>
                                  </m:d>
                                </m:e>
                                <m:sup>
                                  <m:r>
                                    <a:rPr lang="nb-NO" sz="1400" b="0" i="1" baseline="0" smtClean="0">
                                      <a:latin typeface="Cambria Math" panose="02040503050406030204" pitchFamily="18" charset="0"/>
                                      <a:cs typeface="Arial" panose="020B0604020202020204" pitchFamily="34" charset="0"/>
                                    </a:rPr>
                                    <m:t>𝐿</m:t>
                                  </m:r>
                                </m:sup>
                              </m:sSup>
                            </m:oMath>
                          </a14:m>
                          <a:r>
                            <a:rPr lang="en-US" sz="1400" dirty="0">
                              <a:latin typeface="Arial" panose="020B0604020202020204" pitchFamily="34" charset="0"/>
                              <a:cs typeface="Arial" panose="020B0604020202020204" pitchFamily="34" charset="0"/>
                            </a:rPr>
                            <a:t> </a:t>
                          </a:r>
                        </a:p>
                      </a:txBody>
                      <a:tcPr/>
                    </a:tc>
                    <a:tc>
                      <a:txBody>
                        <a:bodyPr/>
                        <a:lstStyle/>
                        <a:p>
                          <a:r>
                            <a:rPr lang="en-US" sz="1400" dirty="0" smtClean="0"/>
                            <a:t>PRNG PRG</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txBody>
                      <a:tcPr/>
                    </a:tc>
                    <a:extLst>
                      <a:ext uri="{0D108BD9-81ED-4DB2-BD59-A6C34878D82A}">
                        <a16:rowId xmlns="" xmlns:a16="http://schemas.microsoft.com/office/drawing/2014/main" val="10001"/>
                      </a:ext>
                    </a:extLst>
                  </a:tr>
                  <a:tr h="370840">
                    <a:tc>
                      <a:txBody>
                        <a:bodyPr/>
                        <a:lstStyle/>
                        <a:p>
                          <a:r>
                            <a:rPr lang="en-US" sz="1400" dirty="0">
                              <a:latin typeface="Arial" panose="020B0604020202020204" pitchFamily="34" charset="0"/>
                              <a:cs typeface="Arial" panose="020B0604020202020204" pitchFamily="34" charset="0"/>
                            </a:rPr>
                            <a:t>Stream ciphers</a:t>
                          </a:r>
                        </a:p>
                      </a:txBody>
                      <a:tcPr/>
                    </a:tc>
                    <a:tc>
                      <a:txBody>
                        <a:bodyPr/>
                        <a:lstStyle/>
                        <a:p>
                          <a:pPr algn="l"/>
                          <a:r>
                            <a:rPr lang="en-US" sz="1400" dirty="0">
                              <a:latin typeface="Arial" panose="020B0604020202020204" pitchFamily="34" charset="0"/>
                              <a:cs typeface="Arial" panose="020B0604020202020204" pitchFamily="34" charset="0"/>
                            </a:rPr>
                            <a:t>Encryption schemes based on PRGs. </a:t>
                          </a:r>
                          <a:r>
                            <a:rPr lang="en-US" sz="1400" dirty="0" smtClean="0">
                              <a:latin typeface="Arial" panose="020B0604020202020204" pitchFamily="34" charset="0"/>
                              <a:cs typeface="Arial" panose="020B0604020202020204" pitchFamily="34" charset="0"/>
                            </a:rPr>
                            <a:t>Nonce based </a:t>
                          </a:r>
                          <a:r>
                            <a:rPr lang="en-US" sz="1400" dirty="0">
                              <a:latin typeface="Arial" panose="020B0604020202020204" pitchFamily="34" charset="0"/>
                              <a:cs typeface="Arial" panose="020B0604020202020204" pitchFamily="34" charset="0"/>
                            </a:rPr>
                            <a:t>or IV based.</a:t>
                          </a:r>
                        </a:p>
                        <a:p>
                          <a:pPr algn="l"/>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IND-CPA</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64713512"/>
                      </a:ext>
                    </a:extLst>
                  </a:tr>
                  <a:tr h="370840">
                    <a:tc>
                      <a:txBody>
                        <a:bodyPr/>
                        <a:lstStyle/>
                        <a:p>
                          <a:r>
                            <a:rPr lang="en-US" sz="1400" dirty="0">
                              <a:latin typeface="Arial" panose="020B0604020202020204" pitchFamily="34" charset="0"/>
                              <a:cs typeface="Arial" panose="020B0604020202020204" pitchFamily="34" charset="0"/>
                            </a:rPr>
                            <a:t>Key derivation function</a:t>
                          </a:r>
                        </a:p>
                      </a:txBody>
                      <a:tcPr/>
                    </a:tc>
                    <a:tc>
                      <a:txBody>
                        <a:bodyPr/>
                        <a:lstStyle/>
                        <a:p>
                          <a:pPr algn="l"/>
                          <a:r>
                            <a:rPr lang="en-US" sz="1400" dirty="0">
                              <a:latin typeface="Arial" panose="020B0604020202020204" pitchFamily="34" charset="0"/>
                              <a:cs typeface="Arial" panose="020B0604020202020204" pitchFamily="34" charset="0"/>
                            </a:rPr>
                            <a:t>Expands high-entropy input to multiple uniform and independent keys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Entropy extraction + PRNG</a:t>
                          </a:r>
                        </a:p>
                      </a:txBody>
                      <a:tcPr/>
                    </a:tc>
                    <a:tc>
                      <a:txBody>
                        <a:bodyPr/>
                        <a:lstStyle/>
                        <a:p>
                          <a:r>
                            <a:rPr lang="en-US" sz="1400" dirty="0">
                              <a:latin typeface="Arial" panose="020B0604020202020204" pitchFamily="34" charset="0"/>
                              <a:cs typeface="Arial" panose="020B0604020202020204" pitchFamily="34" charset="0"/>
                            </a:rPr>
                            <a:t>KDF</a:t>
                          </a:r>
                        </a:p>
                      </a:txBody>
                      <a:tcPr/>
                    </a:tc>
                    <a:tc>
                      <a:txBody>
                        <a:bodyPr/>
                        <a:lstStyle/>
                        <a:p>
                          <a:r>
                            <a:rPr lang="en-US" sz="1400" dirty="0">
                              <a:latin typeface="Arial" panose="020B0604020202020204" pitchFamily="34" charset="0"/>
                              <a:cs typeface="Arial" panose="020B0604020202020204" pitchFamily="34" charset="0"/>
                            </a:rPr>
                            <a:t>HKDF</a:t>
                          </a:r>
                        </a:p>
                      </a:txBody>
                      <a:tcPr/>
                    </a:tc>
                    <a:extLst>
                      <a:ext uri="{0D108BD9-81ED-4DB2-BD59-A6C34878D82A}">
                        <a16:rowId xmlns="" xmlns:a16="http://schemas.microsoft.com/office/drawing/2014/main" val="992970553"/>
                      </a:ext>
                    </a:extLst>
                  </a:tr>
                  <a:tr h="370840">
                    <a:tc>
                      <a:txBody>
                        <a:bodyPr/>
                        <a:lstStyle/>
                        <a:p>
                          <a:r>
                            <a:rPr lang="en-US" sz="1400" dirty="0" smtClean="0">
                              <a:latin typeface="Arial" panose="020B0604020202020204" pitchFamily="34" charset="0"/>
                              <a:cs typeface="Arial" panose="020B0604020202020204" pitchFamily="34" charset="0"/>
                            </a:rPr>
                            <a:t>True</a:t>
                          </a:r>
                          <a:r>
                            <a:rPr lang="en-US" sz="1400" baseline="0" dirty="0" smtClean="0">
                              <a:latin typeface="Arial" panose="020B0604020202020204" pitchFamily="34" charset="0"/>
                              <a:cs typeface="Arial" panose="020B0604020202020204" pitchFamily="34" charset="0"/>
                            </a:rPr>
                            <a:t> random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Produce random</a:t>
                          </a:r>
                          <a:r>
                            <a:rPr lang="en-US" sz="1400" baseline="0" dirty="0" smtClean="0">
                              <a:latin typeface="Arial" panose="020B0604020202020204" pitchFamily="34" charset="0"/>
                              <a:cs typeface="Arial" panose="020B0604020202020204" pitchFamily="34" charset="0"/>
                            </a:rPr>
                            <a:t> bits</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High min-entropy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TRNG</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Ring</a:t>
                          </a:r>
                          <a:r>
                            <a:rPr lang="en-US" sz="1400" baseline="0" dirty="0" smtClean="0">
                              <a:latin typeface="Arial" panose="020B0604020202020204" pitchFamily="34" charset="0"/>
                              <a:cs typeface="Arial" panose="020B0604020202020204" pitchFamily="34" charset="0"/>
                            </a:rPr>
                            <a:t> Oscillators, </a:t>
                          </a:r>
                          <a:endParaRPr lang="en-US" sz="1400" dirty="0">
                            <a:latin typeface="Arial" panose="020B0604020202020204" pitchFamily="34" charset="0"/>
                            <a:cs typeface="Arial" panose="020B0604020202020204" pitchFamily="34" charset="0"/>
                          </a:endParaRPr>
                        </a:p>
                      </a:txBody>
                      <a:tcPr/>
                    </a:tc>
                  </a:tr>
                </a:tbl>
              </a:graphicData>
            </a:graphic>
          </p:graphicFrame>
        </mc:Choice>
        <mc:Fallback xmlns="">
          <p:graphicFrame>
            <p:nvGraphicFramePr>
              <p:cNvPr id="6" name="Table Placeholder 4"/>
              <p:cNvGraphicFramePr>
                <a:graphicFrameLocks/>
              </p:cNvGraphicFramePr>
              <p:nvPr>
                <p:extLst>
                  <p:ext uri="{D42A27DB-BD31-4B8C-83A1-F6EECF244321}">
                    <p14:modId xmlns:p14="http://schemas.microsoft.com/office/powerpoint/2010/main" val="1348400848"/>
                  </p:ext>
                </p:extLst>
              </p:nvPr>
            </p:nvGraphicFramePr>
            <p:xfrm>
              <a:off x="623392" y="905087"/>
              <a:ext cx="11137236" cy="3157157"/>
            </p:xfrm>
            <a:graphic>
              <a:graphicData uri="http://schemas.openxmlformats.org/drawingml/2006/table">
                <a:tbl>
                  <a:tblPr firstRow="1" bandRow="1">
                    <a:tableStyleId>{85BE263C-DBD7-4A20-BB59-AAB30ACAA65A}</a:tableStyleId>
                  </a:tblPr>
                  <a:tblGrid>
                    <a:gridCol w="2260485">
                      <a:extLst>
                        <a:ext uri="{9D8B030D-6E8A-4147-A177-3AD203B41FA5}">
                          <a16:colId xmlns:a16="http://schemas.microsoft.com/office/drawing/2014/main" xmlns="" xmlns:a14="http://schemas.microsoft.com/office/drawing/2010/main" val="20000"/>
                        </a:ext>
                      </a:extLst>
                    </a:gridCol>
                    <a:gridCol w="3147646">
                      <a:extLst>
                        <a:ext uri="{9D8B030D-6E8A-4147-A177-3AD203B41FA5}">
                          <a16:colId xmlns:a16="http://schemas.microsoft.com/office/drawing/2014/main" xmlns="" xmlns:a14="http://schemas.microsoft.com/office/drawing/2010/main" val="20001"/>
                        </a:ext>
                      </a:extLst>
                    </a:gridCol>
                    <a:gridCol w="3217985">
                      <a:extLst>
                        <a:ext uri="{9D8B030D-6E8A-4147-A177-3AD203B41FA5}">
                          <a16:colId xmlns:a16="http://schemas.microsoft.com/office/drawing/2014/main" xmlns="" xmlns:a14="http://schemas.microsoft.com/office/drawing/2010/main" val="20002"/>
                        </a:ext>
                      </a:extLst>
                    </a:gridCol>
                    <a:gridCol w="1019907">
                      <a:extLst>
                        <a:ext uri="{9D8B030D-6E8A-4147-A177-3AD203B41FA5}">
                          <a16:colId xmlns:a16="http://schemas.microsoft.com/office/drawing/2014/main" xmlns="" xmlns:a14="http://schemas.microsoft.com/office/drawing/2010/main" val="20003"/>
                        </a:ext>
                      </a:extLst>
                    </a:gridCol>
                    <a:gridCol w="1491213">
                      <a:extLst>
                        <a:ext uri="{9D8B030D-6E8A-4147-A177-3AD203B41FA5}">
                          <a16:colId xmlns:a16="http://schemas.microsoft.com/office/drawing/2014/main" xmlns="" xmlns:a14="http://schemas.microsoft.com/office/drawing/2010/main"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000"/>
                      </a:ext>
                    </a:extLst>
                  </a:tr>
                  <a:tr h="952437">
                    <a:tc>
                      <a:txBody>
                        <a:bodyPr/>
                        <a:lstStyle/>
                        <a:p>
                          <a:r>
                            <a:rPr lang="en-US" sz="1400" dirty="0"/>
                            <a:t>Pseudorandom</a:t>
                          </a:r>
                          <a:r>
                            <a:rPr lang="en-US" sz="1400" baseline="0" dirty="0"/>
                            <a:t> generator</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1760" t="-40127" r="-182205" b="-192994"/>
                          </a:stretch>
                        </a:blipFill>
                      </a:tcPr>
                    </a:tc>
                    <a:tc>
                      <a:txBody>
                        <a:bodyPr/>
                        <a:lstStyle/>
                        <a:p>
                          <a:endParaRPr lang="en-US"/>
                        </a:p>
                      </a:txBody>
                      <a:tcPr>
                        <a:blipFill rotWithShape="0">
                          <a:blip r:embed="rId3"/>
                          <a:stretch>
                            <a:fillRect l="-168182" t="-40127" r="-78409" b="-192994"/>
                          </a:stretch>
                        </a:blipFill>
                      </a:tcPr>
                    </a:tc>
                    <a:tc>
                      <a:txBody>
                        <a:bodyPr/>
                        <a:lstStyle/>
                        <a:p>
                          <a:r>
                            <a:rPr lang="en-US" sz="1400" dirty="0" smtClean="0"/>
                            <a:t>PRNG PRG</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txBody>
                      <a:tcPr/>
                    </a:tc>
                    <a:extLst>
                      <a:ext uri="{0D108BD9-81ED-4DB2-BD59-A6C34878D82A}">
                        <a16:rowId xmlns:a16="http://schemas.microsoft.com/office/drawing/2014/main" xmlns="" xmlns:a14="http://schemas.microsoft.com/office/drawing/2010/main" val="10001"/>
                      </a:ext>
                    </a:extLst>
                  </a:tr>
                  <a:tr h="731520">
                    <a:tc>
                      <a:txBody>
                        <a:bodyPr/>
                        <a:lstStyle/>
                        <a:p>
                          <a:r>
                            <a:rPr lang="en-US" sz="1400" dirty="0">
                              <a:latin typeface="Arial" panose="020B0604020202020204" pitchFamily="34" charset="0"/>
                              <a:cs typeface="Arial" panose="020B0604020202020204" pitchFamily="34" charset="0"/>
                            </a:rPr>
                            <a:t>Stream ciphers</a:t>
                          </a:r>
                        </a:p>
                      </a:txBody>
                      <a:tcPr/>
                    </a:tc>
                    <a:tc>
                      <a:txBody>
                        <a:bodyPr/>
                        <a:lstStyle/>
                        <a:p>
                          <a:pPr algn="l"/>
                          <a:r>
                            <a:rPr lang="en-US" sz="1400" dirty="0">
                              <a:latin typeface="Arial" panose="020B0604020202020204" pitchFamily="34" charset="0"/>
                              <a:cs typeface="Arial" panose="020B0604020202020204" pitchFamily="34" charset="0"/>
                            </a:rPr>
                            <a:t>Encryption schemes based on PRGs. </a:t>
                          </a:r>
                          <a:r>
                            <a:rPr lang="en-US" sz="1400" dirty="0" smtClean="0">
                              <a:latin typeface="Arial" panose="020B0604020202020204" pitchFamily="34" charset="0"/>
                              <a:cs typeface="Arial" panose="020B0604020202020204" pitchFamily="34" charset="0"/>
                            </a:rPr>
                            <a:t>Nonce based </a:t>
                          </a:r>
                          <a:r>
                            <a:rPr lang="en-US" sz="1400" dirty="0">
                              <a:latin typeface="Arial" panose="020B0604020202020204" pitchFamily="34" charset="0"/>
                              <a:cs typeface="Arial" panose="020B0604020202020204" pitchFamily="34" charset="0"/>
                            </a:rPr>
                            <a:t>or IV based.</a:t>
                          </a:r>
                        </a:p>
                        <a:p>
                          <a:pPr algn="l"/>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IND-CPA</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xmlns:a14="http://schemas.microsoft.com/office/drawing/2010/main" val="1064713512"/>
                      </a:ext>
                    </a:extLst>
                  </a:tr>
                  <a:tr h="731520">
                    <a:tc>
                      <a:txBody>
                        <a:bodyPr/>
                        <a:lstStyle/>
                        <a:p>
                          <a:r>
                            <a:rPr lang="en-US" sz="1400" dirty="0">
                              <a:latin typeface="Arial" panose="020B0604020202020204" pitchFamily="34" charset="0"/>
                              <a:cs typeface="Arial" panose="020B0604020202020204" pitchFamily="34" charset="0"/>
                            </a:rPr>
                            <a:t>Key derivation function</a:t>
                          </a:r>
                        </a:p>
                      </a:txBody>
                      <a:tcPr/>
                    </a:tc>
                    <a:tc>
                      <a:txBody>
                        <a:bodyPr/>
                        <a:lstStyle/>
                        <a:p>
                          <a:pPr algn="l"/>
                          <a:r>
                            <a:rPr lang="en-US" sz="1400" dirty="0">
                              <a:latin typeface="Arial" panose="020B0604020202020204" pitchFamily="34" charset="0"/>
                              <a:cs typeface="Arial" panose="020B0604020202020204" pitchFamily="34" charset="0"/>
                            </a:rPr>
                            <a:t>Expands high-entropy input to multiple uniform and independent keys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Entropy extraction + PRNG</a:t>
                          </a:r>
                        </a:p>
                      </a:txBody>
                      <a:tcPr/>
                    </a:tc>
                    <a:tc>
                      <a:txBody>
                        <a:bodyPr/>
                        <a:lstStyle/>
                        <a:p>
                          <a:r>
                            <a:rPr lang="en-US" sz="1400" dirty="0">
                              <a:latin typeface="Arial" panose="020B0604020202020204" pitchFamily="34" charset="0"/>
                              <a:cs typeface="Arial" panose="020B0604020202020204" pitchFamily="34" charset="0"/>
                            </a:rPr>
                            <a:t>KDF</a:t>
                          </a:r>
                        </a:p>
                      </a:txBody>
                      <a:tcPr/>
                    </a:tc>
                    <a:tc>
                      <a:txBody>
                        <a:bodyPr/>
                        <a:lstStyle/>
                        <a:p>
                          <a:r>
                            <a:rPr lang="en-US" sz="1400" dirty="0">
                              <a:latin typeface="Arial" panose="020B0604020202020204" pitchFamily="34" charset="0"/>
                              <a:cs typeface="Arial" panose="020B0604020202020204" pitchFamily="34" charset="0"/>
                            </a:rPr>
                            <a:t>HKDF</a:t>
                          </a:r>
                        </a:p>
                      </a:txBody>
                      <a:tcPr/>
                    </a:tc>
                    <a:extLst>
                      <a:ext uri="{0D108BD9-81ED-4DB2-BD59-A6C34878D82A}">
                        <a16:rowId xmlns:a16="http://schemas.microsoft.com/office/drawing/2014/main" xmlns="" xmlns:a14="http://schemas.microsoft.com/office/drawing/2010/main" val="992970553"/>
                      </a:ext>
                    </a:extLst>
                  </a:tr>
                  <a:tr h="370840">
                    <a:tc>
                      <a:txBody>
                        <a:bodyPr/>
                        <a:lstStyle/>
                        <a:p>
                          <a:r>
                            <a:rPr lang="en-US" sz="1400" dirty="0" smtClean="0">
                              <a:latin typeface="Arial" panose="020B0604020202020204" pitchFamily="34" charset="0"/>
                              <a:cs typeface="Arial" panose="020B0604020202020204" pitchFamily="34" charset="0"/>
                            </a:rPr>
                            <a:t>True</a:t>
                          </a:r>
                          <a:r>
                            <a:rPr lang="en-US" sz="1400" baseline="0" dirty="0" smtClean="0">
                              <a:latin typeface="Arial" panose="020B0604020202020204" pitchFamily="34" charset="0"/>
                              <a:cs typeface="Arial" panose="020B0604020202020204" pitchFamily="34" charset="0"/>
                            </a:rPr>
                            <a:t> random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Produce random</a:t>
                          </a:r>
                          <a:r>
                            <a:rPr lang="en-US" sz="1400" baseline="0" dirty="0" smtClean="0">
                              <a:latin typeface="Arial" panose="020B0604020202020204" pitchFamily="34" charset="0"/>
                              <a:cs typeface="Arial" panose="020B0604020202020204" pitchFamily="34" charset="0"/>
                            </a:rPr>
                            <a:t> bits</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High min-entropy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TRNG</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Ring</a:t>
                          </a:r>
                          <a:r>
                            <a:rPr lang="en-US" sz="1400" baseline="0" dirty="0" smtClean="0">
                              <a:latin typeface="Arial" panose="020B0604020202020204" pitchFamily="34" charset="0"/>
                              <a:cs typeface="Arial" panose="020B0604020202020204" pitchFamily="34" charset="0"/>
                            </a:rPr>
                            <a:t> Oscillators, </a:t>
                          </a:r>
                          <a:endParaRPr lang="en-US" sz="1400" dirty="0">
                            <a:latin typeface="Arial" panose="020B0604020202020204" pitchFamily="34" charset="0"/>
                            <a:cs typeface="Arial" panose="020B0604020202020204" pitchFamily="34" charset="0"/>
                          </a:endParaRPr>
                        </a:p>
                      </a:txBody>
                      <a:tcPr/>
                    </a:tc>
                  </a:tr>
                </a:tbl>
              </a:graphicData>
            </a:graphic>
          </p:graphicFrame>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30</a:t>
            </a:fld>
            <a:endParaRPr lang="en-US" dirty="0"/>
          </a:p>
        </p:txBody>
      </p:sp>
    </p:spTree>
    <p:extLst>
      <p:ext uri="{BB962C8B-B14F-4D97-AF65-F5344CB8AC3E}">
        <p14:creationId xmlns:p14="http://schemas.microsoft.com/office/powerpoint/2010/main" val="12169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Pseudorandom generators (PRG) – syntax </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sz="1800" dirty="0"/>
                  <a:t>Have: a short string </a:t>
                </a:r>
                <a14:m>
                  <m:oMath xmlns:m="http://schemas.openxmlformats.org/officeDocument/2006/math">
                    <m:r>
                      <a:rPr lang="nb-NO" sz="1800" i="1">
                        <a:latin typeface="Cambria Math" panose="02040503050406030204" pitchFamily="18" charset="0"/>
                      </a:rPr>
                      <m:t>𝑠</m:t>
                    </m:r>
                  </m:oMath>
                </a14:m>
                <a:r>
                  <a:rPr lang="en-US" sz="1800" dirty="0"/>
                  <a:t> in </a:t>
                </a:r>
                <a14:m>
                  <m:oMath xmlns:m="http://schemas.openxmlformats.org/officeDocument/2006/math">
                    <m:sSup>
                      <m:sSupPr>
                        <m:ctrlPr>
                          <a:rPr lang="nb-NO" sz="1800" i="1">
                            <a:latin typeface="Cambria Math" panose="02040503050406030204" pitchFamily="18" charset="0"/>
                          </a:rPr>
                        </m:ctrlPr>
                      </m:sSupPr>
                      <m:e>
                        <m:d>
                          <m:dPr>
                            <m:begChr m:val="{"/>
                            <m:endChr m:val="}"/>
                            <m:ctrlPr>
                              <a:rPr lang="nb-NO" sz="1800" i="1">
                                <a:latin typeface="Cambria Math" panose="02040503050406030204" pitchFamily="18" charset="0"/>
                              </a:rPr>
                            </m:ctrlPr>
                          </m:dPr>
                          <m:e>
                            <m:r>
                              <a:rPr lang="nb-NO" sz="1800" i="1">
                                <a:latin typeface="Cambria Math" panose="02040503050406030204" pitchFamily="18" charset="0"/>
                              </a:rPr>
                              <m:t>0,1</m:t>
                            </m:r>
                          </m:e>
                        </m:d>
                      </m:e>
                      <m:sup>
                        <m:r>
                          <a:rPr lang="nb-NO" sz="1800" b="0" i="1" smtClean="0">
                            <a:latin typeface="Cambria Math" panose="02040503050406030204" pitchFamily="18" charset="0"/>
                          </a:rPr>
                          <m:t>ℓ</m:t>
                        </m:r>
                      </m:sup>
                    </m:sSup>
                  </m:oMath>
                </a14:m>
                <a:r>
                  <a:rPr lang="en-US" sz="1800" dirty="0"/>
                  <a:t>    </a:t>
                </a:r>
              </a:p>
              <a:p>
                <a:r>
                  <a:rPr lang="en-US" sz="1800" dirty="0"/>
                  <a:t>Want: a </a:t>
                </a:r>
                <a:r>
                  <a:rPr lang="en-US" sz="1800" i="1" dirty="0"/>
                  <a:t>long</a:t>
                </a:r>
                <a:r>
                  <a:rPr lang="en-US" sz="1800" dirty="0"/>
                  <a:t> string </a:t>
                </a:r>
                <a14:m>
                  <m:oMath xmlns:m="http://schemas.openxmlformats.org/officeDocument/2006/math">
                    <m:r>
                      <a:rPr lang="nb-NO" sz="1800" b="0" i="1" smtClean="0">
                        <a:latin typeface="Cambria Math" panose="02040503050406030204" pitchFamily="18" charset="0"/>
                      </a:rPr>
                      <m:t>𝑆</m:t>
                    </m:r>
                  </m:oMath>
                </a14:m>
                <a:r>
                  <a:rPr lang="en-US" sz="1800" dirty="0"/>
                  <a:t> in </a:t>
                </a:r>
                <a14:m>
                  <m:oMath xmlns:m="http://schemas.openxmlformats.org/officeDocument/2006/math">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𝐿</m:t>
                        </m:r>
                      </m:sup>
                    </m:sSup>
                  </m:oMath>
                </a14:m>
                <a:endParaRPr lang="en-US" sz="1800" dirty="0"/>
              </a:p>
              <a:p>
                <a:endParaRPr lang="en-US" sz="1800" dirty="0"/>
              </a:p>
              <a:p>
                <a:r>
                  <a:rPr lang="en-US" sz="1800" dirty="0"/>
                  <a:t>Solution: a </a:t>
                </a:r>
                <a:r>
                  <a:rPr lang="en-US" sz="1800" b="1" dirty="0"/>
                  <a:t>pseudorandom generator (PRG)</a:t>
                </a:r>
                <a:r>
                  <a:rPr lang="en-US" sz="1800" dirty="0"/>
                  <a:t>, i.e. a function </a:t>
                </a:r>
                <a14:m>
                  <m:oMath xmlns:m="http://schemas.openxmlformats.org/officeDocument/2006/math">
                    <m:r>
                      <a:rPr lang="nb-NO" sz="1800" b="0" i="1" smtClean="0">
                        <a:latin typeface="Cambria Math" panose="02040503050406030204" pitchFamily="18" charset="0"/>
                      </a:rPr>
                      <m:t>𝐺</m:t>
                    </m:r>
                    <m:r>
                      <a:rPr lang="nb-NO" sz="1800" b="0" i="1" smtClean="0">
                        <a:latin typeface="Cambria Math" panose="02040503050406030204" pitchFamily="18" charset="0"/>
                      </a:rPr>
                      <m:t> :</m:t>
                    </m:r>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ℓ</m:t>
                        </m:r>
                      </m:sup>
                    </m:sSup>
                    <m:r>
                      <a:rPr lang="nb-NO" sz="1800" b="0" i="1" smtClean="0">
                        <a:latin typeface="Cambria Math" panose="02040503050406030204" pitchFamily="18" charset="0"/>
                      </a:rPr>
                      <m:t>→</m:t>
                    </m:r>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𝐿</m:t>
                        </m:r>
                      </m:sup>
                    </m:sSup>
                  </m:oMath>
                </a14:m>
                <a:endParaRPr lang="en-US" sz="1800" dirty="0"/>
              </a:p>
              <a:p>
                <a:endParaRPr lang="en-US" sz="18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marL="474663" lvl="1" indent="0"/>
                <a:endParaRPr lang="en-US" sz="1600" dirty="0"/>
              </a:p>
              <a:p>
                <a:pPr marL="474663" lvl="1" indent="0"/>
                <a:endParaRPr lang="en-US" sz="1600" dirty="0"/>
              </a:p>
              <a:p>
                <a:pPr lvl="1">
                  <a:buFont typeface="Arial" panose="020B0604020202020204" pitchFamily="34" charset="0"/>
                  <a:buChar char="•"/>
                </a:pPr>
                <a:r>
                  <a:rPr lang="en-US" sz="1600" dirty="0"/>
                  <a:t>Expansion: </a:t>
                </a:r>
                <a14:m>
                  <m:oMath xmlns:m="http://schemas.openxmlformats.org/officeDocument/2006/math">
                    <m:r>
                      <a:rPr lang="nb-NO" sz="1600" b="0" i="1" smtClean="0">
                        <a:latin typeface="Cambria Math" panose="02040503050406030204" pitchFamily="18" charset="0"/>
                      </a:rPr>
                      <m:t>𝐿</m:t>
                    </m:r>
                    <m:r>
                      <a:rPr lang="nb-NO" sz="1600" b="0" i="1" smtClean="0">
                        <a:latin typeface="Cambria Math" panose="02040503050406030204" pitchFamily="18" charset="0"/>
                      </a:rPr>
                      <m:t>&gt;ℓ</m:t>
                    </m:r>
                  </m:oMath>
                </a14:m>
                <a:r>
                  <a:rPr lang="en-US" sz="1600" dirty="0"/>
                  <a:t> </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err="1" smtClean="0"/>
                  <a:t>Pseudorandomness</a:t>
                </a:r>
                <a:endParaRPr lang="en-US" sz="1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438" t="-48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4</a:t>
            </a:fld>
            <a:endParaRPr lang="en-US" dirty="0"/>
          </a:p>
        </p:txBody>
      </p:sp>
      <mc:AlternateContent xmlns:mc="http://schemas.openxmlformats.org/markup-compatibility/2006" xmlns:a14="http://schemas.microsoft.com/office/drawing/2010/main">
        <mc:Choice Requires="a14">
          <p:sp>
            <p:nvSpPr>
              <p:cNvPr id="7" name="Rectangle 6"/>
              <p:cNvSpPr/>
              <p:nvPr/>
            </p:nvSpPr>
            <p:spPr bwMode="auto">
              <a:xfrm>
                <a:off x="2690668" y="4498428"/>
                <a:ext cx="209550" cy="22225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bwMode="auto">
              <a:xfrm>
                <a:off x="2690668" y="4498428"/>
                <a:ext cx="209550" cy="222250"/>
              </a:xfrm>
              <a:prstGeom prst="rect">
                <a:avLst/>
              </a:prstGeom>
              <a:blipFill rotWithShape="0">
                <a:blip r:embed="rId3"/>
                <a:stretch>
                  <a:fillRect l="-48571" r="-22857" b="-30556"/>
                </a:stretch>
              </a:blipFill>
              <a:ln w="19050" cap="flat" cmpd="sng" algn="ctr">
                <a:noFill/>
                <a:prstDash val="solid"/>
                <a:round/>
                <a:headEnd type="none" w="med" len="med"/>
                <a:tailEnd type="none" w="med" len="med"/>
              </a:ln>
              <a:effectLst/>
              <a:extLst/>
            </p:spPr>
            <p:txBody>
              <a:bodyPr/>
              <a:lstStyle/>
              <a:p>
                <a:r>
                  <a:rPr lang="en-US">
                    <a:noFill/>
                  </a:rPr>
                  <a:t> </a:t>
                </a:r>
              </a:p>
            </p:txBody>
          </p:sp>
        </mc:Fallback>
      </mc:AlternateContent>
      <p:grpSp>
        <p:nvGrpSpPr>
          <p:cNvPr id="36" name="Group 35"/>
          <p:cNvGrpSpPr/>
          <p:nvPr/>
        </p:nvGrpSpPr>
        <p:grpSpPr>
          <a:xfrm>
            <a:off x="2087418" y="2949803"/>
            <a:ext cx="8675117" cy="855899"/>
            <a:chOff x="2578100" y="3687180"/>
            <a:chExt cx="8675117" cy="855899"/>
          </a:xfrm>
        </p:grpSpPr>
        <mc:AlternateContent xmlns:mc="http://schemas.openxmlformats.org/markup-compatibility/2006" xmlns:a14="http://schemas.microsoft.com/office/drawing/2010/main">
          <mc:Choice Requires="a14">
            <p:sp>
              <p:nvSpPr>
                <p:cNvPr id="8" name="Rounded Rectangle 7"/>
                <p:cNvSpPr/>
                <p:nvPr/>
              </p:nvSpPr>
              <p:spPr bwMode="auto">
                <a:xfrm>
                  <a:off x="2578100" y="4038600"/>
                  <a:ext cx="1206500" cy="342900"/>
                </a:xfrm>
                <a:prstGeom prst="roundRect">
                  <a:avLst/>
                </a:prstGeom>
                <a:solidFill>
                  <a:schemeClr val="accent5">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𝑠</m:t>
                        </m:r>
                      </m:oMath>
                    </m:oMathPara>
                  </a14:m>
                  <a:endParaRPr lang="en-US" dirty="0">
                    <a:ea typeface="Cambria Math" panose="020405030504060302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bwMode="auto">
                <a:xfrm>
                  <a:off x="2578100" y="4038600"/>
                  <a:ext cx="1206500" cy="342900"/>
                </a:xfrm>
                <a:prstGeom prst="roundRect">
                  <a:avLst/>
                </a:prstGeom>
                <a:blipFill rotWithShape="0">
                  <a:blip r:embed="rId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bwMode="auto">
                <a:xfrm>
                  <a:off x="4521200" y="3877021"/>
                  <a:ext cx="685800" cy="6660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nb-NO" sz="2400" b="0" i="1" smtClean="0">
                            <a:solidFill>
                              <a:schemeClr val="tx1"/>
                            </a:solidFill>
                            <a:latin typeface="Cambria Math" panose="02040503050406030204" pitchFamily="18" charset="0"/>
                            <a:ea typeface="Cambria Math" panose="02040503050406030204" pitchFamily="18" charset="0"/>
                          </a:rPr>
                          <m:t> </m:t>
                        </m:r>
                        <m:r>
                          <a:rPr lang="nb-NO" sz="2400" i="1" smtClean="0">
                            <a:solidFill>
                              <a:schemeClr val="tx1"/>
                            </a:solidFill>
                            <a:latin typeface="Cambria Math" panose="02040503050406030204" pitchFamily="18" charset="0"/>
                            <a:ea typeface="Cambria Math" panose="02040503050406030204" pitchFamily="18" charset="0"/>
                          </a:rPr>
                          <m:t>𝐺</m:t>
                        </m:r>
                      </m:oMath>
                    </m:oMathPara>
                  </a14:m>
                  <a:endParaRPr kumimoji="0" lang="en-US" sz="2400" u="none" strike="noStrike" cap="none" normalizeH="0" baseline="0" dirty="0">
                    <a:ln>
                      <a:noFill/>
                    </a:ln>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4521200" y="3877021"/>
                  <a:ext cx="685800" cy="666058"/>
                </a:xfrm>
                <a:prstGeom prst="rect">
                  <a:avLst/>
                </a:prstGeom>
                <a:blipFill rotWithShape="0">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 name="Straight Arrow Connector 9"/>
            <p:cNvCxnSpPr>
              <a:stCxn id="8" idx="3"/>
              <a:endCxn id="9" idx="1"/>
            </p:cNvCxnSpPr>
            <p:nvPr/>
          </p:nvCxnSpPr>
          <p:spPr bwMode="auto">
            <a:xfrm>
              <a:off x="3784600" y="4210050"/>
              <a:ext cx="736600" cy="0"/>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Rounded Rectangle 12"/>
                <p:cNvSpPr/>
                <p:nvPr/>
              </p:nvSpPr>
              <p:spPr bwMode="auto">
                <a:xfrm>
                  <a:off x="5936382" y="4038601"/>
                  <a:ext cx="5299215" cy="342899"/>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𝐺</m:t>
                        </m:r>
                        <m:d>
                          <m:dPr>
                            <m:ctrlPr>
                              <a:rPr lang="nb-NO" sz="1600" b="0" i="1" smtClean="0">
                                <a:latin typeface="Cambria Math" panose="02040503050406030204" pitchFamily="18" charset="0"/>
                                <a:ea typeface="Cambria Math" panose="02040503050406030204" pitchFamily="18" charset="0"/>
                              </a:rPr>
                            </m:ctrlPr>
                          </m:dPr>
                          <m:e>
                            <m:r>
                              <a:rPr lang="nb-NO" sz="1600" b="0" i="1" smtClean="0">
                                <a:latin typeface="Cambria Math" panose="02040503050406030204" pitchFamily="18" charset="0"/>
                                <a:ea typeface="Cambria Math" panose="02040503050406030204" pitchFamily="18" charset="0"/>
                              </a:rPr>
                              <m:t>𝑠</m:t>
                            </m:r>
                          </m:e>
                        </m:d>
                      </m:oMath>
                    </m:oMathPara>
                  </a14:m>
                  <a:endParaRPr lang="en-US" sz="1600" b="0" dirty="0">
                    <a:ea typeface="Cambria Math" panose="02040503050406030204" pitchFamily="18" charset="0"/>
                  </a:endParaRPr>
                </a:p>
              </p:txBody>
            </p:sp>
          </mc:Choice>
          <mc:Fallback xmlns="">
            <p:sp>
              <p:nvSpPr>
                <p:cNvPr id="13" name="Rounded Rectangle 12"/>
                <p:cNvSpPr>
                  <a:spLocks noRot="1" noChangeAspect="1" noMove="1" noResize="1" noEditPoints="1" noAdjustHandles="1" noChangeArrowheads="1" noChangeShapeType="1" noTextEdit="1"/>
                </p:cNvSpPr>
                <p:nvPr/>
              </p:nvSpPr>
              <p:spPr bwMode="auto">
                <a:xfrm>
                  <a:off x="5936382" y="4038601"/>
                  <a:ext cx="5299215" cy="342899"/>
                </a:xfrm>
                <a:prstGeom prst="round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5" name="Straight Arrow Connector 14"/>
            <p:cNvCxnSpPr>
              <a:stCxn id="9" idx="3"/>
              <a:endCxn id="13" idx="1"/>
            </p:cNvCxnSpPr>
            <p:nvPr/>
          </p:nvCxnSpPr>
          <p:spPr bwMode="auto">
            <a:xfrm>
              <a:off x="5207000" y="4210050"/>
              <a:ext cx="729382" cy="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19"/>
            <p:cNvGrpSpPr/>
            <p:nvPr/>
          </p:nvGrpSpPr>
          <p:grpSpPr>
            <a:xfrm>
              <a:off x="2578100" y="3696706"/>
              <a:ext cx="1204998" cy="276999"/>
              <a:chOff x="829293" y="1437819"/>
              <a:chExt cx="1587334" cy="484656"/>
            </a:xfrm>
          </p:grpSpPr>
          <p:grpSp>
            <p:nvGrpSpPr>
              <p:cNvPr id="21" name="Group 20"/>
              <p:cNvGrpSpPr/>
              <p:nvPr/>
            </p:nvGrpSpPr>
            <p:grpSpPr>
              <a:xfrm>
                <a:off x="829293" y="1631880"/>
                <a:ext cx="1587334" cy="158489"/>
                <a:chOff x="829293" y="1631880"/>
                <a:chExt cx="1587334" cy="158489"/>
              </a:xfrm>
            </p:grpSpPr>
            <p:cxnSp>
              <p:nvCxnSpPr>
                <p:cNvPr id="23" name="Straight Connector 22"/>
                <p:cNvCxnSpPr/>
                <p:nvPr/>
              </p:nvCxnSpPr>
              <p:spPr bwMode="auto">
                <a:xfrm flipV="1">
                  <a:off x="831272" y="1713481"/>
                  <a:ext cx="1585355" cy="1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2416627" y="1631880"/>
                  <a:ext cx="0" cy="1584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829293" y="1631880"/>
                  <a:ext cx="0" cy="1584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2" name="TextBox 21"/>
                  <p:cNvSpPr txBox="1"/>
                  <p:nvPr/>
                </p:nvSpPr>
                <p:spPr>
                  <a:xfrm>
                    <a:off x="1430722" y="1437819"/>
                    <a:ext cx="317496" cy="48465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ℓ </m:t>
                          </m:r>
                        </m:oMath>
                      </m:oMathPara>
                    </a14:m>
                    <a:endParaRPr lang="nb-NO" sz="1200" b="0" dirty="0"/>
                  </a:p>
                </p:txBody>
              </p:sp>
            </mc:Choice>
            <mc:Fallback xmlns="">
              <p:sp>
                <p:nvSpPr>
                  <p:cNvPr id="22" name="TextBox 21"/>
                  <p:cNvSpPr txBox="1">
                    <a:spLocks noRot="1" noChangeAspect="1" noMove="1" noResize="1" noEditPoints="1" noAdjustHandles="1" noChangeArrowheads="1" noChangeShapeType="1" noTextEdit="1"/>
                  </p:cNvSpPr>
                  <p:nvPr/>
                </p:nvSpPr>
                <p:spPr>
                  <a:xfrm>
                    <a:off x="1430722" y="1437819"/>
                    <a:ext cx="317496" cy="484656"/>
                  </a:xfrm>
                  <a:prstGeom prst="rect">
                    <a:avLst/>
                  </a:prstGeom>
                  <a:blipFill rotWithShape="0">
                    <a:blip r:embed="rId7"/>
                    <a:stretch>
                      <a:fillRect/>
                    </a:stretch>
                  </a:blipFill>
                </p:spPr>
                <p:txBody>
                  <a:bodyPr/>
                  <a:lstStyle/>
                  <a:p>
                    <a:r>
                      <a:rPr lang="en-US">
                        <a:noFill/>
                      </a:rPr>
                      <a:t> </a:t>
                    </a:r>
                  </a:p>
                </p:txBody>
              </p:sp>
            </mc:Fallback>
          </mc:AlternateContent>
        </p:grpSp>
        <p:grpSp>
          <p:nvGrpSpPr>
            <p:cNvPr id="26" name="Group 25"/>
            <p:cNvGrpSpPr/>
            <p:nvPr/>
          </p:nvGrpSpPr>
          <p:grpSpPr>
            <a:xfrm>
              <a:off x="5936382" y="3687180"/>
              <a:ext cx="5316835" cy="276999"/>
              <a:chOff x="829293" y="1421153"/>
              <a:chExt cx="1587334" cy="484656"/>
            </a:xfrm>
          </p:grpSpPr>
          <p:grpSp>
            <p:nvGrpSpPr>
              <p:cNvPr id="27" name="Group 26"/>
              <p:cNvGrpSpPr/>
              <p:nvPr/>
            </p:nvGrpSpPr>
            <p:grpSpPr>
              <a:xfrm>
                <a:off x="829293" y="1628407"/>
                <a:ext cx="1587334" cy="161962"/>
                <a:chOff x="829293" y="1628407"/>
                <a:chExt cx="1587334" cy="161962"/>
              </a:xfrm>
            </p:grpSpPr>
            <p:cxnSp>
              <p:nvCxnSpPr>
                <p:cNvPr id="29" name="Straight Connector 28"/>
                <p:cNvCxnSpPr/>
                <p:nvPr/>
              </p:nvCxnSpPr>
              <p:spPr bwMode="auto">
                <a:xfrm flipV="1">
                  <a:off x="831272" y="1713481"/>
                  <a:ext cx="1585355" cy="1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2416627" y="1628407"/>
                  <a:ext cx="0" cy="161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829293" y="1637971"/>
                  <a:ext cx="0" cy="1523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8" name="TextBox 27"/>
                  <p:cNvSpPr txBox="1"/>
                  <p:nvPr/>
                </p:nvSpPr>
                <p:spPr>
                  <a:xfrm>
                    <a:off x="1576572" y="1421153"/>
                    <a:ext cx="72331" cy="48465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𝐿</m:t>
                          </m:r>
                        </m:oMath>
                      </m:oMathPara>
                    </a14:m>
                    <a:endParaRPr lang="nb-NO" sz="1200" b="0" dirty="0"/>
                  </a:p>
                </p:txBody>
              </p:sp>
            </mc:Choice>
            <mc:Fallback xmlns="">
              <p:sp>
                <p:nvSpPr>
                  <p:cNvPr id="28" name="TextBox 27"/>
                  <p:cNvSpPr txBox="1">
                    <a:spLocks noRot="1" noChangeAspect="1" noMove="1" noResize="1" noEditPoints="1" noAdjustHandles="1" noChangeArrowheads="1" noChangeShapeType="1" noTextEdit="1"/>
                  </p:cNvSpPr>
                  <p:nvPr/>
                </p:nvSpPr>
                <p:spPr>
                  <a:xfrm>
                    <a:off x="1576572" y="1421153"/>
                    <a:ext cx="72331" cy="484656"/>
                  </a:xfrm>
                  <a:prstGeom prst="rect">
                    <a:avLst/>
                  </a:prstGeom>
                  <a:blipFill rotWithShape="0">
                    <a:blip r:embed="rId8"/>
                    <a:stretch>
                      <a:fillRect/>
                    </a:stretch>
                  </a:blipFill>
                </p:spPr>
                <p:txBody>
                  <a:bodyPr/>
                  <a:lstStyle/>
                  <a:p>
                    <a:r>
                      <a:rPr lang="en-US">
                        <a:noFill/>
                      </a:rPr>
                      <a:t> </a:t>
                    </a:r>
                  </a:p>
                </p:txBody>
              </p:sp>
            </mc:Fallback>
          </mc:AlternateContent>
        </p:grpSp>
      </p:grpSp>
      <p:sp>
        <p:nvSpPr>
          <p:cNvPr id="4" name="Rectangle 3"/>
          <p:cNvSpPr/>
          <p:nvPr/>
        </p:nvSpPr>
        <p:spPr>
          <a:xfrm>
            <a:off x="3913759" y="1057833"/>
            <a:ext cx="3937296" cy="338554"/>
          </a:xfrm>
          <a:prstGeom prst="rect">
            <a:avLst/>
          </a:prstGeom>
        </p:spPr>
        <p:txBody>
          <a:bodyPr wrap="none">
            <a:spAutoFit/>
          </a:bodyPr>
          <a:lstStyle/>
          <a:p>
            <a:r>
              <a:rPr lang="en-US" sz="1600" dirty="0">
                <a:solidFill>
                  <a:schemeClr val="accent2"/>
                </a:solidFill>
              </a:rPr>
              <a:t>(</a:t>
            </a:r>
            <a:r>
              <a:rPr lang="en-US" sz="1600" b="1" dirty="0">
                <a:solidFill>
                  <a:schemeClr val="accent2"/>
                </a:solidFill>
              </a:rPr>
              <a:t>uniform</a:t>
            </a:r>
            <a:r>
              <a:rPr lang="en-US" sz="1600" dirty="0">
                <a:solidFill>
                  <a:schemeClr val="accent2"/>
                </a:solidFill>
              </a:rPr>
              <a:t> and </a:t>
            </a:r>
            <a:r>
              <a:rPr lang="en-US" sz="1600" b="1" dirty="0">
                <a:solidFill>
                  <a:schemeClr val="accent2"/>
                </a:solidFill>
              </a:rPr>
              <a:t>independently</a:t>
            </a:r>
            <a:r>
              <a:rPr lang="en-US" sz="1600" dirty="0">
                <a:solidFill>
                  <a:schemeClr val="accent2"/>
                </a:solidFill>
              </a:rPr>
              <a:t> distributed)</a:t>
            </a:r>
          </a:p>
        </p:txBody>
      </p:sp>
      <p:sp>
        <p:nvSpPr>
          <p:cNvPr id="32" name="Rectangle 31"/>
          <p:cNvSpPr/>
          <p:nvPr/>
        </p:nvSpPr>
        <p:spPr>
          <a:xfrm>
            <a:off x="3913759" y="1383035"/>
            <a:ext cx="3937296" cy="338554"/>
          </a:xfrm>
          <a:prstGeom prst="rect">
            <a:avLst/>
          </a:prstGeom>
        </p:spPr>
        <p:txBody>
          <a:bodyPr wrap="none">
            <a:spAutoFit/>
          </a:bodyPr>
          <a:lstStyle/>
          <a:p>
            <a:r>
              <a:rPr lang="en-US" sz="1600" dirty="0">
                <a:solidFill>
                  <a:schemeClr val="accent2"/>
                </a:solidFill>
              </a:rPr>
              <a:t>(</a:t>
            </a:r>
            <a:r>
              <a:rPr lang="en-US" sz="1600" b="1" dirty="0">
                <a:solidFill>
                  <a:schemeClr val="accent2"/>
                </a:solidFill>
              </a:rPr>
              <a:t>uniform</a:t>
            </a:r>
            <a:r>
              <a:rPr lang="en-US" sz="1600" dirty="0">
                <a:solidFill>
                  <a:schemeClr val="accent2"/>
                </a:solidFill>
              </a:rPr>
              <a:t> and </a:t>
            </a:r>
            <a:r>
              <a:rPr lang="en-US" sz="1600" b="1" dirty="0">
                <a:solidFill>
                  <a:schemeClr val="accent2"/>
                </a:solidFill>
              </a:rPr>
              <a:t>independently</a:t>
            </a:r>
            <a:r>
              <a:rPr lang="en-US" sz="1600" dirty="0">
                <a:solidFill>
                  <a:schemeClr val="accent2"/>
                </a:solidFill>
              </a:rPr>
              <a:t> distributed)</a:t>
            </a:r>
          </a:p>
        </p:txBody>
      </p:sp>
      <p:sp>
        <p:nvSpPr>
          <p:cNvPr id="6" name="Right Brace 5"/>
          <p:cNvSpPr/>
          <p:nvPr/>
        </p:nvSpPr>
        <p:spPr bwMode="auto">
          <a:xfrm rot="5400000">
            <a:off x="7936527" y="1336854"/>
            <a:ext cx="310931" cy="5292586"/>
          </a:xfrm>
          <a:prstGeom prst="rightBrace">
            <a:avLst>
              <a:gd name="adj1" fmla="val 60694"/>
              <a:gd name="adj2" fmla="val 49685"/>
            </a:avLst>
          </a:prstGeom>
          <a:noFill/>
          <a:ln w="19050" cap="flat" cmpd="sng" algn="ctr">
            <a:solidFill>
              <a:srgbClr val="C00000"/>
            </a:solidFill>
            <a:prstDash val="solid"/>
            <a:round/>
            <a:headEnd type="none" w="med" len="med"/>
            <a:tailEnd type="none" w="med" len="med"/>
          </a:ln>
          <a:effectLst/>
          <a:ex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845629" y="4207066"/>
                <a:ext cx="4757057" cy="440120"/>
              </a:xfrm>
              <a:prstGeom prst="rect">
                <a:avLst/>
              </a:prstGeom>
              <a:noFill/>
            </p:spPr>
            <p:txBody>
              <a:bodyPr wrap="square" rtlCol="0">
                <a:spAutoFit/>
              </a:bodyPr>
              <a:lstStyle/>
              <a:p>
                <a:r>
                  <a:rPr lang="en-US" sz="1600" dirty="0" smtClean="0">
                    <a:solidFill>
                      <a:srgbClr val="C00000"/>
                    </a:solidFill>
                  </a:rPr>
                  <a:t>this should look like a random string </a:t>
                </a:r>
                <a14:m>
                  <m:oMath xmlns:m="http://schemas.openxmlformats.org/officeDocument/2006/math">
                    <m:r>
                      <a:rPr lang="nb-NO" sz="1600" b="0" i="1" smtClean="0">
                        <a:solidFill>
                          <a:srgbClr val="C00000"/>
                        </a:solidFill>
                        <a:latin typeface="Cambria Math" panose="02040503050406030204" pitchFamily="18" charset="0"/>
                      </a:rPr>
                      <m:t>𝑈</m:t>
                    </m:r>
                    <m:groupChr>
                      <m:groupChrPr>
                        <m:chr m:val="←"/>
                        <m:vertJc m:val="bot"/>
                        <m:ctrlPr>
                          <a:rPr lang="nb-NO" sz="1600" b="0" i="1" smtClean="0">
                            <a:solidFill>
                              <a:srgbClr val="C00000"/>
                            </a:solidFill>
                            <a:latin typeface="Cambria Math" panose="02040503050406030204" pitchFamily="18" charset="0"/>
                          </a:rPr>
                        </m:ctrlPr>
                      </m:groupChrPr>
                      <m:e>
                        <m:r>
                          <a:rPr lang="nb-NO" sz="1600" b="0" i="1" smtClean="0">
                            <a:solidFill>
                              <a:srgbClr val="C00000"/>
                            </a:solidFill>
                            <a:latin typeface="Cambria Math" panose="02040503050406030204" pitchFamily="18" charset="0"/>
                          </a:rPr>
                          <m:t>$</m:t>
                        </m:r>
                      </m:e>
                    </m:groupChr>
                    <m:sSup>
                      <m:sSupPr>
                        <m:ctrlPr>
                          <a:rPr lang="nb-NO" sz="1600" b="0" i="1" smtClean="0">
                            <a:solidFill>
                              <a:srgbClr val="C00000"/>
                            </a:solidFill>
                            <a:latin typeface="Cambria Math" panose="02040503050406030204" pitchFamily="18" charset="0"/>
                          </a:rPr>
                        </m:ctrlPr>
                      </m:sSupPr>
                      <m:e>
                        <m:d>
                          <m:dPr>
                            <m:begChr m:val="{"/>
                            <m:endChr m:val="}"/>
                            <m:ctrlPr>
                              <a:rPr lang="nb-NO" sz="1600" b="0" i="1" smtClean="0">
                                <a:solidFill>
                                  <a:srgbClr val="C00000"/>
                                </a:solidFill>
                                <a:latin typeface="Cambria Math" panose="02040503050406030204" pitchFamily="18" charset="0"/>
                              </a:rPr>
                            </m:ctrlPr>
                          </m:dPr>
                          <m:e>
                            <m:r>
                              <a:rPr lang="nb-NO" sz="1600" b="0" i="1" smtClean="0">
                                <a:solidFill>
                                  <a:srgbClr val="C00000"/>
                                </a:solidFill>
                                <a:latin typeface="Cambria Math" panose="02040503050406030204" pitchFamily="18" charset="0"/>
                              </a:rPr>
                              <m:t>0,1</m:t>
                            </m:r>
                          </m:e>
                        </m:d>
                      </m:e>
                      <m:sup>
                        <m:r>
                          <a:rPr lang="nb-NO" sz="1600" b="0" i="1" smtClean="0">
                            <a:solidFill>
                              <a:srgbClr val="C00000"/>
                            </a:solidFill>
                            <a:latin typeface="Cambria Math" panose="02040503050406030204" pitchFamily="18" charset="0"/>
                          </a:rPr>
                          <m:t>𝐿</m:t>
                        </m:r>
                      </m:sup>
                    </m:sSup>
                  </m:oMath>
                </a14:m>
                <a:endParaRPr lang="en-US" sz="1600" dirty="0" smtClean="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845629" y="4207066"/>
                <a:ext cx="4757057" cy="440120"/>
              </a:xfrm>
              <a:prstGeom prst="rect">
                <a:avLst/>
              </a:prstGeom>
              <a:blipFill rotWithShape="0">
                <a:blip r:embed="rId9"/>
                <a:stretch>
                  <a:fillRect l="-769" b="-44444"/>
                </a:stretch>
              </a:blipFill>
            </p:spPr>
            <p:txBody>
              <a:bodyPr/>
              <a:lstStyle/>
              <a:p>
                <a:r>
                  <a:rPr lang="en-US">
                    <a:noFill/>
                  </a:rPr>
                  <a:t> </a:t>
                </a:r>
              </a:p>
            </p:txBody>
          </p:sp>
        </mc:Fallback>
      </mc:AlternateContent>
    </p:spTree>
    <p:extLst>
      <p:ext uri="{BB962C8B-B14F-4D97-AF65-F5344CB8AC3E}">
        <p14:creationId xmlns:p14="http://schemas.microsoft.com/office/powerpoint/2010/main" val="14128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32" grpId="0"/>
      <p:bldP spid="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PRNG – security definition </a:t>
            </a:r>
          </a:p>
        </p:txBody>
      </p:sp>
      <p:sp>
        <p:nvSpPr>
          <p:cNvPr id="3" name="Slide Number Placeholder 2"/>
          <p:cNvSpPr>
            <a:spLocks noGrp="1"/>
          </p:cNvSpPr>
          <p:nvPr>
            <p:ph type="sldNum" sz="quarter" idx="4"/>
          </p:nvPr>
        </p:nvSpPr>
        <p:spPr/>
        <p:txBody>
          <a:bodyPr/>
          <a:lstStyle/>
          <a:p>
            <a:fld id="{F6590AF8-4F64-4D1C-B3C4-F65976908F52}" type="slidenum">
              <a:rPr lang="en-US" smtClean="0"/>
              <a:pPr/>
              <a:t>5</a:t>
            </a:fld>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685667909"/>
                  </p:ext>
                </p:extLst>
              </p:nvPr>
            </p:nvGraphicFramePr>
            <p:xfrm>
              <a:off x="1029435" y="1676881"/>
              <a:ext cx="2685315" cy="2304892"/>
            </p:xfrm>
            <a:graphic>
              <a:graphicData uri="http://schemas.openxmlformats.org/drawingml/2006/table">
                <a:tbl>
                  <a:tblPr firstRow="1" bandRow="1">
                    <a:tableStyleId>{5C22544A-7EE6-4342-B048-85BDC9FD1C3A}</a:tableStyleId>
                  </a:tblPr>
                  <a:tblGrid>
                    <a:gridCol w="2685315">
                      <a:extLst>
                        <a:ext uri="{9D8B030D-6E8A-4147-A177-3AD203B41FA5}">
                          <a16:colId xmlns="" xmlns:a16="http://schemas.microsoft.com/office/drawing/2014/main" val="20000"/>
                        </a:ext>
                      </a:extLst>
                    </a:gridCol>
                  </a:tblGrid>
                  <a:tr h="350871">
                    <a:tc>
                      <a:txBody>
                        <a:bodyPr/>
                        <a:lstStyle/>
                        <a:p>
                          <a:pPr/>
                          <a14:m>
                            <m:oMathPara xmlns:m="http://schemas.openxmlformats.org/officeDocument/2006/math">
                              <m:oMathParaPr>
                                <m:jc m:val="left"/>
                              </m:oMathParaPr>
                              <m:oMath xmlns:m="http://schemas.openxmlformats.org/officeDocument/2006/math">
                                <m:r>
                                  <a:rPr lang="nb-NO" sz="1600" b="1" i="0" smtClean="0">
                                    <a:solidFill>
                                      <a:schemeClr val="tx1"/>
                                    </a:solidFill>
                                    <a:latin typeface="Cambria Math" panose="02040503050406030204" pitchFamily="18" charset="0"/>
                                    <a:ea typeface="Cambria Math" panose="02040503050406030204" pitchFamily="18" charset="0"/>
                                  </a:rPr>
                                  <m:t>𝐄𝐱</m:t>
                                </m:r>
                                <m:sSubSup>
                                  <m:sSubSupPr>
                                    <m:ctrlPr>
                                      <a:rPr lang="nb-NO" sz="1600" b="1" i="1" smtClean="0">
                                        <a:solidFill>
                                          <a:schemeClr val="tx1"/>
                                        </a:solidFill>
                                        <a:latin typeface="Cambria Math" panose="02040503050406030204" pitchFamily="18" charset="0"/>
                                        <a:ea typeface="Cambria Math" panose="02040503050406030204" pitchFamily="18" charset="0"/>
                                      </a:rPr>
                                    </m:ctrlPr>
                                  </m:sSubSupPr>
                                  <m:e>
                                    <m:r>
                                      <a:rPr lang="nb-NO" sz="1600" b="1" i="0" smtClean="0">
                                        <a:solidFill>
                                          <a:schemeClr val="tx1"/>
                                        </a:solidFill>
                                        <a:latin typeface="Cambria Math" panose="02040503050406030204" pitchFamily="18" charset="0"/>
                                        <a:ea typeface="Cambria Math" panose="02040503050406030204" pitchFamily="18" charset="0"/>
                                      </a:rPr>
                                      <m:t>𝐩</m:t>
                                    </m:r>
                                  </m:e>
                                  <m:sub>
                                    <m:r>
                                      <a:rPr lang="nb-NO" sz="1600" b="0" i="1" smtClean="0">
                                        <a:solidFill>
                                          <a:schemeClr val="tx1"/>
                                        </a:solidFill>
                                        <a:latin typeface="Cambria Math" panose="02040503050406030204" pitchFamily="18" charset="0"/>
                                        <a:ea typeface="Cambria Math" panose="02040503050406030204" pitchFamily="18" charset="0"/>
                                      </a:rPr>
                                      <m:t>𝐺</m:t>
                                    </m:r>
                                  </m:sub>
                                  <m:sup>
                                    <m:r>
                                      <m:rPr>
                                        <m:sty m:val="p"/>
                                      </m:rPr>
                                      <a:rPr lang="nb-NO" sz="1600" b="0" i="0" smtClean="0">
                                        <a:solidFill>
                                          <a:schemeClr val="tx1"/>
                                        </a:solidFill>
                                        <a:latin typeface="Cambria Math" panose="02040503050406030204" pitchFamily="18" charset="0"/>
                                        <a:ea typeface="Cambria Math" panose="02040503050406030204" pitchFamily="18" charset="0"/>
                                      </a:rPr>
                                      <m:t>prg</m:t>
                                    </m:r>
                                  </m:sup>
                                </m:sSubSup>
                                <m:d>
                                  <m:dPr>
                                    <m:ctrlPr>
                                      <a:rPr lang="nb-NO" sz="1600" b="1" i="1" smtClean="0">
                                        <a:solidFill>
                                          <a:schemeClr val="tx1"/>
                                        </a:solidFill>
                                        <a:latin typeface="Cambria Math" panose="02040503050406030204" pitchFamily="18" charset="0"/>
                                        <a:ea typeface="Cambria Math" panose="02040503050406030204" pitchFamily="18" charset="0"/>
                                      </a:rPr>
                                    </m:ctrlPr>
                                  </m:dPr>
                                  <m:e>
                                    <m:r>
                                      <a:rPr lang="nb-NO" sz="1600" b="0" i="1" smtClean="0">
                                        <a:solidFill>
                                          <a:schemeClr val="tx1"/>
                                        </a:solidFill>
                                        <a:latin typeface="Cambria Math" panose="02040503050406030204" pitchFamily="18" charset="0"/>
                                        <a:ea typeface="Cambria Math" panose="02040503050406030204" pitchFamily="18" charset="0"/>
                                      </a:rPr>
                                      <m:t>𝐴</m:t>
                                    </m:r>
                                  </m:e>
                                </m:d>
                              </m:oMath>
                            </m:oMathPara>
                          </a14:m>
                          <a:endParaRPr lang="en-US" sz="16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937735">
                    <a:tc>
                      <a:txBody>
                        <a:bodyPr/>
                        <a:lstStyle/>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14:m>
                            <m:oMath xmlns:m="http://schemas.openxmlformats.org/officeDocument/2006/math">
                              <m:r>
                                <a:rPr lang="nb-NO" sz="1400" b="0" i="0" smtClean="0">
                                  <a:latin typeface="Cambria Math" panose="02040503050406030204" pitchFamily="18" charset="0"/>
                                  <a:ea typeface="Cambria Math" panose="02040503050406030204" pitchFamily="18" charset="0"/>
                                </a:rPr>
                                <m:t> </m:t>
                              </m:r>
                              <m:r>
                                <a:rPr lang="nb-NO" sz="1400" b="0" i="1" smtClean="0">
                                  <a:latin typeface="Cambria Math" panose="02040503050406030204" pitchFamily="18" charset="0"/>
                                  <a:ea typeface="Cambria Math" panose="02040503050406030204" pitchFamily="18" charset="0"/>
                                </a:rPr>
                                <m:t>𝑏</m:t>
                              </m:r>
                              <m:groupChr>
                                <m:groupChrPr>
                                  <m:chr m:val="←"/>
                                  <m:vertJc m:val="bot"/>
                                  <m:ctrlPr>
                                    <a:rPr lang="nb-NO" sz="1400" b="0" i="1" smtClean="0">
                                      <a:latin typeface="Cambria Math" panose="02040503050406030204" pitchFamily="18" charset="0"/>
                                      <a:ea typeface="Cambria Math" panose="02040503050406030204" pitchFamily="18" charset="0"/>
                                    </a:rPr>
                                  </m:ctrlPr>
                                </m:groupChrPr>
                                <m:e>
                                  <m:r>
                                    <a:rPr lang="nb-NO" sz="1400" b="0" i="1" smtClean="0">
                                      <a:latin typeface="Cambria Math" panose="02040503050406030204" pitchFamily="18" charset="0"/>
                                      <a:ea typeface="Cambria Math" panose="02040503050406030204" pitchFamily="18" charset="0"/>
                                    </a:rPr>
                                    <m:t>$</m:t>
                                  </m:r>
                                </m:e>
                              </m:groupChr>
                              <m:d>
                                <m:dPr>
                                  <m:begChr m:val="{"/>
                                  <m:endChr m:val="}"/>
                                  <m:ctrlPr>
                                    <a:rPr lang="nb-NO" sz="1400" b="0" i="1" smtClean="0">
                                      <a:latin typeface="Cambria Math" panose="02040503050406030204" pitchFamily="18" charset="0"/>
                                      <a:ea typeface="Cambria Math" panose="02040503050406030204" pitchFamily="18" charset="0"/>
                                    </a:rPr>
                                  </m:ctrlPr>
                                </m:dPr>
                                <m:e>
                                  <m:r>
                                    <a:rPr lang="nb-NO" sz="1400" b="0" i="1" smtClean="0">
                                      <a:latin typeface="Cambria Math" panose="02040503050406030204" pitchFamily="18" charset="0"/>
                                      <a:ea typeface="Cambria Math" panose="02040503050406030204" pitchFamily="18" charset="0"/>
                                    </a:rPr>
                                    <m:t>0,1</m:t>
                                  </m:r>
                                </m:e>
                              </m:d>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r>
                                <a:rPr lang="nb-NO" sz="1400" b="0" i="1" smtClean="0">
                                  <a:latin typeface="Cambria Math" panose="02040503050406030204" pitchFamily="18" charset="0"/>
                                  <a:ea typeface="Cambria Math" panose="02040503050406030204" pitchFamily="18" charset="0"/>
                                </a:rPr>
                                <m:t>𝑠</m:t>
                              </m:r>
                              <m:groupChr>
                                <m:groupChrPr>
                                  <m:chr m:val="←"/>
                                  <m:vertJc m:val="bot"/>
                                  <m:ctrlPr>
                                    <a:rPr lang="nb-NO" sz="1400" b="0" i="1" smtClean="0">
                                      <a:latin typeface="Cambria Math" panose="02040503050406030204" pitchFamily="18" charset="0"/>
                                      <a:ea typeface="Cambria Math" panose="02040503050406030204" pitchFamily="18" charset="0"/>
                                    </a:rPr>
                                  </m:ctrlPr>
                                </m:groupChrPr>
                                <m:e>
                                  <m:r>
                                    <a:rPr lang="nb-NO" sz="1400" b="0" i="1" smtClean="0">
                                      <a:latin typeface="Cambria Math" panose="02040503050406030204" pitchFamily="18" charset="0"/>
                                      <a:ea typeface="Cambria Math" panose="02040503050406030204" pitchFamily="18" charset="0"/>
                                    </a:rPr>
                                    <m:t>$</m:t>
                                  </m:r>
                                </m:e>
                              </m:groupChr>
                              <m:sSup>
                                <m:sSupPr>
                                  <m:ctrlPr>
                                    <a:rPr lang="nb-NO" sz="1400" b="0" i="1" smtClean="0">
                                      <a:latin typeface="Cambria Math" panose="02040503050406030204" pitchFamily="18" charset="0"/>
                                      <a:ea typeface="Cambria Math" panose="02040503050406030204" pitchFamily="18" charset="0"/>
                                    </a:rPr>
                                  </m:ctrlPr>
                                </m:sSupPr>
                                <m:e>
                                  <m:d>
                                    <m:dPr>
                                      <m:begChr m:val="{"/>
                                      <m:endChr m:val="}"/>
                                      <m:ctrlPr>
                                        <a:rPr lang="nb-NO" sz="1400" b="0" i="1" smtClean="0">
                                          <a:latin typeface="Cambria Math" panose="02040503050406030204" pitchFamily="18" charset="0"/>
                                          <a:ea typeface="Cambria Math" panose="02040503050406030204" pitchFamily="18" charset="0"/>
                                        </a:rPr>
                                      </m:ctrlPr>
                                    </m:dPr>
                                    <m:e>
                                      <m:r>
                                        <a:rPr lang="nb-NO" sz="1400" b="0" i="0" smtClean="0">
                                          <a:latin typeface="Cambria Math" panose="02040503050406030204" pitchFamily="18" charset="0"/>
                                          <a:ea typeface="Cambria Math" panose="02040503050406030204" pitchFamily="18" charset="0"/>
                                        </a:rPr>
                                        <m:t>0,1</m:t>
                                      </m:r>
                                    </m:e>
                                  </m:d>
                                </m:e>
                                <m:sup>
                                  <m:r>
                                    <a:rPr lang="nb-NO" sz="1400" b="0" i="1" smtClean="0">
                                      <a:latin typeface="Cambria Math" panose="02040503050406030204" pitchFamily="18" charset="0"/>
                                      <a:ea typeface="Cambria Math" panose="02040503050406030204" pitchFamily="18" charset="0"/>
                                    </a:rPr>
                                    <m:t>ℓ</m:t>
                                  </m:r>
                                </m:sup>
                              </m:sSup>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baseline="0" dirty="0">
                              <a:latin typeface="Cambria" panose="02040503050406030204" pitchFamily="18" charset="0"/>
                              <a:ea typeface="Cambria" panose="02040503050406030204" pitchFamily="18" charset="0"/>
                            </a:rPr>
                            <a:t> </a:t>
                          </a:r>
                          <a14:m>
                            <m:oMath xmlns:m="http://schemas.openxmlformats.org/officeDocument/2006/math">
                              <m:sSub>
                                <m:sSubPr>
                                  <m:ctrlPr>
                                    <a:rPr lang="nb-NO" sz="1400" b="0" i="1" baseline="0" smtClean="0">
                                      <a:latin typeface="Cambria Math" panose="02040503050406030204" pitchFamily="18" charset="0"/>
                                      <a:ea typeface="Cambria" panose="02040503050406030204" pitchFamily="18" charset="0"/>
                                    </a:rPr>
                                  </m:ctrlPr>
                                </m:sSubPr>
                                <m:e>
                                  <m:r>
                                    <a:rPr lang="nb-NO" sz="1400" b="0" i="1" baseline="0" smtClean="0">
                                      <a:latin typeface="Cambria Math" panose="02040503050406030204" pitchFamily="18" charset="0"/>
                                      <a:ea typeface="Cambria" panose="02040503050406030204" pitchFamily="18" charset="0"/>
                                    </a:rPr>
                                    <m:t>𝑈</m:t>
                                  </m:r>
                                </m:e>
                                <m:sub>
                                  <m:r>
                                    <a:rPr lang="nb-NO" sz="1400" b="0" i="1" baseline="0" smtClean="0">
                                      <a:latin typeface="Cambria Math" panose="02040503050406030204" pitchFamily="18" charset="0"/>
                                      <a:ea typeface="Cambria" panose="02040503050406030204" pitchFamily="18" charset="0"/>
                                    </a:rPr>
                                    <m:t>0</m:t>
                                  </m:r>
                                </m:sub>
                              </m:sSub>
                              <m:r>
                                <a:rPr lang="nb-NO" sz="1400" b="0" i="1" baseline="0" smtClean="0">
                                  <a:latin typeface="Cambria Math" panose="02040503050406030204" pitchFamily="18" charset="0"/>
                                  <a:ea typeface="Cambria" panose="02040503050406030204" pitchFamily="18" charset="0"/>
                                </a:rPr>
                                <m:t>←</m:t>
                              </m:r>
                              <m:r>
                                <a:rPr lang="nb-NO" sz="1400" b="0" i="1" baseline="0" smtClean="0">
                                  <a:latin typeface="Cambria Math" panose="02040503050406030204" pitchFamily="18" charset="0"/>
                                  <a:ea typeface="Cambria" panose="02040503050406030204" pitchFamily="18" charset="0"/>
                                </a:rPr>
                                <m:t>𝐺</m:t>
                              </m:r>
                              <m:d>
                                <m:dPr>
                                  <m:ctrlPr>
                                    <a:rPr lang="nb-NO" sz="1400" b="0" i="1" baseline="0" smtClean="0">
                                      <a:latin typeface="Cambria Math" panose="02040503050406030204" pitchFamily="18" charset="0"/>
                                      <a:ea typeface="Cambria" panose="02040503050406030204" pitchFamily="18" charset="0"/>
                                    </a:rPr>
                                  </m:ctrlPr>
                                </m:dPr>
                                <m:e>
                                  <m:r>
                                    <a:rPr lang="nb-NO" sz="1400" b="0" i="1" baseline="0" smtClean="0">
                                      <a:latin typeface="Cambria Math" panose="02040503050406030204" pitchFamily="18" charset="0"/>
                                      <a:ea typeface="Cambria" panose="02040503050406030204" pitchFamily="18" charset="0"/>
                                    </a:rPr>
                                    <m:t>𝑠</m:t>
                                  </m:r>
                                </m:e>
                              </m:d>
                            </m:oMath>
                          </a14:m>
                          <a:endParaRPr lang="nb-NO" sz="1400" b="0" baseline="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sSub>
                                <m:sSubPr>
                                  <m:ctrlPr>
                                    <a:rPr lang="nb-NO" sz="1400" b="0" i="1" smtClean="0">
                                      <a:latin typeface="Cambria Math" panose="02040503050406030204" pitchFamily="18" charset="0"/>
                                      <a:ea typeface="Cambria" panose="02040503050406030204" pitchFamily="18" charset="0"/>
                                    </a:rPr>
                                  </m:ctrlPr>
                                </m:sSubPr>
                                <m:e>
                                  <m:r>
                                    <a:rPr lang="nb-NO" sz="1400" b="0" i="1" smtClean="0">
                                      <a:latin typeface="Cambria Math" panose="02040503050406030204" pitchFamily="18" charset="0"/>
                                      <a:ea typeface="Cambria" panose="02040503050406030204" pitchFamily="18" charset="0"/>
                                    </a:rPr>
                                    <m:t>𝑈</m:t>
                                  </m:r>
                                </m:e>
                                <m:sub>
                                  <m:r>
                                    <a:rPr lang="nb-NO" sz="1400" b="0" i="1" smtClean="0">
                                      <a:latin typeface="Cambria Math" panose="02040503050406030204" pitchFamily="18" charset="0"/>
                                      <a:ea typeface="Cambria" panose="02040503050406030204" pitchFamily="18" charset="0"/>
                                    </a:rPr>
                                    <m:t>1</m:t>
                                  </m:r>
                                </m:sub>
                              </m:sSub>
                              <m:groupChr>
                                <m:groupChrPr>
                                  <m:chr m:val="←"/>
                                  <m:vertJc m:val="bot"/>
                                  <m:ctrlPr>
                                    <a:rPr lang="nb-NO" sz="1400" b="0" i="1" smtClean="0">
                                      <a:latin typeface="Cambria Math" panose="02040503050406030204" pitchFamily="18" charset="0"/>
                                      <a:ea typeface="Cambria" panose="02040503050406030204" pitchFamily="18" charset="0"/>
                                    </a:rPr>
                                  </m:ctrlPr>
                                </m:groupChrPr>
                                <m:e>
                                  <m:r>
                                    <a:rPr lang="nb-NO" sz="1400" b="0" i="1" smtClean="0">
                                      <a:latin typeface="Cambria Math" panose="02040503050406030204" pitchFamily="18" charset="0"/>
                                      <a:ea typeface="Cambria" panose="02040503050406030204" pitchFamily="18" charset="0"/>
                                    </a:rPr>
                                    <m:t>$</m:t>
                                  </m:r>
                                </m:e>
                              </m:groupChr>
                              <m:sSup>
                                <m:sSupPr>
                                  <m:ctrlPr>
                                    <a:rPr lang="nb-NO" sz="1400" b="0" i="1" smtClean="0">
                                      <a:latin typeface="Cambria Math" panose="02040503050406030204" pitchFamily="18" charset="0"/>
                                      <a:ea typeface="Cambria" panose="02040503050406030204" pitchFamily="18" charset="0"/>
                                    </a:rPr>
                                  </m:ctrlPr>
                                </m:sSupPr>
                                <m:e>
                                  <m:d>
                                    <m:dPr>
                                      <m:begChr m:val="{"/>
                                      <m:endChr m:val="}"/>
                                      <m:ctrlPr>
                                        <a:rPr lang="nb-NO" sz="1400" b="0" i="1" smtClean="0">
                                          <a:latin typeface="Cambria Math" panose="02040503050406030204" pitchFamily="18" charset="0"/>
                                          <a:ea typeface="Cambria" panose="02040503050406030204" pitchFamily="18" charset="0"/>
                                        </a:rPr>
                                      </m:ctrlPr>
                                    </m:dPr>
                                    <m:e>
                                      <m:r>
                                        <a:rPr lang="nb-NO" sz="1400" b="0" i="1" smtClean="0">
                                          <a:latin typeface="Cambria Math" panose="02040503050406030204" pitchFamily="18" charset="0"/>
                                          <a:ea typeface="Cambria" panose="02040503050406030204" pitchFamily="18" charset="0"/>
                                        </a:rPr>
                                        <m:t>0,1</m:t>
                                      </m:r>
                                    </m:e>
                                  </m:d>
                                </m:e>
                                <m:sup>
                                  <m:r>
                                    <a:rPr lang="nb-NO" sz="1400" b="0" i="1" smtClean="0">
                                      <a:latin typeface="Cambria Math" panose="02040503050406030204" pitchFamily="18" charset="0"/>
                                      <a:ea typeface="Cambria" panose="02040503050406030204" pitchFamily="18" charset="0"/>
                                    </a:rPr>
                                    <m:t>𝐿</m:t>
                                  </m:r>
                                </m:sup>
                              </m:sSup>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sSup>
                                <m:sSupPr>
                                  <m:ctrlPr>
                                    <a:rPr lang="nb-NO" sz="1400" b="0" i="1" smtClean="0">
                                      <a:latin typeface="Cambria Math" panose="02040503050406030204" pitchFamily="18" charset="0"/>
                                      <a:ea typeface="Cambria" panose="02040503050406030204" pitchFamily="18" charset="0"/>
                                    </a:rPr>
                                  </m:ctrlPr>
                                </m:sSupPr>
                                <m:e>
                                  <m:r>
                                    <a:rPr lang="nb-NO" sz="1400" b="0" i="1" smtClean="0">
                                      <a:latin typeface="Cambria Math" panose="02040503050406030204" pitchFamily="18" charset="0"/>
                                      <a:ea typeface="Cambria" panose="02040503050406030204" pitchFamily="18" charset="0"/>
                                    </a:rPr>
                                    <m:t>𝑏</m:t>
                                  </m:r>
                                </m:e>
                                <m:sup>
                                  <m:r>
                                    <a:rPr lang="nb-NO" sz="1400" b="0" i="1" smtClean="0">
                                      <a:latin typeface="Cambria Math" panose="02040503050406030204" pitchFamily="18" charset="0"/>
                                      <a:ea typeface="Cambria" panose="02040503050406030204" pitchFamily="18" charset="0"/>
                                    </a:rPr>
                                    <m:t>′</m:t>
                                  </m:r>
                                </m:sup>
                              </m:sSup>
                              <m:r>
                                <a:rPr lang="nb-NO" sz="1400" b="0" i="1" smtClean="0">
                                  <a:latin typeface="Cambria Math" panose="02040503050406030204" pitchFamily="18" charset="0"/>
                                  <a:ea typeface="Cambria" panose="02040503050406030204" pitchFamily="18" charset="0"/>
                                </a:rPr>
                                <m:t>←</m:t>
                              </m:r>
                              <m:r>
                                <a:rPr lang="nb-NO" sz="1400" b="0" i="1" smtClean="0">
                                  <a:latin typeface="Cambria Math" panose="02040503050406030204" pitchFamily="18" charset="0"/>
                                  <a:ea typeface="Cambria" panose="02040503050406030204" pitchFamily="18" charset="0"/>
                                </a:rPr>
                                <m:t>𝐴</m:t>
                              </m:r>
                              <m:d>
                                <m:dPr>
                                  <m:ctrlPr>
                                    <a:rPr lang="nb-NO" sz="1400" b="0" i="1" smtClean="0">
                                      <a:latin typeface="Cambria Math" panose="02040503050406030204" pitchFamily="18" charset="0"/>
                                      <a:ea typeface="Cambria" panose="02040503050406030204" pitchFamily="18" charset="0"/>
                                    </a:rPr>
                                  </m:ctrlPr>
                                </m:dPr>
                                <m:e>
                                  <m:sSub>
                                    <m:sSubPr>
                                      <m:ctrlPr>
                                        <a:rPr lang="nb-NO" sz="1400" b="0" i="1" smtClean="0">
                                          <a:latin typeface="Cambria Math" panose="02040503050406030204" pitchFamily="18" charset="0"/>
                                          <a:ea typeface="Cambria" panose="02040503050406030204" pitchFamily="18" charset="0"/>
                                        </a:rPr>
                                      </m:ctrlPr>
                                    </m:sSubPr>
                                    <m:e>
                                      <m:r>
                                        <a:rPr lang="nb-NO" sz="1400" b="0" i="1" smtClean="0">
                                          <a:latin typeface="Cambria Math" panose="02040503050406030204" pitchFamily="18" charset="0"/>
                                          <a:ea typeface="Cambria" panose="02040503050406030204" pitchFamily="18" charset="0"/>
                                        </a:rPr>
                                        <m:t>𝑈</m:t>
                                      </m:r>
                                    </m:e>
                                    <m:sub>
                                      <m:r>
                                        <a:rPr lang="nb-NO" sz="1400" b="0" i="1" smtClean="0">
                                          <a:latin typeface="Cambria Math" panose="02040503050406030204" pitchFamily="18" charset="0"/>
                                          <a:ea typeface="Cambria" panose="02040503050406030204" pitchFamily="18" charset="0"/>
                                        </a:rPr>
                                        <m:t>𝑏</m:t>
                                      </m:r>
                                    </m:sub>
                                  </m:sSub>
                                </m:e>
                              </m:d>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r>
                                <a:rPr lang="nb-NO" sz="1400" b="1" i="0" smtClean="0">
                                  <a:latin typeface="Cambria Math" panose="02040503050406030204" pitchFamily="18" charset="0"/>
                                  <a:ea typeface="Cambria Math" panose="02040503050406030204" pitchFamily="18" charset="0"/>
                                </a:rPr>
                                <m:t>𝐫𝐞𝐭𝐮𝐫𝐧</m:t>
                              </m:r>
                              <m:r>
                                <a:rPr lang="nb-NO" sz="1400" b="0" i="0" smtClean="0">
                                  <a:latin typeface="Cambria Math" panose="02040503050406030204" pitchFamily="18" charset="0"/>
                                  <a:ea typeface="Cambria Math" panose="02040503050406030204" pitchFamily="18" charset="0"/>
                                </a:rPr>
                                <m:t> </m:t>
                              </m:r>
                              <m:sSup>
                                <m:sSupPr>
                                  <m:ctrlPr>
                                    <a:rPr lang="nb-NO" sz="1400" b="0" i="1" smtClean="0">
                                      <a:latin typeface="Cambria Math" panose="02040503050406030204" pitchFamily="18" charset="0"/>
                                      <a:ea typeface="Cambria Math" panose="02040503050406030204" pitchFamily="18" charset="0"/>
                                    </a:rPr>
                                  </m:ctrlPr>
                                </m:sSupPr>
                                <m:e>
                                  <m:r>
                                    <a:rPr lang="nb-NO" sz="1400" b="0" i="1" smtClean="0">
                                      <a:latin typeface="Cambria Math" panose="02040503050406030204" pitchFamily="18" charset="0"/>
                                      <a:ea typeface="Cambria Math" panose="02040503050406030204" pitchFamily="18" charset="0"/>
                                    </a:rPr>
                                    <m:t>𝑏</m:t>
                                  </m:r>
                                </m:e>
                                <m:sup>
                                  <m:r>
                                    <a:rPr lang="nb-NO" sz="1400" b="0" i="1" smtClean="0">
                                      <a:latin typeface="Cambria Math" panose="02040503050406030204" pitchFamily="18" charset="0"/>
                                      <a:ea typeface="Cambria Math" panose="02040503050406030204" pitchFamily="18" charset="0"/>
                                    </a:rPr>
                                    <m:t>′</m:t>
                                  </m:r>
                                </m:sup>
                              </m:sSup>
                              <m:limUpp>
                                <m:limUppPr>
                                  <m:ctrlPr>
                                    <a:rPr lang="nb-NO" sz="1400" b="0" i="1" smtClean="0">
                                      <a:latin typeface="Cambria Math" panose="02040503050406030204" pitchFamily="18" charset="0"/>
                                      <a:ea typeface="Cambria Math" panose="02040503050406030204" pitchFamily="18" charset="0"/>
                                    </a:rPr>
                                  </m:ctrlPr>
                                </m:limUppPr>
                                <m:e>
                                  <m:r>
                                    <a:rPr lang="nb-NO" sz="1400" b="0" i="1" smtClean="0">
                                      <a:latin typeface="Cambria Math" panose="02040503050406030204" pitchFamily="18" charset="0"/>
                                      <a:ea typeface="Cambria Math" panose="02040503050406030204" pitchFamily="18" charset="0"/>
                                    </a:rPr>
                                    <m:t>=</m:t>
                                  </m:r>
                                </m:e>
                                <m:lim>
                                  <m:r>
                                    <a:rPr lang="nb-NO" sz="1400" b="0" i="1" smtClean="0">
                                      <a:latin typeface="Cambria Math" panose="02040503050406030204" pitchFamily="18" charset="0"/>
                                      <a:ea typeface="Cambria Math" panose="02040503050406030204" pitchFamily="18" charset="0"/>
                                    </a:rPr>
                                    <m:t>?</m:t>
                                  </m:r>
                                </m:lim>
                              </m:limUpp>
                              <m:r>
                                <a:rPr lang="nb-NO" sz="1400" b="0" i="1" smtClean="0">
                                  <a:latin typeface="Cambria Math" panose="02040503050406030204" pitchFamily="18" charset="0"/>
                                  <a:ea typeface="Cambria Math" panose="02040503050406030204" pitchFamily="18" charset="0"/>
                                </a:rPr>
                                <m:t>𝑏</m:t>
                              </m:r>
                            </m:oMath>
                          </a14:m>
                          <a:endParaRPr lang="nb-NO" sz="1400" b="0" i="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685667909"/>
                  </p:ext>
                </p:extLst>
              </p:nvPr>
            </p:nvGraphicFramePr>
            <p:xfrm>
              <a:off x="1029435" y="1676881"/>
              <a:ext cx="2685315" cy="2304892"/>
            </p:xfrm>
            <a:graphic>
              <a:graphicData uri="http://schemas.openxmlformats.org/drawingml/2006/table">
                <a:tbl>
                  <a:tblPr firstRow="1" bandRow="1">
                    <a:tableStyleId>{5C22544A-7EE6-4342-B048-85BDC9FD1C3A}</a:tableStyleId>
                  </a:tblPr>
                  <a:tblGrid>
                    <a:gridCol w="2685315">
                      <a:extLst>
                        <a:ext uri="{9D8B030D-6E8A-4147-A177-3AD203B41FA5}">
                          <a16:colId xmlns="" xmlns:a16="http://schemas.microsoft.com/office/drawing/2014/main" xmlns:a14="http://schemas.microsoft.com/office/drawing/2010/main" val="20000"/>
                        </a:ext>
                      </a:extLst>
                    </a:gridCol>
                  </a:tblGrid>
                  <a:tr h="36715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26" t="-1667" r="-452" b="-535000"/>
                          </a:stretch>
                        </a:blipFill>
                      </a:tcPr>
                    </a:tc>
                    <a:extLst>
                      <a:ext uri="{0D108BD9-81ED-4DB2-BD59-A6C34878D82A}">
                        <a16:rowId xmlns="" xmlns:a16="http://schemas.microsoft.com/office/drawing/2014/main" xmlns:a14="http://schemas.microsoft.com/office/drawing/2010/main" val="10000"/>
                      </a:ext>
                    </a:extLst>
                  </a:tr>
                  <a:tr h="19377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26" t="-19122" r="-452" b="-627"/>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5046" t="10399" r="23520" b="9309"/>
          <a:stretch/>
        </p:blipFill>
        <p:spPr>
          <a:xfrm>
            <a:off x="8309459" y="3332667"/>
            <a:ext cx="956734" cy="1189454"/>
          </a:xfrm>
          <a:prstGeom prst="rect">
            <a:avLst/>
          </a:prstGeom>
        </p:spPr>
      </p:pic>
      <mc:AlternateContent xmlns:mc="http://schemas.openxmlformats.org/markup-compatibility/2006" xmlns:a14="http://schemas.microsoft.com/office/drawing/2010/main">
        <mc:Choice Requires="a14">
          <p:graphicFrame>
            <p:nvGraphicFramePr>
              <p:cNvPr id="37" name="Table 36"/>
              <p:cNvGraphicFramePr>
                <a:graphicFrameLocks noGrp="1"/>
              </p:cNvGraphicFramePr>
              <p:nvPr>
                <p:extLst>
                  <p:ext uri="{D42A27DB-BD31-4B8C-83A1-F6EECF244321}">
                    <p14:modId xmlns:p14="http://schemas.microsoft.com/office/powerpoint/2010/main" val="1836347582"/>
                  </p:ext>
                </p:extLst>
              </p:nvPr>
            </p:nvGraphicFramePr>
            <p:xfrm>
              <a:off x="6267130" y="1565662"/>
              <a:ext cx="1727085" cy="1130746"/>
            </p:xfrm>
            <a:graphic>
              <a:graphicData uri="http://schemas.openxmlformats.org/drawingml/2006/table">
                <a:tbl>
                  <a:tblPr firstRow="1" bandRow="1">
                    <a:tableStyleId>{5C22544A-7EE6-4342-B048-85BDC9FD1C3A}</a:tableStyleId>
                  </a:tblPr>
                  <a:tblGrid>
                    <a:gridCol w="1727085">
                      <a:extLst>
                        <a:ext uri="{9D8B030D-6E8A-4147-A177-3AD203B41FA5}">
                          <a16:colId xmlns="" xmlns:a16="http://schemas.microsoft.com/office/drawing/2014/main" val="20000"/>
                        </a:ext>
                      </a:extLst>
                    </a:gridCol>
                  </a:tblGrid>
                  <a:tr h="217354">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a:t>
                          </a:r>
                          <a:r>
                            <a:rPr lang="en-US" sz="1400" baseline="0" dirty="0" smtClean="0">
                              <a:solidFill>
                                <a:schemeClr val="tx1"/>
                              </a:solidFill>
                              <a:latin typeface="Cambria Math" panose="02040503050406030204" pitchFamily="18" charset="0"/>
                              <a:ea typeface="Cambria Math" panose="02040503050406030204" pitchFamily="18" charset="0"/>
                            </a:rPr>
                            <a:t>0</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825946">
                    <a:tc>
                      <a:txBody>
                        <a:bodyPr/>
                        <a:lstStyle/>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14:m>
                            <m:oMathPara xmlns:m="http://schemas.openxmlformats.org/officeDocument/2006/math">
                              <m:oMathParaPr>
                                <m:jc m:val="left"/>
                              </m:oMathParaPr>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𝑠</m:t>
                                </m:r>
                                <m:groupChr>
                                  <m:groupChrPr>
                                    <m:chr m:val="←"/>
                                    <m:vertJc m:val="bot"/>
                                    <m:ctrlPr>
                                      <a:rPr lang="nb-NO" sz="1400" b="0" i="1" smtClean="0">
                                        <a:solidFill>
                                          <a:schemeClr val="tx1"/>
                                        </a:solidFill>
                                        <a:latin typeface="Cambria Math" panose="02040503050406030204" pitchFamily="18" charset="0"/>
                                        <a:ea typeface="Cambria Math" panose="02040503050406030204" pitchFamily="18" charset="0"/>
                                      </a:rPr>
                                    </m:ctrlPr>
                                  </m:groupChrPr>
                                  <m:e>
                                    <m:r>
                                      <a:rPr lang="nb-NO" sz="1400" b="0" i="1" smtClean="0">
                                        <a:solidFill>
                                          <a:schemeClr val="tx1"/>
                                        </a:solidFill>
                                        <a:latin typeface="Cambria Math" panose="02040503050406030204" pitchFamily="18" charset="0"/>
                                        <a:ea typeface="Cambria Math" panose="02040503050406030204" pitchFamily="18" charset="0"/>
                                      </a:rPr>
                                      <m:t>$</m:t>
                                    </m:r>
                                  </m:e>
                                </m:groupChr>
                                <m:sSup>
                                  <m:sSupPr>
                                    <m:ctrlPr>
                                      <a:rPr lang="nb-NO"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lang="nb-NO" sz="1400" b="0" i="1" smtClean="0">
                                            <a:solidFill>
                                              <a:schemeClr val="tx1"/>
                                            </a:solidFill>
                                            <a:latin typeface="Cambria Math" panose="02040503050406030204" pitchFamily="18" charset="0"/>
                                            <a:ea typeface="Cambria Math" panose="02040503050406030204" pitchFamily="18" charset="0"/>
                                          </a:rPr>
                                        </m:ctrlPr>
                                      </m:dPr>
                                      <m:e>
                                        <m:r>
                                          <a:rPr lang="nb-NO" sz="1400" b="0" i="1" smtClean="0">
                                            <a:solidFill>
                                              <a:schemeClr val="tx1"/>
                                            </a:solidFill>
                                            <a:latin typeface="Cambria Math" panose="02040503050406030204" pitchFamily="18" charset="0"/>
                                            <a:ea typeface="Cambria Math" panose="02040503050406030204" pitchFamily="18" charset="0"/>
                                          </a:rPr>
                                          <m:t>0,1</m:t>
                                        </m:r>
                                      </m:e>
                                    </m:d>
                                  </m:e>
                                  <m:sup>
                                    <m:r>
                                      <a:rPr lang="nb-NO" sz="1400" b="0" i="1" smtClean="0">
                                        <a:solidFill>
                                          <a:schemeClr val="tx1"/>
                                        </a:solidFill>
                                        <a:latin typeface="Cambria Math" panose="02040503050406030204" pitchFamily="18" charset="0"/>
                                        <a:ea typeface="Cambria Math" panose="02040503050406030204" pitchFamily="18" charset="0"/>
                                      </a:rPr>
                                      <m:t>ℓ</m:t>
                                    </m:r>
                                  </m:sup>
                                </m:sSup>
                              </m:oMath>
                            </m:oMathPara>
                          </a14:m>
                          <a:endParaRPr lang="nb-NO" sz="1400" b="1"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r>
                            <a:rPr lang="nb-NO" sz="1400" b="0" i="0" dirty="0">
                              <a:solidFill>
                                <a:schemeClr val="tx1"/>
                              </a:solidFill>
                              <a:latin typeface="Cambria Math" panose="02040503050406030204" pitchFamily="18" charset="0"/>
                              <a:ea typeface="Cambria Math" panose="02040503050406030204" pitchFamily="18" charset="0"/>
                            </a:rPr>
                            <a:t>return </a:t>
                          </a:r>
                          <a14:m>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𝐺</m:t>
                              </m:r>
                              <m:r>
                                <a:rPr lang="nb-NO" sz="1400" b="0" i="1" smtClean="0">
                                  <a:solidFill>
                                    <a:schemeClr val="tx1"/>
                                  </a:solidFill>
                                  <a:latin typeface="Cambria Math" panose="02040503050406030204" pitchFamily="18" charset="0"/>
                                  <a:ea typeface="Cambria Math" panose="02040503050406030204" pitchFamily="18" charset="0"/>
                                </a:rPr>
                                <m:t>(</m:t>
                              </m:r>
                              <m:r>
                                <a:rPr lang="nb-NO" sz="1400" b="0" i="1" smtClean="0">
                                  <a:solidFill>
                                    <a:schemeClr val="tx1"/>
                                  </a:solidFill>
                                  <a:latin typeface="Cambria Math" panose="02040503050406030204" pitchFamily="18" charset="0"/>
                                  <a:ea typeface="Cambria Math" panose="02040503050406030204" pitchFamily="18" charset="0"/>
                                </a:rPr>
                                <m:t>𝑠</m:t>
                              </m:r>
                              <m:r>
                                <a:rPr lang="nb-NO" sz="1400" b="0" i="1" smtClean="0">
                                  <a:solidFill>
                                    <a:schemeClr val="tx1"/>
                                  </a:solidFill>
                                  <a:latin typeface="Cambria Math" panose="02040503050406030204" pitchFamily="18" charset="0"/>
                                  <a:ea typeface="Cambria Math" panose="02040503050406030204" pitchFamily="18" charset="0"/>
                                </a:rPr>
                                <m:t>)</m:t>
                              </m:r>
                            </m:oMath>
                          </a14:m>
                          <a:endParaRPr lang="nb-NO" sz="1400" b="0" i="0" dirty="0">
                            <a:solidFill>
                              <a:schemeClr val="tx1"/>
                            </a:solidFill>
                            <a:latin typeface="Cambria Math" panose="02040503050406030204" pitchFamily="18" charset="0"/>
                            <a:ea typeface="Cambria Math"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endParaRPr lang="nb-NO" sz="1400" b="0" i="0" dirty="0">
                            <a:solidFill>
                              <a:schemeClr val="tx1"/>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37" name="Table 36"/>
              <p:cNvGraphicFramePr>
                <a:graphicFrameLocks noGrp="1"/>
              </p:cNvGraphicFramePr>
              <p:nvPr>
                <p:extLst>
                  <p:ext uri="{D42A27DB-BD31-4B8C-83A1-F6EECF244321}">
                    <p14:modId xmlns:p14="http://schemas.microsoft.com/office/powerpoint/2010/main" val="1836347582"/>
                  </p:ext>
                </p:extLst>
              </p:nvPr>
            </p:nvGraphicFramePr>
            <p:xfrm>
              <a:off x="6267130" y="1565662"/>
              <a:ext cx="1727085" cy="1130746"/>
            </p:xfrm>
            <a:graphic>
              <a:graphicData uri="http://schemas.openxmlformats.org/drawingml/2006/table">
                <a:tbl>
                  <a:tblPr firstRow="1" bandRow="1">
                    <a:tableStyleId>{5C22544A-7EE6-4342-B048-85BDC9FD1C3A}</a:tableStyleId>
                  </a:tblPr>
                  <a:tblGrid>
                    <a:gridCol w="1727085">
                      <a:extLst>
                        <a:ext uri="{9D8B030D-6E8A-4147-A177-3AD203B41FA5}">
                          <a16:colId xmlns:a16="http://schemas.microsoft.com/office/drawing/2014/main" xmlns="" xmlns:a14="http://schemas.microsoft.com/office/drawing/2010/main" val="20000"/>
                        </a:ext>
                      </a:extLst>
                    </a:gridCol>
                  </a:tblGrid>
                  <a:tr h="304800">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a:t>
                          </a:r>
                          <a:r>
                            <a:rPr lang="en-US" sz="1400" baseline="0" dirty="0" smtClean="0">
                              <a:solidFill>
                                <a:schemeClr val="tx1"/>
                              </a:solidFill>
                              <a:latin typeface="Cambria Math" panose="02040503050406030204" pitchFamily="18" charset="0"/>
                              <a:ea typeface="Cambria Math" panose="02040503050406030204" pitchFamily="18" charset="0"/>
                            </a:rPr>
                            <a:t>0</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xmlns:a14="http://schemas.microsoft.com/office/drawing/2010/main" val="10000"/>
                      </a:ext>
                    </a:extLst>
                  </a:tr>
                  <a:tr h="82594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352" t="-37956" r="-704" b="-1460"/>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2189325158"/>
                  </p:ext>
                </p:extLst>
              </p:nvPr>
            </p:nvGraphicFramePr>
            <p:xfrm>
              <a:off x="9266193" y="1561663"/>
              <a:ext cx="1706607" cy="1130746"/>
            </p:xfrm>
            <a:graphic>
              <a:graphicData uri="http://schemas.openxmlformats.org/drawingml/2006/table">
                <a:tbl>
                  <a:tblPr firstRow="1" bandRow="1">
                    <a:tableStyleId>{5C22544A-7EE6-4342-B048-85BDC9FD1C3A}</a:tableStyleId>
                  </a:tblPr>
                  <a:tblGrid>
                    <a:gridCol w="1706607">
                      <a:extLst>
                        <a:ext uri="{9D8B030D-6E8A-4147-A177-3AD203B41FA5}">
                          <a16:colId xmlns="" xmlns:a16="http://schemas.microsoft.com/office/drawing/2014/main" val="20000"/>
                        </a:ext>
                      </a:extLst>
                    </a:gridCol>
                  </a:tblGrid>
                  <a:tr h="306539">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a:t>
                          </a:r>
                          <a:r>
                            <a:rPr lang="en-US" sz="1400" baseline="0" dirty="0" smtClean="0">
                              <a:solidFill>
                                <a:schemeClr val="tx1"/>
                              </a:solidFill>
                              <a:latin typeface="Cambria Math" panose="02040503050406030204" pitchFamily="18" charset="0"/>
                              <a:ea typeface="Cambria Math" panose="02040503050406030204" pitchFamily="18" charset="0"/>
                            </a:rPr>
                            <a:t>1</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A"/>
                        </a:solidFill>
                      </a:tcPr>
                    </a:tc>
                    <a:extLst>
                      <a:ext uri="{0D108BD9-81ED-4DB2-BD59-A6C34878D82A}">
                        <a16:rowId xmlns="" xmlns:a16="http://schemas.microsoft.com/office/drawing/2014/main" val="10000"/>
                      </a:ext>
                    </a:extLst>
                  </a:tr>
                  <a:tr h="824207">
                    <a:tc>
                      <a:txBody>
                        <a:bodyPr/>
                        <a:lstStyle/>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14:m>
                            <m:oMathPara xmlns:m="http://schemas.openxmlformats.org/officeDocument/2006/math">
                              <m:oMathParaPr>
                                <m:jc m:val="left"/>
                              </m:oMathParaPr>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𝑈</m:t>
                                </m:r>
                                <m:groupChr>
                                  <m:groupChrPr>
                                    <m:chr m:val="←"/>
                                    <m:vertJc m:val="bot"/>
                                    <m:ctrlPr>
                                      <a:rPr lang="nb-NO" sz="1400" b="0" i="1" smtClean="0">
                                        <a:solidFill>
                                          <a:schemeClr val="tx1"/>
                                        </a:solidFill>
                                        <a:latin typeface="Cambria Math" panose="02040503050406030204" pitchFamily="18" charset="0"/>
                                        <a:ea typeface="Cambria Math" panose="02040503050406030204" pitchFamily="18" charset="0"/>
                                      </a:rPr>
                                    </m:ctrlPr>
                                  </m:groupChrPr>
                                  <m:e>
                                    <m:r>
                                      <a:rPr lang="nb-NO" sz="1400" b="0" i="1" smtClean="0">
                                        <a:solidFill>
                                          <a:schemeClr val="tx1"/>
                                        </a:solidFill>
                                        <a:latin typeface="Cambria Math" panose="02040503050406030204" pitchFamily="18" charset="0"/>
                                        <a:ea typeface="Cambria Math" panose="02040503050406030204" pitchFamily="18" charset="0"/>
                                      </a:rPr>
                                      <m:t>$</m:t>
                                    </m:r>
                                  </m:e>
                                </m:groupChr>
                                <m:sSup>
                                  <m:sSupPr>
                                    <m:ctrlPr>
                                      <a:rPr lang="nb-NO"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lang="nb-NO" sz="1400" b="0" i="1" smtClean="0">
                                            <a:solidFill>
                                              <a:schemeClr val="tx1"/>
                                            </a:solidFill>
                                            <a:latin typeface="Cambria Math" panose="02040503050406030204" pitchFamily="18" charset="0"/>
                                            <a:ea typeface="Cambria Math" panose="02040503050406030204" pitchFamily="18" charset="0"/>
                                          </a:rPr>
                                        </m:ctrlPr>
                                      </m:dPr>
                                      <m:e>
                                        <m:r>
                                          <a:rPr lang="nb-NO" sz="1400" b="0" i="1" smtClean="0">
                                            <a:solidFill>
                                              <a:schemeClr val="tx1"/>
                                            </a:solidFill>
                                            <a:latin typeface="Cambria Math" panose="02040503050406030204" pitchFamily="18" charset="0"/>
                                            <a:ea typeface="Cambria Math" panose="02040503050406030204" pitchFamily="18" charset="0"/>
                                          </a:rPr>
                                          <m:t>0,1</m:t>
                                        </m:r>
                                      </m:e>
                                    </m:d>
                                  </m:e>
                                  <m:sup>
                                    <m:r>
                                      <a:rPr lang="nb-NO" sz="1400" b="0" i="1" smtClean="0">
                                        <a:solidFill>
                                          <a:schemeClr val="tx1"/>
                                        </a:solidFill>
                                        <a:latin typeface="Cambria Math" panose="02040503050406030204" pitchFamily="18" charset="0"/>
                                        <a:ea typeface="Cambria Math" panose="02040503050406030204" pitchFamily="18" charset="0"/>
                                      </a:rPr>
                                      <m:t>𝐿</m:t>
                                    </m:r>
                                  </m:sup>
                                </m:sSup>
                              </m:oMath>
                            </m:oMathPara>
                          </a14:m>
                          <a:endParaRPr lang="nb-NO" sz="1400" b="0"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r>
                            <a:rPr lang="nb-NO" sz="1400" b="0" i="0" dirty="0">
                              <a:solidFill>
                                <a:schemeClr val="tx1"/>
                              </a:solidFill>
                              <a:latin typeface="Cambria Math" panose="02040503050406030204" pitchFamily="18" charset="0"/>
                              <a:ea typeface="Cambria Math" panose="02040503050406030204" pitchFamily="18" charset="0"/>
                            </a:rPr>
                            <a:t>return </a:t>
                          </a:r>
                          <a14:m>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𝑈</m:t>
                              </m:r>
                            </m:oMath>
                          </a14:m>
                          <a:endParaRPr lang="nb-NO" sz="1400" b="0"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endParaRPr lang="nb-NO" sz="1400" b="0" i="0" dirty="0">
                            <a:solidFill>
                              <a:schemeClr val="tx1"/>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2189325158"/>
                  </p:ext>
                </p:extLst>
              </p:nvPr>
            </p:nvGraphicFramePr>
            <p:xfrm>
              <a:off x="9266193" y="1561663"/>
              <a:ext cx="1706607" cy="1130746"/>
            </p:xfrm>
            <a:graphic>
              <a:graphicData uri="http://schemas.openxmlformats.org/drawingml/2006/table">
                <a:tbl>
                  <a:tblPr firstRow="1" bandRow="1">
                    <a:tableStyleId>{5C22544A-7EE6-4342-B048-85BDC9FD1C3A}</a:tableStyleId>
                  </a:tblPr>
                  <a:tblGrid>
                    <a:gridCol w="1706607">
                      <a:extLst>
                        <a:ext uri="{9D8B030D-6E8A-4147-A177-3AD203B41FA5}">
                          <a16:colId xmlns:a16="http://schemas.microsoft.com/office/drawing/2014/main" xmlns="" xmlns:a14="http://schemas.microsoft.com/office/drawing/2010/main" val="20000"/>
                        </a:ext>
                      </a:extLst>
                    </a:gridCol>
                  </a:tblGrid>
                  <a:tr h="306539">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a:t>
                          </a:r>
                          <a:r>
                            <a:rPr lang="en-US" sz="1400" baseline="0" dirty="0" smtClean="0">
                              <a:solidFill>
                                <a:schemeClr val="tx1"/>
                              </a:solidFill>
                              <a:latin typeface="Cambria Math" panose="02040503050406030204" pitchFamily="18" charset="0"/>
                              <a:ea typeface="Cambria Math" panose="02040503050406030204" pitchFamily="18" charset="0"/>
                            </a:rPr>
                            <a:t>1</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A"/>
                        </a:solidFill>
                      </a:tcPr>
                    </a:tc>
                    <a:extLst>
                      <a:ext uri="{0D108BD9-81ED-4DB2-BD59-A6C34878D82A}">
                        <a16:rowId xmlns:a16="http://schemas.microsoft.com/office/drawing/2014/main" xmlns="" xmlns:a14="http://schemas.microsoft.com/office/drawing/2010/main" val="10000"/>
                      </a:ext>
                    </a:extLst>
                  </a:tr>
                  <a:tr h="82420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57" t="-38235" r="-1071" b="-1471"/>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cxnSp>
        <p:nvCxnSpPr>
          <p:cNvPr id="40" name="Straight Arrow Connector 39"/>
          <p:cNvCxnSpPr/>
          <p:nvPr/>
        </p:nvCxnSpPr>
        <p:spPr bwMode="auto">
          <a:xfrm>
            <a:off x="7349067" y="2810933"/>
            <a:ext cx="900311" cy="627211"/>
          </a:xfrm>
          <a:prstGeom prst="straightConnector1">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H="1">
            <a:off x="9210664" y="2830597"/>
            <a:ext cx="825342" cy="607547"/>
          </a:xfrm>
          <a:prstGeom prst="straightConnector1">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p:cNvPicPr>
            <a:picLocks noChangeAspect="1"/>
          </p:cNvPicPr>
          <p:nvPr/>
        </p:nvPicPr>
        <p:blipFill>
          <a:blip r:embed="rId7" cstate="print">
            <a:extLst>
              <a:ext uri="{BEBA8EAE-BF5A-486C-A8C5-ECC9F3942E4B}">
                <a14:imgProps xmlns:a14="http://schemas.microsoft.com/office/drawing/2010/main">
                  <a14:imgLayer r:embed="rId8">
                    <a14:imgEffect>
                      <a14:backgroundRemoval t="577" b="100000" l="0" r="100000">
                        <a14:foregroundMark x1="40928" y1="9235" x2="35443" y2="9668"/>
                        <a14:foregroundMark x1="34599" y1="6926" x2="31435" y2="8225"/>
                        <a14:foregroundMark x1="31646" y1="7359" x2="26371" y2="8514"/>
                        <a14:foregroundMark x1="27004" y1="3896" x2="39873" y2="2020"/>
                        <a14:foregroundMark x1="27426" y1="18759" x2="23629" y2="30880"/>
                        <a14:foregroundMark x1="35443" y1="43867" x2="35654" y2="41991"/>
                        <a14:foregroundMark x1="32911" y1="46032" x2="32911" y2="44733"/>
                        <a14:foregroundMark x1="31224" y1="1154" x2="36287" y2="433"/>
                        <a14:foregroundMark x1="87131" y1="79654" x2="86920" y2="76335"/>
                        <a14:foregroundMark x1="82489" y1="92496" x2="82489" y2="92496"/>
                      </a14:backgroundRemoval>
                    </a14:imgEffect>
                  </a14:imgLayer>
                </a14:imgProps>
              </a:ext>
              <a:ext uri="{28A0092B-C50C-407E-A947-70E740481C1C}">
                <a14:useLocalDpi xmlns:a14="http://schemas.microsoft.com/office/drawing/2010/main" val="0"/>
              </a:ext>
            </a:extLst>
          </a:blip>
          <a:stretch>
            <a:fillRect/>
          </a:stretch>
        </p:blipFill>
        <p:spPr>
          <a:xfrm>
            <a:off x="8488437" y="1889316"/>
            <a:ext cx="283534" cy="41453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rot="2176594">
                <a:off x="7558552" y="2857441"/>
                <a:ext cx="666637" cy="30784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𝐺</m:t>
                      </m:r>
                      <m:r>
                        <a:rPr lang="nb-NO" sz="1400" b="0" i="1" smtClean="0">
                          <a:latin typeface="Cambria Math" panose="02040503050406030204" pitchFamily="18" charset="0"/>
                        </a:rPr>
                        <m:t>(</m:t>
                      </m:r>
                      <m:r>
                        <a:rPr lang="nb-NO" sz="1400" b="0" i="1" smtClean="0">
                          <a:latin typeface="Cambria Math" panose="02040503050406030204" pitchFamily="18" charset="0"/>
                        </a:rPr>
                        <m:t>𝑠</m:t>
                      </m:r>
                      <m:r>
                        <a:rPr lang="nb-NO" sz="1400" b="0" i="1" smtClean="0">
                          <a:latin typeface="Cambria Math" panose="02040503050406030204" pitchFamily="18" charset="0"/>
                        </a:rPr>
                        <m:t>)</m:t>
                      </m:r>
                    </m:oMath>
                  </m:oMathPara>
                </a14:m>
                <a:endParaRPr lang="nb-NO" sz="1400" b="0" i="1" dirty="0">
                  <a:latin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2176594">
                <a:off x="7558552" y="2857441"/>
                <a:ext cx="666637" cy="30784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Callout 55"/>
              <p:cNvSpPr/>
              <p:nvPr/>
            </p:nvSpPr>
            <p:spPr bwMode="auto">
              <a:xfrm>
                <a:off x="6267131" y="3552669"/>
                <a:ext cx="1727085" cy="856006"/>
              </a:xfrm>
              <a:prstGeom prst="wedgeEllipseCallout">
                <a:avLst>
                  <a:gd name="adj1" fmla="val 66591"/>
                  <a:gd name="adj2" fmla="val -30176"/>
                </a:avLst>
              </a:prstGeom>
              <a:solidFill>
                <a:srgbClr val="FEE9E6"/>
              </a:solidFill>
              <a:ln w="38100">
                <a:solidFill>
                  <a:srgbClr val="FF0000"/>
                </a:solidFill>
                <a:round/>
                <a:headEnd/>
                <a:tailEnd type="triangle" w="med" len="med"/>
              </a:ln>
              <a:effectLst/>
              <a:extLst/>
            </p:spPr>
            <p:txBody>
              <a:bodyPr wrap="none" rtlCol="0" anchor="ctr"/>
              <a:lstStyle/>
              <a:p>
                <a:pPr algn="ctr"/>
                <a:r>
                  <a:rPr lang="en-US" sz="1600" b="1" dirty="0"/>
                  <a:t>I’m in World </a:t>
                </a:r>
                <a14:m>
                  <m:oMath xmlns:m="http://schemas.openxmlformats.org/officeDocument/2006/math">
                    <m:r>
                      <a:rPr lang="nb-NO" sz="1600" b="1" i="1" smtClean="0">
                        <a:latin typeface="Cambria Math" panose="02040503050406030204" pitchFamily="18" charset="0"/>
                      </a:rPr>
                      <m:t>𝒃</m:t>
                    </m:r>
                    <m:r>
                      <a:rPr lang="nb-NO" sz="1600" b="1" i="1" smtClean="0">
                        <a:latin typeface="Cambria Math" panose="02040503050406030204" pitchFamily="18" charset="0"/>
                      </a:rPr>
                      <m:t>′</m:t>
                    </m:r>
                  </m:oMath>
                </a14:m>
                <a:endParaRPr lang="en-US" sz="1600" b="1" dirty="0"/>
              </a:p>
            </p:txBody>
          </p:sp>
        </mc:Choice>
        <mc:Fallback xmlns="">
          <p:sp>
            <p:nvSpPr>
              <p:cNvPr id="56" name="Oval Callout 55"/>
              <p:cNvSpPr>
                <a:spLocks noRot="1" noChangeAspect="1" noMove="1" noResize="1" noEditPoints="1" noAdjustHandles="1" noChangeArrowheads="1" noChangeShapeType="1" noTextEdit="1"/>
              </p:cNvSpPr>
              <p:nvPr/>
            </p:nvSpPr>
            <p:spPr bwMode="auto">
              <a:xfrm>
                <a:off x="6267131" y="3552669"/>
                <a:ext cx="1727085" cy="856006"/>
              </a:xfrm>
              <a:prstGeom prst="wedgeEllipseCallout">
                <a:avLst>
                  <a:gd name="adj1" fmla="val 66591"/>
                  <a:gd name="adj2" fmla="val -30176"/>
                </a:avLst>
              </a:prstGeom>
              <a:blipFill rotWithShape="0">
                <a:blip r:embed="rId10"/>
                <a:stretch>
                  <a:fillRect/>
                </a:stretch>
              </a:blipFill>
              <a:ln w="38100">
                <a:solidFill>
                  <a:srgbClr val="FF0000"/>
                </a:solidFill>
                <a:round/>
                <a:headEnd/>
                <a:tailEnd type="triangl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p:cNvSpPr/>
              <p:nvPr/>
            </p:nvSpPr>
            <p:spPr bwMode="auto">
              <a:xfrm>
                <a:off x="1029435" y="4868798"/>
                <a:ext cx="5488432" cy="1160527"/>
              </a:xfrm>
              <a:prstGeom prst="roundRect">
                <a:avLst/>
              </a:prstGeom>
              <a:solidFill>
                <a:srgbClr val="ECECFA"/>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a:t>Definition: </a:t>
                </a:r>
                <a:r>
                  <a:rPr lang="nb-NO" sz="1600" dirty="0"/>
                  <a:t>The </a:t>
                </a:r>
                <a:r>
                  <a:rPr lang="nb-NO" sz="1600" b="1" dirty="0"/>
                  <a:t>PRNG advantage</a:t>
                </a:r>
                <a:r>
                  <a:rPr lang="nb-NO" sz="1600" dirty="0"/>
                  <a:t> of an adversary </a:t>
                </a:r>
                <a14:m>
                  <m:oMath xmlns:m="http://schemas.openxmlformats.org/officeDocument/2006/math">
                    <m:r>
                      <a:rPr lang="nb-NO" sz="1600" b="0" i="1" smtClean="0">
                        <a:latin typeface="Cambria Math" panose="02040503050406030204" pitchFamily="18" charset="0"/>
                      </a:rPr>
                      <m:t>𝐴</m:t>
                    </m:r>
                  </m:oMath>
                </a14:m>
                <a:r>
                  <a:rPr lang="en-US" sz="1600" dirty="0"/>
                  <a:t> is</a:t>
                </a:r>
              </a:p>
              <a:p>
                <a:pPr marL="0" marR="0" indent="0" defTabSz="914400" rtl="0" eaLnBrk="1" fontAlgn="base" latinLnBrk="0" hangingPunct="1">
                  <a:lnSpc>
                    <a:spcPct val="100000"/>
                  </a:lnSpc>
                  <a:spcBef>
                    <a:spcPct val="0"/>
                  </a:spcBef>
                  <a:spcAft>
                    <a:spcPct val="0"/>
                  </a:spcAft>
                  <a:buClrTx/>
                  <a:buSzTx/>
                  <a:buFontTx/>
                  <a:buNone/>
                  <a:tabLst/>
                </a:pPr>
                <a:endParaRPr lang="en-US" sz="1600" dirty="0"/>
              </a:p>
              <a:p>
                <a:pPr algn="ctr" fontAlgn="base">
                  <a:spcBef>
                    <a:spcPct val="0"/>
                  </a:spcBef>
                  <a:spcAft>
                    <a:spcPct val="0"/>
                  </a:spcAft>
                </a:pPr>
                <a14:m>
                  <m:oMathPara xmlns:m="http://schemas.openxmlformats.org/officeDocument/2006/math">
                    <m:oMathParaPr>
                      <m:jc m:val="center"/>
                    </m:oMathParaPr>
                    <m:oMath xmlns:m="http://schemas.openxmlformats.org/officeDocument/2006/math">
                      <m:sSubSup>
                        <m:sSubSupPr>
                          <m:ctrlPr>
                            <a:rPr lang="nb-NO" sz="1600" b="0" i="1" smtClean="0">
                              <a:latin typeface="Cambria Math" panose="02040503050406030204" pitchFamily="18" charset="0"/>
                            </a:rPr>
                          </m:ctrlPr>
                        </m:sSubSupPr>
                        <m:e>
                          <m:r>
                            <a:rPr lang="nb-NO" sz="1600" b="1" i="0" smtClean="0">
                              <a:latin typeface="Cambria Math" panose="02040503050406030204" pitchFamily="18" charset="0"/>
                            </a:rPr>
                            <m:t>𝐀𝐝𝐯</m:t>
                          </m:r>
                        </m:e>
                        <m:sub>
                          <m:r>
                            <a:rPr lang="nb-NO" sz="1600" b="0" i="1" smtClean="0">
                              <a:latin typeface="Cambria Math" panose="02040503050406030204" pitchFamily="18" charset="0"/>
                            </a:rPr>
                            <m:t>𝐺</m:t>
                          </m:r>
                        </m:sub>
                        <m:sup>
                          <m:r>
                            <m:rPr>
                              <m:sty m:val="p"/>
                            </m:rPr>
                            <a:rPr lang="nb-NO" sz="1600" b="0" i="0" smtClean="0">
                              <a:latin typeface="Cambria Math" panose="02040503050406030204" pitchFamily="18" charset="0"/>
                            </a:rPr>
                            <m:t>prg</m:t>
                          </m:r>
                        </m:sup>
                      </m:sSubSup>
                      <m:d>
                        <m:dPr>
                          <m:ctrlPr>
                            <a:rPr lang="nb-NO" sz="1600" b="0" i="1" smtClean="0">
                              <a:latin typeface="Cambria Math" panose="02040503050406030204" pitchFamily="18" charset="0"/>
                            </a:rPr>
                          </m:ctrlPr>
                        </m:dPr>
                        <m:e>
                          <m:r>
                            <a:rPr lang="nb-NO" sz="1600" b="0" i="1" smtClean="0">
                              <a:latin typeface="Cambria Math" panose="02040503050406030204" pitchFamily="18" charset="0"/>
                            </a:rPr>
                            <m:t>𝐴</m:t>
                          </m:r>
                        </m:e>
                      </m:d>
                      <m:r>
                        <a:rPr lang="nb-NO" sz="1600" b="0" i="1" smtClean="0">
                          <a:latin typeface="Cambria Math" panose="02040503050406030204" pitchFamily="18" charset="0"/>
                        </a:rPr>
                        <m:t>=</m:t>
                      </m:r>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2⋅</m:t>
                          </m:r>
                          <m:func>
                            <m:funcPr>
                              <m:ctrlPr>
                                <a:rPr lang="nb-NO" sz="1600" i="1">
                                  <a:latin typeface="Cambria Math" panose="02040503050406030204" pitchFamily="18" charset="0"/>
                                </a:rPr>
                              </m:ctrlPr>
                            </m:funcPr>
                            <m:fName>
                              <m:r>
                                <m:rPr>
                                  <m:sty m:val="p"/>
                                </m:rPr>
                                <a:rPr lang="nb-NO" sz="1600">
                                  <a:latin typeface="Cambria Math" panose="02040503050406030204" pitchFamily="18" charset="0"/>
                                </a:rPr>
                                <m:t>Pr</m:t>
                              </m:r>
                            </m:fName>
                            <m:e>
                              <m:d>
                                <m:dPr>
                                  <m:begChr m:val="["/>
                                  <m:endChr m:val="]"/>
                                  <m:ctrlPr>
                                    <a:rPr lang="nb-NO" sz="1600" i="1">
                                      <a:latin typeface="Cambria Math" panose="02040503050406030204" pitchFamily="18" charset="0"/>
                                    </a:rPr>
                                  </m:ctrlPr>
                                </m:dPr>
                                <m:e>
                                  <m:r>
                                    <a:rPr lang="nb-NO" sz="1600" b="1">
                                      <a:latin typeface="Cambria Math" panose="02040503050406030204" pitchFamily="18" charset="0"/>
                                    </a:rPr>
                                    <m:t>𝐄𝐱</m:t>
                                  </m:r>
                                  <m:sSubSup>
                                    <m:sSubSupPr>
                                      <m:ctrlPr>
                                        <a:rPr lang="nb-NO" sz="1600" b="1" i="1">
                                          <a:latin typeface="Cambria Math" panose="02040503050406030204" pitchFamily="18" charset="0"/>
                                        </a:rPr>
                                      </m:ctrlPr>
                                    </m:sSubSupPr>
                                    <m:e>
                                      <m:r>
                                        <a:rPr lang="nb-NO" sz="1600" b="1">
                                          <a:latin typeface="Cambria Math" panose="02040503050406030204" pitchFamily="18" charset="0"/>
                                        </a:rPr>
                                        <m:t>𝐩</m:t>
                                      </m:r>
                                    </m:e>
                                    <m:sub>
                                      <m:r>
                                        <a:rPr lang="nb-NO" sz="1600" b="0" i="1" smtClean="0">
                                          <a:latin typeface="Cambria Math" panose="02040503050406030204" pitchFamily="18" charset="0"/>
                                        </a:rPr>
                                        <m:t>𝐺</m:t>
                                      </m:r>
                                    </m:sub>
                                    <m:sup>
                                      <m:r>
                                        <m:rPr>
                                          <m:sty m:val="p"/>
                                        </m:rPr>
                                        <a:rPr lang="nb-NO" sz="1600" b="0" i="0" smtClean="0">
                                          <a:latin typeface="Cambria Math" panose="02040503050406030204" pitchFamily="18" charset="0"/>
                                        </a:rPr>
                                        <m:t>prg</m:t>
                                      </m:r>
                                    </m:sup>
                                  </m:sSubSup>
                                  <m:d>
                                    <m:dPr>
                                      <m:ctrlPr>
                                        <a:rPr lang="nb-NO" sz="1600" b="1" i="1">
                                          <a:latin typeface="Cambria Math" panose="02040503050406030204" pitchFamily="18" charset="0"/>
                                        </a:rPr>
                                      </m:ctrlPr>
                                    </m:dPr>
                                    <m:e>
                                      <m:r>
                                        <a:rPr lang="nb-NO" sz="1600" i="1">
                                          <a:latin typeface="Cambria Math" panose="02040503050406030204" pitchFamily="18" charset="0"/>
                                        </a:rPr>
                                        <m:t>𝐴</m:t>
                                      </m:r>
                                    </m:e>
                                  </m:d>
                                  <m:r>
                                    <a:rPr lang="nb-NO" sz="1600" b="0" i="1" smtClean="0">
                                      <a:latin typeface="Cambria Math" panose="02040503050406030204" pitchFamily="18" charset="0"/>
                                    </a:rPr>
                                    <m:t>⇒</m:t>
                                  </m:r>
                                  <m:r>
                                    <m:rPr>
                                      <m:sty m:val="p"/>
                                    </m:rPr>
                                    <a:rPr lang="nb-NO" sz="1600" b="0" i="0" smtClean="0">
                                      <a:latin typeface="Cambria Math" panose="02040503050406030204" pitchFamily="18" charset="0"/>
                                    </a:rPr>
                                    <m:t>true</m:t>
                                  </m:r>
                                </m:e>
                              </m:d>
                            </m:e>
                          </m:func>
                          <m:r>
                            <a:rPr lang="nb-NO" sz="1600" i="1">
                              <a:latin typeface="Cambria Math" panose="02040503050406030204" pitchFamily="18" charset="0"/>
                            </a:rPr>
                            <m:t>−</m:t>
                          </m:r>
                          <m:r>
                            <a:rPr lang="nb-NO" sz="1600" b="0" i="1" smtClean="0">
                              <a:latin typeface="Cambria Math" panose="02040503050406030204" pitchFamily="18" charset="0"/>
                            </a:rPr>
                            <m:t>1</m:t>
                          </m:r>
                        </m:e>
                      </m:d>
                      <m:r>
                        <a:rPr lang="nb-NO" sz="1600" b="0" i="1" smtClean="0">
                          <a:latin typeface="Cambria Math" panose="02040503050406030204" pitchFamily="18" charset="0"/>
                        </a:rPr>
                        <m:t> </m:t>
                      </m:r>
                    </m:oMath>
                  </m:oMathPara>
                </a14:m>
                <a:endParaRPr lang="en-US" sz="1600" dirty="0"/>
              </a:p>
            </p:txBody>
          </p:sp>
        </mc:Choice>
        <mc:Fallback xmlns="">
          <p:sp>
            <p:nvSpPr>
              <p:cNvPr id="21" name="Rounded Rectangle 20"/>
              <p:cNvSpPr>
                <a:spLocks noRot="1" noChangeAspect="1" noMove="1" noResize="1" noEditPoints="1" noAdjustHandles="1" noChangeArrowheads="1" noChangeShapeType="1" noTextEdit="1"/>
              </p:cNvSpPr>
              <p:nvPr/>
            </p:nvSpPr>
            <p:spPr bwMode="auto">
              <a:xfrm>
                <a:off x="1029435" y="4868798"/>
                <a:ext cx="5488432" cy="1160527"/>
              </a:xfrm>
              <a:prstGeom prst="roundRect">
                <a:avLst/>
              </a:prstGeom>
              <a:blipFill rotWithShape="0">
                <a:blip r:embed="rId11"/>
                <a:stretch>
                  <a:fillRect/>
                </a:stretch>
              </a:blipFill>
              <a:ln w="28575" cap="flat" cmpd="sng" algn="ctr">
                <a:solidFill>
                  <a:schemeClr val="accent2"/>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314247">
                <a:off x="9213289" y="2851963"/>
                <a:ext cx="666637" cy="30784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𝑈</m:t>
                      </m:r>
                    </m:oMath>
                  </m:oMathPara>
                </a14:m>
                <a:endParaRPr lang="nb-NO" sz="1400" b="0" i="1" dirty="0">
                  <a:latin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rot="19314247">
                <a:off x="9213289" y="2851963"/>
                <a:ext cx="666637" cy="307841"/>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55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6" grpId="0" animBg="1"/>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Pseudorandomness</a:t>
            </a:r>
            <a:r>
              <a:rPr lang="en-US" dirty="0"/>
              <a:t> </a:t>
            </a:r>
          </a:p>
        </p:txBody>
      </p:sp>
      <p:sp>
        <p:nvSpPr>
          <p:cNvPr id="3" name="Slide Number Placeholder 2"/>
          <p:cNvSpPr>
            <a:spLocks noGrp="1"/>
          </p:cNvSpPr>
          <p:nvPr>
            <p:ph type="sldNum" sz="quarter" idx="4"/>
          </p:nvPr>
        </p:nvSpPr>
        <p:spPr/>
        <p:txBody>
          <a:bodyPr/>
          <a:lstStyle/>
          <a:p>
            <a:fld id="{F6590AF8-4F64-4D1C-B3C4-F65976908F52}" type="slidenum">
              <a:rPr lang="en-US" smtClean="0"/>
              <a:pPr/>
              <a:t>6</a:t>
            </a:fld>
            <a:endParaRPr lang="en-US" dirty="0"/>
          </a:p>
        </p:txBody>
      </p:sp>
      <p:sp>
        <p:nvSpPr>
          <p:cNvPr id="5" name="Rectangle 4"/>
          <p:cNvSpPr/>
          <p:nvPr/>
        </p:nvSpPr>
        <p:spPr bwMode="auto">
          <a:xfrm>
            <a:off x="6824420" y="1994574"/>
            <a:ext cx="2882900" cy="2908300"/>
          </a:xfrm>
          <a:prstGeom prst="rect">
            <a:avLst/>
          </a:prstGeom>
          <a:blipFill>
            <a:blip r:embed="rId2"/>
            <a:tile tx="0" ty="0" sx="100000" sy="100000" flip="none" algn="tl"/>
          </a:blip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nvGrpSpPr>
          <p:cNvPr id="53" name="Group 52"/>
          <p:cNvGrpSpPr/>
          <p:nvPr/>
        </p:nvGrpSpPr>
        <p:grpSpPr>
          <a:xfrm>
            <a:off x="2737590" y="1994574"/>
            <a:ext cx="2882900" cy="2908300"/>
            <a:chOff x="2425700" y="1994574"/>
            <a:chExt cx="2882900" cy="2908300"/>
          </a:xfrm>
        </p:grpSpPr>
        <p:sp>
          <p:nvSpPr>
            <p:cNvPr id="4" name="Rectangle 3"/>
            <p:cNvSpPr/>
            <p:nvPr/>
          </p:nvSpPr>
          <p:spPr bwMode="auto">
            <a:xfrm>
              <a:off x="2425700" y="1994574"/>
              <a:ext cx="2882900" cy="29083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6" name="Oval 5"/>
            <p:cNvSpPr>
              <a:spLocks noChangeAspect="1"/>
            </p:cNvSpPr>
            <p:nvPr/>
          </p:nvSpPr>
          <p:spPr bwMode="auto">
            <a:xfrm>
              <a:off x="4247823" y="2824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7" name="Oval 6"/>
            <p:cNvSpPr>
              <a:spLocks noChangeAspect="1"/>
            </p:cNvSpPr>
            <p:nvPr/>
          </p:nvSpPr>
          <p:spPr bwMode="auto">
            <a:xfrm>
              <a:off x="3970623" y="32459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 name="Oval 7"/>
            <p:cNvSpPr>
              <a:spLocks noChangeAspect="1"/>
            </p:cNvSpPr>
            <p:nvPr/>
          </p:nvSpPr>
          <p:spPr bwMode="auto">
            <a:xfrm>
              <a:off x="3934623" y="37367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9" name="Oval 8"/>
            <p:cNvSpPr>
              <a:spLocks noChangeAspect="1"/>
            </p:cNvSpPr>
            <p:nvPr/>
          </p:nvSpPr>
          <p:spPr bwMode="auto">
            <a:xfrm>
              <a:off x="3436203" y="34376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0" name="Oval 9"/>
            <p:cNvSpPr>
              <a:spLocks noChangeAspect="1"/>
            </p:cNvSpPr>
            <p:nvPr/>
          </p:nvSpPr>
          <p:spPr bwMode="auto">
            <a:xfrm>
              <a:off x="3862623" y="2824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1" name="Oval 10"/>
            <p:cNvSpPr>
              <a:spLocks noChangeAspect="1"/>
            </p:cNvSpPr>
            <p:nvPr/>
          </p:nvSpPr>
          <p:spPr bwMode="auto">
            <a:xfrm>
              <a:off x="4972041" y="38948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2" name="Oval 11"/>
            <p:cNvSpPr>
              <a:spLocks noChangeAspect="1"/>
            </p:cNvSpPr>
            <p:nvPr/>
          </p:nvSpPr>
          <p:spPr bwMode="auto">
            <a:xfrm>
              <a:off x="4087023" y="38891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3" name="Oval 12"/>
            <p:cNvSpPr>
              <a:spLocks noChangeAspect="1"/>
            </p:cNvSpPr>
            <p:nvPr/>
          </p:nvSpPr>
          <p:spPr bwMode="auto">
            <a:xfrm>
              <a:off x="4015023" y="2977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4" name="Oval 13"/>
            <p:cNvSpPr>
              <a:spLocks noChangeAspect="1"/>
            </p:cNvSpPr>
            <p:nvPr/>
          </p:nvSpPr>
          <p:spPr bwMode="auto">
            <a:xfrm>
              <a:off x="3148362" y="2896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5" name="Oval 14"/>
            <p:cNvSpPr>
              <a:spLocks noChangeAspect="1"/>
            </p:cNvSpPr>
            <p:nvPr/>
          </p:nvSpPr>
          <p:spPr bwMode="auto">
            <a:xfrm>
              <a:off x="4319823" y="32819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6" name="Oval 15"/>
            <p:cNvSpPr>
              <a:spLocks noChangeAspect="1"/>
            </p:cNvSpPr>
            <p:nvPr/>
          </p:nvSpPr>
          <p:spPr bwMode="auto">
            <a:xfrm>
              <a:off x="3384541" y="38548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7" name="Oval 16"/>
            <p:cNvSpPr>
              <a:spLocks noChangeAspect="1"/>
            </p:cNvSpPr>
            <p:nvPr/>
          </p:nvSpPr>
          <p:spPr bwMode="auto">
            <a:xfrm>
              <a:off x="3536941" y="40072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8" name="Oval 17"/>
            <p:cNvSpPr>
              <a:spLocks noChangeAspect="1"/>
            </p:cNvSpPr>
            <p:nvPr/>
          </p:nvSpPr>
          <p:spPr bwMode="auto">
            <a:xfrm>
              <a:off x="3307337" y="420007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9" name="Oval 18"/>
            <p:cNvSpPr>
              <a:spLocks noChangeAspect="1"/>
            </p:cNvSpPr>
            <p:nvPr/>
          </p:nvSpPr>
          <p:spPr bwMode="auto">
            <a:xfrm>
              <a:off x="3095712" y="2409658"/>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0" name="Oval 19"/>
            <p:cNvSpPr>
              <a:spLocks noChangeAspect="1"/>
            </p:cNvSpPr>
            <p:nvPr/>
          </p:nvSpPr>
          <p:spPr bwMode="auto">
            <a:xfrm>
              <a:off x="4772773" y="3049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1" name="Oval 20"/>
            <p:cNvSpPr>
              <a:spLocks noChangeAspect="1"/>
            </p:cNvSpPr>
            <p:nvPr/>
          </p:nvSpPr>
          <p:spPr bwMode="auto">
            <a:xfrm>
              <a:off x="2869121" y="37727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2" name="Oval 21"/>
            <p:cNvSpPr>
              <a:spLocks noChangeAspect="1"/>
            </p:cNvSpPr>
            <p:nvPr/>
          </p:nvSpPr>
          <p:spPr bwMode="auto">
            <a:xfrm>
              <a:off x="4391823" y="247938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3" name="Oval 22"/>
            <p:cNvSpPr>
              <a:spLocks noChangeAspect="1"/>
            </p:cNvSpPr>
            <p:nvPr/>
          </p:nvSpPr>
          <p:spPr bwMode="auto">
            <a:xfrm>
              <a:off x="4286909" y="423607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4" name="Oval 23"/>
            <p:cNvSpPr>
              <a:spLocks noChangeAspect="1"/>
            </p:cNvSpPr>
            <p:nvPr/>
          </p:nvSpPr>
          <p:spPr bwMode="auto">
            <a:xfrm>
              <a:off x="4568618" y="3972453"/>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5" name="Oval 24"/>
            <p:cNvSpPr>
              <a:spLocks noChangeAspect="1"/>
            </p:cNvSpPr>
            <p:nvPr/>
          </p:nvSpPr>
          <p:spPr bwMode="auto">
            <a:xfrm>
              <a:off x="3862623" y="4465350"/>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6" name="Oval 25"/>
            <p:cNvSpPr>
              <a:spLocks noChangeAspect="1"/>
            </p:cNvSpPr>
            <p:nvPr/>
          </p:nvSpPr>
          <p:spPr bwMode="auto">
            <a:xfrm>
              <a:off x="4808773" y="439360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7" name="Oval 26"/>
            <p:cNvSpPr>
              <a:spLocks noChangeAspect="1"/>
            </p:cNvSpPr>
            <p:nvPr/>
          </p:nvSpPr>
          <p:spPr bwMode="auto">
            <a:xfrm>
              <a:off x="4090987" y="31115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8" name="Oval 27"/>
            <p:cNvSpPr>
              <a:spLocks noChangeAspect="1"/>
            </p:cNvSpPr>
            <p:nvPr/>
          </p:nvSpPr>
          <p:spPr bwMode="auto">
            <a:xfrm>
              <a:off x="3826623" y="227286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9" name="Oval 28"/>
            <p:cNvSpPr>
              <a:spLocks noChangeAspect="1"/>
            </p:cNvSpPr>
            <p:nvPr/>
          </p:nvSpPr>
          <p:spPr bwMode="auto">
            <a:xfrm>
              <a:off x="2797121" y="2568033"/>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0" name="Oval 29"/>
            <p:cNvSpPr>
              <a:spLocks noChangeAspect="1"/>
            </p:cNvSpPr>
            <p:nvPr/>
          </p:nvSpPr>
          <p:spPr bwMode="auto">
            <a:xfrm>
              <a:off x="2754897" y="3085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1" name="Oval 30"/>
            <p:cNvSpPr>
              <a:spLocks noChangeAspect="1"/>
            </p:cNvSpPr>
            <p:nvPr/>
          </p:nvSpPr>
          <p:spPr bwMode="auto">
            <a:xfrm>
              <a:off x="2593261" y="470612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2" name="Oval 31"/>
            <p:cNvSpPr>
              <a:spLocks noChangeAspect="1"/>
            </p:cNvSpPr>
            <p:nvPr/>
          </p:nvSpPr>
          <p:spPr bwMode="auto">
            <a:xfrm>
              <a:off x="2797121" y="46306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3" name="Oval 32"/>
            <p:cNvSpPr>
              <a:spLocks noChangeAspect="1"/>
            </p:cNvSpPr>
            <p:nvPr/>
          </p:nvSpPr>
          <p:spPr bwMode="auto">
            <a:xfrm>
              <a:off x="3384541" y="462338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4" name="Oval 33"/>
            <p:cNvSpPr>
              <a:spLocks noChangeAspect="1"/>
            </p:cNvSpPr>
            <p:nvPr/>
          </p:nvSpPr>
          <p:spPr bwMode="auto">
            <a:xfrm>
              <a:off x="4900041" y="21668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5" name="Oval 34"/>
            <p:cNvSpPr>
              <a:spLocks noChangeAspect="1"/>
            </p:cNvSpPr>
            <p:nvPr/>
          </p:nvSpPr>
          <p:spPr bwMode="auto">
            <a:xfrm>
              <a:off x="4972041" y="470612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6" name="Oval 35"/>
            <p:cNvSpPr>
              <a:spLocks noChangeAspect="1"/>
            </p:cNvSpPr>
            <p:nvPr/>
          </p:nvSpPr>
          <p:spPr bwMode="auto">
            <a:xfrm>
              <a:off x="3436203" y="20948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7" name="Oval 36"/>
            <p:cNvSpPr>
              <a:spLocks noChangeAspect="1"/>
            </p:cNvSpPr>
            <p:nvPr/>
          </p:nvSpPr>
          <p:spPr bwMode="auto">
            <a:xfrm>
              <a:off x="3597227" y="2418670"/>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8" name="Oval 37"/>
            <p:cNvSpPr>
              <a:spLocks noChangeAspect="1"/>
            </p:cNvSpPr>
            <p:nvPr/>
          </p:nvSpPr>
          <p:spPr bwMode="auto">
            <a:xfrm>
              <a:off x="5095703" y="35096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9" name="Oval 38"/>
            <p:cNvSpPr>
              <a:spLocks noChangeAspect="1"/>
            </p:cNvSpPr>
            <p:nvPr/>
          </p:nvSpPr>
          <p:spPr bwMode="auto">
            <a:xfrm>
              <a:off x="2790897" y="395628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0" name="Oval 39"/>
            <p:cNvSpPr>
              <a:spLocks noChangeAspect="1"/>
            </p:cNvSpPr>
            <p:nvPr/>
          </p:nvSpPr>
          <p:spPr bwMode="auto">
            <a:xfrm>
              <a:off x="2943297" y="410868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1" name="Oval 40"/>
            <p:cNvSpPr>
              <a:spLocks noChangeAspect="1"/>
            </p:cNvSpPr>
            <p:nvPr/>
          </p:nvSpPr>
          <p:spPr bwMode="auto">
            <a:xfrm>
              <a:off x="5095703" y="259043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2" name="Oval 41"/>
            <p:cNvSpPr>
              <a:spLocks noChangeAspect="1"/>
            </p:cNvSpPr>
            <p:nvPr/>
          </p:nvSpPr>
          <p:spPr bwMode="auto">
            <a:xfrm>
              <a:off x="5033441" y="3013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3" name="Oval 42"/>
            <p:cNvSpPr>
              <a:spLocks noChangeAspect="1"/>
            </p:cNvSpPr>
            <p:nvPr/>
          </p:nvSpPr>
          <p:spPr bwMode="auto">
            <a:xfrm>
              <a:off x="3440647" y="301898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4" name="Oval 43"/>
            <p:cNvSpPr>
              <a:spLocks noChangeAspect="1"/>
            </p:cNvSpPr>
            <p:nvPr/>
          </p:nvSpPr>
          <p:spPr bwMode="auto">
            <a:xfrm>
              <a:off x="3215979" y="30395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5" name="Oval 44"/>
            <p:cNvSpPr>
              <a:spLocks noChangeAspect="1"/>
            </p:cNvSpPr>
            <p:nvPr/>
          </p:nvSpPr>
          <p:spPr bwMode="auto">
            <a:xfrm>
              <a:off x="2707334" y="220086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6" name="Oval 45"/>
            <p:cNvSpPr>
              <a:spLocks noChangeAspect="1"/>
            </p:cNvSpPr>
            <p:nvPr/>
          </p:nvSpPr>
          <p:spPr bwMode="auto">
            <a:xfrm>
              <a:off x="3420541" y="266243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7" name="Oval 46"/>
            <p:cNvSpPr>
              <a:spLocks noChangeAspect="1"/>
            </p:cNvSpPr>
            <p:nvPr/>
          </p:nvSpPr>
          <p:spPr bwMode="auto">
            <a:xfrm>
              <a:off x="3705150" y="261710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8" name="Oval 47"/>
            <p:cNvSpPr>
              <a:spLocks noChangeAspect="1"/>
            </p:cNvSpPr>
            <p:nvPr/>
          </p:nvSpPr>
          <p:spPr bwMode="auto">
            <a:xfrm>
              <a:off x="3662092" y="2860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9" name="Oval 48"/>
            <p:cNvSpPr>
              <a:spLocks noChangeAspect="1"/>
            </p:cNvSpPr>
            <p:nvPr/>
          </p:nvSpPr>
          <p:spPr bwMode="auto">
            <a:xfrm>
              <a:off x="4736773" y="4497166"/>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mc:AlternateContent xmlns:mc="http://schemas.openxmlformats.org/markup-compatibility/2006" xmlns:a14="http://schemas.microsoft.com/office/drawing/2010/main">
        <mc:Choice Requires="a14">
          <p:sp>
            <p:nvSpPr>
              <p:cNvPr id="50" name="TextBox 49"/>
              <p:cNvSpPr txBox="1"/>
              <p:nvPr/>
            </p:nvSpPr>
            <p:spPr>
              <a:xfrm>
                <a:off x="7895493" y="5184094"/>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b="0" i="1" smtClean="0">
                              <a:latin typeface="Cambria Math" panose="02040503050406030204" pitchFamily="18" charset="0"/>
                            </a:rPr>
                          </m:ctrlPr>
                        </m:sSupPr>
                        <m:e>
                          <m:d>
                            <m:dPr>
                              <m:begChr m:val="{"/>
                              <m:endChr m:val="}"/>
                              <m:ctrlPr>
                                <a:rPr lang="nb-NO" b="0" i="1" smtClean="0">
                                  <a:latin typeface="Cambria Math" panose="02040503050406030204" pitchFamily="18" charset="0"/>
                                </a:rPr>
                              </m:ctrlPr>
                            </m:dPr>
                            <m:e>
                              <m:r>
                                <a:rPr lang="nb-NO" b="0" i="1" smtClean="0">
                                  <a:latin typeface="Cambria Math" panose="02040503050406030204" pitchFamily="18" charset="0"/>
                                </a:rPr>
                                <m:t>0,1</m:t>
                              </m:r>
                            </m:e>
                          </m:d>
                        </m:e>
                        <m:sup>
                          <m:r>
                            <a:rPr lang="nb-NO" b="0" i="1" smtClean="0">
                              <a:latin typeface="Cambria Math" panose="02040503050406030204" pitchFamily="18" charset="0"/>
                            </a:rPr>
                            <m:t>𝐿</m:t>
                          </m:r>
                        </m:sup>
                      </m:sSup>
                    </m:oMath>
                  </m:oMathPara>
                </a14:m>
                <a:endParaRPr lang="nb-NO" dirty="0"/>
              </a:p>
            </p:txBody>
          </p:sp>
        </mc:Choice>
        <mc:Fallback xmlns="">
          <p:sp>
            <p:nvSpPr>
              <p:cNvPr id="50" name="TextBox 49"/>
              <p:cNvSpPr txBox="1">
                <a:spLocks noRot="1" noChangeAspect="1" noMove="1" noResize="1" noEditPoints="1" noAdjustHandles="1" noChangeArrowheads="1" noChangeShapeType="1" noTextEdit="1"/>
              </p:cNvSpPr>
              <p:nvPr/>
            </p:nvSpPr>
            <p:spPr>
              <a:xfrm>
                <a:off x="7895493" y="5184094"/>
                <a:ext cx="1046284" cy="369332"/>
              </a:xfrm>
              <a:prstGeom prst="rect">
                <a:avLst/>
              </a:prstGeom>
              <a:blipFill>
                <a:blip r:embed="rId3"/>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687334" y="3426482"/>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m:t>
                      </m:r>
                    </m:oMath>
                  </m:oMathPara>
                </a14:m>
                <a:endParaRPr lang="nb-NO" dirty="0"/>
              </a:p>
            </p:txBody>
          </p:sp>
        </mc:Choice>
        <mc:Fallback xmlns="">
          <p:sp>
            <p:nvSpPr>
              <p:cNvPr id="51" name="TextBox 50"/>
              <p:cNvSpPr txBox="1">
                <a:spLocks noRot="1" noChangeAspect="1" noMove="1" noResize="1" noEditPoints="1" noAdjustHandles="1" noChangeArrowheads="1" noChangeShapeType="1" noTextEdit="1"/>
              </p:cNvSpPr>
              <p:nvPr/>
            </p:nvSpPr>
            <p:spPr>
              <a:xfrm>
                <a:off x="5687334" y="3426482"/>
                <a:ext cx="104628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777163" y="3178012"/>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𝐺</m:t>
                      </m:r>
                      <m:r>
                        <a:rPr lang="nb-NO" b="0" i="1" smtClean="0">
                          <a:latin typeface="Cambria Math" panose="02040503050406030204" pitchFamily="18" charset="0"/>
                        </a:rPr>
                        <m:t>(</m:t>
                      </m:r>
                      <m:r>
                        <a:rPr lang="nb-NO" b="0" i="1" smtClean="0">
                          <a:latin typeface="Cambria Math" panose="02040503050406030204" pitchFamily="18" charset="0"/>
                        </a:rPr>
                        <m:t>𝑠</m:t>
                      </m:r>
                      <m:r>
                        <a:rPr lang="nb-NO" b="0" i="1" smtClean="0">
                          <a:latin typeface="Cambria Math" panose="02040503050406030204" pitchFamily="18" charset="0"/>
                        </a:rPr>
                        <m:t>)</m:t>
                      </m:r>
                    </m:oMath>
                  </m:oMathPara>
                </a14:m>
                <a:endParaRPr lang="nb-NO" dirty="0"/>
              </a:p>
            </p:txBody>
          </p:sp>
        </mc:Choice>
        <mc:Fallback xmlns="">
          <p:sp>
            <p:nvSpPr>
              <p:cNvPr id="52" name="TextBox 51"/>
              <p:cNvSpPr txBox="1">
                <a:spLocks noRot="1" noChangeAspect="1" noMove="1" noResize="1" noEditPoints="1" noAdjustHandles="1" noChangeArrowheads="1" noChangeShapeType="1" noTextEdit="1"/>
              </p:cNvSpPr>
              <p:nvPr/>
            </p:nvSpPr>
            <p:spPr>
              <a:xfrm>
                <a:off x="1777163" y="3178012"/>
                <a:ext cx="1046284" cy="369332"/>
              </a:xfrm>
              <a:prstGeom prst="rect">
                <a:avLst/>
              </a:prstGeom>
              <a:blipFill rotWithShape="0">
                <a:blip r:embed="rId5"/>
                <a:stretch>
                  <a:fillRect b="-14754"/>
                </a:stretch>
              </a:blipFill>
            </p:spPr>
            <p:txBody>
              <a:bodyPr/>
              <a:lstStyle/>
              <a:p>
                <a:r>
                  <a:rPr lang="en-US">
                    <a:noFill/>
                  </a:rPr>
                  <a:t> </a:t>
                </a:r>
              </a:p>
            </p:txBody>
          </p:sp>
        </mc:Fallback>
      </mc:AlternateContent>
      <p:sp>
        <p:nvSpPr>
          <p:cNvPr id="54" name="Freeform 53"/>
          <p:cNvSpPr/>
          <p:nvPr/>
        </p:nvSpPr>
        <p:spPr bwMode="auto">
          <a:xfrm>
            <a:off x="1659856" y="2833648"/>
            <a:ext cx="1767928" cy="824645"/>
          </a:xfrm>
          <a:custGeom>
            <a:avLst/>
            <a:gdLst>
              <a:gd name="connsiteX0" fmla="*/ 0 w 1406769"/>
              <a:gd name="connsiteY0" fmla="*/ 592148 h 592148"/>
              <a:gd name="connsiteX1" fmla="*/ 808892 w 1406769"/>
              <a:gd name="connsiteY1" fmla="*/ 47025 h 592148"/>
              <a:gd name="connsiteX2" fmla="*/ 1406769 w 1406769"/>
              <a:gd name="connsiteY2" fmla="*/ 64609 h 592148"/>
              <a:gd name="connsiteX0" fmla="*/ 0 w 1406769"/>
              <a:gd name="connsiteY0" fmla="*/ 560182 h 560182"/>
              <a:gd name="connsiteX1" fmla="*/ 668215 w 1406769"/>
              <a:gd name="connsiteY1" fmla="*/ 76605 h 560182"/>
              <a:gd name="connsiteX2" fmla="*/ 1406769 w 1406769"/>
              <a:gd name="connsiteY2" fmla="*/ 32643 h 560182"/>
            </a:gdLst>
            <a:ahLst/>
            <a:cxnLst>
              <a:cxn ang="0">
                <a:pos x="connsiteX0" y="connsiteY0"/>
              </a:cxn>
              <a:cxn ang="0">
                <a:pos x="connsiteX1" y="connsiteY1"/>
              </a:cxn>
              <a:cxn ang="0">
                <a:pos x="connsiteX2" y="connsiteY2"/>
              </a:cxn>
            </a:cxnLst>
            <a:rect l="l" t="t" r="r" b="b"/>
            <a:pathLst>
              <a:path w="1406769" h="560182">
                <a:moveTo>
                  <a:pt x="0" y="560182"/>
                </a:moveTo>
                <a:cubicBezTo>
                  <a:pt x="287215" y="331582"/>
                  <a:pt x="433754" y="164528"/>
                  <a:pt x="668215" y="76605"/>
                </a:cubicBezTo>
                <a:cubicBezTo>
                  <a:pt x="902677" y="-11318"/>
                  <a:pt x="1225061" y="-20111"/>
                  <a:pt x="1406769" y="32643"/>
                </a:cubicBezTo>
              </a:path>
            </a:pathLst>
          </a:custGeom>
          <a:noFill/>
          <a:ln w="19050" cap="flat" cmpd="sng" algn="ctr">
            <a:solidFill>
              <a:srgbClr val="C00000"/>
            </a:solidFill>
            <a:prstDash val="solid"/>
            <a:round/>
            <a:headEnd type="none" w="med" len="med"/>
            <a:tailEnd type="triangle" w="med" len="med"/>
          </a:ln>
          <a:effectLst/>
          <a:extLst/>
        </p:spPr>
        <p:txBody>
          <a:bodyPr rtlCol="0" anchor="ctr"/>
          <a:lstStyle/>
          <a:p>
            <a:pPr algn="ctr"/>
            <a:endParaRPr lang="nb-NO"/>
          </a:p>
        </p:txBody>
      </p:sp>
      <mc:AlternateContent xmlns:mc="http://schemas.openxmlformats.org/markup-compatibility/2006" xmlns:a14="http://schemas.microsoft.com/office/drawing/2010/main">
        <mc:Choice Requires="a14">
          <p:sp>
            <p:nvSpPr>
              <p:cNvPr id="56" name="TextBox 55"/>
              <p:cNvSpPr txBox="1"/>
              <p:nvPr/>
            </p:nvSpPr>
            <p:spPr>
              <a:xfrm>
                <a:off x="901412" y="3334179"/>
                <a:ext cx="1046284" cy="3154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sz="1400" b="0" i="1" smtClean="0">
                              <a:latin typeface="Cambria Math" panose="02040503050406030204" pitchFamily="18" charset="0"/>
                            </a:rPr>
                          </m:ctrlPr>
                        </m:sSupPr>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0,1</m:t>
                              </m:r>
                            </m:e>
                          </m:d>
                        </m:e>
                        <m:sup>
                          <m:r>
                            <a:rPr lang="nb-NO" sz="1400" b="0" i="1" smtClean="0">
                              <a:latin typeface="Cambria Math" panose="02040503050406030204" pitchFamily="18" charset="0"/>
                            </a:rPr>
                            <m:t>ℓ</m:t>
                          </m:r>
                        </m:sup>
                      </m:sSup>
                    </m:oMath>
                  </m:oMathPara>
                </a14:m>
                <a:endParaRPr lang="nb-NO"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901412" y="3334179"/>
                <a:ext cx="1046284" cy="31540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839771" y="5189069"/>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b="0" i="1" smtClean="0">
                              <a:latin typeface="Cambria Math" panose="02040503050406030204" pitchFamily="18" charset="0"/>
                            </a:rPr>
                          </m:ctrlPr>
                        </m:sSupPr>
                        <m:e>
                          <m:d>
                            <m:dPr>
                              <m:begChr m:val="{"/>
                              <m:endChr m:val="}"/>
                              <m:ctrlPr>
                                <a:rPr lang="nb-NO" b="0" i="1" smtClean="0">
                                  <a:latin typeface="Cambria Math" panose="02040503050406030204" pitchFamily="18" charset="0"/>
                                </a:rPr>
                              </m:ctrlPr>
                            </m:dPr>
                            <m:e>
                              <m:r>
                                <a:rPr lang="nb-NO" b="0" i="1" smtClean="0">
                                  <a:latin typeface="Cambria Math" panose="02040503050406030204" pitchFamily="18" charset="0"/>
                                </a:rPr>
                                <m:t>0,1</m:t>
                              </m:r>
                            </m:e>
                          </m:d>
                        </m:e>
                        <m:sup>
                          <m:r>
                            <a:rPr lang="nb-NO" b="0" i="1" smtClean="0">
                              <a:latin typeface="Cambria Math" panose="02040503050406030204" pitchFamily="18" charset="0"/>
                            </a:rPr>
                            <m:t>𝐿</m:t>
                          </m:r>
                        </m:sup>
                      </m:sSup>
                    </m:oMath>
                  </m:oMathPara>
                </a14:m>
                <a:endParaRPr lang="nb-NO" dirty="0"/>
              </a:p>
            </p:txBody>
          </p:sp>
        </mc:Choice>
        <mc:Fallback xmlns="">
          <p:sp>
            <p:nvSpPr>
              <p:cNvPr id="57" name="TextBox 56"/>
              <p:cNvSpPr txBox="1">
                <a:spLocks noRot="1" noChangeAspect="1" noMove="1" noResize="1" noEditPoints="1" noAdjustHandles="1" noChangeArrowheads="1" noChangeShapeType="1" noTextEdit="1"/>
              </p:cNvSpPr>
              <p:nvPr/>
            </p:nvSpPr>
            <p:spPr>
              <a:xfrm>
                <a:off x="3839771" y="5189069"/>
                <a:ext cx="1046284" cy="369332"/>
              </a:xfrm>
              <a:prstGeom prst="rect">
                <a:avLst/>
              </a:prstGeom>
              <a:blipFill>
                <a:blip r:embed="rId7"/>
                <a:stretch>
                  <a:fillRect/>
                </a:stretch>
              </a:blipFill>
            </p:spPr>
            <p:txBody>
              <a:bodyPr/>
              <a:lstStyle/>
              <a:p>
                <a:r>
                  <a:rPr lang="nb-NO">
                    <a:noFill/>
                  </a:rPr>
                  <a:t> </a:t>
                </a:r>
              </a:p>
            </p:txBody>
          </p:sp>
        </mc:Fallback>
      </mc:AlternateContent>
      <p:sp>
        <p:nvSpPr>
          <p:cNvPr id="58" name="TextBox 57"/>
          <p:cNvSpPr txBox="1"/>
          <p:nvPr/>
        </p:nvSpPr>
        <p:spPr>
          <a:xfrm>
            <a:off x="5797736" y="3215441"/>
            <a:ext cx="1122606" cy="276999"/>
          </a:xfrm>
          <a:prstGeom prst="rect">
            <a:avLst/>
          </a:prstGeom>
          <a:noFill/>
        </p:spPr>
        <p:txBody>
          <a:bodyPr wrap="square" rtlCol="0">
            <a:spAutoFit/>
          </a:bodyPr>
          <a:lstStyle/>
          <a:p>
            <a:r>
              <a:rPr lang="nb-NO" sz="1200" b="1" dirty="0"/>
              <a:t>PRNG sec.</a:t>
            </a:r>
          </a:p>
        </p:txBody>
      </p:sp>
      <p:sp>
        <p:nvSpPr>
          <p:cNvPr id="59" name="Rectangle 58"/>
          <p:cNvSpPr/>
          <p:nvPr/>
        </p:nvSpPr>
        <p:spPr bwMode="auto">
          <a:xfrm>
            <a:off x="1214103" y="3688324"/>
            <a:ext cx="341453" cy="303374"/>
          </a:xfrm>
          <a:prstGeom prst="rect">
            <a:avLst/>
          </a:prstGeom>
          <a:blipFill>
            <a:blip r:embed="rId2"/>
            <a:tile tx="0" ty="0" sx="100000" sy="100000" flip="none" algn="tl"/>
          </a:blip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Tree>
    <p:extLst>
      <p:ext uri="{BB962C8B-B14F-4D97-AF65-F5344CB8AC3E}">
        <p14:creationId xmlns:p14="http://schemas.microsoft.com/office/powerpoint/2010/main" val="15601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PRNGs – CTR-mode</a:t>
            </a:r>
          </a:p>
        </p:txBody>
      </p:sp>
      <p:sp>
        <p:nvSpPr>
          <p:cNvPr id="3" name="Slide Number Placeholder 2"/>
          <p:cNvSpPr>
            <a:spLocks noGrp="1"/>
          </p:cNvSpPr>
          <p:nvPr>
            <p:ph type="sldNum" sz="quarter" idx="4"/>
          </p:nvPr>
        </p:nvSpPr>
        <p:spPr/>
        <p:txBody>
          <a:bodyPr/>
          <a:lstStyle/>
          <a:p>
            <a:fld id="{F6590AF8-4F64-4D1C-B3C4-F65976908F52}" type="slidenum">
              <a:rPr lang="en-US" smtClean="0"/>
              <a:pPr/>
              <a:t>7</a:t>
            </a:fld>
            <a:endParaRPr lang="en-US" dirty="0"/>
          </a:p>
        </p:txBody>
      </p:sp>
      <p:sp>
        <p:nvSpPr>
          <p:cNvPr id="37" name="Rounded Rectangle 36"/>
          <p:cNvSpPr/>
          <p:nvPr/>
        </p:nvSpPr>
        <p:spPr bwMode="auto">
          <a:xfrm>
            <a:off x="3782076" y="3514861"/>
            <a:ext cx="6911312" cy="297249"/>
          </a:xfrm>
          <a:prstGeom prst="roundRect">
            <a:avLst/>
          </a:prstGeom>
          <a:solidFill>
            <a:srgbClr val="FFF5F3"/>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3" name="Rounded Rectangle 42"/>
          <p:cNvSpPr/>
          <p:nvPr/>
        </p:nvSpPr>
        <p:spPr bwMode="auto">
          <a:xfrm>
            <a:off x="3770788" y="4116640"/>
            <a:ext cx="3092573" cy="311272"/>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4" name="Flowchart: Or 43"/>
          <p:cNvSpPr>
            <a:spLocks/>
          </p:cNvSpPr>
          <p:nvPr/>
        </p:nvSpPr>
        <p:spPr bwMode="auto">
          <a:xfrm>
            <a:off x="5210429" y="3879369"/>
            <a:ext cx="171365" cy="171365"/>
          </a:xfrm>
          <a:prstGeom prst="flowChartOr">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000" b="1" dirty="0"/>
          </a:p>
        </p:txBody>
      </p:sp>
      <mc:AlternateContent xmlns:mc="http://schemas.openxmlformats.org/markup-compatibility/2006" xmlns:a14="http://schemas.microsoft.com/office/drawing/2010/main">
        <mc:Choice Requires="a14">
          <p:sp>
            <p:nvSpPr>
              <p:cNvPr id="45" name="Rounded Rectangle 44"/>
              <p:cNvSpPr/>
              <p:nvPr/>
            </p:nvSpPr>
            <p:spPr bwMode="auto">
              <a:xfrm>
                <a:off x="3783544" y="4731090"/>
                <a:ext cx="3079817" cy="318578"/>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45" name="Rounded Rectangle 44"/>
              <p:cNvSpPr>
                <a:spLocks noRot="1" noChangeAspect="1" noMove="1" noResize="1" noEditPoints="1" noAdjustHandles="1" noChangeArrowheads="1" noChangeShapeType="1" noTextEdit="1"/>
              </p:cNvSpPr>
              <p:nvPr/>
            </p:nvSpPr>
            <p:spPr bwMode="auto">
              <a:xfrm>
                <a:off x="3783544" y="4731090"/>
                <a:ext cx="3079817" cy="318578"/>
              </a:xfrm>
              <a:prstGeom prst="round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6" name="TextBox 45"/>
          <p:cNvSpPr txBox="1"/>
          <p:nvPr/>
        </p:nvSpPr>
        <p:spPr>
          <a:xfrm>
            <a:off x="4609140" y="4371812"/>
            <a:ext cx="1373941" cy="400109"/>
          </a:xfrm>
          <a:prstGeom prst="rect">
            <a:avLst/>
          </a:prstGeom>
          <a:noFill/>
        </p:spPr>
        <p:txBody>
          <a:bodyPr wrap="square" rtlCol="0">
            <a:spAutoFit/>
          </a:bodyPr>
          <a:lstStyle/>
          <a:p>
            <a:pPr algn="ctr"/>
            <a:r>
              <a:rPr lang="en-US" sz="2000" dirty="0"/>
              <a:t>=</a:t>
            </a:r>
          </a:p>
        </p:txBody>
      </p:sp>
      <mc:AlternateContent xmlns:mc="http://schemas.openxmlformats.org/markup-compatibility/2006" xmlns:a14="http://schemas.microsoft.com/office/drawing/2010/main">
        <mc:Choice Requires="a14">
          <p:sp>
            <p:nvSpPr>
              <p:cNvPr id="47" name="TextBox 46"/>
              <p:cNvSpPr txBox="1"/>
              <p:nvPr/>
            </p:nvSpPr>
            <p:spPr>
              <a:xfrm>
                <a:off x="4564103" y="4115289"/>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𝑀</m:t>
                      </m:r>
                    </m:oMath>
                  </m:oMathPara>
                </a14:m>
                <a:endParaRPr 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564103" y="4115289"/>
                <a:ext cx="1464016" cy="3385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564103" y="4738108"/>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𝐶</m:t>
                      </m:r>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564103" y="4738108"/>
                <a:ext cx="1464016" cy="338554"/>
              </a:xfrm>
              <a:prstGeom prst="rect">
                <a:avLst/>
              </a:prstGeom>
              <a:blipFill rotWithShape="0">
                <a:blip r:embed="rId4"/>
                <a:stretch>
                  <a:fillRect/>
                </a:stretch>
              </a:blipFill>
            </p:spPr>
            <p:txBody>
              <a:bodyPr/>
              <a:lstStyle/>
              <a:p>
                <a:r>
                  <a:rPr lang="en-US">
                    <a:noFill/>
                  </a:rPr>
                  <a:t> </a:t>
                </a:r>
              </a:p>
            </p:txBody>
          </p:sp>
        </mc:Fallback>
      </mc:AlternateContent>
      <p:cxnSp>
        <p:nvCxnSpPr>
          <p:cNvPr id="49" name="Straight Arrow Connector 48"/>
          <p:cNvCxnSpPr>
            <a:stCxn id="50" idx="2"/>
            <a:endCxn id="51" idx="0"/>
          </p:cNvCxnSpPr>
          <p:nvPr/>
        </p:nvCxnSpPr>
        <p:spPr bwMode="auto">
          <a:xfrm>
            <a:off x="2745035" y="2723234"/>
            <a:ext cx="1" cy="2007856"/>
          </a:xfrm>
          <a:prstGeom prst="straightConnector1">
            <a:avLst/>
          </a:prstGeom>
          <a:solidFill>
            <a:schemeClr val="accent1"/>
          </a:solidFill>
          <a:ln w="15875" cap="flat" cmpd="sng" algn="ctr">
            <a:solidFill>
              <a:schemeClr val="tx2"/>
            </a:solidFill>
            <a:prstDash val="dash"/>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058064" y="2384680"/>
            <a:ext cx="1373941" cy="338554"/>
          </a:xfrm>
          <a:prstGeom prst="rect">
            <a:avLst/>
          </a:prstGeom>
          <a:noFill/>
        </p:spPr>
        <p:txBody>
          <a:bodyPr wrap="square" rtlCol="0">
            <a:spAutoFit/>
          </a:bodyPr>
          <a:lstStyle/>
          <a:p>
            <a:pPr algn="ctr"/>
            <a:r>
              <a:rPr lang="en-US" sz="1600" dirty="0" err="1"/>
              <a:t>ctr</a:t>
            </a:r>
            <a:endParaRPr lang="en-US" sz="1600" dirty="0"/>
          </a:p>
        </p:txBody>
      </p:sp>
      <mc:AlternateContent xmlns:mc="http://schemas.openxmlformats.org/markup-compatibility/2006" xmlns:a14="http://schemas.microsoft.com/office/drawing/2010/main">
        <mc:Choice Requires="a14">
          <p:sp>
            <p:nvSpPr>
              <p:cNvPr id="51" name="TextBox 50"/>
              <p:cNvSpPr txBox="1"/>
              <p:nvPr/>
            </p:nvSpPr>
            <p:spPr>
              <a:xfrm>
                <a:off x="2058065" y="4731090"/>
                <a:ext cx="13739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b-NO" sz="1600" b="0" i="1" smtClean="0">
                              <a:solidFill>
                                <a:schemeClr val="accent1">
                                  <a:lumMod val="50000"/>
                                </a:schemeClr>
                              </a:solidFill>
                              <a:latin typeface="Cambria Math" panose="02040503050406030204" pitchFamily="18" charset="0"/>
                            </a:rPr>
                          </m:ctrlPr>
                        </m:sSubPr>
                        <m:e>
                          <m:r>
                            <a:rPr lang="nb-NO" sz="1600" b="0" i="1" smtClean="0">
                              <a:solidFill>
                                <a:schemeClr val="accent1">
                                  <a:lumMod val="50000"/>
                                </a:schemeClr>
                              </a:solidFill>
                              <a:latin typeface="Cambria Math" panose="02040503050406030204" pitchFamily="18" charset="0"/>
                            </a:rPr>
                            <m:t>𝐶</m:t>
                          </m:r>
                        </m:e>
                        <m:sub>
                          <m:r>
                            <a:rPr lang="nb-NO" sz="1600" b="0" i="1" smtClean="0">
                              <a:solidFill>
                                <a:schemeClr val="accent1">
                                  <a:lumMod val="50000"/>
                                </a:schemeClr>
                              </a:solidFill>
                              <a:latin typeface="Cambria Math" panose="02040503050406030204" pitchFamily="18" charset="0"/>
                            </a:rPr>
                            <m:t>0</m:t>
                          </m:r>
                        </m:sub>
                      </m:sSub>
                    </m:oMath>
                  </m:oMathPara>
                </a14:m>
                <a:endParaRPr lang="en-US" sz="1600" dirty="0">
                  <a:solidFill>
                    <a:schemeClr val="accent1">
                      <a:lumMod val="50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058065" y="4731090"/>
                <a:ext cx="1373941" cy="338554"/>
              </a:xfrm>
              <a:prstGeom prst="rect">
                <a:avLst/>
              </a:prstGeom>
              <a:blipFill rotWithShape="0">
                <a:blip r:embed="rId5"/>
                <a:stretch>
                  <a:fillRect/>
                </a:stretch>
              </a:blipFill>
            </p:spPr>
            <p:txBody>
              <a:bodyPr/>
              <a:lstStyle/>
              <a:p>
                <a:r>
                  <a:rPr lang="en-US">
                    <a:noFill/>
                  </a:rPr>
                  <a:t> </a:t>
                </a:r>
              </a:p>
            </p:txBody>
          </p:sp>
        </mc:Fallback>
      </mc:AlternateContent>
      <p:sp>
        <p:nvSpPr>
          <p:cNvPr id="52" name="TextBox 51"/>
          <p:cNvSpPr txBox="1"/>
          <p:nvPr/>
        </p:nvSpPr>
        <p:spPr>
          <a:xfrm rot="20161463">
            <a:off x="1232778" y="1949929"/>
            <a:ext cx="1853299" cy="369332"/>
          </a:xfrm>
          <a:prstGeom prst="rect">
            <a:avLst/>
          </a:prstGeom>
          <a:noFill/>
        </p:spPr>
        <p:txBody>
          <a:bodyPr wrap="square" rtlCol="0">
            <a:spAutoFit/>
          </a:bodyPr>
          <a:lstStyle/>
          <a:p>
            <a:r>
              <a:rPr lang="en-US" dirty="0"/>
              <a:t>pick randomly</a:t>
            </a:r>
          </a:p>
        </p:txBody>
      </p:sp>
      <p:cxnSp>
        <p:nvCxnSpPr>
          <p:cNvPr id="53" name="Straight Arrow Connector 52"/>
          <p:cNvCxnSpPr>
            <a:stCxn id="52" idx="2"/>
          </p:cNvCxnSpPr>
          <p:nvPr/>
        </p:nvCxnSpPr>
        <p:spPr bwMode="auto">
          <a:xfrm>
            <a:off x="2234467" y="2303328"/>
            <a:ext cx="331661" cy="177232"/>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ounded Rectangle 53"/>
          <p:cNvSpPr/>
          <p:nvPr/>
        </p:nvSpPr>
        <p:spPr bwMode="auto">
          <a:xfrm>
            <a:off x="3782076" y="3507128"/>
            <a:ext cx="3091011" cy="312623"/>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55" name="TextBox 54"/>
          <p:cNvSpPr txBox="1"/>
          <p:nvPr/>
        </p:nvSpPr>
        <p:spPr>
          <a:xfrm>
            <a:off x="4829841" y="3485916"/>
            <a:ext cx="1464016" cy="338554"/>
          </a:xfrm>
          <a:prstGeom prst="rect">
            <a:avLst/>
          </a:prstGeom>
          <a:noFill/>
        </p:spPr>
        <p:txBody>
          <a:bodyPr wrap="square" rtlCol="0">
            <a:spAutoFit/>
          </a:bodyPr>
          <a:lstStyle/>
          <a:p>
            <a:r>
              <a:rPr lang="en-US" sz="1600" dirty="0"/>
              <a:t>keystream</a:t>
            </a:r>
          </a:p>
        </p:txBody>
      </p:sp>
      <p:sp>
        <p:nvSpPr>
          <p:cNvPr id="56" name="TextBox 55"/>
          <p:cNvSpPr txBox="1"/>
          <p:nvPr/>
        </p:nvSpPr>
        <p:spPr>
          <a:xfrm>
            <a:off x="3446174" y="3650358"/>
            <a:ext cx="1373941" cy="338554"/>
          </a:xfrm>
          <a:prstGeom prst="rect">
            <a:avLst/>
          </a:prstGeom>
          <a:noFill/>
        </p:spPr>
        <p:txBody>
          <a:bodyPr wrap="square" rtlCol="0">
            <a:spAutoFit/>
          </a:bodyPr>
          <a:lstStyle/>
          <a:p>
            <a:pPr algn="ctr"/>
            <a:endParaRPr lang="en-US" sz="1600" dirty="0">
              <a:solidFill>
                <a:schemeClr val="bg2">
                  <a:lumMod val="75000"/>
                </a:schemeClr>
              </a:solidFill>
            </a:endParaRPr>
          </a:p>
        </p:txBody>
      </p:sp>
      <mc:AlternateContent xmlns:mc="http://schemas.openxmlformats.org/markup-compatibility/2006" xmlns:a14="http://schemas.microsoft.com/office/drawing/2010/main">
        <mc:Choice Requires="a14">
          <p:sp>
            <p:nvSpPr>
              <p:cNvPr id="77" name="TextBox 76"/>
              <p:cNvSpPr txBox="1"/>
              <p:nvPr/>
            </p:nvSpPr>
            <p:spPr>
              <a:xfrm>
                <a:off x="9462781" y="2911685"/>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462781" y="2911685"/>
                <a:ext cx="808559" cy="338554"/>
              </a:xfrm>
              <a:prstGeom prst="rect">
                <a:avLst/>
              </a:prstGeom>
              <a:blipFill rotWithShape="0">
                <a:blip r:embed="rId6"/>
                <a:stretch>
                  <a:fillRect/>
                </a:stretch>
              </a:blipFill>
            </p:spPr>
            <p:txBody>
              <a:bodyPr/>
              <a:lstStyle/>
              <a:p>
                <a:r>
                  <a:rPr lang="en-US">
                    <a:noFill/>
                  </a:rPr>
                  <a:t> </a:t>
                </a:r>
              </a:p>
            </p:txBody>
          </p:sp>
        </mc:Fallback>
      </mc:AlternateContent>
      <p:sp>
        <p:nvSpPr>
          <p:cNvPr id="78" name="Rectangle 77"/>
          <p:cNvSpPr/>
          <p:nvPr/>
        </p:nvSpPr>
        <p:spPr bwMode="auto">
          <a:xfrm>
            <a:off x="10252816" y="3526640"/>
            <a:ext cx="455406" cy="273600"/>
          </a:xfrm>
          <a:prstGeom prst="rect">
            <a:avLst/>
          </a:prstGeom>
          <a:solidFill>
            <a:srgbClr val="FFF5F3"/>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grpSp>
        <p:nvGrpSpPr>
          <p:cNvPr id="20" name="Group 19"/>
          <p:cNvGrpSpPr/>
          <p:nvPr/>
        </p:nvGrpSpPr>
        <p:grpSpPr>
          <a:xfrm>
            <a:off x="3714697" y="2384680"/>
            <a:ext cx="808559" cy="1230060"/>
            <a:chOff x="3952256" y="2904677"/>
            <a:chExt cx="808559" cy="1230060"/>
          </a:xfrm>
        </p:grpSpPr>
        <p:cxnSp>
          <p:nvCxnSpPr>
            <p:cNvPr id="39" name="Straight Arrow Connector 38"/>
            <p:cNvCxnSpPr>
              <a:stCxn id="4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3952256" y="2904677"/>
              <a:ext cx="808559" cy="338554"/>
            </a:xfrm>
            <a:prstGeom prst="rect">
              <a:avLst/>
            </a:prstGeom>
            <a:noFill/>
          </p:spPr>
          <p:txBody>
            <a:bodyPr wrap="square" rtlCol="0">
              <a:spAutoFit/>
            </a:bodyPr>
            <a:lstStyle/>
            <a:p>
              <a:pPr algn="ctr"/>
              <a:r>
                <a:rPr lang="en-US" sz="1600" dirty="0"/>
                <a:t>ctr+1</a:t>
              </a:r>
            </a:p>
          </p:txBody>
        </p:sp>
        <p:cxnSp>
          <p:nvCxnSpPr>
            <p:cNvPr id="41" name="Straight Arrow Connector 40"/>
            <p:cNvCxnSpPr>
              <a:stCxn id="4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Rectangle 4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9" name="TextBox 78"/>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0" name="Group 79"/>
          <p:cNvGrpSpPr/>
          <p:nvPr/>
        </p:nvGrpSpPr>
        <p:grpSpPr>
          <a:xfrm>
            <a:off x="4930315" y="2384680"/>
            <a:ext cx="808559" cy="1230060"/>
            <a:chOff x="3952256" y="2904677"/>
            <a:chExt cx="808559" cy="1230060"/>
          </a:xfrm>
        </p:grpSpPr>
        <p:cxnSp>
          <p:nvCxnSpPr>
            <p:cNvPr id="81" name="Straight Arrow Connector 80"/>
            <p:cNvCxnSpPr>
              <a:stCxn id="82"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952256" y="2904677"/>
              <a:ext cx="808559" cy="338554"/>
            </a:xfrm>
            <a:prstGeom prst="rect">
              <a:avLst/>
            </a:prstGeom>
            <a:noFill/>
          </p:spPr>
          <p:txBody>
            <a:bodyPr wrap="square" rtlCol="0">
              <a:spAutoFit/>
            </a:bodyPr>
            <a:lstStyle/>
            <a:p>
              <a:pPr algn="ctr"/>
              <a:r>
                <a:rPr lang="en-US" sz="1600" dirty="0"/>
                <a:t>ctr+2</a:t>
              </a:r>
            </a:p>
          </p:txBody>
        </p:sp>
        <p:cxnSp>
          <p:nvCxnSpPr>
            <p:cNvPr id="83" name="Straight Arrow Connector 82"/>
            <p:cNvCxnSpPr>
              <a:stCxn id="84"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4" name="Rectangle 83"/>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84" name="Rectangle 83"/>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85" name="TextBox 84"/>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6" name="Group 85"/>
          <p:cNvGrpSpPr/>
          <p:nvPr/>
        </p:nvGrpSpPr>
        <p:grpSpPr>
          <a:xfrm>
            <a:off x="6145933" y="2384680"/>
            <a:ext cx="808559" cy="1230060"/>
            <a:chOff x="3952256" y="2904677"/>
            <a:chExt cx="808559" cy="1230060"/>
          </a:xfrm>
        </p:grpSpPr>
        <p:cxnSp>
          <p:nvCxnSpPr>
            <p:cNvPr id="87" name="Straight Arrow Connector 86"/>
            <p:cNvCxnSpPr>
              <a:stCxn id="88"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3952256" y="2904677"/>
              <a:ext cx="808559" cy="338554"/>
            </a:xfrm>
            <a:prstGeom prst="rect">
              <a:avLst/>
            </a:prstGeom>
            <a:noFill/>
          </p:spPr>
          <p:txBody>
            <a:bodyPr wrap="square" rtlCol="0">
              <a:spAutoFit/>
            </a:bodyPr>
            <a:lstStyle/>
            <a:p>
              <a:pPr algn="ctr"/>
              <a:r>
                <a:rPr lang="en-US" sz="1600" dirty="0"/>
                <a:t>ctr+3</a:t>
              </a:r>
            </a:p>
          </p:txBody>
        </p:sp>
        <p:cxnSp>
          <p:nvCxnSpPr>
            <p:cNvPr id="89" name="Straight Arrow Connector 88"/>
            <p:cNvCxnSpPr>
              <a:stCxn id="90"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0" name="Rectangle 89"/>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0" name="Rectangle 89"/>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1" name="TextBox 90"/>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2" name="Group 91"/>
          <p:cNvGrpSpPr/>
          <p:nvPr/>
        </p:nvGrpSpPr>
        <p:grpSpPr>
          <a:xfrm>
            <a:off x="7361551" y="2384680"/>
            <a:ext cx="808559" cy="1230060"/>
            <a:chOff x="3952256" y="2904677"/>
            <a:chExt cx="808559" cy="1230060"/>
          </a:xfrm>
        </p:grpSpPr>
        <p:cxnSp>
          <p:nvCxnSpPr>
            <p:cNvPr id="93" name="Straight Arrow Connector 92"/>
            <p:cNvCxnSpPr>
              <a:stCxn id="94"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3952256" y="2904677"/>
              <a:ext cx="808559" cy="338554"/>
            </a:xfrm>
            <a:prstGeom prst="rect">
              <a:avLst/>
            </a:prstGeom>
            <a:noFill/>
          </p:spPr>
          <p:txBody>
            <a:bodyPr wrap="square" rtlCol="0">
              <a:spAutoFit/>
            </a:bodyPr>
            <a:lstStyle/>
            <a:p>
              <a:pPr algn="ctr"/>
              <a:r>
                <a:rPr lang="en-US" sz="1600" dirty="0"/>
                <a:t>ctr+4</a:t>
              </a:r>
            </a:p>
          </p:txBody>
        </p:sp>
        <p:cxnSp>
          <p:nvCxnSpPr>
            <p:cNvPr id="95" name="Straight Arrow Connector 94"/>
            <p:cNvCxnSpPr>
              <a:stCxn id="96"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6" name="Rectangle 95"/>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6" name="Rectangle 95"/>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7" name="TextBox 96"/>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8" name="Group 97"/>
          <p:cNvGrpSpPr/>
          <p:nvPr/>
        </p:nvGrpSpPr>
        <p:grpSpPr>
          <a:xfrm>
            <a:off x="8577170" y="2384680"/>
            <a:ext cx="808559" cy="1230060"/>
            <a:chOff x="3952256" y="2904677"/>
            <a:chExt cx="808559" cy="1230060"/>
          </a:xfrm>
        </p:grpSpPr>
        <p:cxnSp>
          <p:nvCxnSpPr>
            <p:cNvPr id="99" name="Straight Arrow Connector 98"/>
            <p:cNvCxnSpPr>
              <a:stCxn id="10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3952256" y="2904677"/>
              <a:ext cx="808559" cy="338554"/>
            </a:xfrm>
            <a:prstGeom prst="rect">
              <a:avLst/>
            </a:prstGeom>
            <a:noFill/>
          </p:spPr>
          <p:txBody>
            <a:bodyPr wrap="square" rtlCol="0">
              <a:spAutoFit/>
            </a:bodyPr>
            <a:lstStyle/>
            <a:p>
              <a:pPr algn="ctr"/>
              <a:r>
                <a:rPr lang="en-US" sz="1600" dirty="0"/>
                <a:t>ctr+5</a:t>
              </a:r>
            </a:p>
          </p:txBody>
        </p:sp>
        <p:cxnSp>
          <p:nvCxnSpPr>
            <p:cNvPr id="101" name="Straight Arrow Connector 100"/>
            <p:cNvCxnSpPr>
              <a:stCxn id="10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ectangle 10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02" name="Rectangle 10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03" name="TextBox 102"/>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spTree>
    <p:extLst>
      <p:ext uri="{BB962C8B-B14F-4D97-AF65-F5344CB8AC3E}">
        <p14:creationId xmlns:p14="http://schemas.microsoft.com/office/powerpoint/2010/main" val="17661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1" animBg="1"/>
      <p:bldP spid="44" grpId="1" animBg="1"/>
      <p:bldP spid="45" grpId="1" animBg="1"/>
      <p:bldP spid="46" grpId="1"/>
      <p:bldP spid="47" grpId="1"/>
      <p:bldP spid="48" grpId="0"/>
      <p:bldP spid="51" grpId="1"/>
      <p:bldP spid="52" grpId="1"/>
      <p:bldP spid="54" grpId="0" animBg="1"/>
      <p:bldP spid="55" grpId="0"/>
      <p:bldP spid="77" grpId="0"/>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ciphers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143706" y="5330856"/>
                <a:ext cx="2334742" cy="276999"/>
              </a:xfrm>
              <a:prstGeom prst="rect">
                <a:avLst/>
              </a:prstGeom>
              <a:noFill/>
            </p:spPr>
            <p:txBody>
              <a:bodyPr wrap="none" lIns="0" tIns="0" rIns="0" bIns="0" rtlCol="0" anchor="ctr">
                <a:spAutoFit/>
              </a:bodyPr>
              <a:lstStyle/>
              <a:p>
                <a:pPr/>
                <a14:m>
                  <m:oMathPara xmlns:m="http://schemas.openxmlformats.org/officeDocument/2006/math">
                    <m:oMathParaPr>
                      <m:jc m:val="left"/>
                    </m:oMathParaPr>
                    <m:oMath xmlns:m="http://schemas.openxmlformats.org/officeDocument/2006/math">
                      <m:r>
                        <m:rPr>
                          <m:sty m:val="p"/>
                        </m:rPr>
                        <a:rPr lang="nb-NO" b="0" i="0" smtClean="0">
                          <a:latin typeface="Cambria Math" panose="02040503050406030204" pitchFamily="18" charset="0"/>
                        </a:rPr>
                        <m:t>Enc</m:t>
                      </m:r>
                      <m:r>
                        <a:rPr lang="nb-NO" b="0" i="1" smtClean="0">
                          <a:latin typeface="Cambria Math" panose="02040503050406030204" pitchFamily="18" charset="0"/>
                        </a:rPr>
                        <m:t> :</m:t>
                      </m:r>
                      <m:r>
                        <a:rPr lang="nb-NO" b="0" i="1" smtClean="0">
                          <a:solidFill>
                            <a:srgbClr val="FF0000"/>
                          </a:solidFill>
                          <a:latin typeface="Cambria Math" panose="02040503050406030204" pitchFamily="18" charset="0"/>
                        </a:rPr>
                        <m:t>𝒦</m:t>
                      </m:r>
                      <m:r>
                        <a:rPr lang="nb-NO" b="0" i="1" smtClean="0">
                          <a:latin typeface="Cambria Math" panose="02040503050406030204" pitchFamily="18" charset="0"/>
                        </a:rPr>
                        <m:t>×</m:t>
                      </m:r>
                      <m:r>
                        <a:rPr lang="nb-NO" b="0" i="1" smtClean="0">
                          <a:latin typeface="Cambria Math" panose="02040503050406030204" pitchFamily="18" charset="0"/>
                        </a:rPr>
                        <m:t>𝒩</m:t>
                      </m:r>
                      <m:r>
                        <a:rPr lang="nb-NO" b="0" i="1" smtClean="0">
                          <a:latin typeface="Cambria Math" panose="02040503050406030204" pitchFamily="18" charset="0"/>
                        </a:rPr>
                        <m:t>×</m:t>
                      </m:r>
                      <m:r>
                        <a:rPr lang="nb-NO" b="0" i="1" smtClean="0">
                          <a:solidFill>
                            <a:schemeClr val="accent2"/>
                          </a:solidFill>
                          <a:latin typeface="Cambria Math" panose="02040503050406030204" pitchFamily="18" charset="0"/>
                        </a:rPr>
                        <m:t>ℳ</m:t>
                      </m:r>
                      <m:r>
                        <a:rPr lang="nb-NO" b="0" i="1" smtClean="0">
                          <a:latin typeface="Cambria Math" panose="02040503050406030204" pitchFamily="18" charset="0"/>
                        </a:rPr>
                        <m:t>→</m:t>
                      </m:r>
                      <m:r>
                        <a:rPr lang="nb-NO" b="0" i="1" smtClean="0">
                          <a:solidFill>
                            <a:schemeClr val="accent1">
                              <a:lumMod val="50000"/>
                            </a:schemeClr>
                          </a:solidFill>
                          <a:latin typeface="Cambria Math" panose="02040503050406030204" pitchFamily="18" charset="0"/>
                        </a:rPr>
                        <m:t>𝒞</m:t>
                      </m:r>
                    </m:oMath>
                  </m:oMathPara>
                </a14:m>
                <a:endParaRPr lang="en-US" sz="1400" dirty="0">
                  <a:solidFill>
                    <a:schemeClr val="accent1">
                      <a:lumMod val="5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43706" y="5330856"/>
                <a:ext cx="2334742" cy="276999"/>
              </a:xfrm>
              <a:prstGeom prst="rect">
                <a:avLst/>
              </a:prstGeom>
              <a:blipFill rotWithShape="0">
                <a:blip r:embed="rId2"/>
                <a:stretch>
                  <a:fillRect l="-3655"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bwMode="auto">
              <a:xfrm>
                <a:off x="2446536" y="3173632"/>
                <a:ext cx="1206500" cy="342900"/>
              </a:xfrm>
              <a:prstGeom prst="roundRect">
                <a:avLst/>
              </a:prstGeom>
              <a:solidFill>
                <a:schemeClr val="accent5">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𝑠</m:t>
                      </m:r>
                    </m:oMath>
                  </m:oMathPara>
                </a14:m>
                <a:endParaRPr lang="en-US" dirty="0">
                  <a:ea typeface="Cambria Math" panose="020405030504060302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bwMode="auto">
              <a:xfrm>
                <a:off x="2446536" y="3173632"/>
                <a:ext cx="1206500" cy="342900"/>
              </a:xfrm>
              <a:prstGeom prst="roundRect">
                <a:avLst/>
              </a:prstGeom>
              <a:blipFill rotWithShape="0">
                <a:blip r:embed="rId3"/>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bwMode="auto">
              <a:xfrm>
                <a:off x="4389636" y="3012053"/>
                <a:ext cx="685800" cy="6660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nb-NO" sz="2400" b="0" i="1" smtClean="0">
                          <a:solidFill>
                            <a:schemeClr val="tx1"/>
                          </a:solidFill>
                          <a:latin typeface="Cambria Math" panose="02040503050406030204" pitchFamily="18" charset="0"/>
                          <a:ea typeface="Cambria Math" panose="02040503050406030204" pitchFamily="18" charset="0"/>
                        </a:rPr>
                        <m:t> </m:t>
                      </m:r>
                      <m:r>
                        <a:rPr lang="nb-NO" sz="2400" i="1" smtClean="0">
                          <a:solidFill>
                            <a:schemeClr val="tx1"/>
                          </a:solidFill>
                          <a:latin typeface="Cambria Math" panose="02040503050406030204" pitchFamily="18" charset="0"/>
                          <a:ea typeface="Cambria Math" panose="02040503050406030204" pitchFamily="18" charset="0"/>
                        </a:rPr>
                        <m:t>𝐺</m:t>
                      </m:r>
                    </m:oMath>
                  </m:oMathPara>
                </a14:m>
                <a:endParaRPr kumimoji="0" lang="en-US" sz="2400" u="none" strike="noStrike" cap="none" normalizeH="0" baseline="0" dirty="0">
                  <a:ln>
                    <a:noFill/>
                  </a:ln>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4389636" y="3012053"/>
                <a:ext cx="685800" cy="666058"/>
              </a:xfrm>
              <a:prstGeom prst="rect">
                <a:avLst/>
              </a:prstGeom>
              <a:blipFill rotWithShape="0">
                <a:blip r:embed="rId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 name="Straight Arrow Connector 9"/>
          <p:cNvCxnSpPr>
            <a:stCxn id="8" idx="3"/>
            <a:endCxn id="9" idx="1"/>
          </p:cNvCxnSpPr>
          <p:nvPr/>
        </p:nvCxnSpPr>
        <p:spPr bwMode="auto">
          <a:xfrm>
            <a:off x="3653036" y="3345082"/>
            <a:ext cx="736600" cy="0"/>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Rounded Rectangle 10"/>
              <p:cNvSpPr/>
              <p:nvPr/>
            </p:nvSpPr>
            <p:spPr bwMode="auto">
              <a:xfrm>
                <a:off x="5804818" y="3173633"/>
                <a:ext cx="5299215" cy="342899"/>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𝑆</m:t>
                      </m:r>
                    </m:oMath>
                  </m:oMathPara>
                </a14:m>
                <a:endParaRPr lang="en-US" sz="1600" b="0" dirty="0">
                  <a:ea typeface="Cambria Math" panose="020405030504060302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bwMode="auto">
              <a:xfrm>
                <a:off x="5804818" y="3173633"/>
                <a:ext cx="5299215" cy="342899"/>
              </a:xfrm>
              <a:prstGeom prst="roundRect">
                <a:avLst/>
              </a:prstGeom>
              <a:blipFill>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2" name="Straight Arrow Connector 11"/>
          <p:cNvCxnSpPr>
            <a:stCxn id="9" idx="3"/>
            <a:endCxn id="11" idx="1"/>
          </p:cNvCxnSpPr>
          <p:nvPr/>
        </p:nvCxnSpPr>
        <p:spPr bwMode="auto">
          <a:xfrm>
            <a:off x="5075436" y="3345082"/>
            <a:ext cx="729382" cy="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p:cNvSpPr txBox="1"/>
              <p:nvPr/>
            </p:nvSpPr>
            <p:spPr>
              <a:xfrm>
                <a:off x="1057548" y="5700621"/>
                <a:ext cx="4923369" cy="3733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nb-NO" b="0" i="0" smtClean="0">
                          <a:latin typeface="Cambria Math" panose="02040503050406030204" pitchFamily="18" charset="0"/>
                        </a:rPr>
                        <m:t>En</m:t>
                      </m:r>
                      <m:sSubSup>
                        <m:sSubSupPr>
                          <m:ctrlPr>
                            <a:rPr lang="nb-NO" b="0" i="1" smtClean="0">
                              <a:latin typeface="Cambria Math" panose="02040503050406030204" pitchFamily="18" charset="0"/>
                            </a:rPr>
                          </m:ctrlPr>
                        </m:sSubSupPr>
                        <m:e>
                          <m:r>
                            <m:rPr>
                              <m:sty m:val="p"/>
                            </m:rPr>
                            <a:rPr lang="nb-NO" b="0" i="0" smtClean="0">
                              <a:latin typeface="Cambria Math" panose="02040503050406030204" pitchFamily="18" charset="0"/>
                            </a:rPr>
                            <m:t>c</m:t>
                          </m:r>
                        </m:e>
                        <m:sub>
                          <m:r>
                            <a:rPr lang="nb-NO" b="0" i="1" smtClean="0">
                              <a:latin typeface="Cambria Math" panose="02040503050406030204" pitchFamily="18" charset="0"/>
                            </a:rPr>
                            <m:t>𝐾</m:t>
                          </m:r>
                        </m:sub>
                        <m:sup>
                          <m:r>
                            <a:rPr lang="nb-NO" b="0" i="1" smtClean="0">
                              <a:latin typeface="Cambria Math" panose="02040503050406030204" pitchFamily="18" charset="0"/>
                            </a:rPr>
                            <m:t>𝑁</m:t>
                          </m:r>
                        </m:sup>
                      </m:sSubSup>
                      <m:d>
                        <m:dPr>
                          <m:ctrlPr>
                            <a:rPr lang="nb-NO" b="0" i="1" smtClean="0">
                              <a:latin typeface="Cambria Math" panose="02040503050406030204" pitchFamily="18" charset="0"/>
                            </a:rPr>
                          </m:ctrlPr>
                        </m:dPr>
                        <m:e>
                          <m:r>
                            <a:rPr lang="nb-NO" b="0" i="1" smtClean="0">
                              <a:latin typeface="Cambria Math" panose="02040503050406030204" pitchFamily="18" charset="0"/>
                            </a:rPr>
                            <m:t>𝑀</m:t>
                          </m:r>
                        </m:e>
                      </m:d>
                      <m:r>
                        <a:rPr lang="nb-NO" b="0" i="1" smtClean="0">
                          <a:latin typeface="Cambria Math" panose="02040503050406030204" pitchFamily="18" charset="0"/>
                        </a:rPr>
                        <m:t>=</m:t>
                      </m:r>
                      <m:r>
                        <a:rPr lang="nb-NO" b="0" i="1" smtClean="0">
                          <a:latin typeface="Cambria Math" panose="02040503050406030204" pitchFamily="18" charset="0"/>
                        </a:rPr>
                        <m:t>𝑁</m:t>
                      </m:r>
                      <m:r>
                        <a:rPr lang="nb-NO" b="0" i="0" smtClean="0">
                          <a:latin typeface="Cambria Math" panose="02040503050406030204" pitchFamily="18" charset="0"/>
                        </a:rPr>
                        <m:t> </m:t>
                      </m:r>
                      <m:r>
                        <m:rPr>
                          <m:lit/>
                        </m:rPr>
                        <a:rPr lang="nb-NO" b="0" i="0" smtClean="0">
                          <a:latin typeface="Cambria Math" panose="02040503050406030204" pitchFamily="18" charset="0"/>
                        </a:rPr>
                        <m:t>||</m:t>
                      </m:r>
                      <m:r>
                        <a:rPr lang="nb-NO" b="0" i="0" smtClean="0">
                          <a:latin typeface="Cambria Math" panose="02040503050406030204" pitchFamily="18" charset="0"/>
                        </a:rPr>
                        <m:t> </m:t>
                      </m:r>
                      <m:sSup>
                        <m:sSupPr>
                          <m:ctrlPr>
                            <a:rPr lang="nb-NO" b="0" i="1" smtClean="0">
                              <a:latin typeface="Cambria Math" panose="02040503050406030204" pitchFamily="18" charset="0"/>
                            </a:rPr>
                          </m:ctrlPr>
                        </m:sSupPr>
                        <m:e>
                          <m:r>
                            <a:rPr lang="nb-NO" b="0" i="1" smtClean="0">
                              <a:latin typeface="Cambria Math" panose="02040503050406030204" pitchFamily="18" charset="0"/>
                            </a:rPr>
                            <m:t>𝐺</m:t>
                          </m:r>
                        </m:e>
                        <m:sup>
                          <m:r>
                            <a:rPr lang="nb-NO" b="0" i="1" smtClean="0">
                              <a:latin typeface="Cambria Math" panose="02040503050406030204" pitchFamily="18" charset="0"/>
                            </a:rPr>
                            <m:t>𝑁</m:t>
                          </m:r>
                        </m:sup>
                      </m:sSup>
                      <m:d>
                        <m:dPr>
                          <m:ctrlPr>
                            <a:rPr lang="nb-NO" b="0" i="1" smtClean="0">
                              <a:latin typeface="Cambria Math" panose="02040503050406030204" pitchFamily="18" charset="0"/>
                            </a:rPr>
                          </m:ctrlPr>
                        </m:dPr>
                        <m:e>
                          <m:r>
                            <a:rPr lang="nb-NO" b="0" i="1" smtClean="0">
                              <a:latin typeface="Cambria Math" panose="02040503050406030204" pitchFamily="18" charset="0"/>
                            </a:rPr>
                            <m:t>𝐾</m:t>
                          </m:r>
                        </m:e>
                      </m:d>
                      <m:r>
                        <a:rPr lang="nb-NO" b="0" i="1" smtClean="0">
                          <a:latin typeface="Cambria Math" panose="02040503050406030204" pitchFamily="18" charset="0"/>
                        </a:rPr>
                        <m:t>⊕</m:t>
                      </m:r>
                      <m:r>
                        <a:rPr lang="nb-NO" b="0" i="1" smtClean="0">
                          <a:latin typeface="Cambria Math" panose="02040503050406030204" pitchFamily="18" charset="0"/>
                        </a:rPr>
                        <m:t>𝑀</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057548" y="5700621"/>
                <a:ext cx="4923369" cy="373307"/>
              </a:xfrm>
              <a:prstGeom prst="rect">
                <a:avLst/>
              </a:prstGeom>
              <a:blipFill rotWithShape="0">
                <a:blip r:embed="rId6"/>
                <a:stretch>
                  <a:fillRect b="-16393"/>
                </a:stretch>
              </a:blipFill>
            </p:spPr>
            <p:txBody>
              <a:bodyPr/>
              <a:lstStyle/>
              <a:p>
                <a:r>
                  <a:rPr lang="en-US">
                    <a:noFill/>
                  </a:rPr>
                  <a:t> </a:t>
                </a:r>
              </a:p>
            </p:txBody>
          </p:sp>
        </mc:Fallback>
      </mc:AlternateContent>
      <p:cxnSp>
        <p:nvCxnSpPr>
          <p:cNvPr id="27" name="Straight Arrow Connector 26"/>
          <p:cNvCxnSpPr>
            <a:stCxn id="30" idx="2"/>
          </p:cNvCxnSpPr>
          <p:nvPr/>
        </p:nvCxnSpPr>
        <p:spPr bwMode="auto">
          <a:xfrm>
            <a:off x="4732536" y="2491974"/>
            <a:ext cx="0" cy="49750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0" name="Rounded Rectangle 29"/>
              <p:cNvSpPr/>
              <p:nvPr/>
            </p:nvSpPr>
            <p:spPr bwMode="auto">
              <a:xfrm>
                <a:off x="4129286" y="2149074"/>
                <a:ext cx="1206500" cy="342900"/>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𝑁</m:t>
                      </m:r>
                    </m:oMath>
                  </m:oMathPara>
                </a14:m>
                <a:endParaRPr lang="en-US" dirty="0">
                  <a:ea typeface="Cambria Math" panose="02040503050406030204" pitchFamily="18" charset="0"/>
                </a:endParaRPr>
              </a:p>
            </p:txBody>
          </p:sp>
        </mc:Choice>
        <mc:Fallback xmlns="">
          <p:sp>
            <p:nvSpPr>
              <p:cNvPr id="30" name="Rounded Rectangle 29"/>
              <p:cNvSpPr>
                <a:spLocks noRot="1" noChangeAspect="1" noMove="1" noResize="1" noEditPoints="1" noAdjustHandles="1" noChangeArrowheads="1" noChangeShapeType="1" noTextEdit="1"/>
              </p:cNvSpPr>
              <p:nvPr/>
            </p:nvSpPr>
            <p:spPr bwMode="auto">
              <a:xfrm>
                <a:off x="4129286" y="2149074"/>
                <a:ext cx="1206500" cy="342900"/>
              </a:xfrm>
              <a:prstGeom prst="round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35" name="TextBox 34"/>
          <p:cNvSpPr txBox="1"/>
          <p:nvPr/>
        </p:nvSpPr>
        <p:spPr>
          <a:xfrm rot="1670380">
            <a:off x="9962114" y="2515014"/>
            <a:ext cx="2456549" cy="338554"/>
          </a:xfrm>
          <a:prstGeom prst="rect">
            <a:avLst/>
          </a:prstGeom>
          <a:noFill/>
        </p:spPr>
        <p:txBody>
          <a:bodyPr wrap="square" rtlCol="0">
            <a:spAutoFit/>
          </a:bodyPr>
          <a:lstStyle/>
          <a:p>
            <a:r>
              <a:rPr lang="en-US" sz="1600" dirty="0">
                <a:solidFill>
                  <a:srgbClr val="C00000"/>
                </a:solidFill>
              </a:rPr>
              <a:t>not IND-CPA secure!</a:t>
            </a:r>
          </a:p>
        </p:txBody>
      </p:sp>
      <p:sp>
        <p:nvSpPr>
          <p:cNvPr id="36" name="TextBox 35"/>
          <p:cNvSpPr txBox="1"/>
          <p:nvPr/>
        </p:nvSpPr>
        <p:spPr>
          <a:xfrm>
            <a:off x="5330703" y="5680663"/>
            <a:ext cx="2564131" cy="369332"/>
          </a:xfrm>
          <a:prstGeom prst="rect">
            <a:avLst/>
          </a:prstGeom>
          <a:noFill/>
        </p:spPr>
        <p:txBody>
          <a:bodyPr wrap="square" rtlCol="0">
            <a:spAutoFit/>
          </a:bodyPr>
          <a:lstStyle/>
          <a:p>
            <a:r>
              <a:rPr lang="en-US" b="1" dirty="0">
                <a:solidFill>
                  <a:srgbClr val="C00000"/>
                </a:solidFill>
              </a:rPr>
              <a:t>Stream cipher</a:t>
            </a:r>
          </a:p>
        </p:txBody>
      </p:sp>
      <mc:AlternateContent xmlns:mc="http://schemas.openxmlformats.org/markup-compatibility/2006" xmlns:a14="http://schemas.microsoft.com/office/drawing/2010/main">
        <mc:Choice Requires="a14">
          <p:sp>
            <p:nvSpPr>
              <p:cNvPr id="37" name="TextBox 36"/>
              <p:cNvSpPr txBox="1"/>
              <p:nvPr/>
            </p:nvSpPr>
            <p:spPr>
              <a:xfrm>
                <a:off x="1065494" y="1326001"/>
                <a:ext cx="7590708" cy="369332"/>
              </a:xfrm>
              <a:prstGeom prst="rect">
                <a:avLst/>
              </a:prstGeom>
              <a:noFill/>
            </p:spPr>
            <p:txBody>
              <a:bodyPr wrap="square" rtlCol="0">
                <a:spAutoFit/>
              </a:bodyPr>
              <a:lstStyle/>
              <a:p>
                <a:r>
                  <a:rPr lang="en-US" b="1" dirty="0" smtClean="0"/>
                  <a:t>Security requirement:</a:t>
                </a:r>
                <a:r>
                  <a:rPr lang="en-US" dirty="0"/>
                  <a:t> For all </a:t>
                </a:r>
                <a14:m>
                  <m:oMath xmlns:m="http://schemas.openxmlformats.org/officeDocument/2006/math">
                    <m:r>
                      <a:rPr lang="nb-NO" b="0" i="1" smtClean="0">
                        <a:latin typeface="Cambria Math" panose="02040503050406030204" pitchFamily="18" charset="0"/>
                      </a:rPr>
                      <m:t>𝑁</m:t>
                    </m:r>
                  </m:oMath>
                </a14:m>
                <a:r>
                  <a:rPr lang="en-US" dirty="0"/>
                  <a:t> the function </a:t>
                </a:r>
                <a14:m>
                  <m:oMath xmlns:m="http://schemas.openxmlformats.org/officeDocument/2006/math">
                    <m:sSup>
                      <m:sSupPr>
                        <m:ctrlPr>
                          <a:rPr lang="nb-NO" b="0" i="1" smtClean="0">
                            <a:latin typeface="Cambria Math" panose="02040503050406030204" pitchFamily="18" charset="0"/>
                          </a:rPr>
                        </m:ctrlPr>
                      </m:sSupPr>
                      <m:e>
                        <m:r>
                          <a:rPr lang="nb-NO" b="0" i="1" smtClean="0">
                            <a:latin typeface="Cambria Math" panose="02040503050406030204" pitchFamily="18" charset="0"/>
                          </a:rPr>
                          <m:t>𝐺</m:t>
                        </m:r>
                      </m:e>
                      <m:sup>
                        <m:r>
                          <a:rPr lang="nb-NO" b="0" i="1" smtClean="0">
                            <a:latin typeface="Cambria Math" panose="02040503050406030204" pitchFamily="18" charset="0"/>
                          </a:rPr>
                          <m:t>𝑁</m:t>
                        </m:r>
                      </m:sup>
                    </m:sSup>
                    <m:r>
                      <a:rPr lang="nb-NO" b="0" i="1" smtClean="0">
                        <a:latin typeface="Cambria Math" panose="02040503050406030204" pitchFamily="18" charset="0"/>
                      </a:rPr>
                      <m:t>(⋅)</m:t>
                    </m:r>
                  </m:oMath>
                </a14:m>
                <a:r>
                  <a:rPr lang="en-US" dirty="0"/>
                  <a:t> is a secure PRG</a:t>
                </a:r>
              </a:p>
            </p:txBody>
          </p:sp>
        </mc:Choice>
        <mc:Fallback xmlns="">
          <p:sp>
            <p:nvSpPr>
              <p:cNvPr id="37" name="TextBox 36"/>
              <p:cNvSpPr txBox="1">
                <a:spLocks noRot="1" noChangeAspect="1" noMove="1" noResize="1" noEditPoints="1" noAdjustHandles="1" noChangeArrowheads="1" noChangeShapeType="1" noTextEdit="1"/>
              </p:cNvSpPr>
              <p:nvPr/>
            </p:nvSpPr>
            <p:spPr>
              <a:xfrm>
                <a:off x="1065494" y="1326001"/>
                <a:ext cx="7590708" cy="369332"/>
              </a:xfrm>
              <a:prstGeom prst="rect">
                <a:avLst/>
              </a:prstGeom>
              <a:blipFill rotWithShape="0">
                <a:blip r:embed="rId12"/>
                <a:stretch>
                  <a:fillRect l="-723" t="-10000" b="-26667"/>
                </a:stretch>
              </a:blipFill>
            </p:spPr>
            <p:txBody>
              <a:bodyPr/>
              <a:lstStyle/>
              <a:p>
                <a:r>
                  <a:rPr lang="en-US">
                    <a:noFill/>
                  </a:rPr>
                  <a:t> </a:t>
                </a:r>
              </a:p>
            </p:txBody>
          </p:sp>
        </mc:Fallback>
      </mc:AlternateContent>
      <p:cxnSp>
        <p:nvCxnSpPr>
          <p:cNvPr id="39" name="Straight Arrow Connector 38"/>
          <p:cNvCxnSpPr/>
          <p:nvPr/>
        </p:nvCxnSpPr>
        <p:spPr bwMode="auto">
          <a:xfrm>
            <a:off x="4567948" y="5873873"/>
            <a:ext cx="762755" cy="0"/>
          </a:xfrm>
          <a:prstGeom prst="straightConnector1">
            <a:avLst/>
          </a:prstGeom>
          <a:solidFill>
            <a:schemeClr val="accent1"/>
          </a:solidFill>
          <a:ln w="19050"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p:cNvGrpSpPr/>
          <p:nvPr/>
        </p:nvGrpSpPr>
        <p:grpSpPr>
          <a:xfrm>
            <a:off x="5804818" y="3687612"/>
            <a:ext cx="5299215" cy="1663041"/>
            <a:chOff x="5804818" y="3687612"/>
            <a:chExt cx="5299215" cy="1663041"/>
          </a:xfrm>
        </p:grpSpPr>
        <mc:AlternateContent xmlns:mc="http://schemas.openxmlformats.org/markup-compatibility/2006" xmlns:a14="http://schemas.microsoft.com/office/drawing/2010/main">
          <mc:Choice Requires="a14">
            <p:sp>
              <p:nvSpPr>
                <p:cNvPr id="31" name="Rounded Rectangle 30"/>
                <p:cNvSpPr/>
                <p:nvPr/>
              </p:nvSpPr>
              <p:spPr bwMode="auto">
                <a:xfrm>
                  <a:off x="5804818" y="4112579"/>
                  <a:ext cx="5299215" cy="342899"/>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𝑀</m:t>
                        </m:r>
                      </m:oMath>
                    </m:oMathPara>
                  </a14:m>
                  <a:endParaRPr lang="en-US" sz="1600" b="0" dirty="0">
                    <a:ea typeface="Cambria Math" panose="02040503050406030204" pitchFamily="18" charset="0"/>
                  </a:endParaRPr>
                </a:p>
              </p:txBody>
            </p:sp>
          </mc:Choice>
          <mc:Fallback xmlns="">
            <p:sp>
              <p:nvSpPr>
                <p:cNvPr id="31" name="Rounded Rectangle 30"/>
                <p:cNvSpPr>
                  <a:spLocks noRot="1" noChangeAspect="1" noMove="1" noResize="1" noEditPoints="1" noAdjustHandles="1" noChangeArrowheads="1" noChangeShapeType="1" noTextEdit="1"/>
                </p:cNvSpPr>
                <p:nvPr/>
              </p:nvSpPr>
              <p:spPr bwMode="auto">
                <a:xfrm>
                  <a:off x="5804818" y="4112579"/>
                  <a:ext cx="5299215" cy="342899"/>
                </a:xfrm>
                <a:prstGeom prst="roundRect">
                  <a:avLst/>
                </a:prstGeom>
                <a:blipFill rotWithShape="0">
                  <a:blip r:embed="rId1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5" name="Flowchart: Or 4"/>
            <p:cNvSpPr>
              <a:spLocks noChangeAspect="1"/>
            </p:cNvSpPr>
            <p:nvPr/>
          </p:nvSpPr>
          <p:spPr bwMode="auto">
            <a:xfrm>
              <a:off x="8292785" y="3687612"/>
              <a:ext cx="250127" cy="250127"/>
            </a:xfrm>
            <a:prstGeom prst="flowChartOr">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8" name="Rounded Rectangle 37"/>
                <p:cNvSpPr/>
                <p:nvPr/>
              </p:nvSpPr>
              <p:spPr bwMode="auto">
                <a:xfrm>
                  <a:off x="5804818" y="5007754"/>
                  <a:ext cx="5299215" cy="342899"/>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𝐶</m:t>
                        </m:r>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38" name="Rounded Rectangle 37"/>
                <p:cNvSpPr>
                  <a:spLocks noRot="1" noChangeAspect="1" noMove="1" noResize="1" noEditPoints="1" noAdjustHandles="1" noChangeArrowheads="1" noChangeShapeType="1" noTextEdit="1"/>
                </p:cNvSpPr>
                <p:nvPr/>
              </p:nvSpPr>
              <p:spPr bwMode="auto">
                <a:xfrm>
                  <a:off x="5804818" y="5007754"/>
                  <a:ext cx="5299215" cy="342899"/>
                </a:xfrm>
                <a:prstGeom prst="roundRect">
                  <a:avLst/>
                </a:prstGeom>
                <a:blipFill rotWithShape="0">
                  <a:blip r:embed="rId1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 name="TextBox 6"/>
            <p:cNvSpPr txBox="1"/>
            <p:nvPr/>
          </p:nvSpPr>
          <p:spPr>
            <a:xfrm>
              <a:off x="8223635" y="4549706"/>
              <a:ext cx="604225" cy="461665"/>
            </a:xfrm>
            <a:prstGeom prst="rect">
              <a:avLst/>
            </a:prstGeom>
            <a:noFill/>
          </p:spPr>
          <p:txBody>
            <a:bodyPr wrap="square" rtlCol="0">
              <a:spAutoFit/>
            </a:bodyPr>
            <a:lstStyle/>
            <a:p>
              <a:r>
                <a:rPr lang="en-US" sz="2400" dirty="0"/>
                <a:t>=</a:t>
              </a:r>
            </a:p>
          </p:txBody>
        </p:sp>
      </p:grpSp>
    </p:spTree>
    <p:extLst>
      <p:ext uri="{BB962C8B-B14F-4D97-AF65-F5344CB8AC3E}">
        <p14:creationId xmlns:p14="http://schemas.microsoft.com/office/powerpoint/2010/main" val="22352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30" grpId="0" animBg="1"/>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ciphers – CTR-mode</a:t>
            </a:r>
          </a:p>
        </p:txBody>
      </p:sp>
      <p:sp>
        <p:nvSpPr>
          <p:cNvPr id="3" name="Slide Number Placeholder 2"/>
          <p:cNvSpPr>
            <a:spLocks noGrp="1"/>
          </p:cNvSpPr>
          <p:nvPr>
            <p:ph type="sldNum" sz="quarter" idx="4"/>
          </p:nvPr>
        </p:nvSpPr>
        <p:spPr/>
        <p:txBody>
          <a:bodyPr/>
          <a:lstStyle/>
          <a:p>
            <a:fld id="{F6590AF8-4F64-4D1C-B3C4-F65976908F52}" type="slidenum">
              <a:rPr lang="en-US" smtClean="0"/>
              <a:pPr/>
              <a:t>9</a:t>
            </a:fld>
            <a:endParaRPr lang="en-US" dirty="0"/>
          </a:p>
        </p:txBody>
      </p:sp>
      <p:sp>
        <p:nvSpPr>
          <p:cNvPr id="37" name="Rounded Rectangle 36"/>
          <p:cNvSpPr/>
          <p:nvPr/>
        </p:nvSpPr>
        <p:spPr bwMode="auto">
          <a:xfrm>
            <a:off x="3826134" y="3795590"/>
            <a:ext cx="6911312" cy="297249"/>
          </a:xfrm>
          <a:prstGeom prst="roundRect">
            <a:avLst/>
          </a:prstGeom>
          <a:solidFill>
            <a:srgbClr val="FFDFDA"/>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3" name="Rounded Rectangle 42"/>
          <p:cNvSpPr/>
          <p:nvPr/>
        </p:nvSpPr>
        <p:spPr bwMode="auto">
          <a:xfrm>
            <a:off x="3814846" y="4397369"/>
            <a:ext cx="3092573" cy="311272"/>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4" name="Flowchart: Or 43"/>
          <p:cNvSpPr>
            <a:spLocks/>
          </p:cNvSpPr>
          <p:nvPr/>
        </p:nvSpPr>
        <p:spPr bwMode="auto">
          <a:xfrm>
            <a:off x="5254487" y="4160098"/>
            <a:ext cx="171365" cy="171365"/>
          </a:xfrm>
          <a:prstGeom prst="flowChartOr">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000" b="1" dirty="0"/>
          </a:p>
        </p:txBody>
      </p:sp>
      <mc:AlternateContent xmlns:mc="http://schemas.openxmlformats.org/markup-compatibility/2006" xmlns:a14="http://schemas.microsoft.com/office/drawing/2010/main">
        <mc:Choice Requires="a14">
          <p:sp>
            <p:nvSpPr>
              <p:cNvPr id="45" name="Rounded Rectangle 44"/>
              <p:cNvSpPr/>
              <p:nvPr/>
            </p:nvSpPr>
            <p:spPr bwMode="auto">
              <a:xfrm>
                <a:off x="3827602" y="5011819"/>
                <a:ext cx="3079817" cy="318578"/>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45" name="Rounded Rectangle 44"/>
              <p:cNvSpPr>
                <a:spLocks noRot="1" noChangeAspect="1" noMove="1" noResize="1" noEditPoints="1" noAdjustHandles="1" noChangeArrowheads="1" noChangeShapeType="1" noTextEdit="1"/>
              </p:cNvSpPr>
              <p:nvPr/>
            </p:nvSpPr>
            <p:spPr bwMode="auto">
              <a:xfrm>
                <a:off x="3827602" y="5011819"/>
                <a:ext cx="3079817" cy="318578"/>
              </a:xfrm>
              <a:prstGeom prst="round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6" name="TextBox 45"/>
          <p:cNvSpPr txBox="1"/>
          <p:nvPr/>
        </p:nvSpPr>
        <p:spPr>
          <a:xfrm>
            <a:off x="4653198" y="4652541"/>
            <a:ext cx="1373941" cy="400109"/>
          </a:xfrm>
          <a:prstGeom prst="rect">
            <a:avLst/>
          </a:prstGeom>
          <a:noFill/>
        </p:spPr>
        <p:txBody>
          <a:bodyPr wrap="square" rtlCol="0">
            <a:spAutoFit/>
          </a:bodyPr>
          <a:lstStyle/>
          <a:p>
            <a:pPr algn="ctr"/>
            <a:r>
              <a:rPr lang="en-US" sz="2000" dirty="0"/>
              <a:t>=</a:t>
            </a:r>
          </a:p>
        </p:txBody>
      </p:sp>
      <mc:AlternateContent xmlns:mc="http://schemas.openxmlformats.org/markup-compatibility/2006" xmlns:a14="http://schemas.microsoft.com/office/drawing/2010/main">
        <mc:Choice Requires="a14">
          <p:sp>
            <p:nvSpPr>
              <p:cNvPr id="47" name="TextBox 46"/>
              <p:cNvSpPr txBox="1"/>
              <p:nvPr/>
            </p:nvSpPr>
            <p:spPr>
              <a:xfrm>
                <a:off x="4608161" y="4396018"/>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𝑀</m:t>
                      </m:r>
                    </m:oMath>
                  </m:oMathPara>
                </a14:m>
                <a:endParaRPr 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08161" y="4396018"/>
                <a:ext cx="1464016" cy="3385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608161" y="5018837"/>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𝐶</m:t>
                      </m:r>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608161" y="5018837"/>
                <a:ext cx="1464016" cy="338554"/>
              </a:xfrm>
              <a:prstGeom prst="rect">
                <a:avLst/>
              </a:prstGeom>
              <a:blipFill rotWithShape="0">
                <a:blip r:embed="rId4"/>
                <a:stretch>
                  <a:fillRect/>
                </a:stretch>
              </a:blipFill>
            </p:spPr>
            <p:txBody>
              <a:bodyPr/>
              <a:lstStyle/>
              <a:p>
                <a:r>
                  <a:rPr lang="en-US">
                    <a:noFill/>
                  </a:rPr>
                  <a:t> </a:t>
                </a:r>
              </a:p>
            </p:txBody>
          </p:sp>
        </mc:Fallback>
      </mc:AlternateContent>
      <p:cxnSp>
        <p:nvCxnSpPr>
          <p:cNvPr id="49" name="Straight Arrow Connector 48"/>
          <p:cNvCxnSpPr>
            <a:stCxn id="50" idx="2"/>
            <a:endCxn id="51" idx="0"/>
          </p:cNvCxnSpPr>
          <p:nvPr/>
        </p:nvCxnSpPr>
        <p:spPr bwMode="auto">
          <a:xfrm flipH="1">
            <a:off x="2789094" y="3003963"/>
            <a:ext cx="14168" cy="2007856"/>
          </a:xfrm>
          <a:prstGeom prst="straightConnector1">
            <a:avLst/>
          </a:prstGeom>
          <a:solidFill>
            <a:schemeClr val="accent1"/>
          </a:solidFill>
          <a:ln w="15875" cap="flat" cmpd="sng" algn="ctr">
            <a:solidFill>
              <a:schemeClr val="tx2"/>
            </a:solidFill>
            <a:prstDash val="dash"/>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116291" y="2665409"/>
            <a:ext cx="1373941" cy="338554"/>
          </a:xfrm>
          <a:prstGeom prst="rect">
            <a:avLst/>
          </a:prstGeom>
          <a:noFill/>
        </p:spPr>
        <p:txBody>
          <a:bodyPr wrap="square" rtlCol="0">
            <a:spAutoFit/>
          </a:bodyPr>
          <a:lstStyle/>
          <a:p>
            <a:pPr algn="ctr"/>
            <a:r>
              <a:rPr lang="en-US" sz="1600" dirty="0" err="1"/>
              <a:t>ctr</a:t>
            </a:r>
            <a:endParaRPr lang="en-US" sz="1600" dirty="0"/>
          </a:p>
        </p:txBody>
      </p:sp>
      <mc:AlternateContent xmlns:mc="http://schemas.openxmlformats.org/markup-compatibility/2006" xmlns:a14="http://schemas.microsoft.com/office/drawing/2010/main">
        <mc:Choice Requires="a14">
          <p:sp>
            <p:nvSpPr>
              <p:cNvPr id="51" name="TextBox 50"/>
              <p:cNvSpPr txBox="1"/>
              <p:nvPr/>
            </p:nvSpPr>
            <p:spPr>
              <a:xfrm>
                <a:off x="2102123" y="5011819"/>
                <a:ext cx="13739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b-NO" sz="1600" b="0" i="1" smtClean="0">
                              <a:solidFill>
                                <a:schemeClr val="accent1">
                                  <a:lumMod val="50000"/>
                                </a:schemeClr>
                              </a:solidFill>
                              <a:latin typeface="Cambria Math" panose="02040503050406030204" pitchFamily="18" charset="0"/>
                            </a:rPr>
                          </m:ctrlPr>
                        </m:sSubPr>
                        <m:e>
                          <m:r>
                            <a:rPr lang="nb-NO" sz="1600" b="0" i="1" smtClean="0">
                              <a:solidFill>
                                <a:schemeClr val="accent1">
                                  <a:lumMod val="50000"/>
                                </a:schemeClr>
                              </a:solidFill>
                              <a:latin typeface="Cambria Math" panose="02040503050406030204" pitchFamily="18" charset="0"/>
                            </a:rPr>
                            <m:t>𝐶</m:t>
                          </m:r>
                        </m:e>
                        <m:sub>
                          <m:r>
                            <a:rPr lang="nb-NO" sz="1600" b="0" i="1" smtClean="0">
                              <a:solidFill>
                                <a:schemeClr val="accent1">
                                  <a:lumMod val="50000"/>
                                </a:schemeClr>
                              </a:solidFill>
                              <a:latin typeface="Cambria Math" panose="02040503050406030204" pitchFamily="18" charset="0"/>
                            </a:rPr>
                            <m:t>0</m:t>
                          </m:r>
                        </m:sub>
                      </m:sSub>
                    </m:oMath>
                  </m:oMathPara>
                </a14:m>
                <a:endParaRPr lang="en-US" sz="1600" dirty="0">
                  <a:solidFill>
                    <a:schemeClr val="accent1">
                      <a:lumMod val="50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102123" y="5011819"/>
                <a:ext cx="1373941" cy="338554"/>
              </a:xfrm>
              <a:prstGeom prst="rect">
                <a:avLst/>
              </a:prstGeom>
              <a:blipFill rotWithShape="0">
                <a:blip r:embed="rId5"/>
                <a:stretch>
                  <a:fillRect/>
                </a:stretch>
              </a:blipFill>
            </p:spPr>
            <p:txBody>
              <a:bodyPr/>
              <a:lstStyle/>
              <a:p>
                <a:r>
                  <a:rPr lang="en-US">
                    <a:noFill/>
                  </a:rPr>
                  <a:t> </a:t>
                </a:r>
              </a:p>
            </p:txBody>
          </p:sp>
        </mc:Fallback>
      </mc:AlternateContent>
      <p:sp>
        <p:nvSpPr>
          <p:cNvPr id="54" name="Rounded Rectangle 53"/>
          <p:cNvSpPr/>
          <p:nvPr/>
        </p:nvSpPr>
        <p:spPr bwMode="auto">
          <a:xfrm>
            <a:off x="3826134" y="3787857"/>
            <a:ext cx="3091011" cy="312623"/>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55" name="TextBox 54"/>
          <p:cNvSpPr txBox="1"/>
          <p:nvPr/>
        </p:nvSpPr>
        <p:spPr>
          <a:xfrm>
            <a:off x="4873899" y="3794353"/>
            <a:ext cx="1464016" cy="307777"/>
          </a:xfrm>
          <a:prstGeom prst="rect">
            <a:avLst/>
          </a:prstGeom>
          <a:noFill/>
        </p:spPr>
        <p:txBody>
          <a:bodyPr wrap="square" rtlCol="0">
            <a:spAutoFit/>
          </a:bodyPr>
          <a:lstStyle/>
          <a:p>
            <a:r>
              <a:rPr lang="en-US" sz="1400" dirty="0"/>
              <a:t> keystream</a:t>
            </a:r>
          </a:p>
        </p:txBody>
      </p:sp>
      <p:sp>
        <p:nvSpPr>
          <p:cNvPr id="56" name="TextBox 55"/>
          <p:cNvSpPr txBox="1"/>
          <p:nvPr/>
        </p:nvSpPr>
        <p:spPr>
          <a:xfrm>
            <a:off x="3490232" y="3931087"/>
            <a:ext cx="1373941" cy="338554"/>
          </a:xfrm>
          <a:prstGeom prst="rect">
            <a:avLst/>
          </a:prstGeom>
          <a:noFill/>
        </p:spPr>
        <p:txBody>
          <a:bodyPr wrap="square" rtlCol="0">
            <a:spAutoFit/>
          </a:bodyPr>
          <a:lstStyle/>
          <a:p>
            <a:pPr algn="ctr"/>
            <a:endParaRPr lang="en-US" sz="1600" dirty="0">
              <a:solidFill>
                <a:schemeClr val="bg2">
                  <a:lumMod val="75000"/>
                </a:schemeClr>
              </a:solidFill>
            </a:endParaRPr>
          </a:p>
        </p:txBody>
      </p:sp>
      <mc:AlternateContent xmlns:mc="http://schemas.openxmlformats.org/markup-compatibility/2006" xmlns:a14="http://schemas.microsoft.com/office/drawing/2010/main">
        <mc:Choice Requires="a14">
          <p:sp>
            <p:nvSpPr>
              <p:cNvPr id="77" name="TextBox 76"/>
              <p:cNvSpPr txBox="1"/>
              <p:nvPr/>
            </p:nvSpPr>
            <p:spPr>
              <a:xfrm>
                <a:off x="9506839" y="3192414"/>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506839" y="3192414"/>
                <a:ext cx="808559" cy="338554"/>
              </a:xfrm>
              <a:prstGeom prst="rect">
                <a:avLst/>
              </a:prstGeom>
              <a:blipFill rotWithShape="0">
                <a:blip r:embed="rId6"/>
                <a:stretch>
                  <a:fillRect/>
                </a:stretch>
              </a:blipFill>
            </p:spPr>
            <p:txBody>
              <a:bodyPr/>
              <a:lstStyle/>
              <a:p>
                <a:r>
                  <a:rPr lang="en-US">
                    <a:noFill/>
                  </a:rPr>
                  <a:t> </a:t>
                </a:r>
              </a:p>
            </p:txBody>
          </p:sp>
        </mc:Fallback>
      </mc:AlternateContent>
      <p:sp>
        <p:nvSpPr>
          <p:cNvPr id="78" name="Rectangle 77"/>
          <p:cNvSpPr/>
          <p:nvPr/>
        </p:nvSpPr>
        <p:spPr bwMode="auto">
          <a:xfrm>
            <a:off x="10296874" y="3807369"/>
            <a:ext cx="455406" cy="273600"/>
          </a:xfrm>
          <a:prstGeom prst="rect">
            <a:avLst/>
          </a:prstGeom>
          <a:solidFill>
            <a:srgbClr val="FFDFDA"/>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grpSp>
        <p:nvGrpSpPr>
          <p:cNvPr id="20" name="Group 19"/>
          <p:cNvGrpSpPr/>
          <p:nvPr/>
        </p:nvGrpSpPr>
        <p:grpSpPr>
          <a:xfrm>
            <a:off x="3758755" y="2665409"/>
            <a:ext cx="808559" cy="1230060"/>
            <a:chOff x="3952256" y="2904677"/>
            <a:chExt cx="808559" cy="1230060"/>
          </a:xfrm>
        </p:grpSpPr>
        <p:cxnSp>
          <p:nvCxnSpPr>
            <p:cNvPr id="39" name="Straight Arrow Connector 38"/>
            <p:cNvCxnSpPr>
              <a:stCxn id="4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3952256" y="2904677"/>
              <a:ext cx="808559" cy="338554"/>
            </a:xfrm>
            <a:prstGeom prst="rect">
              <a:avLst/>
            </a:prstGeom>
            <a:noFill/>
          </p:spPr>
          <p:txBody>
            <a:bodyPr wrap="square" rtlCol="0">
              <a:spAutoFit/>
            </a:bodyPr>
            <a:lstStyle/>
            <a:p>
              <a:pPr algn="ctr"/>
              <a:r>
                <a:rPr lang="en-US" sz="1600" dirty="0"/>
                <a:t>ctr+1</a:t>
              </a:r>
            </a:p>
          </p:txBody>
        </p:sp>
        <p:cxnSp>
          <p:nvCxnSpPr>
            <p:cNvPr id="41" name="Straight Arrow Connector 40"/>
            <p:cNvCxnSpPr>
              <a:stCxn id="4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Rectangle 4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9" name="TextBox 78"/>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0" name="Group 79"/>
          <p:cNvGrpSpPr/>
          <p:nvPr/>
        </p:nvGrpSpPr>
        <p:grpSpPr>
          <a:xfrm>
            <a:off x="4974373" y="2665409"/>
            <a:ext cx="808559" cy="1230060"/>
            <a:chOff x="3952256" y="2904677"/>
            <a:chExt cx="808559" cy="1230060"/>
          </a:xfrm>
        </p:grpSpPr>
        <p:cxnSp>
          <p:nvCxnSpPr>
            <p:cNvPr id="81" name="Straight Arrow Connector 80"/>
            <p:cNvCxnSpPr>
              <a:stCxn id="82"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952256" y="2904677"/>
              <a:ext cx="808559" cy="338554"/>
            </a:xfrm>
            <a:prstGeom prst="rect">
              <a:avLst/>
            </a:prstGeom>
            <a:noFill/>
          </p:spPr>
          <p:txBody>
            <a:bodyPr wrap="square" rtlCol="0">
              <a:spAutoFit/>
            </a:bodyPr>
            <a:lstStyle/>
            <a:p>
              <a:pPr algn="ctr"/>
              <a:r>
                <a:rPr lang="en-US" sz="1600" dirty="0"/>
                <a:t>ctr+2</a:t>
              </a:r>
            </a:p>
          </p:txBody>
        </p:sp>
        <p:cxnSp>
          <p:nvCxnSpPr>
            <p:cNvPr id="83" name="Straight Arrow Connector 82"/>
            <p:cNvCxnSpPr>
              <a:stCxn id="84"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4" name="Rectangle 83"/>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84" name="Rectangle 83"/>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85" name="TextBox 84"/>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6" name="Group 85"/>
          <p:cNvGrpSpPr/>
          <p:nvPr/>
        </p:nvGrpSpPr>
        <p:grpSpPr>
          <a:xfrm>
            <a:off x="6189991" y="2665409"/>
            <a:ext cx="808559" cy="1230060"/>
            <a:chOff x="3952256" y="2904677"/>
            <a:chExt cx="808559" cy="1230060"/>
          </a:xfrm>
        </p:grpSpPr>
        <p:cxnSp>
          <p:nvCxnSpPr>
            <p:cNvPr id="87" name="Straight Arrow Connector 86"/>
            <p:cNvCxnSpPr>
              <a:stCxn id="88"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3952256" y="2904677"/>
              <a:ext cx="808559" cy="338554"/>
            </a:xfrm>
            <a:prstGeom prst="rect">
              <a:avLst/>
            </a:prstGeom>
            <a:noFill/>
          </p:spPr>
          <p:txBody>
            <a:bodyPr wrap="square" rtlCol="0">
              <a:spAutoFit/>
            </a:bodyPr>
            <a:lstStyle/>
            <a:p>
              <a:pPr algn="ctr"/>
              <a:r>
                <a:rPr lang="en-US" sz="1600" dirty="0"/>
                <a:t>ctr+3</a:t>
              </a:r>
            </a:p>
          </p:txBody>
        </p:sp>
        <p:cxnSp>
          <p:nvCxnSpPr>
            <p:cNvPr id="89" name="Straight Arrow Connector 88"/>
            <p:cNvCxnSpPr>
              <a:stCxn id="90"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0" name="Rectangle 89"/>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0" name="Rectangle 89"/>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1" name="TextBox 90"/>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2" name="Group 91"/>
          <p:cNvGrpSpPr/>
          <p:nvPr/>
        </p:nvGrpSpPr>
        <p:grpSpPr>
          <a:xfrm>
            <a:off x="7405609" y="2665409"/>
            <a:ext cx="808559" cy="1230060"/>
            <a:chOff x="3952256" y="2904677"/>
            <a:chExt cx="808559" cy="1230060"/>
          </a:xfrm>
        </p:grpSpPr>
        <p:cxnSp>
          <p:nvCxnSpPr>
            <p:cNvPr id="93" name="Straight Arrow Connector 92"/>
            <p:cNvCxnSpPr>
              <a:stCxn id="94"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3952256" y="2904677"/>
              <a:ext cx="808559" cy="338554"/>
            </a:xfrm>
            <a:prstGeom prst="rect">
              <a:avLst/>
            </a:prstGeom>
            <a:noFill/>
          </p:spPr>
          <p:txBody>
            <a:bodyPr wrap="square" rtlCol="0">
              <a:spAutoFit/>
            </a:bodyPr>
            <a:lstStyle/>
            <a:p>
              <a:pPr algn="ctr"/>
              <a:r>
                <a:rPr lang="en-US" sz="1600" dirty="0"/>
                <a:t>ctr+4</a:t>
              </a:r>
            </a:p>
          </p:txBody>
        </p:sp>
        <p:cxnSp>
          <p:nvCxnSpPr>
            <p:cNvPr id="95" name="Straight Arrow Connector 94"/>
            <p:cNvCxnSpPr>
              <a:stCxn id="96"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6" name="Rectangle 95"/>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6" name="Rectangle 95"/>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7" name="TextBox 96"/>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8" name="Group 97"/>
          <p:cNvGrpSpPr/>
          <p:nvPr/>
        </p:nvGrpSpPr>
        <p:grpSpPr>
          <a:xfrm>
            <a:off x="8621228" y="2665409"/>
            <a:ext cx="808559" cy="1230060"/>
            <a:chOff x="3952256" y="2904677"/>
            <a:chExt cx="808559" cy="1230060"/>
          </a:xfrm>
        </p:grpSpPr>
        <p:cxnSp>
          <p:nvCxnSpPr>
            <p:cNvPr id="99" name="Straight Arrow Connector 98"/>
            <p:cNvCxnSpPr>
              <a:stCxn id="10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3952256" y="2904677"/>
              <a:ext cx="808559" cy="338554"/>
            </a:xfrm>
            <a:prstGeom prst="rect">
              <a:avLst/>
            </a:prstGeom>
            <a:noFill/>
          </p:spPr>
          <p:txBody>
            <a:bodyPr wrap="square" rtlCol="0">
              <a:spAutoFit/>
            </a:bodyPr>
            <a:lstStyle/>
            <a:p>
              <a:pPr algn="ctr"/>
              <a:r>
                <a:rPr lang="en-US" sz="1600" dirty="0"/>
                <a:t>ctr+5</a:t>
              </a:r>
            </a:p>
          </p:txBody>
        </p:sp>
        <p:cxnSp>
          <p:nvCxnSpPr>
            <p:cNvPr id="101" name="Straight Arrow Connector 100"/>
            <p:cNvCxnSpPr>
              <a:stCxn id="10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ectangle 10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02" name="Rectangle 10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03" name="TextBox 102"/>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sp>
        <p:nvSpPr>
          <p:cNvPr id="4" name="Oval 3"/>
          <p:cNvSpPr/>
          <p:nvPr/>
        </p:nvSpPr>
        <p:spPr bwMode="auto">
          <a:xfrm>
            <a:off x="2479051" y="2505023"/>
            <a:ext cx="672803" cy="64617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 name="TextBox 4"/>
          <p:cNvSpPr txBox="1"/>
          <p:nvPr/>
        </p:nvSpPr>
        <p:spPr>
          <a:xfrm>
            <a:off x="2372323" y="2104136"/>
            <a:ext cx="1278205" cy="338554"/>
          </a:xfrm>
          <a:prstGeom prst="rect">
            <a:avLst/>
          </a:prstGeom>
          <a:noFill/>
        </p:spPr>
        <p:txBody>
          <a:bodyPr wrap="square" rtlCol="0">
            <a:spAutoFit/>
          </a:bodyPr>
          <a:lstStyle/>
          <a:p>
            <a:r>
              <a:rPr lang="en-US" sz="1600" dirty="0">
                <a:solidFill>
                  <a:srgbClr val="C00000"/>
                </a:solidFill>
              </a:rPr>
              <a:t>Nonce</a:t>
            </a:r>
          </a:p>
        </p:txBody>
      </p:sp>
      <p:sp>
        <p:nvSpPr>
          <p:cNvPr id="52" name="Oval 51"/>
          <p:cNvSpPr/>
          <p:nvPr/>
        </p:nvSpPr>
        <p:spPr bwMode="auto">
          <a:xfrm>
            <a:off x="4080181" y="3324624"/>
            <a:ext cx="260550" cy="254479"/>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3" name="TextBox 52"/>
          <p:cNvSpPr txBox="1"/>
          <p:nvPr/>
        </p:nvSpPr>
        <p:spPr>
          <a:xfrm>
            <a:off x="4372178" y="2345320"/>
            <a:ext cx="1278205" cy="338554"/>
          </a:xfrm>
          <a:prstGeom prst="rect">
            <a:avLst/>
          </a:prstGeom>
          <a:noFill/>
        </p:spPr>
        <p:txBody>
          <a:bodyPr wrap="square" rtlCol="0">
            <a:spAutoFit/>
          </a:bodyPr>
          <a:lstStyle/>
          <a:p>
            <a:r>
              <a:rPr lang="en-US" sz="1600" dirty="0">
                <a:solidFill>
                  <a:srgbClr val="C00000"/>
                </a:solidFill>
              </a:rPr>
              <a:t>Seed / key</a:t>
            </a:r>
          </a:p>
        </p:txBody>
      </p:sp>
      <p:cxnSp>
        <p:nvCxnSpPr>
          <p:cNvPr id="7" name="Straight Connector 6"/>
          <p:cNvCxnSpPr>
            <a:endCxn id="42" idx="3"/>
          </p:cNvCxnSpPr>
          <p:nvPr/>
        </p:nvCxnSpPr>
        <p:spPr bwMode="auto">
          <a:xfrm flipH="1">
            <a:off x="4340732" y="2742409"/>
            <a:ext cx="523441" cy="646878"/>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ounded Rectangle 5"/>
          <p:cNvSpPr/>
          <p:nvPr/>
        </p:nvSpPr>
        <p:spPr bwMode="auto">
          <a:xfrm>
            <a:off x="3320143" y="1817914"/>
            <a:ext cx="7805057" cy="2449825"/>
          </a:xfrm>
          <a:prstGeom prst="roundRect">
            <a:avLst/>
          </a:prstGeom>
          <a:noFill/>
          <a:ln w="19050" cap="flat" cmpd="sng" algn="ctr">
            <a:solidFill>
              <a:schemeClr val="accent2">
                <a:lumMod val="60000"/>
                <a:lumOff val="4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b="1" dirty="0" smtClean="0">
                <a:ea typeface="Cambria Math" panose="02040503050406030204" pitchFamily="18" charset="0"/>
              </a:rPr>
              <a:t>PRNG</a:t>
            </a:r>
            <a:endParaRPr lang="en-US" b="1" dirty="0">
              <a:ea typeface="Cambria Math" panose="02040503050406030204" pitchFamily="18" charset="0"/>
            </a:endParaRPr>
          </a:p>
        </p:txBody>
      </p:sp>
      <p:sp>
        <p:nvSpPr>
          <p:cNvPr id="57" name="Rounded Rectangle 56"/>
          <p:cNvSpPr/>
          <p:nvPr/>
        </p:nvSpPr>
        <p:spPr bwMode="auto">
          <a:xfrm>
            <a:off x="925287" y="1533935"/>
            <a:ext cx="10591800" cy="4268151"/>
          </a:xfrm>
          <a:prstGeom prst="roundRect">
            <a:avLst/>
          </a:prstGeom>
          <a:noFill/>
          <a:ln w="19050" cap="flat" cmpd="sng" algn="ctr">
            <a:solidFill>
              <a:schemeClr val="accent5">
                <a:lumMod val="40000"/>
                <a:lumOff val="6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b="1" dirty="0" smtClean="0">
                <a:ea typeface="Cambria Math" panose="02040503050406030204" pitchFamily="18" charset="0"/>
              </a:rPr>
              <a:t>Stream cipher</a:t>
            </a:r>
            <a:endParaRPr lang="en-US" b="1" dirty="0">
              <a:ea typeface="Cambria Math" panose="02040503050406030204" pitchFamily="18" charset="0"/>
            </a:endParaRPr>
          </a:p>
        </p:txBody>
      </p:sp>
    </p:spTree>
    <p:extLst>
      <p:ext uri="{BB962C8B-B14F-4D97-AF65-F5344CB8AC3E}">
        <p14:creationId xmlns:p14="http://schemas.microsoft.com/office/powerpoint/2010/main" val="1464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2" grpId="0" animBg="1"/>
      <p:bldP spid="53" grpId="0"/>
      <p:bldP spid="6" grpId="0" animBg="1"/>
      <p:bldP spid="57" grpId="0" animBg="1"/>
    </p:bldLst>
  </p:timing>
</p:sld>
</file>

<file path=ppt/theme/theme1.xml><?xml version="1.0" encoding="utf-8"?>
<a:theme xmlns:a="http://schemas.openxmlformats.org/drawingml/2006/main" name="TEK4500-UIO">
  <a:themeElements>
    <a:clrScheme name="UIO">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2857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sz="2400" b="1" dirty="0"/>
        </a:defPPr>
      </a:lstStyle>
    </a:spDef>
    <a:lnDef>
      <a:spPr bwMode="auto">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240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4500-UIO" id="{D98F6CE3-5215-439F-B83D-B99FB84D8141}" vid="{C3C4E773-9064-45BA-9BFA-72DEEDBB4312}"/>
    </a:ext>
  </a:extLst>
</a:theme>
</file>

<file path=ppt/theme/theme2.xml><?xml version="1.0" encoding="utf-8"?>
<a:theme xmlns:a="http://schemas.openxmlformats.org/drawingml/2006/main" name="1_TEK4500-UIO">
  <a:themeElements>
    <a:clrScheme name="Custom 12">
      <a:dk1>
        <a:srgbClr val="000000"/>
      </a:dk1>
      <a:lt1>
        <a:srgbClr val="FFFFFF"/>
      </a:lt1>
      <a:dk2>
        <a:srgbClr val="000000"/>
      </a:dk2>
      <a:lt2>
        <a:srgbClr val="808080"/>
      </a:lt2>
      <a:accent1>
        <a:srgbClr val="00CC99"/>
      </a:accent1>
      <a:accent2>
        <a:srgbClr val="3333CC"/>
      </a:accent2>
      <a:accent3>
        <a:srgbClr val="FFC000"/>
      </a:accent3>
      <a:accent4>
        <a:srgbClr val="7030A0"/>
      </a:accent4>
      <a:accent5>
        <a:srgbClr val="FF0000"/>
      </a:accent5>
      <a:accent6>
        <a:srgbClr val="EEF9F4"/>
      </a:accent6>
      <a:hlink>
        <a:srgbClr val="0000E5"/>
      </a:hlink>
      <a:folHlink>
        <a:srgbClr val="0000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FFCB25"/>
          </a:solidFill>
          <a:prstDash val="dash"/>
          <a:round/>
          <a:headEnd type="none" w="med" len="med"/>
          <a:tailEnd type="none" w="med" len="med"/>
        </a:ln>
        <a:effectLst/>
        <a:extLst/>
      </a:spPr>
      <a:bodyPr rtlCol="0" anchor="ctr"/>
      <a:lstStyle>
        <a:defPPr algn="ctr">
          <a:defRPr/>
        </a:defPPr>
      </a:lstStyle>
    </a:spDef>
    <a:lnDef>
      <a:spPr bwMode="auto">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4500-UIO" id="{0E1C8BE1-60D2-4044-BAB8-77C985F6EEA1}" vid="{D4B1BC77-4AE2-48B7-94A1-F92EDC65A8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TEK4500-UIO</Template>
  <TotalTime>11462</TotalTime>
  <Words>1767</Words>
  <Application>Microsoft Office PowerPoint</Application>
  <PresentationFormat>Widescreen</PresentationFormat>
  <Paragraphs>564</Paragraphs>
  <Slides>30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Cambria</vt:lpstr>
      <vt:lpstr>Cambria Math</vt:lpstr>
      <vt:lpstr>Consolas</vt:lpstr>
      <vt:lpstr>LM Mono 10</vt:lpstr>
      <vt:lpstr>Times New Roman</vt:lpstr>
      <vt:lpstr>TEK4500-UIO</vt:lpstr>
      <vt:lpstr>1_TEK4500-UIO</vt:lpstr>
      <vt:lpstr>Lecture 7 – Randomness, entropy,  TRNG/PRNGs, stream ciphers</vt:lpstr>
      <vt:lpstr>Midterm exam</vt:lpstr>
      <vt:lpstr>Outline</vt:lpstr>
      <vt:lpstr>Pseudorandom generators (PRG) – syntax </vt:lpstr>
      <vt:lpstr>PRNG – security definition </vt:lpstr>
      <vt:lpstr>Pseudorandomness </vt:lpstr>
      <vt:lpstr>Creating PRNGs – CTR-mode</vt:lpstr>
      <vt:lpstr>Stream ciphers</vt:lpstr>
      <vt:lpstr>Stream ciphers – CTR-mode</vt:lpstr>
      <vt:lpstr>ChaCha20</vt:lpstr>
      <vt:lpstr>ChaCha20</vt:lpstr>
      <vt:lpstr>Randomness</vt:lpstr>
      <vt:lpstr>Statistical tests</vt:lpstr>
      <vt:lpstr>Entropy</vt:lpstr>
      <vt:lpstr>Password strength</vt:lpstr>
      <vt:lpstr>High entropy = good keys?</vt:lpstr>
      <vt:lpstr>High entropy = good keys?</vt:lpstr>
      <vt:lpstr>Problems with TRNGs</vt:lpstr>
      <vt:lpstr>Random generators</vt:lpstr>
      <vt:lpstr>TRNG</vt:lpstr>
      <vt:lpstr>Ring-oscillators</vt:lpstr>
      <vt:lpstr>Ring-oscillators</vt:lpstr>
      <vt:lpstr>Key derivation functions (KDF)</vt:lpstr>
      <vt:lpstr>Recap: HMAC</vt:lpstr>
      <vt:lpstr>HKDF – HMAC-based KDF</vt:lpstr>
      <vt:lpstr>Key derivations in practice</vt:lpstr>
      <vt:lpstr>LTE key derivation</vt:lpstr>
      <vt:lpstr>End of PART 1  (symmetric Crypto)</vt:lpstr>
      <vt:lpstr>Summary of symmetric cryptography</vt:lpstr>
      <vt:lpstr>Summary of symmetric cryptography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hakoja</dc:creator>
  <cp:lastModifiedBy>hakoja</cp:lastModifiedBy>
  <cp:revision>95</cp:revision>
  <dcterms:created xsi:type="dcterms:W3CDTF">2021-05-07T19:24:36Z</dcterms:created>
  <dcterms:modified xsi:type="dcterms:W3CDTF">2023-10-11T16:24:31Z</dcterms:modified>
</cp:coreProperties>
</file>