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37"/>
  </p:notesMasterIdLst>
  <p:handoutMasterIdLst>
    <p:handoutMasterId r:id="rId38"/>
  </p:handoutMasterIdLst>
  <p:sldIdLst>
    <p:sldId id="327" r:id="rId4"/>
    <p:sldId id="404" r:id="rId5"/>
    <p:sldId id="424" r:id="rId6"/>
    <p:sldId id="339" r:id="rId7"/>
    <p:sldId id="363" r:id="rId8"/>
    <p:sldId id="359" r:id="rId9"/>
    <p:sldId id="375" r:id="rId10"/>
    <p:sldId id="360" r:id="rId11"/>
    <p:sldId id="355" r:id="rId12"/>
    <p:sldId id="361" r:id="rId13"/>
    <p:sldId id="328" r:id="rId14"/>
    <p:sldId id="426" r:id="rId15"/>
    <p:sldId id="329" r:id="rId16"/>
    <p:sldId id="330" r:id="rId17"/>
    <p:sldId id="432" r:id="rId18"/>
    <p:sldId id="345" r:id="rId19"/>
    <p:sldId id="331" r:id="rId20"/>
    <p:sldId id="358" r:id="rId21"/>
    <p:sldId id="433" r:id="rId22"/>
    <p:sldId id="350" r:id="rId23"/>
    <p:sldId id="425" r:id="rId24"/>
    <p:sldId id="401" r:id="rId25"/>
    <p:sldId id="341" r:id="rId26"/>
    <p:sldId id="397" r:id="rId27"/>
    <p:sldId id="398" r:id="rId28"/>
    <p:sldId id="369" r:id="rId29"/>
    <p:sldId id="407" r:id="rId30"/>
    <p:sldId id="396" r:id="rId31"/>
    <p:sldId id="354" r:id="rId32"/>
    <p:sldId id="405" r:id="rId33"/>
    <p:sldId id="352" r:id="rId34"/>
    <p:sldId id="353" r:id="rId35"/>
    <p:sldId id="42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3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E6AF00"/>
    <a:srgbClr val="6FA58E"/>
    <a:srgbClr val="0B0B92"/>
    <a:srgbClr val="EC1C24"/>
    <a:srgbClr val="FF7F27"/>
    <a:srgbClr val="F2B800"/>
    <a:srgbClr val="FFF3CD"/>
    <a:srgbClr val="EFEFFB"/>
    <a:srgbClr val="D4D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988" autoAdjust="0"/>
  </p:normalViewPr>
  <p:slideViewPr>
    <p:cSldViewPr snapToGrid="0" showGuides="1">
      <p:cViewPr varScale="1">
        <p:scale>
          <a:sx n="63" d="100"/>
          <a:sy n="63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9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1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1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3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5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87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25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2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10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53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98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296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52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80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6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42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2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9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63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405678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86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37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31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8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2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7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379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25-Aug-20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6499" y="6386992"/>
            <a:ext cx="55922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0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9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1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8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49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48.png"/><Relationship Id="rId19" Type="http://schemas.openxmlformats.org/officeDocument/2006/relationships/image" Target="../media/image72.png"/><Relationship Id="rId4" Type="http://schemas.openxmlformats.org/officeDocument/2006/relationships/image" Target="../media/image63.png"/><Relationship Id="rId9" Type="http://schemas.openxmlformats.org/officeDocument/2006/relationships/image" Target="../media/image47.png"/><Relationship Id="rId14" Type="http://schemas.openxmlformats.org/officeDocument/2006/relationships/image" Target="../media/image69.png"/><Relationship Id="rId22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0.png"/><Relationship Id="rId18" Type="http://schemas.openxmlformats.org/officeDocument/2006/relationships/image" Target="../media/image651.png"/><Relationship Id="rId26" Type="http://schemas.openxmlformats.org/officeDocument/2006/relationships/image" Target="../media/image680.png"/><Relationship Id="rId3" Type="http://schemas.openxmlformats.org/officeDocument/2006/relationships/image" Target="../media/image490.png"/><Relationship Id="rId21" Type="http://schemas.openxmlformats.org/officeDocument/2006/relationships/image" Target="../media/image85.png"/><Relationship Id="rId34" Type="http://schemas.openxmlformats.org/officeDocument/2006/relationships/image" Target="../media/image87.png"/><Relationship Id="rId7" Type="http://schemas.openxmlformats.org/officeDocument/2006/relationships/image" Target="../media/image530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5" Type="http://schemas.openxmlformats.org/officeDocument/2006/relationships/image" Target="../media/image450.png"/><Relationship Id="rId33" Type="http://schemas.openxmlformats.org/officeDocument/2006/relationships/image" Target="../media/image750.png"/><Relationship Id="rId2" Type="http://schemas.openxmlformats.org/officeDocument/2006/relationships/image" Target="../media/image480.png"/><Relationship Id="rId16" Type="http://schemas.openxmlformats.org/officeDocument/2006/relationships/image" Target="../media/image580.png"/><Relationship Id="rId20" Type="http://schemas.openxmlformats.org/officeDocument/2006/relationships/image" Target="../media/image84.png"/><Relationship Id="rId29" Type="http://schemas.openxmlformats.org/officeDocument/2006/relationships/image" Target="../media/image7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30.png"/><Relationship Id="rId24" Type="http://schemas.openxmlformats.org/officeDocument/2006/relationships/image" Target="../media/image661.png"/><Relationship Id="rId32" Type="http://schemas.openxmlformats.org/officeDocument/2006/relationships/image" Target="../media/image740.png"/><Relationship Id="rId5" Type="http://schemas.openxmlformats.org/officeDocument/2006/relationships/image" Target="../media/image510.png"/><Relationship Id="rId15" Type="http://schemas.openxmlformats.org/officeDocument/2006/relationships/image" Target="../media/image570.png"/><Relationship Id="rId23" Type="http://schemas.openxmlformats.org/officeDocument/2006/relationships/image" Target="../media/image650.png"/><Relationship Id="rId28" Type="http://schemas.openxmlformats.org/officeDocument/2006/relationships/image" Target="../media/image700.png"/><Relationship Id="rId10" Type="http://schemas.openxmlformats.org/officeDocument/2006/relationships/image" Target="../media/image560.png"/><Relationship Id="rId19" Type="http://schemas.openxmlformats.org/officeDocument/2006/relationships/image" Target="../media/image83.png"/><Relationship Id="rId31" Type="http://schemas.openxmlformats.org/officeDocument/2006/relationships/image" Target="../media/image730.png"/><Relationship Id="rId4" Type="http://schemas.openxmlformats.org/officeDocument/2006/relationships/image" Target="../media/image500.png"/><Relationship Id="rId9" Type="http://schemas.openxmlformats.org/officeDocument/2006/relationships/image" Target="../media/image551.png"/><Relationship Id="rId14" Type="http://schemas.openxmlformats.org/officeDocument/2006/relationships/image" Target="../media/image641.png"/><Relationship Id="rId22" Type="http://schemas.openxmlformats.org/officeDocument/2006/relationships/image" Target="../media/image640.png"/><Relationship Id="rId27" Type="http://schemas.openxmlformats.org/officeDocument/2006/relationships/image" Target="../media/image86.png"/><Relationship Id="rId30" Type="http://schemas.openxmlformats.org/officeDocument/2006/relationships/image" Target="../media/image720.png"/><Relationship Id="rId35" Type="http://schemas.openxmlformats.org/officeDocument/2006/relationships/image" Target="../media/image88.png"/><Relationship Id="rId8" Type="http://schemas.openxmlformats.org/officeDocument/2006/relationships/image" Target="../media/image5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96.png"/><Relationship Id="rId3" Type="http://schemas.openxmlformats.org/officeDocument/2006/relationships/image" Target="../media/image481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491.png"/><Relationship Id="rId10" Type="http://schemas.openxmlformats.org/officeDocument/2006/relationships/image" Target="../media/image93.png"/><Relationship Id="rId4" Type="http://schemas.openxmlformats.org/officeDocument/2006/relationships/image" Target="../media/image91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880.png"/><Relationship Id="rId3" Type="http://schemas.openxmlformats.org/officeDocument/2006/relationships/image" Target="../media/image780.png"/><Relationship Id="rId7" Type="http://schemas.openxmlformats.org/officeDocument/2006/relationships/image" Target="../media/image951.png"/><Relationship Id="rId12" Type="http://schemas.openxmlformats.org/officeDocument/2006/relationships/image" Target="../media/image870.png"/><Relationship Id="rId17" Type="http://schemas.openxmlformats.org/officeDocument/2006/relationships/image" Target="../media/image920.png"/><Relationship Id="rId2" Type="http://schemas.openxmlformats.org/officeDocument/2006/relationships/image" Target="../media/image770.png"/><Relationship Id="rId16" Type="http://schemas.openxmlformats.org/officeDocument/2006/relationships/image" Target="../media/image9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11.png"/><Relationship Id="rId11" Type="http://schemas.openxmlformats.org/officeDocument/2006/relationships/image" Target="../media/image860.png"/><Relationship Id="rId5" Type="http://schemas.openxmlformats.org/officeDocument/2006/relationships/image" Target="../media/image801.png"/><Relationship Id="rId15" Type="http://schemas.openxmlformats.org/officeDocument/2006/relationships/image" Target="../media/image900.png"/><Relationship Id="rId10" Type="http://schemas.openxmlformats.org/officeDocument/2006/relationships/image" Target="../media/image850.png"/><Relationship Id="rId4" Type="http://schemas.openxmlformats.org/officeDocument/2006/relationships/image" Target="../media/image790.png"/><Relationship Id="rId9" Type="http://schemas.openxmlformats.org/officeDocument/2006/relationships/image" Target="../media/image840.png"/><Relationship Id="rId14" Type="http://schemas.openxmlformats.org/officeDocument/2006/relationships/image" Target="../media/image8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99.png"/><Relationship Id="rId7" Type="http://schemas.openxmlformats.org/officeDocument/2006/relationships/image" Target="../media/image940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961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30.png"/><Relationship Id="rId11" Type="http://schemas.openxmlformats.org/officeDocument/2006/relationships/image" Target="../media/image970.png"/><Relationship Id="rId5" Type="http://schemas.openxmlformats.org/officeDocument/2006/relationships/image" Target="../media/image950.png"/><Relationship Id="rId15" Type="http://schemas.openxmlformats.org/officeDocument/2006/relationships/image" Target="../media/image101.png"/><Relationship Id="rId10" Type="http://schemas.openxmlformats.org/officeDocument/2006/relationships/image" Target="../media/image960.png"/><Relationship Id="rId4" Type="http://schemas.openxmlformats.org/officeDocument/2006/relationships/image" Target="../media/image941.png"/><Relationship Id="rId9" Type="http://schemas.openxmlformats.org/officeDocument/2006/relationships/image" Target="../media/image810.png"/><Relationship Id="rId1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10.png"/><Relationship Id="rId18" Type="http://schemas.openxmlformats.org/officeDocument/2006/relationships/image" Target="../media/image116.png"/><Relationship Id="rId3" Type="http://schemas.openxmlformats.org/officeDocument/2006/relationships/image" Target="../media/image1040.png"/><Relationship Id="rId21" Type="http://schemas.openxmlformats.org/officeDocument/2006/relationships/image" Target="../media/image119.png"/><Relationship Id="rId7" Type="http://schemas.openxmlformats.org/officeDocument/2006/relationships/image" Target="../media/image108.png"/><Relationship Id="rId12" Type="http://schemas.openxmlformats.org/officeDocument/2006/relationships/image" Target="../media/image1100.png"/><Relationship Id="rId17" Type="http://schemas.openxmlformats.org/officeDocument/2006/relationships/image" Target="../media/image115.png"/><Relationship Id="rId2" Type="http://schemas.openxmlformats.org/officeDocument/2006/relationships/image" Target="../media/image104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10" Type="http://schemas.openxmlformats.org/officeDocument/2006/relationships/image" Target="../media/image111.png"/><Relationship Id="rId19" Type="http://schemas.openxmlformats.org/officeDocument/2006/relationships/image" Target="../media/image117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123.png"/><Relationship Id="rId21" Type="http://schemas.openxmlformats.org/officeDocument/2006/relationships/image" Target="../media/image137.png"/><Relationship Id="rId7" Type="http://schemas.openxmlformats.org/officeDocument/2006/relationships/image" Target="../media/image127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2" Type="http://schemas.openxmlformats.org/officeDocument/2006/relationships/image" Target="../media/image122.pn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0.png"/><Relationship Id="rId5" Type="http://schemas.openxmlformats.org/officeDocument/2006/relationships/image" Target="../media/image125.png"/><Relationship Id="rId15" Type="http://schemas.openxmlformats.org/officeDocument/2006/relationships/image" Target="../media/image1250.png"/><Relationship Id="rId23" Type="http://schemas.openxmlformats.org/officeDocument/2006/relationships/image" Target="../media/image139.png"/><Relationship Id="rId10" Type="http://schemas.openxmlformats.org/officeDocument/2006/relationships/image" Target="../media/image130.png"/><Relationship Id="rId19" Type="http://schemas.openxmlformats.org/officeDocument/2006/relationships/image" Target="../media/image135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22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0.png"/><Relationship Id="rId3" Type="http://schemas.openxmlformats.org/officeDocument/2006/relationships/image" Target="../media/image1300.png"/><Relationship Id="rId7" Type="http://schemas.openxmlformats.org/officeDocument/2006/relationships/image" Target="../media/image1340.png"/><Relationship Id="rId12" Type="http://schemas.openxmlformats.org/officeDocument/2006/relationships/image" Target="../media/image1391.png"/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30.png"/><Relationship Id="rId11" Type="http://schemas.openxmlformats.org/officeDocument/2006/relationships/image" Target="../media/image1380.png"/><Relationship Id="rId5" Type="http://schemas.openxmlformats.org/officeDocument/2006/relationships/image" Target="../media/image1320.png"/><Relationship Id="rId10" Type="http://schemas.openxmlformats.org/officeDocument/2006/relationships/image" Target="../media/image1370.png"/><Relationship Id="rId4" Type="http://schemas.openxmlformats.org/officeDocument/2006/relationships/image" Target="../media/image1310.png"/><Relationship Id="rId9" Type="http://schemas.openxmlformats.org/officeDocument/2006/relationships/image" Target="../media/image13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48.png"/><Relationship Id="rId3" Type="http://schemas.openxmlformats.org/officeDocument/2006/relationships/image" Target="../media/image1401.png"/><Relationship Id="rId12" Type="http://schemas.openxmlformats.org/officeDocument/2006/relationships/image" Target="../media/image1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3.png"/><Relationship Id="rId11" Type="http://schemas.openxmlformats.org/officeDocument/2006/relationships/image" Target="../media/image146.png"/><Relationship Id="rId5" Type="http://schemas.openxmlformats.org/officeDocument/2006/relationships/image" Target="../media/image1421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411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39.png"/><Relationship Id="rId3" Type="http://schemas.openxmlformats.org/officeDocument/2006/relationships/image" Target="../media/image1352.png"/><Relationship Id="rId7" Type="http://schemas.openxmlformats.org/officeDocument/2006/relationships/image" Target="../media/image152.png"/><Relationship Id="rId12" Type="http://schemas.openxmlformats.org/officeDocument/2006/relationships/image" Target="../media/image14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6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90.png"/><Relationship Id="rId11" Type="http://schemas.openxmlformats.org/officeDocument/2006/relationships/image" Target="../media/image1420.png"/><Relationship Id="rId15" Type="http://schemas.openxmlformats.org/officeDocument/2006/relationships/image" Target="../media/image42.png"/><Relationship Id="rId10" Type="http://schemas.openxmlformats.org/officeDocument/2006/relationships/image" Target="../media/image155.png"/><Relationship Id="rId4" Type="http://schemas.openxmlformats.org/officeDocument/2006/relationships/image" Target="../media/image151.png"/><Relationship Id="rId9" Type="http://schemas.openxmlformats.org/officeDocument/2006/relationships/image" Target="../media/image154.png"/><Relationship Id="rId1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42.png"/><Relationship Id="rId3" Type="http://schemas.openxmlformats.org/officeDocument/2006/relationships/image" Target="../media/image158.png"/><Relationship Id="rId7" Type="http://schemas.openxmlformats.org/officeDocument/2006/relationships/image" Target="../media/image160.png"/><Relationship Id="rId12" Type="http://schemas.microsoft.com/office/2007/relationships/hdphoto" Target="../media/hdphoto10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7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90.png"/><Relationship Id="rId11" Type="http://schemas.openxmlformats.org/officeDocument/2006/relationships/image" Target="../media/image39.png"/><Relationship Id="rId5" Type="http://schemas.openxmlformats.org/officeDocument/2006/relationships/image" Target="../media/image159.png"/><Relationship Id="rId15" Type="http://schemas.openxmlformats.org/officeDocument/2006/relationships/image" Target="../media/image164.png"/><Relationship Id="rId10" Type="http://schemas.openxmlformats.org/officeDocument/2006/relationships/image" Target="../media/image1540.png"/><Relationship Id="rId4" Type="http://schemas.openxmlformats.org/officeDocument/2006/relationships/image" Target="../media/image1580.png"/><Relationship Id="rId9" Type="http://schemas.openxmlformats.org/officeDocument/2006/relationships/image" Target="../media/image162.png"/><Relationship Id="rId14" Type="http://schemas.openxmlformats.org/officeDocument/2006/relationships/image" Target="../media/image1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microsoft.com/office/2007/relationships/hdphoto" Target="../media/hdphoto10.wdp"/><Relationship Id="rId18" Type="http://schemas.microsoft.com/office/2007/relationships/hdphoto" Target="../media/hdphoto11.wdp"/><Relationship Id="rId3" Type="http://schemas.openxmlformats.org/officeDocument/2006/relationships/image" Target="../media/image1610.png"/><Relationship Id="rId7" Type="http://schemas.openxmlformats.org/officeDocument/2006/relationships/image" Target="../media/image152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3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90.png"/><Relationship Id="rId11" Type="http://schemas.openxmlformats.org/officeDocument/2006/relationships/image" Target="../media/image1420.png"/><Relationship Id="rId5" Type="http://schemas.openxmlformats.org/officeDocument/2006/relationships/image" Target="../media/image151.png"/><Relationship Id="rId15" Type="http://schemas.openxmlformats.org/officeDocument/2006/relationships/image" Target="../media/image1621.png"/><Relationship Id="rId10" Type="http://schemas.openxmlformats.org/officeDocument/2006/relationships/image" Target="../media/image155.png"/><Relationship Id="rId19" Type="http://schemas.openxmlformats.org/officeDocument/2006/relationships/image" Target="../media/image1430.png"/><Relationship Id="rId4" Type="http://schemas.openxmlformats.org/officeDocument/2006/relationships/image" Target="../media/image1352.png"/><Relationship Id="rId9" Type="http://schemas.openxmlformats.org/officeDocument/2006/relationships/image" Target="../media/image154.png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44.png"/><Relationship Id="rId7" Type="http://schemas.openxmlformats.org/officeDocument/2006/relationships/image" Target="../media/image1650.png"/><Relationship Id="rId12" Type="http://schemas.openxmlformats.org/officeDocument/2006/relationships/image" Target="../media/image170.png"/><Relationship Id="rId2" Type="http://schemas.openxmlformats.org/officeDocument/2006/relationships/image" Target="../media/image16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40.png"/><Relationship Id="rId11" Type="http://schemas.openxmlformats.org/officeDocument/2006/relationships/image" Target="../media/image169.png"/><Relationship Id="rId5" Type="http://schemas.openxmlformats.org/officeDocument/2006/relationships/image" Target="../media/image1630.png"/><Relationship Id="rId10" Type="http://schemas.openxmlformats.org/officeDocument/2006/relationships/image" Target="../media/image168.png"/><Relationship Id="rId4" Type="http://schemas.microsoft.com/office/2007/relationships/hdphoto" Target="../media/hdphoto11.wdp"/><Relationship Id="rId9" Type="http://schemas.openxmlformats.org/officeDocument/2006/relationships/image" Target="../media/image1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microsoft.com/office/2007/relationships/hdphoto" Target="../media/hdphoto11.wdp"/><Relationship Id="rId7" Type="http://schemas.openxmlformats.org/officeDocument/2006/relationships/image" Target="../media/image173.png"/><Relationship Id="rId12" Type="http://schemas.openxmlformats.org/officeDocument/2006/relationships/image" Target="../media/image17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2.png"/><Relationship Id="rId11" Type="http://schemas.openxmlformats.org/officeDocument/2006/relationships/image" Target="../media/image176.png"/><Relationship Id="rId5" Type="http://schemas.openxmlformats.org/officeDocument/2006/relationships/image" Target="../media/image1640.png"/><Relationship Id="rId10" Type="http://schemas.openxmlformats.org/officeDocument/2006/relationships/image" Target="../media/image175.png"/><Relationship Id="rId4" Type="http://schemas.openxmlformats.org/officeDocument/2006/relationships/image" Target="../media/image171.png"/><Relationship Id="rId9" Type="http://schemas.openxmlformats.org/officeDocument/2006/relationships/image" Target="../media/image1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11.png"/><Relationship Id="rId10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98.png"/><Relationship Id="rId34" Type="http://schemas.openxmlformats.org/officeDocument/2006/relationships/image" Target="../media/image389.png"/><Relationship Id="rId42" Type="http://schemas.openxmlformats.org/officeDocument/2006/relationships/image" Target="../media/image192.png"/><Relationship Id="rId47" Type="http://schemas.openxmlformats.org/officeDocument/2006/relationships/image" Target="../media/image194.png"/><Relationship Id="rId50" Type="http://schemas.openxmlformats.org/officeDocument/2006/relationships/image" Target="../media/image197.png"/><Relationship Id="rId55" Type="http://schemas.openxmlformats.org/officeDocument/2006/relationships/image" Target="../media/image200.png"/><Relationship Id="rId63" Type="http://schemas.openxmlformats.org/officeDocument/2006/relationships/image" Target="../media/image431.png"/><Relationship Id="rId38" Type="http://schemas.openxmlformats.org/officeDocument/2006/relationships/image" Target="../media/image397.png"/><Relationship Id="rId46" Type="http://schemas.openxmlformats.org/officeDocument/2006/relationships/image" Target="../media/image193.png"/><Relationship Id="rId59" Type="http://schemas.openxmlformats.org/officeDocument/2006/relationships/image" Target="../media/image426.png"/><Relationship Id="rId2" Type="http://schemas.openxmlformats.org/officeDocument/2006/relationships/notesSlide" Target="../notesSlides/notesSlide7.xml"/><Relationship Id="rId41" Type="http://schemas.openxmlformats.org/officeDocument/2006/relationships/image" Target="../media/image191.png"/><Relationship Id="rId54" Type="http://schemas.openxmlformats.org/officeDocument/2006/relationships/image" Target="../media/image1921.png"/><Relationship Id="rId62" Type="http://schemas.openxmlformats.org/officeDocument/2006/relationships/image" Target="../media/image4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9.png"/><Relationship Id="rId37" Type="http://schemas.openxmlformats.org/officeDocument/2006/relationships/image" Target="../media/image394.png"/><Relationship Id="rId40" Type="http://schemas.openxmlformats.org/officeDocument/2006/relationships/image" Target="../media/image190.png"/><Relationship Id="rId45" Type="http://schemas.openxmlformats.org/officeDocument/2006/relationships/image" Target="../media/image409.png"/><Relationship Id="rId53" Type="http://schemas.openxmlformats.org/officeDocument/2006/relationships/image" Target="../media/image419.png"/><Relationship Id="rId58" Type="http://schemas.openxmlformats.org/officeDocument/2006/relationships/image" Target="../media/image425.png"/><Relationship Id="rId5" Type="http://schemas.openxmlformats.org/officeDocument/2006/relationships/image" Target="../media/image188.png"/><Relationship Id="rId36" Type="http://schemas.openxmlformats.org/officeDocument/2006/relationships/image" Target="../media/image393.png"/><Relationship Id="rId49" Type="http://schemas.openxmlformats.org/officeDocument/2006/relationships/image" Target="../media/image196.png"/><Relationship Id="rId57" Type="http://schemas.openxmlformats.org/officeDocument/2006/relationships/image" Target="../media/image424.png"/><Relationship Id="rId61" Type="http://schemas.openxmlformats.org/officeDocument/2006/relationships/image" Target="../media/image428.png"/><Relationship Id="rId44" Type="http://schemas.openxmlformats.org/officeDocument/2006/relationships/image" Target="../media/image408.png"/><Relationship Id="rId52" Type="http://schemas.openxmlformats.org/officeDocument/2006/relationships/image" Target="../media/image199.png"/><Relationship Id="rId65" Type="http://schemas.openxmlformats.org/officeDocument/2006/relationships/image" Target="../media/image202.png"/><Relationship Id="rId60" Type="http://schemas.openxmlformats.org/officeDocument/2006/relationships/image" Target="../media/image427.png"/><Relationship Id="rId4" Type="http://schemas.openxmlformats.org/officeDocument/2006/relationships/image" Target="../media/image187.png"/><Relationship Id="rId35" Type="http://schemas.openxmlformats.org/officeDocument/2006/relationships/image" Target="../media/image392.png"/><Relationship Id="rId43" Type="http://schemas.openxmlformats.org/officeDocument/2006/relationships/image" Target="../media/image407.png"/><Relationship Id="rId48" Type="http://schemas.openxmlformats.org/officeDocument/2006/relationships/image" Target="../media/image195.png"/><Relationship Id="rId56" Type="http://schemas.openxmlformats.org/officeDocument/2006/relationships/image" Target="../media/image423.png"/><Relationship Id="rId64" Type="http://schemas.openxmlformats.org/officeDocument/2006/relationships/image" Target="../media/image201.png"/><Relationship Id="rId51" Type="http://schemas.openxmlformats.org/officeDocument/2006/relationships/image" Target="../media/image198.png"/><Relationship Id="rId3" Type="http://schemas.openxmlformats.org/officeDocument/2006/relationships/image" Target="../media/image18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hyperlink" Target="https://en.wikipedia.org/wiki/Discrete_logarithm_records" TargetMode="Externa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26" Type="http://schemas.openxmlformats.org/officeDocument/2006/relationships/image" Target="../media/image31.png"/><Relationship Id="rId3" Type="http://schemas.openxmlformats.org/officeDocument/2006/relationships/image" Target="../media/image13.png"/><Relationship Id="rId21" Type="http://schemas.openxmlformats.org/officeDocument/2006/relationships/image" Target="../media/image27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24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microsoft.com/office/2007/relationships/hdphoto" Target="../media/hdphoto5.wdp"/><Relationship Id="rId23" Type="http://schemas.openxmlformats.org/officeDocument/2006/relationships/image" Target="../media/image28.png"/><Relationship Id="rId10" Type="http://schemas.openxmlformats.org/officeDocument/2006/relationships/image" Target="../media/image20.jpe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23.png"/><Relationship Id="rId22" Type="http://schemas.microsoft.com/office/2007/relationships/hdphoto" Target="../media/hdphoto8.wdp"/><Relationship Id="rId27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Lecture 8 – Group theory, </a:t>
            </a:r>
            <a:br>
              <a:rPr lang="nb-NO" dirty="0"/>
            </a:br>
            <a:r>
              <a:rPr lang="nb-NO" dirty="0"/>
              <a:t>Diffie-Hellman key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 smtClean="0"/>
              <a:t>18.10.2023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7698" y="4561043"/>
            <a:ext cx="8074545" cy="1776412"/>
          </a:xfrm>
        </p:spPr>
        <p:txBody>
          <a:bodyPr/>
          <a:lstStyle/>
          <a:p>
            <a:pPr algn="ctr"/>
            <a:r>
              <a:rPr lang="en-US" sz="2800" b="1" dirty="0"/>
              <a:t>Group </a:t>
            </a:r>
            <a:r>
              <a:rPr lang="en-US" sz="2800" dirty="0"/>
              <a:t>t</a:t>
            </a:r>
            <a:r>
              <a:rPr lang="en-US" sz="2800" b="1" dirty="0"/>
              <a:t>heory + number theory</a:t>
            </a:r>
          </a:p>
          <a:p>
            <a:pPr algn="ctr"/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 descr="https://upload.wikimedia.org/wikipedia/commons/thumb/a/a6/Rubik%27s_cube.svg/1024px-Rubik%27s_cub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33" y="2046252"/>
            <a:ext cx="1658869" cy="17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stongeometry [licensed for non-commercial use only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98" y="2427601"/>
            <a:ext cx="2323657" cy="12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751496" y="2122215"/>
                <a:ext cx="6397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496" y="2122215"/>
                <a:ext cx="639791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214747" y="2760097"/>
                <a:ext cx="5367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747" y="2760097"/>
                <a:ext cx="536749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368360" y="2809155"/>
                <a:ext cx="5367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360" y="2809155"/>
                <a:ext cx="53674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V="1">
            <a:off x="8675017" y="2555578"/>
            <a:ext cx="142173" cy="1906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9210895" y="2570571"/>
            <a:ext cx="180392" cy="2389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824789" y="3320329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789" y="3320329"/>
                <a:ext cx="40908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 bwMode="auto">
          <a:xfrm flipH="1" flipV="1">
            <a:off x="8697073" y="3129741"/>
            <a:ext cx="211888" cy="2113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9233875" y="3184736"/>
            <a:ext cx="157412" cy="1684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12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6989" y="1607012"/>
                <a:ext cx="2834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…, −2, −1, 0, 1, 2, 3, …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89" y="1607012"/>
                <a:ext cx="2834943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01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61268" y="1560845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(integers)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6989" y="2274435"/>
                <a:ext cx="2192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 real numbers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89" y="2274435"/>
                <a:ext cx="219290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889" t="-28261" r="-611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6041" y="2941858"/>
                <a:ext cx="2295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2,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041" y="2941858"/>
                <a:ext cx="229511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44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46041" y="3609282"/>
                <a:ext cx="228511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2,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041" y="3609282"/>
                <a:ext cx="2285113" cy="298415"/>
              </a:xfrm>
              <a:prstGeom prst="rect">
                <a:avLst/>
              </a:prstGeom>
              <a:blipFill rotWithShape="0">
                <a:blip r:embed="rId5"/>
                <a:stretch>
                  <a:fillRect l="-3467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70404" y="2226724"/>
                <a:ext cx="13672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404" y="2226724"/>
                <a:ext cx="136729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62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645360" y="3563115"/>
                <a:ext cx="1614545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360" y="3563115"/>
                <a:ext cx="1614545" cy="390748"/>
              </a:xfrm>
              <a:prstGeom prst="rect">
                <a:avLst/>
              </a:prstGeom>
              <a:blipFill rotWithShape="0"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61268" y="222427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(reals)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61268" y="2892281"/>
                <a:ext cx="2096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(integers “mod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”)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8" y="2892281"/>
                <a:ext cx="209621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616" t="-8197" r="-87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61268" y="3546481"/>
                <a:ext cx="2085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(integers “mod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”)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8" y="3546481"/>
                <a:ext cx="208544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632" t="-10000" r="-11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73671" y="429677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14304" y="4919463"/>
                <a:ext cx="3294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0, 1, 2, 3, 4, 5, 6, 7, 8, 9, 10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04" y="4919463"/>
                <a:ext cx="329442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40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4304" y="5540908"/>
                <a:ext cx="3079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1, 2, 3, 4, 5, 6, 7, 8, 9, 10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04" y="5540908"/>
                <a:ext cx="307962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5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71411" y="1576234"/>
                <a:ext cx="52892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An integer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b="1" dirty="0"/>
                  <a:t>prime</a:t>
                </a:r>
                <a:r>
                  <a:rPr lang="en-US" sz="1600" dirty="0"/>
                  <a:t> if it's only divisible by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411" y="1576234"/>
                <a:ext cx="52892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692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1565296">
                <a:off x="4988244" y="3512280"/>
                <a:ext cx="12042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>
                    <a:solidFill>
                      <a:srgbClr val="C00000"/>
                    </a:solidFill>
                  </a:rPr>
                  <a:t> prime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65296">
                <a:off x="4988244" y="3512280"/>
                <a:ext cx="1204204" cy="2769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16" grpId="0"/>
      <p:bldP spid="21" grpId="0"/>
      <p:bldP spid="2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83156" y="1825368"/>
                <a:ext cx="7824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156" y="1825368"/>
                <a:ext cx="782458" cy="307777"/>
              </a:xfrm>
              <a:prstGeom prst="rect">
                <a:avLst/>
              </a:prstGeom>
              <a:blipFill rotWithShape="0">
                <a:blip r:embed="rId2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33117" y="1827781"/>
                <a:ext cx="7493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117" y="1827781"/>
                <a:ext cx="749372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31829" y="1827781"/>
                <a:ext cx="733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29" y="1827781"/>
                <a:ext cx="733342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– motivation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40325" y="1825368"/>
                <a:ext cx="2324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325" y="1825368"/>
                <a:ext cx="232436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6842" r="-1052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1663" y="3748758"/>
                <a:ext cx="2105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6+</m:t>
                      </m:r>
                      <m:r>
                        <a:rPr lang="nb-N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663" y="3748758"/>
                <a:ext cx="210502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0846" y="4771411"/>
                <a:ext cx="2105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(−6)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46" y="4771411"/>
                <a:ext cx="210502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0287" y="1827782"/>
                <a:ext cx="2484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287" y="1827782"/>
                <a:ext cx="248466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6585" r="-487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6230" y="3732439"/>
                <a:ext cx="2105025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230" y="3732439"/>
                <a:ext cx="2105025" cy="4019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55413" y="4743968"/>
                <a:ext cx="2105025" cy="424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413" y="4743968"/>
                <a:ext cx="2105025" cy="42421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92664" y="1826600"/>
                <a:ext cx="3488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664" y="1826600"/>
                <a:ext cx="34887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413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44780" y="3732439"/>
                <a:ext cx="2105025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780" y="3732439"/>
                <a:ext cx="2105025" cy="40197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36855" y="4588581"/>
                <a:ext cx="2105025" cy="659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855" y="4588581"/>
                <a:ext cx="2105025" cy="65941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66933" y="2694056"/>
                <a:ext cx="3011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+3=1+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933" y="2694056"/>
                <a:ext cx="3011655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2257" y="2666613"/>
                <a:ext cx="3436138" cy="424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257" y="2666613"/>
                <a:ext cx="3436138" cy="4242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40236" y="2666613"/>
                <a:ext cx="3436138" cy="424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236" y="2666613"/>
                <a:ext cx="3436138" cy="42421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86037" y="3748758"/>
                <a:ext cx="312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037" y="3748758"/>
                <a:ext cx="312463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56876" y="4771411"/>
                <a:ext cx="6287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876" y="4771411"/>
                <a:ext cx="62870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95340" y="3770190"/>
                <a:ext cx="312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340" y="3770190"/>
                <a:ext cx="312463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15775" y="4743968"/>
                <a:ext cx="909095" cy="42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775" y="4743968"/>
                <a:ext cx="909095" cy="42421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76905" y="3770190"/>
                <a:ext cx="312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905" y="3770190"/>
                <a:ext cx="312463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633973" y="4585983"/>
                <a:ext cx="528606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973" y="4585983"/>
                <a:ext cx="528606" cy="66460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706668" y="1088926"/>
            <a:ext cx="100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Groups</a:t>
            </a:r>
          </a:p>
        </p:txBody>
      </p:sp>
      <p:sp>
        <p:nvSpPr>
          <p:cNvPr id="27" name="TextBox 26"/>
          <p:cNvSpPr txBox="1"/>
          <p:nvPr/>
        </p:nvSpPr>
        <p:spPr>
          <a:xfrm rot="20463358">
            <a:off x="474466" y="2485313"/>
            <a:ext cx="214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Associativity </a:t>
            </a:r>
          </a:p>
        </p:txBody>
      </p:sp>
      <p:sp>
        <p:nvSpPr>
          <p:cNvPr id="28" name="TextBox 27"/>
          <p:cNvSpPr txBox="1"/>
          <p:nvPr/>
        </p:nvSpPr>
        <p:spPr>
          <a:xfrm rot="20463358">
            <a:off x="649994" y="4748676"/>
            <a:ext cx="1046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Inverses</a:t>
            </a:r>
          </a:p>
        </p:txBody>
      </p:sp>
      <p:sp>
        <p:nvSpPr>
          <p:cNvPr id="29" name="TextBox 28"/>
          <p:cNvSpPr txBox="1"/>
          <p:nvPr/>
        </p:nvSpPr>
        <p:spPr>
          <a:xfrm rot="20463358">
            <a:off x="649822" y="3710962"/>
            <a:ext cx="104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Identity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3495675" y="1390650"/>
            <a:ext cx="2028825" cy="4347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26" idx="2"/>
          </p:cNvCxnSpPr>
          <p:nvPr/>
        </p:nvCxnSpPr>
        <p:spPr bwMode="auto">
          <a:xfrm flipH="1">
            <a:off x="6207924" y="1458258"/>
            <a:ext cx="1" cy="2696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709181" y="1427414"/>
            <a:ext cx="2689747" cy="388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61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– definition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96615" y="1529840"/>
                <a:ext cx="10998771" cy="245796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b="1" dirty="0"/>
                  <a:t>group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dirty="0"/>
                  <a:t> is a 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together with a binary operation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satisfying the following axioms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         </a:t>
                </a:r>
                <a:r>
                  <a:rPr lang="en-US" dirty="0">
                    <a:latin typeface="Script MT Bold" panose="03040602040607080904" pitchFamily="66" charset="0"/>
                  </a:rPr>
                  <a:t>G1</a:t>
                </a:r>
                <a:r>
                  <a:rPr lang="en-US" dirty="0"/>
                  <a:t>: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				(associativity)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         </a:t>
                </a:r>
                <a:r>
                  <a:rPr lang="en-US" dirty="0">
                    <a:latin typeface="Script MT Bold" panose="03040602040607080904" pitchFamily="66" charset="0"/>
                  </a:rPr>
                  <a:t>G2</a:t>
                </a:r>
                <a:r>
                  <a:rPr lang="en-US" dirty="0"/>
                  <a:t>: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			        (identity)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         </a:t>
                </a:r>
                <a:r>
                  <a:rPr lang="en-US" dirty="0">
                    <a:latin typeface="Script MT Bold" panose="03040602040607080904" pitchFamily="66" charset="0"/>
                  </a:rPr>
                  <a:t>G3</a:t>
                </a:r>
                <a:r>
                  <a:rPr lang="en-US" dirty="0"/>
                  <a:t>: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there exists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	        (inverse)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615" y="1529840"/>
                <a:ext cx="10998771" cy="245796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3955" y="4894698"/>
                <a:ext cx="7211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group is </a:t>
                </a:r>
                <a:r>
                  <a:rPr lang="en-US" b="1" dirty="0"/>
                  <a:t>abelian/commutative</a:t>
                </a:r>
                <a:r>
                  <a:rPr lang="en-US" dirty="0"/>
                  <a:t> </a:t>
                </a:r>
                <a:r>
                  <a:rPr lang="en-US" dirty="0" smtClean="0"/>
                  <a:t>if 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</a:t>
                </a:r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55" y="4894698"/>
                <a:ext cx="721154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7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33955" y="5634682"/>
                <a:ext cx="7024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The </a:t>
                </a:r>
                <a:r>
                  <a:rPr lang="nb-NO" b="1" dirty="0"/>
                  <a:t>order</a:t>
                </a:r>
                <a:r>
                  <a:rPr lang="nb-NO" dirty="0"/>
                  <a:t> of a group is the number of elements 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b-NO" dirty="0"/>
                  <a:t>, denoted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55" y="5634682"/>
                <a:ext cx="702422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9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0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8129" y="2235722"/>
                <a:ext cx="6612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29" y="2235722"/>
                <a:ext cx="661271" cy="276999"/>
              </a:xfrm>
              <a:prstGeom prst="rect">
                <a:avLst/>
              </a:prstGeom>
              <a:blipFill rotWithShape="0">
                <a:blip r:embed="rId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129" y="2678329"/>
                <a:ext cx="675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29" y="2678329"/>
                <a:ext cx="675698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8171" y="3135997"/>
                <a:ext cx="10298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71" y="3135997"/>
                <a:ext cx="1029834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52385" y="2675802"/>
                <a:ext cx="6211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85" y="2675802"/>
                <a:ext cx="621132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40884" y="3585589"/>
                <a:ext cx="971163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84" y="3585589"/>
                <a:ext cx="971163" cy="318164"/>
              </a:xfrm>
              <a:prstGeom prst="rect">
                <a:avLst/>
              </a:prstGeom>
              <a:blipFill rotWithShape="0">
                <a:blip r:embed="rId6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84580" y="2230707"/>
                <a:ext cx="6612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580" y="2230707"/>
                <a:ext cx="661271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37811" y="2230707"/>
                <a:ext cx="5153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11" y="2230707"/>
                <a:ext cx="515398" cy="276999"/>
              </a:xfrm>
              <a:prstGeom prst="rect">
                <a:avLst/>
              </a:prstGeom>
              <a:blipFill rotWithShape="0">
                <a:blip r:embed="rId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7811" y="2676736"/>
                <a:ext cx="5298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11" y="2676736"/>
                <a:ext cx="529824" cy="276999"/>
              </a:xfrm>
              <a:prstGeom prst="rect">
                <a:avLst/>
              </a:prstGeom>
              <a:blipFill rotWithShape="0"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37193" y="3139644"/>
                <a:ext cx="809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193" y="3139644"/>
                <a:ext cx="809581" cy="276999"/>
              </a:xfrm>
              <a:prstGeom prst="rect">
                <a:avLst/>
              </a:prstGeom>
              <a:blipFill rotWithShape="0">
                <a:blip r:embed="rId10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58947" y="1663966"/>
            <a:ext cx="20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Groups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87792" y="1663966"/>
            <a:ext cx="20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524630"/>
                  </p:ext>
                </p:extLst>
              </p:nvPr>
            </p:nvGraphicFramePr>
            <p:xfrm>
              <a:off x="9392626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524630"/>
                  </p:ext>
                </p:extLst>
              </p:nvPr>
            </p:nvGraphicFramePr>
            <p:xfrm>
              <a:off x="9392626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2"/>
                          <a:stretch>
                            <a:fillRect t="-4000" r="-4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660782"/>
                  </p:ext>
                </p:extLst>
              </p:nvPr>
            </p:nvGraphicFramePr>
            <p:xfrm>
              <a:off x="758947" y="5120910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260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∘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660782"/>
                  </p:ext>
                </p:extLst>
              </p:nvPr>
            </p:nvGraphicFramePr>
            <p:xfrm>
              <a:off x="758947" y="5120910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3"/>
                          <a:stretch>
                            <a:fillRect t="-6000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084046"/>
                  </p:ext>
                </p:extLst>
              </p:nvPr>
            </p:nvGraphicFramePr>
            <p:xfrm>
              <a:off x="2672255" y="5119658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2581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</m:t>
                                    </m:r>
                                  </m:e>
                                  <m:sub>
                                    <m:r>
                                      <a:rPr lang="nb-NO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084046"/>
                  </p:ext>
                </p:extLst>
              </p:nvPr>
            </p:nvGraphicFramePr>
            <p:xfrm>
              <a:off x="2672255" y="5119658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4"/>
                          <a:stretch>
                            <a:fillRect t="-4000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26889" y="4810523"/>
                <a:ext cx="9124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889" y="4810523"/>
                <a:ext cx="912429" cy="246221"/>
              </a:xfrm>
              <a:prstGeom prst="rect">
                <a:avLst/>
              </a:prstGeom>
              <a:blipFill rotWithShape="0">
                <a:blip r:embed="rId15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371307"/>
                  </p:ext>
                </p:extLst>
              </p:nvPr>
            </p:nvGraphicFramePr>
            <p:xfrm>
              <a:off x="4812382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260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∘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371307"/>
                  </p:ext>
                </p:extLst>
              </p:nvPr>
            </p:nvGraphicFramePr>
            <p:xfrm>
              <a:off x="4812382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6"/>
                          <a:stretch>
                            <a:fillRect t="-4000" r="-4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2667141"/>
                  </p:ext>
                </p:extLst>
              </p:nvPr>
            </p:nvGraphicFramePr>
            <p:xfrm>
              <a:off x="7100772" y="486976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2759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2667141"/>
                  </p:ext>
                </p:extLst>
              </p:nvPr>
            </p:nvGraphicFramePr>
            <p:xfrm>
              <a:off x="7100772" y="486976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7"/>
                          <a:stretch>
                            <a:fillRect t="-4000" r="-4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72880" y="4522557"/>
                <a:ext cx="9124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880" y="4522557"/>
                <a:ext cx="912429" cy="246221"/>
              </a:xfrm>
              <a:prstGeom prst="rect">
                <a:avLst/>
              </a:prstGeom>
              <a:blipFill rotWithShape="0">
                <a:blip r:embed="rId18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97220" y="4767764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∘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220" y="4767764"/>
                <a:ext cx="754309" cy="246221"/>
              </a:xfrm>
              <a:prstGeom prst="rect">
                <a:avLst/>
              </a:prstGeom>
              <a:blipFill rotWithShape="0">
                <a:blip r:embed="rId1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64654" y="4522557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.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∘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54" y="4522557"/>
                <a:ext cx="754309" cy="246221"/>
              </a:xfrm>
              <a:prstGeom prst="rect">
                <a:avLst/>
              </a:prstGeom>
              <a:blipFill rotWithShape="0">
                <a:blip r:embed="rId2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093014" y="4522557"/>
                <a:ext cx="7687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⋆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014" y="4522557"/>
                <a:ext cx="768737" cy="246221"/>
              </a:xfrm>
              <a:prstGeom prst="rect">
                <a:avLst/>
              </a:prstGeom>
              <a:blipFill rotWithShape="0">
                <a:blip r:embed="rId2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647784" y="2275639"/>
                <a:ext cx="174502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−3≠1−(2−3)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784" y="2275639"/>
                <a:ext cx="1745029" cy="184666"/>
              </a:xfrm>
              <a:prstGeom prst="rect">
                <a:avLst/>
              </a:prstGeom>
              <a:blipFill rotWithShape="0">
                <a:blip r:embed="rId22"/>
                <a:stretch>
                  <a:fillRect r="-2448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92054" y="2275639"/>
                <a:ext cx="5397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054" y="2275639"/>
                <a:ext cx="539700" cy="184666"/>
              </a:xfrm>
              <a:prstGeom prst="rect">
                <a:avLst/>
              </a:prstGeom>
              <a:blipFill rotWithShape="0">
                <a:blip r:embed="rId23"/>
                <a:stretch>
                  <a:fillRect l="-5618" r="-561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92053" y="2741408"/>
                <a:ext cx="67794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0⋅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053" y="2741408"/>
                <a:ext cx="677943" cy="184666"/>
              </a:xfrm>
              <a:prstGeom prst="rect">
                <a:avLst/>
              </a:prstGeom>
              <a:blipFill rotWithShape="0">
                <a:blip r:embed="rId24"/>
                <a:stretch>
                  <a:fillRect l="-4464" r="-44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93747" y="3190744"/>
                <a:ext cx="113325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e>
                      </m:d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747" y="3190744"/>
                <a:ext cx="1133259" cy="184666"/>
              </a:xfrm>
              <a:prstGeom prst="rect">
                <a:avLst/>
              </a:prstGeom>
              <a:blipFill>
                <a:blip r:embed="rId25"/>
                <a:stretch>
                  <a:fillRect l="-2688" r="-2688" b="-967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837193" y="3574863"/>
                <a:ext cx="971163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193" y="3574863"/>
                <a:ext cx="971163" cy="318164"/>
              </a:xfrm>
              <a:prstGeom prst="rect">
                <a:avLst/>
              </a:prstGeom>
              <a:blipFill rotWithShape="0">
                <a:blip r:embed="rId26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 bwMode="auto">
              <a:xfrm>
                <a:off x="7891073" y="353948"/>
                <a:ext cx="4034656" cy="117918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/>
                  <a:t>Definition: </a:t>
                </a:r>
                <a:r>
                  <a:rPr lang="en-US" sz="1200" dirty="0"/>
                  <a:t>A </a:t>
                </a:r>
                <a:r>
                  <a:rPr lang="en-US" sz="1200" b="1" dirty="0"/>
                  <a:t>group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sz="1200" dirty="0"/>
                  <a:t> </a:t>
                </a:r>
                <a:r>
                  <a:rPr lang="nb-NO" sz="1200" dirty="0"/>
                  <a:t>…</a:t>
                </a:r>
                <a:endParaRPr lang="en-US" sz="12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   </a:t>
                </a:r>
                <a:r>
                  <a:rPr lang="en-US" sz="1200" dirty="0">
                    <a:latin typeface="Script MT Bold" panose="03040602040607080904" pitchFamily="66" charset="0"/>
                  </a:rPr>
                  <a:t>G1</a:t>
                </a:r>
                <a:r>
                  <a:rPr lang="en-US" sz="1200" dirty="0"/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200" dirty="0"/>
                  <a:t> 	 (associativity)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   </a:t>
                </a:r>
                <a:r>
                  <a:rPr lang="en-US" sz="1200" dirty="0">
                    <a:latin typeface="Script MT Bold" panose="03040602040607080904" pitchFamily="66" charset="0"/>
                  </a:rPr>
                  <a:t>G2</a:t>
                </a:r>
                <a:r>
                  <a:rPr lang="en-US" sz="1200" dirty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	         (identity)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   </a:t>
                </a:r>
                <a:r>
                  <a:rPr lang="en-US" sz="1200" dirty="0">
                    <a:latin typeface="Script MT Bold" panose="03040602040607080904" pitchFamily="66" charset="0"/>
                  </a:rPr>
                  <a:t>G3</a:t>
                </a:r>
                <a:r>
                  <a:rPr lang="en-US" sz="1200" dirty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/>
                  <a:t>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/>
                  <a:t>           (inverse)</a:t>
                </a:r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1073" y="353948"/>
                <a:ext cx="4034656" cy="1179185"/>
              </a:xfrm>
              <a:prstGeom prst="round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65741" y="2264418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741" y="2264418"/>
                <a:ext cx="409536" cy="184666"/>
              </a:xfrm>
              <a:prstGeom prst="rect">
                <a:avLst/>
              </a:prstGeom>
              <a:blipFill rotWithShape="0">
                <a:blip r:embed="rId28"/>
                <a:stretch>
                  <a:fillRect l="-2941" r="-588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53958" y="2264418"/>
                <a:ext cx="80528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"2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"=−2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58" y="2264418"/>
                <a:ext cx="805285" cy="184666"/>
              </a:xfrm>
              <a:prstGeom prst="rect">
                <a:avLst/>
              </a:prstGeom>
              <a:blipFill rotWithShape="0">
                <a:blip r:embed="rId29"/>
                <a:stretch>
                  <a:fillRect l="-4545" r="-3788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65741" y="2768135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741" y="2768135"/>
                <a:ext cx="409536" cy="184666"/>
              </a:xfrm>
              <a:prstGeom prst="rect">
                <a:avLst/>
              </a:prstGeom>
              <a:blipFill rotWithShape="0">
                <a:blip r:embed="rId28"/>
                <a:stretch>
                  <a:fillRect l="-2941" r="-588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09750" y="2765068"/>
                <a:ext cx="814004" cy="191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−1"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750" y="2765068"/>
                <a:ext cx="814004" cy="191591"/>
              </a:xfrm>
              <a:prstGeom prst="rect">
                <a:avLst/>
              </a:prstGeom>
              <a:blipFill rotWithShape="0">
                <a:blip r:embed="rId30"/>
                <a:stretch>
                  <a:fillRect l="-4511" t="-3226" r="-1504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47872" y="2722902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72" y="2722902"/>
                <a:ext cx="409536" cy="184666"/>
              </a:xfrm>
              <a:prstGeom prst="rect">
                <a:avLst/>
              </a:prstGeom>
              <a:blipFill rotWithShape="0">
                <a:blip r:embed="rId31"/>
                <a:stretch>
                  <a:fillRect l="-4478" r="-746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299343" y="2734393"/>
                <a:ext cx="75309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nb-NO" sz="1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43" y="2734393"/>
                <a:ext cx="753091" cy="184666"/>
              </a:xfrm>
              <a:prstGeom prst="rect">
                <a:avLst/>
              </a:prstGeom>
              <a:blipFill rotWithShape="0">
                <a:blip r:embed="rId32"/>
                <a:stretch>
                  <a:fillRect l="-1613" t="-3333" r="-161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63600" y="3167224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00" y="3167224"/>
                <a:ext cx="409536" cy="184666"/>
              </a:xfrm>
              <a:prstGeom prst="rect">
                <a:avLst/>
              </a:prstGeom>
              <a:blipFill rotWithShape="0">
                <a:blip r:embed="rId28"/>
                <a:stretch>
                  <a:fillRect l="-2985" r="-746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53958" y="3167224"/>
                <a:ext cx="232127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"2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"=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4 :   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2+4=6≡0 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⁡6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58" y="3167224"/>
                <a:ext cx="2321276" cy="184666"/>
              </a:xfrm>
              <a:prstGeom prst="rect">
                <a:avLst/>
              </a:prstGeom>
              <a:blipFill rotWithShape="0">
                <a:blip r:embed="rId33"/>
                <a:stretch>
                  <a:fillRect l="-1312" r="-10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96448" y="3469971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48" y="3469971"/>
                <a:ext cx="409536" cy="184666"/>
              </a:xfrm>
              <a:prstGeom prst="rect">
                <a:avLst/>
              </a:prstGeom>
              <a:blipFill rotWithShape="0">
                <a:blip r:embed="rId34"/>
                <a:stretch>
                  <a:fillRect l="-2985" r="-746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51777" y="3833954"/>
                <a:ext cx="183601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"3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"=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3⋅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≡1 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77" y="3833954"/>
                <a:ext cx="1836015" cy="184666"/>
              </a:xfrm>
              <a:prstGeom prst="rect">
                <a:avLst/>
              </a:prstGeom>
              <a:blipFill rotWithShape="0">
                <a:blip r:embed="rId35"/>
                <a:stretch>
                  <a:fillRect l="-1661" r="-13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7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5" grpId="0"/>
      <p:bldP spid="17" grpId="0"/>
      <p:bldP spid="18" grpId="0"/>
      <p:bldP spid="19" grpId="0"/>
      <p:bldP spid="20" grpId="0"/>
      <p:bldP spid="22" grpId="0"/>
      <p:bldP spid="24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4" grpId="0"/>
      <p:bldP spid="45" grpId="0"/>
      <p:bldP spid="46" grpId="0"/>
      <p:bldP spid="47" grpId="0"/>
      <p:bldP spid="50" grpId="0"/>
      <p:bldP spid="51" grpId="0"/>
      <p:bldP spid="54" grpId="0"/>
      <p:bldP spid="55" grpId="0"/>
      <p:bldP spid="40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566593" y="3271592"/>
            <a:ext cx="966519" cy="868371"/>
            <a:chOff x="2866454" y="1480108"/>
            <a:chExt cx="966519" cy="868371"/>
          </a:xfrm>
        </p:grpSpPr>
        <p:sp>
          <p:nvSpPr>
            <p:cNvPr id="78" name="Isosceles Triangle 77"/>
            <p:cNvSpPr>
              <a:spLocks noChangeAspect="1"/>
            </p:cNvSpPr>
            <p:nvPr/>
          </p:nvSpPr>
          <p:spPr bwMode="auto">
            <a:xfrm>
              <a:off x="2929710" y="1560749"/>
              <a:ext cx="839511" cy="726177"/>
            </a:xfrm>
            <a:prstGeom prst="triangle">
              <a:avLst/>
            </a:prstGeom>
            <a:solidFill>
              <a:srgbClr val="FFDFD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ea typeface="Cambria Math" panose="02040503050406030204" pitchFamily="18" charset="0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2866454" y="2232967"/>
              <a:ext cx="115512" cy="115512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3286946" y="1480108"/>
              <a:ext cx="115512" cy="115512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 bwMode="auto">
            <a:xfrm>
              <a:off x="3717461" y="2229170"/>
              <a:ext cx="115512" cy="115512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5195334" y="3281312"/>
            <a:ext cx="966519" cy="868371"/>
            <a:chOff x="5195334" y="3281312"/>
            <a:chExt cx="966519" cy="868371"/>
          </a:xfrm>
        </p:grpSpPr>
        <p:grpSp>
          <p:nvGrpSpPr>
            <p:cNvPr id="82" name="Group 81"/>
            <p:cNvGrpSpPr/>
            <p:nvPr/>
          </p:nvGrpSpPr>
          <p:grpSpPr>
            <a:xfrm>
              <a:off x="5195334" y="3281312"/>
              <a:ext cx="966519" cy="868371"/>
              <a:chOff x="2866454" y="1480108"/>
              <a:chExt cx="966519" cy="868371"/>
            </a:xfrm>
          </p:grpSpPr>
          <p:sp>
            <p:nvSpPr>
              <p:cNvPr id="83" name="Isosceles Triangle 82"/>
              <p:cNvSpPr>
                <a:spLocks noChangeAspect="1"/>
              </p:cNvSpPr>
              <p:nvPr/>
            </p:nvSpPr>
            <p:spPr bwMode="auto">
              <a:xfrm>
                <a:off x="2929710" y="1560749"/>
                <a:ext cx="839511" cy="726177"/>
              </a:xfrm>
              <a:prstGeom prst="triangle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 bwMode="auto">
              <a:xfrm>
                <a:off x="2866454" y="2232967"/>
                <a:ext cx="115512" cy="115512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 bwMode="auto">
              <a:xfrm>
                <a:off x="3286946" y="1480108"/>
                <a:ext cx="115512" cy="11551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 bwMode="auto">
              <a:xfrm>
                <a:off x="3717461" y="2229170"/>
                <a:ext cx="115512" cy="115512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45" name="Arc 44"/>
            <p:cNvSpPr>
              <a:spLocks noChangeAspect="1"/>
            </p:cNvSpPr>
            <p:nvPr/>
          </p:nvSpPr>
          <p:spPr bwMode="auto">
            <a:xfrm>
              <a:off x="5556086" y="3715321"/>
              <a:ext cx="234491" cy="234491"/>
            </a:xfrm>
            <a:prstGeom prst="arc">
              <a:avLst>
                <a:gd name="adj1" fmla="val 14712936"/>
                <a:gd name="adj2" fmla="val 3686445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793632" y="3267795"/>
            <a:ext cx="966519" cy="868371"/>
            <a:chOff x="7793632" y="3267795"/>
            <a:chExt cx="966519" cy="868371"/>
          </a:xfrm>
        </p:grpSpPr>
        <p:grpSp>
          <p:nvGrpSpPr>
            <p:cNvPr id="87" name="Group 86"/>
            <p:cNvGrpSpPr/>
            <p:nvPr/>
          </p:nvGrpSpPr>
          <p:grpSpPr>
            <a:xfrm>
              <a:off x="7793632" y="3267795"/>
              <a:ext cx="966519" cy="868371"/>
              <a:chOff x="2866454" y="1480108"/>
              <a:chExt cx="966519" cy="868371"/>
            </a:xfrm>
          </p:grpSpPr>
          <p:sp>
            <p:nvSpPr>
              <p:cNvPr id="88" name="Isosceles Triangle 87"/>
              <p:cNvSpPr>
                <a:spLocks noChangeAspect="1"/>
              </p:cNvSpPr>
              <p:nvPr/>
            </p:nvSpPr>
            <p:spPr bwMode="auto">
              <a:xfrm>
                <a:off x="2929710" y="1560749"/>
                <a:ext cx="839511" cy="726177"/>
              </a:xfrm>
              <a:prstGeom prst="triangle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 bwMode="auto">
              <a:xfrm>
                <a:off x="2866454" y="2232967"/>
                <a:ext cx="115512" cy="115512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 bwMode="auto">
              <a:xfrm>
                <a:off x="3286946" y="1480108"/>
                <a:ext cx="115512" cy="115512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 bwMode="auto">
              <a:xfrm>
                <a:off x="3717461" y="2229170"/>
                <a:ext cx="115512" cy="11551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46" name="Arc 45"/>
            <p:cNvSpPr>
              <a:spLocks noChangeAspect="1"/>
            </p:cNvSpPr>
            <p:nvPr/>
          </p:nvSpPr>
          <p:spPr bwMode="auto">
            <a:xfrm rot="3153898">
              <a:off x="8159397" y="3715321"/>
              <a:ext cx="234491" cy="234491"/>
            </a:xfrm>
            <a:prstGeom prst="arc">
              <a:avLst>
                <a:gd name="adj1" fmla="val 11700478"/>
                <a:gd name="adj2" fmla="val 5946975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586666" y="4953746"/>
            <a:ext cx="966519" cy="1297830"/>
            <a:chOff x="2563911" y="4953746"/>
            <a:chExt cx="966519" cy="1297830"/>
          </a:xfrm>
        </p:grpSpPr>
        <p:grpSp>
          <p:nvGrpSpPr>
            <p:cNvPr id="102" name="Group 101"/>
            <p:cNvGrpSpPr/>
            <p:nvPr/>
          </p:nvGrpSpPr>
          <p:grpSpPr>
            <a:xfrm>
              <a:off x="2563911" y="4953746"/>
              <a:ext cx="966519" cy="868371"/>
              <a:chOff x="2866454" y="1480108"/>
              <a:chExt cx="966519" cy="868371"/>
            </a:xfrm>
          </p:grpSpPr>
          <p:sp>
            <p:nvSpPr>
              <p:cNvPr id="103" name="Isosceles Triangle 102"/>
              <p:cNvSpPr>
                <a:spLocks noChangeAspect="1"/>
              </p:cNvSpPr>
              <p:nvPr/>
            </p:nvSpPr>
            <p:spPr bwMode="auto">
              <a:xfrm>
                <a:off x="2929710" y="1560749"/>
                <a:ext cx="839511" cy="726177"/>
              </a:xfrm>
              <a:prstGeom prst="triangle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 bwMode="auto">
              <a:xfrm>
                <a:off x="2866454" y="2232967"/>
                <a:ext cx="115512" cy="115512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 bwMode="auto">
              <a:xfrm rot="21358730">
                <a:off x="3286946" y="1480108"/>
                <a:ext cx="115512" cy="115512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 bwMode="auto">
              <a:xfrm>
                <a:off x="3717461" y="2229170"/>
                <a:ext cx="115512" cy="11551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48" name="Straight Connector 47"/>
            <p:cNvCxnSpPr>
              <a:endCxn id="105" idx="4"/>
            </p:cNvCxnSpPr>
            <p:nvPr/>
          </p:nvCxnSpPr>
          <p:spPr bwMode="auto">
            <a:xfrm flipV="1">
              <a:off x="3046209" y="5069116"/>
              <a:ext cx="0" cy="11824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3" name="Group 112"/>
          <p:cNvGrpSpPr/>
          <p:nvPr/>
        </p:nvGrpSpPr>
        <p:grpSpPr>
          <a:xfrm>
            <a:off x="5195084" y="4967794"/>
            <a:ext cx="1115229" cy="868371"/>
            <a:chOff x="5195084" y="4967794"/>
            <a:chExt cx="1115229" cy="868371"/>
          </a:xfrm>
        </p:grpSpPr>
        <p:grpSp>
          <p:nvGrpSpPr>
            <p:cNvPr id="97" name="Group 96"/>
            <p:cNvGrpSpPr/>
            <p:nvPr/>
          </p:nvGrpSpPr>
          <p:grpSpPr>
            <a:xfrm>
              <a:off x="5195084" y="4967794"/>
              <a:ext cx="966519" cy="868371"/>
              <a:chOff x="2866454" y="1480108"/>
              <a:chExt cx="966519" cy="868371"/>
            </a:xfrm>
          </p:grpSpPr>
          <p:sp>
            <p:nvSpPr>
              <p:cNvPr id="98" name="Isosceles Triangle 97"/>
              <p:cNvSpPr>
                <a:spLocks noChangeAspect="1"/>
              </p:cNvSpPr>
              <p:nvPr/>
            </p:nvSpPr>
            <p:spPr bwMode="auto">
              <a:xfrm>
                <a:off x="2929710" y="1560749"/>
                <a:ext cx="839511" cy="726177"/>
              </a:xfrm>
              <a:prstGeom prst="triangle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 bwMode="auto">
              <a:xfrm>
                <a:off x="3286946" y="1480108"/>
                <a:ext cx="115512" cy="115512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 bwMode="auto">
              <a:xfrm>
                <a:off x="3717461" y="2229170"/>
                <a:ext cx="115512" cy="115512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 bwMode="auto">
              <a:xfrm rot="1246096">
                <a:off x="2866454" y="2232967"/>
                <a:ext cx="115512" cy="11551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54" name="Straight Connector 53"/>
            <p:cNvCxnSpPr>
              <a:stCxn id="99" idx="7"/>
            </p:cNvCxnSpPr>
            <p:nvPr/>
          </p:nvCxnSpPr>
          <p:spPr bwMode="auto">
            <a:xfrm flipV="1">
              <a:off x="5305508" y="5192915"/>
              <a:ext cx="1004805" cy="5617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4" name="Group 113"/>
          <p:cNvGrpSpPr/>
          <p:nvPr/>
        </p:nvGrpSpPr>
        <p:grpSpPr>
          <a:xfrm>
            <a:off x="7713409" y="4953746"/>
            <a:ext cx="1041729" cy="868371"/>
            <a:chOff x="7713409" y="4953746"/>
            <a:chExt cx="1041729" cy="868371"/>
          </a:xfrm>
        </p:grpSpPr>
        <p:grpSp>
          <p:nvGrpSpPr>
            <p:cNvPr id="92" name="Group 91"/>
            <p:cNvGrpSpPr/>
            <p:nvPr/>
          </p:nvGrpSpPr>
          <p:grpSpPr>
            <a:xfrm>
              <a:off x="7788619" y="4953746"/>
              <a:ext cx="966519" cy="868371"/>
              <a:chOff x="2866454" y="1480108"/>
              <a:chExt cx="966519" cy="868371"/>
            </a:xfrm>
          </p:grpSpPr>
          <p:sp>
            <p:nvSpPr>
              <p:cNvPr id="93" name="Isosceles Triangle 92"/>
              <p:cNvSpPr>
                <a:spLocks noChangeAspect="1"/>
              </p:cNvSpPr>
              <p:nvPr/>
            </p:nvSpPr>
            <p:spPr bwMode="auto">
              <a:xfrm>
                <a:off x="2929710" y="1560749"/>
                <a:ext cx="839511" cy="726177"/>
              </a:xfrm>
              <a:prstGeom prst="triangle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 bwMode="auto">
              <a:xfrm>
                <a:off x="2866454" y="2232967"/>
                <a:ext cx="115512" cy="115512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 bwMode="auto">
              <a:xfrm>
                <a:off x="3286946" y="1480108"/>
                <a:ext cx="115512" cy="11551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 bwMode="auto">
              <a:xfrm rot="20824351">
                <a:off x="3717461" y="2229170"/>
                <a:ext cx="115512" cy="115512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59" name="Straight Connector 58"/>
            <p:cNvCxnSpPr>
              <a:endCxn id="96" idx="1"/>
            </p:cNvCxnSpPr>
            <p:nvPr/>
          </p:nvCxnSpPr>
          <p:spPr bwMode="auto">
            <a:xfrm>
              <a:off x="7713409" y="5149899"/>
              <a:ext cx="935032" cy="5799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055384" y="3402748"/>
                <a:ext cx="3521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84" y="3402748"/>
                <a:ext cx="352188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3448" r="-1724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055384" y="5155686"/>
                <a:ext cx="3521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84" y="5155686"/>
                <a:ext cx="35218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3448" r="-172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831250" y="3387862"/>
                <a:ext cx="3521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250" y="3387862"/>
                <a:ext cx="352188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509" r="-175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326082" y="3383307"/>
                <a:ext cx="3521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082" y="3383307"/>
                <a:ext cx="35218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5172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826237" y="5155686"/>
                <a:ext cx="3521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237" y="5155686"/>
                <a:ext cx="35218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5263" r="-175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320055" y="5155686"/>
                <a:ext cx="3521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055" y="5155686"/>
                <a:ext cx="352188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517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606905" y="1504922"/>
                <a:ext cx="161121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905" y="1504922"/>
                <a:ext cx="1611213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606905" y="2172912"/>
                <a:ext cx="161121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905" y="2172912"/>
                <a:ext cx="1611213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Isosceles Triangle 59"/>
          <p:cNvSpPr>
            <a:spLocks noChangeAspect="1"/>
          </p:cNvSpPr>
          <p:nvPr/>
        </p:nvSpPr>
        <p:spPr bwMode="auto">
          <a:xfrm>
            <a:off x="5263602" y="1732278"/>
            <a:ext cx="839511" cy="726177"/>
          </a:xfrm>
          <a:prstGeom prst="triangle">
            <a:avLst/>
          </a:prstGeom>
          <a:solidFill>
            <a:srgbClr val="FFDFD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ea typeface="Cambria Math" panose="02040503050406030204" pitchFamily="18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5200346" y="2404496"/>
            <a:ext cx="115512" cy="11551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5620838" y="1651637"/>
            <a:ext cx="115512" cy="115512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 bwMode="auto">
          <a:xfrm>
            <a:off x="6051353" y="2400699"/>
            <a:ext cx="115512" cy="115512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117" name="Arc 116"/>
          <p:cNvSpPr>
            <a:spLocks noChangeAspect="1"/>
          </p:cNvSpPr>
          <p:nvPr/>
        </p:nvSpPr>
        <p:spPr bwMode="auto">
          <a:xfrm rot="5400000">
            <a:off x="3011734" y="5961350"/>
            <a:ext cx="66212" cy="294547"/>
          </a:xfrm>
          <a:prstGeom prst="arc">
            <a:avLst>
              <a:gd name="adj1" fmla="val 15173693"/>
              <a:gd name="adj2" fmla="val 9668522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>
            <a:spLocks noChangeAspect="1"/>
          </p:cNvSpPr>
          <p:nvPr/>
        </p:nvSpPr>
        <p:spPr bwMode="auto">
          <a:xfrm rot="9026248">
            <a:off x="6085255" y="5126345"/>
            <a:ext cx="66212" cy="294547"/>
          </a:xfrm>
          <a:prstGeom prst="arc">
            <a:avLst>
              <a:gd name="adj1" fmla="val 15173693"/>
              <a:gd name="adj2" fmla="val 9668522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>
            <a:spLocks noChangeAspect="1"/>
          </p:cNvSpPr>
          <p:nvPr/>
        </p:nvSpPr>
        <p:spPr bwMode="auto">
          <a:xfrm rot="12573315">
            <a:off x="7909264" y="5120415"/>
            <a:ext cx="66212" cy="294547"/>
          </a:xfrm>
          <a:prstGeom prst="arc">
            <a:avLst>
              <a:gd name="adj1" fmla="val 15173693"/>
              <a:gd name="adj2" fmla="val 9668522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="" xmlns:a16="http://schemas.microsoft.com/office/drawing/2014/main" id="{11317E68-19BD-41B5-BC00-6820FC1BE94A}"/>
                  </a:ext>
                </a:extLst>
              </p:cNvPr>
              <p:cNvSpPr txBox="1"/>
              <p:nvPr/>
            </p:nvSpPr>
            <p:spPr>
              <a:xfrm>
                <a:off x="9606904" y="2837497"/>
                <a:ext cx="161121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317E68-19BD-41B5-BC00-6820FC1BE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904" y="2837497"/>
                <a:ext cx="1611213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="" xmlns:a16="http://schemas.microsoft.com/office/drawing/2014/main" id="{11317E68-19BD-41B5-BC00-6820FC1BE94A}"/>
                  </a:ext>
                </a:extLst>
              </p:cNvPr>
              <p:cNvSpPr txBox="1"/>
              <p:nvPr/>
            </p:nvSpPr>
            <p:spPr>
              <a:xfrm>
                <a:off x="9606903" y="3502082"/>
                <a:ext cx="161121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317E68-19BD-41B5-BC00-6820FC1BE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903" y="3502082"/>
                <a:ext cx="1611213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929288" y="1811219"/>
                <a:ext cx="3045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nb-NO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288" y="1811219"/>
                <a:ext cx="304526" cy="400110"/>
              </a:xfrm>
              <a:prstGeom prst="rect">
                <a:avLst/>
              </a:prstGeom>
              <a:blipFill rotWithShape="0">
                <a:blip r:embed="rId12"/>
                <a:stretch>
                  <a:fillRect r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72478" y="5409651"/>
                <a:ext cx="2460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 smtClean="0"/>
                  <a:t> is a group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478" y="5409651"/>
                <a:ext cx="2460403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093241" y="4875968"/>
                <a:ext cx="2460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241" y="4875968"/>
                <a:ext cx="2460403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9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61" grpId="0" animBg="1"/>
      <p:bldP spid="67" grpId="0" animBg="1"/>
      <p:bldP spid="68" grpId="0" animBg="1"/>
      <p:bldP spid="117" grpId="0" animBg="1"/>
      <p:bldP spid="118" grpId="0" animBg="1"/>
      <p:bldP spid="123" grpId="0" animBg="1"/>
      <p:bldP spid="126" grpId="0"/>
      <p:bldP spid="127" grpId="0"/>
      <p:bldP spid="62" grpId="0"/>
      <p:bldP spid="5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75335" y="4046194"/>
                <a:ext cx="2460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∘⋯∘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∘⋯∘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335" y="4046194"/>
                <a:ext cx="246080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</a:t>
            </a:r>
            <a:r>
              <a:rPr lang="en-US" dirty="0" err="1"/>
              <a:t>exponentation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4752" y="1418204"/>
                <a:ext cx="1271043" cy="4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52" y="1418204"/>
                <a:ext cx="1271043" cy="451277"/>
              </a:xfrm>
              <a:prstGeom prst="rect">
                <a:avLst/>
              </a:prstGeom>
              <a:blipFill rotWithShape="0">
                <a:blip r:embed="rId3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675" y="2205085"/>
                <a:ext cx="2590154" cy="4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∘⋯∘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5" y="2205085"/>
                <a:ext cx="2590154" cy="451277"/>
              </a:xfrm>
              <a:prstGeom prst="rect">
                <a:avLst/>
              </a:prstGeom>
              <a:blipFill rotWithShape="0">
                <a:blip r:embed="rId4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5400000">
            <a:off x="2242057" y="1741028"/>
            <a:ext cx="135509" cy="1228725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61536" y="1976453"/>
                <a:ext cx="3779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536" y="1976453"/>
                <a:ext cx="377939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0891" y="2991966"/>
                <a:ext cx="1777289" cy="4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91" y="2991966"/>
                <a:ext cx="1777289" cy="451277"/>
              </a:xfrm>
              <a:prstGeom prst="rect">
                <a:avLst/>
              </a:prstGeom>
              <a:blipFill rotWithShape="0">
                <a:blip r:embed="rId6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3858" y="4018988"/>
                <a:ext cx="1034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858" y="4018988"/>
                <a:ext cx="1034322" cy="369332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 rot="5400000">
            <a:off x="3322285" y="3627672"/>
            <a:ext cx="135509" cy="863733"/>
          </a:xfrm>
          <a:prstGeom prst="leftBrace">
            <a:avLst>
              <a:gd name="adj1" fmla="val 105687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45952" y="3661220"/>
                <a:ext cx="2483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952" y="3661220"/>
                <a:ext cx="248349" cy="338554"/>
              </a:xfrm>
              <a:prstGeom prst="rect">
                <a:avLst/>
              </a:prstGeom>
              <a:blipFill rotWithShape="0">
                <a:blip r:embed="rId8"/>
                <a:stretch>
                  <a:fillRect r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 rot="5400000">
            <a:off x="4402130" y="3630768"/>
            <a:ext cx="135509" cy="848282"/>
          </a:xfrm>
          <a:prstGeom prst="leftBrace">
            <a:avLst>
              <a:gd name="adj1" fmla="val 105687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97645" y="3661220"/>
                <a:ext cx="3975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45" y="3661220"/>
                <a:ext cx="397588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>
          <a:xfrm rot="16200000">
            <a:off x="3820648" y="3509927"/>
            <a:ext cx="174766" cy="1993107"/>
          </a:xfrm>
          <a:prstGeom prst="leftBrace">
            <a:avLst>
              <a:gd name="adj1" fmla="val 105687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74138" y="4591085"/>
                <a:ext cx="8286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138" y="4591085"/>
                <a:ext cx="828639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107575" y="4046849"/>
                <a:ext cx="1034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5" y="4046849"/>
                <a:ext cx="1034322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54752" y="4046194"/>
            <a:ext cx="95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67713" y="1582350"/>
                <a:ext cx="820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713" y="1582350"/>
                <a:ext cx="82038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88095" y="1583726"/>
                <a:ext cx="4164253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"3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"=3+3+3+⋯+3=15⋅3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095" y="1583726"/>
                <a:ext cx="4164253" cy="3724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>
          <a:xfrm rot="5400000">
            <a:off x="9114345" y="638235"/>
            <a:ext cx="135509" cy="1790700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93129" y="1158053"/>
                <a:ext cx="3779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129" y="1158053"/>
                <a:ext cx="377939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57750" y="5279372"/>
            <a:ext cx="95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0796" y="5279372"/>
                <a:ext cx="2865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96" y="5279372"/>
                <a:ext cx="2865396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567713" y="3159993"/>
            <a:ext cx="268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Multiplicative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9400" y="3630984"/>
                <a:ext cx="3448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,⋆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⋆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nb-NO" sz="1600" b="0" dirty="0"/>
              </a:p>
              <a:p>
                <a:r>
                  <a:rPr lang="en-US" sz="1600" dirty="0"/>
                  <a:t>     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⋆⋯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30984"/>
                <a:ext cx="3448050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585532" y="4853891"/>
            <a:ext cx="268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Additive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47219" y="5305832"/>
                <a:ext cx="3448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,⋆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⋆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nb-NO" sz="1600" b="0" dirty="0"/>
              </a:p>
              <a:p>
                <a:r>
                  <a:rPr lang="en-US" sz="1600" dirty="0"/>
                  <a:t>     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⋆⋯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219" y="5305832"/>
                <a:ext cx="3448050" cy="5847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 bwMode="auto">
          <a:xfrm>
            <a:off x="8120061" y="3661220"/>
            <a:ext cx="352425" cy="31018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1" name="Oval 30"/>
          <p:cNvSpPr/>
          <p:nvPr/>
        </p:nvSpPr>
        <p:spPr bwMode="auto">
          <a:xfrm>
            <a:off x="8607564" y="3889959"/>
            <a:ext cx="352425" cy="31018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Oval 31"/>
          <p:cNvSpPr/>
          <p:nvPr/>
        </p:nvSpPr>
        <p:spPr bwMode="auto">
          <a:xfrm>
            <a:off x="8120061" y="5305833"/>
            <a:ext cx="623889" cy="34287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3" name="Oval 32"/>
          <p:cNvSpPr/>
          <p:nvPr/>
        </p:nvSpPr>
        <p:spPr bwMode="auto">
          <a:xfrm>
            <a:off x="8659752" y="5552053"/>
            <a:ext cx="522346" cy="38348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640490" y="4477377"/>
            <a:ext cx="1685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just notation!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9032420" y="4175404"/>
            <a:ext cx="608070" cy="3602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8993129" y="4782103"/>
            <a:ext cx="608070" cy="6819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84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34835" y="1348995"/>
                <a:ext cx="8823012" cy="1829444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nb-NO" dirty="0" smtClean="0"/>
                  <a:t>group</a:t>
                </a:r>
                <a:r>
                  <a:rPr lang="en-US" dirty="0" smtClean="0"/>
                  <a:t> </a:t>
                </a:r>
                <a:r>
                  <a:rPr lang="nb-NO" dirty="0"/>
                  <a:t>is </a:t>
                </a:r>
                <a:r>
                  <a:rPr lang="nb-NO" b="1" dirty="0"/>
                  <a:t>cyclic</a:t>
                </a:r>
                <a:r>
                  <a:rPr lang="nb-NO" dirty="0"/>
                  <a:t> if </a:t>
                </a:r>
                <a:r>
                  <a:rPr lang="nb-NO" dirty="0" smtClean="0"/>
                  <a:t>there</a:t>
                </a:r>
                <a:r>
                  <a:rPr lang="nb-NO" dirty="0"/>
                  <a:t> </a:t>
                </a:r>
                <a:r>
                  <a:rPr lang="nb-NO" dirty="0" smtClean="0"/>
                  <a:t>is a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…,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… </m:t>
                        </m:r>
                      </m:e>
                    </m:d>
                  </m:oMath>
                </a14:m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called a </a:t>
                </a:r>
                <a:r>
                  <a:rPr lang="en-US" b="1" dirty="0"/>
                  <a:t>generator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we 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835" y="1348995"/>
                <a:ext cx="8823012" cy="182944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65033" y="3925181"/>
                <a:ext cx="1441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+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3" y="3925181"/>
                <a:ext cx="144148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033" y="4354605"/>
                <a:ext cx="1684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3" y="4354605"/>
                <a:ext cx="16843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98321" y="3459477"/>
            <a:ext cx="237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Examples: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11012" y="3459477"/>
            <a:ext cx="30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 cyclic groups: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50828" y="3940570"/>
                <a:ext cx="860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28" y="3940570"/>
                <a:ext cx="8603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716313" y="3940570"/>
                <a:ext cx="8057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13" y="3940570"/>
                <a:ext cx="80579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220226"/>
                  </p:ext>
                </p:extLst>
              </p:nvPr>
            </p:nvGraphicFramePr>
            <p:xfrm>
              <a:off x="8028880" y="4910122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220226"/>
                  </p:ext>
                </p:extLst>
              </p:nvPr>
            </p:nvGraphicFramePr>
            <p:xfrm>
              <a:off x="8028880" y="4910122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8"/>
                          <a:stretch>
                            <a:fillRect t="-4000" r="-398387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716313" y="4570049"/>
                <a:ext cx="6928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⋆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13" y="4570049"/>
                <a:ext cx="692882" cy="246221"/>
              </a:xfrm>
              <a:prstGeom prst="rect">
                <a:avLst/>
              </a:prstGeom>
              <a:blipFill rotWithShape="0">
                <a:blip r:embed="rId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65032" y="6062889"/>
                <a:ext cx="3532323" cy="41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cyclic for all primes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2" y="6062889"/>
                <a:ext cx="3532323" cy="410497"/>
              </a:xfrm>
              <a:prstGeom prst="rect">
                <a:avLst/>
              </a:prstGeom>
              <a:blipFill>
                <a:blip r:embed="rId10"/>
                <a:stretch>
                  <a:fillRect t="-4478" b="-1791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74396" y="4882456"/>
                <a:ext cx="1932553" cy="639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96" y="4882456"/>
                <a:ext cx="1932553" cy="6399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7735" y="4895735"/>
                <a:ext cx="4632370" cy="34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1, 3, 2, 6, 4, 5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35" y="4895735"/>
                <a:ext cx="4632370" cy="3413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07735" y="5259632"/>
                <a:ext cx="4738254" cy="34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1, 5, 4, 6, 2, 3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35" y="5259632"/>
                <a:ext cx="4738254" cy="34137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82606" y="5221365"/>
                <a:ext cx="780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06" y="5221365"/>
                <a:ext cx="78021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73145" y="5608862"/>
                <a:ext cx="780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145" y="5608862"/>
                <a:ext cx="78021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09177" y="5636818"/>
                <a:ext cx="5278257" cy="34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1, 2, 4, 1, 2, 4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4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177" y="5636818"/>
                <a:ext cx="5278257" cy="34137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A2538F9B-1A82-4B3C-A57C-D822322271B8}"/>
                  </a:ext>
                </a:extLst>
              </p:cNvPr>
              <p:cNvSpPr/>
              <p:nvPr/>
            </p:nvSpPr>
            <p:spPr>
              <a:xfrm>
                <a:off x="2207735" y="3940570"/>
                <a:ext cx="953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538F9B-1A82-4B3C-A57C-D82232227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35" y="3940570"/>
                <a:ext cx="95333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7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3" grpId="0"/>
      <p:bldP spid="35" grpId="0"/>
      <p:bldP spid="36" grpId="0"/>
      <p:bldP spid="17" grpId="0"/>
      <p:bldP spid="18" grpId="0"/>
      <p:bldP spid="19" grpId="0"/>
      <p:bldP spid="3" grpId="0"/>
      <p:bldP spid="21" grpId="0"/>
      <p:bldP spid="2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34834" y="1348995"/>
                <a:ext cx="7547141" cy="105554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A </a:t>
                </a:r>
                <a:r>
                  <a:rPr lang="nb-NO" dirty="0" smtClean="0"/>
                  <a:t>subset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subgroup, </a:t>
                </a:r>
                <a:r>
                  <a:rPr lang="en-US" dirty="0"/>
                  <a:t>written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 group under the binary operation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834" y="1348995"/>
                <a:ext cx="7547141" cy="105554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9932" y="3306773"/>
            <a:ext cx="173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/>
              <a:t>Examples</a:t>
            </a:r>
            <a:r>
              <a:rPr lang="nb-NO" b="1" dirty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6209" y="3937379"/>
                <a:ext cx="290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 (for all groups)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09" y="3937379"/>
                <a:ext cx="290229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3238" y="4510059"/>
                <a:ext cx="2570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 (for all groups)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38" y="4510059"/>
                <a:ext cx="257013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6207" y="5082740"/>
                <a:ext cx="4081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…,−2, 0, 2, 4, 6,…</m:t>
                          </m:r>
                        </m:e>
                      </m:d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07" y="5082740"/>
                <a:ext cx="408155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6207" y="5574827"/>
                <a:ext cx="3940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…,−3, 0, 3, 6, 9,…</m:t>
                          </m:r>
                        </m:e>
                      </m:d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07" y="5574827"/>
                <a:ext cx="394023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23774" y="4469446"/>
                <a:ext cx="290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774" y="4469446"/>
                <a:ext cx="290229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23775" y="3879081"/>
                <a:ext cx="290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775" y="3879081"/>
                <a:ext cx="2902291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51251" y="5081067"/>
                <a:ext cx="1007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251" y="5081067"/>
                <a:ext cx="100749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22837" y="4719607"/>
                <a:ext cx="25520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0, 5, 10,…,35</m:t>
                        </m:r>
                      </m:e>
                    </m:d>
                  </m:oMath>
                </a14:m>
                <a:r>
                  <a:rPr lang="en-US" sz="1600" dirty="0"/>
                  <a:t>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837" y="4719607"/>
                <a:ext cx="2552007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 flipH="1">
            <a:off x="5928578" y="3471176"/>
            <a:ext cx="407323" cy="4488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642371" y="3188170"/>
            <a:ext cx="2352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positive real numbers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8928656" y="1164586"/>
            <a:ext cx="2454564" cy="2482406"/>
          </a:xfrm>
          <a:prstGeom prst="ellipse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2" name="Oval 21"/>
          <p:cNvSpPr/>
          <p:nvPr/>
        </p:nvSpPr>
        <p:spPr bwMode="auto">
          <a:xfrm>
            <a:off x="9360512" y="2123916"/>
            <a:ext cx="1476415" cy="1469337"/>
          </a:xfrm>
          <a:prstGeom prst="ellipse">
            <a:avLst/>
          </a:prstGeom>
          <a:solidFill>
            <a:srgbClr val="FFF3C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981820" y="1251914"/>
                <a:ext cx="338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820" y="1251914"/>
                <a:ext cx="33867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929385" y="2123916"/>
                <a:ext cx="338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385" y="2123916"/>
                <a:ext cx="338670" cy="400110"/>
              </a:xfrm>
              <a:prstGeom prst="rect">
                <a:avLst/>
              </a:prstGeom>
              <a:blipFill rotWithShape="0">
                <a:blip r:embed="rId13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817268" y="3198459"/>
                <a:ext cx="338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268" y="3198459"/>
                <a:ext cx="33867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42448" y="2952237"/>
                <a:ext cx="338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448" y="2952237"/>
                <a:ext cx="33867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478598" y="2404544"/>
                <a:ext cx="338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598" y="2404544"/>
                <a:ext cx="338670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4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73334" y="2841102"/>
                <a:ext cx="338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334" y="2841102"/>
                <a:ext cx="33867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929385" y="2538210"/>
                <a:ext cx="669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385" y="2538210"/>
                <a:ext cx="669456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196071" y="5103123"/>
                <a:ext cx="25520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0, 10, 20, 30</m:t>
                        </m:r>
                      </m:e>
                    </m:d>
                  </m:oMath>
                </a14:m>
                <a:r>
                  <a:rPr lang="en-US" sz="1600" dirty="0"/>
                  <a:t> 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071" y="5103123"/>
                <a:ext cx="2552007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221078" y="5503233"/>
                <a:ext cx="25520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0, 20</m:t>
                        </m:r>
                      </m:e>
                    </m:d>
                  </m:oMath>
                </a14:m>
                <a:r>
                  <a:rPr lang="en-US" sz="1600" dirty="0"/>
                  <a:t> 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078" y="5503233"/>
                <a:ext cx="2552007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55082" y="5081067"/>
                <a:ext cx="908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82" y="5081067"/>
                <a:ext cx="908454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63375" y="5081067"/>
                <a:ext cx="908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375" y="5081067"/>
                <a:ext cx="908454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988868" y="5081067"/>
                <a:ext cx="780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868" y="5081067"/>
                <a:ext cx="780214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3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97819" y="3285422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819" y="3285422"/>
                <a:ext cx="44087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56947" y="3285422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947" y="3285422"/>
                <a:ext cx="4408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58433" y="3285422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433" y="3285422"/>
                <a:ext cx="44087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9047" y="3285422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047" y="3285422"/>
                <a:ext cx="44087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73091" y="3285422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091" y="3285422"/>
                <a:ext cx="44087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14684" y="3285422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684" y="3285422"/>
                <a:ext cx="44087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62751" y="3283055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751" y="3283055"/>
                <a:ext cx="44087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7789" y="2460100"/>
            <a:ext cx="36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Proof (finite cyclic </a:t>
            </a:r>
            <a:r>
              <a:rPr lang="en-US" b="1" dirty="0" smtClean="0"/>
              <a:t>groups):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9232" y="3025560"/>
                <a:ext cx="1880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32" y="3025560"/>
                <a:ext cx="1880884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45459" y="3285422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459" y="3285422"/>
                <a:ext cx="440872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4166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/>
          <p:cNvSpPr/>
          <p:nvPr/>
        </p:nvSpPr>
        <p:spPr>
          <a:xfrm rot="5400000">
            <a:off x="5128464" y="1530411"/>
            <a:ext cx="160141" cy="3312367"/>
          </a:xfrm>
          <a:prstGeom prst="leftBrace">
            <a:avLst>
              <a:gd name="adj1" fmla="val 148802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41671" y="2681994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671" y="2681994"/>
                <a:ext cx="440872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637805" y="1187114"/>
                <a:ext cx="8650156" cy="112817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Theorem:</a:t>
                </a:r>
                <a:r>
                  <a:rPr lang="en-US" dirty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05" y="1187114"/>
                <a:ext cx="8650156" cy="1128174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58840" y="3283055"/>
                <a:ext cx="7325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40" y="3283055"/>
                <a:ext cx="732539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60794" y="3283055"/>
                <a:ext cx="7325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794" y="3283055"/>
                <a:ext cx="732539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909484" y="3901773"/>
                <a:ext cx="8770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84" y="3901773"/>
                <a:ext cx="877063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60091" y="3901773"/>
                <a:ext cx="8770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91" y="3901773"/>
                <a:ext cx="877063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28012" y="3901773"/>
                <a:ext cx="1406485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012" y="3901773"/>
                <a:ext cx="1406485" cy="372410"/>
              </a:xfrm>
              <a:prstGeom prst="rect">
                <a:avLst/>
              </a:prstGeom>
              <a:blipFill rotWithShape="0">
                <a:blip r:embed="rId2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54282" y="3901773"/>
                <a:ext cx="2809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 …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82" y="3901773"/>
                <a:ext cx="2809115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83477" y="3905313"/>
                <a:ext cx="1271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77" y="3905313"/>
                <a:ext cx="1271043" cy="369332"/>
              </a:xfrm>
              <a:prstGeom prst="rect">
                <a:avLst/>
              </a:prstGeom>
              <a:blipFill rotWithShape="0">
                <a:blip r:embed="rId2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54520" y="3926482"/>
                <a:ext cx="2500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⟹  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520" y="3926482"/>
                <a:ext cx="2500604" cy="369332"/>
              </a:xfrm>
              <a:prstGeom prst="rect">
                <a:avLst/>
              </a:prstGeom>
              <a:blipFill rotWithShape="0">
                <a:blip r:embed="rId2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55556" y="3926482"/>
                <a:ext cx="2500604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⟹   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556" y="3926482"/>
                <a:ext cx="2500604" cy="378245"/>
              </a:xfrm>
              <a:prstGeom prst="rect">
                <a:avLst/>
              </a:prstGeom>
              <a:blipFill rotWithShape="0">
                <a:blip r:embed="rId2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8803506" y="3930938"/>
            <a:ext cx="25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contradiction!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642609" y="4591435"/>
                <a:ext cx="8645351" cy="73986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/>
                  <a:t>Theorem:</a:t>
                </a: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</m:fNam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</m:fNam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609" y="4591435"/>
                <a:ext cx="8645351" cy="739864"/>
              </a:xfrm>
              <a:prstGeom prst="round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600696" y="5526827"/>
                <a:ext cx="8687264" cy="74569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/>
                  <a:t>Theorem (Lagrange’s theorem</a:t>
                </a:r>
                <a:r>
                  <a:rPr lang="en-US" b="1" dirty="0" smtClean="0"/>
                  <a:t>):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696" y="5526827"/>
                <a:ext cx="8687264" cy="745694"/>
              </a:xfrm>
              <a:prstGeom prst="roundRect">
                <a:avLst/>
              </a:prstGeom>
              <a:blipFill rotWithShape="0">
                <a:blip r:embed="rId26"/>
                <a:stretch>
                  <a:fillRect l="-70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  <p:bldP spid="10" grpId="2"/>
      <p:bldP spid="10" grpId="3"/>
      <p:bldP spid="11" grpId="0"/>
      <p:bldP spid="11" grpId="1"/>
      <p:bldP spid="12" grpId="0"/>
      <p:bldP spid="13" grpId="0"/>
      <p:bldP spid="17" grpId="0"/>
      <p:bldP spid="18" grpId="0"/>
      <p:bldP spid="20" grpId="0"/>
      <p:bldP spid="22" grpId="0" animBg="1"/>
      <p:bldP spid="23" grpId="0"/>
      <p:bldP spid="24" grpId="0"/>
      <p:bldP spid="26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/>
      <p:bldP spid="35" grpId="0"/>
      <p:bldP spid="36" grpId="0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531037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encryption algorithm 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decryption algorithm (public)</a:t>
                </a: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310376" cy="22467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183888" y="5238432"/>
            <a:ext cx="4652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chemeClr val="accent1">
                    <a:lumMod val="50000"/>
                  </a:schemeClr>
                </a:solidFill>
              </a:rPr>
              <a:t>K : </a:t>
            </a:r>
            <a:r>
              <a:rPr lang="nb-NO" sz="2000" dirty="0">
                <a:solidFill>
                  <a:schemeClr val="tx2"/>
                </a:solidFill>
              </a:rPr>
              <a:t>encryption / decryption key (secret)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10" idx="3"/>
            <a:endCxn id="37" idx="1"/>
          </p:cNvCxnSpPr>
          <p:nvPr/>
        </p:nvCxnSpPr>
        <p:spPr bwMode="auto">
          <a:xfrm>
            <a:off x="4306670" y="3231545"/>
            <a:ext cx="41113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0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of prime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</p:spPr>
            <p:txBody>
              <a:bodyPr/>
              <a:lstStyle/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b="1" dirty="0" smtClean="0"/>
              </a:p>
              <a:p>
                <a:r>
                  <a:rPr lang="en-US" sz="1600" b="1" dirty="0" smtClean="0"/>
                  <a:t>Fact</a:t>
                </a:r>
                <a:r>
                  <a:rPr lang="en-US" sz="1600" b="1" dirty="0"/>
                  <a:t>: </a:t>
                </a:r>
                <a:r>
                  <a:rPr lang="en-US" sz="1600" dirty="0"/>
                  <a:t>any prime-order group is </a:t>
                </a:r>
                <a:r>
                  <a:rPr lang="en-US" sz="1600" dirty="0" smtClean="0"/>
                  <a:t>cyclic</a:t>
                </a:r>
              </a:p>
              <a:p>
                <a:endParaRPr lang="en-US" sz="1600" dirty="0"/>
              </a:p>
              <a:p>
                <a:r>
                  <a:rPr lang="en-US" sz="1600" b="1" dirty="0"/>
                  <a:t>Fact: </a:t>
                </a:r>
                <a:r>
                  <a:rPr lang="en-US" sz="1600" dirty="0"/>
                  <a:t>any non-trivial element (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600" dirty="0"/>
                  <a:t>) in a prime-order group is a </a:t>
                </a:r>
                <a:r>
                  <a:rPr lang="en-US" sz="1600" dirty="0" smtClean="0"/>
                  <a:t>generator</a:t>
                </a:r>
              </a:p>
              <a:p>
                <a:endParaRPr lang="en-US" sz="1600" dirty="0"/>
              </a:p>
              <a:p>
                <a:r>
                  <a:rPr lang="en-US" sz="1600" b="1" dirty="0"/>
                  <a:t>Warning: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 is </a:t>
                </a:r>
                <a:r>
                  <a:rPr lang="en-US" sz="1600" i="1" dirty="0"/>
                  <a:t>not </a:t>
                </a:r>
                <a:r>
                  <a:rPr lang="en-US" sz="1600" dirty="0"/>
                  <a:t>a prime-order group!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Suppose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/>
                  <a:t>, with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being prime; what are the possible sub-groups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?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  <a:blipFill rotWithShape="0">
                <a:blip r:embed="rId2"/>
                <a:stretch>
                  <a:fillRect l="-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623392" y="1145914"/>
                <a:ext cx="8507907" cy="61938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Theorem (Lagrange's theorem):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45914"/>
                <a:ext cx="8507907" cy="619386"/>
              </a:xfrm>
              <a:prstGeom prst="roundRect">
                <a:avLst/>
              </a:prstGeom>
              <a:blipFill rotWithShape="0">
                <a:blip r:embed="rId3"/>
                <a:stretch>
                  <a:fillRect l="-71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2883" y="4958066"/>
                <a:ext cx="2949334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{1}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1,−1}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         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d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mr>
                              </m:m>
                            </m:e>
                            <m:e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3" y="4958066"/>
                <a:ext cx="2949334" cy="13408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2883" y="4249389"/>
                <a:ext cx="2541282" cy="410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−1=2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3" y="4249389"/>
                <a:ext cx="2541282" cy="410497"/>
              </a:xfrm>
              <a:prstGeom prst="rect">
                <a:avLst/>
              </a:prstGeom>
              <a:blipFill rotWithShape="0">
                <a:blip r:embed="rId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85375" y="4406918"/>
                <a:ext cx="5491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75" y="4406918"/>
                <a:ext cx="549125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86656" y="4404834"/>
                <a:ext cx="25467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1, 2, 3, 4, 5, 6, 7, 8, 9, 10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656" y="4404834"/>
                <a:ext cx="2546786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48225" y="4985848"/>
                <a:ext cx="13111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11=2⋅5+1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25" y="4985848"/>
                <a:ext cx="131119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194730" y="4404184"/>
                <a:ext cx="10897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730" y="4404184"/>
                <a:ext cx="1089721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131299" y="4963822"/>
                <a:ext cx="22445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={1,10}&lt;</m:t>
                      </m:r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299" y="4963822"/>
                <a:ext cx="2244589" cy="338554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252119" y="6083098"/>
                <a:ext cx="1123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119" y="6083098"/>
                <a:ext cx="1123769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86353" y="5523460"/>
                <a:ext cx="43895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={1, 3, 4, 5, 9}&lt;</m:t>
                      </m:r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353" y="5523460"/>
                <a:ext cx="4389535" cy="338554"/>
              </a:xfrm>
              <a:prstGeom prst="rect">
                <a:avLst/>
              </a:prstGeom>
              <a:blipFill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151450" y="4404184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05196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/>
                  <a:t> a group?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7"/>
                <a:ext cx="11137237" cy="258137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1, 2,  …, 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1800" dirty="0"/>
              </a:p>
              <a:p>
                <a:pPr marL="0" indent="0"/>
                <a:endParaRPr lang="en-US" sz="7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Associativity  	</a:t>
                </a:r>
                <a:r>
                  <a:rPr lang="en-US" sz="1800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r>
                  <a:rPr lang="en-US" sz="1800" dirty="0"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func>
                      <m:funcPr>
                        <m:ctrlPr>
                          <a:rPr lang="nb-NO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a:rPr lang="nb-NO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4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mod</m:t>
                        </m:r>
                      </m:fName>
                      <m:e>
                        <m:r>
                          <a:rPr lang="nb-NO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func>
                  </m:oMath>
                </a14:m>
                <a:endParaRPr lang="en-US" sz="1800" dirty="0">
                  <a:sym typeface="Wingdings" panose="05000000000000000000" pitchFamily="2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ym typeface="Wingdings" panose="05000000000000000000" pitchFamily="2" charset="2"/>
                  </a:rPr>
                  <a:t>Identity 	</a:t>
                </a:r>
                <a:r>
                  <a:rPr lang="en-US" sz="1800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r>
                  <a:rPr lang="en-US" sz="1800" dirty="0"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⋅1=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func>
                      <m:funcPr>
                        <m:ctrlPr>
                          <a:rPr lang="nb-NO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a:rPr lang="nb-NO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mod</m:t>
                        </m:r>
                      </m:fName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func>
                  </m:oMath>
                </a14:m>
                <a:endParaRPr lang="en-US" sz="1800" dirty="0">
                  <a:sym typeface="Wingdings" panose="05000000000000000000" pitchFamily="2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ym typeface="Wingdings" panose="05000000000000000000" pitchFamily="2" charset="2"/>
                  </a:rPr>
                  <a:t>Inverses	</a:t>
                </a:r>
                <a:r>
                  <a:rPr lang="en-US" sz="1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?</a:t>
                </a:r>
                <a:r>
                  <a:rPr lang="en-US" sz="1800" dirty="0">
                    <a:sym typeface="Wingdings" panose="05000000000000000000" pitchFamily="2" charset="2"/>
                  </a:rPr>
                  <a:t>  </a:t>
                </a:r>
              </a:p>
              <a:p>
                <a:pPr marL="0" indent="0"/>
                <a:endParaRPr lang="en-US" sz="1050" dirty="0">
                  <a:sym typeface="Wingdings" panose="05000000000000000000" pitchFamily="2" charset="2"/>
                </a:endParaRPr>
              </a:p>
              <a:p>
                <a:pPr marL="0" indent="0"/>
                <a:r>
                  <a:rPr lang="en-US" sz="1800" dirty="0">
                    <a:sym typeface="Wingdings" panose="05000000000000000000" pitchFamily="2" charset="2"/>
                  </a:rPr>
                  <a:t>        Given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nb-NO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>
                    <a:sym typeface="Wingdings" panose="05000000000000000000" pitchFamily="2" charset="2"/>
                  </a:rPr>
                  <a:t> can we always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>
                    <a:sym typeface="Wingdings" panose="05000000000000000000" pitchFamily="2" charset="2"/>
                  </a:rPr>
                  <a:t>? </a:t>
                </a:r>
                <a:endParaRPr lang="en-US" sz="1800" dirty="0"/>
              </a:p>
              <a:p>
                <a:pPr marL="0" indent="0"/>
                <a:r>
                  <a:rPr lang="en-US" sz="1800" dirty="0"/>
                  <a:t>        Need to solve:		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8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7"/>
                <a:ext cx="11137237" cy="2581375"/>
              </a:xfrm>
              <a:blipFill rotWithShape="0">
                <a:blip r:embed="rId3"/>
                <a:stretch>
                  <a:fillRect l="-328"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03479" y="3720482"/>
                <a:ext cx="5398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Claim: 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  such that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79" y="3720482"/>
                <a:ext cx="53988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3478" y="4258326"/>
                <a:ext cx="1045712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Proof: 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b-NO" sz="1600" dirty="0"/>
                  <a:t> contains a </a:t>
                </a:r>
                <a:r>
                  <a:rPr lang="nb-NO" sz="1600" i="1" dirty="0"/>
                  <a:t>positive </a:t>
                </a:r>
                <a:r>
                  <a:rPr lang="nb-NO" sz="1600" dirty="0"/>
                  <a:t>integer 			     	       </a:t>
                </a:r>
                <a:r>
                  <a:rPr lang="nb-NO" sz="1200" dirty="0"/>
                  <a:t>(e.g.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b-NO" sz="1200" dirty="0"/>
                  <a:t> and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sz="1200" dirty="0"/>
                  <a:t>)  </a:t>
                </a:r>
                <a:endParaRPr lang="nb-NO" sz="16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b-NO" sz="1600" dirty="0"/>
                  <a:t> contains a </a:t>
                </a:r>
                <a:r>
                  <a:rPr lang="nb-NO" sz="1600" i="1" dirty="0"/>
                  <a:t>smallest </a:t>
                </a:r>
                <a:r>
                  <a:rPr lang="nb-NO" sz="1600" dirty="0"/>
                  <a:t>positive integer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nb-NO" sz="16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nb-NO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</a:t>
                </a:r>
                <a:r>
                  <a:rPr lang="nb-NO" sz="1600" dirty="0"/>
                  <a:t>	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1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6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16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nb-NO" sz="16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b-NO" sz="1600" dirty="0"/>
                  <a:t> 						       </a:t>
                </a:r>
                <a:r>
                  <a:rPr lang="nb-NO" sz="1200" dirty="0"/>
                  <a:t>(since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b-NO" sz="1200" dirty="0"/>
                  <a:t> is the smallest positive integer in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b-NO" sz="1200" dirty="0"/>
                  <a:t>)</a:t>
                </a:r>
                <a:endParaRPr lang="nb-NO" sz="16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b-NO" sz="1600" dirty="0"/>
                  <a:t>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nb-NO" sz="1600" dirty="0"/>
                  <a:t>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b-NO" sz="1600" dirty="0"/>
                  <a:t> 				     	       </a:t>
                </a:r>
                <a:r>
                  <a:rPr lang="nb-NO" sz="1200" dirty="0"/>
                  <a:t>(since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sz="1200" dirty="0"/>
                  <a:t> is prime and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sz="1200" dirty="0"/>
                  <a:t>)</a:t>
                </a:r>
                <a:endParaRPr lang="nb-NO" sz="16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nb-NO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78" y="4258326"/>
                <a:ext cx="10457126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466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66380" y="3721356"/>
                <a:ext cx="2325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nb-NO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nb-NO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380" y="3721356"/>
                <a:ext cx="232575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63423" y="2728848"/>
                <a:ext cx="3025134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How do we actually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/>
                  <a:t>?</a:t>
                </a:r>
                <a:br>
                  <a:rPr lang="en-US" sz="1600" dirty="0"/>
                </a:br>
                <a:r>
                  <a:rPr lang="en-US" sz="1600" dirty="0"/>
                  <a:t>Extended Euclidian Algorithm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423" y="2728848"/>
                <a:ext cx="3025134" cy="584775"/>
              </a:xfrm>
              <a:prstGeom prst="rect">
                <a:avLst/>
              </a:prstGeom>
              <a:blipFill>
                <a:blip r:embed="rId8"/>
                <a:stretch>
                  <a:fillRect l="-803" t="-2041" b="-112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82622" y="3741610"/>
                <a:ext cx="1447832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622" y="3741610"/>
                <a:ext cx="1447832" cy="390748"/>
              </a:xfrm>
              <a:prstGeom prst="rect">
                <a:avLst/>
              </a:prstGeom>
              <a:blipFill rotWithShape="0"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7600" y="5421262"/>
                <a:ext cx="18705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nb-NO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b-NO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16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600" y="5421262"/>
                <a:ext cx="1870512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88016" y="5421262"/>
                <a:ext cx="21298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nb-NO" sz="16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𝑞𝑚</m:t>
                      </m:r>
                      <m:r>
                        <a:rPr lang="nb-NO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𝑞𝑛</m:t>
                          </m:r>
                        </m:e>
                      </m:d>
                      <m:r>
                        <a:rPr lang="nb-NO" sz="16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016" y="5421262"/>
                <a:ext cx="2129814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50628" y="5429083"/>
                <a:ext cx="5127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628" y="5429083"/>
                <a:ext cx="512704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0337021" y="619731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Q.E.D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622563" y="3728384"/>
                <a:ext cx="1354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1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563" y="3728384"/>
                <a:ext cx="1354473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838180" y="3736194"/>
                <a:ext cx="1550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⟹  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80" y="3736194"/>
                <a:ext cx="1550361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7725973" y="1169760"/>
                <a:ext cx="4034656" cy="117918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/>
                  <a:t>Definition: </a:t>
                </a:r>
                <a:r>
                  <a:rPr lang="en-US" sz="1200" dirty="0"/>
                  <a:t>A </a:t>
                </a:r>
                <a:r>
                  <a:rPr lang="en-US" sz="1200" b="1" dirty="0"/>
                  <a:t>group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sz="1200" dirty="0"/>
                  <a:t> </a:t>
                </a:r>
                <a:r>
                  <a:rPr lang="nb-NO" sz="1200" dirty="0"/>
                  <a:t>…</a:t>
                </a:r>
                <a:endParaRPr lang="en-US" sz="12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   </a:t>
                </a:r>
                <a:r>
                  <a:rPr lang="en-US" sz="1200" dirty="0">
                    <a:latin typeface="Script MT Bold" panose="03040602040607080904" pitchFamily="66" charset="0"/>
                  </a:rPr>
                  <a:t>G1</a:t>
                </a:r>
                <a:r>
                  <a:rPr lang="en-US" sz="1200" dirty="0"/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200" dirty="0"/>
                  <a:t> 	 (associativity)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   </a:t>
                </a:r>
                <a:r>
                  <a:rPr lang="en-US" sz="1200" dirty="0">
                    <a:latin typeface="Script MT Bold" panose="03040602040607080904" pitchFamily="66" charset="0"/>
                  </a:rPr>
                  <a:t>G2</a:t>
                </a:r>
                <a:r>
                  <a:rPr lang="en-US" sz="1200" dirty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	         (identity)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   </a:t>
                </a:r>
                <a:r>
                  <a:rPr lang="en-US" sz="1200" dirty="0">
                    <a:latin typeface="Script MT Bold" panose="03040602040607080904" pitchFamily="66" charset="0"/>
                  </a:rPr>
                  <a:t>G3</a:t>
                </a:r>
                <a:r>
                  <a:rPr lang="en-US" sz="1200" dirty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/>
                  <a:t>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/>
                  <a:t>           (inverse)</a:t>
                </a: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5973" y="1169760"/>
                <a:ext cx="4034656" cy="1179185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1981200" y="3608962"/>
            <a:ext cx="3895725" cy="553463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 rot="20383225">
            <a:off x="7438172" y="4739035"/>
            <a:ext cx="2905291" cy="9505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Stencil" panose="040409050D0802020404" pitchFamily="82" charset="0"/>
              </a:rPr>
              <a:t>Non-constructive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5" grpId="0"/>
      <p:bldP spid="6" grpId="0"/>
      <p:bldP spid="8" grpId="0"/>
      <p:bldP spid="13" grpId="0"/>
      <p:bldP spid="15" grpId="0"/>
      <p:bldP spid="16" grpId="0"/>
      <p:bldP spid="17" grpId="0"/>
      <p:bldP spid="7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break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Groups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Subgroups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Cyclic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Prime order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! 		(order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		(prime-order subgroup)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27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10458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blipFill rotWithShape="0">
                <a:blip r:embed="rId10"/>
                <a:stretch>
                  <a:fillRect l="-3237" t="-19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blipFill rotWithShape="0">
                <a:blip r:embed="rId11"/>
                <a:stretch>
                  <a:fillRect l="-3346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868" r="-3947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6807320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383780" y="943271"/>
            <a:ext cx="9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41315" y="4539715"/>
                <a:ext cx="1821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315" y="4539715"/>
                <a:ext cx="1821180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30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4883150" y="3822700"/>
            <a:ext cx="558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0574588" y="3822700"/>
            <a:ext cx="558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51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8" grpId="0"/>
      <p:bldP spid="29" grpId="0"/>
      <p:bldP spid="30" grpId="0"/>
      <p:bldP spid="31" grpId="0"/>
      <p:bldP spid="33" grpId="0"/>
      <p:bldP spid="34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example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25246" y="3262533"/>
                <a:ext cx="24978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299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403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⁡1019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46" y="3262533"/>
                <a:ext cx="249780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341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33595" y="3262533"/>
                <a:ext cx="230426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901</m:t>
                          </m:r>
                        </m:sup>
                      </m:sSup>
                      <m:r>
                        <a:rPr lang="nb-NO" sz="20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1019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95" y="3262533"/>
                <a:ext cx="230426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968" r="-211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25246" y="2603984"/>
                <a:ext cx="21374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403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1018</m:t>
                          </m:r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46" y="2603984"/>
                <a:ext cx="2137445" cy="434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35434" y="2618524"/>
                <a:ext cx="21374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901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1018</m:t>
                          </m:r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434" y="2618524"/>
                <a:ext cx="213744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13979" y="4145272"/>
                <a:ext cx="23576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403</m:t>
                        </m:r>
                      </m:sup>
                    </m:sSup>
                    <m:func>
                      <m:funcPr>
                        <m:ctrlP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1019</m:t>
                        </m:r>
                      </m:e>
                    </m:func>
                  </m:oMath>
                </a14:m>
                <a:r>
                  <a:rPr lang="en-US" sz="2000" b="0" dirty="0"/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79" y="4145272"/>
                <a:ext cx="2357697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87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240411" y="4145272"/>
                <a:ext cx="25762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299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901</m:t>
                          </m:r>
                        </m:sup>
                      </m:sSup>
                      <m:func>
                        <m:func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1019</m:t>
                          </m:r>
                        </m:e>
                      </m:func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411" y="4145272"/>
                <a:ext cx="2576283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55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816694" y="4145272"/>
                <a:ext cx="795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𝟓𝟐𝟔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694" y="4145272"/>
                <a:ext cx="795795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8397" r="-152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00669" y="1163207"/>
                <a:ext cx="13301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1019</m:t>
                          </m:r>
                        </m:sub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=〈2〉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669" y="1163207"/>
                <a:ext cx="1330172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6422" r="-3211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73905" y="4087990"/>
                <a:ext cx="18211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𝟓𝟐𝟔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05" y="4087990"/>
                <a:ext cx="182118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74679" y="1964085"/>
                <a:ext cx="4985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299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679" y="1964085"/>
                <a:ext cx="498534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11111" r="-987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6012" y="2513574"/>
                <a:ext cx="3558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012" y="2513574"/>
                <a:ext cx="35586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3559" r="-1355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>
            <a:off x="4997450" y="4453049"/>
            <a:ext cx="558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1054324" y="4453049"/>
            <a:ext cx="558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92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8" grpId="0"/>
      <p:bldP spid="29" grpId="0"/>
      <p:bldP spid="30" grpId="0"/>
      <p:bldP spid="31" grpId="0"/>
      <p:bldP spid="34" grpId="0"/>
      <p:bldP spid="32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32117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r>
                  <a:rPr lang="en-US" sz="1800" b="1" dirty="0"/>
                  <a:t>Security: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Must be hard to compute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800" dirty="0"/>
                  <a:t> given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		(DH assumption)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Must be hard to find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(or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given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			(DLOG assumption)</a:t>
                </a:r>
              </a:p>
            </p:txBody>
          </p:sp>
        </mc:Choice>
        <mc:Fallback xmlns="">
          <p:sp>
            <p:nvSpPr>
              <p:cNvPr id="37" name="Content Placeholder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32117"/>
              </a:xfrm>
              <a:blipFill rotWithShape="0"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27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10458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blipFill rotWithShape="0">
                <a:blip r:embed="rId10"/>
                <a:stretch>
                  <a:fillRect l="-3237" t="-19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blipFill rotWithShape="0">
                <a:blip r:embed="rId11"/>
                <a:stretch>
                  <a:fillRect l="-3346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0120" y="5832766"/>
                <a:ext cx="2553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Doesn't work: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5832766"/>
                <a:ext cx="2553281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15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33932" y="5816875"/>
                <a:ext cx="294861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932" y="5816875"/>
                <a:ext cx="2948612" cy="374270"/>
              </a:xfrm>
              <a:prstGeom prst="rect">
                <a:avLst/>
              </a:prstGeom>
              <a:blipFill rotWithShape="0">
                <a:blip r:embed="rId1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6531395" y="3197009"/>
            <a:ext cx="782716" cy="99327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>
            <a:off x="6080760" y="2909282"/>
            <a:ext cx="461642" cy="4315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/>
          <p:cNvSpPr/>
          <p:nvPr/>
        </p:nvSpPr>
        <p:spPr bwMode="auto">
          <a:xfrm>
            <a:off x="5612913" y="1794080"/>
            <a:ext cx="565972" cy="127767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9868" r="-3947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 bwMode="auto">
          <a:xfrm flipH="1">
            <a:off x="6807320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7383780" y="943271"/>
            <a:ext cx="9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732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3" grpId="0"/>
      <p:bldP spid="25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logarithm (DLOG)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18470"/>
                  </p:ext>
                </p:extLst>
              </p:nvPr>
            </p:nvGraphicFramePr>
            <p:xfrm>
              <a:off x="830923" y="1357696"/>
              <a:ext cx="2547277" cy="203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27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3635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dlo</m:t>
                                    </m:r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𝐠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46051">
                    <a:tc>
                      <a:txBody>
                        <a:bodyPr/>
                        <a:lstStyle/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limUpp>
                                <m:limUp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18470"/>
                  </p:ext>
                </p:extLst>
              </p:nvPr>
            </p:nvGraphicFramePr>
            <p:xfrm>
              <a:off x="830923" y="1357696"/>
              <a:ext cx="2547277" cy="203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2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4429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1587" r="-477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4605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23616" r="-477" b="-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 flipH="1">
            <a:off x="6581927" y="1993380"/>
            <a:ext cx="986562" cy="12519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8133142" y="2408982"/>
            <a:ext cx="12525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787140" y="1594618"/>
            <a:ext cx="173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87140" y="2139289"/>
                <a:ext cx="1634999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1,2,…,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139289"/>
                <a:ext cx="1634999" cy="3912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87140" y="2739172"/>
                <a:ext cx="804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739172"/>
                <a:ext cx="80483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60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75499" y="2119708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499" y="2119708"/>
                <a:ext cx="21884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/>
              <p:cNvSpPr/>
              <p:nvPr/>
            </p:nvSpPr>
            <p:spPr bwMode="auto">
              <a:xfrm>
                <a:off x="5499041" y="1469662"/>
                <a:ext cx="978705" cy="558734"/>
              </a:xfrm>
              <a:prstGeom prst="wedgeEllipseCallout">
                <a:avLst>
                  <a:gd name="adj1" fmla="val 81569"/>
                  <a:gd name="adj2" fmla="val 56677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9041" y="1469662"/>
                <a:ext cx="978705" cy="558734"/>
              </a:xfrm>
              <a:prstGeom prst="wedgeEllipseCallout">
                <a:avLst>
                  <a:gd name="adj1" fmla="val 81569"/>
                  <a:gd name="adj2" fmla="val 56677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75329" y="3617883"/>
                <a:ext cx="3933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Adversary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29" y="3617883"/>
                <a:ext cx="393364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39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94084" y="1299197"/>
                <a:ext cx="8324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084" y="1299197"/>
                <a:ext cx="83247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583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623392" y="4808852"/>
                <a:ext cx="7979397" cy="136861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DLOG-advantage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dlog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nb-NO" i="1" dirty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dirty="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808852"/>
                <a:ext cx="7979397" cy="136861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75329" y="3990363"/>
                <a:ext cx="2904578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dirty="0"/>
                  <a:t>In other words: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29" y="3990363"/>
                <a:ext cx="2904578" cy="391902"/>
              </a:xfrm>
              <a:prstGeom prst="rect">
                <a:avLst/>
              </a:prstGeom>
              <a:blipFill rotWithShape="0">
                <a:blip r:embed="rId12"/>
                <a:stretch>
                  <a:fillRect l="-1891" t="-937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450026" y="959033"/>
            <a:ext cx="96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40740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1" grpId="0"/>
      <p:bldP spid="23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(DH)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 flipH="1">
            <a:off x="6581927" y="1993380"/>
            <a:ext cx="986562" cy="12519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8133142" y="2408982"/>
            <a:ext cx="12525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787140" y="1594618"/>
            <a:ext cx="173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87140" y="2139289"/>
                <a:ext cx="1855380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1,2,…,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139289"/>
                <a:ext cx="1855380" cy="3912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87140" y="2739172"/>
                <a:ext cx="804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739172"/>
                <a:ext cx="804836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060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68394" y="2091896"/>
                <a:ext cx="450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394" y="2091896"/>
                <a:ext cx="45050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2329" r="-1095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/>
              <p:cNvSpPr/>
              <p:nvPr/>
            </p:nvSpPr>
            <p:spPr bwMode="auto">
              <a:xfrm>
                <a:off x="5499041" y="1469662"/>
                <a:ext cx="978705" cy="558734"/>
              </a:xfrm>
              <a:prstGeom prst="wedgeEllipseCallout">
                <a:avLst>
                  <a:gd name="adj1" fmla="val 81569"/>
                  <a:gd name="adj2" fmla="val 56677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nb-NO" sz="2000" b="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9041" y="1469662"/>
                <a:ext cx="978705" cy="558734"/>
              </a:xfrm>
              <a:prstGeom prst="wedgeEllipseCallout">
                <a:avLst>
                  <a:gd name="adj1" fmla="val 81569"/>
                  <a:gd name="adj2" fmla="val 5667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75329" y="3617883"/>
                <a:ext cx="3933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Adversary wins 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29" y="3617883"/>
                <a:ext cx="393364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39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94084" y="1299197"/>
                <a:ext cx="8324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084" y="1299197"/>
                <a:ext cx="83247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83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450026" y="959033"/>
            <a:ext cx="96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787140" y="3195365"/>
                <a:ext cx="802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3195365"/>
                <a:ext cx="80284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068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911069"/>
                  </p:ext>
                </p:extLst>
              </p:nvPr>
            </p:nvGraphicFramePr>
            <p:xfrm>
              <a:off x="830923" y="1357696"/>
              <a:ext cx="2585377" cy="2249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537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dh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limUpp>
                                <m:limUp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sSup>
                                <m:sSu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911069"/>
                  </p:ext>
                </p:extLst>
              </p:nvPr>
            </p:nvGraphicFramePr>
            <p:xfrm>
              <a:off x="830923" y="1357696"/>
              <a:ext cx="2585377" cy="2249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53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35" t="-1639" r="-471" b="-5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8137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35" t="-20065" r="-471" b="-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auto">
              <a:xfrm>
                <a:off x="623392" y="4810866"/>
                <a:ext cx="7979397" cy="136861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DH-advantage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dh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i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nb-NO" b="0" i="1" dirty="0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b="0" i="0" dirty="0" smtClean="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810866"/>
                <a:ext cx="7979397" cy="1368616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0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1" grpId="0"/>
      <p:bldP spid="24" grpId="0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DLOG vs. DH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1190439"/>
                  </p:ext>
                </p:extLst>
              </p:nvPr>
            </p:nvGraphicFramePr>
            <p:xfrm>
              <a:off x="2507323" y="1439649"/>
              <a:ext cx="2521877" cy="223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187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93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dlog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45783">
                    <a:tc>
                      <a:txBody>
                        <a:bodyPr/>
                        <a:lstStyle/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limUpp>
                                <m:limUp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1190439"/>
                  </p:ext>
                </p:extLst>
              </p:nvPr>
            </p:nvGraphicFramePr>
            <p:xfrm>
              <a:off x="2507323" y="1439649"/>
              <a:ext cx="2521877" cy="223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18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35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2" t="-1538" r="-725" b="-46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4578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2" t="-21782" r="-725" b="-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5890504"/>
                  </p:ext>
                </p:extLst>
              </p:nvPr>
            </p:nvGraphicFramePr>
            <p:xfrm>
              <a:off x="6838691" y="1439649"/>
              <a:ext cx="2547038" cy="223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03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579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dh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28551">
                    <a:tc>
                      <a:txBody>
                        <a:bodyPr/>
                        <a:lstStyle/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limUpp>
                                <m:limUp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sSup>
                                <m:sSu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5890504"/>
                  </p:ext>
                </p:extLst>
              </p:nvPr>
            </p:nvGraphicFramePr>
            <p:xfrm>
              <a:off x="6838691" y="1439649"/>
              <a:ext cx="2547038" cy="223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0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792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9" t="-1695" r="-477" b="-5271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8137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9" t="-19417" r="-477" b="-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56722" y="5169408"/>
                <a:ext cx="3748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DLOG security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dirty="0"/>
                  <a:t> DH security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722" y="5169408"/>
                <a:ext cx="37486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3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56723" y="4454887"/>
                <a:ext cx="3748697" cy="471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DLOG security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⟹</m:t>
                        </m:r>
                      </m:e>
                      <m:lim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</m:oMath>
                </a14:m>
                <a:r>
                  <a:rPr lang="en-US" dirty="0"/>
                  <a:t> DH security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723" y="4454887"/>
                <a:ext cx="3748697" cy="471989"/>
              </a:xfrm>
              <a:prstGeom prst="rect">
                <a:avLst/>
              </a:prstGeom>
              <a:blipFill rotWithShape="0">
                <a:blip r:embed="rId5"/>
                <a:stretch>
                  <a:fillRect l="-1301" b="-2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91621" y="5974544"/>
                <a:ext cx="3748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DLOG </a:t>
                </a:r>
                <a:r>
                  <a:rPr lang="en-US" i="1" dirty="0"/>
                  <a:t>insecurity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DH </a:t>
                </a:r>
                <a:r>
                  <a:rPr lang="en-US" i="1" dirty="0"/>
                  <a:t>insecurity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21" y="5974544"/>
                <a:ext cx="374869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3438" y="5602753"/>
                <a:ext cx="2212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438" y="5602753"/>
                <a:ext cx="221214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3333" r="-36111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6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solving DLOG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Generic algorithms:</a:t>
                </a:r>
                <a:r>
                  <a:rPr lang="en-US" sz="1800" dirty="0"/>
                  <a:t> works for </a:t>
                </a:r>
                <a:r>
                  <a:rPr lang="en-US" sz="1800" i="1" dirty="0"/>
                  <a:t>all</a:t>
                </a:r>
                <a:r>
                  <a:rPr lang="en-US" sz="1800" dirty="0"/>
                  <a:t> (cyclic)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Brute-force</a:t>
                </a:r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Given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400" dirty="0"/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for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=1, 2, …, </m:t>
                    </m:r>
                    <m:d>
                      <m:dPr>
                        <m:begChr m:val="|"/>
                        <m:endChr m:val="|"/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1400" dirty="0"/>
                  <a:t>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400" dirty="0"/>
              </a:p>
              <a:p>
                <a:pPr marL="1236663" lvl="2" indent="-342900">
                  <a:buFont typeface="+mj-lt"/>
                  <a:buAutoNum type="arabicPeriod"/>
                </a:pPr>
                <a:endParaRPr lang="en-US" sz="1400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Are there better algorithms?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Group-specific algorithms:</a:t>
                </a:r>
                <a:r>
                  <a:rPr lang="en-US" sz="1800" dirty="0"/>
                  <a:t> exploits algebraic features of given group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25735" y="2207337"/>
                <a:ext cx="44375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2"/>
                    </a:solidFill>
                  </a:rPr>
                  <a:t>run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time: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,  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       assuming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735" y="2207337"/>
                <a:ext cx="443759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68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1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cxnSp>
        <p:nvCxnSpPr>
          <p:cNvPr id="21" name="Straight Arrow Connector 20"/>
          <p:cNvCxnSpPr>
            <a:stCxn id="10" idx="3"/>
            <a:endCxn id="37" idx="1"/>
          </p:cNvCxnSpPr>
          <p:nvPr/>
        </p:nvCxnSpPr>
        <p:spPr bwMode="auto">
          <a:xfrm>
            <a:off x="4306670" y="3231545"/>
            <a:ext cx="41113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K</a:t>
            </a:r>
            <a:r>
              <a:rPr lang="nb-NO" sz="2400" baseline="-25000" dirty="0">
                <a:solidFill>
                  <a:srgbClr val="C00000"/>
                </a:solidFill>
              </a:rPr>
              <a:t>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K</a:t>
            </a:r>
            <a:r>
              <a:rPr lang="nb-NO" sz="2400" baseline="-25000" dirty="0">
                <a:solidFill>
                  <a:srgbClr val="C00000"/>
                </a:solidFill>
              </a:rPr>
              <a:t>d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encryption algorithm (public)			</a:t>
                </a:r>
              </a:p>
              <a:p>
                <a:endParaRPr lang="nb-NO" sz="20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decryption algorithm (public)			</a:t>
                </a:r>
                <a:endParaRPr lang="nb-NO" sz="2000" dirty="0">
                  <a:solidFill>
                    <a:schemeClr val="accent6"/>
                  </a:solidFill>
                </a:endParaRP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183888" y="5238432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K</a:t>
            </a:r>
            <a:r>
              <a:rPr lang="nb-NO" sz="2000" b="1" baseline="-25000" dirty="0">
                <a:solidFill>
                  <a:srgbClr val="C00000"/>
                </a:solidFill>
              </a:rPr>
              <a:t>e</a:t>
            </a:r>
            <a:r>
              <a:rPr lang="nb-NO" sz="2000" b="1" dirty="0">
                <a:solidFill>
                  <a:srgbClr val="C00000"/>
                </a:solidFill>
              </a:rPr>
              <a:t> : </a:t>
            </a:r>
            <a:r>
              <a:rPr lang="nb-NO" sz="2000" dirty="0">
                <a:solidFill>
                  <a:schemeClr val="tx2"/>
                </a:solidFill>
              </a:rPr>
              <a:t>encryption key (public)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3888" y="5868592"/>
            <a:ext cx="3291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K</a:t>
            </a:r>
            <a:r>
              <a:rPr lang="nb-NO" sz="2000" b="1" baseline="-25000" dirty="0">
                <a:solidFill>
                  <a:srgbClr val="C00000"/>
                </a:solidFill>
              </a:rPr>
              <a:t>d</a:t>
            </a:r>
            <a:r>
              <a:rPr lang="nb-NO" sz="2000" b="1" dirty="0">
                <a:solidFill>
                  <a:srgbClr val="C00000"/>
                </a:solidFill>
              </a:rPr>
              <a:t> : </a:t>
            </a:r>
            <a:r>
              <a:rPr lang="nb-NO" sz="2000" dirty="0">
                <a:solidFill>
                  <a:schemeClr val="tx2"/>
                </a:solidFill>
              </a:rPr>
              <a:t>decryption key (secret)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DLOG: the baby-step giant-step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48807" y="1134116"/>
                <a:ext cx="101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807" y="1134116"/>
                <a:ext cx="10160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1748" y="1134155"/>
                <a:ext cx="101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748" y="1134155"/>
                <a:ext cx="101600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12772" y="1062714"/>
                <a:ext cx="2032000" cy="50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⌈"/>
                          <m:endChr m:val="⌉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72" y="1062714"/>
                <a:ext cx="2032000" cy="5048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7375" y="1134155"/>
            <a:ext cx="100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Given: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7375" y="1544087"/>
                <a:ext cx="1475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Find: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5" y="1544087"/>
                <a:ext cx="147546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30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>
            <a:spLocks noChangeAspect="1"/>
          </p:cNvSpPr>
          <p:nvPr/>
        </p:nvSpPr>
        <p:spPr bwMode="auto">
          <a:xfrm>
            <a:off x="3793375" y="2295684"/>
            <a:ext cx="3807230" cy="380723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5696990" y="6014162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rot="1500000" flipH="1">
            <a:off x="7381840" y="4902556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rot="2940000" flipH="1">
            <a:off x="4529697" y="2629602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rot="2100000">
            <a:off x="6782614" y="2547935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rot="4080000">
            <a:off x="7492189" y="3454960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rot="3240000" flipH="1">
            <a:off x="6635945" y="5810338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rot="1320000" flipH="1">
            <a:off x="3816197" y="3542407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rot="-1800000" flipH="1">
            <a:off x="3837538" y="4914807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rot="-2880000" flipH="1">
            <a:off x="4589127" y="5816225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532796" y="2424806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96" y="2424806"/>
                <a:ext cx="488545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86465" y="2729307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65" y="2729307"/>
                <a:ext cx="488545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83295" y="3496045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95" y="3496045"/>
                <a:ext cx="488545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032517" y="4615132"/>
                <a:ext cx="48854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517" y="4615132"/>
                <a:ext cx="488545" cy="392993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79127" y="2647663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27" y="2647663"/>
                <a:ext cx="488545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028058" y="4624959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058" y="4624959"/>
                <a:ext cx="488545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83381" y="5652573"/>
                <a:ext cx="2456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381" y="5652573"/>
                <a:ext cx="245622" cy="2616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>
            <a:spLocks noChangeAspect="1"/>
          </p:cNvSpPr>
          <p:nvPr/>
        </p:nvSpPr>
        <p:spPr bwMode="auto">
          <a:xfrm>
            <a:off x="4039563" y="5170456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48764" y="5503538"/>
                <a:ext cx="3889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64" y="5503538"/>
                <a:ext cx="388902" cy="2616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808183" y="5338199"/>
                <a:ext cx="3900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183" y="5338199"/>
                <a:ext cx="390053" cy="2616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02841" y="5150639"/>
                <a:ext cx="39507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841" y="5150639"/>
                <a:ext cx="395077" cy="26161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>
            <a:spLocks noChangeAspect="1"/>
          </p:cNvSpPr>
          <p:nvPr/>
        </p:nvSpPr>
        <p:spPr bwMode="auto">
          <a:xfrm>
            <a:off x="4363926" y="5563121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4247644" y="5436686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4143452" y="5305839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6" name="Oval 75"/>
          <p:cNvSpPr>
            <a:spLocks noChangeAspect="1"/>
          </p:cNvSpPr>
          <p:nvPr/>
        </p:nvSpPr>
        <p:spPr bwMode="auto">
          <a:xfrm>
            <a:off x="3950988" y="5015917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7" name="Oval 76"/>
          <p:cNvSpPr>
            <a:spLocks noChangeAspect="1"/>
          </p:cNvSpPr>
          <p:nvPr/>
        </p:nvSpPr>
        <p:spPr bwMode="auto">
          <a:xfrm>
            <a:off x="3878855" y="4864568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3826756" y="4708451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3784905" y="4535980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477124" y="4829952"/>
                <a:ext cx="395077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124" y="4829952"/>
                <a:ext cx="395077" cy="267766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429241" y="4440685"/>
                <a:ext cx="39507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41" y="4440685"/>
                <a:ext cx="395077" cy="25391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85001" y="2680895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01" y="2680895"/>
                <a:ext cx="1549400" cy="346570"/>
              </a:xfrm>
              <a:prstGeom prst="rect">
                <a:avLst/>
              </a:prstGeom>
              <a:blipFill rotWithShape="0">
                <a:blip r:embed="rId4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22625" y="3150930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25" y="3150930"/>
                <a:ext cx="1549400" cy="346570"/>
              </a:xfrm>
              <a:prstGeom prst="rect">
                <a:avLst/>
              </a:prstGeom>
              <a:blipFill rotWithShape="0">
                <a:blip r:embed="rId4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95161" y="3632118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61" y="3632118"/>
                <a:ext cx="1549400" cy="346570"/>
              </a:xfrm>
              <a:prstGeom prst="rect">
                <a:avLst/>
              </a:prstGeom>
              <a:blipFill rotWithShape="0">
                <a:blip r:embed="rId4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982643" y="4126626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43" y="4126626"/>
                <a:ext cx="1549400" cy="346570"/>
              </a:xfrm>
              <a:prstGeom prst="rect">
                <a:avLst/>
              </a:prstGeom>
              <a:blipFill rotWithShape="0">
                <a:blip r:embed="rId4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 bwMode="auto">
              <a:xfrm>
                <a:off x="776300" y="5411697"/>
                <a:ext cx="1768261" cy="502487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𝑛𝑗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300" y="5411697"/>
                <a:ext cx="1768261" cy="502487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159668" y="2240372"/>
                <a:ext cx="21788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b="0" spc="3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668" y="2240372"/>
                <a:ext cx="2178891" cy="246221"/>
              </a:xfrm>
              <a:prstGeom prst="rect">
                <a:avLst/>
              </a:prstGeom>
              <a:blipFill rotWithShape="0">
                <a:blip r:embed="rId5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071275" y="3032384"/>
                <a:ext cx="23556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b="0" spc="3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275" y="3032384"/>
                <a:ext cx="2355675" cy="246221"/>
              </a:xfrm>
              <a:prstGeom prst="rect">
                <a:avLst/>
              </a:prstGeom>
              <a:blipFill rotWithShape="0">
                <a:blip r:embed="rId52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Left Brace 89"/>
          <p:cNvSpPr/>
          <p:nvPr/>
        </p:nvSpPr>
        <p:spPr>
          <a:xfrm rot="5400000">
            <a:off x="10175550" y="1416379"/>
            <a:ext cx="118125" cy="1400175"/>
          </a:xfrm>
          <a:prstGeom prst="leftBrace">
            <a:avLst>
              <a:gd name="adj1" fmla="val 103646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771900" y="1631074"/>
                <a:ext cx="954423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900" y="1631074"/>
                <a:ext cx="954423" cy="414729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eft Brace 91"/>
          <p:cNvSpPr/>
          <p:nvPr/>
        </p:nvSpPr>
        <p:spPr>
          <a:xfrm rot="16200000">
            <a:off x="10146976" y="2460540"/>
            <a:ext cx="118125" cy="1908173"/>
          </a:xfrm>
          <a:prstGeom prst="leftBrace">
            <a:avLst>
              <a:gd name="adj1" fmla="val 103646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797969" y="3577103"/>
                <a:ext cx="954423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</m:acc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969" y="3577103"/>
                <a:ext cx="954423" cy="414729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 bwMode="auto">
              <a:xfrm>
                <a:off x="8254269" y="5411697"/>
                <a:ext cx="3084290" cy="502486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/>
                  <a:t>Time + memory: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</m:acc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4269" y="5411697"/>
                <a:ext cx="3084290" cy="502486"/>
              </a:xfrm>
              <a:prstGeom prst="rect">
                <a:avLst/>
              </a:prstGeom>
              <a:blipFill rotWithShape="0">
                <a:blip r:embed="rId55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6770651" y="2340256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651" y="2340256"/>
                <a:ext cx="278694" cy="246221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560396" y="3330882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96" y="3330882"/>
                <a:ext cx="278694" cy="246221"/>
              </a:xfrm>
              <a:prstGeom prst="rect">
                <a:avLst/>
              </a:prstGeom>
              <a:blipFill>
                <a:blip r:embed="rId57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518819" y="4845388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819" y="4845388"/>
                <a:ext cx="278694" cy="246221"/>
              </a:xfrm>
              <a:prstGeom prst="rect">
                <a:avLst/>
              </a:prstGeom>
              <a:blipFill>
                <a:blip r:embed="rId58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57375" y="2238876"/>
                <a:ext cx="24252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Look for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/>
                  <a:t> such that: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5" y="2238876"/>
                <a:ext cx="2425237" cy="338554"/>
              </a:xfrm>
              <a:prstGeom prst="rect">
                <a:avLst/>
              </a:prstGeom>
              <a:blipFill rotWithShape="0">
                <a:blip r:embed="rId64"/>
                <a:stretch>
                  <a:fillRect l="-125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70128" y="4674866"/>
                <a:ext cx="1549400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28" y="4674866"/>
                <a:ext cx="1549400" cy="359650"/>
              </a:xfrm>
              <a:prstGeom prst="rect">
                <a:avLst/>
              </a:prstGeom>
              <a:blipFill rotWithShape="0">
                <a:blip r:embed="rId6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/>
          <p:cNvCxnSpPr/>
          <p:nvPr/>
        </p:nvCxnSpPr>
        <p:spPr bwMode="auto">
          <a:xfrm>
            <a:off x="5696990" y="2214642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0" name="Group 119"/>
          <p:cNvGrpSpPr/>
          <p:nvPr/>
        </p:nvGrpSpPr>
        <p:grpSpPr>
          <a:xfrm>
            <a:off x="5563642" y="1985724"/>
            <a:ext cx="1162303" cy="637835"/>
            <a:chOff x="5570987" y="1977435"/>
            <a:chExt cx="1162303" cy="637835"/>
          </a:xfrm>
        </p:grpSpPr>
        <p:grpSp>
          <p:nvGrpSpPr>
            <p:cNvPr id="113" name="Group 112"/>
            <p:cNvGrpSpPr/>
            <p:nvPr/>
          </p:nvGrpSpPr>
          <p:grpSpPr>
            <a:xfrm>
              <a:off x="5570987" y="1977435"/>
              <a:ext cx="1162303" cy="637835"/>
              <a:chOff x="5570987" y="1977435"/>
              <a:chExt cx="1162303" cy="637835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736377" y="1989605"/>
                <a:ext cx="996913" cy="625665"/>
                <a:chOff x="5736377" y="1989605"/>
                <a:chExt cx="996913" cy="625665"/>
              </a:xfrm>
            </p:grpSpPr>
            <p:sp>
              <p:nvSpPr>
                <p:cNvPr id="97" name="Oval 96"/>
                <p:cNvSpPr>
                  <a:spLocks noChangeAspect="1"/>
                </p:cNvSpPr>
                <p:nvPr/>
              </p:nvSpPr>
              <p:spPr bwMode="auto">
                <a:xfrm>
                  <a:off x="5782090" y="2240633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99" name="Oval 98"/>
                <p:cNvSpPr>
                  <a:spLocks noChangeAspect="1"/>
                </p:cNvSpPr>
                <p:nvPr/>
              </p:nvSpPr>
              <p:spPr bwMode="auto">
                <a:xfrm>
                  <a:off x="5929777" y="2249847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0" name="Oval 99"/>
                <p:cNvSpPr>
                  <a:spLocks noChangeAspect="1"/>
                </p:cNvSpPr>
                <p:nvPr/>
              </p:nvSpPr>
              <p:spPr bwMode="auto">
                <a:xfrm>
                  <a:off x="6077465" y="2283871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1" name="Oval 100"/>
                <p:cNvSpPr>
                  <a:spLocks noChangeAspect="1"/>
                </p:cNvSpPr>
                <p:nvPr/>
              </p:nvSpPr>
              <p:spPr bwMode="auto">
                <a:xfrm>
                  <a:off x="6230993" y="2326517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2" name="Oval 101"/>
                <p:cNvSpPr>
                  <a:spLocks noChangeAspect="1"/>
                </p:cNvSpPr>
                <p:nvPr/>
              </p:nvSpPr>
              <p:spPr bwMode="auto">
                <a:xfrm>
                  <a:off x="6370228" y="2383155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3" name="Oval 102"/>
                <p:cNvSpPr>
                  <a:spLocks noChangeAspect="1"/>
                </p:cNvSpPr>
                <p:nvPr/>
              </p:nvSpPr>
              <p:spPr bwMode="auto">
                <a:xfrm>
                  <a:off x="6515929" y="2451902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 bwMode="auto">
                <a:xfrm>
                  <a:off x="6643290" y="252527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/>
                    <p:cNvSpPr txBox="1"/>
                    <p:nvPr/>
                  </p:nvSpPr>
                  <p:spPr>
                    <a:xfrm>
                      <a:off x="5736377" y="1989605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36377" y="1989605"/>
                      <a:ext cx="278694" cy="253916"/>
                    </a:xfrm>
                    <a:prstGeom prst="rect">
                      <a:avLst/>
                    </a:prstGeom>
                    <a:blipFill>
                      <a:blip r:embed="rId5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5903120" y="2007719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03120" y="2007719"/>
                      <a:ext cx="278694" cy="253916"/>
                    </a:xfrm>
                    <a:prstGeom prst="rect">
                      <a:avLst/>
                    </a:prstGeom>
                    <a:blipFill>
                      <a:blip r:embed="rId6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/>
                    <p:cNvSpPr txBox="1"/>
                    <p:nvPr/>
                  </p:nvSpPr>
                  <p:spPr>
                    <a:xfrm>
                      <a:off x="6064783" y="2040723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64783" y="2040723"/>
                      <a:ext cx="278694" cy="253916"/>
                    </a:xfrm>
                    <a:prstGeom prst="rect">
                      <a:avLst/>
                    </a:prstGeom>
                    <a:blipFill>
                      <a:blip r:embed="rId6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107"/>
                    <p:cNvSpPr txBox="1"/>
                    <p:nvPr/>
                  </p:nvSpPr>
                  <p:spPr>
                    <a:xfrm>
                      <a:off x="6216704" y="2087076"/>
                      <a:ext cx="27869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8" name="TextBox 10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16704" y="2087076"/>
                      <a:ext cx="278694" cy="246221"/>
                    </a:xfrm>
                    <a:prstGeom prst="rect">
                      <a:avLst/>
                    </a:prstGeom>
                    <a:blipFill>
                      <a:blip r:embed="rId6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570987" y="1977435"/>
                    <a:ext cx="27869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0987" y="1977435"/>
                    <a:ext cx="278694" cy="246221"/>
                  </a:xfrm>
                  <a:prstGeom prst="rect">
                    <a:avLst/>
                  </a:prstGeom>
                  <a:blipFill>
                    <a:blip r:embed="rId6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7" name="Oval 116"/>
            <p:cNvSpPr>
              <a:spLocks noChangeAspect="1"/>
            </p:cNvSpPr>
            <p:nvPr/>
          </p:nvSpPr>
          <p:spPr bwMode="auto">
            <a:xfrm>
              <a:off x="6492122" y="2275067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 bwMode="auto">
            <a:xfrm>
              <a:off x="6551739" y="2296055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 bwMode="auto">
            <a:xfrm>
              <a:off x="6606384" y="2327598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905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8" grpId="0" animBg="1"/>
      <p:bldP spid="69" grpId="0"/>
      <p:bldP spid="70" grpId="0"/>
      <p:bldP spid="71" grpId="0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9" grpId="0"/>
      <p:bldP spid="90" grpId="0" animBg="1"/>
      <p:bldP spid="91" grpId="0"/>
      <p:bldP spid="92" grpId="0" animBg="1"/>
      <p:bldP spid="93" grpId="0"/>
      <p:bldP spid="96" grpId="0" animBg="1"/>
      <p:bldP spid="114" grpId="0"/>
      <p:bldP spid="115" grpId="0"/>
      <p:bldP spid="116" grpId="0"/>
      <p:bldP spid="75" grpId="0"/>
      <p:bldP spid="8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algorithms for solving DLOG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Baby-step, giant-step:     time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800" dirty="0"/>
                  <a:t>  	  memory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Pollard's rho: 	     	  time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800" dirty="0"/>
                  <a:t>  	  memory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err="1"/>
                  <a:t>Pohlig</a:t>
                </a:r>
                <a:r>
                  <a:rPr lang="en-US" sz="1800" dirty="0"/>
                  <a:t>-Hellman:	 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sz="1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	  memory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⋯</m:t>
                        </m:r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Consequence:</a:t>
                </a:r>
                <a:r>
                  <a:rPr lang="en-US" sz="1800" dirty="0"/>
                  <a:t> for DLOG to be hard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1800" dirty="0"/>
                  <a:t> must be large enough!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1600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ra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sz="1600" dirty="0"/>
                  <a:t> 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600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</m:sSup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1600" dirty="0"/>
                  <a:t> 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sz="1600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512</m:t>
                            </m:r>
                          </m:sup>
                        </m:sSup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600" dirty="0"/>
                  <a:t>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etc...</a:t>
                </a:r>
              </a:p>
              <a:p>
                <a:pPr marL="474663" lvl="1" indent="0"/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Nechaev'94 &amp; Shoup'97: </a:t>
                </a:r>
                <a:r>
                  <a:rPr lang="en-US" sz="1800" dirty="0"/>
                  <a:t>Solving DLOG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time in </a:t>
                </a:r>
                <a:r>
                  <a:rPr lang="en-US" sz="1800" i="1" dirty="0"/>
                  <a:t>generic</a:t>
                </a:r>
                <a:r>
                  <a:rPr lang="en-US" sz="1800" dirty="0"/>
                  <a:t> groups</a:t>
                </a:r>
                <a:r>
                  <a:rPr lang="en-US" sz="1800" b="1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Non-generic algorithms for DLOG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Unfortunately,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800" dirty="0"/>
                  <a:t> is </a:t>
                </a:r>
                <a:r>
                  <a:rPr lang="en-US" sz="1800" i="1" dirty="0"/>
                  <a:t>not</a:t>
                </a:r>
                <a:r>
                  <a:rPr lang="en-US" sz="1800" dirty="0"/>
                  <a:t> a generic group!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/>
                  <a:t>Much </a:t>
                </a:r>
                <a:r>
                  <a:rPr lang="en-US" sz="1800" dirty="0"/>
                  <a:t>faster specific algorithms exist for solving DLOG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800" b="1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Index-calculus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Elliptic-curve method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Special number-field sieve (SNFS)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General number-field sieve (GNFS)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Current DLOG-solving record: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795</m:t>
                        </m:r>
                      </m:sup>
                    </m:sSup>
                  </m:oMath>
                </a14:m>
                <a:r>
                  <a:rPr lang="en-US" sz="1800" dirty="0"/>
                  <a:t> using GNFS		 (</a:t>
                </a:r>
                <a:r>
                  <a:rPr lang="en-US" sz="1800" dirty="0" err="1"/>
                  <a:t>Heninger</a:t>
                </a:r>
                <a:r>
                  <a:rPr lang="en-US" sz="1800" dirty="0"/>
                  <a:t> et al. '19)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Previous records: </a:t>
                </a:r>
                <a:r>
                  <a:rPr lang="en-US" sz="1600" dirty="0">
                    <a:hlinkClick r:id="rId2"/>
                  </a:rPr>
                  <a:t>https://en.wikipedia.org/wiki/Discrete_logarithm_records</a:t>
                </a:r>
                <a:endParaRPr lang="en-US" sz="1600" dirty="0"/>
              </a:p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r>
                  <a:rPr lang="en-US" sz="1800" dirty="0"/>
                  <a:t> typically required as a minimum today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 rot="10800000">
            <a:off x="5193255" y="3022600"/>
            <a:ext cx="152225" cy="533400"/>
          </a:xfrm>
          <a:prstGeom prst="leftBrace">
            <a:avLst>
              <a:gd name="adj1" fmla="val 148802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75020" y="2985870"/>
            <a:ext cx="571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exceptionally</a:t>
            </a:r>
            <a:r>
              <a:rPr lang="en-US" sz="1600" dirty="0"/>
              <a:t> complicated algorithms, requiring very advanced mathematics!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427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126314" y="4904582"/>
                <a:ext cx="7751762" cy="1126331"/>
              </a:xfrm>
            </p:spPr>
            <p:txBody>
              <a:bodyPr/>
              <a:lstStyle/>
              <a:p>
                <a:pPr algn="ctr"/>
                <a:r>
                  <a:rPr lang="en-US" sz="2800" b="1" dirty="0"/>
                  <a:t>Next week: better alternatives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1" dirty="0"/>
                  <a:t>?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126314" y="4904582"/>
                <a:ext cx="7751762" cy="1126331"/>
              </a:xfrm>
              <a:blipFill rotWithShape="0">
                <a:blip r:embed="rId2"/>
                <a:stretch>
                  <a:fillRect t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1604169"/>
            <a:ext cx="2787650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313267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06635">
            <a:off x="9835394" y="4019698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/>
              <a:t>(Key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key distribution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One user needs to store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 symmetric keys </a:t>
                </a:r>
                <a:br>
                  <a:rPr lang="en-US" sz="1800" dirty="0"/>
                </a:br>
                <a:r>
                  <a:rPr lang="en-US" sz="1800" dirty="0"/>
                  <a:t>when communicating with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 other users</a:t>
                </a:r>
                <a:br>
                  <a:rPr lang="en-US" sz="1800" dirty="0"/>
                </a:b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−1)=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/>
                  <a:t> keys stored in total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Difficult to store and manage so many</a:t>
                </a:r>
                <a:br>
                  <a:rPr lang="en-US" sz="1800" dirty="0"/>
                </a:br>
                <a:r>
                  <a:rPr lang="en-US" sz="1800" dirty="0"/>
                  <a:t>keys securely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Partial solution: </a:t>
                </a:r>
                <a:r>
                  <a:rPr lang="en-US" sz="1800" b="1" dirty="0"/>
                  <a:t>key distribution centers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One central authority hands out temporary keys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(long-term) keys needed (to the KDC)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Might be a feasible solution in a single organization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Single point of failure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What about the internet?</a:t>
                </a:r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66" y="2783457"/>
            <a:ext cx="483274" cy="483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28" y="1878107"/>
            <a:ext cx="483274" cy="483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44" y="3773127"/>
            <a:ext cx="483274" cy="483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40" y="3605762"/>
            <a:ext cx="483274" cy="483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02" y="5275987"/>
            <a:ext cx="483274" cy="483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69" y="4792713"/>
            <a:ext cx="483274" cy="483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5681" t="42501" r="44555" b="43056"/>
          <a:stretch/>
        </p:blipFill>
        <p:spPr>
          <a:xfrm>
            <a:off x="8829209" y="1692908"/>
            <a:ext cx="660400" cy="66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7940" y="2623471"/>
            <a:ext cx="483274" cy="483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4579" y="4654954"/>
            <a:ext cx="646198" cy="481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7070589" y="3246755"/>
            <a:ext cx="2508880" cy="15459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800216" y="3288256"/>
            <a:ext cx="190499" cy="5204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016115" y="3288256"/>
            <a:ext cx="89761" cy="11892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7044240" y="3288256"/>
            <a:ext cx="1015923" cy="18482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endCxn id="7" idx="1"/>
          </p:cNvCxnSpPr>
          <p:nvPr/>
        </p:nvCxnSpPr>
        <p:spPr bwMode="auto">
          <a:xfrm>
            <a:off x="7070589" y="3195308"/>
            <a:ext cx="3117351" cy="6520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070589" y="2980001"/>
            <a:ext cx="3110178" cy="182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7070589" y="2298012"/>
            <a:ext cx="1806134" cy="8232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7070589" y="2484712"/>
            <a:ext cx="380144" cy="597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/>
          <p:nvPr/>
        </p:nvGrpSpPr>
        <p:grpSpPr>
          <a:xfrm>
            <a:off x="5771579" y="2480099"/>
            <a:ext cx="674601" cy="890782"/>
            <a:chOff x="5771579" y="2480099"/>
            <a:chExt cx="674601" cy="890782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195" y="3087293"/>
              <a:ext cx="283588" cy="28358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579" y="2480099"/>
              <a:ext cx="283588" cy="28358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0729" y="2678908"/>
              <a:ext cx="283588" cy="28358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FF7F2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592" y="2896610"/>
              <a:ext cx="283588" cy="28358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293" y="2701886"/>
              <a:ext cx="283588" cy="28358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EC1C2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293" y="2480099"/>
              <a:ext cx="283588" cy="28358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220" y="2896610"/>
              <a:ext cx="283588" cy="28358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6FA58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519" y="3087293"/>
              <a:ext cx="283588" cy="283588"/>
            </a:xfrm>
            <a:prstGeom prst="rect">
              <a:avLst/>
            </a:prstGeom>
          </p:spPr>
        </p:pic>
      </p:grpSp>
      <p:cxnSp>
        <p:nvCxnSpPr>
          <p:cNvPr id="30" name="Straight Connector 29"/>
          <p:cNvCxnSpPr>
            <a:stCxn id="13" idx="3"/>
          </p:cNvCxnSpPr>
          <p:nvPr/>
        </p:nvCxnSpPr>
        <p:spPr bwMode="auto">
          <a:xfrm>
            <a:off x="7330777" y="4895754"/>
            <a:ext cx="2248692" cy="36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9159409" y="2382906"/>
            <a:ext cx="499934" cy="24098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7690438" y="2487594"/>
            <a:ext cx="1896204" cy="23347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927383" y="4064960"/>
            <a:ext cx="2578474" cy="798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8508901" y="5081373"/>
            <a:ext cx="1016623" cy="372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9869328" y="4150518"/>
            <a:ext cx="402432" cy="552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9776202" y="3087293"/>
            <a:ext cx="387830" cy="16153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7850736" y="2098150"/>
            <a:ext cx="948586" cy="4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6927383" y="2368436"/>
            <a:ext cx="2006251" cy="15779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7260661" y="2421035"/>
            <a:ext cx="1727447" cy="22941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8216620" y="2434824"/>
            <a:ext cx="860220" cy="2794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9247958" y="2382906"/>
            <a:ext cx="963890" cy="12720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9425129" y="2282553"/>
            <a:ext cx="734434" cy="434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0363200" y="3195308"/>
            <a:ext cx="19050" cy="3098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9829800" y="3195308"/>
            <a:ext cx="441960" cy="15073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8353426" y="3162043"/>
            <a:ext cx="1834514" cy="21481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H="1">
            <a:off x="7260662" y="3106745"/>
            <a:ext cx="2898901" cy="16859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6927384" y="3033713"/>
            <a:ext cx="3232179" cy="9715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7766802" y="2361381"/>
            <a:ext cx="2392761" cy="5352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82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00238" y="4850247"/>
            <a:ext cx="7751762" cy="1025928"/>
          </a:xfrm>
        </p:spPr>
        <p:txBody>
          <a:bodyPr/>
          <a:lstStyle/>
          <a:p>
            <a:pPr algn="ctr"/>
            <a:r>
              <a:rPr lang="en-US" sz="3200" b="1" dirty="0"/>
              <a:t>The public-key revolution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" b="990"/>
          <a:stretch/>
        </p:blipFill>
        <p:spPr>
          <a:xfrm>
            <a:off x="3791541" y="1809148"/>
            <a:ext cx="4224699" cy="27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 –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6" name="Picture 2" descr="World Africa Asia ·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2329559"/>
            <a:ext cx="2567305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codile Dundee - Wikisimpsons, the Simpsons Wik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AEDA"/>
              </a:clrFrom>
              <a:clrTo>
                <a:srgbClr val="74AE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8" b="100000" l="5907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3240239"/>
            <a:ext cx="951865" cy="13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34" y="1218245"/>
            <a:ext cx="804438" cy="1497842"/>
          </a:xfrm>
          <a:prstGeom prst="rect">
            <a:avLst/>
          </a:prstGeom>
        </p:spPr>
      </p:pic>
      <p:pic>
        <p:nvPicPr>
          <p:cNvPr id="6160" name="Picture 16" descr="Brady® 13 Way Lock Box, Lockout Tagout | Set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00" b="90250" l="0" r="100000">
                        <a14:foregroundMark x1="58750" y1="44500" x2="93000" y2="37000"/>
                        <a14:foregroundMark x1="63750" y1="22000" x2="83250" y2="30500"/>
                        <a14:foregroundMark x1="75250" y1="22000" x2="84250" y2="23750"/>
                        <a14:foregroundMark x1="74750" y1="20750" x2="81750" y2="22250"/>
                        <a14:foregroundMark x1="80000" y1="21000" x2="84000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53" y="4669078"/>
            <a:ext cx="1134965" cy="11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88" y="1364955"/>
            <a:ext cx="711106" cy="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Curved Arrow - Cliparts.co | Curved arrow, Private island ...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954">
            <a:off x="4729433" y="3238351"/>
            <a:ext cx="3341920" cy="25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roup lock box 065699 - lockout-tagout-sho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8556" y1="47444" x2="63667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8212" r="12035" b="18947"/>
          <a:stretch/>
        </p:blipFill>
        <p:spPr bwMode="auto">
          <a:xfrm>
            <a:off x="4225905" y="2248883"/>
            <a:ext cx="1062823" cy="8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For Sale or Lease | Bayside, Queens, NY | Near Long Island 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4245">
            <a:off x="4474194" y="3329721"/>
            <a:ext cx="4041082" cy="254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97" y="4704036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84" y="3581637"/>
            <a:ext cx="698814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Group lock box 065699 - lockout-tagout-sho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8556" y1="47444" x2="63667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8212" r="12035" b="18947"/>
          <a:stretch/>
        </p:blipFill>
        <p:spPr bwMode="auto">
          <a:xfrm>
            <a:off x="8284591" y="4664467"/>
            <a:ext cx="1062823" cy="8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51" y="2154803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Brady® 13 Way Lock Box, Lockout Tagout | Set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00" b="90250" l="0" r="100000">
                        <a14:foregroundMark x1="58750" y1="44500" x2="93000" y2="37000"/>
                        <a14:foregroundMark x1="63750" y1="22000" x2="83250" y2="30500"/>
                        <a14:foregroundMark x1="75250" y1="22000" x2="84250" y2="23750"/>
                        <a14:foregroundMark x1="74750" y1="20750" x2="81750" y2="22250"/>
                        <a14:foregroundMark x1="80000" y1="21000" x2="84000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44" y="2237081"/>
            <a:ext cx="1134965" cy="11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09" y="2237080"/>
            <a:ext cx="1130400" cy="11351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096" y="4695739"/>
            <a:ext cx="1119287" cy="111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4"/>
          <a:stretch/>
        </p:blipFill>
        <p:spPr>
          <a:xfrm>
            <a:off x="5861872" y="1395099"/>
            <a:ext cx="217459" cy="454300"/>
          </a:xfrm>
          <a:prstGeom prst="rect">
            <a:avLst/>
          </a:prstGeom>
        </p:spPr>
      </p:pic>
      <p:pic>
        <p:nvPicPr>
          <p:cNvPr id="20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9531751" y="4440689"/>
            <a:ext cx="249308" cy="30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1" r="26189"/>
          <a:stretch/>
        </p:blipFill>
        <p:spPr>
          <a:xfrm>
            <a:off x="9213064" y="4249397"/>
            <a:ext cx="262042" cy="487056"/>
          </a:xfrm>
          <a:prstGeom prst="rect">
            <a:avLst/>
          </a:prstGeom>
        </p:spPr>
      </p:pic>
      <p:pic>
        <p:nvPicPr>
          <p:cNvPr id="23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6163434" y="1556617"/>
            <a:ext cx="237365" cy="2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639539" y="3240239"/>
                <a:ext cx="346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539" y="3240239"/>
                <a:ext cx="346518" cy="461665"/>
              </a:xfrm>
              <a:prstGeom prst="rect">
                <a:avLst/>
              </a:prstGeom>
              <a:blipFill rotWithShape="0">
                <a:blip r:embed="rId26"/>
                <a:stretch>
                  <a:fillRect l="-3509" r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39281" y="1471981"/>
                <a:ext cx="346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81" y="1471981"/>
                <a:ext cx="346518" cy="461665"/>
              </a:xfrm>
              <a:prstGeom prst="rect">
                <a:avLst/>
              </a:prstGeom>
              <a:blipFill rotWithShape="0">
                <a:blip r:embed="rId27"/>
                <a:stretch>
                  <a:fillRect l="-3509" r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5441231" y="2849502"/>
            <a:ext cx="2814238" cy="1135468"/>
            <a:chOff x="5441231" y="2849502"/>
            <a:chExt cx="2814238" cy="1135468"/>
          </a:xfrm>
        </p:grpSpPr>
        <p:grpSp>
          <p:nvGrpSpPr>
            <p:cNvPr id="31" name="Group 30"/>
            <p:cNvGrpSpPr/>
            <p:nvPr/>
          </p:nvGrpSpPr>
          <p:grpSpPr>
            <a:xfrm rot="1889233">
              <a:off x="5441231" y="2849502"/>
              <a:ext cx="2808018" cy="592931"/>
              <a:chOff x="3607870" y="2935079"/>
              <a:chExt cx="4901891" cy="592931"/>
            </a:xfrm>
          </p:grpSpPr>
          <p:sp>
            <p:nvSpPr>
              <p:cNvPr id="33" name="Can 32"/>
              <p:cNvSpPr/>
              <p:nvPr/>
            </p:nvSpPr>
            <p:spPr bwMode="auto">
              <a:xfrm rot="16200000">
                <a:off x="5895544" y="913794"/>
                <a:ext cx="592931" cy="4635502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rot="19710767">
                <a:off x="3607870" y="3160731"/>
                <a:ext cx="424969" cy="14844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2" name="Straight Arrow Connector 31"/>
            <p:cNvCxnSpPr/>
            <p:nvPr/>
          </p:nvCxnSpPr>
          <p:spPr bwMode="auto">
            <a:xfrm>
              <a:off x="8048716" y="3862174"/>
              <a:ext cx="206753" cy="1227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078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Discovered in the 1970's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Allows two parties to establish a shared secret </a:t>
            </a:r>
            <a:br>
              <a:rPr lang="en-US" dirty="0"/>
            </a:br>
            <a:r>
              <a:rPr lang="en-US" dirty="0"/>
              <a:t>without ever having met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Diffie</a:t>
            </a:r>
            <a:r>
              <a:rPr lang="en-US" dirty="0"/>
              <a:t> &amp; Hellman paper also introduced: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Digital signatures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https://regmedia.co.uk/2016/03/01/diffie_hellman.jpg?x=1200&amp;y=7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52" y="1111606"/>
            <a:ext cx="1803283" cy="11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10153" y="2352581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Whitfield </a:t>
            </a:r>
            <a:r>
              <a:rPr lang="en-US" sz="1200" dirty="0" err="1"/>
              <a:t>Diffie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236822" y="2542816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Martin Hellman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6041" y="2329768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Ralph </a:t>
            </a:r>
            <a:r>
              <a:rPr lang="en-US" sz="1200" dirty="0" err="1"/>
              <a:t>Merkle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501" y="2903834"/>
            <a:ext cx="4351177" cy="3214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71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Symmetric crypto boils down to a few </a:t>
            </a:r>
            <a:r>
              <a:rPr lang="en-US" i="1" dirty="0"/>
              <a:t>primitives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PRF/PRPs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/>
              <a:t>hash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Why are these considered secure?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Lots and lots of cryptanalysis (</a:t>
            </a:r>
            <a:r>
              <a:rPr lang="en-US" i="1" dirty="0"/>
              <a:t>well-studied!</a:t>
            </a:r>
            <a:r>
              <a:rPr lang="en-US" dirty="0"/>
              <a:t>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Artificial and man-made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Want asymmetric crypto to be based on a few well-studied primitives too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Candidates come from a different place: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Hard </a:t>
            </a:r>
            <a:r>
              <a:rPr lang="en-US" i="1" dirty="0"/>
              <a:t>mathematical</a:t>
            </a:r>
            <a:r>
              <a:rPr lang="en-US" dirty="0"/>
              <a:t>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Good candidates: discrete logarithm problem, factoring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Much more algebraic structure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kind of primitives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454" y="1443876"/>
            <a:ext cx="2268286" cy="1240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3" y="1399402"/>
            <a:ext cx="1732555" cy="1784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25906" y="4188211"/>
                <a:ext cx="3364543" cy="39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bSup>
                        <m:sSubSupPr>
                          <m:ctrlPr>
                            <a:rPr lang="nb-NO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×⋯×</m:t>
                      </m:r>
                      <m:sSubSup>
                        <m:sSubSupPr>
                          <m:ctrlPr>
                            <a:rPr lang="nb-NO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906" y="4188211"/>
                <a:ext cx="3364543" cy="394532"/>
              </a:xfrm>
              <a:prstGeom prst="rect">
                <a:avLst/>
              </a:prstGeom>
              <a:blipFill rotWithShape="0"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850035">
                <a:off x="7392423" y="5895218"/>
                <a:ext cx="1776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50035">
                <a:off x="7392423" y="5895218"/>
                <a:ext cx="177676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678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493577" y="3186609"/>
            <a:ext cx="51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2122" y="2830180"/>
            <a:ext cx="1072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SHA2-256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446445" y="4767015"/>
            <a:ext cx="1708528" cy="1663745"/>
            <a:chOff x="9902447" y="4641137"/>
            <a:chExt cx="1297321" cy="1311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2447" y="4641137"/>
              <a:ext cx="1297321" cy="11937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102504" y="5794849"/>
                  <a:ext cx="1046000" cy="1576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2504" y="5794849"/>
                  <a:ext cx="1046000" cy="1576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20838538">
                <a:off x="7848269" y="4825968"/>
                <a:ext cx="24043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38538">
                <a:off x="7848269" y="4825968"/>
                <a:ext cx="240435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5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12344</TotalTime>
  <Words>1181</Words>
  <Application>Microsoft Office PowerPoint</Application>
  <PresentationFormat>Widescreen</PresentationFormat>
  <Paragraphs>726</Paragraphs>
  <Slides>33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Cambria</vt:lpstr>
      <vt:lpstr>Cambria Math</vt:lpstr>
      <vt:lpstr>Script MT Bold</vt:lpstr>
      <vt:lpstr>Stencil</vt:lpstr>
      <vt:lpstr>Times New Roman</vt:lpstr>
      <vt:lpstr>Wingdings</vt:lpstr>
      <vt:lpstr>1_TEK4500-UIO</vt:lpstr>
      <vt:lpstr>TEK4500-UIO</vt:lpstr>
      <vt:lpstr>2_TEK4500-UIO</vt:lpstr>
      <vt:lpstr>Lecture 8 – Group theory,  Diffie-Hellman key exchange</vt:lpstr>
      <vt:lpstr>Creating secure channels: encryption schemes</vt:lpstr>
      <vt:lpstr>Creating secure channels: encryption schemes</vt:lpstr>
      <vt:lpstr>Basic goals of cryptography</vt:lpstr>
      <vt:lpstr>Symmetric key distribution problem</vt:lpstr>
      <vt:lpstr>PowerPoint Presentation</vt:lpstr>
      <vt:lpstr>Diffie-Hellman key exchange – idea</vt:lpstr>
      <vt:lpstr>Diffie-Hellman key exchange </vt:lpstr>
      <vt:lpstr>A different kind of primitives</vt:lpstr>
      <vt:lpstr>PowerPoint Presentation</vt:lpstr>
      <vt:lpstr>Preliminaries </vt:lpstr>
      <vt:lpstr>Groups – motivation </vt:lpstr>
      <vt:lpstr>Groups – definition </vt:lpstr>
      <vt:lpstr>Examples</vt:lpstr>
      <vt:lpstr>More groups</vt:lpstr>
      <vt:lpstr>Group exponentation </vt:lpstr>
      <vt:lpstr>Cyclic groups</vt:lpstr>
      <vt:lpstr>Subgroups</vt:lpstr>
      <vt:lpstr>Cyclic groups</vt:lpstr>
      <vt:lpstr>Groups of prime order</vt:lpstr>
      <vt:lpstr>Why is (Z_p^∗,⋅) a group? </vt:lpstr>
      <vt:lpstr>Before the break</vt:lpstr>
      <vt:lpstr>Diffie-Hellman</vt:lpstr>
      <vt:lpstr>Diffie-Hellman – example </vt:lpstr>
      <vt:lpstr>Diffie-Hellman</vt:lpstr>
      <vt:lpstr>Discrete logarithm (DLOG) problem</vt:lpstr>
      <vt:lpstr>Diffie-Hellman (DH) problem</vt:lpstr>
      <vt:lpstr>DLOG vs. DH</vt:lpstr>
      <vt:lpstr>Algorithms for solving DLOG</vt:lpstr>
      <vt:lpstr>Solving DLOG: the baby-step giant-step algorithm</vt:lpstr>
      <vt:lpstr>Generic algorithms for solving DLOG</vt:lpstr>
      <vt:lpstr>Non-generic algorithms for DLOG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681</cp:revision>
  <dcterms:created xsi:type="dcterms:W3CDTF">2020-06-02T10:31:43Z</dcterms:created>
  <dcterms:modified xsi:type="dcterms:W3CDTF">2023-10-18T16:27:49Z</dcterms:modified>
</cp:coreProperties>
</file>