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  <p:sldMasterId id="2147483692" r:id="rId2"/>
    <p:sldMasterId id="2147483709" r:id="rId3"/>
  </p:sldMasterIdLst>
  <p:notesMasterIdLst>
    <p:notesMasterId r:id="rId51"/>
  </p:notesMasterIdLst>
  <p:handoutMasterIdLst>
    <p:handoutMasterId r:id="rId52"/>
  </p:handoutMasterIdLst>
  <p:sldIdLst>
    <p:sldId id="327" r:id="rId4"/>
    <p:sldId id="342" r:id="rId5"/>
    <p:sldId id="447" r:id="rId6"/>
    <p:sldId id="448" r:id="rId7"/>
    <p:sldId id="445" r:id="rId8"/>
    <p:sldId id="425" r:id="rId9"/>
    <p:sldId id="426" r:id="rId10"/>
    <p:sldId id="449" r:id="rId11"/>
    <p:sldId id="427" r:id="rId12"/>
    <p:sldId id="435" r:id="rId13"/>
    <p:sldId id="446" r:id="rId14"/>
    <p:sldId id="452" r:id="rId15"/>
    <p:sldId id="429" r:id="rId16"/>
    <p:sldId id="430" r:id="rId17"/>
    <p:sldId id="431" r:id="rId18"/>
    <p:sldId id="432" r:id="rId19"/>
    <p:sldId id="433" r:id="rId20"/>
    <p:sldId id="434" r:id="rId21"/>
    <p:sldId id="436" r:id="rId22"/>
    <p:sldId id="437" r:id="rId23"/>
    <p:sldId id="465" r:id="rId24"/>
    <p:sldId id="453" r:id="rId25"/>
    <p:sldId id="410" r:id="rId26"/>
    <p:sldId id="439" r:id="rId27"/>
    <p:sldId id="451" r:id="rId28"/>
    <p:sldId id="450" r:id="rId29"/>
    <p:sldId id="339" r:id="rId30"/>
    <p:sldId id="440" r:id="rId31"/>
    <p:sldId id="406" r:id="rId32"/>
    <p:sldId id="407" r:id="rId33"/>
    <p:sldId id="408" r:id="rId34"/>
    <p:sldId id="457" r:id="rId35"/>
    <p:sldId id="411" r:id="rId36"/>
    <p:sldId id="414" r:id="rId37"/>
    <p:sldId id="458" r:id="rId38"/>
    <p:sldId id="459" r:id="rId39"/>
    <p:sldId id="413" r:id="rId40"/>
    <p:sldId id="415" r:id="rId41"/>
    <p:sldId id="455" r:id="rId42"/>
    <p:sldId id="417" r:id="rId43"/>
    <p:sldId id="418" r:id="rId44"/>
    <p:sldId id="419" r:id="rId45"/>
    <p:sldId id="420" r:id="rId46"/>
    <p:sldId id="421" r:id="rId47"/>
    <p:sldId id="422" r:id="rId48"/>
    <p:sldId id="423" r:id="rId49"/>
    <p:sldId id="456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koja" initials="h" lastIdx="4" clrIdx="0">
    <p:extLst>
      <p:ext uri="{19B8F6BF-5375-455C-9EA6-DF929625EA0E}">
        <p15:presenceInfo xmlns:p15="http://schemas.microsoft.com/office/powerpoint/2012/main" userId="hakoj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AC"/>
    <a:srgbClr val="FFF3CD"/>
    <a:srgbClr val="FFE285"/>
    <a:srgbClr val="F2B800"/>
    <a:srgbClr val="FFD5D5"/>
    <a:srgbClr val="EFEFFB"/>
    <a:srgbClr val="CC00FF"/>
    <a:srgbClr val="00D09E"/>
    <a:srgbClr val="EC1C24"/>
    <a:srgbClr val="6FA5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7" autoAdjust="0"/>
    <p:restoredTop sz="62255" autoAdjust="0"/>
  </p:normalViewPr>
  <p:slideViewPr>
    <p:cSldViewPr snapToGrid="0" showGuides="1">
      <p:cViewPr>
        <p:scale>
          <a:sx n="100" d="100"/>
          <a:sy n="100" d="100"/>
        </p:scale>
        <p:origin x="54" y="-3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commentAuthors" Target="commentAuthor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CD62D-4B77-4A2F-93D6-13F9CCFC96B4}" type="datetimeFigureOut">
              <a:rPr lang="en-US" smtClean="0"/>
              <a:t>10/25/2023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3420A-E794-4D2D-BB9A-E2B1E30EB8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277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0113F-90F5-4A43-9A5C-028416E777E5}" type="datetimeFigureOut">
              <a:rPr lang="en-US" smtClean="0"/>
              <a:t>10/25/2023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0BB4F-27F5-4A35-A00F-14A545D560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820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0024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Problem in</a:t>
            </a:r>
            <a:r>
              <a:rPr lang="en-US" baseline="0" dirty="0" smtClean="0"/>
              <a:t> 6.2: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index is a global variable set to 32 after </a:t>
            </a:r>
            <a:r>
              <a:rPr lang="en-US" baseline="0" dirty="0" err="1" smtClean="0"/>
              <a:t>prng_reseed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so</a:t>
            </a:r>
            <a:r>
              <a:rPr lang="en-US" baseline="0" dirty="0" smtClean="0"/>
              <a:t> for-loop in </a:t>
            </a:r>
            <a:r>
              <a:rPr lang="en-US" baseline="0" dirty="0" err="1" smtClean="0"/>
              <a:t>prng_generate</a:t>
            </a:r>
            <a:r>
              <a:rPr lang="en-US" baseline="0" dirty="0" smtClean="0"/>
              <a:t> never runs!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Output in output buffer comes directly from </a:t>
            </a:r>
            <a:r>
              <a:rPr lang="en-US" baseline="0" smtClean="0"/>
              <a:t>Dual_EC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Changes</a:t>
            </a:r>
            <a:r>
              <a:rPr lang="en-US" baseline="0" dirty="0" smtClean="0"/>
              <a:t> </a:t>
            </a:r>
            <a:r>
              <a:rPr lang="en-US" baseline="0" dirty="0" smtClean="0"/>
              <a:t>from 6.1 to 6.2:</a:t>
            </a:r>
            <a:endParaRPr lang="en-US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replaced an entropy-gathering procedure for (re)seeding the ANS X9.31 PRNG with Dual EC using a custom Q point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modified the X9.31 reseed logic to reseed on every call rather than every 10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,000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calls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changed the loop counter in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prng_generate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procedure as well as the procedure’s output to be global variables, shared with the reseed procedure, thus ensuring that pseudorandom values are generated by Dual EC, and not X9.31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changed the IKE nonce length from 160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bits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256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bits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added a nonce pre-generation queue.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470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Majority</a:t>
            </a:r>
            <a:r>
              <a:rPr lang="en-US" baseline="0" dirty="0" smtClean="0"/>
              <a:t> of IKE implementations use nonce sizes of 160 bits…but not Juniper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401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11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22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524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67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: 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 smtClean="0"/>
                  <a:t>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89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=−1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= 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dirty="0" smtClean="0">
                    <a:latin typeface="Cambria Math" panose="02040503050406030204" pitchFamily="18" charset="0"/>
                  </a:rPr>
                  <a:t>𝐸 : 𝑦^2=𝑥^3  – 𝑥 </a:t>
                </a:r>
                <a:r>
                  <a:rPr lang="nb-NO" b="0" i="0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dirty="0" smtClean="0"/>
                  <a:t>over </a:t>
                </a:r>
                <a:r>
                  <a:rPr lang="nb-NO" b="1" i="0" smtClean="0">
                    <a:latin typeface="Cambria Math" panose="02040503050406030204" pitchFamily="18" charset="0"/>
                  </a:rPr>
                  <a:t>𝒁</a:t>
                </a:r>
                <a:r>
                  <a:rPr lang="nb-NO" b="0" i="0" smtClean="0">
                    <a:latin typeface="Cambria Math" panose="02040503050406030204" pitchFamily="18" charset="0"/>
                  </a:rPr>
                  <a:t>_89</a:t>
                </a:r>
                <a:endParaRPr lang="en-US" dirty="0" smtClean="0"/>
              </a:p>
              <a:p>
                <a:endParaRPr lang="en-US" dirty="0" smtClean="0"/>
              </a:p>
              <a:p>
                <a:pPr/>
                <a:r>
                  <a:rPr lang="en-US" i="0" dirty="0" smtClean="0">
                    <a:latin typeface="Cambria Math" panose="02040503050406030204" pitchFamily="18" charset="0"/>
                  </a:rPr>
                  <a:t>𝑎 =−1</a:t>
                </a:r>
                <a:endParaRPr lang="en-US" dirty="0" smtClean="0"/>
              </a:p>
              <a:p>
                <a:pPr/>
                <a:r>
                  <a:rPr lang="en-US" i="0" dirty="0" smtClean="0">
                    <a:latin typeface="Cambria Math" panose="02040503050406030204" pitchFamily="18" charset="0"/>
                  </a:rPr>
                  <a:t>𝑏 = 0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302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356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621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528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TEK 4500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637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TEK 4500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385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TEK 4500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21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371600"/>
            <a:ext cx="508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371600"/>
            <a:ext cx="508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10000"/>
            <a:ext cx="508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TEK 4500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1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371600"/>
            <a:ext cx="10363200" cy="47244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TEK 4500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724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1" y="278295"/>
            <a:ext cx="11137237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3392" y="1371600"/>
            <a:ext cx="6201478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156" y="1371600"/>
            <a:ext cx="4710473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347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611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532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448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5485309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371600"/>
            <a:ext cx="5512228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256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37619" y="6386992"/>
            <a:ext cx="488109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017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419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109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722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37613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671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TEK 4500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659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TEK 4500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71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TEK 4500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179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371600"/>
            <a:ext cx="508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371600"/>
            <a:ext cx="508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10000"/>
            <a:ext cx="508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TEK 4500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90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371600"/>
            <a:ext cx="103632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TEK 4500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786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087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1" y="278295"/>
            <a:ext cx="11137237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3392" y="1371600"/>
            <a:ext cx="6201478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156" y="1371600"/>
            <a:ext cx="4710473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0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4146230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194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179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5485309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371600"/>
            <a:ext cx="5512228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888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832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12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106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187733" y="4118861"/>
            <a:ext cx="7751762" cy="1776412"/>
          </a:xfrm>
        </p:spPr>
        <p:txBody>
          <a:bodyPr/>
          <a:lstStyle>
            <a:lvl1pPr algn="ctr">
              <a:defRPr sz="3200" b="1"/>
            </a:lvl1pPr>
            <a:lvl2pPr algn="ctr">
              <a:defRPr sz="2800" b="1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76535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2" y="1080848"/>
            <a:ext cx="5485309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080848"/>
            <a:ext cx="5512228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07139" y="6386992"/>
            <a:ext cx="518589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851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503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660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760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95182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17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45239" y="6386992"/>
            <a:ext cx="480489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72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90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894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18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kon.jacobsen@its.uio.n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8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2.png"/><Relationship Id="rId11" Type="http://schemas.openxmlformats.org/officeDocument/2006/relationships/image" Target="../media/image28.png"/><Relationship Id="rId5" Type="http://schemas.openxmlformats.org/officeDocument/2006/relationships/image" Target="../media/image211.png"/><Relationship Id="rId10" Type="http://schemas.openxmlformats.org/officeDocument/2006/relationships/image" Target="../media/image27.png"/><Relationship Id="rId4" Type="http://schemas.openxmlformats.org/officeDocument/2006/relationships/image" Target="../media/image209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2.png"/><Relationship Id="rId5" Type="http://schemas.openxmlformats.org/officeDocument/2006/relationships/image" Target="../media/image216.png"/><Relationship Id="rId4" Type="http://schemas.openxmlformats.org/officeDocument/2006/relationships/image" Target="../media/image2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2.png"/><Relationship Id="rId5" Type="http://schemas.openxmlformats.org/officeDocument/2006/relationships/image" Target="../media/image219.png"/><Relationship Id="rId4" Type="http://schemas.openxmlformats.org/officeDocument/2006/relationships/image" Target="../media/image2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2.png"/><Relationship Id="rId5" Type="http://schemas.openxmlformats.org/officeDocument/2006/relationships/image" Target="../media/image222.png"/><Relationship Id="rId4" Type="http://schemas.openxmlformats.org/officeDocument/2006/relationships/image" Target="../media/image2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2.png"/><Relationship Id="rId5" Type="http://schemas.openxmlformats.org/officeDocument/2006/relationships/image" Target="../media/image224.png"/><Relationship Id="rId4" Type="http://schemas.openxmlformats.org/officeDocument/2006/relationships/image" Target="../media/image2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2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2.png"/><Relationship Id="rId5" Type="http://schemas.openxmlformats.org/officeDocument/2006/relationships/image" Target="../media/image227.png"/><Relationship Id="rId4" Type="http://schemas.openxmlformats.org/officeDocument/2006/relationships/image" Target="../media/image226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1.png"/><Relationship Id="rId3" Type="http://schemas.openxmlformats.org/officeDocument/2006/relationships/image" Target="../media/image250.png"/><Relationship Id="rId12" Type="http://schemas.openxmlformats.org/officeDocument/2006/relationships/image" Target="../media/image261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0.png"/><Relationship Id="rId11" Type="http://schemas.openxmlformats.org/officeDocument/2006/relationships/image" Target="../media/image211.png"/><Relationship Id="rId5" Type="http://schemas.openxmlformats.org/officeDocument/2006/relationships/image" Target="../media/image262.png"/><Relationship Id="rId10" Type="http://schemas.openxmlformats.org/officeDocument/2006/relationships/image" Target="../media/image209.png"/><Relationship Id="rId4" Type="http://schemas.openxmlformats.org/officeDocument/2006/relationships/image" Target="../media/image29.png"/><Relationship Id="rId9" Type="http://schemas.openxmlformats.org/officeDocument/2006/relationships/image" Target="../media/image208.png"/><Relationship Id="rId14" Type="http://schemas.openxmlformats.org/officeDocument/2006/relationships/image" Target="../media/image28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12" Type="http://schemas.openxmlformats.org/officeDocument/2006/relationships/image" Target="../media/image270.png"/><Relationship Id="rId17" Type="http://schemas.openxmlformats.org/officeDocument/2006/relationships/image" Target="../media/image29.png"/><Relationship Id="rId2" Type="http://schemas.openxmlformats.org/officeDocument/2006/relationships/image" Target="../media/image212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33.xml"/><Relationship Id="rId11" Type="http://schemas.openxmlformats.org/officeDocument/2006/relationships/image" Target="../media/image211.png"/><Relationship Id="rId10" Type="http://schemas.openxmlformats.org/officeDocument/2006/relationships/image" Target="../media/image209.png"/><Relationship Id="rId9" Type="http://schemas.openxmlformats.org/officeDocument/2006/relationships/image" Target="../media/image208.png"/><Relationship Id="rId14" Type="http://schemas.openxmlformats.org/officeDocument/2006/relationships/image" Target="../media/image281.png"/></Relationships>
</file>

<file path=ppt/slides/_rels/slide2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2.png"/><Relationship Id="rId26" Type="http://schemas.openxmlformats.org/officeDocument/2006/relationships/image" Target="../media/image34.png"/><Relationship Id="rId3" Type="http://schemas.openxmlformats.org/officeDocument/2006/relationships/image" Target="../media/image21.png"/><Relationship Id="rId7" Type="http://schemas.openxmlformats.org/officeDocument/2006/relationships/image" Target="../media/image261.png"/><Relationship Id="rId25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33.png"/><Relationship Id="rId24" Type="http://schemas.openxmlformats.org/officeDocument/2006/relationships/image" Target="../media/image35.png"/><Relationship Id="rId5" Type="http://schemas.openxmlformats.org/officeDocument/2006/relationships/image" Target="../media/image291.png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4" Type="http://schemas.openxmlformats.org/officeDocument/2006/relationships/image" Target="../media/image271.png"/><Relationship Id="rId9" Type="http://schemas.openxmlformats.org/officeDocument/2006/relationships/image" Target="../media/image260.png"/><Relationship Id="rId22" Type="http://schemas.openxmlformats.org/officeDocument/2006/relationships/image" Target="../media/image281.png"/><Relationship Id="rId27" Type="http://schemas.openxmlformats.org/officeDocument/2006/relationships/image" Target="../media/image31.png"/><Relationship Id="rId30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0.png"/><Relationship Id="rId7" Type="http://schemas.openxmlformats.org/officeDocument/2006/relationships/image" Target="../media/image44.png"/><Relationship Id="rId2" Type="http://schemas.openxmlformats.org/officeDocument/2006/relationships/image" Target="../media/image382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4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81.png"/><Relationship Id="rId5" Type="http://schemas.openxmlformats.org/officeDocument/2006/relationships/image" Target="../media/image471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1.png"/><Relationship Id="rId2" Type="http://schemas.openxmlformats.org/officeDocument/2006/relationships/image" Target="../media/image1990.png"/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20.png"/><Relationship Id="rId3" Type="http://schemas.openxmlformats.org/officeDocument/2006/relationships/image" Target="../media/image381.png"/><Relationship Id="rId7" Type="http://schemas.openxmlformats.org/officeDocument/2006/relationships/image" Target="../media/image160.png"/><Relationship Id="rId12" Type="http://schemas.openxmlformats.org/officeDocument/2006/relationships/image" Target="../media/image3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15" Type="http://schemas.openxmlformats.org/officeDocument/2006/relationships/image" Target="../media/image401.png"/><Relationship Id="rId10" Type="http://schemas.openxmlformats.org/officeDocument/2006/relationships/image" Target="../media/image18.png"/><Relationship Id="rId4" Type="http://schemas.openxmlformats.org/officeDocument/2006/relationships/image" Target="../media/image1.png"/><Relationship Id="rId9" Type="http://schemas.openxmlformats.org/officeDocument/2006/relationships/image" Target="../media/image280.png"/><Relationship Id="rId14" Type="http://schemas.openxmlformats.org/officeDocument/2006/relationships/image" Target="../media/image191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2.png"/><Relationship Id="rId18" Type="http://schemas.openxmlformats.org/officeDocument/2006/relationships/image" Target="../media/image450.png"/><Relationship Id="rId3" Type="http://schemas.openxmlformats.org/officeDocument/2006/relationships/image" Target="../media/image412.png"/><Relationship Id="rId7" Type="http://schemas.openxmlformats.org/officeDocument/2006/relationships/image" Target="../media/image411.png"/><Relationship Id="rId12" Type="http://schemas.openxmlformats.org/officeDocument/2006/relationships/image" Target="../media/image390.png"/><Relationship Id="rId17" Type="http://schemas.openxmlformats.org/officeDocument/2006/relationships/image" Target="../media/image44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32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11" Type="http://schemas.openxmlformats.org/officeDocument/2006/relationships/image" Target="../media/image380.png"/><Relationship Id="rId5" Type="http://schemas.microsoft.com/office/2007/relationships/hdphoto" Target="../media/hdphoto1.wdp"/><Relationship Id="rId15" Type="http://schemas.openxmlformats.org/officeDocument/2006/relationships/image" Target="../media/image420.png"/><Relationship Id="rId19" Type="http://schemas.openxmlformats.org/officeDocument/2006/relationships/image" Target="../media/image401.png"/><Relationship Id="rId4" Type="http://schemas.openxmlformats.org/officeDocument/2006/relationships/image" Target="../media/image1.png"/><Relationship Id="rId9" Type="http://schemas.openxmlformats.org/officeDocument/2006/relationships/image" Target="../media/image433.png"/><Relationship Id="rId14" Type="http://schemas.openxmlformats.org/officeDocument/2006/relationships/image" Target="../media/image42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15.png"/><Relationship Id="rId3" Type="http://schemas.openxmlformats.org/officeDocument/2006/relationships/image" Target="../media/image460.png"/><Relationship Id="rId7" Type="http://schemas.openxmlformats.org/officeDocument/2006/relationships/image" Target="../media/image483.png"/><Relationship Id="rId12" Type="http://schemas.microsoft.com/office/2007/relationships/hdphoto" Target="../media/hdphoto1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11.png"/><Relationship Id="rId11" Type="http://schemas.openxmlformats.org/officeDocument/2006/relationships/image" Target="../media/image1.png"/><Relationship Id="rId5" Type="http://schemas.openxmlformats.org/officeDocument/2006/relationships/image" Target="../media/image472.png"/><Relationship Id="rId15" Type="http://schemas.openxmlformats.org/officeDocument/2006/relationships/image" Target="../media/image2.png"/><Relationship Id="rId10" Type="http://schemas.openxmlformats.org/officeDocument/2006/relationships/image" Target="../media/image78.png"/><Relationship Id="rId4" Type="http://schemas.openxmlformats.org/officeDocument/2006/relationships/image" Target="../media/image110.png"/><Relationship Id="rId9" Type="http://schemas.openxmlformats.org/officeDocument/2006/relationships/image" Target="../media/image50.png"/><Relationship Id="rId14" Type="http://schemas.microsoft.com/office/2007/relationships/hdphoto" Target="../media/hdphoto3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91.png"/><Relationship Id="rId3" Type="http://schemas.openxmlformats.org/officeDocument/2006/relationships/image" Target="../media/image22.png"/><Relationship Id="rId7" Type="http://schemas.openxmlformats.org/officeDocument/2006/relationships/image" Target="../media/image10.png"/><Relationship Id="rId12" Type="http://schemas.openxmlformats.org/officeDocument/2006/relationships/image" Target="../media/image281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9.png"/><Relationship Id="rId11" Type="http://schemas.openxmlformats.org/officeDocument/2006/relationships/image" Target="../media/image271.png"/><Relationship Id="rId5" Type="http://schemas.openxmlformats.org/officeDocument/2006/relationships/image" Target="../media/image24.png"/><Relationship Id="rId15" Type="http://schemas.openxmlformats.org/officeDocument/2006/relationships/image" Target="../media/image18.png"/><Relationship Id="rId10" Type="http://schemas.openxmlformats.org/officeDocument/2006/relationships/image" Target="../media/image262.png"/><Relationship Id="rId4" Type="http://schemas.openxmlformats.org/officeDocument/2006/relationships/image" Target="../media/image23.png"/><Relationship Id="rId9" Type="http://schemas.openxmlformats.org/officeDocument/2006/relationships/image" Target="../media/image250.png"/><Relationship Id="rId1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13" Type="http://schemas.openxmlformats.org/officeDocument/2006/relationships/image" Target="../media/image540.png"/><Relationship Id="rId18" Type="http://schemas.openxmlformats.org/officeDocument/2006/relationships/image" Target="../media/image62.png"/><Relationship Id="rId3" Type="http://schemas.openxmlformats.org/officeDocument/2006/relationships/image" Target="../media/image491.png"/><Relationship Id="rId7" Type="http://schemas.openxmlformats.org/officeDocument/2006/relationships/image" Target="../media/image480.png"/><Relationship Id="rId12" Type="http://schemas.openxmlformats.org/officeDocument/2006/relationships/image" Target="../media/image530.png"/><Relationship Id="rId17" Type="http://schemas.openxmlformats.org/officeDocument/2006/relationships/image" Target="../media/image61.png"/><Relationship Id="rId2" Type="http://schemas.openxmlformats.org/officeDocument/2006/relationships/image" Target="../media/image482.pn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70.png"/><Relationship Id="rId11" Type="http://schemas.openxmlformats.org/officeDocument/2006/relationships/image" Target="../media/image57.png"/><Relationship Id="rId5" Type="http://schemas.openxmlformats.org/officeDocument/2006/relationships/image" Target="../media/image511.png"/><Relationship Id="rId15" Type="http://schemas.openxmlformats.org/officeDocument/2006/relationships/image" Target="../media/image59.png"/><Relationship Id="rId10" Type="http://schemas.openxmlformats.org/officeDocument/2006/relationships/image" Target="../media/image510.png"/><Relationship Id="rId19" Type="http://schemas.openxmlformats.org/officeDocument/2006/relationships/image" Target="../media/image63.png"/><Relationship Id="rId4" Type="http://schemas.openxmlformats.org/officeDocument/2006/relationships/image" Target="../media/image501.png"/><Relationship Id="rId9" Type="http://schemas.openxmlformats.org/officeDocument/2006/relationships/image" Target="../media/image500.png"/><Relationship Id="rId14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13" Type="http://schemas.openxmlformats.org/officeDocument/2006/relationships/image" Target="../media/image70.png"/><Relationship Id="rId18" Type="http://schemas.openxmlformats.org/officeDocument/2006/relationships/image" Target="../media/image75.png"/><Relationship Id="rId3" Type="http://schemas.openxmlformats.org/officeDocument/2006/relationships/image" Target="../media/image65.png"/><Relationship Id="rId7" Type="http://schemas.openxmlformats.org/officeDocument/2006/relationships/image" Target="../media/image470.pn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" Type="http://schemas.openxmlformats.org/officeDocument/2006/relationships/image" Target="../media/image56.png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68.png"/><Relationship Id="rId11" Type="http://schemas.openxmlformats.org/officeDocument/2006/relationships/image" Target="../media/image510.png"/><Relationship Id="rId5" Type="http://schemas.openxmlformats.org/officeDocument/2006/relationships/image" Target="../media/image67.png"/><Relationship Id="rId15" Type="http://schemas.openxmlformats.org/officeDocument/2006/relationships/image" Target="../media/image72.png"/><Relationship Id="rId10" Type="http://schemas.openxmlformats.org/officeDocument/2006/relationships/image" Target="../media/image500.png"/><Relationship Id="rId4" Type="http://schemas.openxmlformats.org/officeDocument/2006/relationships/image" Target="../media/image66.png"/><Relationship Id="rId9" Type="http://schemas.openxmlformats.org/officeDocument/2006/relationships/image" Target="../media/image490.png"/><Relationship Id="rId14" Type="http://schemas.openxmlformats.org/officeDocument/2006/relationships/image" Target="../media/image7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540.png"/><Relationship Id="rId18" Type="http://schemas.openxmlformats.org/officeDocument/2006/relationships/image" Target="../media/image62.png"/><Relationship Id="rId26" Type="http://schemas.openxmlformats.org/officeDocument/2006/relationships/image" Target="../media/image87.png"/><Relationship Id="rId3" Type="http://schemas.openxmlformats.org/officeDocument/2006/relationships/image" Target="../media/image491.png"/><Relationship Id="rId21" Type="http://schemas.openxmlformats.org/officeDocument/2006/relationships/image" Target="../media/image82.png"/><Relationship Id="rId7" Type="http://schemas.openxmlformats.org/officeDocument/2006/relationships/image" Target="../media/image76.png"/><Relationship Id="rId12" Type="http://schemas.openxmlformats.org/officeDocument/2006/relationships/image" Target="../media/image530.png"/><Relationship Id="rId17" Type="http://schemas.openxmlformats.org/officeDocument/2006/relationships/image" Target="../media/image61.png"/><Relationship Id="rId25" Type="http://schemas.openxmlformats.org/officeDocument/2006/relationships/image" Target="../media/image86.png"/><Relationship Id="rId2" Type="http://schemas.openxmlformats.org/officeDocument/2006/relationships/image" Target="../media/image482.png"/><Relationship Id="rId16" Type="http://schemas.openxmlformats.org/officeDocument/2006/relationships/image" Target="../media/image60.png"/><Relationship Id="rId20" Type="http://schemas.openxmlformats.org/officeDocument/2006/relationships/image" Target="../media/image81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64.png"/><Relationship Id="rId11" Type="http://schemas.openxmlformats.org/officeDocument/2006/relationships/image" Target="../media/image57.png"/><Relationship Id="rId24" Type="http://schemas.openxmlformats.org/officeDocument/2006/relationships/image" Target="../media/image85.png"/><Relationship Id="rId5" Type="http://schemas.openxmlformats.org/officeDocument/2006/relationships/image" Target="../media/image511.png"/><Relationship Id="rId15" Type="http://schemas.openxmlformats.org/officeDocument/2006/relationships/image" Target="../media/image59.png"/><Relationship Id="rId23" Type="http://schemas.openxmlformats.org/officeDocument/2006/relationships/image" Target="../media/image84.png"/><Relationship Id="rId28" Type="http://schemas.openxmlformats.org/officeDocument/2006/relationships/image" Target="../media/image89.png"/><Relationship Id="rId10" Type="http://schemas.openxmlformats.org/officeDocument/2006/relationships/image" Target="../media/image80.png"/><Relationship Id="rId19" Type="http://schemas.openxmlformats.org/officeDocument/2006/relationships/image" Target="../media/image63.png"/><Relationship Id="rId4" Type="http://schemas.openxmlformats.org/officeDocument/2006/relationships/image" Target="../media/image501.png"/><Relationship Id="rId9" Type="http://schemas.openxmlformats.org/officeDocument/2006/relationships/image" Target="../media/image79.png"/><Relationship Id="rId14" Type="http://schemas.openxmlformats.org/officeDocument/2006/relationships/image" Target="../media/image58.png"/><Relationship Id="rId22" Type="http://schemas.openxmlformats.org/officeDocument/2006/relationships/image" Target="../media/image83.png"/><Relationship Id="rId27" Type="http://schemas.openxmlformats.org/officeDocument/2006/relationships/image" Target="../media/image8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13" Type="http://schemas.openxmlformats.org/officeDocument/2006/relationships/image" Target="../media/image70.png"/><Relationship Id="rId18" Type="http://schemas.openxmlformats.org/officeDocument/2006/relationships/image" Target="../media/image75.png"/><Relationship Id="rId3" Type="http://schemas.openxmlformats.org/officeDocument/2006/relationships/image" Target="../media/image65.png"/><Relationship Id="rId7" Type="http://schemas.openxmlformats.org/officeDocument/2006/relationships/image" Target="../media/image470.pn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" Type="http://schemas.openxmlformats.org/officeDocument/2006/relationships/image" Target="../media/image90.png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68.png"/><Relationship Id="rId11" Type="http://schemas.openxmlformats.org/officeDocument/2006/relationships/image" Target="../media/image510.png"/><Relationship Id="rId5" Type="http://schemas.openxmlformats.org/officeDocument/2006/relationships/image" Target="../media/image67.png"/><Relationship Id="rId15" Type="http://schemas.openxmlformats.org/officeDocument/2006/relationships/image" Target="../media/image72.png"/><Relationship Id="rId10" Type="http://schemas.openxmlformats.org/officeDocument/2006/relationships/image" Target="../media/image500.png"/><Relationship Id="rId4" Type="http://schemas.openxmlformats.org/officeDocument/2006/relationships/image" Target="../media/image66.png"/><Relationship Id="rId9" Type="http://schemas.openxmlformats.org/officeDocument/2006/relationships/image" Target="../media/image490.png"/><Relationship Id="rId14" Type="http://schemas.openxmlformats.org/officeDocument/2006/relationships/image" Target="../media/image7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3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dl.acm.org/doi/10.1145/3266291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13" Type="http://schemas.microsoft.com/office/2007/relationships/hdphoto" Target="../media/hdphoto2.wdp"/><Relationship Id="rId3" Type="http://schemas.openxmlformats.org/officeDocument/2006/relationships/image" Target="../media/image161.png"/><Relationship Id="rId7" Type="http://schemas.openxmlformats.org/officeDocument/2006/relationships/image" Target="../media/image152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6" Type="http://schemas.microsoft.com/office/2007/relationships/hdphoto" Target="../media/hdphoto3.wdp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390.png"/><Relationship Id="rId11" Type="http://schemas.openxmlformats.org/officeDocument/2006/relationships/image" Target="../media/image1420.png"/><Relationship Id="rId5" Type="http://schemas.openxmlformats.org/officeDocument/2006/relationships/image" Target="../media/image151.png"/><Relationship Id="rId15" Type="http://schemas.openxmlformats.org/officeDocument/2006/relationships/image" Target="../media/image15.png"/><Relationship Id="rId10" Type="http://schemas.openxmlformats.org/officeDocument/2006/relationships/image" Target="../media/image155.png"/><Relationship Id="rId19" Type="http://schemas.openxmlformats.org/officeDocument/2006/relationships/image" Target="../media/image1430.png"/><Relationship Id="rId4" Type="http://schemas.openxmlformats.org/officeDocument/2006/relationships/image" Target="../media/image1352.png"/><Relationship Id="rId9" Type="http://schemas.openxmlformats.org/officeDocument/2006/relationships/image" Target="../media/image154.png"/><Relationship Id="rId1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7" Type="http://schemas.openxmlformats.org/officeDocument/2006/relationships/image" Target="../media/image9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52.png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72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1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9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9" Type="http://schemas.openxmlformats.org/officeDocument/2006/relationships/image" Target="../media/image398.png"/><Relationship Id="rId34" Type="http://schemas.openxmlformats.org/officeDocument/2006/relationships/image" Target="../media/image389.png"/><Relationship Id="rId42" Type="http://schemas.openxmlformats.org/officeDocument/2006/relationships/image" Target="../media/image192.png"/><Relationship Id="rId47" Type="http://schemas.openxmlformats.org/officeDocument/2006/relationships/image" Target="../media/image194.png"/><Relationship Id="rId50" Type="http://schemas.openxmlformats.org/officeDocument/2006/relationships/image" Target="../media/image197.png"/><Relationship Id="rId55" Type="http://schemas.openxmlformats.org/officeDocument/2006/relationships/image" Target="../media/image200.png"/><Relationship Id="rId63" Type="http://schemas.openxmlformats.org/officeDocument/2006/relationships/image" Target="../media/image431.png"/><Relationship Id="rId38" Type="http://schemas.openxmlformats.org/officeDocument/2006/relationships/image" Target="../media/image397.png"/><Relationship Id="rId46" Type="http://schemas.openxmlformats.org/officeDocument/2006/relationships/image" Target="../media/image193.png"/><Relationship Id="rId59" Type="http://schemas.openxmlformats.org/officeDocument/2006/relationships/image" Target="../media/image426.png"/><Relationship Id="rId2" Type="http://schemas.openxmlformats.org/officeDocument/2006/relationships/notesSlide" Target="../notesSlides/notesSlide4.xml"/><Relationship Id="rId41" Type="http://schemas.openxmlformats.org/officeDocument/2006/relationships/image" Target="../media/image191.png"/><Relationship Id="rId54" Type="http://schemas.openxmlformats.org/officeDocument/2006/relationships/image" Target="../media/image1921.png"/><Relationship Id="rId62" Type="http://schemas.openxmlformats.org/officeDocument/2006/relationships/image" Target="../media/image429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89.png"/><Relationship Id="rId37" Type="http://schemas.openxmlformats.org/officeDocument/2006/relationships/image" Target="../media/image394.png"/><Relationship Id="rId40" Type="http://schemas.openxmlformats.org/officeDocument/2006/relationships/image" Target="../media/image190.png"/><Relationship Id="rId45" Type="http://schemas.openxmlformats.org/officeDocument/2006/relationships/image" Target="../media/image409.png"/><Relationship Id="rId53" Type="http://schemas.openxmlformats.org/officeDocument/2006/relationships/image" Target="../media/image419.png"/><Relationship Id="rId58" Type="http://schemas.openxmlformats.org/officeDocument/2006/relationships/image" Target="../media/image425.png"/><Relationship Id="rId5" Type="http://schemas.openxmlformats.org/officeDocument/2006/relationships/image" Target="../media/image188.png"/><Relationship Id="rId36" Type="http://schemas.openxmlformats.org/officeDocument/2006/relationships/image" Target="../media/image393.png"/><Relationship Id="rId49" Type="http://schemas.openxmlformats.org/officeDocument/2006/relationships/image" Target="../media/image196.png"/><Relationship Id="rId57" Type="http://schemas.openxmlformats.org/officeDocument/2006/relationships/image" Target="../media/image424.png"/><Relationship Id="rId61" Type="http://schemas.openxmlformats.org/officeDocument/2006/relationships/image" Target="../media/image428.png"/><Relationship Id="rId44" Type="http://schemas.openxmlformats.org/officeDocument/2006/relationships/image" Target="../media/image408.png"/><Relationship Id="rId52" Type="http://schemas.openxmlformats.org/officeDocument/2006/relationships/image" Target="../media/image199.png"/><Relationship Id="rId65" Type="http://schemas.openxmlformats.org/officeDocument/2006/relationships/image" Target="../media/image202.png"/><Relationship Id="rId60" Type="http://schemas.openxmlformats.org/officeDocument/2006/relationships/image" Target="../media/image427.png"/><Relationship Id="rId4" Type="http://schemas.openxmlformats.org/officeDocument/2006/relationships/image" Target="../media/image187.png"/><Relationship Id="rId35" Type="http://schemas.openxmlformats.org/officeDocument/2006/relationships/image" Target="../media/image392.png"/><Relationship Id="rId43" Type="http://schemas.openxmlformats.org/officeDocument/2006/relationships/image" Target="../media/image407.png"/><Relationship Id="rId48" Type="http://schemas.openxmlformats.org/officeDocument/2006/relationships/image" Target="../media/image195.png"/><Relationship Id="rId56" Type="http://schemas.openxmlformats.org/officeDocument/2006/relationships/image" Target="../media/image423.png"/><Relationship Id="rId64" Type="http://schemas.openxmlformats.org/officeDocument/2006/relationships/image" Target="../media/image201.png"/><Relationship Id="rId51" Type="http://schemas.openxmlformats.org/officeDocument/2006/relationships/image" Target="../media/image198.png"/><Relationship Id="rId3" Type="http://schemas.openxmlformats.org/officeDocument/2006/relationships/image" Target="../media/image18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png"/><Relationship Id="rId2" Type="http://schemas.openxmlformats.org/officeDocument/2006/relationships/hyperlink" Target="https://en.wikipedia.org/wiki/Discrete_logarithm_records" TargetMode="Externa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20.png"/><Relationship Id="rId3" Type="http://schemas.openxmlformats.org/officeDocument/2006/relationships/image" Target="../media/image36.png"/><Relationship Id="rId7" Type="http://schemas.openxmlformats.org/officeDocument/2006/relationships/image" Target="../media/image160.png"/><Relationship Id="rId12" Type="http://schemas.openxmlformats.org/officeDocument/2006/relationships/image" Target="../media/image3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11" Type="http://schemas.openxmlformats.org/officeDocument/2006/relationships/image" Target="../media/image37.png"/><Relationship Id="rId5" Type="http://schemas.microsoft.com/office/2007/relationships/hdphoto" Target="../media/hdphoto1.wdp"/><Relationship Id="rId15" Type="http://schemas.openxmlformats.org/officeDocument/2006/relationships/image" Target="../media/image39.png"/><Relationship Id="rId10" Type="http://schemas.openxmlformats.org/officeDocument/2006/relationships/image" Target="../media/image18.png"/><Relationship Id="rId4" Type="http://schemas.openxmlformats.org/officeDocument/2006/relationships/image" Target="../media/image1.png"/><Relationship Id="rId9" Type="http://schemas.openxmlformats.org/officeDocument/2006/relationships/image" Target="../media/image280.png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Lecture 9 – </a:t>
            </a:r>
            <a:r>
              <a:rPr lang="en-US" dirty="0" err="1" smtClean="0"/>
              <a:t>Diffie</a:t>
            </a:r>
            <a:r>
              <a:rPr lang="en-US" dirty="0" smtClean="0"/>
              <a:t>-Hellman key exchange II,</a:t>
            </a:r>
            <a:br>
              <a:rPr lang="en-US" dirty="0" smtClean="0"/>
            </a:br>
            <a:r>
              <a:rPr lang="en-US" dirty="0" smtClean="0"/>
              <a:t>elliptic curves, conspiracies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b="1" dirty="0" smtClean="0"/>
              <a:t>TEK4500</a:t>
            </a:r>
          </a:p>
          <a:p>
            <a:r>
              <a:rPr lang="nb-NO" dirty="0" smtClean="0"/>
              <a:t>25.10.2023 </a:t>
            </a:r>
          </a:p>
          <a:p>
            <a:r>
              <a:rPr lang="nb-NO" dirty="0" smtClean="0"/>
              <a:t>Håkon Jacobsen</a:t>
            </a:r>
          </a:p>
          <a:p>
            <a:r>
              <a:rPr lang="nb-NO" dirty="0" smtClean="0">
                <a:solidFill>
                  <a:schemeClr val="accent6"/>
                </a:solidFill>
                <a:hlinkClick r:id="rId3"/>
              </a:rPr>
              <a:t>hakon.jacobsen@its.uio.no</a:t>
            </a:r>
            <a:endParaRPr lang="nb-NO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37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6" t="4389" r="50976" b="12650"/>
          <a:stretch/>
        </p:blipFill>
        <p:spPr>
          <a:xfrm>
            <a:off x="4116309" y="2187907"/>
            <a:ext cx="3277306" cy="361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Elliptic curves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5478737" y="5576140"/>
            <a:ext cx="238125" cy="25717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3923958" y="3893272"/>
            <a:ext cx="238125" cy="25717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327522" y="2239294"/>
                <a:ext cx="30308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−9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522" y="2239294"/>
                <a:ext cx="3030877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552091" y="2239294"/>
                <a:ext cx="10938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nb-NO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2091" y="2239294"/>
                <a:ext cx="1093809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667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4163984" y="2016185"/>
            <a:ext cx="3182078" cy="3757349"/>
            <a:chOff x="4832232" y="561256"/>
            <a:chExt cx="4052392" cy="478500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48" t="344" r="-196" b="13191"/>
            <a:stretch/>
          </p:blipFill>
          <p:spPr>
            <a:xfrm>
              <a:off x="4832232" y="561256"/>
              <a:ext cx="4052392" cy="4785002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auto">
            <a:xfrm>
              <a:off x="6527035" y="5089084"/>
              <a:ext cx="238125" cy="257174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Elliptic curves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327522" y="2239294"/>
                <a:ext cx="30308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522" y="2239294"/>
                <a:ext cx="3030877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552091" y="2239294"/>
                <a:ext cx="10938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nb-NO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2091" y="2239294"/>
                <a:ext cx="1093809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733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4163984" y="2016185"/>
            <a:ext cx="3182078" cy="3757349"/>
            <a:chOff x="4832232" y="561256"/>
            <a:chExt cx="4052392" cy="478500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48" t="344" r="-196" b="13191"/>
            <a:stretch/>
          </p:blipFill>
          <p:spPr>
            <a:xfrm>
              <a:off x="4832232" y="561256"/>
              <a:ext cx="4052392" cy="4785002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auto">
            <a:xfrm>
              <a:off x="6527035" y="5089084"/>
              <a:ext cx="238125" cy="257174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Elliptic curves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12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3270250" y="2202086"/>
            <a:ext cx="4476750" cy="276796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Flowchart: Connector 9"/>
          <p:cNvSpPr>
            <a:spLocks noChangeAspect="1"/>
          </p:cNvSpPr>
          <p:nvPr/>
        </p:nvSpPr>
        <p:spPr bwMode="auto">
          <a:xfrm>
            <a:off x="5897045" y="3259280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3" name="Flowchart: Connector 2"/>
          <p:cNvSpPr>
            <a:spLocks noChangeAspect="1"/>
          </p:cNvSpPr>
          <p:nvPr/>
        </p:nvSpPr>
        <p:spPr bwMode="auto">
          <a:xfrm>
            <a:off x="4406782" y="4186685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7269" y="4371336"/>
                <a:ext cx="4743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269" y="4371336"/>
                <a:ext cx="474325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816558" y="3373278"/>
                <a:ext cx="4743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558" y="3373278"/>
                <a:ext cx="474325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564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 bwMode="auto">
          <a:xfrm flipV="1">
            <a:off x="6630002" y="1851943"/>
            <a:ext cx="0" cy="43807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Flowchart: Connector 16"/>
          <p:cNvSpPr>
            <a:spLocks noChangeAspect="1"/>
          </p:cNvSpPr>
          <p:nvPr/>
        </p:nvSpPr>
        <p:spPr bwMode="auto">
          <a:xfrm>
            <a:off x="6579508" y="5032668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4" name="Flowchart: Connector 13"/>
          <p:cNvSpPr>
            <a:spLocks noChangeAspect="1"/>
          </p:cNvSpPr>
          <p:nvPr/>
        </p:nvSpPr>
        <p:spPr bwMode="auto">
          <a:xfrm>
            <a:off x="6576002" y="2836458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729660" y="4902007"/>
                <a:ext cx="11088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660" y="4902007"/>
                <a:ext cx="1108836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327522" y="2239294"/>
                <a:ext cx="30308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522" y="2239294"/>
                <a:ext cx="3030877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552091" y="2239294"/>
                <a:ext cx="10938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nb-NO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2091" y="2239294"/>
                <a:ext cx="1093809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252935" y="1963006"/>
                <a:ext cx="16061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935" y="1963006"/>
                <a:ext cx="1606121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252934" y="2409703"/>
                <a:ext cx="16061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′,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934" y="2409703"/>
                <a:ext cx="1606121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760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252935" y="3182614"/>
                <a:ext cx="975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935" y="3182614"/>
                <a:ext cx="975916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Flowchart: Connector 27"/>
          <p:cNvSpPr>
            <a:spLocks noChangeAspect="1"/>
          </p:cNvSpPr>
          <p:nvPr/>
        </p:nvSpPr>
        <p:spPr bwMode="auto">
          <a:xfrm>
            <a:off x="4783959" y="3513018"/>
            <a:ext cx="108000" cy="108000"/>
          </a:xfrm>
          <a:prstGeom prst="flowChartConnector">
            <a:avLst/>
          </a:prstGeom>
          <a:solidFill>
            <a:schemeClr val="accent3"/>
          </a:solidFill>
          <a:ln w="317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915046" y="3182614"/>
                <a:ext cx="1974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nb-NO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046" y="3182614"/>
                <a:ext cx="1974708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151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15" grpId="0"/>
      <p:bldP spid="16" grpId="0"/>
      <p:bldP spid="17" grpId="0" animBg="1"/>
      <p:bldP spid="14" grpId="0" animBg="1"/>
      <p:bldP spid="22" grpId="0"/>
      <p:bldP spid="21" grpId="0"/>
      <p:bldP spid="21" grpId="1"/>
      <p:bldP spid="26" grpId="0"/>
      <p:bldP spid="26" grpId="1"/>
      <p:bldP spid="27" grpId="0"/>
      <p:bldP spid="27" grpId="1"/>
      <p:bldP spid="28" grpId="0" animBg="1"/>
      <p:bldP spid="28" grpId="1" animBg="1"/>
      <p:bldP spid="5" grpId="0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4163984" y="2016185"/>
            <a:ext cx="3182078" cy="3757349"/>
            <a:chOff x="4832232" y="561256"/>
            <a:chExt cx="4052392" cy="478500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48" t="344" r="-196" b="13191"/>
            <a:stretch/>
          </p:blipFill>
          <p:spPr>
            <a:xfrm>
              <a:off x="4832232" y="561256"/>
              <a:ext cx="4052392" cy="4785002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 bwMode="auto">
            <a:xfrm>
              <a:off x="6527035" y="5089084"/>
              <a:ext cx="238125" cy="257174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Elliptic curves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13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159419" y="4367526"/>
            <a:ext cx="4857750" cy="78871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Flowchart: Connector 9"/>
          <p:cNvSpPr>
            <a:spLocks noChangeAspect="1"/>
          </p:cNvSpPr>
          <p:nvPr/>
        </p:nvSpPr>
        <p:spPr bwMode="auto">
          <a:xfrm>
            <a:off x="6449164" y="4858900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3" name="Flowchart: Connector 2"/>
          <p:cNvSpPr>
            <a:spLocks noChangeAspect="1"/>
          </p:cNvSpPr>
          <p:nvPr/>
        </p:nvSpPr>
        <p:spPr bwMode="auto">
          <a:xfrm>
            <a:off x="4494943" y="4526056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61396" y="4584137"/>
                <a:ext cx="4743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1396" y="4584137"/>
                <a:ext cx="474325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202478" y="4899756"/>
                <a:ext cx="237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478" y="4899756"/>
                <a:ext cx="237162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5128" r="-48718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 bwMode="auto">
          <a:xfrm flipV="1">
            <a:off x="5752776" y="1755435"/>
            <a:ext cx="0" cy="43807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Flowchart: Connector 16"/>
          <p:cNvSpPr>
            <a:spLocks noChangeAspect="1"/>
          </p:cNvSpPr>
          <p:nvPr/>
        </p:nvSpPr>
        <p:spPr bwMode="auto">
          <a:xfrm>
            <a:off x="5698776" y="3176707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4" name="Flowchart: Connector 13"/>
          <p:cNvSpPr>
            <a:spLocks noChangeAspect="1"/>
          </p:cNvSpPr>
          <p:nvPr/>
        </p:nvSpPr>
        <p:spPr bwMode="auto">
          <a:xfrm>
            <a:off x="5698776" y="4733853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709808" y="2851244"/>
                <a:ext cx="11088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808" y="2851244"/>
                <a:ext cx="1108836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327522" y="2239294"/>
                <a:ext cx="30308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522" y="2239294"/>
                <a:ext cx="3030877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552091" y="2239294"/>
                <a:ext cx="10938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nb-NO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2091" y="2239294"/>
                <a:ext cx="1093809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07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4163984" y="2016185"/>
            <a:ext cx="3182078" cy="3757349"/>
            <a:chOff x="4832232" y="561256"/>
            <a:chExt cx="4052392" cy="478500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48" t="344" r="-196" b="13191"/>
            <a:stretch/>
          </p:blipFill>
          <p:spPr>
            <a:xfrm>
              <a:off x="4832232" y="561256"/>
              <a:ext cx="4052392" cy="4785002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 bwMode="auto">
            <a:xfrm>
              <a:off x="6527035" y="5089084"/>
              <a:ext cx="238125" cy="257174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Elliptic curves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14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3505200" y="2251094"/>
            <a:ext cx="3957259" cy="281620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Flowchart: Connector 2"/>
          <p:cNvSpPr>
            <a:spLocks noChangeAspect="1"/>
          </p:cNvSpPr>
          <p:nvPr/>
        </p:nvSpPr>
        <p:spPr bwMode="auto">
          <a:xfrm>
            <a:off x="6688407" y="2704135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714840" y="2615564"/>
                <a:ext cx="4743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840" y="2615564"/>
                <a:ext cx="474325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748552" y="3403758"/>
                <a:ext cx="3144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8552" y="3403758"/>
                <a:ext cx="314482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3846" r="-11538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 bwMode="auto">
          <a:xfrm flipV="1">
            <a:off x="4495866" y="1846282"/>
            <a:ext cx="0" cy="43807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Flowchart: Connector 16"/>
          <p:cNvSpPr>
            <a:spLocks noChangeAspect="1"/>
          </p:cNvSpPr>
          <p:nvPr/>
        </p:nvSpPr>
        <p:spPr bwMode="auto">
          <a:xfrm>
            <a:off x="5900229" y="3263001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4" name="Flowchart: Connector 13"/>
          <p:cNvSpPr>
            <a:spLocks noChangeAspect="1"/>
          </p:cNvSpPr>
          <p:nvPr/>
        </p:nvSpPr>
        <p:spPr bwMode="auto">
          <a:xfrm>
            <a:off x="4441866" y="3534424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677098" y="3412387"/>
                <a:ext cx="11088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7098" y="3412387"/>
                <a:ext cx="1108836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327522" y="2239294"/>
                <a:ext cx="30308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522" y="2239294"/>
                <a:ext cx="3030877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552091" y="2239294"/>
                <a:ext cx="10938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nb-NO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2091" y="2239294"/>
                <a:ext cx="1093809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lowchart: Connector 9"/>
          <p:cNvSpPr>
            <a:spLocks noChangeAspect="1"/>
          </p:cNvSpPr>
          <p:nvPr/>
        </p:nvSpPr>
        <p:spPr bwMode="auto">
          <a:xfrm>
            <a:off x="4443514" y="4322910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0732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4163984" y="2016185"/>
            <a:ext cx="3182078" cy="3757349"/>
            <a:chOff x="4832232" y="561256"/>
            <a:chExt cx="4052392" cy="478500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48" t="344" r="-196" b="13191"/>
            <a:stretch/>
          </p:blipFill>
          <p:spPr>
            <a:xfrm>
              <a:off x="4832232" y="561256"/>
              <a:ext cx="4052392" cy="4785002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 bwMode="auto">
            <a:xfrm>
              <a:off x="6527035" y="5089084"/>
              <a:ext cx="238125" cy="257174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Elliptic curves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15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3495753" y="2266231"/>
            <a:ext cx="4001137" cy="142345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Flowchart: Connector 9"/>
          <p:cNvSpPr>
            <a:spLocks noChangeAspect="1"/>
          </p:cNvSpPr>
          <p:nvPr/>
        </p:nvSpPr>
        <p:spPr bwMode="auto">
          <a:xfrm>
            <a:off x="5281874" y="2980847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3" name="Flowchart: Connector 2"/>
          <p:cNvSpPr>
            <a:spLocks noChangeAspect="1"/>
          </p:cNvSpPr>
          <p:nvPr/>
        </p:nvSpPr>
        <p:spPr bwMode="auto">
          <a:xfrm>
            <a:off x="4553350" y="3245018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316187" y="2908350"/>
                <a:ext cx="4743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b="0" dirty="0" smtClean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6187" y="2908350"/>
                <a:ext cx="474325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152711" y="2608626"/>
                <a:ext cx="4743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2711" y="2608626"/>
                <a:ext cx="474325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564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 bwMode="auto">
          <a:xfrm flipV="1">
            <a:off x="6919004" y="1663367"/>
            <a:ext cx="0" cy="47236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Flowchart: Connector 16"/>
          <p:cNvSpPr>
            <a:spLocks noChangeAspect="1"/>
          </p:cNvSpPr>
          <p:nvPr/>
        </p:nvSpPr>
        <p:spPr bwMode="auto">
          <a:xfrm>
            <a:off x="6864470" y="2416238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4" name="Flowchart: Connector 13"/>
          <p:cNvSpPr>
            <a:spLocks noChangeAspect="1"/>
          </p:cNvSpPr>
          <p:nvPr/>
        </p:nvSpPr>
        <p:spPr bwMode="auto">
          <a:xfrm>
            <a:off x="6865951" y="5489498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079330" y="5361214"/>
                <a:ext cx="11088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330" y="5361214"/>
                <a:ext cx="1108836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099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327522" y="2239294"/>
                <a:ext cx="30308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522" y="2239294"/>
                <a:ext cx="3030877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0552091" y="2239294"/>
                <a:ext cx="10938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nb-NO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2091" y="2239294"/>
                <a:ext cx="1093809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046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4163984" y="2016185"/>
            <a:ext cx="3182078" cy="3757349"/>
            <a:chOff x="4832232" y="561256"/>
            <a:chExt cx="4052392" cy="478500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48" t="344" r="-196" b="13191"/>
            <a:stretch/>
          </p:blipFill>
          <p:spPr>
            <a:xfrm>
              <a:off x="4832232" y="561256"/>
              <a:ext cx="4052392" cy="4785002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 bwMode="auto">
            <a:xfrm>
              <a:off x="6527035" y="5089084"/>
              <a:ext cx="238125" cy="257174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Elliptic curves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16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3495753" y="2266231"/>
            <a:ext cx="4001137" cy="142345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Flowchart: Connector 9"/>
          <p:cNvSpPr>
            <a:spLocks noChangeAspect="1"/>
          </p:cNvSpPr>
          <p:nvPr/>
        </p:nvSpPr>
        <p:spPr bwMode="auto">
          <a:xfrm>
            <a:off x="5281874" y="2980847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3" name="Flowchart: Connector 2"/>
          <p:cNvSpPr>
            <a:spLocks noChangeAspect="1"/>
          </p:cNvSpPr>
          <p:nvPr/>
        </p:nvSpPr>
        <p:spPr bwMode="auto">
          <a:xfrm>
            <a:off x="4553350" y="3245018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316187" y="2908350"/>
                <a:ext cx="4743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b="0" dirty="0" smtClean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6187" y="2908350"/>
                <a:ext cx="474325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152711" y="2608626"/>
                <a:ext cx="4743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2711" y="2608626"/>
                <a:ext cx="474325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 bwMode="auto">
          <a:xfrm flipV="1">
            <a:off x="6919004" y="1663367"/>
            <a:ext cx="0" cy="47236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Flowchart: Connector 16"/>
          <p:cNvSpPr>
            <a:spLocks noChangeAspect="1"/>
          </p:cNvSpPr>
          <p:nvPr/>
        </p:nvSpPr>
        <p:spPr bwMode="auto">
          <a:xfrm>
            <a:off x="6864470" y="2416238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4" name="Flowchart: Connector 13"/>
          <p:cNvSpPr>
            <a:spLocks noChangeAspect="1"/>
          </p:cNvSpPr>
          <p:nvPr/>
        </p:nvSpPr>
        <p:spPr bwMode="auto">
          <a:xfrm>
            <a:off x="6865951" y="5489498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079330" y="5361214"/>
                <a:ext cx="11088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330" y="5361214"/>
                <a:ext cx="1108836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327522" y="2239294"/>
                <a:ext cx="30308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522" y="2239294"/>
                <a:ext cx="3030877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552091" y="2239294"/>
                <a:ext cx="10938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nb-NO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2091" y="2239294"/>
                <a:ext cx="1093809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325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4163984" y="2016185"/>
            <a:ext cx="3182078" cy="3757349"/>
            <a:chOff x="4832232" y="561256"/>
            <a:chExt cx="4052392" cy="478500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48" t="344" r="-196" b="13191"/>
            <a:stretch/>
          </p:blipFill>
          <p:spPr>
            <a:xfrm>
              <a:off x="4832232" y="561256"/>
              <a:ext cx="4052392" cy="4785002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 bwMode="auto">
            <a:xfrm>
              <a:off x="6527035" y="5089084"/>
              <a:ext cx="238125" cy="257174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Elliptic curves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17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962400" y="2447925"/>
            <a:ext cx="3590925" cy="34671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Flowchart: Connector 2"/>
          <p:cNvSpPr>
            <a:spLocks noChangeAspect="1"/>
          </p:cNvSpPr>
          <p:nvPr/>
        </p:nvSpPr>
        <p:spPr bwMode="auto">
          <a:xfrm>
            <a:off x="6404493" y="4813959"/>
            <a:ext cx="72000" cy="72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cxnSp>
        <p:nvCxnSpPr>
          <p:cNvPr id="18" name="Straight Connector 17"/>
          <p:cNvCxnSpPr/>
          <p:nvPr/>
        </p:nvCxnSpPr>
        <p:spPr bwMode="auto">
          <a:xfrm flipV="1">
            <a:off x="4699420" y="1704496"/>
            <a:ext cx="0" cy="43807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489592" y="4629293"/>
                <a:ext cx="13068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592" y="4629293"/>
                <a:ext cx="1306875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lowchart: Connector 16"/>
          <p:cNvSpPr>
            <a:spLocks noChangeAspect="1"/>
          </p:cNvSpPr>
          <p:nvPr/>
        </p:nvSpPr>
        <p:spPr bwMode="auto">
          <a:xfrm>
            <a:off x="4663420" y="4792904"/>
            <a:ext cx="72000" cy="72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873471" y="4629293"/>
                <a:ext cx="7539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471" y="4629293"/>
                <a:ext cx="753950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lowchart: Connector 9"/>
          <p:cNvSpPr>
            <a:spLocks noChangeAspect="1"/>
          </p:cNvSpPr>
          <p:nvPr/>
        </p:nvSpPr>
        <p:spPr bwMode="auto">
          <a:xfrm>
            <a:off x="4663420" y="3119601"/>
            <a:ext cx="72000" cy="72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327522" y="2239294"/>
                <a:ext cx="30308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522" y="2239294"/>
                <a:ext cx="3030877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552091" y="2239294"/>
                <a:ext cx="10938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nb-NO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2091" y="2239294"/>
                <a:ext cx="1093809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073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4163984" y="2016185"/>
            <a:ext cx="3182078" cy="3757349"/>
            <a:chOff x="4832232" y="561256"/>
            <a:chExt cx="4052392" cy="478500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48" t="344" r="-196" b="13191"/>
            <a:stretch/>
          </p:blipFill>
          <p:spPr>
            <a:xfrm>
              <a:off x="4832232" y="561256"/>
              <a:ext cx="4052392" cy="4785002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 bwMode="auto">
            <a:xfrm>
              <a:off x="6527035" y="5089084"/>
              <a:ext cx="238125" cy="257174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Elliptic curves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18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4717074" y="1781911"/>
            <a:ext cx="2075" cy="419020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Flowchart: Connector 9"/>
          <p:cNvSpPr>
            <a:spLocks noChangeAspect="1"/>
          </p:cNvSpPr>
          <p:nvPr/>
        </p:nvSpPr>
        <p:spPr bwMode="auto">
          <a:xfrm>
            <a:off x="4664735" y="3093123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3" name="Flowchart: Connector 2"/>
          <p:cNvSpPr>
            <a:spLocks noChangeAspect="1"/>
          </p:cNvSpPr>
          <p:nvPr/>
        </p:nvSpPr>
        <p:spPr bwMode="auto">
          <a:xfrm>
            <a:off x="4664735" y="4801686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304759" y="4740895"/>
                <a:ext cx="3523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4759" y="4740895"/>
                <a:ext cx="352379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304761" y="2860307"/>
                <a:ext cx="3587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4761" y="2860307"/>
                <a:ext cx="358728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3390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698379" y="3126759"/>
                <a:ext cx="1663946" cy="451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𝑄</m:t>
                      </m:r>
                      <m:limUpp>
                        <m:limUp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def</m:t>
                          </m:r>
                        </m:lim>
                      </m:limUp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𝒪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379" y="3126759"/>
                <a:ext cx="1663946" cy="451277"/>
              </a:xfrm>
              <a:prstGeom prst="rect">
                <a:avLst/>
              </a:prstGeom>
              <a:blipFill rotWithShape="0">
                <a:blip r:embed="rId5"/>
                <a:stretch>
                  <a:fillRect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 bwMode="auto">
          <a:xfrm flipV="1">
            <a:off x="2215243" y="3542258"/>
            <a:ext cx="449943" cy="57717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1172635" y="4187825"/>
            <a:ext cx="2215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Identity element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327522" y="2239294"/>
                <a:ext cx="30308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522" y="2239294"/>
                <a:ext cx="3030877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552091" y="2239294"/>
                <a:ext cx="10938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nb-NO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2091" y="2239294"/>
                <a:ext cx="1093809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37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Elliptic curves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601726" y="2223575"/>
                <a:ext cx="30308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1726" y="2223575"/>
                <a:ext cx="3030877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919226" y="2827608"/>
                <a:ext cx="20856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nb-NO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9226" y="2827608"/>
                <a:ext cx="2085656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087255" y="3779288"/>
                <a:ext cx="15499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7255" y="3779288"/>
                <a:ext cx="1549929" cy="307777"/>
              </a:xfrm>
              <a:prstGeom prst="rect">
                <a:avLst/>
              </a:prstGeom>
              <a:blipFill rotWithShape="0"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34289" y="5485982"/>
                <a:ext cx="4006665" cy="759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600"/>
                  </a:lnSpc>
                </a:pPr>
                <a:r>
                  <a:rPr lang="nb-NO" b="1" dirty="0" smtClean="0"/>
                  <a:t>Notation: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1" i="1"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</m:d>
                        <m:r>
                          <a:rPr lang="nb-NO" b="1" i="1" smtClean="0">
                            <a:latin typeface="Cambria Math" panose="02040503050406030204" pitchFamily="18" charset="0"/>
                          </a:rPr>
                          <m:t>,+</m:t>
                        </m:r>
                      </m:e>
                    </m:d>
                  </m:oMath>
                </a14:m>
                <a:r>
                  <a:rPr lang="en-US" dirty="0" smtClean="0"/>
                  <a:t> – </a:t>
                </a:r>
                <a:r>
                  <a:rPr lang="nb-NO" dirty="0" smtClean="0"/>
                  <a:t>an </a:t>
                </a:r>
                <a:r>
                  <a:rPr lang="nb-NO" dirty="0"/>
                  <a:t>elliptic curve </a:t>
                </a:r>
                <a:r>
                  <a:rPr lang="nb-NO" dirty="0" smtClean="0"/>
                  <a:t>group defined </a:t>
                </a:r>
                <a:r>
                  <a:rPr lang="nb-NO" dirty="0"/>
                  <a:t>over the reals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289" y="5485982"/>
                <a:ext cx="4006665" cy="759182"/>
              </a:xfrm>
              <a:prstGeom prst="rect">
                <a:avLst/>
              </a:prstGeom>
              <a:blipFill rotWithShape="0">
                <a:blip r:embed="rId5"/>
                <a:stretch>
                  <a:fillRect l="-1216" t="-806" b="-8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4163984" y="2016185"/>
            <a:ext cx="3182078" cy="3757349"/>
            <a:chOff x="4832232" y="561256"/>
            <a:chExt cx="4052392" cy="4785002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48" t="344" r="-196" b="13191"/>
            <a:stretch/>
          </p:blipFill>
          <p:spPr>
            <a:xfrm>
              <a:off x="4832232" y="561256"/>
              <a:ext cx="4052392" cy="4785002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 bwMode="auto">
            <a:xfrm>
              <a:off x="6527035" y="5089084"/>
              <a:ext cx="238125" cy="257174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cxnSp>
        <p:nvCxnSpPr>
          <p:cNvPr id="35" name="Straight Connector 34"/>
          <p:cNvCxnSpPr/>
          <p:nvPr/>
        </p:nvCxnSpPr>
        <p:spPr bwMode="auto">
          <a:xfrm flipV="1">
            <a:off x="3270250" y="2202086"/>
            <a:ext cx="4476750" cy="276796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Flowchart: Connector 35"/>
          <p:cNvSpPr>
            <a:spLocks noChangeAspect="1"/>
          </p:cNvSpPr>
          <p:nvPr/>
        </p:nvSpPr>
        <p:spPr bwMode="auto">
          <a:xfrm>
            <a:off x="5899428" y="3259281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37" name="Flowchart: Connector 36"/>
          <p:cNvSpPr>
            <a:spLocks noChangeAspect="1"/>
          </p:cNvSpPr>
          <p:nvPr/>
        </p:nvSpPr>
        <p:spPr bwMode="auto">
          <a:xfrm>
            <a:off x="4406782" y="4186685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217269" y="4371336"/>
                <a:ext cx="4743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269" y="4371336"/>
                <a:ext cx="474325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816558" y="3373278"/>
                <a:ext cx="4743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558" y="3373278"/>
                <a:ext cx="474325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2564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/>
          <p:cNvCxnSpPr/>
          <p:nvPr/>
        </p:nvCxnSpPr>
        <p:spPr bwMode="auto">
          <a:xfrm flipV="1">
            <a:off x="6630002" y="2165367"/>
            <a:ext cx="0" cy="398247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Flowchart: Connector 40"/>
          <p:cNvSpPr>
            <a:spLocks noChangeAspect="1"/>
          </p:cNvSpPr>
          <p:nvPr/>
        </p:nvSpPr>
        <p:spPr bwMode="auto">
          <a:xfrm>
            <a:off x="6577921" y="5035050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42" name="Flowchart: Connector 41"/>
          <p:cNvSpPr>
            <a:spLocks noChangeAspect="1"/>
          </p:cNvSpPr>
          <p:nvPr/>
        </p:nvSpPr>
        <p:spPr bwMode="auto">
          <a:xfrm>
            <a:off x="6576002" y="2836458"/>
            <a:ext cx="108000" cy="108000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729660" y="4902007"/>
                <a:ext cx="11088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660" y="4902007"/>
                <a:ext cx="1108836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/>
              <p:cNvSpPr/>
              <p:nvPr/>
            </p:nvSpPr>
            <p:spPr bwMode="auto">
              <a:xfrm>
                <a:off x="623392" y="1195923"/>
                <a:ext cx="6212837" cy="859043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 smtClean="0"/>
                  <a:t>Theorem: </a:t>
                </a:r>
                <a:r>
                  <a:rPr lang="en-US" dirty="0"/>
                  <a:t>the points on an elliptic curve, together with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dirty="0"/>
                  <a:t>, is an abelian group under "geometric point addition</a:t>
                </a:r>
                <a:r>
                  <a:rPr lang="en-US" dirty="0" smtClean="0"/>
                  <a:t>"</a:t>
                </a:r>
                <a:endParaRPr lang="en-US" dirty="0"/>
              </a:p>
            </p:txBody>
          </p:sp>
        </mc:Choice>
        <mc:Fallback xmlns="">
          <p:sp>
            <p:nvSpPr>
              <p:cNvPr id="28" name="Rounded 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1195923"/>
                <a:ext cx="6212837" cy="859043"/>
              </a:xfrm>
              <a:prstGeom prst="round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685181" y="4951723"/>
                <a:ext cx="4172424" cy="5050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b-NO" sz="1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nb-NO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nb-NO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2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nb-NO" sz="12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nb-NO" sz="12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nb-NO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2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nb-NO" sz="12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sSub>
                            <m:sSub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5181" y="4951723"/>
                <a:ext cx="4172424" cy="505010"/>
              </a:xfrm>
              <a:prstGeom prst="rect">
                <a:avLst/>
              </a:prstGeom>
              <a:blipFill rotWithShape="0">
                <a:blip r:embed="rId13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177482" y="4265811"/>
                <a:ext cx="3269195" cy="4944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sSub>
                            <m:sSub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𝑏</m:t>
                          </m:r>
                          <m:d>
                            <m:d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d>
                            <m:d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+2</m:t>
                          </m:r>
                          <m:sSub>
                            <m:sSub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7482" y="4265811"/>
                <a:ext cx="3269195" cy="49443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477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7" grpId="0"/>
      <p:bldP spid="28" grpId="0" animBg="1"/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Diffie</a:t>
            </a:r>
            <a:r>
              <a:rPr lang="en-US" dirty="0" smtClean="0"/>
              <a:t>-Hellman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003" y="1714682"/>
            <a:ext cx="429815" cy="8070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7477" y="1590338"/>
            <a:ext cx="524436" cy="976486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 bwMode="auto">
          <a:xfrm flipH="1" flipV="1">
            <a:off x="4381501" y="2854326"/>
            <a:ext cx="3114674" cy="3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/>
          <p:nvPr/>
        </p:nvCxnSpPr>
        <p:spPr bwMode="auto">
          <a:xfrm flipV="1">
            <a:off x="4419600" y="2352675"/>
            <a:ext cx="3076575" cy="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Group 3"/>
          <p:cNvGrpSpPr/>
          <p:nvPr/>
        </p:nvGrpSpPr>
        <p:grpSpPr>
          <a:xfrm>
            <a:off x="3496497" y="4096361"/>
            <a:ext cx="5356321" cy="423857"/>
            <a:chOff x="3286023" y="4776264"/>
            <a:chExt cx="5546917" cy="592931"/>
          </a:xfrm>
        </p:grpSpPr>
        <p:cxnSp>
          <p:nvCxnSpPr>
            <p:cNvPr id="37" name="Straight Arrow Connector 36"/>
            <p:cNvCxnSpPr/>
            <p:nvPr/>
          </p:nvCxnSpPr>
          <p:spPr bwMode="auto">
            <a:xfrm>
              <a:off x="3286023" y="5076061"/>
              <a:ext cx="5546917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3" name="Group 32"/>
            <p:cNvGrpSpPr/>
            <p:nvPr/>
          </p:nvGrpSpPr>
          <p:grpSpPr>
            <a:xfrm>
              <a:off x="3704931" y="4776264"/>
              <a:ext cx="4635502" cy="592931"/>
              <a:chOff x="3874259" y="2935079"/>
              <a:chExt cx="4635502" cy="592931"/>
            </a:xfrm>
          </p:grpSpPr>
          <p:sp>
            <p:nvSpPr>
              <p:cNvPr id="34" name="Can 33"/>
              <p:cNvSpPr>
                <a:spLocks noChangeAspect="1"/>
              </p:cNvSpPr>
              <p:nvPr/>
            </p:nvSpPr>
            <p:spPr bwMode="auto">
              <a:xfrm rot="16200000">
                <a:off x="5895544" y="913794"/>
                <a:ext cx="592931" cy="4635502"/>
              </a:xfrm>
              <a:prstGeom prst="can">
                <a:avLst>
                  <a:gd name="adj" fmla="val 49096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vert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AES-GCM++</a:t>
                </a:r>
              </a:p>
            </p:txBody>
          </p:sp>
          <p:cxnSp>
            <p:nvCxnSpPr>
              <p:cNvPr id="36" name="Straight Arrow Connector 35"/>
              <p:cNvCxnSpPr/>
              <p:nvPr/>
            </p:nvCxnSpPr>
            <p:spPr bwMode="auto">
              <a:xfrm>
                <a:off x="3875845" y="3235202"/>
                <a:ext cx="188417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5" name="Cloud 4"/>
          <p:cNvSpPr/>
          <p:nvPr/>
        </p:nvSpPr>
        <p:spPr bwMode="auto">
          <a:xfrm>
            <a:off x="4863255" y="1659636"/>
            <a:ext cx="2250345" cy="1814376"/>
          </a:xfrm>
          <a:prstGeom prst="cloud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Key exchange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3873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601726" y="2223575"/>
                <a:ext cx="30308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1726" y="2223575"/>
                <a:ext cx="3030877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3270250" y="2016185"/>
            <a:ext cx="4568246" cy="4131659"/>
            <a:chOff x="3270250" y="2016185"/>
            <a:chExt cx="4568246" cy="4131659"/>
          </a:xfrm>
        </p:grpSpPr>
        <p:grpSp>
          <p:nvGrpSpPr>
            <p:cNvPr id="32" name="Group 31"/>
            <p:cNvGrpSpPr>
              <a:grpSpLocks noChangeAspect="1"/>
            </p:cNvGrpSpPr>
            <p:nvPr/>
          </p:nvGrpSpPr>
          <p:grpSpPr>
            <a:xfrm>
              <a:off x="4163984" y="2016185"/>
              <a:ext cx="3182078" cy="3757349"/>
              <a:chOff x="4832232" y="561256"/>
              <a:chExt cx="4052392" cy="4785002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648" t="344" r="-196" b="13191"/>
              <a:stretch/>
            </p:blipFill>
            <p:spPr>
              <a:xfrm>
                <a:off x="4832232" y="561256"/>
                <a:ext cx="4052392" cy="4785002"/>
              </a:xfrm>
              <a:prstGeom prst="rect">
                <a:avLst/>
              </a:prstGeom>
            </p:spPr>
          </p:pic>
          <p:sp>
            <p:nvSpPr>
              <p:cNvPr id="34" name="Rectangle 33"/>
              <p:cNvSpPr/>
              <p:nvPr/>
            </p:nvSpPr>
            <p:spPr bwMode="auto">
              <a:xfrm>
                <a:off x="6527035" y="5089084"/>
                <a:ext cx="238125" cy="257174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2400" b="1" dirty="0"/>
              </a:p>
            </p:txBody>
          </p:sp>
        </p:grpSp>
        <p:cxnSp>
          <p:nvCxnSpPr>
            <p:cNvPr id="35" name="Straight Connector 34"/>
            <p:cNvCxnSpPr/>
            <p:nvPr/>
          </p:nvCxnSpPr>
          <p:spPr bwMode="auto">
            <a:xfrm flipV="1">
              <a:off x="3270250" y="2202086"/>
              <a:ext cx="4476750" cy="276796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6" name="Flowchart: Connector 35"/>
            <p:cNvSpPr>
              <a:spLocks noChangeAspect="1"/>
            </p:cNvSpPr>
            <p:nvPr/>
          </p:nvSpPr>
          <p:spPr bwMode="auto">
            <a:xfrm>
              <a:off x="5899698" y="3260345"/>
              <a:ext cx="108000" cy="108000"/>
            </a:xfrm>
            <a:prstGeom prst="flowChartConnector">
              <a:avLst/>
            </a:prstGeom>
            <a:solidFill>
              <a:schemeClr val="tx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  <p:sp>
          <p:nvSpPr>
            <p:cNvPr id="37" name="Flowchart: Connector 36"/>
            <p:cNvSpPr>
              <a:spLocks noChangeAspect="1"/>
            </p:cNvSpPr>
            <p:nvPr/>
          </p:nvSpPr>
          <p:spPr bwMode="auto">
            <a:xfrm>
              <a:off x="4406782" y="4186685"/>
              <a:ext cx="108000" cy="108000"/>
            </a:xfrm>
            <a:prstGeom prst="flowChartConnector">
              <a:avLst/>
            </a:prstGeom>
            <a:solidFill>
              <a:schemeClr val="tx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4217269" y="4371336"/>
                  <a:ext cx="47432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7269" y="4371336"/>
                  <a:ext cx="474325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5816558" y="3373278"/>
                  <a:ext cx="47432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6558" y="3373278"/>
                  <a:ext cx="474325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2564"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Connector 39"/>
            <p:cNvCxnSpPr/>
            <p:nvPr/>
          </p:nvCxnSpPr>
          <p:spPr bwMode="auto">
            <a:xfrm flipV="1">
              <a:off x="6630002" y="2165367"/>
              <a:ext cx="0" cy="398247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" name="Flowchart: Connector 40"/>
            <p:cNvSpPr>
              <a:spLocks noChangeAspect="1"/>
            </p:cNvSpPr>
            <p:nvPr/>
          </p:nvSpPr>
          <p:spPr bwMode="auto">
            <a:xfrm>
              <a:off x="6579508" y="5048543"/>
              <a:ext cx="108000" cy="108000"/>
            </a:xfrm>
            <a:prstGeom prst="flowChartConnector">
              <a:avLst/>
            </a:prstGeom>
            <a:solidFill>
              <a:schemeClr val="tx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  <p:sp>
          <p:nvSpPr>
            <p:cNvPr id="42" name="Flowchart: Connector 41"/>
            <p:cNvSpPr>
              <a:spLocks noChangeAspect="1"/>
            </p:cNvSpPr>
            <p:nvPr/>
          </p:nvSpPr>
          <p:spPr bwMode="auto">
            <a:xfrm>
              <a:off x="6576002" y="2836458"/>
              <a:ext cx="108000" cy="108000"/>
            </a:xfrm>
            <a:prstGeom prst="flowChartConnector">
              <a:avLst/>
            </a:prstGeom>
            <a:solidFill>
              <a:schemeClr val="tx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6729660" y="4902007"/>
                  <a:ext cx="11088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9660" y="4902007"/>
                  <a:ext cx="1108836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919226" y="2830783"/>
                <a:ext cx="2085656" cy="394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nb-NO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9226" y="2830783"/>
                <a:ext cx="2085656" cy="394210"/>
              </a:xfrm>
              <a:prstGeom prst="rect">
                <a:avLst/>
              </a:prstGeom>
              <a:blipFill rotWithShape="0">
                <a:blip r:embed="rId12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7685181" y="4951723"/>
                <a:ext cx="4172424" cy="5050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b-NO" sz="1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nb-NO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nb-NO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2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nb-NO" sz="12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nb-NO" sz="12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nb-NO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2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nb-NO" sz="12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sSub>
                            <m:sSub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5181" y="4951723"/>
                <a:ext cx="4172424" cy="505010"/>
              </a:xfrm>
              <a:prstGeom prst="rect">
                <a:avLst/>
              </a:prstGeom>
              <a:blipFill rotWithShape="0">
                <a:blip r:embed="rId12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8177482" y="4265811"/>
                <a:ext cx="3269195" cy="4944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sSub>
                            <m:sSub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𝑏</m:t>
                          </m:r>
                          <m:d>
                            <m:d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d>
                            <m:d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+2</m:t>
                          </m:r>
                          <m:sSub>
                            <m:sSub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7482" y="4265811"/>
                <a:ext cx="3269195" cy="49443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23392" y="363136"/>
                <a:ext cx="11137237" cy="457200"/>
              </a:xfrm>
            </p:spPr>
            <p:txBody>
              <a:bodyPr/>
              <a:lstStyle/>
              <a:p>
                <a:r>
                  <a:rPr lang="en-US" dirty="0" smtClean="0"/>
                  <a:t>Elliptic curves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nb-NO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3392" y="363136"/>
                <a:ext cx="11137237" cy="457200"/>
              </a:xfrm>
              <a:blipFill rotWithShape="0">
                <a:blip r:embed="rId16"/>
                <a:stretch>
                  <a:fillRect l="-1095" t="-26667" b="-3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9087255" y="3779288"/>
                <a:ext cx="15499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7255" y="3779288"/>
                <a:ext cx="1549929" cy="307777"/>
              </a:xfrm>
              <a:prstGeom prst="rect">
                <a:avLst/>
              </a:prstGeom>
              <a:blipFill rotWithShape="0">
                <a:blip r:embed="rId17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717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567" y="2124065"/>
            <a:ext cx="6648596" cy="43533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7685181" y="4951723"/>
                <a:ext cx="4172424" cy="5050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b-NO" sz="1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nb-NO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nb-NO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2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nb-NO" sz="12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nb-NO" sz="12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nb-NO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2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nb-NO" sz="12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sSub>
                            <m:sSub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5181" y="4951723"/>
                <a:ext cx="4172424" cy="505010"/>
              </a:xfrm>
              <a:prstGeom prst="rect">
                <a:avLst/>
              </a:prstGeom>
              <a:blipFill rotWithShape="0">
                <a:blip r:embed="rId4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23392" y="363136"/>
                <a:ext cx="11137237" cy="457200"/>
              </a:xfrm>
            </p:spPr>
            <p:txBody>
              <a:bodyPr/>
              <a:lstStyle/>
              <a:p>
                <a:r>
                  <a:rPr lang="en-US" dirty="0" smtClean="0"/>
                  <a:t>Elliptic curves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nb-NO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3392" y="363136"/>
                <a:ext cx="11137237" cy="457200"/>
              </a:xfrm>
              <a:blipFill rotWithShape="0">
                <a:blip r:embed="rId5"/>
                <a:stretch>
                  <a:fillRect l="-1095" t="-26667" b="-3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601726" y="2223575"/>
                <a:ext cx="30308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1726" y="2223575"/>
                <a:ext cx="3030877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/>
              <p:cNvSpPr/>
              <p:nvPr/>
            </p:nvSpPr>
            <p:spPr bwMode="auto">
              <a:xfrm>
                <a:off x="623392" y="1195923"/>
                <a:ext cx="6212837" cy="859043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 smtClean="0"/>
                  <a:t>Theorem: </a:t>
                </a:r>
                <a:r>
                  <a:rPr lang="en-US" dirty="0"/>
                  <a:t>the points on an elliptic curve, together with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dirty="0"/>
                  <a:t>, is an abelian group under "geometric point addition</a:t>
                </a:r>
                <a:r>
                  <a:rPr lang="en-US" dirty="0" smtClean="0"/>
                  <a:t>"</a:t>
                </a:r>
                <a:endParaRPr lang="en-US" dirty="0"/>
              </a:p>
            </p:txBody>
          </p:sp>
        </mc:Choice>
        <mc:Fallback xmlns="">
          <p:sp>
            <p:nvSpPr>
              <p:cNvPr id="28" name="Rounded 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1195923"/>
                <a:ext cx="6212837" cy="859043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443984" y="1159330"/>
                <a:ext cx="4316645" cy="708912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nb-NO" b="1" dirty="0" smtClean="0"/>
                  <a:t>Notation: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  <m:r>
                          <a:rPr lang="nb-NO" b="1" i="1" smtClean="0">
                            <a:latin typeface="Cambria Math" panose="02040503050406030204" pitchFamily="18" charset="0"/>
                          </a:rPr>
                          <m:t>,+</m:t>
                        </m:r>
                      </m:e>
                    </m:d>
                  </m:oMath>
                </a14:m>
                <a:r>
                  <a:rPr lang="en-US" dirty="0" smtClean="0"/>
                  <a:t> = </a:t>
                </a:r>
                <a:r>
                  <a:rPr lang="nb-NO" dirty="0" smtClean="0"/>
                  <a:t>an </a:t>
                </a:r>
                <a:r>
                  <a:rPr lang="nb-NO" dirty="0"/>
                  <a:t>elliptic curve </a:t>
                </a:r>
                <a:r>
                  <a:rPr lang="nb-NO" dirty="0" smtClean="0"/>
                  <a:t>group defined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3984" y="1159330"/>
                <a:ext cx="4316645" cy="708912"/>
              </a:xfrm>
              <a:prstGeom prst="rect">
                <a:avLst/>
              </a:prstGeom>
              <a:blipFill rotWithShape="0">
                <a:blip r:embed="rId9"/>
                <a:stretch>
                  <a:fillRect l="-843" b="-8333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941717" y="6014835"/>
                <a:ext cx="1105630" cy="37516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16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,+, </m:t>
                        </m:r>
                        <m:r>
                          <a:rPr lang="nb-NO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⋅ </m:t>
                        </m:r>
                      </m:e>
                    </m:d>
                  </m:oMath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1717" y="6014835"/>
                <a:ext cx="1105630" cy="375167"/>
              </a:xfrm>
              <a:prstGeom prst="rect">
                <a:avLst/>
              </a:prstGeom>
              <a:blipFill rotWithShape="0">
                <a:blip r:embed="rId18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Left Brace 32"/>
          <p:cNvSpPr/>
          <p:nvPr/>
        </p:nvSpPr>
        <p:spPr>
          <a:xfrm rot="16200000">
            <a:off x="9425272" y="5128511"/>
            <a:ext cx="135509" cy="1614212"/>
          </a:xfrm>
          <a:prstGeom prst="leftBrace">
            <a:avLst>
              <a:gd name="adj1" fmla="val 105220"/>
              <a:gd name="adj2" fmla="val 52508"/>
            </a:avLst>
          </a:prstGeom>
          <a:ln w="190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69296" y="6288691"/>
            <a:ext cx="1015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Finite field</a:t>
            </a:r>
          </a:p>
        </p:txBody>
      </p:sp>
      <p:cxnSp>
        <p:nvCxnSpPr>
          <p:cNvPr id="34" name="Straight Arrow Connector 33"/>
          <p:cNvCxnSpPr/>
          <p:nvPr/>
        </p:nvCxnSpPr>
        <p:spPr bwMode="auto">
          <a:xfrm flipV="1">
            <a:off x="8602686" y="6221345"/>
            <a:ext cx="436490" cy="16564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/>
          <p:nvPr/>
        </p:nvCxnSpPr>
        <p:spPr bwMode="auto">
          <a:xfrm flipH="1" flipV="1">
            <a:off x="8785225" y="5175250"/>
            <a:ext cx="195156" cy="34677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/>
          <p:nvPr/>
        </p:nvCxnSpPr>
        <p:spPr bwMode="auto">
          <a:xfrm flipV="1">
            <a:off x="10057683" y="5204228"/>
            <a:ext cx="362667" cy="31779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Box 35"/>
          <p:cNvSpPr txBox="1"/>
          <p:nvPr/>
        </p:nvSpPr>
        <p:spPr>
          <a:xfrm rot="2381532">
            <a:off x="10888430" y="4237953"/>
            <a:ext cx="1116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Still valid!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8177482" y="4265811"/>
                <a:ext cx="3269195" cy="4944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sSub>
                            <m:sSub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𝑏</m:t>
                          </m:r>
                          <m:d>
                            <m:d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d>
                            <m:d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+2</m:t>
                          </m:r>
                          <m:sSub>
                            <m:sSub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7482" y="4265811"/>
                <a:ext cx="3269195" cy="494431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601726" y="5508592"/>
                <a:ext cx="891270" cy="3751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1" i="1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,+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1726" y="5508592"/>
                <a:ext cx="891270" cy="375167"/>
              </a:xfrm>
              <a:prstGeom prst="rect">
                <a:avLst/>
              </a:prstGeom>
              <a:blipFill rotWithShape="0">
                <a:blip r:embed="rId23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642319" y="5509970"/>
                <a:ext cx="760913" cy="3751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b-NO" sz="16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b-NO" sz="1600" b="1" i="1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nb-NO" sz="1600" b="1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,⋅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2319" y="5509970"/>
                <a:ext cx="760913" cy="375167"/>
              </a:xfrm>
              <a:prstGeom prst="rect">
                <a:avLst/>
              </a:prstGeom>
              <a:blipFill rotWithShape="0">
                <a:blip r:embed="rId24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9087255" y="3779288"/>
                <a:ext cx="15499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7255" y="3779288"/>
                <a:ext cx="1549929" cy="307777"/>
              </a:xfrm>
              <a:prstGeom prst="rect">
                <a:avLst/>
              </a:prstGeom>
              <a:blipFill rotWithShape="0">
                <a:blip r:embed="rId25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8919226" y="2830783"/>
                <a:ext cx="2085656" cy="394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nb-NO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9226" y="2830783"/>
                <a:ext cx="2085656" cy="394210"/>
              </a:xfrm>
              <a:prstGeom prst="rect">
                <a:avLst/>
              </a:prstGeom>
              <a:blipFill rotWithShape="0">
                <a:blip r:embed="rId26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Connector 56"/>
          <p:cNvCxnSpPr/>
          <p:nvPr/>
        </p:nvCxnSpPr>
        <p:spPr bwMode="auto">
          <a:xfrm flipV="1">
            <a:off x="2079529" y="2223576"/>
            <a:ext cx="1318493" cy="338519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 flipV="1">
            <a:off x="3405953" y="2228751"/>
            <a:ext cx="1555631" cy="400387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 flipV="1">
            <a:off x="4938572" y="4776302"/>
            <a:ext cx="566666" cy="145848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/>
          <p:nvPr/>
        </p:nvCxnSpPr>
        <p:spPr bwMode="auto">
          <a:xfrm flipV="1">
            <a:off x="5507352" y="2194127"/>
            <a:ext cx="0" cy="431986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Oval 18"/>
          <p:cNvSpPr>
            <a:spLocks noChangeAspect="1"/>
          </p:cNvSpPr>
          <p:nvPr/>
        </p:nvSpPr>
        <p:spPr bwMode="auto">
          <a:xfrm>
            <a:off x="5450860" y="3625148"/>
            <a:ext cx="109289" cy="108000"/>
          </a:xfrm>
          <a:prstGeom prst="ellipse">
            <a:avLst/>
          </a:prstGeom>
          <a:noFill/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ea typeface="Cambria Math" panose="02040503050406030204" pitchFamily="18" charset="0"/>
            </a:endParaRPr>
          </a:p>
        </p:txBody>
      </p:sp>
      <p:sp>
        <p:nvSpPr>
          <p:cNvPr id="45" name="Oval 44"/>
          <p:cNvSpPr>
            <a:spLocks noChangeAspect="1"/>
          </p:cNvSpPr>
          <p:nvPr/>
        </p:nvSpPr>
        <p:spPr bwMode="auto">
          <a:xfrm>
            <a:off x="2028624" y="5549385"/>
            <a:ext cx="109289" cy="108000"/>
          </a:xfrm>
          <a:prstGeom prst="ellipse">
            <a:avLst/>
          </a:prstGeom>
          <a:noFill/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ea typeface="Cambria Math" panose="02040503050406030204" pitchFamily="18" charset="0"/>
            </a:endParaRPr>
          </a:p>
        </p:txBody>
      </p:sp>
      <p:sp>
        <p:nvSpPr>
          <p:cNvPr id="46" name="Oval 45"/>
          <p:cNvSpPr>
            <a:spLocks noChangeAspect="1"/>
          </p:cNvSpPr>
          <p:nvPr/>
        </p:nvSpPr>
        <p:spPr bwMode="auto">
          <a:xfrm>
            <a:off x="3248327" y="2402294"/>
            <a:ext cx="109289" cy="108000"/>
          </a:xfrm>
          <a:prstGeom prst="ellipse">
            <a:avLst/>
          </a:prstGeom>
          <a:noFill/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/>
              <p:cNvSpPr txBox="1"/>
              <p:nvPr/>
            </p:nvSpPr>
            <p:spPr>
              <a:xfrm>
                <a:off x="4135303" y="6415078"/>
                <a:ext cx="6665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127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</p:txBody>
          </p:sp>
        </mc:Choice>
        <mc:Fallback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303" y="6415078"/>
                <a:ext cx="666584" cy="369332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2098280" y="5439496"/>
                <a:ext cx="20491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8280" y="5439496"/>
                <a:ext cx="204917" cy="338554"/>
              </a:xfrm>
              <a:prstGeom prst="rect">
                <a:avLst/>
              </a:prstGeom>
              <a:blipFill rotWithShape="0">
                <a:blip r:embed="rId28"/>
                <a:stretch>
                  <a:fillRect r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/>
              <p:cNvSpPr txBox="1"/>
              <p:nvPr/>
            </p:nvSpPr>
            <p:spPr>
              <a:xfrm>
                <a:off x="3345409" y="2289231"/>
                <a:ext cx="29196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409" y="2289231"/>
                <a:ext cx="291965" cy="338554"/>
              </a:xfrm>
              <a:prstGeom prst="rect">
                <a:avLst/>
              </a:prstGeom>
              <a:blipFill rotWithShape="0">
                <a:blip r:embed="rId29"/>
                <a:stretch>
                  <a:fillRect r="-6250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/>
              <p:cNvSpPr txBox="1"/>
              <p:nvPr/>
            </p:nvSpPr>
            <p:spPr>
              <a:xfrm>
                <a:off x="5547176" y="3367887"/>
                <a:ext cx="71004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176" y="3367887"/>
                <a:ext cx="710048" cy="338554"/>
              </a:xfrm>
              <a:prstGeom prst="rect">
                <a:avLst/>
              </a:prstGeom>
              <a:blipFill rotWithShape="0">
                <a:blip r:embed="rId30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/>
          <p:cNvCxnSpPr/>
          <p:nvPr/>
        </p:nvCxnSpPr>
        <p:spPr bwMode="auto">
          <a:xfrm flipH="1">
            <a:off x="904875" y="4228017"/>
            <a:ext cx="678030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8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449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1" grpId="0" animBg="1"/>
      <p:bldP spid="33" grpId="0" animBg="1"/>
      <p:bldP spid="6" grpId="0"/>
      <p:bldP spid="36" grpId="0"/>
      <p:bldP spid="7" grpId="0"/>
      <p:bldP spid="8" grpId="0"/>
      <p:bldP spid="19" grpId="0" animBg="1"/>
      <p:bldP spid="45" grpId="0" animBg="1"/>
      <p:bldP spid="46" grpId="0" animBg="1"/>
      <p:bldP spid="27" grpId="0"/>
      <p:bldP spid="50" grpId="0"/>
      <p:bldP spid="5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Elliptic curves – 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92880" y="1856820"/>
                <a:ext cx="3413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880" y="1856820"/>
                <a:ext cx="3413760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07729" y="1856820"/>
                <a:ext cx="3413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1" i="1"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e>
                          </m: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,+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7729" y="1856820"/>
                <a:ext cx="3413760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29870" y="6141261"/>
                <a:ext cx="536292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1" i="1"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</m:e>
                                <m:sub>
                                  <m:r>
                                    <a:rPr lang="nb-NO" sz="1200" b="1" i="1"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sub>
                              </m:sSub>
                            </m:e>
                          </m:d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, +</m:t>
                          </m:r>
                        </m:e>
                      </m:d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𝒪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ctrlP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1,1</m:t>
                              </m:r>
                            </m:e>
                          </m:d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ctrlP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1,6</m:t>
                              </m:r>
                            </m:e>
                          </m:d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ctrlP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2,3</m:t>
                              </m:r>
                            </m:e>
                          </m:d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ctrlP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2,4</m:t>
                              </m:r>
                            </m:e>
                          </m:d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3,1</m:t>
                              </m:r>
                            </m:e>
                          </m:d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3,6</m:t>
                              </m:r>
                            </m:e>
                          </m:d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4,2</m:t>
                              </m:r>
                            </m:e>
                          </m:d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ctrlP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4,5</m:t>
                              </m:r>
                            </m:e>
                          </m:d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6,2</m:t>
                              </m:r>
                            </m:e>
                          </m:d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6,5</m:t>
                              </m:r>
                            </m:e>
                          </m:d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12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870" y="6141261"/>
                <a:ext cx="5362921" cy="2769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5"/>
          <a:srcRect t="14880" r="15791" b="-1"/>
          <a:stretch/>
        </p:blipFill>
        <p:spPr>
          <a:xfrm>
            <a:off x="3770671" y="2746529"/>
            <a:ext cx="4137382" cy="31200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117524" y="4239693"/>
                <a:ext cx="26695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12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7524" y="4239693"/>
                <a:ext cx="266955" cy="2769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453267" y="4652944"/>
                <a:ext cx="26695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120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267" y="4652944"/>
                <a:ext cx="266955" cy="276999"/>
              </a:xfrm>
              <a:prstGeom prst="rect">
                <a:avLst/>
              </a:prstGeom>
              <a:blipFill rotWithShape="0">
                <a:blip r:embed="rId7"/>
                <a:stretch>
                  <a:fillRect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915298" y="4977624"/>
                <a:ext cx="66788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1200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298" y="4977624"/>
                <a:ext cx="667886" cy="276999"/>
              </a:xfrm>
              <a:prstGeom prst="rect">
                <a:avLst/>
              </a:prstGeom>
              <a:blipFill rotWithShape="0">
                <a:blip r:embed="rId8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986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Elliptic curves summary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623393" y="1027586"/>
                <a:ext cx="7472858" cy="5068415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nb-NO" sz="1800" b="0" i="1" dirty="0" smtClean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sz="1800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 smtClean="0"/>
                  <a:t> point on elliptic curve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 smtClean="0"/>
                  <a:t> and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800" dirty="0" smtClean="0"/>
                  <a:t> are elements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800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sz="1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Points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800" dirty="0" smtClean="0"/>
                  <a:t> and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800" dirty="0" smtClean="0"/>
                  <a:t> can be added to get another point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sz="1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Special case: add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800" dirty="0" smtClean="0"/>
                  <a:t> to itself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 smtClean="0"/>
                  <a:t> times</a:t>
                </a:r>
                <a:br>
                  <a:rPr lang="en-US" sz="1800" dirty="0" smtClean="0"/>
                </a:b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r>
                  <a:rPr lang="en-US" sz="1800" dirty="0" smtClean="0"/>
                  <a:t>	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𝑛𝑃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+…+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1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DLOG problem: given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800" dirty="0" smtClean="0"/>
                  <a:t> and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𝑛𝑃</m:t>
                    </m:r>
                  </m:oMath>
                </a14:m>
                <a:r>
                  <a:rPr lang="en-US" sz="1800" dirty="0" smtClean="0"/>
                  <a:t> for </a:t>
                </a:r>
                <a:r>
                  <a:rPr lang="en-US" sz="1800" b="1" dirty="0" smtClean="0"/>
                  <a:t>secret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 smtClean="0"/>
                  <a:t>, find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 smtClean="0"/>
                  <a:t> </a:t>
                </a: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393" y="1027586"/>
                <a:ext cx="7472858" cy="5068415"/>
              </a:xfrm>
              <a:blipFill rotWithShape="0">
                <a:blip r:embed="rId2"/>
                <a:stretch>
                  <a:fillRect l="-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7670750" y="1622037"/>
            <a:ext cx="3201357" cy="3570823"/>
            <a:chOff x="8297834" y="1562376"/>
            <a:chExt cx="3201357" cy="3570823"/>
          </a:xfrm>
        </p:grpSpPr>
        <p:grpSp>
          <p:nvGrpSpPr>
            <p:cNvPr id="7" name="Group 6"/>
            <p:cNvGrpSpPr>
              <a:grpSpLocks noChangeAspect="1"/>
            </p:cNvGrpSpPr>
            <p:nvPr/>
          </p:nvGrpSpPr>
          <p:grpSpPr>
            <a:xfrm>
              <a:off x="8297834" y="1781174"/>
              <a:ext cx="2838812" cy="3352025"/>
              <a:chOff x="4832232" y="561256"/>
              <a:chExt cx="4052392" cy="4785002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648" t="344" r="-196" b="13191"/>
              <a:stretch/>
            </p:blipFill>
            <p:spPr>
              <a:xfrm>
                <a:off x="4832232" y="561256"/>
                <a:ext cx="4052392" cy="4785002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 bwMode="auto">
              <a:xfrm>
                <a:off x="6527035" y="5089084"/>
                <a:ext cx="238125" cy="257174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2400" b="1" dirty="0"/>
              </a:p>
            </p:txBody>
          </p:sp>
        </p:grpSp>
        <p:sp>
          <p:nvSpPr>
            <p:cNvPr id="10" name="Flowchart: Connector 9"/>
            <p:cNvSpPr>
              <a:spLocks noChangeAspect="1"/>
            </p:cNvSpPr>
            <p:nvPr/>
          </p:nvSpPr>
          <p:spPr bwMode="auto">
            <a:xfrm>
              <a:off x="8745682" y="2743199"/>
              <a:ext cx="89977" cy="89977"/>
            </a:xfrm>
            <a:prstGeom prst="flowChartConnector">
              <a:avLst/>
            </a:prstGeom>
            <a:solidFill>
              <a:schemeClr val="tx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8508520" y="2463844"/>
                  <a:ext cx="1830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08520" y="2463844"/>
                  <a:ext cx="183064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7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1024866" y="3358077"/>
                  <a:ext cx="47432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 smtClean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24866" y="3358077"/>
                  <a:ext cx="474325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9414740" y="1562376"/>
                  <a:ext cx="47432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 smtClean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14740" y="1562376"/>
                  <a:ext cx="474325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771195" y="4149105"/>
                <a:ext cx="4743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1195" y="4149105"/>
                <a:ext cx="474325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2564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lowchart: Connector 14"/>
          <p:cNvSpPr>
            <a:spLocks noChangeAspect="1"/>
          </p:cNvSpPr>
          <p:nvPr/>
        </p:nvSpPr>
        <p:spPr bwMode="auto">
          <a:xfrm>
            <a:off x="9746526" y="4418300"/>
            <a:ext cx="89977" cy="89977"/>
          </a:xfrm>
          <a:prstGeom prst="flowChartConnector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1162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nb-NO" b="1" i="1" smtClean="0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ctrlPr>
                          <a:rPr lang="nb-NO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– properties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t="-24000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nb-NO" sz="1800" b="0" i="1" dirty="0" smtClean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1800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800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sz="1800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sz="1800" b="1" i="1" smtClean="0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r>
                  <a:rPr lang="en-US" sz="1800" dirty="0" smtClean="0"/>
                  <a:t> is </a:t>
                </a:r>
                <a:r>
                  <a:rPr lang="en-US" sz="1800" i="1" dirty="0" smtClean="0"/>
                  <a:t>not</a:t>
                </a:r>
                <a:r>
                  <a:rPr lang="en-US" sz="1800" dirty="0" smtClean="0"/>
                  <a:t> a generic group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Specialized attacks (GNFS) exploit algebraic structure</a:t>
                </a:r>
                <a:r>
                  <a:rPr lang="nb-NO" sz="1600" b="0" dirty="0" smtClean="0"/>
                  <a:t>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 smtClean="0"/>
                  <a:t> parameters must be bigger to compensate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1600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600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sz="1600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2048</m:t>
                        </m:r>
                      </m:sup>
                    </m:sSup>
                  </m:oMath>
                </a14:m>
                <a:r>
                  <a:rPr lang="en-US" sz="1600" dirty="0" smtClean="0"/>
                  <a:t>  required for security today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Bigger parameters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 smtClean="0"/>
                  <a:t> slower systems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Currently no attacks manage to exploit the algebraic structure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800" b="1" i="1" smtClean="0">
                                    <a:latin typeface="Cambria Math" panose="02040503050406030204" pitchFamily="18" charset="0"/>
                                  </a:rPr>
                                  <m:t>𝒁</m:t>
                                </m:r>
                              </m:e>
                              <m:sub>
                                <m:r>
                                  <a:rPr lang="nb-NO" sz="1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,+</m:t>
                        </m:r>
                      </m:e>
                    </m:d>
                  </m:oMath>
                </a14:m>
                <a:endParaRPr lang="en-US" sz="18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Best-know attacks are </a:t>
                </a:r>
                <a:r>
                  <a:rPr lang="en-US" sz="1600" i="1" dirty="0" smtClean="0"/>
                  <a:t>generic attacks</a:t>
                </a:r>
                <a:r>
                  <a:rPr lang="en-US" sz="1600" dirty="0" smtClean="0"/>
                  <a:t>:</a:t>
                </a:r>
                <a:endParaRPr lang="en-US" sz="1600" b="1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b="1" dirty="0" err="1" smtClean="0"/>
                  <a:t>Nechaev</a:t>
                </a:r>
                <a:r>
                  <a:rPr lang="en-US" sz="1600" b="1" dirty="0" smtClean="0"/>
                  <a:t> </a:t>
                </a:r>
                <a:r>
                  <a:rPr lang="en-US" sz="1600" b="1" dirty="0"/>
                  <a:t>'94 &amp; </a:t>
                </a:r>
                <a:r>
                  <a:rPr lang="en-US" sz="1600" b="1" dirty="0" err="1"/>
                  <a:t>Shoup</a:t>
                </a:r>
                <a:r>
                  <a:rPr lang="en-US" sz="1600" b="1" dirty="0"/>
                  <a:t> '97: </a:t>
                </a:r>
                <a:r>
                  <a:rPr lang="en-US" sz="1600" i="1" dirty="0" smtClean="0"/>
                  <a:t>Generic</a:t>
                </a:r>
                <a:r>
                  <a:rPr lang="en-US" sz="1600" dirty="0" smtClean="0"/>
                  <a:t> algorithms for solving DLOG require </a:t>
                </a:r>
                <a:r>
                  <a:rPr lang="en-US" sz="1600" dirty="0"/>
                  <a:t>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60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nb-NO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sz="1600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</m:e>
                        </m:rad>
                      </m:e>
                    </m:d>
                  </m:oMath>
                </a14:m>
                <a:r>
                  <a:rPr lang="en-US" sz="1600" b="1" dirty="0"/>
                  <a:t> </a:t>
                </a:r>
                <a:r>
                  <a:rPr lang="en-US" sz="1600" b="1" dirty="0" smtClean="0"/>
                  <a:t> </a:t>
                </a:r>
                <a:endParaRPr lang="en-US" sz="16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Consequently: elliptic curve crypto can use </a:t>
                </a:r>
                <a:r>
                  <a:rPr lang="en-US" sz="1600" i="1" dirty="0" smtClean="0"/>
                  <a:t>much</a:t>
                </a:r>
                <a:r>
                  <a:rPr lang="en-US" sz="1600" dirty="0" smtClean="0"/>
                  <a:t> smaller parameters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sz="16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600" b="1" i="1">
                                    <a:latin typeface="Cambria Math" panose="02040503050406030204" pitchFamily="18" charset="0"/>
                                  </a:rPr>
                                  <m:t>𝒁</m:t>
                                </m:r>
                              </m:e>
                              <m:sub>
                                <m:r>
                                  <a:rPr lang="nb-NO" sz="16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256</m:t>
                        </m:r>
                      </m:sup>
                    </m:s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384</m:t>
                        </m:r>
                      </m:sup>
                    </m:s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512</m:t>
                        </m:r>
                      </m:sup>
                    </m:sSup>
                  </m:oMath>
                </a14:m>
                <a:r>
                  <a:rPr lang="en-US" sz="1600" dirty="0" smtClean="0"/>
                  <a:t> common in practice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 smtClean="0"/>
                  <a:t> much faster than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sz="16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nb-NO" sz="16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1600" dirty="0" smtClean="0"/>
                  <a:t>-based crypto</a:t>
                </a:r>
                <a:endParaRPr lang="en-US" sz="1600" b="1" dirty="0"/>
              </a:p>
              <a:p>
                <a:pPr marL="0" indent="0"/>
                <a:endParaRPr lang="en-US" sz="18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0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itle 2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err="1" smtClean="0"/>
                  <a:t>Diffie</a:t>
                </a:r>
                <a:r>
                  <a:rPr lang="en-US" dirty="0" smtClean="0"/>
                  <a:t>-Hellman 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b="1" i="1" smtClean="0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3" name="Title 2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1095" t="-24000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378" y="2222682"/>
            <a:ext cx="429815" cy="8070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74852" y="2098338"/>
            <a:ext cx="524436" cy="976486"/>
          </a:xfrm>
          <a:prstGeom prst="rect">
            <a:avLst/>
          </a:prstGeom>
        </p:spPr>
      </p:pic>
      <p:cxnSp>
        <p:nvCxnSpPr>
          <p:cNvPr id="45" name="Straight Arrow Connector 44"/>
          <p:cNvCxnSpPr/>
          <p:nvPr/>
        </p:nvCxnSpPr>
        <p:spPr bwMode="auto">
          <a:xfrm>
            <a:off x="3928133" y="2956824"/>
            <a:ext cx="390776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" name="Group 9"/>
          <p:cNvGrpSpPr/>
          <p:nvPr/>
        </p:nvGrpSpPr>
        <p:grpSpPr>
          <a:xfrm>
            <a:off x="4276803" y="1544226"/>
            <a:ext cx="3301224" cy="1327605"/>
            <a:chOff x="4696003" y="1761629"/>
            <a:chExt cx="3301224" cy="13276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696003" y="2755104"/>
                  <a:ext cx="3301224" cy="3341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2 </m:t>
                            </m:r>
                          </m:e>
                          <m:sup/>
                        </m:sSup>
                        <m: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                          </m:t>
                        </m:r>
                        <m:func>
                          <m:funcPr>
                            <m:ctrlP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sz="2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func>
                      </m:oMath>
                    </m:oMathPara>
                  </a14:m>
                  <a:endParaRPr lang="en-US" sz="2000" b="0" dirty="0" smtClean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6003" y="2755104"/>
                  <a:ext cx="3301224" cy="33413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294" r="-1109" b="-254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 24"/>
            <p:cNvSpPr/>
            <p:nvPr/>
          </p:nvSpPr>
          <p:spPr>
            <a:xfrm>
              <a:off x="5327945" y="1761629"/>
              <a:ext cx="252073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2317006071311007300338913926423828248817941241140239112842009751400741706634354222619689417363569347117901737909704191754605873209195028853758986185622153212175412514901774520270235796078236248884246189477587641105928646099411723245426622522193230540919037680524235519125679715870117001058055877651038861847280257976054903569732561526167081339361799541336476559160368317896729073178384589680639671900977202194168647225871031411336429319536193471636533209717077448227988588565369208645296636077250268955505928362751121174096972998068410554359584866583291642136218231078990999448652468262416972035911852507045361090559</a:t>
              </a:r>
              <a:endParaRPr lang="en-US" sz="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cxnSp>
        <p:nvCxnSpPr>
          <p:cNvPr id="33" name="Straight Arrow Connector 32"/>
          <p:cNvCxnSpPr/>
          <p:nvPr/>
        </p:nvCxnSpPr>
        <p:spPr bwMode="auto">
          <a:xfrm>
            <a:off x="3928132" y="4528708"/>
            <a:ext cx="390776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4" name="Group 13"/>
          <p:cNvGrpSpPr/>
          <p:nvPr/>
        </p:nvGrpSpPr>
        <p:grpSpPr>
          <a:xfrm>
            <a:off x="4276803" y="3174059"/>
            <a:ext cx="3255891" cy="1329249"/>
            <a:chOff x="4219498" y="3438826"/>
            <a:chExt cx="3255891" cy="13292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4219498" y="4433945"/>
                  <a:ext cx="3255891" cy="3341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/>
                        </m:sSup>
                        <m: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                          </m:t>
                        </m:r>
                        <m:func>
                          <m:funcPr>
                            <m:ctrlP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sz="2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func>
                      </m:oMath>
                    </m:oMathPara>
                  </a14:m>
                  <a:endParaRPr lang="en-US" sz="2000" b="0" dirty="0" smtClean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9498" y="4433945"/>
                  <a:ext cx="3255891" cy="33413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311" r="-1124" b="-254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Rectangle 38"/>
            <p:cNvSpPr/>
            <p:nvPr/>
          </p:nvSpPr>
          <p:spPr>
            <a:xfrm>
              <a:off x="4846281" y="3438826"/>
              <a:ext cx="252589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>
                  <a:solidFill>
                    <a:schemeClr val="accent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656800778101007340704764168984174080206703524413789679972241019001939572118548275696769332739359829978356380673807628090243118427154966601139766131314780517844873224468096081960318036912634861709126936255232497423832644764339784094340047703951670116142172795521980299361080233986439997465392018349331682208647898808374845365630679977612708266422235394375417910584167316831769953658998677202835904209324173779271068847731990805174776156086754909822550989805452920329083580939135314337020494290474130715255563072995414455143897212222563808337436279913337627773071183170408853057899100942935484815501309561942770687524</a:t>
              </a:r>
            </a:p>
          </p:txBody>
        </p:sp>
      </p:grpSp>
      <p:sp>
        <p:nvSpPr>
          <p:cNvPr id="41" name="Rectangle 40"/>
          <p:cNvSpPr/>
          <p:nvPr/>
        </p:nvSpPr>
        <p:spPr>
          <a:xfrm>
            <a:off x="393393" y="3228456"/>
            <a:ext cx="25207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2317006071311007300338913926423828248817941241140239112842009751400741706634354222619689417363569347117901737909704191754605873209195028853758986185622153212175412514901774520270235796078236248884246189477587641105928646099411723245426622522193230540919037680524235519125679715870117001058055877651038861847280257976054903569732561526167081339361799541336476559160368317896729073178384589680639671900977202194168647225871031411336429319536193471636533209717077448227988588565369208645296636077250268955505928362751121174096972998068410554359584866583291642136218231078990999448652468262416972035911852507045361090559  </a:t>
            </a:r>
            <a:endParaRPr lang="en-US" sz="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304764" y="3246705"/>
            <a:ext cx="2525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656800778101007340704764168984174080206703524413789679972241019001939572118548275696769332739359829978356380673807628090243118427154966601139766131314780517844873224468096081960318036912634861709126936255232497423832644764339784094340047703951670116142172795521980299361080233986439997465392018349331682208647898808374845365630679977612708266422235394375417910584167316831769953658998677202835904209324173779271068847731990805174776156086754909822550989805452920329083580939135314337020494290474130715255563072995414455143897212222563808337436279913337627773071183170408853057899100942935484815501309561942770687524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334130" y="4977362"/>
            <a:ext cx="6220677" cy="1382279"/>
            <a:chOff x="3334130" y="5165252"/>
            <a:chExt cx="6220677" cy="13822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3334130" y="6213401"/>
                  <a:ext cx="6220677" cy="3341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/>
                      </m:sSup>
                    </m:oMath>
                  </a14:m>
                  <a:r>
                    <a:rPr lang="en-US" sz="2000" b="0" dirty="0" smtClean="0"/>
                    <a:t>						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func>
                    </m:oMath>
                  </a14:m>
                  <a:endParaRPr lang="en-US" sz="2000" b="0" dirty="0" smtClean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34130" y="6213401"/>
                  <a:ext cx="6220677" cy="33413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471" r="-490" b="-254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Rectangle 42"/>
            <p:cNvSpPr/>
            <p:nvPr/>
          </p:nvSpPr>
          <p:spPr>
            <a:xfrm>
              <a:off x="3915606" y="5205626"/>
              <a:ext cx="252073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2317006071311007300338913926423828248817941241140239112842009751400741706634354222619689417363569347117901737909704191754605873209195028853758986185622153212175412514901774520270235796078236248884246189477587641105928646099411723245426622522193230540919037680524235519125679715870117001058055877651038861847280257976054903569732561526167081339361799541336476559160368317896729073178384589680639671900977202194168647225871031411336429319536193471636533209717077448227988588565369208645296636077250268955505928362751121174096972998068410554359584866583291642136218231078990999448652468262416972035911852507045361090559</a:t>
              </a:r>
              <a:endParaRPr lang="en-US" sz="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6385539" y="5598352"/>
                  <a:ext cx="253274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5539" y="5598352"/>
                  <a:ext cx="253274" cy="30777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14286" r="-14286" b="-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Rectangle 43"/>
            <p:cNvSpPr/>
            <p:nvPr/>
          </p:nvSpPr>
          <p:spPr>
            <a:xfrm>
              <a:off x="6595554" y="5165252"/>
              <a:ext cx="252589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>
                  <a:solidFill>
                    <a:schemeClr val="accent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656800778101007340704764168984174080206703524413789679972241019001939572118548275696769332739359829978356380673807628090243118427154966601139766131314780517844873224468096081960318036912634861709126936255232497423832644764339784094340047703951670116142172795521980299361080233986439997465392018349331682208647898808374845365630679977612708266422235394375417910584167316831769953658998677202835904209324173779271068847731990805174776156086754909822550989805452920329083580939135314337020494290474130715255563072995414455143897212222563808337436279913337627773071183170408853057899100942935484815501309561942770687524</a:t>
              </a:r>
            </a:p>
          </p:txBody>
        </p:sp>
      </p:grp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1066600" y="1035410"/>
            <a:ext cx="92862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17125458317614137930196041979257577826408832324037508573393292981642667139747621778802438775238728592968344613589379932348475613503476932163166973813218698343816463289144185362912602522540494983090531497232965829536524507269848825658311420299335922295709743267508322525966773950394919257576842038771632742044142471053509850123605883815857162666917775193496157372656195558305727009891276006514000409365877218171388319923896309377791762590614311849642961380224851940460421710449368927252974870395873936387909672274883295377481008150475878590270591798350563488168080923804611822387520198054002990623911454389104774092183</a:t>
            </a: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0783321" y="3415491"/>
                <a:ext cx="1093248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1…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nb-NO" sz="2000" b="0" dirty="0" smtClean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3321" y="3415491"/>
                <a:ext cx="1093248" cy="43473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859897" y="3372177"/>
                <a:ext cx="1093248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1…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nb-NO" sz="2000" b="0" dirty="0" smtClean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897" y="3372177"/>
                <a:ext cx="1093248" cy="43473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352880" y="1104231"/>
                <a:ext cx="8598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2048</m:t>
                          </m:r>
                        </m:sup>
                      </m:sSup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2880" y="1104231"/>
                <a:ext cx="859828" cy="30777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00436" y="1043686"/>
                <a:ext cx="4324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436" y="1043686"/>
                <a:ext cx="432426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19718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471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itle 2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err="1" smtClean="0"/>
                  <a:t>Diffie</a:t>
                </a:r>
                <a:r>
                  <a:rPr lang="en-US" dirty="0" smtClean="0"/>
                  <a:t>-Hellman 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  <m:d>
                          <m:dPr>
                            <m:ctrlPr>
                              <a:rPr lang="nb-NO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b="1" i="1" smtClean="0">
                                    <a:latin typeface="Cambria Math" panose="02040503050406030204" pitchFamily="18" charset="0"/>
                                  </a:rPr>
                                  <m:t>𝒁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  <m:r>
                          <a:rPr lang="nb-NO" b="1" i="1" smtClean="0">
                            <a:latin typeface="Cambria Math" panose="02040503050406030204" pitchFamily="18" charset="0"/>
                          </a:rPr>
                          <m:t>,+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3" name="Title 2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1095" t="-24000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378" y="2222682"/>
            <a:ext cx="429815" cy="8070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74852" y="2098338"/>
            <a:ext cx="524436" cy="976486"/>
          </a:xfrm>
          <a:prstGeom prst="rect">
            <a:avLst/>
          </a:prstGeom>
        </p:spPr>
      </p:pic>
      <p:cxnSp>
        <p:nvCxnSpPr>
          <p:cNvPr id="45" name="Straight Arrow Connector 44"/>
          <p:cNvCxnSpPr/>
          <p:nvPr/>
        </p:nvCxnSpPr>
        <p:spPr bwMode="auto">
          <a:xfrm>
            <a:off x="3928133" y="2956824"/>
            <a:ext cx="390776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51423" y="2551304"/>
                <a:ext cx="49853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1423" y="2551304"/>
                <a:ext cx="498533" cy="307777"/>
              </a:xfrm>
              <a:prstGeom prst="rect">
                <a:avLst/>
              </a:prstGeom>
              <a:blipFill>
                <a:blip r:embed="rId7"/>
                <a:stretch>
                  <a:fillRect l="-10976" r="-2439" b="-1000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 bwMode="auto">
          <a:xfrm>
            <a:off x="3928132" y="4528708"/>
            <a:ext cx="390776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357349" y="4168016"/>
                <a:ext cx="50930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349" y="4168016"/>
                <a:ext cx="509307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10843" r="-361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966261" y="3529912"/>
            <a:ext cx="18690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6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89080287395774076886404465276262680764297347818898641719959470631357066012729</a:t>
            </a:r>
            <a:r>
              <a:rPr lang="en-US" sz="6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endParaRPr lang="en-US" sz="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343305" y="3538712"/>
            <a:ext cx="18637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600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47777709944406917119610162988578419285974852857762532427086507801748071058272 </a:t>
            </a:r>
            <a:endParaRPr lang="en-US" altLang="en-US" sz="6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517019" y="5640548"/>
                <a:ext cx="5151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7019" y="5640548"/>
                <a:ext cx="515141" cy="307777"/>
              </a:xfrm>
              <a:prstGeom prst="rect">
                <a:avLst/>
              </a:prstGeom>
              <a:blipFill rotWithShape="0">
                <a:blip r:embed="rId9"/>
                <a:stretch>
                  <a:fillRect l="-10714" r="-5952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1032310" y="1109059"/>
            <a:ext cx="6420675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7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115792089210356248762697446949407573530086143415290314195533631308867097853951</a:t>
            </a:r>
            <a:endParaRPr kumimoji="0" lang="en-US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0207008" y="3380977"/>
                <a:ext cx="1093248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1…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nb-NO" sz="2000" b="0" dirty="0" smtClean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7008" y="3380977"/>
                <a:ext cx="1093248" cy="43473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859897" y="3372177"/>
                <a:ext cx="1093248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b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1…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nb-NO" sz="2000" b="0" dirty="0" smtClean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897" y="3372177"/>
                <a:ext cx="1093248" cy="43473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4815471" y="2567192"/>
            <a:ext cx="18962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89080287395774076886404465276262680764297347818898641719959470631357066012729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524702" y="2484822"/>
                <a:ext cx="510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702" y="2484822"/>
                <a:ext cx="510929" cy="400110"/>
              </a:xfrm>
              <a:prstGeom prst="rect">
                <a:avLst/>
              </a:prstGeom>
              <a:blipFill>
                <a:blip r:embed="rId14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/>
          <p:cNvSpPr/>
          <p:nvPr/>
        </p:nvSpPr>
        <p:spPr>
          <a:xfrm>
            <a:off x="4815471" y="4202334"/>
            <a:ext cx="18637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600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47777709944406917119610162988578419285974852857762532427086507801748071058272 </a:t>
            </a:r>
            <a:endParaRPr lang="en-US" altLang="en-US" sz="6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524533" y="4119758"/>
                <a:ext cx="510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533" y="4119758"/>
                <a:ext cx="510929" cy="400110"/>
              </a:xfrm>
              <a:prstGeom prst="rect">
                <a:avLst/>
              </a:prstGeom>
              <a:blipFill rotWithShape="0">
                <a:blip r:embed="rId15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/>
          <p:cNvSpPr/>
          <p:nvPr/>
        </p:nvSpPr>
        <p:spPr>
          <a:xfrm>
            <a:off x="4015263" y="5680988"/>
            <a:ext cx="18962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89080287395774076886404465276262680764297347818898641719959470631357066012729</a:t>
            </a:r>
            <a:endParaRPr lang="en-US" sz="1400" dirty="0"/>
          </a:p>
        </p:txBody>
      </p:sp>
      <p:sp>
        <p:nvSpPr>
          <p:cNvPr id="48" name="Rectangle 47"/>
          <p:cNvSpPr/>
          <p:nvPr/>
        </p:nvSpPr>
        <p:spPr>
          <a:xfrm>
            <a:off x="5868537" y="5682801"/>
            <a:ext cx="18637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600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47777709944406917119610162988578419285974852857762532427086507801748071058272 </a:t>
            </a:r>
            <a:endParaRPr lang="en-US" altLang="en-US" sz="6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589771" y="5601421"/>
                <a:ext cx="5109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9771" y="5601421"/>
                <a:ext cx="510929" cy="400110"/>
              </a:xfrm>
              <a:prstGeom prst="rect">
                <a:avLst/>
              </a:prstGeom>
              <a:blipFill rotWithShape="0">
                <a:blip r:embed="rId16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610923" y="5679175"/>
                <a:ext cx="51092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05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1050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923" y="5679175"/>
                <a:ext cx="510929" cy="26161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618948" y="1041044"/>
                <a:ext cx="1292535" cy="310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256</m:t>
                          </m:r>
                        </m:sup>
                      </m:sSup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948" y="1041044"/>
                <a:ext cx="1292535" cy="310150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00436" y="1043686"/>
                <a:ext cx="4324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436" y="1043686"/>
                <a:ext cx="432426" cy="276999"/>
              </a:xfrm>
              <a:prstGeom prst="rect">
                <a:avLst/>
              </a:prstGeom>
              <a:blipFill rotWithShape="0">
                <a:blip r:embed="rId19"/>
                <a:stretch>
                  <a:fillRect l="-19718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507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Diffie</a:t>
            </a:r>
            <a:r>
              <a:rPr lang="en-US" dirty="0" smtClean="0"/>
              <a:t>-Hellman – security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ontent Placeholder 46"/>
              <p:cNvSpPr>
                <a:spLocks noGrp="1"/>
              </p:cNvSpPr>
              <p:nvPr>
                <p:ph idx="1"/>
              </p:nvPr>
            </p:nvSpPr>
            <p:spPr>
              <a:xfrm>
                <a:off x="623391" y="1065002"/>
                <a:ext cx="11137237" cy="5538584"/>
              </a:xfrm>
            </p:spPr>
            <p:txBody>
              <a:bodyPr/>
              <a:lstStyle/>
              <a:p>
                <a:pPr marL="0" indent="0"/>
                <a:endParaRPr lang="en-US" b="1" dirty="0" smtClean="0"/>
              </a:p>
              <a:p>
                <a:pPr marL="0" indent="0"/>
                <a:endParaRPr lang="en-US" b="1" dirty="0"/>
              </a:p>
              <a:p>
                <a:pPr marL="0" indent="0"/>
                <a:endParaRPr lang="en-US" b="1" dirty="0" smtClean="0"/>
              </a:p>
              <a:p>
                <a:pPr marL="0" indent="0"/>
                <a:endParaRPr lang="en-US" b="1" dirty="0"/>
              </a:p>
              <a:p>
                <a:pPr marL="0" indent="0"/>
                <a:endParaRPr lang="en-US" b="1" dirty="0" smtClean="0"/>
              </a:p>
              <a:p>
                <a:pPr marL="0" indent="0"/>
                <a:endParaRPr lang="en-US" b="1" dirty="0"/>
              </a:p>
              <a:p>
                <a:pPr marL="0" indent="0"/>
                <a:endParaRPr lang="en-US" b="1" dirty="0" smtClean="0"/>
              </a:p>
              <a:p>
                <a:pPr marL="0" indent="0"/>
                <a:endParaRPr lang="en-US" b="1" dirty="0" smtClean="0"/>
              </a:p>
              <a:p>
                <a:pPr marL="0" indent="0"/>
                <a:endParaRPr lang="en-US" b="1" dirty="0" smtClean="0"/>
              </a:p>
              <a:p>
                <a:pPr marL="0" indent="0"/>
                <a:r>
                  <a:rPr lang="en-US" sz="1600" b="1" dirty="0" smtClean="0"/>
                  <a:t>Security (given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b-NO" sz="1600" b="1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nb-NO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nb-NO" sz="16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600" b="1" dirty="0" smtClean="0"/>
                  <a:t>):</a:t>
                </a:r>
                <a:endParaRPr lang="en-US" sz="1600" b="1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600" dirty="0"/>
                  <a:t>Must be hard to compute </a:t>
                </a:r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nb-NO" sz="16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sz="1600" dirty="0"/>
                  <a:t> 	</a:t>
                </a:r>
                <a:r>
                  <a:rPr lang="en-US" sz="1600" dirty="0" smtClean="0"/>
                  <a:t>		(</a:t>
                </a:r>
                <a:r>
                  <a:rPr lang="en-US" sz="1600" dirty="0"/>
                  <a:t>DH assumption)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600" dirty="0"/>
                  <a:t>Must be hard to find </a:t>
                </a:r>
                <a14:m>
                  <m:oMath xmlns:m="http://schemas.openxmlformats.org/officeDocument/2006/math">
                    <m:r>
                      <a:rPr lang="nb-NO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/>
                  <a:t> (or </a:t>
                </a:r>
                <a14:m>
                  <m:oMath xmlns:m="http://schemas.openxmlformats.org/officeDocument/2006/math">
                    <m:r>
                      <a:rPr lang="nb-NO" sz="16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		</a:t>
                </a:r>
                <a:r>
                  <a:rPr lang="en-US" sz="1600" dirty="0" smtClean="0"/>
                  <a:t>	(</a:t>
                </a:r>
                <a:r>
                  <a:rPr lang="en-US" sz="1600" dirty="0"/>
                  <a:t>DLOG assumption</a:t>
                </a:r>
                <a:r>
                  <a:rPr lang="en-US" sz="1600" dirty="0" smtClean="0"/>
                  <a:t>)</a:t>
                </a:r>
                <a:endParaRPr lang="en-US" sz="100" dirty="0"/>
              </a:p>
              <a:p>
                <a:endParaRPr lang="en-US" sz="7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1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nb-NO" sz="1600" b="1" i="1">
                            <a:latin typeface="Cambria Math" panose="02040503050406030204" pitchFamily="18" charset="0"/>
                          </a:rPr>
                          <m:t>,+</m:t>
                        </m:r>
                      </m:e>
                    </m:d>
                  </m:oMath>
                </a14:m>
                <a:r>
                  <a:rPr lang="en-US" sz="1600" dirty="0"/>
                  <a:t> 	</a:t>
                </a:r>
                <a:r>
                  <a:rPr lang="en-US" sz="1600" dirty="0" smtClean="0"/>
                  <a:t>				</a:t>
                </a:r>
                <a:r>
                  <a:rPr lang="en-US" sz="1600" dirty="0" smtClean="0">
                    <a:solidFill>
                      <a:srgbClr val="FF0000"/>
                    </a:solidFill>
                  </a:rPr>
                  <a:t>not secure</a:t>
                </a:r>
                <a:endParaRPr lang="en-US" sz="1600" dirty="0">
                  <a:solidFill>
                    <a:srgbClr val="FF0000"/>
                  </a:solidFill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16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600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sz="1600" b="1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sz="1600" b="1" i="1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r>
                  <a:rPr lang="en-US" sz="1600" dirty="0" smtClean="0"/>
                  <a:t>			</a:t>
                </a:r>
                <a:r>
                  <a:rPr lang="en-US" sz="1600" dirty="0"/>
                  <a:t>	</a:t>
                </a:r>
                <a:r>
                  <a:rPr lang="en-US" sz="1600" dirty="0" smtClean="0"/>
                  <a:t>	</a:t>
                </a:r>
                <a:r>
                  <a:rPr lang="en-US" sz="16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secure </a:t>
                </a:r>
                <a:r>
                  <a:rPr lang="en-US" sz="1600" dirty="0">
                    <a:solidFill>
                      <a:schemeClr val="accent1">
                        <a:lumMod val="50000"/>
                      </a:schemeClr>
                    </a:solidFill>
                  </a:rPr>
                  <a:t>for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sz="16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16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600" b="1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6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sz="16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16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large enough		 </a:t>
                </a:r>
                <a:r>
                  <a:rPr lang="en-US" sz="16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(conjectured)</a:t>
                </a:r>
                <a:endParaRPr lang="en-US" sz="1600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600" b="1" i="1" smtClean="0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nb-NO" sz="16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,+</m:t>
                        </m:r>
                      </m:e>
                    </m:d>
                  </m:oMath>
                </a14:m>
                <a:r>
                  <a:rPr lang="en-US" sz="1600" dirty="0"/>
                  <a:t> 	</a:t>
                </a:r>
                <a:r>
                  <a:rPr lang="en-US" sz="1600" dirty="0" smtClean="0"/>
                  <a:t>				</a:t>
                </a:r>
                <a:r>
                  <a:rPr lang="en-US" sz="16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secure </a:t>
                </a:r>
                <a:r>
                  <a:rPr lang="en-US" sz="1600" dirty="0">
                    <a:solidFill>
                      <a:schemeClr val="accent1">
                        <a:lumMod val="50000"/>
                      </a:schemeClr>
                    </a:solidFill>
                  </a:rPr>
                  <a:t>for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sz="16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b-NO" sz="16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sz="1600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6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nb-NO" sz="1600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16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1600" b="1" dirty="0">
                    <a:solidFill>
                      <a:schemeClr val="accent1">
                        <a:lumMod val="50000"/>
                      </a:schemeClr>
                    </a:solidFill>
                  </a:rPr>
                  <a:t>large </a:t>
                </a:r>
                <a:r>
                  <a:rPr lang="en-US" sz="16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enough 	 </a:t>
                </a:r>
                <a:r>
                  <a:rPr lang="en-US" sz="16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(conjectured)</a:t>
                </a:r>
                <a:endParaRPr lang="en-US" sz="16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endParaRPr lang="en-US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7" name="Content Placeholder 4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391" y="1065002"/>
                <a:ext cx="11137237" cy="5538584"/>
              </a:xfrm>
              <a:blipFill rotWithShape="0">
                <a:blip r:embed="rId3"/>
                <a:stretch>
                  <a:fillRect l="-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463417" y="1982499"/>
                <a:ext cx="8634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417" y="1982499"/>
                <a:ext cx="863441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5634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265213" y="2508538"/>
                <a:ext cx="1230618" cy="313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213" y="2508538"/>
                <a:ext cx="1230618" cy="313291"/>
              </a:xfrm>
              <a:prstGeom prst="rect">
                <a:avLst/>
              </a:prstGeom>
              <a:blipFill rotWithShape="0">
                <a:blip r:embed="rId5"/>
                <a:stretch>
                  <a:fillRect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170847" y="2603984"/>
                <a:ext cx="1623265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2000" b="0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847" y="2603984"/>
                <a:ext cx="1623265" cy="43473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033533" y="2617162"/>
                <a:ext cx="1617815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2000" b="0" dirty="0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533" y="2617162"/>
                <a:ext cx="1617815" cy="43473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544756" y="3399579"/>
                <a:ext cx="1634935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756" y="3399579"/>
                <a:ext cx="1634935" cy="313291"/>
              </a:xfrm>
              <a:prstGeom prst="rect">
                <a:avLst/>
              </a:prstGeom>
              <a:blipFill rotWithShape="0">
                <a:blip r:embed="rId8"/>
                <a:stretch>
                  <a:fillRect l="-5204"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375902" y="3399579"/>
                <a:ext cx="1674241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nb-NO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5902" y="3399579"/>
                <a:ext cx="1674241" cy="313291"/>
              </a:xfrm>
              <a:prstGeom prst="rect">
                <a:avLst/>
              </a:prstGeom>
              <a:blipFill rotWithShape="0">
                <a:blip r:embed="rId9"/>
                <a:stretch>
                  <a:fillRect l="-5091"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389181" y="1163207"/>
                <a:ext cx="11066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=〈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181" y="1163207"/>
                <a:ext cx="1106650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9341" r="-4396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003" y="1714682"/>
            <a:ext cx="429815" cy="807069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 bwMode="auto">
          <a:xfrm flipH="1">
            <a:off x="6495832" y="1163207"/>
            <a:ext cx="576460" cy="13160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7072292" y="943271"/>
            <a:ext cx="961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p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ublic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18" t="10315" r="26200" b="10998"/>
          <a:stretch/>
        </p:blipFill>
        <p:spPr>
          <a:xfrm>
            <a:off x="5631324" y="3283652"/>
            <a:ext cx="782716" cy="993270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 bwMode="auto">
          <a:xfrm flipH="1" flipV="1">
            <a:off x="4381501" y="2854326"/>
            <a:ext cx="3114674" cy="3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/>
          <p:nvPr/>
        </p:nvCxnSpPr>
        <p:spPr bwMode="auto">
          <a:xfrm flipV="1">
            <a:off x="4419600" y="2352675"/>
            <a:ext cx="3076575" cy="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8" name="Group 47"/>
          <p:cNvGrpSpPr/>
          <p:nvPr/>
        </p:nvGrpSpPr>
        <p:grpSpPr>
          <a:xfrm>
            <a:off x="5283171" y="1776627"/>
            <a:ext cx="565972" cy="1507025"/>
            <a:chOff x="5612913" y="1794080"/>
            <a:chExt cx="565972" cy="1507025"/>
          </a:xfrm>
        </p:grpSpPr>
        <p:cxnSp>
          <p:nvCxnSpPr>
            <p:cNvPr id="49" name="Straight Arrow Connector 48"/>
            <p:cNvCxnSpPr/>
            <p:nvPr/>
          </p:nvCxnSpPr>
          <p:spPr bwMode="auto">
            <a:xfrm>
              <a:off x="6029011" y="2997570"/>
              <a:ext cx="149874" cy="30353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0" name="Oval 49"/>
            <p:cNvSpPr/>
            <p:nvPr/>
          </p:nvSpPr>
          <p:spPr bwMode="auto">
            <a:xfrm>
              <a:off x="5612913" y="1794080"/>
              <a:ext cx="565972" cy="1277675"/>
            </a:xfrm>
            <a:prstGeom prst="ellips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7477" y="1590338"/>
            <a:ext cx="524436" cy="97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42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Cryptographic groups in practice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800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r>
                  <a:rPr lang="en-US" sz="1800" dirty="0" smtClean="0"/>
                  <a:t> groups: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b="1" dirty="0" smtClean="0"/>
                  <a:t>TLS 1.3: </a:t>
                </a:r>
                <a:r>
                  <a:rPr lang="en-US" sz="1600" dirty="0" smtClean="0"/>
                  <a:t>five specific groups allowed </a:t>
                </a:r>
                <a:endParaRPr lang="en-US" sz="1600" dirty="0"/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size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2048</m:t>
                        </m:r>
                      </m:sup>
                    </m:sSup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 2</m:t>
                        </m:r>
                      </m:e>
                      <m:sup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3072</m:t>
                        </m:r>
                      </m:sup>
                    </m:sSup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4096</m:t>
                        </m:r>
                      </m:sup>
                    </m:sSup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,  </m:t>
                    </m:r>
                    <m:sSup>
                      <m:sSup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6144</m:t>
                        </m:r>
                      </m:sup>
                    </m:sSup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8192</m:t>
                        </m:r>
                      </m:sup>
                    </m:sSup>
                  </m:oMath>
                </a14:m>
                <a:r>
                  <a:rPr lang="en-US" sz="1400" dirty="0" smtClean="0"/>
                  <a:t>					(RFC 7919)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b="1" dirty="0" smtClean="0"/>
                  <a:t>IKEv2</a:t>
                </a:r>
                <a:r>
                  <a:rPr lang="en-US" sz="1600" dirty="0" smtClean="0"/>
                  <a:t> (IPsec key exchange protocol): MODP groups 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size </a:t>
                </a:r>
                <a14:m>
                  <m:oMath xmlns:m="http://schemas.openxmlformats.org/officeDocument/2006/math">
                    <m:r>
                      <a:rPr lang="nb-NO" sz="1400" i="1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nb-NO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768</m:t>
                            </m:r>
                          </m:sup>
                        </m:sSup>
                        <m:r>
                          <a:rPr lang="nb-NO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nb-NO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1024</m:t>
                            </m:r>
                          </m:sup>
                        </m:sSup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nb-NO" sz="1400" b="0" i="1" smtClean="0">
                            <a:solidFill>
                              <a:srgbClr val="E6A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400" b="0" i="1" smtClean="0">
                            <a:solidFill>
                              <a:srgbClr val="E6AF00"/>
                            </a:solidFill>
                            <a:latin typeface="Cambria Math" panose="02040503050406030204" pitchFamily="18" charset="0"/>
                          </a:rPr>
                          <m:t>1536</m:t>
                        </m:r>
                      </m:sup>
                    </m:sSup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,  </m:t>
                    </m:r>
                    <m:sSup>
                      <m:sSupPr>
                        <m:ctrlPr>
                          <a:rPr lang="nb-NO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2048</m:t>
                        </m:r>
                      </m:sup>
                    </m:sSup>
                    <m:r>
                      <a:rPr lang="nb-NO" sz="140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nb-NO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 2</m:t>
                        </m:r>
                      </m:e>
                      <m:sup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3072</m:t>
                        </m:r>
                      </m:sup>
                    </m:sSup>
                    <m:r>
                      <a:rPr lang="nb-NO" sz="140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nb-NO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4096</m:t>
                        </m:r>
                      </m:sup>
                    </m:sSup>
                    <m:r>
                      <a:rPr lang="nb-NO" sz="1400" i="1">
                        <a:latin typeface="Cambria Math" panose="02040503050406030204" pitchFamily="18" charset="0"/>
                      </a:rPr>
                      <m:t>,  </m:t>
                    </m:r>
                    <m:sSup>
                      <m:sSupPr>
                        <m:ctrlPr>
                          <a:rPr lang="nb-NO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6144</m:t>
                        </m:r>
                      </m:sup>
                    </m:sSup>
                    <m:r>
                      <a:rPr lang="nb-NO" sz="140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nb-NO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8192</m:t>
                        </m:r>
                      </m:sup>
                    </m:sSup>
                  </m:oMath>
                </a14:m>
                <a:r>
                  <a:rPr lang="en-US" sz="1400" dirty="0" smtClean="0"/>
                  <a:t> 			(RFC 7296 and RFC 3526)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all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600" dirty="0" smtClean="0"/>
                  <a:t>’s are</a:t>
                </a:r>
                <a:r>
                  <a:rPr lang="en-US" sz="1600" b="1" dirty="0" smtClean="0"/>
                  <a:t> safe</a:t>
                </a:r>
                <a:r>
                  <a:rPr lang="en-US" sz="1600" dirty="0" smtClean="0"/>
                  <a:t> </a:t>
                </a:r>
                <a:r>
                  <a:rPr lang="en-US" sz="1600" b="1" dirty="0" smtClean="0"/>
                  <a:t>primes</a:t>
                </a:r>
                <a:r>
                  <a:rPr lang="en-US" sz="1600" dirty="0" smtClean="0"/>
                  <a:t> (i.e.,</a:t>
                </a:r>
                <a:r>
                  <a:rPr lang="en-US" sz="1600" dirty="0"/>
                  <a:t> </a:t>
                </a:r>
                <a:r>
                  <a:rPr lang="en-US" sz="1600" dirty="0" smtClean="0"/>
                  <a:t>of the form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1600" dirty="0" smtClean="0"/>
                  <a:t> where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1600" dirty="0" smtClean="0"/>
                  <a:t> is prime)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nb-NO" sz="1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nb-NO" sz="1800" b="1" i="1">
                                    <a:latin typeface="Cambria Math" panose="02040503050406030204" pitchFamily="18" charset="0"/>
                                  </a:rPr>
                                  <m:t>𝒁</m:t>
                                </m:r>
                              </m:e>
                              <m:sub>
                                <m:r>
                                  <a:rPr lang="nb-NO" sz="1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  <m:sup>
                                <m:r>
                                  <a:rPr lang="nb-NO" sz="18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e>
                        </m:d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,+</m:t>
                        </m:r>
                      </m:e>
                    </m:d>
                  </m:oMath>
                </a14:m>
                <a:r>
                  <a:rPr lang="en-US" sz="1800" dirty="0" smtClean="0"/>
                  <a:t> groups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NIST curves: </a:t>
                </a:r>
                <a:r>
                  <a:rPr lang="en-US" sz="1600" dirty="0" smtClean="0">
                    <a:solidFill>
                      <a:srgbClr val="E6AF00"/>
                    </a:solidFill>
                  </a:rPr>
                  <a:t>P-224</a:t>
                </a:r>
                <a:r>
                  <a:rPr lang="en-US" sz="1600" dirty="0" smtClean="0"/>
                  <a:t>, P-256, P-384, P-521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Curve25519 (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: 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+486662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 smtClean="0"/>
                  <a:t>  and 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255</m:t>
                        </m:r>
                      </m:sup>
                    </m:s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−19</m:t>
                    </m:r>
                  </m:oMath>
                </a14:m>
                <a:r>
                  <a:rPr lang="en-US" sz="1600" dirty="0" smtClean="0"/>
                  <a:t>)			(Daniel J. Bernstein)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Curve448 (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 :  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=1 −39081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 smtClean="0"/>
                  <a:t>  and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448</m:t>
                        </m:r>
                      </m:sup>
                    </m:s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224</m:t>
                        </m:r>
                      </m:sup>
                    </m:s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1600" dirty="0" smtClean="0"/>
                  <a:t>)		(Mike Hamburg)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9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178" y="1746515"/>
            <a:ext cx="4292278" cy="32210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45876" y="5208443"/>
            <a:ext cx="4839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After the break…</a:t>
            </a:r>
          </a:p>
        </p:txBody>
      </p:sp>
    </p:spTree>
    <p:extLst>
      <p:ext uri="{BB962C8B-B14F-4D97-AF65-F5344CB8AC3E}">
        <p14:creationId xmlns:p14="http://schemas.microsoft.com/office/powerpoint/2010/main" val="155379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groups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 bwMode="auto">
              <a:xfrm>
                <a:off x="623393" y="1113008"/>
                <a:ext cx="10929978" cy="1934992"/>
              </a:xfrm>
              <a:prstGeom prst="roundRect">
                <a:avLst>
                  <a:gd name="adj" fmla="val 12917"/>
                </a:avLst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 smtClean="0"/>
                  <a:t>Definition: </a:t>
                </a:r>
                <a:r>
                  <a:rPr lang="en-US" dirty="0"/>
                  <a:t>A </a:t>
                </a:r>
                <a:r>
                  <a:rPr lang="en-US" b="1" dirty="0"/>
                  <a:t>group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 ∘</m:t>
                        </m:r>
                      </m:e>
                    </m:d>
                  </m:oMath>
                </a14:m>
                <a:r>
                  <a:rPr lang="en-US" dirty="0"/>
                  <a:t> is a set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together with a binary operation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satisfying the axioms</a:t>
                </a:r>
                <a:endParaRPr lang="en-US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/>
              </a:p>
              <a:p>
                <a:pPr marL="0" marR="0" indent="0" defTabSz="914400" rtl="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/>
                  <a:t>          </a:t>
                </a:r>
                <a:r>
                  <a:rPr lang="en-US" dirty="0">
                    <a:latin typeface="Script MT Bold" panose="03040602040607080904" pitchFamily="66" charset="0"/>
                  </a:rPr>
                  <a:t>G1</a:t>
                </a:r>
                <a:r>
                  <a:rPr lang="en-US" dirty="0"/>
                  <a:t>: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∘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		</a:t>
                </a:r>
                <a:r>
                  <a:rPr lang="en-US" dirty="0"/>
                  <a:t>		</a:t>
                </a:r>
                <a:r>
                  <a:rPr lang="en-US" dirty="0" smtClean="0"/>
                  <a:t>(</a:t>
                </a:r>
                <a:r>
                  <a:rPr lang="en-US" dirty="0"/>
                  <a:t>associativity</a:t>
                </a:r>
                <a:r>
                  <a:rPr lang="en-US" dirty="0" smtClean="0"/>
                  <a:t>)</a:t>
                </a:r>
                <a:endParaRPr lang="en-US" dirty="0"/>
              </a:p>
              <a:p>
                <a:pPr marL="0" marR="0" indent="0" defTabSz="914400" rtl="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/>
                  <a:t>          </a:t>
                </a:r>
                <a:r>
                  <a:rPr lang="en-US" dirty="0">
                    <a:latin typeface="Script MT Bold" panose="03040602040607080904" pitchFamily="66" charset="0"/>
                  </a:rPr>
                  <a:t>G2</a:t>
                </a:r>
                <a:r>
                  <a:rPr lang="en-US" dirty="0"/>
                  <a:t>:   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: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			</a:t>
                </a:r>
                <a:r>
                  <a:rPr lang="en-US" dirty="0" smtClean="0"/>
                  <a:t> 	        (</a:t>
                </a:r>
                <a:r>
                  <a:rPr lang="en-US" dirty="0"/>
                  <a:t>identity</a:t>
                </a:r>
                <a:r>
                  <a:rPr lang="en-US" dirty="0" smtClean="0"/>
                  <a:t>)</a:t>
                </a:r>
                <a:endParaRPr lang="en-US" dirty="0"/>
              </a:p>
              <a:p>
                <a:pPr marL="0" marR="0" indent="0" defTabSz="914400" rtl="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/>
                  <a:t>          </a:t>
                </a:r>
                <a:r>
                  <a:rPr lang="en-US" dirty="0">
                    <a:latin typeface="Script MT Bold" panose="03040602040607080904" pitchFamily="66" charset="0"/>
                  </a:rPr>
                  <a:t>G3</a:t>
                </a:r>
                <a:r>
                  <a:rPr lang="en-US" dirty="0"/>
                  <a:t>:  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∃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−1 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: 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∘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	</a:t>
                </a:r>
                <a:r>
                  <a:rPr lang="en-US" dirty="0" smtClean="0"/>
                  <a:t>	        (</a:t>
                </a:r>
                <a:r>
                  <a:rPr lang="en-US" dirty="0"/>
                  <a:t>inverse)</a:t>
                </a:r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3" y="1113008"/>
                <a:ext cx="10929978" cy="1934992"/>
              </a:xfrm>
              <a:prstGeom prst="roundRect">
                <a:avLst>
                  <a:gd name="adj" fmla="val 12917"/>
                </a:avLst>
              </a:prstGeom>
              <a:blipFill rotWithShape="0"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 bwMode="auto">
              <a:xfrm>
                <a:off x="623392" y="3274425"/>
                <a:ext cx="10929979" cy="775062"/>
              </a:xfrm>
              <a:prstGeom prst="roundRect">
                <a:avLst>
                  <a:gd name="adj" fmla="val 22285"/>
                </a:avLst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 smtClean="0"/>
                  <a:t>Definition: </a:t>
                </a:r>
                <a:r>
                  <a:rPr lang="en-US" dirty="0"/>
                  <a:t>A group </a:t>
                </a:r>
                <a:r>
                  <a:rPr lang="nb-NO" dirty="0" smtClean="0"/>
                  <a:t>is </a:t>
                </a:r>
                <a:r>
                  <a:rPr lang="nb-NO" b="1" dirty="0" smtClean="0"/>
                  <a:t>cyclic</a:t>
                </a:r>
                <a:r>
                  <a:rPr lang="nb-NO" dirty="0"/>
                  <a:t> </a:t>
                </a:r>
                <a:r>
                  <a:rPr lang="nb-NO" dirty="0" smtClean="0"/>
                  <a:t>if </a:t>
                </a:r>
                <a:r>
                  <a:rPr lang="nb-NO" dirty="0"/>
                  <a:t>there exists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such </a:t>
                </a:r>
                <a:r>
                  <a:rPr lang="en-US" dirty="0" smtClean="0"/>
                  <a:t>that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…,</m:t>
                        </m:r>
                        <m:sSup>
                          <m:sSup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  <m:r>
                          <a:rPr lang="nb-NO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nb-NO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nb-NO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nb-NO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b-NO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nb-NO" i="1">
                            <a:latin typeface="Cambria Math" panose="02040503050406030204" pitchFamily="18" charset="0"/>
                          </a:rPr>
                          <m:t>,… </m:t>
                        </m:r>
                      </m:e>
                    </m:d>
                    <m:r>
                      <a:rPr lang="nb-NO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3274425"/>
                <a:ext cx="10929979" cy="775062"/>
              </a:xfrm>
              <a:prstGeom prst="roundRect">
                <a:avLst>
                  <a:gd name="adj" fmla="val 22285"/>
                </a:avLst>
              </a:prstGeom>
              <a:blipFill rotWithShape="0"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623392" y="4419991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Examples: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095661" y="4959772"/>
                <a:ext cx="14414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1" i="1">
                              <a:latin typeface="Cambria Math" panose="02040503050406030204" pitchFamily="18" charset="0"/>
                            </a:rPr>
                            <m:t>𝒁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, +</m:t>
                          </m:r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661" y="4959772"/>
                <a:ext cx="1441485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A2538F9B-1A82-4B3C-A57C-D822322271B8}"/>
                  </a:ext>
                </a:extLst>
              </p:cNvPr>
              <p:cNvSpPr/>
              <p:nvPr/>
            </p:nvSpPr>
            <p:spPr>
              <a:xfrm>
                <a:off x="2338363" y="4975161"/>
                <a:ext cx="9533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2538F9B-1A82-4B3C-A57C-D822322271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8363" y="4975161"/>
                <a:ext cx="953338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095661" y="5359882"/>
                <a:ext cx="16843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1" i="1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661" y="5359882"/>
                <a:ext cx="168437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095662" y="5828892"/>
                <a:ext cx="1095996" cy="410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b-NO" b="1" i="1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662" y="5828892"/>
                <a:ext cx="1095996" cy="410497"/>
              </a:xfrm>
              <a:prstGeom prst="rect">
                <a:avLst/>
              </a:prstGeom>
              <a:blipFill rotWithShape="0">
                <a:blip r:embed="rId7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933826" y="5849474"/>
                <a:ext cx="400400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b-NO" b="1" i="1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  <m: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1, 3, 2, 6, 4, 5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826" y="5849474"/>
                <a:ext cx="4004003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7612109" y="4419991"/>
            <a:ext cx="3043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Not cyclic groups: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8341647" y="4922812"/>
                <a:ext cx="8603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 +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1647" y="4922812"/>
                <a:ext cx="860364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8341647" y="5467910"/>
                <a:ext cx="8057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p>
                              <m:r>
                                <a:rPr lang="nb-NO" b="1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⋅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1647" y="5467910"/>
                <a:ext cx="805797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1"/>
              <p:cNvGraphicFramePr>
                <a:graphicFrameLocks noGrp="1"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34050777"/>
                  </p:ext>
                </p:extLst>
              </p:nvPr>
            </p:nvGraphicFramePr>
            <p:xfrm>
              <a:off x="9788131" y="4905829"/>
              <a:ext cx="1554145" cy="137163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10829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310829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310829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310829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310829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</a:tblGrid>
                  <a:tr h="2743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⋆</m:t>
                                </m:r>
                              </m:oMath>
                            </m:oMathPara>
                          </a14:m>
                          <a:endParaRPr lang="en-US" sz="12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2743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E4E4F8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2743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2743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9DB8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2743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1EF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1"/>
              <p:cNvGraphicFramePr>
                <a:graphicFrameLocks noGrp="1"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34050777"/>
                  </p:ext>
                </p:extLst>
              </p:nvPr>
            </p:nvGraphicFramePr>
            <p:xfrm>
              <a:off x="9788131" y="4905829"/>
              <a:ext cx="1554145" cy="137163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1082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  <a:gridCol w="31082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1"/>
                        </a:ext>
                      </a:extLst>
                    </a:gridCol>
                    <a:gridCol w="31082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2"/>
                        </a:ext>
                      </a:extLst>
                    </a:gridCol>
                    <a:gridCol w="31082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3"/>
                        </a:ext>
                      </a:extLst>
                    </a:gridCol>
                    <a:gridCol w="31082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4"/>
                        </a:ext>
                      </a:extLst>
                    </a:gridCol>
                  </a:tblGrid>
                  <a:tr h="2743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11"/>
                          <a:stretch>
                            <a:fillRect r="-403922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2743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E4E4F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  <a:tr h="2743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2"/>
                      </a:ext>
                    </a:extLst>
                  </a:tr>
                  <a:tr h="2743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solidFill>
                          <a:srgbClr val="FFF1E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9DB8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3"/>
                      </a:ext>
                    </a:extLst>
                  </a:tr>
                  <a:tr h="2743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</a:t>
                          </a: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4E4F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</a:t>
                          </a: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</a:t>
                          </a: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9DB8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</a:t>
                          </a: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1E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0309288" y="4543102"/>
                <a:ext cx="64799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𝑮</m:t>
                          </m:r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⋆</m:t>
                          </m:r>
                        </m:e>
                      </m:d>
                      <m:r>
                        <a:rPr lang="nb-NO" sz="1600" b="1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9288" y="4543102"/>
                <a:ext cx="647998" cy="246221"/>
              </a:xfrm>
              <a:prstGeom prst="rect">
                <a:avLst/>
              </a:prstGeom>
              <a:blipFill rotWithShape="0">
                <a:blip r:embed="rId12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522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4" grpId="0"/>
      <p:bldP spid="15" grpId="0"/>
      <p:bldP spid="18" grpId="0"/>
      <p:bldP spid="19" grpId="0"/>
      <p:bldP spid="20" grpId="0"/>
      <p:bldP spid="21" grpId="0"/>
      <p:bldP spid="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Juniper Networks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8622209" cy="4724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Juniper Networks: big manufacturer of network equipment (routers, VPNs, firewalls, etc.)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/>
              <a:t>Major customers: </a:t>
            </a:r>
            <a:r>
              <a:rPr lang="en-US" sz="1400" dirty="0" err="1" smtClean="0"/>
              <a:t>telcos</a:t>
            </a:r>
            <a:r>
              <a:rPr lang="en-US" sz="1400" dirty="0" smtClean="0"/>
              <a:t>, banks, US DoD  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 smtClean="0"/>
              <a:t>2015: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Hackers obtained access to source code repository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Only made one change:	</a:t>
            </a:r>
            <a:r>
              <a:rPr lang="en-US" sz="1600" dirty="0"/>
              <a:t/>
            </a:r>
            <a:br>
              <a:rPr lang="en-US" sz="1600" dirty="0"/>
            </a:br>
            <a:endParaRPr lang="en-US" sz="1400" dirty="0" smtClean="0"/>
          </a:p>
          <a:p>
            <a:pPr marL="0" indent="0"/>
            <a:r>
              <a:rPr lang="en-US" sz="1400" dirty="0" smtClean="0"/>
              <a:t>           </a:t>
            </a:r>
            <a:r>
              <a:rPr lang="en-US" sz="11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--- </a:t>
            </a:r>
            <a:r>
              <a:rPr lang="en-US" sz="11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Qx</a:t>
            </a:r>
            <a:r>
              <a:rPr lang="en-US" sz="11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 = 2c55e5e45edf713dc43475effe8813a60326a64d9ba3d2e39cb639b0f3b0ad10 </a:t>
            </a:r>
          </a:p>
          <a:p>
            <a:pPr marL="0" indent="0"/>
            <a:r>
              <a:rPr lang="en-US" sz="1100" dirty="0" smtClean="0">
                <a:latin typeface="Consolas" panose="020B0609020204030204" pitchFamily="49" charset="0"/>
              </a:rPr>
              <a:t>       </a:t>
            </a:r>
            <a:r>
              <a:rPr lang="en-US" sz="1100" dirty="0" smtClean="0">
                <a:solidFill>
                  <a:srgbClr val="00B050"/>
                </a:solidFill>
                <a:latin typeface="Consolas" panose="020B0609020204030204" pitchFamily="49" charset="0"/>
              </a:rPr>
              <a:t>+++ </a:t>
            </a:r>
            <a:r>
              <a:rPr lang="en-US" sz="1100" dirty="0" err="1" smtClean="0">
                <a:solidFill>
                  <a:srgbClr val="00B050"/>
                </a:solidFill>
                <a:latin typeface="Consolas" panose="020B0609020204030204" pitchFamily="49" charset="0"/>
              </a:rPr>
              <a:t>Qx</a:t>
            </a:r>
            <a:r>
              <a:rPr lang="en-US" sz="1100" dirty="0" smtClean="0">
                <a:solidFill>
                  <a:srgbClr val="00B050"/>
                </a:solidFill>
                <a:latin typeface="Consolas" panose="020B0609020204030204" pitchFamily="49" charset="0"/>
              </a:rPr>
              <a:t> = 9585320eeaf81044f20d55030a035b11bece81c785e6c933e4a8a131f6578107</a:t>
            </a:r>
            <a:r>
              <a:rPr lang="en-US" sz="1100" dirty="0" smtClean="0"/>
              <a:t>	</a:t>
            </a:r>
          </a:p>
          <a:p>
            <a:pPr marL="0" indent="0"/>
            <a:endParaRPr lang="en-US" sz="1600" dirty="0"/>
          </a:p>
        </p:txBody>
      </p:sp>
      <p:pic>
        <p:nvPicPr>
          <p:cNvPr id="10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917" y="1503037"/>
            <a:ext cx="3176258" cy="211750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917" y="3359887"/>
            <a:ext cx="3542310" cy="131065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789569" y="2909765"/>
            <a:ext cx="4754106" cy="900246"/>
            <a:chOff x="1789569" y="2909765"/>
            <a:chExt cx="4754106" cy="900246"/>
          </a:xfrm>
        </p:grpSpPr>
        <p:sp>
          <p:nvSpPr>
            <p:cNvPr id="2" name="Rectangle 1"/>
            <p:cNvSpPr/>
            <p:nvPr/>
          </p:nvSpPr>
          <p:spPr>
            <a:xfrm>
              <a:off x="1789569" y="2909765"/>
              <a:ext cx="4754106" cy="9002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50" b="1" dirty="0"/>
                <a:t>IMPORTANT JUNIPER SECURITY ANNOUNCEMENT</a:t>
              </a:r>
            </a:p>
            <a:p>
              <a:endParaRPr lang="en-US" sz="1050" dirty="0"/>
            </a:p>
            <a:p>
              <a:r>
                <a:rPr lang="en-US" sz="1050" dirty="0" smtClean="0"/>
                <a:t>During </a:t>
              </a:r>
              <a:r>
                <a:rPr lang="en-US" sz="1050" dirty="0"/>
                <a:t>a recent internal code review, Juniper discovered unauthorized code in </a:t>
              </a:r>
              <a:r>
                <a:rPr lang="en-US" sz="1050" dirty="0" err="1"/>
                <a:t>ScreenOS</a:t>
              </a:r>
              <a:r>
                <a:rPr lang="en-US" sz="1050" dirty="0"/>
                <a:t> that could allow a knowledgeable attacker to gain administrative access to </a:t>
              </a:r>
              <a:r>
                <a:rPr lang="en-US" sz="1050" dirty="0" err="1"/>
                <a:t>NetScreen</a:t>
              </a:r>
              <a:r>
                <a:rPr lang="en-US" sz="1050" b="1" dirty="0"/>
                <a:t>®</a:t>
              </a:r>
              <a:r>
                <a:rPr lang="en-US" sz="1050" dirty="0"/>
                <a:t> devices and to decrypt VPN connections. </a:t>
              </a:r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5231490" y="3263563"/>
              <a:ext cx="1166135" cy="192649"/>
            </a:xfrm>
            <a:prstGeom prst="rect">
              <a:avLst/>
            </a:prstGeom>
            <a:solidFill>
              <a:srgbClr val="FFFF66">
                <a:alpha val="54000"/>
              </a:srgb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ea typeface="Cambria Math" panose="020405030504060302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1871071" y="3427893"/>
              <a:ext cx="788310" cy="192649"/>
            </a:xfrm>
            <a:prstGeom prst="rect">
              <a:avLst/>
            </a:prstGeom>
            <a:solidFill>
              <a:srgbClr val="FFFF66">
                <a:alpha val="54000"/>
              </a:srgb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ea typeface="Cambria Math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429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PRNG standardization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298" y="1113062"/>
            <a:ext cx="4180759" cy="54256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0769" y="1113062"/>
            <a:ext cx="4182717" cy="54226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ectangle 11"/>
          <p:cNvSpPr/>
          <p:nvPr/>
        </p:nvSpPr>
        <p:spPr bwMode="auto">
          <a:xfrm>
            <a:off x="7748587" y="5816263"/>
            <a:ext cx="1843087" cy="165437"/>
          </a:xfrm>
          <a:prstGeom prst="rect">
            <a:avLst/>
          </a:prstGeom>
          <a:solidFill>
            <a:srgbClr val="FFFF66">
              <a:alpha val="54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01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 bwMode="auto">
              <a:xfrm>
                <a:off x="4870763" y="2649878"/>
                <a:ext cx="543209" cy="443619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70763" y="2649878"/>
                <a:ext cx="543209" cy="44361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 bwMode="auto">
              <a:xfrm>
                <a:off x="3538395" y="2649878"/>
                <a:ext cx="543209" cy="443619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38395" y="2649878"/>
                <a:ext cx="543209" cy="4436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 bwMode="auto">
              <a:xfrm>
                <a:off x="6203131" y="2649878"/>
                <a:ext cx="543209" cy="443619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03131" y="2649878"/>
                <a:ext cx="543209" cy="4436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>
            <a:stCxn id="24" idx="3"/>
            <a:endCxn id="23" idx="1"/>
          </p:cNvCxnSpPr>
          <p:nvPr/>
        </p:nvCxnSpPr>
        <p:spPr bwMode="auto">
          <a:xfrm>
            <a:off x="4081604" y="2871688"/>
            <a:ext cx="78915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>
            <a:stCxn id="23" idx="3"/>
            <a:endCxn id="25" idx="1"/>
          </p:cNvCxnSpPr>
          <p:nvPr/>
        </p:nvCxnSpPr>
        <p:spPr bwMode="auto">
          <a:xfrm>
            <a:off x="5413972" y="2871688"/>
            <a:ext cx="78915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 bwMode="auto">
              <a:xfrm>
                <a:off x="7535498" y="2649878"/>
                <a:ext cx="543209" cy="443619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5498" y="2649878"/>
                <a:ext cx="543209" cy="4436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>
            <a:stCxn id="25" idx="3"/>
            <a:endCxn id="28" idx="1"/>
          </p:cNvCxnSpPr>
          <p:nvPr/>
        </p:nvCxnSpPr>
        <p:spPr bwMode="auto">
          <a:xfrm>
            <a:off x="6746340" y="2871688"/>
            <a:ext cx="78915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 bwMode="auto">
              <a:xfrm>
                <a:off x="3538395" y="3850973"/>
                <a:ext cx="543209" cy="443619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r>
                            <a:rPr lang="nb-NO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38395" y="3850973"/>
                <a:ext cx="543209" cy="44361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>
            <a:stCxn id="24" idx="2"/>
            <a:endCxn id="30" idx="0"/>
          </p:cNvCxnSpPr>
          <p:nvPr/>
        </p:nvCxnSpPr>
        <p:spPr bwMode="auto">
          <a:xfrm>
            <a:off x="3810000" y="3093497"/>
            <a:ext cx="0" cy="75747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 bwMode="auto">
              <a:xfrm>
                <a:off x="4870763" y="3850973"/>
                <a:ext cx="543209" cy="443619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r>
                            <a:rPr lang="nb-NO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70763" y="3850973"/>
                <a:ext cx="543209" cy="44361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>
            <a:stCxn id="23" idx="2"/>
            <a:endCxn id="32" idx="0"/>
          </p:cNvCxnSpPr>
          <p:nvPr/>
        </p:nvCxnSpPr>
        <p:spPr bwMode="auto">
          <a:xfrm>
            <a:off x="5142368" y="3093497"/>
            <a:ext cx="0" cy="75747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 bwMode="auto">
              <a:xfrm>
                <a:off x="6203131" y="3850973"/>
                <a:ext cx="543209" cy="443619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r>
                            <a:rPr lang="nb-NO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03131" y="3850973"/>
                <a:ext cx="543209" cy="44361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>
            <a:stCxn id="25" idx="2"/>
            <a:endCxn id="34" idx="0"/>
          </p:cNvCxnSpPr>
          <p:nvPr/>
        </p:nvCxnSpPr>
        <p:spPr bwMode="auto">
          <a:xfrm>
            <a:off x="6474736" y="3093497"/>
            <a:ext cx="0" cy="75747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 bwMode="auto">
              <a:xfrm>
                <a:off x="4240791" y="2414487"/>
                <a:ext cx="543209" cy="443619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nb-NO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40791" y="2414487"/>
                <a:ext cx="543209" cy="443619"/>
              </a:xfrm>
              <a:prstGeom prst="rect">
                <a:avLst/>
              </a:prstGeom>
              <a:blipFill>
                <a:blip r:embed="rId9"/>
                <a:stretch>
                  <a:fillRect l="-22472"/>
                </a:stretch>
              </a:blip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 bwMode="auto">
              <a:xfrm>
                <a:off x="5567879" y="2414486"/>
                <a:ext cx="543209" cy="443619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67879" y="2414486"/>
                <a:ext cx="543209" cy="443619"/>
              </a:xfrm>
              <a:prstGeom prst="rect">
                <a:avLst/>
              </a:prstGeom>
              <a:blipFill>
                <a:blip r:embed="rId10"/>
                <a:stretch>
                  <a:fillRect l="-21348"/>
                </a:stretch>
              </a:blip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 bwMode="auto">
              <a:xfrm>
                <a:off x="6869314" y="2414485"/>
                <a:ext cx="543209" cy="443619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69314" y="2414485"/>
                <a:ext cx="543209" cy="443619"/>
              </a:xfrm>
              <a:prstGeom prst="rect">
                <a:avLst/>
              </a:prstGeom>
              <a:blipFill>
                <a:blip r:embed="rId11"/>
                <a:stretch>
                  <a:fillRect l="-22472"/>
                </a:stretch>
              </a:blip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 bwMode="auto">
              <a:xfrm>
                <a:off x="3149629" y="3249667"/>
                <a:ext cx="543209" cy="443619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nb-NO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49629" y="3249667"/>
                <a:ext cx="543209" cy="443619"/>
              </a:xfrm>
              <a:prstGeom prst="rect">
                <a:avLst/>
              </a:prstGeom>
              <a:blipFill>
                <a:blip r:embed="rId12"/>
                <a:stretch>
                  <a:fillRect l="-21348"/>
                </a:stretch>
              </a:blip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 bwMode="auto">
              <a:xfrm>
                <a:off x="4481997" y="3249667"/>
                <a:ext cx="543209" cy="443619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81997" y="3249667"/>
                <a:ext cx="543209" cy="443619"/>
              </a:xfrm>
              <a:prstGeom prst="rect">
                <a:avLst/>
              </a:prstGeom>
              <a:blipFill>
                <a:blip r:embed="rId13"/>
                <a:stretch>
                  <a:fillRect l="-20225"/>
                </a:stretch>
              </a:blip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 bwMode="auto">
              <a:xfrm>
                <a:off x="5814365" y="3249667"/>
                <a:ext cx="543209" cy="443619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14365" y="3249667"/>
                <a:ext cx="543209" cy="443619"/>
              </a:xfrm>
              <a:prstGeom prst="rect">
                <a:avLst/>
              </a:prstGeom>
              <a:blipFill>
                <a:blip r:embed="rId14"/>
                <a:stretch>
                  <a:fillRect l="-21348"/>
                </a:stretch>
              </a:blip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807102" y="3249668"/>
                <a:ext cx="9868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7102" y="3249668"/>
                <a:ext cx="986828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239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8" grpId="0"/>
      <p:bldP spid="30" grpId="0"/>
      <p:bldP spid="32" grpId="0"/>
      <p:bldP spid="34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251782" y="3201242"/>
                <a:ext cx="589833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𝐱</m:t>
                      </m:r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600" i="1" smtClean="0">
                                  <a:solidFill>
                                    <a:schemeClr val="accent2">
                                      <a:alpha val="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i="1">
                                  <a:solidFill>
                                    <a:schemeClr val="accent2">
                                      <a:alpha val="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nb-NO" sz="1600" i="1">
                                  <a:solidFill>
                                    <a:schemeClr val="accent2">
                                      <a:alpha val="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nb-NO" sz="1600" i="1">
                              <a:solidFill>
                                <a:schemeClr val="accent2">
                                  <a:alpha val="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782" y="3201242"/>
                <a:ext cx="589833" cy="338554"/>
              </a:xfrm>
              <a:prstGeom prst="rect">
                <a:avLst/>
              </a:prstGeom>
              <a:blipFill>
                <a:blip r:embed="rId2"/>
                <a:stretch>
                  <a:fillRect r="-16495" b="-714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EC DRBG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>
                <a:spLocks noChangeAspect="1"/>
              </p:cNvSpPr>
              <p:nvPr/>
            </p:nvSpPr>
            <p:spPr bwMode="auto">
              <a:xfrm>
                <a:off x="3471459" y="2616388"/>
                <a:ext cx="1206675" cy="305488"/>
              </a:xfrm>
              <a:prstGeom prst="rect">
                <a:avLst/>
              </a:prstGeom>
              <a:solidFill>
                <a:srgbClr val="FFDFD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71459" y="2616388"/>
                <a:ext cx="1206675" cy="3054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>
                <a:spLocks noChangeAspect="1"/>
              </p:cNvSpPr>
              <p:nvPr/>
            </p:nvSpPr>
            <p:spPr bwMode="auto">
              <a:xfrm>
                <a:off x="5539863" y="2616387"/>
                <a:ext cx="1206675" cy="305488"/>
              </a:xfrm>
              <a:prstGeom prst="rect">
                <a:avLst/>
              </a:prstGeom>
              <a:solidFill>
                <a:srgbClr val="FFDFD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39863" y="2616387"/>
                <a:ext cx="1206675" cy="30548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>
                <a:spLocks noChangeAspect="1"/>
              </p:cNvSpPr>
              <p:nvPr/>
            </p:nvSpPr>
            <p:spPr bwMode="auto">
              <a:xfrm>
                <a:off x="7608266" y="2616386"/>
                <a:ext cx="1206675" cy="305488"/>
              </a:xfrm>
              <a:prstGeom prst="rect">
                <a:avLst/>
              </a:prstGeom>
              <a:solidFill>
                <a:srgbClr val="FFDFD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08266" y="2616386"/>
                <a:ext cx="1206675" cy="30548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3471464" y="3819166"/>
            <a:ext cx="1206669" cy="305489"/>
            <a:chOff x="8220076" y="2399163"/>
            <a:chExt cx="1267949" cy="362140"/>
          </a:xfrm>
          <a:solidFill>
            <a:srgbClr val="EEECFE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ound Same Side Corner Rectangle 32"/>
                <p:cNvSpPr/>
                <p:nvPr/>
              </p:nvSpPr>
              <p:spPr bwMode="auto">
                <a:xfrm rot="16200000">
                  <a:off x="8432670" y="2186569"/>
                  <a:ext cx="362139" cy="787327"/>
                </a:xfrm>
                <a:prstGeom prst="rect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" wrap="square" lIns="91440" tIns="45720" rIns="91440" bIns="4572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3" name="Round Same Side Corner 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6200000">
                  <a:off x="8432670" y="2186569"/>
                  <a:ext cx="362139" cy="78732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ound Same Side Corner Rectangle 33"/>
                <p:cNvSpPr/>
                <p:nvPr/>
              </p:nvSpPr>
              <p:spPr bwMode="auto">
                <a:xfrm rot="5400000">
                  <a:off x="8752853" y="2026131"/>
                  <a:ext cx="362137" cy="1108207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4" name="Round Same Side Corner 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8752853" y="2026131"/>
                  <a:ext cx="362137" cy="110820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/>
          <p:cNvGrpSpPr>
            <a:grpSpLocks noChangeAspect="1"/>
          </p:cNvGrpSpPr>
          <p:nvPr/>
        </p:nvGrpSpPr>
        <p:grpSpPr>
          <a:xfrm>
            <a:off x="5539863" y="3819166"/>
            <a:ext cx="1206675" cy="305489"/>
            <a:chOff x="8220076" y="2399163"/>
            <a:chExt cx="1267956" cy="3621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ound Same Side Corner Rectangle 35"/>
                <p:cNvSpPr/>
                <p:nvPr/>
              </p:nvSpPr>
              <p:spPr bwMode="auto">
                <a:xfrm rot="16200000">
                  <a:off x="8432670" y="2186569"/>
                  <a:ext cx="362139" cy="787327"/>
                </a:xfrm>
                <a:prstGeom prst="rect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" wrap="square" lIns="91440" tIns="45720" rIns="91440" bIns="4572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6" name="Round Same Side Corner 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6200000">
                  <a:off x="8432670" y="2186569"/>
                  <a:ext cx="362139" cy="78732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ound Same Side Corner Rectangle 36"/>
                <p:cNvSpPr/>
                <p:nvPr/>
              </p:nvSpPr>
              <p:spPr bwMode="auto">
                <a:xfrm rot="5400000">
                  <a:off x="8752859" y="2026130"/>
                  <a:ext cx="362138" cy="1108209"/>
                </a:xfrm>
                <a:prstGeom prst="rect">
                  <a:avLst/>
                </a:prstGeom>
                <a:solidFill>
                  <a:srgbClr val="EEECFE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7" name="Round Same Side Corner 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8752859" y="2026130"/>
                  <a:ext cx="362138" cy="110820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/>
          <p:cNvGrpSpPr>
            <a:grpSpLocks noChangeAspect="1"/>
          </p:cNvGrpSpPr>
          <p:nvPr/>
        </p:nvGrpSpPr>
        <p:grpSpPr>
          <a:xfrm>
            <a:off x="7608265" y="3819164"/>
            <a:ext cx="1206675" cy="305489"/>
            <a:chOff x="8220076" y="2399163"/>
            <a:chExt cx="1267956" cy="3621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ound Same Side Corner Rectangle 38"/>
                <p:cNvSpPr/>
                <p:nvPr/>
              </p:nvSpPr>
              <p:spPr bwMode="auto">
                <a:xfrm rot="16200000">
                  <a:off x="8432670" y="2186569"/>
                  <a:ext cx="362139" cy="787327"/>
                </a:xfrm>
                <a:prstGeom prst="rect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" wrap="square" lIns="91440" tIns="45720" rIns="91440" bIns="4572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9" name="Round Same Side Corner 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6200000">
                  <a:off x="8432670" y="2186569"/>
                  <a:ext cx="362139" cy="78732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ound Same Side Corner Rectangle 39"/>
                <p:cNvSpPr/>
                <p:nvPr/>
              </p:nvSpPr>
              <p:spPr bwMode="auto">
                <a:xfrm rot="5400000">
                  <a:off x="8752859" y="2026130"/>
                  <a:ext cx="362138" cy="1108209"/>
                </a:xfrm>
                <a:prstGeom prst="rect">
                  <a:avLst/>
                </a:prstGeom>
                <a:solidFill>
                  <a:srgbClr val="EEECFE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0" name="Round Same Side Corner 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8752859" y="2026130"/>
                  <a:ext cx="362138" cy="110820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1" name="Straight Arrow Connector 40"/>
          <p:cNvCxnSpPr>
            <a:cxnSpLocks noChangeAspect="1"/>
          </p:cNvCxnSpPr>
          <p:nvPr/>
        </p:nvCxnSpPr>
        <p:spPr bwMode="auto">
          <a:xfrm>
            <a:off x="4119666" y="2921875"/>
            <a:ext cx="0" cy="8972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>
            <a:cxnSpLocks noChangeAspect="1"/>
          </p:cNvCxnSpPr>
          <p:nvPr/>
        </p:nvCxnSpPr>
        <p:spPr bwMode="auto">
          <a:xfrm>
            <a:off x="6151832" y="2921875"/>
            <a:ext cx="0" cy="8972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Arrow Connector 49"/>
          <p:cNvCxnSpPr>
            <a:cxnSpLocks noChangeAspect="1"/>
          </p:cNvCxnSpPr>
          <p:nvPr/>
        </p:nvCxnSpPr>
        <p:spPr bwMode="auto">
          <a:xfrm>
            <a:off x="8215208" y="2921874"/>
            <a:ext cx="0" cy="8972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>
                <a:spLocks noChangeAspect="1"/>
              </p:cNvSpPr>
              <p:nvPr/>
            </p:nvSpPr>
            <p:spPr bwMode="auto">
              <a:xfrm>
                <a:off x="3569657" y="3192727"/>
                <a:ext cx="333913" cy="374221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nb-NO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nb-NO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9657" y="3192727"/>
                <a:ext cx="333913" cy="374221"/>
              </a:xfrm>
              <a:prstGeom prst="rect">
                <a:avLst/>
              </a:prstGeom>
              <a:blipFill rotWithShape="0">
                <a:blip r:embed="rId11"/>
                <a:stretch>
                  <a:fillRect l="-24074" r="-14815"/>
                </a:stretch>
              </a:blip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/>
          <p:cNvCxnSpPr>
            <a:cxnSpLocks noChangeAspect="1"/>
          </p:cNvCxnSpPr>
          <p:nvPr/>
        </p:nvCxnSpPr>
        <p:spPr bwMode="auto">
          <a:xfrm flipV="1">
            <a:off x="4678134" y="2769131"/>
            <a:ext cx="861728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Arrow Connector 54"/>
          <p:cNvCxnSpPr>
            <a:cxnSpLocks noChangeAspect="1"/>
          </p:cNvCxnSpPr>
          <p:nvPr/>
        </p:nvCxnSpPr>
        <p:spPr bwMode="auto">
          <a:xfrm flipV="1">
            <a:off x="6746538" y="2769130"/>
            <a:ext cx="861728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Arrow Connector 61"/>
          <p:cNvCxnSpPr>
            <a:cxnSpLocks noChangeAspect="1"/>
          </p:cNvCxnSpPr>
          <p:nvPr/>
        </p:nvCxnSpPr>
        <p:spPr bwMode="auto">
          <a:xfrm flipV="1">
            <a:off x="8814942" y="2769129"/>
            <a:ext cx="861728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>
                <a:spLocks noChangeAspect="1"/>
              </p:cNvSpPr>
              <p:nvPr/>
            </p:nvSpPr>
            <p:spPr>
              <a:xfrm>
                <a:off x="9267651" y="3183406"/>
                <a:ext cx="83245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7651" y="3183406"/>
                <a:ext cx="832453" cy="40011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TextBox 106"/>
          <p:cNvSpPr txBox="1"/>
          <p:nvPr/>
        </p:nvSpPr>
        <p:spPr>
          <a:xfrm>
            <a:off x="2131406" y="2603599"/>
            <a:ext cx="1639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256 bit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1753166" y="3802630"/>
            <a:ext cx="1639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keep 240 bits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707422" y="1134878"/>
                <a:ext cx="38947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nb-NO" sz="16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sz="1600" b="0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nb-NO" sz="1600" b="0" i="1" dirty="0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1600" b="1" dirty="0" smtClean="0"/>
                  <a:t>public </a:t>
                </a:r>
                <a:r>
                  <a:rPr lang="en-US" sz="1600" dirty="0" smtClean="0"/>
                  <a:t>points on an elliptic curve </a:t>
                </a:r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422" y="1134878"/>
                <a:ext cx="3894768" cy="338554"/>
              </a:xfrm>
              <a:prstGeom prst="rect">
                <a:avLst/>
              </a:prstGeom>
              <a:blipFill rotWithShape="0">
                <a:blip r:embed="rId13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>
                <a:spLocks noChangeAspect="1"/>
              </p:cNvSpPr>
              <p:nvPr/>
            </p:nvSpPr>
            <p:spPr bwMode="auto">
              <a:xfrm>
                <a:off x="5405204" y="3192727"/>
                <a:ext cx="681038" cy="374221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𝐱</m:t>
                      </m:r>
                      <m:d>
                        <m:dPr>
                          <m:ctrlP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05204" y="3192727"/>
                <a:ext cx="681038" cy="374221"/>
              </a:xfrm>
              <a:prstGeom prst="rect">
                <a:avLst/>
              </a:prstGeom>
              <a:blipFill rotWithShape="0">
                <a:blip r:embed="rId14"/>
                <a:stretch>
                  <a:fillRect l="-6306"/>
                </a:stretch>
              </a:blip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>
                <a:spLocks noChangeAspect="1"/>
              </p:cNvSpPr>
              <p:nvPr/>
            </p:nvSpPr>
            <p:spPr bwMode="auto">
              <a:xfrm>
                <a:off x="7493518" y="3192727"/>
                <a:ext cx="681038" cy="374221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𝐱</m:t>
                      </m:r>
                      <m:d>
                        <m:dPr>
                          <m:ctrlP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93518" y="3192727"/>
                <a:ext cx="681038" cy="374221"/>
              </a:xfrm>
              <a:prstGeom prst="rect">
                <a:avLst/>
              </a:prstGeom>
              <a:blipFill rotWithShape="0">
                <a:blip r:embed="rId15"/>
                <a:stretch>
                  <a:fillRect l="-5357"/>
                </a:stretch>
              </a:blip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>
                <a:spLocks noChangeAspect="1"/>
              </p:cNvSpPr>
              <p:nvPr/>
            </p:nvSpPr>
            <p:spPr bwMode="auto">
              <a:xfrm>
                <a:off x="4813653" y="2333909"/>
                <a:ext cx="681038" cy="374221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𝐱</m:t>
                      </m:r>
                      <m:d>
                        <m:dPr>
                          <m:ctrlP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nb-NO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13653" y="2333909"/>
                <a:ext cx="681038" cy="374221"/>
              </a:xfrm>
              <a:prstGeom prst="rect">
                <a:avLst/>
              </a:prstGeom>
              <a:blipFill rotWithShape="0">
                <a:blip r:embed="rId16"/>
                <a:stretch>
                  <a:fillRect l="-5405"/>
                </a:stretch>
              </a:blip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>
                <a:spLocks noChangeAspect="1"/>
              </p:cNvSpPr>
              <p:nvPr/>
            </p:nvSpPr>
            <p:spPr bwMode="auto">
              <a:xfrm>
                <a:off x="6857550" y="2333909"/>
                <a:ext cx="681038" cy="374221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𝐱</m:t>
                      </m:r>
                      <m:d>
                        <m:dPr>
                          <m:ctrlP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7550" y="2333909"/>
                <a:ext cx="681038" cy="374221"/>
              </a:xfrm>
              <a:prstGeom prst="rect">
                <a:avLst/>
              </a:prstGeom>
              <a:blipFill rotWithShape="0">
                <a:blip r:embed="rId17"/>
                <a:stretch>
                  <a:fillRect l="-4464"/>
                </a:stretch>
              </a:blip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>
                <a:spLocks noChangeAspect="1"/>
              </p:cNvSpPr>
              <p:nvPr/>
            </p:nvSpPr>
            <p:spPr bwMode="auto">
              <a:xfrm>
                <a:off x="8927132" y="2333909"/>
                <a:ext cx="681038" cy="374221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𝐱</m:t>
                      </m:r>
                      <m:d>
                        <m:dPr>
                          <m:ctrlP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27132" y="2333909"/>
                <a:ext cx="681038" cy="374221"/>
              </a:xfrm>
              <a:prstGeom prst="rect">
                <a:avLst/>
              </a:prstGeom>
              <a:blipFill rotWithShape="0">
                <a:blip r:embed="rId18"/>
                <a:stretch>
                  <a:fillRect l="-4464"/>
                </a:stretch>
              </a:blip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96055" y="1650333"/>
                <a:ext cx="38947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b="1" i="0" dirty="0" smtClean="0">
                        <a:latin typeface="Cambria Math" panose="02040503050406030204" pitchFamily="18" charset="0"/>
                      </a:rPr>
                      <m:t>𝐱</m:t>
                    </m:r>
                    <m:d>
                      <m:dPr>
                        <m:ctrlPr>
                          <a:rPr lang="nb-NO" sz="16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dirty="0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  <m:r>
                      <a:rPr lang="nb-NO" sz="1600" b="0" i="1" dirty="0" smtClean="0">
                        <a:latin typeface="Cambria Math" panose="02040503050406030204" pitchFamily="18" charset="0"/>
                      </a:rPr>
                      <m:t> : </m:t>
                    </m:r>
                  </m:oMath>
                </a14:m>
                <a:r>
                  <a:rPr lang="en-US" sz="1600" dirty="0" smtClean="0"/>
                  <a:t>x-coordinate (256 bits)</a:t>
                </a: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55" y="1650333"/>
                <a:ext cx="3894768" cy="338554"/>
              </a:xfrm>
              <a:prstGeom prst="rect">
                <a:avLst/>
              </a:prstGeom>
              <a:blipFill rotWithShape="0">
                <a:blip r:embed="rId19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49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8" grpId="0" animBg="1"/>
      <p:bldP spid="29" grpId="0" animBg="1"/>
      <p:bldP spid="51" grpId="0"/>
      <p:bldP spid="93" grpId="0"/>
      <p:bldP spid="108" grpId="0"/>
      <p:bldP spid="44" grpId="0"/>
      <p:bldP spid="46" grpId="0"/>
      <p:bldP spid="47" grpId="0"/>
      <p:bldP spid="48" grpId="0"/>
      <p:bldP spid="49" grpId="0"/>
      <p:bldP spid="5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EC DBRG – something's fishy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ontent Placeholder 43"/>
              <p:cNvSpPr>
                <a:spLocks noGrp="1"/>
              </p:cNvSpPr>
              <p:nvPr>
                <p:ph idx="1"/>
              </p:nvPr>
            </p:nvSpPr>
            <p:spPr>
              <a:xfrm>
                <a:off x="623392" y="1027586"/>
                <a:ext cx="11137237" cy="5520996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Dual EC is </a:t>
                </a:r>
                <a:r>
                  <a:rPr lang="en-US" sz="1600" i="1" dirty="0" smtClean="0"/>
                  <a:t>slow</a:t>
                </a:r>
                <a:r>
                  <a:rPr lang="en-US" sz="1600" dirty="0" smtClean="0"/>
                  <a:t>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Orders of magnitude slower than HMAC/AES-CTR based alternatives </a:t>
                </a:r>
              </a:p>
              <a:p>
                <a:pPr marL="0" indent="0"/>
                <a:endParaRPr lang="en-US" sz="1600" b="1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600" b="1" dirty="0" smtClean="0"/>
                  <a:t>2006 </a:t>
                </a:r>
                <a:r>
                  <a:rPr lang="en-US" sz="1600" dirty="0" smtClean="0"/>
                  <a:t>– Kristian </a:t>
                </a:r>
                <a:r>
                  <a:rPr lang="en-US" sz="1600" dirty="0" err="1" smtClean="0"/>
                  <a:t>Gjøsteen</a:t>
                </a:r>
                <a:r>
                  <a:rPr lang="en-US" sz="1600" dirty="0" smtClean="0"/>
                  <a:t>: Dual EC is </a:t>
                </a:r>
                <a:r>
                  <a:rPr lang="en-US" sz="1600" i="1" dirty="0" smtClean="0"/>
                  <a:t>not </a:t>
                </a:r>
                <a:r>
                  <a:rPr lang="en-US" sz="1600" dirty="0" smtClean="0"/>
                  <a:t>a good PRNG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Can distinguish output from random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400" b="1">
                            <a:latin typeface="Cambria Math" panose="02040503050406030204" pitchFamily="18" charset="0"/>
                          </a:rPr>
                          <m:t>𝐀𝐝𝐯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 sz="1400" b="0" i="0" smtClean="0">
                            <a:latin typeface="Cambria Math" panose="02040503050406030204" pitchFamily="18" charset="0"/>
                          </a:rPr>
                          <m:t>DualEC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sz="1400">
                            <a:latin typeface="Cambria Math" panose="02040503050406030204" pitchFamily="18" charset="0"/>
                          </a:rPr>
                          <m:t>prg</m:t>
                        </m:r>
                      </m:sup>
                    </m:sSubSup>
                    <m:d>
                      <m:dPr>
                        <m:ctrlPr>
                          <a:rPr lang="nb-NO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𝐾𝐺</m:t>
                        </m:r>
                      </m:e>
                    </m:d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≈0.0011</m:t>
                    </m:r>
                  </m:oMath>
                </a14:m>
                <a:r>
                  <a:rPr lang="en-US" sz="1400" dirty="0" smtClean="0"/>
                  <a:t>     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Slightly improved by </a:t>
                </a:r>
                <a:r>
                  <a:rPr lang="en-US" sz="1400" dirty="0" err="1" smtClean="0"/>
                  <a:t>Schoenmakers</a:t>
                </a:r>
                <a:r>
                  <a:rPr lang="en-US" sz="1400" dirty="0" smtClean="0"/>
                  <a:t> and </a:t>
                </a:r>
                <a:r>
                  <a:rPr lang="en-US" sz="1400" dirty="0" err="1" smtClean="0"/>
                  <a:t>Sidorenko</a:t>
                </a:r>
                <a:endParaRPr lang="en-US" sz="14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4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600" b="1" dirty="0" smtClean="0"/>
                  <a:t>2007 </a:t>
                </a:r>
                <a:r>
                  <a:rPr lang="en-US" sz="1600" dirty="0" smtClean="0"/>
                  <a:t>– </a:t>
                </a:r>
                <a:r>
                  <a:rPr lang="en-US" sz="1600" dirty="0" err="1" smtClean="0"/>
                  <a:t>Shumow</a:t>
                </a:r>
                <a:r>
                  <a:rPr lang="en-US" sz="1600" dirty="0" smtClean="0"/>
                  <a:t> and Ferguson: Dual EC can be </a:t>
                </a:r>
                <a:r>
                  <a:rPr lang="en-US" sz="1600" i="1" dirty="0" err="1" smtClean="0"/>
                  <a:t>backdoored</a:t>
                </a:r>
                <a:endParaRPr lang="en-US" sz="1600" i="1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sz="1400" b="0" dirty="0" smtClean="0"/>
                  <a:t>What if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400" dirty="0" smtClean="0"/>
                  <a:t> for a </a:t>
                </a:r>
                <a:r>
                  <a:rPr lang="en-US" sz="1400" i="1" dirty="0" smtClean="0"/>
                  <a:t>secret</a:t>
                </a:r>
                <a:r>
                  <a:rPr lang="en-US" sz="1400" dirty="0" smtClean="0"/>
                  <a:t>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400" dirty="0" smtClean="0"/>
                  <a:t> only you know?</a:t>
                </a:r>
              </a:p>
            </p:txBody>
          </p:sp>
        </mc:Choice>
        <mc:Fallback xmlns="">
          <p:sp>
            <p:nvSpPr>
              <p:cNvPr id="44" name="Content Placeholder 4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392" y="1027586"/>
                <a:ext cx="11137237" cy="5520996"/>
              </a:xfrm>
              <a:blipFill rotWithShape="0">
                <a:blip r:embed="rId2"/>
                <a:stretch>
                  <a:fillRect l="-219" t="-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693393" y="506152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</a:p>
        </p:txBody>
      </p:sp>
      <p:grpSp>
        <p:nvGrpSpPr>
          <p:cNvPr id="45" name="Group 44"/>
          <p:cNvGrpSpPr>
            <a:grpSpLocks noChangeAspect="1"/>
          </p:cNvGrpSpPr>
          <p:nvPr/>
        </p:nvGrpSpPr>
        <p:grpSpPr>
          <a:xfrm>
            <a:off x="7024378" y="2053874"/>
            <a:ext cx="4901351" cy="1281639"/>
            <a:chOff x="3251782" y="2333909"/>
            <a:chExt cx="6848322" cy="17907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3251782" y="3201242"/>
                  <a:ext cx="589833" cy="34955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  <m:d>
                          <m:dPr>
                            <m:ctrlPr>
                              <a:rPr lang="nb-NO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sz="1200" i="1" smtClean="0">
                                    <a:solidFill>
                                      <a:schemeClr val="accent2">
                                        <a:alpha val="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200" i="1">
                                    <a:solidFill>
                                      <a:schemeClr val="accent2">
                                        <a:alpha val="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nb-NO" sz="1200" i="1">
                                    <a:solidFill>
                                      <a:schemeClr val="accent2">
                                        <a:alpha val="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nb-NO" sz="1200" i="1">
                                <a:solidFill>
                                  <a:schemeClr val="accent2">
                                    <a:alpha val="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oMath>
                    </m:oMathPara>
                  </a14:m>
                  <a:endParaRPr lang="nb-NO" sz="1400" dirty="0"/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1782" y="3201242"/>
                  <a:ext cx="589833" cy="34955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r="-27143" b="-121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>
                  <a:spLocks noChangeAspect="1"/>
                </p:cNvSpPr>
                <p:nvPr/>
              </p:nvSpPr>
              <p:spPr bwMode="auto">
                <a:xfrm>
                  <a:off x="3471459" y="2616388"/>
                  <a:ext cx="1206675" cy="305488"/>
                </a:xfrm>
                <a:prstGeom prst="rect">
                  <a:avLst/>
                </a:prstGeom>
                <a:solidFill>
                  <a:srgbClr val="FFDFDA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nb-NO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20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71459" y="2616388"/>
                  <a:ext cx="1206675" cy="30548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/>
                <p:cNvSpPr>
                  <a:spLocks noChangeAspect="1"/>
                </p:cNvSpPr>
                <p:nvPr/>
              </p:nvSpPr>
              <p:spPr bwMode="auto">
                <a:xfrm>
                  <a:off x="5539863" y="2616387"/>
                  <a:ext cx="1206675" cy="305488"/>
                </a:xfrm>
                <a:prstGeom prst="rect">
                  <a:avLst/>
                </a:prstGeom>
                <a:solidFill>
                  <a:srgbClr val="FFDFDA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nb-NO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20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8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539863" y="2616387"/>
                  <a:ext cx="1206675" cy="30548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>
                  <a:spLocks noChangeAspect="1"/>
                </p:cNvSpPr>
                <p:nvPr/>
              </p:nvSpPr>
              <p:spPr bwMode="auto">
                <a:xfrm>
                  <a:off x="7608266" y="2616386"/>
                  <a:ext cx="1206675" cy="305488"/>
                </a:xfrm>
                <a:prstGeom prst="rect">
                  <a:avLst/>
                </a:prstGeom>
                <a:solidFill>
                  <a:srgbClr val="FFDFDA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nb-NO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20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608266" y="2616386"/>
                  <a:ext cx="1206675" cy="305488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0" name="Group 49"/>
            <p:cNvGrpSpPr>
              <a:grpSpLocks noChangeAspect="1"/>
            </p:cNvGrpSpPr>
            <p:nvPr/>
          </p:nvGrpSpPr>
          <p:grpSpPr>
            <a:xfrm>
              <a:off x="3471464" y="3819166"/>
              <a:ext cx="1206669" cy="305489"/>
              <a:chOff x="8220076" y="2399163"/>
              <a:chExt cx="1267949" cy="362140"/>
            </a:xfrm>
            <a:solidFill>
              <a:srgbClr val="EEECFE"/>
            </a:solidFill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Round Same Side Corner Rectangle 32"/>
                  <p:cNvSpPr/>
                  <p:nvPr/>
                </p:nvSpPr>
                <p:spPr bwMode="auto">
                  <a:xfrm rot="16200000">
                    <a:off x="8432670" y="2186569"/>
                    <a:ext cx="362139" cy="787327"/>
                  </a:xfrm>
                  <a:prstGeom prst="rect">
                    <a:avLst/>
                  </a:prstGeom>
                  <a:noFill/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vert" wrap="square" lIns="91440" tIns="45720" rIns="91440" bIns="4572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33" name="Round Same Side Corner Rectangle 3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16200000">
                    <a:off x="8432670" y="2186569"/>
                    <a:ext cx="362139" cy="787327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Round Same Side Corner Rectangle 33"/>
                  <p:cNvSpPr/>
                  <p:nvPr/>
                </p:nvSpPr>
                <p:spPr bwMode="auto">
                  <a:xfrm rot="5400000">
                    <a:off x="8752853" y="2026131"/>
                    <a:ext cx="362137" cy="1108207"/>
                  </a:xfrm>
                  <a:prstGeom prst="rect">
                    <a:avLst/>
                  </a:prstGeom>
                  <a:grpFill/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vert270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34" name="Round Same Side Corner Rectangle 3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5400000">
                    <a:off x="8752853" y="2026131"/>
                    <a:ext cx="362137" cy="1108207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1" name="Group 50"/>
            <p:cNvGrpSpPr>
              <a:grpSpLocks noChangeAspect="1"/>
            </p:cNvGrpSpPr>
            <p:nvPr/>
          </p:nvGrpSpPr>
          <p:grpSpPr>
            <a:xfrm>
              <a:off x="5539863" y="3819166"/>
              <a:ext cx="1206675" cy="305489"/>
              <a:chOff x="8220076" y="2399163"/>
              <a:chExt cx="1267956" cy="36214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Round Same Side Corner Rectangle 35"/>
                  <p:cNvSpPr/>
                  <p:nvPr/>
                </p:nvSpPr>
                <p:spPr bwMode="auto">
                  <a:xfrm rot="16200000">
                    <a:off x="8432670" y="2186569"/>
                    <a:ext cx="362139" cy="787327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vert" wrap="square" lIns="91440" tIns="45720" rIns="91440" bIns="4572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36" name="Round Same Side Corner Rectangle 3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16200000">
                    <a:off x="8432670" y="2186569"/>
                    <a:ext cx="362139" cy="787327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Round Same Side Corner Rectangle 36"/>
                  <p:cNvSpPr/>
                  <p:nvPr/>
                </p:nvSpPr>
                <p:spPr bwMode="auto">
                  <a:xfrm rot="5400000">
                    <a:off x="8752859" y="2026130"/>
                    <a:ext cx="362138" cy="1108209"/>
                  </a:xfrm>
                  <a:prstGeom prst="rect">
                    <a:avLst/>
                  </a:prstGeom>
                  <a:solidFill>
                    <a:srgbClr val="EEECFE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vert270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37" name="Round Same Side Corner Rectangle 3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5400000">
                    <a:off x="8752859" y="2026130"/>
                    <a:ext cx="362138" cy="1108209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2" name="Group 51"/>
            <p:cNvGrpSpPr>
              <a:grpSpLocks noChangeAspect="1"/>
            </p:cNvGrpSpPr>
            <p:nvPr/>
          </p:nvGrpSpPr>
          <p:grpSpPr>
            <a:xfrm>
              <a:off x="7608265" y="3819164"/>
              <a:ext cx="1206675" cy="305489"/>
              <a:chOff x="8220076" y="2399163"/>
              <a:chExt cx="1267956" cy="36214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Round Same Side Corner Rectangle 38"/>
                  <p:cNvSpPr/>
                  <p:nvPr/>
                </p:nvSpPr>
                <p:spPr bwMode="auto">
                  <a:xfrm rot="16200000">
                    <a:off x="8432670" y="2186569"/>
                    <a:ext cx="362139" cy="787327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vert" wrap="square" lIns="91440" tIns="45720" rIns="91440" bIns="4572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39" name="Round Same Side Corner Rectangle 3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16200000">
                    <a:off x="8432670" y="2186569"/>
                    <a:ext cx="362139" cy="787327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Round Same Side Corner Rectangle 39"/>
                  <p:cNvSpPr/>
                  <p:nvPr/>
                </p:nvSpPr>
                <p:spPr bwMode="auto">
                  <a:xfrm rot="5400000">
                    <a:off x="8752859" y="2026130"/>
                    <a:ext cx="362138" cy="1108209"/>
                  </a:xfrm>
                  <a:prstGeom prst="rect">
                    <a:avLst/>
                  </a:prstGeom>
                  <a:solidFill>
                    <a:srgbClr val="EEECFE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vert270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40" name="Round Same Side Corner Rectangle 3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5400000">
                    <a:off x="8752859" y="2026130"/>
                    <a:ext cx="362138" cy="1108209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53" name="Straight Arrow Connector 52"/>
            <p:cNvCxnSpPr>
              <a:cxnSpLocks noChangeAspect="1"/>
            </p:cNvCxnSpPr>
            <p:nvPr/>
          </p:nvCxnSpPr>
          <p:spPr bwMode="auto">
            <a:xfrm>
              <a:off x="4119666" y="2921875"/>
              <a:ext cx="0" cy="8972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Straight Arrow Connector 53"/>
            <p:cNvCxnSpPr>
              <a:cxnSpLocks noChangeAspect="1"/>
            </p:cNvCxnSpPr>
            <p:nvPr/>
          </p:nvCxnSpPr>
          <p:spPr bwMode="auto">
            <a:xfrm>
              <a:off x="6151832" y="2921875"/>
              <a:ext cx="0" cy="8972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Straight Arrow Connector 54"/>
            <p:cNvCxnSpPr>
              <a:cxnSpLocks noChangeAspect="1"/>
            </p:cNvCxnSpPr>
            <p:nvPr/>
          </p:nvCxnSpPr>
          <p:spPr bwMode="auto">
            <a:xfrm>
              <a:off x="8215208" y="2921874"/>
              <a:ext cx="0" cy="8972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/>
                <p:cNvSpPr>
                  <a:spLocks noChangeAspect="1"/>
                </p:cNvSpPr>
                <p:nvPr/>
              </p:nvSpPr>
              <p:spPr bwMode="auto">
                <a:xfrm>
                  <a:off x="3614858" y="3194418"/>
                  <a:ext cx="333913" cy="374220"/>
                </a:xfrm>
                <a:prstGeom prst="rect">
                  <a:avLst/>
                </a:prstGeom>
                <a:noFill/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nb-NO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nb-NO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6" name="Rectangle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614858" y="3194418"/>
                  <a:ext cx="333913" cy="374220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28205" r="-20513" b="-4545"/>
                  </a:stretch>
                </a:blip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7" name="Straight Arrow Connector 56"/>
            <p:cNvCxnSpPr>
              <a:cxnSpLocks noChangeAspect="1"/>
            </p:cNvCxnSpPr>
            <p:nvPr/>
          </p:nvCxnSpPr>
          <p:spPr bwMode="auto">
            <a:xfrm flipV="1">
              <a:off x="4678134" y="2769131"/>
              <a:ext cx="861728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Straight Arrow Connector 57"/>
            <p:cNvCxnSpPr>
              <a:cxnSpLocks noChangeAspect="1"/>
            </p:cNvCxnSpPr>
            <p:nvPr/>
          </p:nvCxnSpPr>
          <p:spPr bwMode="auto">
            <a:xfrm flipV="1">
              <a:off x="6746538" y="2769130"/>
              <a:ext cx="861728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Straight Arrow Connector 58"/>
            <p:cNvCxnSpPr>
              <a:cxnSpLocks noChangeAspect="1"/>
            </p:cNvCxnSpPr>
            <p:nvPr/>
          </p:nvCxnSpPr>
          <p:spPr bwMode="auto">
            <a:xfrm flipV="1">
              <a:off x="8814942" y="2769129"/>
              <a:ext cx="861728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>
                  <a:spLocks noChangeAspect="1"/>
                </p:cNvSpPr>
                <p:nvPr/>
              </p:nvSpPr>
              <p:spPr>
                <a:xfrm>
                  <a:off x="9267651" y="3183406"/>
                  <a:ext cx="832453" cy="4272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1600" dirty="0" smtClean="0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67651" y="3183406"/>
                  <a:ext cx="832453" cy="427238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>
                  <a:spLocks noChangeAspect="1"/>
                </p:cNvSpPr>
                <p:nvPr/>
              </p:nvSpPr>
              <p:spPr bwMode="auto">
                <a:xfrm>
                  <a:off x="5405204" y="3192727"/>
                  <a:ext cx="681038" cy="374221"/>
                </a:xfrm>
                <a:prstGeom prst="rect">
                  <a:avLst/>
                </a:prstGeom>
                <a:noFill/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1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  <m:d>
                          <m:dPr>
                            <m:ctrlPr>
                              <a:rPr lang="nb-NO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sz="12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nb-NO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nb-NO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05204" y="3192727"/>
                  <a:ext cx="681038" cy="374221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8750" b="-4545"/>
                  </a:stretch>
                </a:blip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/>
                <p:cNvSpPr>
                  <a:spLocks noChangeAspect="1"/>
                </p:cNvSpPr>
                <p:nvPr/>
              </p:nvSpPr>
              <p:spPr bwMode="auto">
                <a:xfrm>
                  <a:off x="7493518" y="3192727"/>
                  <a:ext cx="681038" cy="374221"/>
                </a:xfrm>
                <a:prstGeom prst="rect">
                  <a:avLst/>
                </a:prstGeom>
                <a:noFill/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1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  <m:d>
                          <m:dPr>
                            <m:ctrlPr>
                              <a:rPr lang="nb-NO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sz="12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nb-NO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nb-NO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2" name="Rectangle 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493518" y="3192727"/>
                  <a:ext cx="681038" cy="374221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8750" b="-4545"/>
                  </a:stretch>
                </a:blip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/>
                <p:cNvSpPr>
                  <a:spLocks noChangeAspect="1"/>
                </p:cNvSpPr>
                <p:nvPr/>
              </p:nvSpPr>
              <p:spPr bwMode="auto">
                <a:xfrm>
                  <a:off x="4813653" y="2333909"/>
                  <a:ext cx="681038" cy="374221"/>
                </a:xfrm>
                <a:prstGeom prst="rect">
                  <a:avLst/>
                </a:prstGeom>
                <a:noFill/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1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  <m:d>
                          <m:dPr>
                            <m:ctrlPr>
                              <a:rPr lang="nb-NO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sz="12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nb-NO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nb-NO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3" name="Rectangle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13653" y="2333909"/>
                  <a:ext cx="681038" cy="374221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8750"/>
                  </a:stretch>
                </a:blip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ctangle 63"/>
                <p:cNvSpPr>
                  <a:spLocks noChangeAspect="1"/>
                </p:cNvSpPr>
                <p:nvPr/>
              </p:nvSpPr>
              <p:spPr bwMode="auto">
                <a:xfrm>
                  <a:off x="6857550" y="2333909"/>
                  <a:ext cx="681038" cy="374221"/>
                </a:xfrm>
                <a:prstGeom prst="rect">
                  <a:avLst/>
                </a:prstGeom>
                <a:noFill/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1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  <m:d>
                          <m:dPr>
                            <m:ctrlPr>
                              <a:rPr lang="nb-NO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sz="12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nb-NO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nb-NO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4" name="Rectangle 6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57550" y="2333909"/>
                  <a:ext cx="681038" cy="374221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7500"/>
                  </a:stretch>
                </a:blip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4"/>
                <p:cNvSpPr>
                  <a:spLocks noChangeAspect="1"/>
                </p:cNvSpPr>
                <p:nvPr/>
              </p:nvSpPr>
              <p:spPr bwMode="auto">
                <a:xfrm>
                  <a:off x="8927132" y="2333909"/>
                  <a:ext cx="681038" cy="374221"/>
                </a:xfrm>
                <a:prstGeom prst="rect">
                  <a:avLst/>
                </a:prstGeom>
                <a:noFill/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1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  <m:d>
                          <m:dPr>
                            <m:ctrlPr>
                              <a:rPr lang="nb-NO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sz="12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nb-NO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nb-NO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5" name="Rectangle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927132" y="2333909"/>
                  <a:ext cx="681038" cy="374221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l="-8750"/>
                  </a:stretch>
                </a:blip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9763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251782" y="3201242"/>
                <a:ext cx="589833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𝐱</m:t>
                      </m:r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600" i="1" smtClean="0">
                                  <a:solidFill>
                                    <a:schemeClr val="accent2">
                                      <a:alpha val="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i="1">
                                  <a:solidFill>
                                    <a:schemeClr val="accent2">
                                      <a:alpha val="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nb-NO" sz="1600" i="1">
                                  <a:solidFill>
                                    <a:schemeClr val="accent2">
                                      <a:alpha val="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nb-NO" sz="1600" i="1">
                              <a:solidFill>
                                <a:schemeClr val="accent2">
                                  <a:alpha val="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782" y="3201242"/>
                <a:ext cx="589833" cy="338554"/>
              </a:xfrm>
              <a:prstGeom prst="rect">
                <a:avLst/>
              </a:prstGeom>
              <a:blipFill>
                <a:blip r:embed="rId2"/>
                <a:stretch>
                  <a:fillRect r="-16495" b="-714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EC DRBG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>
                <a:spLocks noChangeAspect="1"/>
              </p:cNvSpPr>
              <p:nvPr/>
            </p:nvSpPr>
            <p:spPr bwMode="auto">
              <a:xfrm>
                <a:off x="3471459" y="2616388"/>
                <a:ext cx="1206675" cy="305488"/>
              </a:xfrm>
              <a:prstGeom prst="rect">
                <a:avLst/>
              </a:prstGeom>
              <a:solidFill>
                <a:srgbClr val="FFDFD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71459" y="2616388"/>
                <a:ext cx="1206675" cy="3054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>
                <a:spLocks noChangeAspect="1"/>
              </p:cNvSpPr>
              <p:nvPr/>
            </p:nvSpPr>
            <p:spPr bwMode="auto">
              <a:xfrm>
                <a:off x="5539863" y="2616387"/>
                <a:ext cx="1206675" cy="305488"/>
              </a:xfrm>
              <a:prstGeom prst="rect">
                <a:avLst/>
              </a:prstGeom>
              <a:solidFill>
                <a:srgbClr val="FFDFD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39863" y="2616387"/>
                <a:ext cx="1206675" cy="30548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>
                <a:spLocks noChangeAspect="1"/>
              </p:cNvSpPr>
              <p:nvPr/>
            </p:nvSpPr>
            <p:spPr bwMode="auto">
              <a:xfrm>
                <a:off x="7608266" y="2616386"/>
                <a:ext cx="1206675" cy="305488"/>
              </a:xfrm>
              <a:prstGeom prst="rect">
                <a:avLst/>
              </a:prstGeom>
              <a:solidFill>
                <a:srgbClr val="FFDFD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08266" y="2616386"/>
                <a:ext cx="1206675" cy="30548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 Same Side Corner Rectangle 32"/>
              <p:cNvSpPr/>
              <p:nvPr/>
            </p:nvSpPr>
            <p:spPr bwMode="auto">
              <a:xfrm rot="16200000">
                <a:off x="3693358" y="3597272"/>
                <a:ext cx="305488" cy="749275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3" name="Round Same Side Corner 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6200000">
                <a:off x="3693358" y="3597272"/>
                <a:ext cx="305488" cy="7492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ound Same Side Corner Rectangle 33"/>
              <p:cNvSpPr/>
              <p:nvPr/>
            </p:nvSpPr>
            <p:spPr bwMode="auto">
              <a:xfrm rot="5400000">
                <a:off x="3998066" y="3444588"/>
                <a:ext cx="305486" cy="1054647"/>
              </a:xfrm>
              <a:prstGeom prst="rect">
                <a:avLst/>
              </a:prstGeom>
              <a:solidFill>
                <a:srgbClr val="EEECFE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4" name="Round Same Side Corner 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998066" y="3444588"/>
                <a:ext cx="305486" cy="105464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 Same Side Corner Rectangle 35"/>
              <p:cNvSpPr/>
              <p:nvPr/>
            </p:nvSpPr>
            <p:spPr bwMode="auto">
              <a:xfrm rot="16200000">
                <a:off x="5761757" y="3597272"/>
                <a:ext cx="305487" cy="749275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6" name="Round Same Side Corner 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6200000">
                <a:off x="5761757" y="3597272"/>
                <a:ext cx="305487" cy="7492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 Same Side Corner Rectangle 36"/>
              <p:cNvSpPr/>
              <p:nvPr/>
            </p:nvSpPr>
            <p:spPr bwMode="auto">
              <a:xfrm rot="5400000">
                <a:off x="6066471" y="3444587"/>
                <a:ext cx="305486" cy="1054649"/>
              </a:xfrm>
              <a:prstGeom prst="rect">
                <a:avLst/>
              </a:prstGeom>
              <a:solidFill>
                <a:srgbClr val="EEECFE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7" name="Round Same Side Corner 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066471" y="3444587"/>
                <a:ext cx="305486" cy="105464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 Same Side Corner Rectangle 38"/>
              <p:cNvSpPr/>
              <p:nvPr/>
            </p:nvSpPr>
            <p:spPr bwMode="auto">
              <a:xfrm rot="16200000">
                <a:off x="7830159" y="3597270"/>
                <a:ext cx="305487" cy="749275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9" name="Round Same Side Corner 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6200000">
                <a:off x="7830159" y="3597270"/>
                <a:ext cx="305487" cy="7492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 Same Side Corner Rectangle 39"/>
              <p:cNvSpPr/>
              <p:nvPr/>
            </p:nvSpPr>
            <p:spPr bwMode="auto">
              <a:xfrm rot="5400000">
                <a:off x="8134873" y="3444585"/>
                <a:ext cx="305486" cy="1054649"/>
              </a:xfrm>
              <a:prstGeom prst="rect">
                <a:avLst/>
              </a:prstGeom>
              <a:solidFill>
                <a:srgbClr val="EEECFE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0" name="Round Same Side Corner 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134873" y="3444585"/>
                <a:ext cx="305486" cy="105464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/>
          <p:cNvCxnSpPr>
            <a:cxnSpLocks noChangeAspect="1"/>
          </p:cNvCxnSpPr>
          <p:nvPr/>
        </p:nvCxnSpPr>
        <p:spPr bwMode="auto">
          <a:xfrm>
            <a:off x="4119666" y="2921875"/>
            <a:ext cx="0" cy="8972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>
            <a:cxnSpLocks noChangeAspect="1"/>
          </p:cNvCxnSpPr>
          <p:nvPr/>
        </p:nvCxnSpPr>
        <p:spPr bwMode="auto">
          <a:xfrm>
            <a:off x="6151832" y="2921875"/>
            <a:ext cx="0" cy="8972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Arrow Connector 49"/>
          <p:cNvCxnSpPr>
            <a:cxnSpLocks noChangeAspect="1"/>
          </p:cNvCxnSpPr>
          <p:nvPr/>
        </p:nvCxnSpPr>
        <p:spPr bwMode="auto">
          <a:xfrm>
            <a:off x="8215208" y="2921874"/>
            <a:ext cx="0" cy="8972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>
                <a:spLocks noChangeAspect="1"/>
              </p:cNvSpPr>
              <p:nvPr/>
            </p:nvSpPr>
            <p:spPr bwMode="auto">
              <a:xfrm>
                <a:off x="3569657" y="3192727"/>
                <a:ext cx="333913" cy="374221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nb-NO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nb-NO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9657" y="3192727"/>
                <a:ext cx="333913" cy="374221"/>
              </a:xfrm>
              <a:prstGeom prst="rect">
                <a:avLst/>
              </a:prstGeom>
              <a:blipFill rotWithShape="0">
                <a:blip r:embed="rId11"/>
                <a:stretch>
                  <a:fillRect l="-24074" r="-14815"/>
                </a:stretch>
              </a:blip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/>
          <p:cNvCxnSpPr>
            <a:cxnSpLocks noChangeAspect="1"/>
          </p:cNvCxnSpPr>
          <p:nvPr/>
        </p:nvCxnSpPr>
        <p:spPr bwMode="auto">
          <a:xfrm flipV="1">
            <a:off x="4678134" y="2769131"/>
            <a:ext cx="861728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Arrow Connector 54"/>
          <p:cNvCxnSpPr>
            <a:cxnSpLocks noChangeAspect="1"/>
          </p:cNvCxnSpPr>
          <p:nvPr/>
        </p:nvCxnSpPr>
        <p:spPr bwMode="auto">
          <a:xfrm flipV="1">
            <a:off x="6746538" y="2769130"/>
            <a:ext cx="861728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Arrow Connector 61"/>
          <p:cNvCxnSpPr>
            <a:cxnSpLocks noChangeAspect="1"/>
          </p:cNvCxnSpPr>
          <p:nvPr/>
        </p:nvCxnSpPr>
        <p:spPr bwMode="auto">
          <a:xfrm flipV="1">
            <a:off x="8814942" y="2769129"/>
            <a:ext cx="861728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>
                <a:spLocks noChangeAspect="1"/>
              </p:cNvSpPr>
              <p:nvPr/>
            </p:nvSpPr>
            <p:spPr>
              <a:xfrm>
                <a:off x="9267651" y="3183406"/>
                <a:ext cx="83245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7651" y="3183406"/>
                <a:ext cx="832453" cy="40011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TextBox 106"/>
          <p:cNvSpPr txBox="1"/>
          <p:nvPr/>
        </p:nvSpPr>
        <p:spPr>
          <a:xfrm>
            <a:off x="2131406" y="2603599"/>
            <a:ext cx="1639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256 bit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1753166" y="3802630"/>
            <a:ext cx="1639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keep 240 bits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707422" y="1134878"/>
                <a:ext cx="38947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nb-NO" sz="16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sz="1600" b="0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nb-NO" sz="1600" b="0" i="1" dirty="0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1600" b="1" dirty="0" smtClean="0"/>
                  <a:t>public </a:t>
                </a:r>
                <a:r>
                  <a:rPr lang="en-US" sz="1600" dirty="0" smtClean="0"/>
                  <a:t>points on an elliptic curve </a:t>
                </a:r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422" y="1134878"/>
                <a:ext cx="3894768" cy="338554"/>
              </a:xfrm>
              <a:prstGeom prst="rect">
                <a:avLst/>
              </a:prstGeom>
              <a:blipFill rotWithShape="0">
                <a:blip r:embed="rId13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>
                <a:spLocks noChangeAspect="1"/>
              </p:cNvSpPr>
              <p:nvPr/>
            </p:nvSpPr>
            <p:spPr bwMode="auto">
              <a:xfrm>
                <a:off x="5405204" y="3192727"/>
                <a:ext cx="681038" cy="374221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𝐱</m:t>
                      </m:r>
                      <m:d>
                        <m:dPr>
                          <m:ctrlP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05204" y="3192727"/>
                <a:ext cx="681038" cy="374221"/>
              </a:xfrm>
              <a:prstGeom prst="rect">
                <a:avLst/>
              </a:prstGeom>
              <a:blipFill rotWithShape="0">
                <a:blip r:embed="rId14"/>
                <a:stretch>
                  <a:fillRect l="-6306"/>
                </a:stretch>
              </a:blip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>
                <a:spLocks noChangeAspect="1"/>
              </p:cNvSpPr>
              <p:nvPr/>
            </p:nvSpPr>
            <p:spPr bwMode="auto">
              <a:xfrm>
                <a:off x="7493518" y="3192727"/>
                <a:ext cx="681038" cy="374221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𝐱</m:t>
                      </m:r>
                      <m:d>
                        <m:dPr>
                          <m:ctrlP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93518" y="3192727"/>
                <a:ext cx="681038" cy="374221"/>
              </a:xfrm>
              <a:prstGeom prst="rect">
                <a:avLst/>
              </a:prstGeom>
              <a:blipFill rotWithShape="0">
                <a:blip r:embed="rId15"/>
                <a:stretch>
                  <a:fillRect l="-5357"/>
                </a:stretch>
              </a:blip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>
                <a:spLocks noChangeAspect="1"/>
              </p:cNvSpPr>
              <p:nvPr/>
            </p:nvSpPr>
            <p:spPr bwMode="auto">
              <a:xfrm>
                <a:off x="4813653" y="2333909"/>
                <a:ext cx="681038" cy="374221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𝐱</m:t>
                      </m:r>
                      <m:d>
                        <m:dPr>
                          <m:ctrlP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nb-NO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13653" y="2333909"/>
                <a:ext cx="681038" cy="374221"/>
              </a:xfrm>
              <a:prstGeom prst="rect">
                <a:avLst/>
              </a:prstGeom>
              <a:blipFill rotWithShape="0">
                <a:blip r:embed="rId16"/>
                <a:stretch>
                  <a:fillRect l="-5405"/>
                </a:stretch>
              </a:blip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>
                <a:spLocks noChangeAspect="1"/>
              </p:cNvSpPr>
              <p:nvPr/>
            </p:nvSpPr>
            <p:spPr bwMode="auto">
              <a:xfrm>
                <a:off x="6857550" y="2333909"/>
                <a:ext cx="681038" cy="374221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𝐱</m:t>
                      </m:r>
                      <m:d>
                        <m:dPr>
                          <m:ctrlP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7550" y="2333909"/>
                <a:ext cx="681038" cy="374221"/>
              </a:xfrm>
              <a:prstGeom prst="rect">
                <a:avLst/>
              </a:prstGeom>
              <a:blipFill rotWithShape="0">
                <a:blip r:embed="rId17"/>
                <a:stretch>
                  <a:fillRect l="-4464"/>
                </a:stretch>
              </a:blip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>
                <a:spLocks noChangeAspect="1"/>
              </p:cNvSpPr>
              <p:nvPr/>
            </p:nvSpPr>
            <p:spPr bwMode="auto">
              <a:xfrm>
                <a:off x="8927132" y="2333909"/>
                <a:ext cx="681038" cy="374221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𝐱</m:t>
                      </m:r>
                      <m:d>
                        <m:dPr>
                          <m:ctrlP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27132" y="2333909"/>
                <a:ext cx="681038" cy="374221"/>
              </a:xfrm>
              <a:prstGeom prst="rect">
                <a:avLst/>
              </a:prstGeom>
              <a:blipFill rotWithShape="0">
                <a:blip r:embed="rId18"/>
                <a:stretch>
                  <a:fillRect l="-4464"/>
                </a:stretch>
              </a:blip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96055" y="1650333"/>
                <a:ext cx="38947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b="1" i="0" dirty="0" smtClean="0">
                        <a:latin typeface="Cambria Math" panose="02040503050406030204" pitchFamily="18" charset="0"/>
                      </a:rPr>
                      <m:t>𝐱</m:t>
                    </m:r>
                    <m:d>
                      <m:dPr>
                        <m:ctrlPr>
                          <a:rPr lang="nb-NO" sz="16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dirty="0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  <m:r>
                      <a:rPr lang="nb-NO" sz="1600" b="0" i="1" dirty="0" smtClean="0">
                        <a:latin typeface="Cambria Math" panose="02040503050406030204" pitchFamily="18" charset="0"/>
                      </a:rPr>
                      <m:t> : </m:t>
                    </m:r>
                  </m:oMath>
                </a14:m>
                <a:r>
                  <a:rPr lang="en-US" sz="1600" dirty="0" smtClean="0"/>
                  <a:t>x-coordinate (256 bits)</a:t>
                </a: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55" y="1650333"/>
                <a:ext cx="3894768" cy="338554"/>
              </a:xfrm>
              <a:prstGeom prst="rect">
                <a:avLst/>
              </a:prstGeom>
              <a:blipFill rotWithShape="0">
                <a:blip r:embed="rId19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745723" y="1351108"/>
                <a:ext cx="12694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nb-NO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5723" y="1351108"/>
                <a:ext cx="1269402" cy="369332"/>
              </a:xfrm>
              <a:prstGeom prst="rect">
                <a:avLst/>
              </a:prstGeom>
              <a:blipFill rotWithShape="0">
                <a:blip r:embed="rId20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 bwMode="auto">
              <a:xfrm>
                <a:off x="3803191" y="4272161"/>
                <a:ext cx="543209" cy="443619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r>
                            <a:rPr lang="nb-NO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4">
                      <a:lumMod val="75000"/>
                    </a:schemeClr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03191" y="4272161"/>
                <a:ext cx="543209" cy="443619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 bwMode="auto">
              <a:xfrm>
                <a:off x="5914500" y="4272161"/>
                <a:ext cx="543209" cy="443619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r>
                            <a:rPr lang="nb-NO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4">
                      <a:lumMod val="75000"/>
                    </a:schemeClr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14500" y="4272161"/>
                <a:ext cx="543209" cy="443619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 bwMode="auto">
              <a:xfrm>
                <a:off x="7950068" y="4274515"/>
                <a:ext cx="543209" cy="443619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r>
                            <a:rPr lang="nb-NO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4">
                      <a:lumMod val="75000"/>
                    </a:schemeClr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50068" y="4274515"/>
                <a:ext cx="543209" cy="443619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 bwMode="auto">
              <a:xfrm>
                <a:off x="3459643" y="5299026"/>
                <a:ext cx="380363" cy="443619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nb-NO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4">
                      <a:lumMod val="75000"/>
                    </a:schemeClr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59643" y="5299026"/>
                <a:ext cx="380363" cy="443619"/>
              </a:xfrm>
              <a:prstGeom prst="rect">
                <a:avLst/>
              </a:prstGeom>
              <a:blipFill rotWithShape="0">
                <a:blip r:embed="rId24"/>
                <a:stretch>
                  <a:fillRect l="-30645" r="-3226"/>
                </a:stretch>
              </a:blip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 bwMode="auto">
              <a:xfrm>
                <a:off x="3840006" y="5299029"/>
                <a:ext cx="1501634" cy="443619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a:rPr lang="nb-NO" b="0" i="1" smtClean="0">
                          <a:solidFill>
                            <a:schemeClr val="accent6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nb-NO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4">
                      <a:lumMod val="75000"/>
                    </a:schemeClr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40006" y="5299029"/>
                <a:ext cx="1501634" cy="443619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 bwMode="auto">
              <a:xfrm>
                <a:off x="5108998" y="5299027"/>
                <a:ext cx="1501634" cy="443619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nb-NO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chemeClr val="accent6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4">
                      <a:lumMod val="75000"/>
                    </a:schemeClr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08998" y="5299027"/>
                <a:ext cx="1501634" cy="443619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 bwMode="auto">
              <a:xfrm>
                <a:off x="6377990" y="5299026"/>
                <a:ext cx="937210" cy="443619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nb-NO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>
                  <a:solidFill>
                    <a:schemeClr val="accent4">
                      <a:lumMod val="75000"/>
                    </a:schemeClr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77990" y="5299026"/>
                <a:ext cx="937210" cy="443619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 bwMode="auto">
              <a:xfrm>
                <a:off x="7520628" y="5190652"/>
                <a:ext cx="2137299" cy="443619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vertJc m:val="bot"/>
                          <m:ctrlPr>
                            <a:rPr lang="nb-NO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nb-NO" b="1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𝐱</m:t>
                          </m:r>
                          <m:d>
                            <m:dPr>
                              <m:ctrlPr>
                                <a:rPr lang="nb-NO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2"/>
                                </m:rPr>
                                <a:rPr lang="nb-NO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⋅</m:t>
                              </m:r>
                            </m:e>
                          </m:d>
                        </m:e>
                      </m:groupChr>
                      <m:sSub>
                        <m:sSubPr>
                          <m:ctrlP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   </m:t>
                          </m:r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4">
                      <a:lumMod val="75000"/>
                    </a:schemeClr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20628" y="5190652"/>
                <a:ext cx="2137299" cy="443619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974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D0F1"/>
                                      </p:to>
                                    </p:animClr>
                                    <p:set>
                                      <p:cBhvr>
                                        <p:cTn id="11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D0F1"/>
                                      </p:to>
                                    </p:animClr>
                                    <p:set>
                                      <p:cBhvr>
                                        <p:cTn id="15" dur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D0F1"/>
                                      </p:to>
                                    </p:animClr>
                                    <p:set>
                                      <p:cBhvr>
                                        <p:cTn id="19" dur="1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54" grpId="0"/>
      <p:bldP spid="5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EC DBRG – something's fishy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ontent Placeholder 43"/>
              <p:cNvSpPr>
                <a:spLocks noGrp="1"/>
              </p:cNvSpPr>
              <p:nvPr>
                <p:ph idx="1"/>
              </p:nvPr>
            </p:nvSpPr>
            <p:spPr>
              <a:xfrm>
                <a:off x="623392" y="1027586"/>
                <a:ext cx="11137237" cy="5520996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Dual EC is </a:t>
                </a:r>
                <a:r>
                  <a:rPr lang="en-US" sz="1600" i="1" dirty="0" smtClean="0"/>
                  <a:t>slow</a:t>
                </a:r>
                <a:r>
                  <a:rPr lang="en-US" sz="1600" dirty="0" smtClean="0"/>
                  <a:t>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Orders of magnitude slower than HMAC/AES-CTR based alternatives </a:t>
                </a:r>
              </a:p>
              <a:p>
                <a:pPr marL="0" indent="0"/>
                <a:endParaRPr lang="en-US" sz="1600" b="1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600" b="1" dirty="0" smtClean="0"/>
                  <a:t>2006 </a:t>
                </a:r>
                <a:r>
                  <a:rPr lang="en-US" sz="1600" dirty="0" smtClean="0"/>
                  <a:t>– Kristian </a:t>
                </a:r>
                <a:r>
                  <a:rPr lang="en-US" sz="1600" dirty="0" err="1" smtClean="0"/>
                  <a:t>Gjøsteen</a:t>
                </a:r>
                <a:r>
                  <a:rPr lang="en-US" sz="1600" dirty="0" smtClean="0"/>
                  <a:t>: Dual EC is </a:t>
                </a:r>
                <a:r>
                  <a:rPr lang="en-US" sz="1600" i="1" dirty="0" smtClean="0"/>
                  <a:t>not </a:t>
                </a:r>
                <a:r>
                  <a:rPr lang="en-US" sz="1600" dirty="0" smtClean="0"/>
                  <a:t>a good PRNG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Can distinguish output from random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400" b="1">
                            <a:latin typeface="Cambria Math" panose="02040503050406030204" pitchFamily="18" charset="0"/>
                          </a:rPr>
                          <m:t>𝐀𝐝𝐯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 sz="1400" b="0" i="0" smtClean="0">
                            <a:latin typeface="Cambria Math" panose="02040503050406030204" pitchFamily="18" charset="0"/>
                          </a:rPr>
                          <m:t>DualEC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sz="1400">
                            <a:latin typeface="Cambria Math" panose="02040503050406030204" pitchFamily="18" charset="0"/>
                          </a:rPr>
                          <m:t>prg</m:t>
                        </m:r>
                      </m:sup>
                    </m:sSubSup>
                    <m:d>
                      <m:dPr>
                        <m:ctrlPr>
                          <a:rPr lang="nb-NO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𝐾𝐺</m:t>
                        </m:r>
                      </m:e>
                    </m:d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≈0.0011</m:t>
                    </m:r>
                  </m:oMath>
                </a14:m>
                <a:r>
                  <a:rPr lang="en-US" sz="1400" dirty="0" smtClean="0"/>
                  <a:t>     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Slightly improved by </a:t>
                </a:r>
                <a:r>
                  <a:rPr lang="en-US" sz="1400" dirty="0" err="1" smtClean="0"/>
                  <a:t>Schoenmakers</a:t>
                </a:r>
                <a:r>
                  <a:rPr lang="en-US" sz="1400" dirty="0" smtClean="0"/>
                  <a:t> and </a:t>
                </a:r>
                <a:r>
                  <a:rPr lang="en-US" sz="1400" dirty="0" err="1" smtClean="0"/>
                  <a:t>Sidorenko</a:t>
                </a:r>
                <a:endParaRPr lang="en-US" sz="14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4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600" b="1" dirty="0" smtClean="0"/>
                  <a:t>2007 </a:t>
                </a:r>
                <a:r>
                  <a:rPr lang="en-US" sz="1600" dirty="0" smtClean="0"/>
                  <a:t>– </a:t>
                </a:r>
                <a:r>
                  <a:rPr lang="en-US" sz="1600" dirty="0" err="1" smtClean="0"/>
                  <a:t>Shumow</a:t>
                </a:r>
                <a:r>
                  <a:rPr lang="en-US" sz="1600" dirty="0" smtClean="0"/>
                  <a:t> and Ferguson: Dual EC can be </a:t>
                </a:r>
                <a:r>
                  <a:rPr lang="en-US" sz="1600" i="1" dirty="0" err="1" smtClean="0"/>
                  <a:t>backdoored</a:t>
                </a:r>
                <a:endParaRPr lang="en-US" sz="1600" i="1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sz="1400" b="0" dirty="0" smtClean="0"/>
                  <a:t>What if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400" dirty="0" smtClean="0"/>
                  <a:t> for a </a:t>
                </a:r>
                <a:r>
                  <a:rPr lang="en-US" sz="1400" i="1" dirty="0" smtClean="0"/>
                  <a:t>secret</a:t>
                </a:r>
                <a:r>
                  <a:rPr lang="en-US" sz="1400" dirty="0" smtClean="0"/>
                  <a:t> </a:t>
                </a:r>
                <a14:m>
                  <m:oMath xmlns:m="http://schemas.openxmlformats.org/officeDocument/2006/math">
                    <m:r>
                      <a:rPr lang="nb-NO" sz="14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400" dirty="0" smtClean="0"/>
                  <a:t> only you know?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If you know full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nb-NO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400" dirty="0" smtClean="0"/>
                  <a:t>, compute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nb-NO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nb-NO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nb-NO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  →  </m:t>
                    </m:r>
                    <m:sSub>
                      <m:sSubPr>
                        <m:ctrlPr>
                          <a:rPr lang="nb-NO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nb-NO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4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Because of truncation need to guess top 16 bits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≈2</m:t>
                        </m:r>
                      </m:e>
                      <m:sup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</m:oMath>
                </a14:m>
                <a:r>
                  <a:rPr lang="en-US" sz="1400" dirty="0" smtClean="0"/>
                  <a:t> additional work)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4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600" b="1" dirty="0" smtClean="0"/>
                  <a:t>2007</a:t>
                </a:r>
                <a:r>
                  <a:rPr lang="en-US" sz="1600" dirty="0" smtClean="0"/>
                  <a:t> – NIST adds appendix to standard on how to create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 smtClean="0"/>
                  <a:t> and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600" dirty="0" smtClean="0"/>
                  <a:t> yourself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Continues to recommend existing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 smtClean="0"/>
                  <a:t> and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400" dirty="0" smtClean="0"/>
                  <a:t> 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4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Most cryptographers: who cares? No one is going to use Dual EC anyway</a:t>
                </a:r>
                <a:endParaRPr lang="en-US" sz="1600" b="1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600" b="1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600" b="1" dirty="0" smtClean="0"/>
                  <a:t>2013</a:t>
                </a:r>
                <a:r>
                  <a:rPr lang="en-US" sz="1600" dirty="0" smtClean="0"/>
                  <a:t> – Edward Snowden leak: a project called </a:t>
                </a:r>
                <a:r>
                  <a:rPr lang="en-US" sz="1600" dirty="0" err="1" smtClean="0"/>
                  <a:t>Bullrun</a:t>
                </a:r>
                <a:r>
                  <a:rPr lang="en-US" sz="1600" dirty="0"/>
                  <a:t> </a:t>
                </a:r>
                <a:r>
                  <a:rPr lang="en-US" sz="1600" dirty="0" smtClean="0"/>
                  <a:t>exists within the NSA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Purpose</a:t>
                </a:r>
                <a:r>
                  <a:rPr lang="en-US" sz="1400" dirty="0"/>
                  <a:t>: </a:t>
                </a:r>
                <a:r>
                  <a:rPr lang="en-US" sz="1400" dirty="0" smtClean="0"/>
                  <a:t>"</a:t>
                </a:r>
                <a:r>
                  <a:rPr lang="en-US" sz="1200" i="1" dirty="0" smtClean="0"/>
                  <a:t>Insert </a:t>
                </a:r>
                <a:r>
                  <a:rPr lang="en-US" sz="1200" i="1" dirty="0"/>
                  <a:t>vulnerabilities into commercial encryption systems, IT systems, networks, and endpoint communications devices used by </a:t>
                </a:r>
                <a:r>
                  <a:rPr lang="en-US" sz="1200" i="1" dirty="0" smtClean="0"/>
                  <a:t>targets.</a:t>
                </a:r>
                <a:r>
                  <a:rPr lang="en-US" sz="1400" dirty="0" smtClean="0"/>
                  <a:t>"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Turns out Juniper Networks made Dual EC their PRNG in </a:t>
                </a:r>
                <a:r>
                  <a:rPr lang="en-US" sz="1400" dirty="0" err="1" smtClean="0"/>
                  <a:t>ScreenOS</a:t>
                </a:r>
                <a:r>
                  <a:rPr lang="en-US" sz="1400" dirty="0" smtClean="0"/>
                  <a:t> from 2008</a:t>
                </a:r>
              </a:p>
            </p:txBody>
          </p:sp>
        </mc:Choice>
        <mc:Fallback xmlns="">
          <p:sp>
            <p:nvSpPr>
              <p:cNvPr id="44" name="Content Placeholder 4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392" y="1027586"/>
                <a:ext cx="11137237" cy="5520996"/>
              </a:xfrm>
              <a:blipFill rotWithShape="0">
                <a:blip r:embed="rId2"/>
                <a:stretch>
                  <a:fillRect l="-219" t="-331" b="-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693393" y="506152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</a:p>
        </p:txBody>
      </p:sp>
      <p:grpSp>
        <p:nvGrpSpPr>
          <p:cNvPr id="45" name="Group 44"/>
          <p:cNvGrpSpPr>
            <a:grpSpLocks noChangeAspect="1"/>
          </p:cNvGrpSpPr>
          <p:nvPr/>
        </p:nvGrpSpPr>
        <p:grpSpPr>
          <a:xfrm>
            <a:off x="7024378" y="2053874"/>
            <a:ext cx="4901351" cy="1281639"/>
            <a:chOff x="3251782" y="2333909"/>
            <a:chExt cx="6848322" cy="17907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3251782" y="3201242"/>
                  <a:ext cx="589833" cy="34955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  <m:d>
                          <m:dPr>
                            <m:ctrlPr>
                              <a:rPr lang="nb-NO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sz="1200" i="1" smtClean="0">
                                    <a:solidFill>
                                      <a:schemeClr val="accent2">
                                        <a:alpha val="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200" i="1">
                                    <a:solidFill>
                                      <a:schemeClr val="accent2">
                                        <a:alpha val="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nb-NO" sz="1200" i="1">
                                    <a:solidFill>
                                      <a:schemeClr val="accent2">
                                        <a:alpha val="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nb-NO" sz="1200" i="1">
                                <a:solidFill>
                                  <a:schemeClr val="accent2">
                                    <a:alpha val="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oMath>
                    </m:oMathPara>
                  </a14:m>
                  <a:endParaRPr lang="nb-NO" sz="1400" dirty="0"/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1782" y="3201242"/>
                  <a:ext cx="589833" cy="34955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r="-27143" b="-121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>
                  <a:spLocks noChangeAspect="1"/>
                </p:cNvSpPr>
                <p:nvPr/>
              </p:nvSpPr>
              <p:spPr bwMode="auto">
                <a:xfrm>
                  <a:off x="3471459" y="2616388"/>
                  <a:ext cx="1206675" cy="305488"/>
                </a:xfrm>
                <a:prstGeom prst="rect">
                  <a:avLst/>
                </a:prstGeom>
                <a:solidFill>
                  <a:srgbClr val="FFDFDA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nb-NO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20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71459" y="2616388"/>
                  <a:ext cx="1206675" cy="30548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/>
                <p:cNvSpPr>
                  <a:spLocks noChangeAspect="1"/>
                </p:cNvSpPr>
                <p:nvPr/>
              </p:nvSpPr>
              <p:spPr bwMode="auto">
                <a:xfrm>
                  <a:off x="5539863" y="2616387"/>
                  <a:ext cx="1206675" cy="305488"/>
                </a:xfrm>
                <a:prstGeom prst="rect">
                  <a:avLst/>
                </a:prstGeom>
                <a:solidFill>
                  <a:srgbClr val="FFDFDA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nb-NO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20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8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539863" y="2616387"/>
                  <a:ext cx="1206675" cy="30548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>
                  <a:spLocks noChangeAspect="1"/>
                </p:cNvSpPr>
                <p:nvPr/>
              </p:nvSpPr>
              <p:spPr bwMode="auto">
                <a:xfrm>
                  <a:off x="7608266" y="2616386"/>
                  <a:ext cx="1206675" cy="305488"/>
                </a:xfrm>
                <a:prstGeom prst="rect">
                  <a:avLst/>
                </a:prstGeom>
                <a:solidFill>
                  <a:srgbClr val="FFDFDA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nb-NO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20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608266" y="2616386"/>
                  <a:ext cx="1206675" cy="305488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0" name="Group 49"/>
            <p:cNvGrpSpPr>
              <a:grpSpLocks noChangeAspect="1"/>
            </p:cNvGrpSpPr>
            <p:nvPr/>
          </p:nvGrpSpPr>
          <p:grpSpPr>
            <a:xfrm>
              <a:off x="3471464" y="3819166"/>
              <a:ext cx="1206669" cy="305489"/>
              <a:chOff x="8220076" y="2399163"/>
              <a:chExt cx="1267949" cy="362140"/>
            </a:xfrm>
            <a:solidFill>
              <a:srgbClr val="EEECFE"/>
            </a:solidFill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Round Same Side Corner Rectangle 32"/>
                  <p:cNvSpPr/>
                  <p:nvPr/>
                </p:nvSpPr>
                <p:spPr bwMode="auto">
                  <a:xfrm rot="16200000">
                    <a:off x="8432670" y="2186569"/>
                    <a:ext cx="362139" cy="787327"/>
                  </a:xfrm>
                  <a:prstGeom prst="rect">
                    <a:avLst/>
                  </a:prstGeom>
                  <a:noFill/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vert" wrap="square" lIns="91440" tIns="45720" rIns="91440" bIns="4572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33" name="Round Same Side Corner Rectangle 3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16200000">
                    <a:off x="8432670" y="2186569"/>
                    <a:ext cx="362139" cy="787327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Round Same Side Corner Rectangle 33"/>
                  <p:cNvSpPr/>
                  <p:nvPr/>
                </p:nvSpPr>
                <p:spPr bwMode="auto">
                  <a:xfrm rot="5400000">
                    <a:off x="8752853" y="2026131"/>
                    <a:ext cx="362137" cy="1108207"/>
                  </a:xfrm>
                  <a:prstGeom prst="rect">
                    <a:avLst/>
                  </a:prstGeom>
                  <a:grpFill/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vert270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34" name="Round Same Side Corner Rectangle 3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5400000">
                    <a:off x="8752853" y="2026131"/>
                    <a:ext cx="362137" cy="1108207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1" name="Group 50"/>
            <p:cNvGrpSpPr>
              <a:grpSpLocks noChangeAspect="1"/>
            </p:cNvGrpSpPr>
            <p:nvPr/>
          </p:nvGrpSpPr>
          <p:grpSpPr>
            <a:xfrm>
              <a:off x="5539863" y="3819166"/>
              <a:ext cx="1206675" cy="305489"/>
              <a:chOff x="8220076" y="2399163"/>
              <a:chExt cx="1267956" cy="36214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Round Same Side Corner Rectangle 35"/>
                  <p:cNvSpPr/>
                  <p:nvPr/>
                </p:nvSpPr>
                <p:spPr bwMode="auto">
                  <a:xfrm rot="16200000">
                    <a:off x="8432670" y="2186569"/>
                    <a:ext cx="362139" cy="787327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vert" wrap="square" lIns="91440" tIns="45720" rIns="91440" bIns="4572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36" name="Round Same Side Corner Rectangle 3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16200000">
                    <a:off x="8432670" y="2186569"/>
                    <a:ext cx="362139" cy="787327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Round Same Side Corner Rectangle 36"/>
                  <p:cNvSpPr/>
                  <p:nvPr/>
                </p:nvSpPr>
                <p:spPr bwMode="auto">
                  <a:xfrm rot="5400000">
                    <a:off x="8752859" y="2026130"/>
                    <a:ext cx="362138" cy="1108209"/>
                  </a:xfrm>
                  <a:prstGeom prst="rect">
                    <a:avLst/>
                  </a:prstGeom>
                  <a:solidFill>
                    <a:srgbClr val="EEECFE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vert270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37" name="Round Same Side Corner Rectangle 3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5400000">
                    <a:off x="8752859" y="2026130"/>
                    <a:ext cx="362138" cy="1108209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2" name="Group 51"/>
            <p:cNvGrpSpPr>
              <a:grpSpLocks noChangeAspect="1"/>
            </p:cNvGrpSpPr>
            <p:nvPr/>
          </p:nvGrpSpPr>
          <p:grpSpPr>
            <a:xfrm>
              <a:off x="7608265" y="3819164"/>
              <a:ext cx="1206675" cy="305489"/>
              <a:chOff x="8220076" y="2399163"/>
              <a:chExt cx="1267956" cy="36214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Round Same Side Corner Rectangle 38"/>
                  <p:cNvSpPr/>
                  <p:nvPr/>
                </p:nvSpPr>
                <p:spPr bwMode="auto">
                  <a:xfrm rot="16200000">
                    <a:off x="8432670" y="2186569"/>
                    <a:ext cx="362139" cy="787327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vert" wrap="square" lIns="91440" tIns="45720" rIns="91440" bIns="45720" numCol="1" rtlCol="0" anchor="b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39" name="Round Same Side Corner Rectangle 3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16200000">
                    <a:off x="8432670" y="2186569"/>
                    <a:ext cx="362139" cy="787327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Round Same Side Corner Rectangle 39"/>
                  <p:cNvSpPr/>
                  <p:nvPr/>
                </p:nvSpPr>
                <p:spPr bwMode="auto">
                  <a:xfrm rot="5400000">
                    <a:off x="8752859" y="2026130"/>
                    <a:ext cx="362138" cy="1108209"/>
                  </a:xfrm>
                  <a:prstGeom prst="rect">
                    <a:avLst/>
                  </a:prstGeom>
                  <a:solidFill>
                    <a:srgbClr val="EEECFE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vert270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40" name="Round Same Side Corner Rectangle 3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 rot="5400000">
                    <a:off x="8752859" y="2026130"/>
                    <a:ext cx="362138" cy="1108209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53" name="Straight Arrow Connector 52"/>
            <p:cNvCxnSpPr>
              <a:cxnSpLocks noChangeAspect="1"/>
            </p:cNvCxnSpPr>
            <p:nvPr/>
          </p:nvCxnSpPr>
          <p:spPr bwMode="auto">
            <a:xfrm>
              <a:off x="4119666" y="2921875"/>
              <a:ext cx="0" cy="8972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Straight Arrow Connector 53"/>
            <p:cNvCxnSpPr>
              <a:cxnSpLocks noChangeAspect="1"/>
            </p:cNvCxnSpPr>
            <p:nvPr/>
          </p:nvCxnSpPr>
          <p:spPr bwMode="auto">
            <a:xfrm>
              <a:off x="6151832" y="2921875"/>
              <a:ext cx="0" cy="8972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Straight Arrow Connector 54"/>
            <p:cNvCxnSpPr>
              <a:cxnSpLocks noChangeAspect="1"/>
            </p:cNvCxnSpPr>
            <p:nvPr/>
          </p:nvCxnSpPr>
          <p:spPr bwMode="auto">
            <a:xfrm>
              <a:off x="8215208" y="2921874"/>
              <a:ext cx="0" cy="8972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/>
                <p:cNvSpPr>
                  <a:spLocks noChangeAspect="1"/>
                </p:cNvSpPr>
                <p:nvPr/>
              </p:nvSpPr>
              <p:spPr bwMode="auto">
                <a:xfrm>
                  <a:off x="3614858" y="3194418"/>
                  <a:ext cx="333913" cy="374220"/>
                </a:xfrm>
                <a:prstGeom prst="rect">
                  <a:avLst/>
                </a:prstGeom>
                <a:noFill/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nb-NO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nb-NO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6" name="Rectangle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614858" y="3194418"/>
                  <a:ext cx="333913" cy="374220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28205" r="-20513" b="-4545"/>
                  </a:stretch>
                </a:blip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7" name="Straight Arrow Connector 56"/>
            <p:cNvCxnSpPr>
              <a:cxnSpLocks noChangeAspect="1"/>
            </p:cNvCxnSpPr>
            <p:nvPr/>
          </p:nvCxnSpPr>
          <p:spPr bwMode="auto">
            <a:xfrm flipV="1">
              <a:off x="4678134" y="2769131"/>
              <a:ext cx="861728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Straight Arrow Connector 57"/>
            <p:cNvCxnSpPr>
              <a:cxnSpLocks noChangeAspect="1"/>
            </p:cNvCxnSpPr>
            <p:nvPr/>
          </p:nvCxnSpPr>
          <p:spPr bwMode="auto">
            <a:xfrm flipV="1">
              <a:off x="6746538" y="2769130"/>
              <a:ext cx="861728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Straight Arrow Connector 58"/>
            <p:cNvCxnSpPr>
              <a:cxnSpLocks noChangeAspect="1"/>
            </p:cNvCxnSpPr>
            <p:nvPr/>
          </p:nvCxnSpPr>
          <p:spPr bwMode="auto">
            <a:xfrm flipV="1">
              <a:off x="8814942" y="2769129"/>
              <a:ext cx="861728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>
                  <a:spLocks noChangeAspect="1"/>
                </p:cNvSpPr>
                <p:nvPr/>
              </p:nvSpPr>
              <p:spPr>
                <a:xfrm>
                  <a:off x="9267651" y="3183406"/>
                  <a:ext cx="832453" cy="4272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1600" dirty="0" smtClean="0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67651" y="3183406"/>
                  <a:ext cx="832453" cy="427238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>
                  <a:spLocks noChangeAspect="1"/>
                </p:cNvSpPr>
                <p:nvPr/>
              </p:nvSpPr>
              <p:spPr bwMode="auto">
                <a:xfrm>
                  <a:off x="5405204" y="3192727"/>
                  <a:ext cx="681038" cy="374221"/>
                </a:xfrm>
                <a:prstGeom prst="rect">
                  <a:avLst/>
                </a:prstGeom>
                <a:noFill/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1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  <m:d>
                          <m:dPr>
                            <m:ctrlPr>
                              <a:rPr lang="nb-NO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sz="12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nb-NO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nb-NO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05204" y="3192727"/>
                  <a:ext cx="681038" cy="374221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8750" b="-4545"/>
                  </a:stretch>
                </a:blip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/>
                <p:cNvSpPr>
                  <a:spLocks noChangeAspect="1"/>
                </p:cNvSpPr>
                <p:nvPr/>
              </p:nvSpPr>
              <p:spPr bwMode="auto">
                <a:xfrm>
                  <a:off x="7493518" y="3192727"/>
                  <a:ext cx="681038" cy="374221"/>
                </a:xfrm>
                <a:prstGeom prst="rect">
                  <a:avLst/>
                </a:prstGeom>
                <a:noFill/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1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  <m:d>
                          <m:dPr>
                            <m:ctrlPr>
                              <a:rPr lang="nb-NO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sz="12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nb-NO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nb-NO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2" name="Rectangle 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493518" y="3192727"/>
                  <a:ext cx="681038" cy="374221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8750" b="-4545"/>
                  </a:stretch>
                </a:blip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/>
                <p:cNvSpPr>
                  <a:spLocks noChangeAspect="1"/>
                </p:cNvSpPr>
                <p:nvPr/>
              </p:nvSpPr>
              <p:spPr bwMode="auto">
                <a:xfrm>
                  <a:off x="4813653" y="2333909"/>
                  <a:ext cx="681038" cy="374221"/>
                </a:xfrm>
                <a:prstGeom prst="rect">
                  <a:avLst/>
                </a:prstGeom>
                <a:noFill/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1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  <m:d>
                          <m:dPr>
                            <m:ctrlPr>
                              <a:rPr lang="nb-NO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sz="12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nb-NO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nb-NO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3" name="Rectangle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13653" y="2333909"/>
                  <a:ext cx="681038" cy="374221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8750"/>
                  </a:stretch>
                </a:blip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ctangle 63"/>
                <p:cNvSpPr>
                  <a:spLocks noChangeAspect="1"/>
                </p:cNvSpPr>
                <p:nvPr/>
              </p:nvSpPr>
              <p:spPr bwMode="auto">
                <a:xfrm>
                  <a:off x="6857550" y="2333909"/>
                  <a:ext cx="681038" cy="374221"/>
                </a:xfrm>
                <a:prstGeom prst="rect">
                  <a:avLst/>
                </a:prstGeom>
                <a:noFill/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1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  <m:d>
                          <m:dPr>
                            <m:ctrlPr>
                              <a:rPr lang="nb-NO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sz="12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nb-NO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nb-NO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4" name="Rectangle 6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57550" y="2333909"/>
                  <a:ext cx="681038" cy="374221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7500"/>
                  </a:stretch>
                </a:blip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4"/>
                <p:cNvSpPr>
                  <a:spLocks noChangeAspect="1"/>
                </p:cNvSpPr>
                <p:nvPr/>
              </p:nvSpPr>
              <p:spPr bwMode="auto">
                <a:xfrm>
                  <a:off x="8927132" y="2333909"/>
                  <a:ext cx="681038" cy="374221"/>
                </a:xfrm>
                <a:prstGeom prst="rect">
                  <a:avLst/>
                </a:prstGeom>
                <a:noFill/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b-NO" sz="12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  <m:d>
                          <m:dPr>
                            <m:ctrlPr>
                              <a:rPr lang="nb-NO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sz="12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nb-NO" sz="1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nb-NO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</m:oMath>
                    </m:oMathPara>
                  </a14:m>
                  <a:endParaRPr lang="en-US" sz="1200" dirty="0">
                    <a:solidFill>
                      <a:srgbClr val="FF0000"/>
                    </a:solidFill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5" name="Rectangle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927132" y="2333909"/>
                  <a:ext cx="681038" cy="374221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l="-8750"/>
                  </a:stretch>
                </a:blip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00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Where does </a:t>
                </a:r>
                <a14:m>
                  <m:oMath xmlns:m="http://schemas.openxmlformats.org/officeDocument/2006/math">
                    <m:r>
                      <a:rPr lang="nb-NO" b="1" i="1" smtClean="0"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dirty="0" smtClean="0"/>
                  <a:t> (and </a:t>
                </a:r>
                <a14:m>
                  <m:oMath xmlns:m="http://schemas.openxmlformats.org/officeDocument/2006/math">
                    <m:r>
                      <a:rPr lang="nb-NO" b="1" i="1" smtClean="0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dirty="0" smtClean="0"/>
                  <a:t>) come from?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095" t="-21333" b="-4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3284" y="1202607"/>
            <a:ext cx="4116216" cy="53467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495421" y="1534480"/>
            <a:ext cx="522922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latin typeface="Courier New" panose="02070309020205020404" pitchFamily="49" charset="0"/>
              </a:rPr>
              <a:t>From</a:t>
            </a:r>
            <a:r>
              <a:rPr lang="en-US" sz="800" dirty="0">
                <a:latin typeface="Courier New" panose="02070309020205020404" pitchFamily="49" charset="0"/>
              </a:rPr>
              <a:t>: John Kelsey [mailto:john.kelsey@nist.gov]</a:t>
            </a:r>
            <a:r>
              <a:rPr lang="en-US" sz="800" dirty="0"/>
              <a:t/>
            </a:r>
            <a:br>
              <a:rPr lang="en-US" sz="800" dirty="0"/>
            </a:br>
            <a:r>
              <a:rPr lang="en-US" sz="800" dirty="0">
                <a:latin typeface="Courier New" panose="02070309020205020404" pitchFamily="49" charset="0"/>
              </a:rPr>
              <a:t>Sent: Wednesday, October 27, 2004 11:17 AM</a:t>
            </a:r>
            <a:r>
              <a:rPr lang="en-US" sz="800" dirty="0"/>
              <a:t/>
            </a:r>
            <a:br>
              <a:rPr lang="en-US" sz="800" dirty="0"/>
            </a:br>
            <a:r>
              <a:rPr lang="en-US" sz="800" dirty="0">
                <a:latin typeface="Courier New" panose="02070309020205020404" pitchFamily="49" charset="0"/>
              </a:rPr>
              <a:t>To: Don Johnson</a:t>
            </a:r>
            <a:r>
              <a:rPr lang="en-US" sz="800" dirty="0"/>
              <a:t/>
            </a:r>
            <a:br>
              <a:rPr lang="en-US" sz="800" dirty="0"/>
            </a:br>
            <a:r>
              <a:rPr lang="en-US" sz="800" dirty="0">
                <a:latin typeface="Courier New" panose="02070309020205020404" pitchFamily="49" charset="0"/>
              </a:rPr>
              <a:t>Subject: Minding our Ps and Qs in </a:t>
            </a:r>
            <a:r>
              <a:rPr lang="en-US" sz="800" dirty="0" err="1" smtClean="0">
                <a:latin typeface="Courier New" panose="02070309020205020404" pitchFamily="49" charset="0"/>
              </a:rPr>
              <a:t>Dual_EC</a:t>
            </a:r>
            <a:endParaRPr lang="en-US" sz="800" dirty="0" smtClean="0">
              <a:latin typeface="Courier New" panose="02070309020205020404" pitchFamily="49" charset="0"/>
            </a:endParaRPr>
          </a:p>
          <a:p>
            <a:r>
              <a:rPr lang="en-US" sz="800" dirty="0"/>
              <a:t/>
            </a:r>
            <a:br>
              <a:rPr lang="en-US" sz="800" dirty="0"/>
            </a:br>
            <a:r>
              <a:rPr lang="en-US" sz="800" dirty="0">
                <a:latin typeface="Courier New" panose="02070309020205020404" pitchFamily="49" charset="0"/>
              </a:rPr>
              <a:t>Do you know where Q comes from in </a:t>
            </a:r>
            <a:r>
              <a:rPr lang="en-US" sz="800" dirty="0" err="1">
                <a:latin typeface="Courier New" panose="02070309020205020404" pitchFamily="49" charset="0"/>
              </a:rPr>
              <a:t>Dual_EC_DRBG</a:t>
            </a:r>
            <a:r>
              <a:rPr lang="en-US" sz="800" dirty="0">
                <a:latin typeface="Courier New" panose="02070309020205020404" pitchFamily="49" charset="0"/>
              </a:rPr>
              <a:t>?</a:t>
            </a:r>
            <a:r>
              <a:rPr lang="en-US" sz="800" dirty="0"/>
              <a:t/>
            </a:r>
            <a:br>
              <a:rPr lang="en-US" sz="800" dirty="0"/>
            </a:br>
            <a:endParaRPr lang="en-US" sz="800" dirty="0" smtClean="0"/>
          </a:p>
          <a:p>
            <a:r>
              <a:rPr lang="en-US" sz="800" dirty="0" smtClean="0">
                <a:latin typeface="Courier New" panose="02070309020205020404" pitchFamily="49" charset="0"/>
              </a:rPr>
              <a:t>Thanks</a:t>
            </a:r>
            <a:r>
              <a:rPr lang="en-US" sz="800" dirty="0">
                <a:latin typeface="Courier New" panose="02070309020205020404" pitchFamily="49" charset="0"/>
              </a:rPr>
              <a:t>,</a:t>
            </a:r>
            <a:r>
              <a:rPr lang="en-US" sz="800" dirty="0"/>
              <a:t/>
            </a:r>
            <a:br>
              <a:rPr lang="en-US" sz="800" dirty="0"/>
            </a:br>
            <a:r>
              <a:rPr lang="en-US" sz="800" dirty="0">
                <a:latin typeface="Courier New" panose="02070309020205020404" pitchFamily="49" charset="0"/>
              </a:rPr>
              <a:t>-</a:t>
            </a:r>
            <a:r>
              <a:rPr lang="en-US" sz="800" dirty="0" smtClean="0">
                <a:latin typeface="Courier New" panose="02070309020205020404" pitchFamily="49" charset="0"/>
              </a:rPr>
              <a:t>Joh</a:t>
            </a:r>
          </a:p>
          <a:p>
            <a:endParaRPr lang="en-US" sz="800" dirty="0">
              <a:latin typeface="Courier New" panose="02070309020205020404" pitchFamily="49" charset="0"/>
            </a:endParaRPr>
          </a:p>
          <a:p>
            <a:endParaRPr lang="en-US" sz="800" dirty="0"/>
          </a:p>
        </p:txBody>
      </p:sp>
      <p:sp>
        <p:nvSpPr>
          <p:cNvPr id="8" name="Rectangle 7"/>
          <p:cNvSpPr/>
          <p:nvPr/>
        </p:nvSpPr>
        <p:spPr>
          <a:xfrm>
            <a:off x="1495421" y="2884946"/>
            <a:ext cx="5229225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latin typeface="Courier New" panose="02070309020205020404" pitchFamily="49" charset="0"/>
              </a:rPr>
              <a:t>----------------------------------------------------------------</a:t>
            </a:r>
          </a:p>
          <a:p>
            <a:endParaRPr lang="en-US" sz="800" dirty="0" smtClean="0">
              <a:latin typeface="Courier New" panose="02070309020205020404" pitchFamily="49" charset="0"/>
            </a:endParaRPr>
          </a:p>
          <a:p>
            <a:endParaRPr lang="en-US" sz="800" dirty="0">
              <a:latin typeface="Courier New" panose="02070309020205020404" pitchFamily="49" charset="0"/>
            </a:endParaRPr>
          </a:p>
          <a:p>
            <a:r>
              <a:rPr lang="en-US" sz="800" dirty="0" smtClean="0">
                <a:latin typeface="Courier New" panose="02070309020205020404" pitchFamily="49" charset="0"/>
              </a:rPr>
              <a:t>Subject</a:t>
            </a:r>
            <a:r>
              <a:rPr lang="en-US" sz="800" dirty="0">
                <a:latin typeface="Courier New" panose="02070309020205020404" pitchFamily="49" charset="0"/>
              </a:rPr>
              <a:t>: RE: Minding our Ps and Qs in </a:t>
            </a:r>
            <a:r>
              <a:rPr lang="en-US" sz="800" dirty="0" err="1">
                <a:latin typeface="Courier New" panose="02070309020205020404" pitchFamily="49" charset="0"/>
              </a:rPr>
              <a:t>Dual_EC</a:t>
            </a:r>
            <a:r>
              <a:rPr lang="en-US" sz="800" dirty="0"/>
              <a:t/>
            </a:r>
            <a:br>
              <a:rPr lang="en-US" sz="800" dirty="0"/>
            </a:br>
            <a:r>
              <a:rPr lang="en-US" sz="800" dirty="0">
                <a:latin typeface="Courier New" panose="02070309020205020404" pitchFamily="49" charset="0"/>
              </a:rPr>
              <a:t>From: "Don Johnson" &lt;DJohnson@cygnacom.com&gt;</a:t>
            </a:r>
            <a:r>
              <a:rPr lang="en-US" sz="800" dirty="0"/>
              <a:t/>
            </a:r>
            <a:br>
              <a:rPr lang="en-US" sz="800" dirty="0"/>
            </a:br>
            <a:r>
              <a:rPr lang="en-US" sz="800" dirty="0">
                <a:latin typeface="Courier New" panose="02070309020205020404" pitchFamily="49" charset="0"/>
              </a:rPr>
              <a:t>Date: Wed, October 27, 2004 11:42 am</a:t>
            </a:r>
            <a:r>
              <a:rPr lang="en-US" sz="800" dirty="0"/>
              <a:t/>
            </a:r>
            <a:br>
              <a:rPr lang="en-US" sz="800" dirty="0"/>
            </a:br>
            <a:r>
              <a:rPr lang="en-US" sz="800" dirty="0">
                <a:latin typeface="Courier New" panose="02070309020205020404" pitchFamily="49" charset="0"/>
              </a:rPr>
              <a:t>To: "John Kelsey" &lt;john.kelsey@nist.gov&gt;</a:t>
            </a:r>
            <a:r>
              <a:rPr lang="en-US" sz="800" dirty="0"/>
              <a:t/>
            </a:r>
            <a:br>
              <a:rPr lang="en-US" sz="800" dirty="0"/>
            </a:br>
            <a:r>
              <a:rPr lang="en-US" sz="800" dirty="0">
                <a:latin typeface="Courier New" panose="02070309020205020404" pitchFamily="49" charset="0"/>
              </a:rPr>
              <a:t>John,</a:t>
            </a:r>
            <a:r>
              <a:rPr lang="en-US" sz="800" dirty="0"/>
              <a:t/>
            </a:r>
            <a:br>
              <a:rPr lang="en-US" sz="800" dirty="0"/>
            </a:br>
            <a:endParaRPr lang="en-US" sz="800" dirty="0" smtClean="0"/>
          </a:p>
          <a:p>
            <a:r>
              <a:rPr lang="en-US" sz="800" dirty="0" smtClean="0">
                <a:latin typeface="Courier New" panose="02070309020205020404" pitchFamily="49" charset="0"/>
              </a:rPr>
              <a:t>P=G</a:t>
            </a:r>
            <a:r>
              <a:rPr lang="en-US" sz="800" dirty="0">
                <a:latin typeface="Courier New" panose="02070309020205020404" pitchFamily="49" charset="0"/>
              </a:rPr>
              <a:t>.</a:t>
            </a:r>
            <a:r>
              <a:rPr lang="en-US" sz="800" dirty="0"/>
              <a:t/>
            </a:r>
            <a:br>
              <a:rPr lang="en-US" sz="800" dirty="0"/>
            </a:br>
            <a:endParaRPr lang="en-US" sz="800" dirty="0" smtClean="0"/>
          </a:p>
          <a:p>
            <a:r>
              <a:rPr lang="en-US" sz="800" dirty="0" smtClean="0">
                <a:latin typeface="Courier New" panose="02070309020205020404" pitchFamily="49" charset="0"/>
              </a:rPr>
              <a:t>Q </a:t>
            </a:r>
            <a:r>
              <a:rPr lang="en-US" sz="800" dirty="0">
                <a:latin typeface="Courier New" panose="02070309020205020404" pitchFamily="49" charset="0"/>
              </a:rPr>
              <a:t>is (in essence) the public key for some random private key.</a:t>
            </a:r>
            <a:r>
              <a:rPr lang="en-US" sz="800" dirty="0"/>
              <a:t/>
            </a:r>
            <a:br>
              <a:rPr lang="en-US" sz="800" dirty="0"/>
            </a:br>
            <a:endParaRPr lang="en-US" sz="800" dirty="0" smtClean="0"/>
          </a:p>
          <a:p>
            <a:r>
              <a:rPr lang="en-US" sz="800" dirty="0" smtClean="0">
                <a:latin typeface="Courier New" panose="02070309020205020404" pitchFamily="49" charset="0"/>
              </a:rPr>
              <a:t>It </a:t>
            </a:r>
            <a:r>
              <a:rPr lang="en-US" sz="800" dirty="0">
                <a:latin typeface="Courier New" panose="02070309020205020404" pitchFamily="49" charset="0"/>
              </a:rPr>
              <a:t>could also be generated like a(</a:t>
            </a:r>
            <a:r>
              <a:rPr lang="en-US" sz="800" dirty="0" err="1">
                <a:latin typeface="Courier New" panose="02070309020205020404" pitchFamily="49" charset="0"/>
              </a:rPr>
              <a:t>nother</a:t>
            </a:r>
            <a:r>
              <a:rPr lang="en-US" sz="800" dirty="0">
                <a:latin typeface="Courier New" panose="02070309020205020404" pitchFamily="49" charset="0"/>
              </a:rPr>
              <a:t>) canonical G, but NSA kyboshed</a:t>
            </a:r>
            <a:r>
              <a:rPr lang="en-US" sz="800" dirty="0"/>
              <a:t/>
            </a:r>
            <a:br>
              <a:rPr lang="en-US" sz="800" dirty="0"/>
            </a:br>
            <a:r>
              <a:rPr lang="en-US" sz="800" dirty="0">
                <a:latin typeface="Courier New" panose="02070309020205020404" pitchFamily="49" charset="0"/>
              </a:rPr>
              <a:t>this idea, and I was not allowed to publicly discuss it, just in case you</a:t>
            </a:r>
            <a:r>
              <a:rPr lang="en-US" sz="800" dirty="0"/>
              <a:t/>
            </a:r>
            <a:br>
              <a:rPr lang="en-US" sz="800" dirty="0"/>
            </a:br>
            <a:r>
              <a:rPr lang="en-US" sz="800" dirty="0">
                <a:latin typeface="Courier New" panose="02070309020205020404" pitchFamily="49" charset="0"/>
              </a:rPr>
              <a:t>may think of going there.</a:t>
            </a:r>
            <a:r>
              <a:rPr lang="en-US" sz="800" dirty="0"/>
              <a:t/>
            </a:r>
            <a:br>
              <a:rPr lang="en-US" sz="800" dirty="0"/>
            </a:br>
            <a:endParaRPr lang="en-US" sz="800" dirty="0" smtClean="0"/>
          </a:p>
          <a:p>
            <a:r>
              <a:rPr lang="en-US" sz="800" dirty="0" smtClean="0">
                <a:latin typeface="Courier New" panose="02070309020205020404" pitchFamily="49" charset="0"/>
              </a:rPr>
              <a:t>Don </a:t>
            </a:r>
            <a:r>
              <a:rPr lang="en-US" sz="800" dirty="0">
                <a:latin typeface="Courier New" panose="02070309020205020404" pitchFamily="49" charset="0"/>
              </a:rPr>
              <a:t>B. Johnson</a:t>
            </a:r>
            <a:r>
              <a:rPr lang="en-US" sz="800" dirty="0"/>
              <a:t/>
            </a:r>
            <a:br>
              <a:rPr lang="en-US" sz="800" dirty="0"/>
            </a:br>
            <a:endParaRPr lang="en-US" sz="800" dirty="0" smtClean="0"/>
          </a:p>
        </p:txBody>
      </p:sp>
      <p:sp>
        <p:nvSpPr>
          <p:cNvPr id="4" name="Rectangle 3"/>
          <p:cNvSpPr/>
          <p:nvPr/>
        </p:nvSpPr>
        <p:spPr bwMode="auto">
          <a:xfrm>
            <a:off x="7668689" y="5316382"/>
            <a:ext cx="2885011" cy="446244"/>
          </a:xfrm>
          <a:prstGeom prst="rect">
            <a:avLst/>
          </a:prstGeom>
          <a:solidFill>
            <a:srgbClr val="FFFFAC">
              <a:alpha val="60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09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Juniper PRNG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83974" y="2237986"/>
            <a:ext cx="547813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err="1"/>
              <a:t>ScreenOS</a:t>
            </a:r>
            <a:r>
              <a:rPr lang="en-US" sz="1400" dirty="0"/>
              <a:t> does make use of the </a:t>
            </a:r>
            <a:r>
              <a:rPr lang="en-US" sz="1400" dirty="0" err="1"/>
              <a:t>Dual_EC_DRBG</a:t>
            </a:r>
            <a:r>
              <a:rPr lang="en-US" sz="1400" dirty="0"/>
              <a:t> </a:t>
            </a:r>
            <a:r>
              <a:rPr lang="en-US" sz="1400" dirty="0" smtClean="0"/>
              <a:t>standard</a:t>
            </a:r>
            <a:r>
              <a:rPr lang="en-US" sz="1400" dirty="0"/>
              <a:t>,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but </a:t>
            </a:r>
            <a:r>
              <a:rPr lang="en-US" sz="1400" dirty="0"/>
              <a:t>is designed to not use </a:t>
            </a:r>
            <a:r>
              <a:rPr lang="en-US" sz="1400" dirty="0" err="1"/>
              <a:t>Dual_EC_DBRG</a:t>
            </a:r>
            <a:r>
              <a:rPr lang="en-US" sz="1400" dirty="0"/>
              <a:t> as </a:t>
            </a:r>
            <a:r>
              <a:rPr lang="en-US" sz="1400" dirty="0" smtClean="0"/>
              <a:t>its primary </a:t>
            </a:r>
            <a:r>
              <a:rPr lang="en-US" sz="1400" dirty="0"/>
              <a:t>random number generator. </a:t>
            </a:r>
            <a:r>
              <a:rPr lang="en-US" sz="1400" dirty="0" err="1"/>
              <a:t>ScreenOS</a:t>
            </a:r>
            <a:r>
              <a:rPr lang="en-US" sz="1400" dirty="0"/>
              <a:t> uses </a:t>
            </a:r>
            <a:r>
              <a:rPr lang="en-US" sz="1400" dirty="0" smtClean="0"/>
              <a:t>it in </a:t>
            </a:r>
            <a:r>
              <a:rPr lang="en-US" sz="1400" dirty="0"/>
              <a:t>a way that should not be vulnerable to the </a:t>
            </a:r>
            <a:r>
              <a:rPr lang="en-US" sz="1400" dirty="0" smtClean="0"/>
              <a:t>possible issue </a:t>
            </a:r>
            <a:r>
              <a:rPr lang="en-US" sz="1400" dirty="0"/>
              <a:t>that has been brought to light. Instead of using </a:t>
            </a:r>
            <a:r>
              <a:rPr lang="en-US" sz="1400" dirty="0" smtClean="0"/>
              <a:t>the NIST </a:t>
            </a:r>
            <a:r>
              <a:rPr lang="en-US" sz="1400" dirty="0"/>
              <a:t>recommended curve points it uses </a:t>
            </a:r>
            <a:r>
              <a:rPr lang="en-US" sz="1400" dirty="0" smtClean="0"/>
              <a:t>self-generated basis </a:t>
            </a:r>
            <a:r>
              <a:rPr lang="en-US" sz="1400" dirty="0"/>
              <a:t>points and then takes the output as an input </a:t>
            </a:r>
            <a:r>
              <a:rPr lang="en-US" sz="1400" dirty="0" smtClean="0"/>
              <a:t>to FIPS/ANSI X.9.31 PRNG</a:t>
            </a:r>
            <a:r>
              <a:rPr lang="en-US" sz="1400" dirty="0"/>
              <a:t>, which is the </a:t>
            </a:r>
            <a:r>
              <a:rPr lang="en-US" sz="1400" dirty="0" smtClean="0"/>
              <a:t>random number </a:t>
            </a:r>
            <a:r>
              <a:rPr lang="en-US" sz="1400" dirty="0"/>
              <a:t>generator used in </a:t>
            </a:r>
            <a:r>
              <a:rPr lang="en-US" sz="1400" dirty="0" err="1"/>
              <a:t>ScreenOS</a:t>
            </a:r>
            <a:r>
              <a:rPr lang="en-US" sz="1400" dirty="0"/>
              <a:t> cryptographic </a:t>
            </a:r>
            <a:r>
              <a:rPr lang="en-US" sz="1400" dirty="0" smtClean="0"/>
              <a:t>operations.</a:t>
            </a:r>
          </a:p>
          <a:p>
            <a:pPr algn="just"/>
            <a:endParaRPr lang="en-US" sz="1400" dirty="0"/>
          </a:p>
          <a:p>
            <a:pPr algn="r"/>
            <a:r>
              <a:rPr lang="en-US" sz="1400" dirty="0" smtClean="0"/>
              <a:t>	</a:t>
            </a:r>
          </a:p>
          <a:p>
            <a:pPr algn="r"/>
            <a:r>
              <a:rPr lang="en-US" sz="1400" dirty="0" smtClean="0"/>
              <a:t>Juniper Knowledge Base Article KB28205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3554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Juniper PRNG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135998" y="1676399"/>
            <a:ext cx="4393729" cy="419624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61950" indent="-361950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endParaRPr lang="en-US" sz="900" dirty="0" smtClean="0">
              <a:solidFill>
                <a:schemeClr val="accent2"/>
              </a:solidFill>
              <a:latin typeface="Consolas" panose="020B0609020204030204" pitchFamily="49" charset="0"/>
              <a:ea typeface="Cambria Math" panose="02040503050406030204" pitchFamily="18" charset="0"/>
            </a:endParaRP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endParaRPr lang="en-US" sz="900" dirty="0">
              <a:solidFill>
                <a:schemeClr val="accent2"/>
              </a:solidFill>
              <a:latin typeface="Consolas" panose="020B0609020204030204" pitchFamily="49" charset="0"/>
              <a:ea typeface="Cambria Math" panose="02040503050406030204" pitchFamily="18" charset="0"/>
            </a:endParaRP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endParaRPr lang="en-US" sz="900" dirty="0" smtClean="0">
              <a:solidFill>
                <a:schemeClr val="accent2"/>
              </a:solidFill>
              <a:latin typeface="Consolas" panose="020B0609020204030204" pitchFamily="49" charset="0"/>
              <a:ea typeface="Cambria Math" panose="02040503050406030204" pitchFamily="18" charset="0"/>
            </a:endParaRP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 smtClean="0">
                <a:solidFill>
                  <a:schemeClr val="accent2"/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char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seed[32];	          	    </a:t>
            </a:r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// </a:t>
            </a:r>
            <a:r>
              <a:rPr lang="en-US" sz="900" dirty="0" err="1" smtClean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dual_ec</a:t>
            </a:r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 output </a:t>
            </a: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 smtClean="0">
                <a:solidFill>
                  <a:schemeClr val="accent2"/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char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block[8];	           </a:t>
            </a:r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// X9.31 temporary output</a:t>
            </a: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 smtClean="0">
                <a:solidFill>
                  <a:schemeClr val="accent2"/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char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</a:t>
            </a: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output[32]; 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	       </a:t>
            </a:r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// </a:t>
            </a:r>
            <a:r>
              <a:rPr lang="en-US" sz="900" dirty="0" err="1" smtClean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prng_generate</a:t>
            </a:r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 final output</a:t>
            </a: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 smtClean="0">
                <a:solidFill>
                  <a:schemeClr val="accent2"/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unsigned </a:t>
            </a:r>
            <a:r>
              <a:rPr lang="en-US" sz="900" dirty="0" err="1">
                <a:solidFill>
                  <a:schemeClr val="accent2"/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int</a:t>
            </a: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 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index;</a:t>
            </a:r>
            <a:endParaRPr lang="en-US" sz="900" dirty="0">
              <a:latin typeface="Consolas" panose="020B0609020204030204" pitchFamily="49" charset="0"/>
              <a:ea typeface="Cambria Math" panose="02040503050406030204" pitchFamily="18" charset="0"/>
            </a:endParaRP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</a:t>
            </a:r>
            <a:endParaRPr lang="en-US" sz="900" dirty="0">
              <a:latin typeface="Consolas" panose="020B0609020204030204" pitchFamily="49" charset="0"/>
              <a:ea typeface="Cambria Math" panose="02040503050406030204" pitchFamily="18" charset="0"/>
            </a:endParaRP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 smtClean="0">
                <a:solidFill>
                  <a:schemeClr val="accent2"/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void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</a:t>
            </a:r>
            <a:r>
              <a:rPr lang="en-US" sz="900" dirty="0" err="1">
                <a:latin typeface="Consolas" panose="020B0609020204030204" pitchFamily="49" charset="0"/>
                <a:ea typeface="Cambria Math" panose="02040503050406030204" pitchFamily="18" charset="0"/>
              </a:rPr>
              <a:t>prng_reseed</a:t>
            </a: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(</a:t>
            </a:r>
            <a:r>
              <a:rPr lang="en-US" sz="900" dirty="0">
                <a:solidFill>
                  <a:schemeClr val="accent2"/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void</a:t>
            </a: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) 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{</a:t>
            </a:r>
            <a:endParaRPr lang="en-US" sz="900" dirty="0">
              <a:latin typeface="Consolas" panose="020B0609020204030204" pitchFamily="49" charset="0"/>
              <a:ea typeface="Cambria Math" panose="02040503050406030204" pitchFamily="18" charset="0"/>
            </a:endParaRP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  </a:t>
            </a:r>
            <a:r>
              <a:rPr lang="en-US" sz="900" dirty="0" err="1" smtClean="0">
                <a:latin typeface="Consolas" panose="020B0609020204030204" pitchFamily="49" charset="0"/>
                <a:ea typeface="Cambria Math" panose="02040503050406030204" pitchFamily="18" charset="0"/>
              </a:rPr>
              <a:t>dual_ec_generate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(output</a:t>
            </a: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, 32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);</a:t>
            </a:r>
            <a:endParaRPr lang="en-US" sz="900" dirty="0">
              <a:latin typeface="Consolas" panose="020B0609020204030204" pitchFamily="49" charset="0"/>
              <a:ea typeface="Cambria Math" panose="02040503050406030204" pitchFamily="18" charset="0"/>
            </a:endParaRP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  </a:t>
            </a:r>
            <a:r>
              <a:rPr lang="en-US" sz="900" dirty="0" err="1" smtClean="0">
                <a:latin typeface="Consolas" panose="020B0609020204030204" pitchFamily="49" charset="0"/>
                <a:ea typeface="Cambria Math" panose="02040503050406030204" pitchFamily="18" charset="0"/>
              </a:rPr>
              <a:t>memcpy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(seed</a:t>
            </a: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, output, 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32);</a:t>
            </a:r>
            <a:endParaRPr lang="en-US" sz="900" dirty="0">
              <a:latin typeface="Consolas" panose="020B0609020204030204" pitchFamily="49" charset="0"/>
              <a:ea typeface="Cambria Math" panose="02040503050406030204" pitchFamily="18" charset="0"/>
            </a:endParaRP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  index </a:t>
            </a: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= 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32;</a:t>
            </a:r>
            <a:endParaRPr lang="en-US" sz="900" dirty="0">
              <a:latin typeface="Consolas" panose="020B0609020204030204" pitchFamily="49" charset="0"/>
              <a:ea typeface="Cambria Math" panose="02040503050406030204" pitchFamily="18" charset="0"/>
            </a:endParaRP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}</a:t>
            </a:r>
            <a:endParaRPr lang="en-US" sz="900" dirty="0" smtClean="0">
              <a:latin typeface="Consolas" panose="020B0609020204030204" pitchFamily="49" charset="0"/>
              <a:ea typeface="Cambria Math" panose="02040503050406030204" pitchFamily="18" charset="0"/>
            </a:endParaRP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 </a:t>
            </a: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 smtClean="0">
                <a:solidFill>
                  <a:schemeClr val="accent2"/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void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</a:t>
            </a:r>
            <a:r>
              <a:rPr lang="en-US" sz="900" dirty="0" err="1">
                <a:latin typeface="Consolas" panose="020B0609020204030204" pitchFamily="49" charset="0"/>
                <a:ea typeface="Cambria Math" panose="02040503050406030204" pitchFamily="18" charset="0"/>
              </a:rPr>
              <a:t>prng_generate</a:t>
            </a: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(</a:t>
            </a:r>
            <a:r>
              <a:rPr lang="en-US" sz="900" dirty="0">
                <a:solidFill>
                  <a:schemeClr val="accent2"/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void</a:t>
            </a: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) {</a:t>
            </a: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  index </a:t>
            </a: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= 0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;</a:t>
            </a:r>
            <a:endParaRPr lang="en-US" sz="900" dirty="0">
              <a:latin typeface="Consolas" panose="020B0609020204030204" pitchFamily="49" charset="0"/>
              <a:ea typeface="Cambria Math" panose="02040503050406030204" pitchFamily="18" charset="0"/>
            </a:endParaRP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  </a:t>
            </a: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  </a:t>
            </a:r>
            <a:r>
              <a:rPr lang="en-US" sz="900" dirty="0" err="1" smtClean="0">
                <a:latin typeface="Consolas" panose="020B0609020204030204" pitchFamily="49" charset="0"/>
                <a:ea typeface="Cambria Math" panose="02040503050406030204" pitchFamily="18" charset="0"/>
              </a:rPr>
              <a:t>prng_reseed</a:t>
            </a: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();</a:t>
            </a: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  </a:t>
            </a: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 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 </a:t>
            </a:r>
            <a:r>
              <a:rPr lang="en-US" sz="900" dirty="0" smtClean="0">
                <a:solidFill>
                  <a:schemeClr val="accent2"/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for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</a:t>
            </a: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(; index &lt;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32; </a:t>
            </a: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index += 8) {</a:t>
            </a: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    ...</a:t>
            </a:r>
            <a:endParaRPr lang="en-US" sz="900" dirty="0">
              <a:latin typeface="Consolas" panose="020B0609020204030204" pitchFamily="49" charset="0"/>
              <a:ea typeface="Cambria Math" panose="02040503050406030204" pitchFamily="18" charset="0"/>
            </a:endParaRP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    x9_31_generate_block(seed, block</a:t>
            </a: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);</a:t>
            </a: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    ...</a:t>
            </a:r>
            <a:endParaRPr lang="en-US" sz="900" dirty="0">
              <a:latin typeface="Consolas" panose="020B0609020204030204" pitchFamily="49" charset="0"/>
              <a:ea typeface="Cambria Math" panose="02040503050406030204" pitchFamily="18" charset="0"/>
            </a:endParaRP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 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   </a:t>
            </a:r>
            <a:r>
              <a:rPr lang="en-US" sz="900" dirty="0" err="1" smtClean="0">
                <a:latin typeface="Consolas" panose="020B0609020204030204" pitchFamily="49" charset="0"/>
                <a:ea typeface="Cambria Math" panose="02040503050406030204" pitchFamily="18" charset="0"/>
              </a:rPr>
              <a:t>memcpy</a:t>
            </a: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(&amp;output[index], block, 8);</a:t>
            </a: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  }</a:t>
            </a:r>
            <a:endParaRPr lang="en-US" sz="900" dirty="0">
              <a:latin typeface="Consolas" panose="020B0609020204030204" pitchFamily="49" charset="0"/>
              <a:ea typeface="Cambria Math" panose="02040503050406030204" pitchFamily="18" charset="0"/>
            </a:endParaRP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}</a:t>
            </a:r>
            <a:endParaRPr lang="en-US" sz="900" dirty="0">
              <a:latin typeface="Consolas" panose="020B0609020204030204" pitchFamily="49" charset="0"/>
              <a:ea typeface="Cambria Math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265382" y="1676399"/>
            <a:ext cx="4147128" cy="419624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60363" indent="-360363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endParaRPr lang="en-US" sz="900" dirty="0" smtClean="0">
              <a:solidFill>
                <a:schemeClr val="accent2"/>
              </a:solidFill>
              <a:latin typeface="Consolas" panose="020B0609020204030204" pitchFamily="49" charset="0"/>
              <a:ea typeface="Cambria Math" panose="02040503050406030204" pitchFamily="18" charset="0"/>
            </a:endParaRPr>
          </a:p>
          <a:p>
            <a:pPr marL="360363" indent="-360363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endParaRPr lang="en-US" sz="900" dirty="0">
              <a:solidFill>
                <a:schemeClr val="accent2"/>
              </a:solidFill>
              <a:latin typeface="Consolas" panose="020B0609020204030204" pitchFamily="49" charset="0"/>
              <a:ea typeface="Cambria Math" panose="02040503050406030204" pitchFamily="18" charset="0"/>
            </a:endParaRPr>
          </a:p>
          <a:p>
            <a:pPr marL="360363" indent="-360363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 smtClean="0">
                <a:solidFill>
                  <a:schemeClr val="accent2"/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char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seed[8]		</a:t>
            </a:r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// </a:t>
            </a:r>
            <a:r>
              <a:rPr lang="en-US" sz="900" dirty="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dual_ec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 output </a:t>
            </a:r>
          </a:p>
          <a:p>
            <a:pPr marL="360363" indent="-360363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 smtClean="0">
                <a:solidFill>
                  <a:schemeClr val="accent2"/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char 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block[8];</a:t>
            </a:r>
            <a:r>
              <a:rPr lang="en-US" sz="900" dirty="0" smtClean="0">
                <a:solidFill>
                  <a:schemeClr val="accent2"/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 	        </a:t>
            </a:r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// 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X9.31 temporary output</a:t>
            </a:r>
            <a:endParaRPr lang="en-US" sz="900" dirty="0" smtClean="0">
              <a:solidFill>
                <a:schemeClr val="accent2"/>
              </a:solidFill>
              <a:latin typeface="Consolas" panose="020B0609020204030204" pitchFamily="49" charset="0"/>
              <a:ea typeface="Cambria Math" panose="02040503050406030204" pitchFamily="18" charset="0"/>
            </a:endParaRPr>
          </a:p>
          <a:p>
            <a:pPr marL="360363" indent="-360363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</a:t>
            </a:r>
            <a:endParaRPr lang="en-US" sz="900" dirty="0">
              <a:latin typeface="Consolas" panose="020B0609020204030204" pitchFamily="49" charset="0"/>
              <a:ea typeface="Cambria Math" panose="02040503050406030204" pitchFamily="18" charset="0"/>
            </a:endParaRPr>
          </a:p>
          <a:p>
            <a:pPr marL="360363" indent="-360363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 smtClean="0">
                <a:solidFill>
                  <a:schemeClr val="accent2"/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unsigned </a:t>
            </a:r>
            <a:r>
              <a:rPr lang="en-US" sz="900" dirty="0" err="1">
                <a:solidFill>
                  <a:schemeClr val="accent2"/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int</a:t>
            </a:r>
            <a:r>
              <a:rPr lang="en-US" sz="900" dirty="0">
                <a:solidFill>
                  <a:schemeClr val="accent2"/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 </a:t>
            </a:r>
            <a:r>
              <a:rPr lang="en-US" sz="900" dirty="0" err="1" smtClean="0">
                <a:latin typeface="Consolas" panose="020B0609020204030204" pitchFamily="49" charset="0"/>
                <a:ea typeface="Cambria Math" panose="02040503050406030204" pitchFamily="18" charset="0"/>
              </a:rPr>
              <a:t>calls_since_reseed</a:t>
            </a: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;</a:t>
            </a:r>
          </a:p>
          <a:p>
            <a:pPr marL="360363" indent="-360363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</a:t>
            </a:r>
            <a:endParaRPr lang="en-US" sz="900" dirty="0">
              <a:latin typeface="Consolas" panose="020B0609020204030204" pitchFamily="49" charset="0"/>
              <a:ea typeface="Cambria Math" panose="02040503050406030204" pitchFamily="18" charset="0"/>
            </a:endParaRPr>
          </a:p>
          <a:p>
            <a:pPr marL="360363" indent="-360363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 smtClean="0">
                <a:solidFill>
                  <a:schemeClr val="accent2"/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void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</a:t>
            </a:r>
            <a:r>
              <a:rPr lang="en-US" sz="900" dirty="0" err="1">
                <a:latin typeface="Consolas" panose="020B0609020204030204" pitchFamily="49" charset="0"/>
                <a:ea typeface="Cambria Math" panose="02040503050406030204" pitchFamily="18" charset="0"/>
              </a:rPr>
              <a:t>prng_reseed</a:t>
            </a: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(</a:t>
            </a:r>
            <a:r>
              <a:rPr lang="en-US" sz="900" dirty="0">
                <a:solidFill>
                  <a:schemeClr val="accent2"/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void</a:t>
            </a: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) 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{</a:t>
            </a:r>
            <a:endParaRPr lang="en-US" sz="900" dirty="0">
              <a:latin typeface="Consolas" panose="020B0609020204030204" pitchFamily="49" charset="0"/>
              <a:ea typeface="Cambria Math" panose="02040503050406030204" pitchFamily="18" charset="0"/>
            </a:endParaRPr>
          </a:p>
          <a:p>
            <a:pPr marL="360363" indent="-360363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 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</a:t>
            </a:r>
          </a:p>
          <a:p>
            <a:pPr marL="360363" indent="-360363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  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 </a:t>
            </a:r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// same as v6.2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</a:t>
            </a:r>
          </a:p>
          <a:p>
            <a:pPr marL="360363" indent="-360363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 </a:t>
            </a:r>
            <a:endParaRPr lang="en-US" sz="900" dirty="0" smtClean="0">
              <a:latin typeface="Consolas" panose="020B0609020204030204" pitchFamily="49" charset="0"/>
              <a:ea typeface="Cambria Math" panose="02040503050406030204" pitchFamily="18" charset="0"/>
            </a:endParaRPr>
          </a:p>
          <a:p>
            <a:pPr marL="360363" indent="-360363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 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}</a:t>
            </a:r>
          </a:p>
          <a:p>
            <a:pPr marL="360363" indent="-360363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 </a:t>
            </a:r>
          </a:p>
          <a:p>
            <a:pPr marL="360363" indent="-360363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 smtClean="0">
                <a:solidFill>
                  <a:schemeClr val="accent2"/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void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</a:t>
            </a:r>
            <a:r>
              <a:rPr lang="en-US" sz="900" dirty="0" err="1" smtClean="0">
                <a:latin typeface="Consolas" panose="020B0609020204030204" pitchFamily="49" charset="0"/>
                <a:ea typeface="Cambria Math" panose="02040503050406030204" pitchFamily="18" charset="0"/>
              </a:rPr>
              <a:t>prng_generate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(</a:t>
            </a:r>
            <a:r>
              <a:rPr lang="en-US" sz="900" dirty="0" smtClean="0">
                <a:solidFill>
                  <a:schemeClr val="accent2"/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char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*output) {</a:t>
            </a:r>
            <a:endParaRPr lang="en-US" sz="900" dirty="0">
              <a:latin typeface="Consolas" panose="020B0609020204030204" pitchFamily="49" charset="0"/>
              <a:ea typeface="Cambria Math" panose="02040503050406030204" pitchFamily="18" charset="0"/>
            </a:endParaRPr>
          </a:p>
          <a:p>
            <a:pPr marL="360363" indent="-360363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  </a:t>
            </a:r>
            <a:r>
              <a:rPr lang="en-US" sz="900" dirty="0" smtClean="0">
                <a:solidFill>
                  <a:schemeClr val="accent2"/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unsigned </a:t>
            </a:r>
            <a:r>
              <a:rPr lang="en-US" sz="900" dirty="0" err="1" smtClean="0">
                <a:solidFill>
                  <a:schemeClr val="accent2"/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int</a:t>
            </a:r>
            <a:r>
              <a:rPr lang="en-US" sz="900" dirty="0" smtClean="0">
                <a:solidFill>
                  <a:schemeClr val="accent2"/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 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index </a:t>
            </a: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= 0;</a:t>
            </a:r>
          </a:p>
          <a:p>
            <a:pPr marL="360363" indent="-360363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  </a:t>
            </a:r>
            <a:r>
              <a:rPr lang="en-US" sz="900" dirty="0" err="1" smtClean="0">
                <a:latin typeface="Consolas" panose="020B0609020204030204" pitchFamily="49" charset="0"/>
                <a:ea typeface="Cambria Math" panose="02040503050406030204" pitchFamily="18" charset="0"/>
              </a:rPr>
              <a:t>calls_since_reseed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++;</a:t>
            </a:r>
          </a:p>
          <a:p>
            <a:pPr marL="360363" indent="-360363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</a:t>
            </a:r>
            <a:endParaRPr lang="en-US" sz="900" dirty="0">
              <a:latin typeface="Consolas" panose="020B0609020204030204" pitchFamily="49" charset="0"/>
              <a:ea typeface="Cambria Math" panose="02040503050406030204" pitchFamily="18" charset="0"/>
            </a:endParaRPr>
          </a:p>
          <a:p>
            <a:pPr marL="360363" indent="-360363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  </a:t>
            </a:r>
            <a:r>
              <a:rPr lang="en-US" sz="900" dirty="0" smtClean="0">
                <a:solidFill>
                  <a:schemeClr val="accent2"/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if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(</a:t>
            </a:r>
            <a:r>
              <a:rPr lang="en-US" sz="900" dirty="0" err="1" smtClean="0">
                <a:latin typeface="Consolas" panose="020B0609020204030204" pitchFamily="49" charset="0"/>
                <a:ea typeface="Cambria Math" panose="02040503050406030204" pitchFamily="18" charset="0"/>
              </a:rPr>
              <a:t>calls_since_reseed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&gt; 10 000) </a:t>
            </a:r>
            <a:endParaRPr lang="en-US" sz="900" dirty="0">
              <a:latin typeface="Consolas" panose="020B0609020204030204" pitchFamily="49" charset="0"/>
              <a:ea typeface="Cambria Math" panose="02040503050406030204" pitchFamily="18" charset="0"/>
            </a:endParaRPr>
          </a:p>
          <a:p>
            <a:pPr marL="360363" indent="-360363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    </a:t>
            </a:r>
            <a:r>
              <a:rPr lang="en-US" sz="900" dirty="0" err="1" smtClean="0">
                <a:latin typeface="Consolas" panose="020B0609020204030204" pitchFamily="49" charset="0"/>
                <a:ea typeface="Cambria Math" panose="02040503050406030204" pitchFamily="18" charset="0"/>
              </a:rPr>
              <a:t>prng_reseed</a:t>
            </a: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();</a:t>
            </a:r>
          </a:p>
          <a:p>
            <a:pPr marL="360363" indent="-360363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</a:t>
            </a:r>
          </a:p>
          <a:p>
            <a:pPr marL="360363" indent="-360363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 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 </a:t>
            </a:r>
            <a:r>
              <a:rPr lang="en-US" sz="900" dirty="0" smtClean="0">
                <a:solidFill>
                  <a:schemeClr val="accent2"/>
                </a:solidFill>
                <a:latin typeface="Consolas" panose="020B0609020204030204" pitchFamily="49" charset="0"/>
                <a:ea typeface="Cambria Math" panose="02040503050406030204" pitchFamily="18" charset="0"/>
              </a:rPr>
              <a:t>for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</a:t>
            </a: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(; index 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&lt; 20; </a:t>
            </a: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index += 8) {</a:t>
            </a:r>
          </a:p>
          <a:p>
            <a:pPr marL="360363" indent="-360363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    ...</a:t>
            </a:r>
            <a:endParaRPr lang="en-US" sz="900" dirty="0">
              <a:latin typeface="Consolas" panose="020B0609020204030204" pitchFamily="49" charset="0"/>
              <a:ea typeface="Cambria Math" panose="02040503050406030204" pitchFamily="18" charset="0"/>
            </a:endParaRPr>
          </a:p>
          <a:p>
            <a:pPr marL="360363" indent="-360363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    x9_31_generate_block(seed, </a:t>
            </a: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block);</a:t>
            </a:r>
          </a:p>
          <a:p>
            <a:pPr marL="360363" indent="-360363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    ...</a:t>
            </a:r>
            <a:endParaRPr lang="en-US" sz="900" dirty="0">
              <a:latin typeface="Consolas" panose="020B0609020204030204" pitchFamily="49" charset="0"/>
              <a:ea typeface="Cambria Math" panose="02040503050406030204" pitchFamily="18" charset="0"/>
            </a:endParaRPr>
          </a:p>
          <a:p>
            <a:pPr marL="360363" indent="-360363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 </a:t>
            </a: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   </a:t>
            </a:r>
            <a:r>
              <a:rPr lang="en-US" sz="900" dirty="0" err="1" smtClean="0">
                <a:latin typeface="Consolas" panose="020B0609020204030204" pitchFamily="49" charset="0"/>
                <a:ea typeface="Cambria Math" panose="02040503050406030204" pitchFamily="18" charset="0"/>
              </a:rPr>
              <a:t>memcpy</a:t>
            </a:r>
            <a:r>
              <a:rPr lang="en-US" sz="900" dirty="0">
                <a:latin typeface="Consolas" panose="020B0609020204030204" pitchFamily="49" charset="0"/>
                <a:ea typeface="Cambria Math" panose="02040503050406030204" pitchFamily="18" charset="0"/>
              </a:rPr>
              <a:t>(&amp;output[index], block, 8);</a:t>
            </a:r>
          </a:p>
          <a:p>
            <a:pPr marL="360363" indent="-360363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   }</a:t>
            </a:r>
            <a:endParaRPr lang="en-US" sz="900" dirty="0">
              <a:latin typeface="Consolas" panose="020B0609020204030204" pitchFamily="49" charset="0"/>
              <a:ea typeface="Cambria Math" panose="02040503050406030204" pitchFamily="18" charset="0"/>
            </a:endParaRPr>
          </a:p>
          <a:p>
            <a:pPr marL="360363" indent="-360363" fontAlgn="base">
              <a:spcBef>
                <a:spcPct val="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Font typeface="+mj-lt"/>
              <a:buAutoNum type="arabicPeriod"/>
            </a:pPr>
            <a:r>
              <a:rPr lang="en-US" sz="900" dirty="0" smtClean="0">
                <a:latin typeface="Consolas" panose="020B0609020204030204" pitchFamily="49" charset="0"/>
                <a:ea typeface="Cambria Math" panose="02040503050406030204" pitchFamily="18" charset="0"/>
              </a:rPr>
              <a:t>}</a:t>
            </a:r>
            <a:endParaRPr lang="en-US" sz="900" dirty="0">
              <a:latin typeface="Consolas" panose="020B0609020204030204" pitchFamily="49" charset="0"/>
              <a:ea typeface="Cambria Math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53745" y="1231731"/>
            <a:ext cx="2272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ScreenOS</a:t>
            </a:r>
            <a:r>
              <a:rPr lang="en-US" sz="1600" dirty="0" smtClean="0"/>
              <a:t> v.6.2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0799" y="1231731"/>
            <a:ext cx="2272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ScreenOS</a:t>
            </a:r>
            <a:r>
              <a:rPr lang="en-US" sz="1600" dirty="0" smtClean="0"/>
              <a:t> v.6.1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7816743" y="2652582"/>
            <a:ext cx="1532963" cy="26201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7513320" y="3009163"/>
            <a:ext cx="1836386" cy="32839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7453745" y="3109299"/>
            <a:ext cx="1895961" cy="124229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9311095" y="2856730"/>
            <a:ext cx="1301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global variable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6528536" y="2391312"/>
            <a:ext cx="1228437" cy="193964"/>
          </a:xfrm>
          <a:prstGeom prst="ellips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ea typeface="Cambria Math" panose="020405030504060302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94023" y="5099640"/>
            <a:ext cx="1645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4"/>
                </a:solidFill>
              </a:rPr>
              <a:t>global shared buffer</a:t>
            </a:r>
          </a:p>
        </p:txBody>
      </p:sp>
      <p:sp>
        <p:nvSpPr>
          <p:cNvPr id="35" name="Oval 34"/>
          <p:cNvSpPr/>
          <p:nvPr/>
        </p:nvSpPr>
        <p:spPr bwMode="auto">
          <a:xfrm>
            <a:off x="7800610" y="2937124"/>
            <a:ext cx="468674" cy="193964"/>
          </a:xfrm>
          <a:prstGeom prst="ellips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ea typeface="Cambria Math" panose="02040503050406030204" pitchFamily="18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7335222" y="4795620"/>
            <a:ext cx="536238" cy="276187"/>
          </a:xfrm>
          <a:prstGeom prst="ellips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ea typeface="Cambria Math" panose="02040503050406030204" pitchFamily="18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2409314" y="4956163"/>
            <a:ext cx="1003299" cy="252105"/>
          </a:xfrm>
          <a:prstGeom prst="ellips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accent4"/>
              </a:solidFill>
              <a:ea typeface="Cambria Math" panose="02040503050406030204" pitchFamily="18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2888094" y="3485400"/>
            <a:ext cx="853325" cy="195324"/>
          </a:xfrm>
          <a:prstGeom prst="ellips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accent4"/>
              </a:solidFill>
              <a:ea typeface="Cambria Math" panose="020405030504060302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052127" y="3939190"/>
            <a:ext cx="12377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private variable</a:t>
            </a:r>
          </a:p>
        </p:txBody>
      </p:sp>
      <p:cxnSp>
        <p:nvCxnSpPr>
          <p:cNvPr id="41" name="Straight Arrow Connector 40"/>
          <p:cNvCxnSpPr/>
          <p:nvPr/>
        </p:nvCxnSpPr>
        <p:spPr bwMode="auto">
          <a:xfrm>
            <a:off x="3065157" y="3759619"/>
            <a:ext cx="1015828" cy="30269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45"/>
          <p:cNvSpPr txBox="1"/>
          <p:nvPr/>
        </p:nvSpPr>
        <p:spPr>
          <a:xfrm>
            <a:off x="2594038" y="3199218"/>
            <a:ext cx="173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4"/>
                </a:solidFill>
              </a:rPr>
              <a:t>caller-supplied buffer</a:t>
            </a:r>
          </a:p>
        </p:txBody>
      </p:sp>
      <p:cxnSp>
        <p:nvCxnSpPr>
          <p:cNvPr id="47" name="Straight Arrow Connector 46"/>
          <p:cNvCxnSpPr/>
          <p:nvPr/>
        </p:nvCxnSpPr>
        <p:spPr bwMode="auto">
          <a:xfrm>
            <a:off x="2945663" y="4601091"/>
            <a:ext cx="1064136" cy="64703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TextBox 49"/>
          <p:cNvSpPr txBox="1"/>
          <p:nvPr/>
        </p:nvSpPr>
        <p:spPr>
          <a:xfrm>
            <a:off x="3943303" y="5210157"/>
            <a:ext cx="1160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only 20 bytes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612839" y="6111670"/>
            <a:ext cx="73128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Source:</a:t>
            </a:r>
            <a:r>
              <a:rPr lang="en-US" sz="1050" i="1" dirty="0" smtClean="0"/>
              <a:t> Where </a:t>
            </a:r>
            <a:r>
              <a:rPr lang="en-US" sz="1050" i="1" dirty="0"/>
              <a:t>did I leave my </a:t>
            </a:r>
            <a:r>
              <a:rPr lang="en-US" sz="1050" i="1" dirty="0" smtClean="0"/>
              <a:t>keys? Lessons </a:t>
            </a:r>
            <a:r>
              <a:rPr lang="en-US" sz="1050" i="1" dirty="0"/>
              <a:t>from the Juniper Dual EC incident </a:t>
            </a:r>
            <a:r>
              <a:rPr lang="en-US" sz="1050" i="1" dirty="0">
                <a:hlinkClick r:id="rId3"/>
              </a:rPr>
              <a:t>https://</a:t>
            </a:r>
            <a:r>
              <a:rPr lang="en-US" sz="1050" i="1" dirty="0" smtClean="0">
                <a:hlinkClick r:id="rId3"/>
              </a:rPr>
              <a:t>dl.acm.org/doi/10.1145/3266291</a:t>
            </a:r>
            <a:r>
              <a:rPr lang="en-US" sz="1050" i="1" dirty="0" smtClean="0"/>
              <a:t> </a:t>
            </a:r>
            <a:endParaRPr lang="en-US" sz="1050" i="1" dirty="0"/>
          </a:p>
          <a:p>
            <a:r>
              <a:rPr lang="en-US" sz="1050" i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682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9" grpId="0"/>
      <p:bldP spid="27" grpId="0" animBg="1"/>
      <p:bldP spid="34" grpId="0"/>
      <p:bldP spid="35" grpId="0" animBg="1"/>
      <p:bldP spid="36" grpId="0" animBg="1"/>
      <p:bldP spid="37" grpId="0" animBg="1"/>
      <p:bldP spid="38" grpId="0" animBg="1"/>
      <p:bldP spid="40" grpId="0"/>
      <p:bldP spid="46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Diffie</a:t>
            </a:r>
            <a:r>
              <a:rPr lang="en-US" dirty="0"/>
              <a:t>-Hellman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36"/>
              <p:cNvSpPr>
                <a:spLocks noGrp="1"/>
              </p:cNvSpPr>
              <p:nvPr>
                <p:ph idx="1"/>
              </p:nvPr>
            </p:nvSpPr>
            <p:spPr>
              <a:xfrm>
                <a:off x="623392" y="1027586"/>
                <a:ext cx="11137237" cy="5332117"/>
              </a:xfrm>
            </p:spPr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/>
                <a:endParaRPr lang="en-US" dirty="0"/>
              </a:p>
              <a:p>
                <a:pPr marL="0" indent="0"/>
                <a:r>
                  <a:rPr lang="en-US" sz="1800" b="1" dirty="0"/>
                  <a:t>Security: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Must be hard to compute </a:t>
                </a:r>
                <a14:m>
                  <m:oMath xmlns:m="http://schemas.openxmlformats.org/officeDocument/2006/math">
                    <m:r>
                      <a:rPr lang="nb-NO" sz="1800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nb-NO" sz="18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sz="1800" dirty="0"/>
                  <a:t> given </a:t>
                </a:r>
                <a14:m>
                  <m:oMath xmlns:m="http://schemas.openxmlformats.org/officeDocument/2006/math">
                    <m:r>
                      <a:rPr lang="nb-NO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nb-NO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nb-NO" sz="18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800" dirty="0"/>
                  <a:t>		(DH assumption)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Must be hard to find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800" dirty="0"/>
                  <a:t> (or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given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b-NO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b-NO" sz="1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800" dirty="0"/>
                  <a:t>			(DLOG assumption)</a:t>
                </a:r>
              </a:p>
            </p:txBody>
          </p:sp>
        </mc:Choice>
        <mc:Fallback xmlns="">
          <p:sp>
            <p:nvSpPr>
              <p:cNvPr id="37" name="Content Placeholder 3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392" y="1027586"/>
                <a:ext cx="11137237" cy="5332117"/>
              </a:xfrm>
              <a:blipFill rotWithShape="0">
                <a:blip r:embed="rId3"/>
                <a:stretch>
                  <a:fillRect l="-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4895850" y="2330938"/>
            <a:ext cx="260032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74905" y="1969799"/>
                <a:ext cx="8634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4905" y="1969799"/>
                <a:ext cx="863441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5634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582433" y="2477395"/>
                <a:ext cx="1230618" cy="313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433" y="2477395"/>
                <a:ext cx="1230618" cy="313291"/>
              </a:xfrm>
              <a:prstGeom prst="rect">
                <a:avLst/>
              </a:prstGeom>
              <a:blipFill rotWithShape="0">
                <a:blip r:embed="rId5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 bwMode="auto">
          <a:xfrm flipH="1">
            <a:off x="4901583" y="2835891"/>
            <a:ext cx="2600324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482335" y="2603984"/>
                <a:ext cx="1623265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2000" b="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335" y="2603984"/>
                <a:ext cx="1623265" cy="43473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218846" y="2474548"/>
                <a:ext cx="1617815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2000" b="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8846" y="2474548"/>
                <a:ext cx="1617815" cy="43473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955528" y="3426841"/>
                <a:ext cx="89377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528" y="3426841"/>
                <a:ext cx="893771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10274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561215" y="3426841"/>
                <a:ext cx="933076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′←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1215" y="3426841"/>
                <a:ext cx="933076" cy="313291"/>
              </a:xfrm>
              <a:prstGeom prst="rect">
                <a:avLst/>
              </a:prstGeom>
              <a:blipFill rotWithShape="0">
                <a:blip r:embed="rId9"/>
                <a:stretch>
                  <a:fillRect l="-10458" t="-1923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849299" y="3421327"/>
                <a:ext cx="1693284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299" y="3421327"/>
                <a:ext cx="1693284" cy="313291"/>
              </a:xfrm>
              <a:prstGeom prst="rect">
                <a:avLst/>
              </a:prstGeom>
              <a:blipFill rotWithShape="0">
                <a:blip r:embed="rId10"/>
                <a:stretch>
                  <a:fillRect l="-3237" t="-1923" b="-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9494291" y="3419318"/>
                <a:ext cx="1638462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20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b-NO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4291" y="3419318"/>
                <a:ext cx="1638462" cy="313291"/>
              </a:xfrm>
              <a:prstGeom prst="rect">
                <a:avLst/>
              </a:prstGeom>
              <a:blipFill rotWithShape="0">
                <a:blip r:embed="rId11"/>
                <a:stretch>
                  <a:fillRect l="-3346"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491" y="1714682"/>
            <a:ext cx="429815" cy="8070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88965" y="1590338"/>
            <a:ext cx="524436" cy="97648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18" t="10315" r="26200" b="10998"/>
          <a:stretch/>
        </p:blipFill>
        <p:spPr>
          <a:xfrm>
            <a:off x="6531395" y="3197009"/>
            <a:ext cx="782716" cy="993270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 bwMode="auto">
          <a:xfrm>
            <a:off x="6080760" y="2909282"/>
            <a:ext cx="461642" cy="43156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Oval 4"/>
          <p:cNvSpPr/>
          <p:nvPr/>
        </p:nvSpPr>
        <p:spPr bwMode="auto">
          <a:xfrm>
            <a:off x="5612913" y="1794080"/>
            <a:ext cx="565972" cy="1277675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881361" y="1174393"/>
                <a:ext cx="92595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=〈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1361" y="1174393"/>
                <a:ext cx="925959" cy="307777"/>
              </a:xfrm>
              <a:prstGeom prst="rect">
                <a:avLst/>
              </a:prstGeom>
              <a:blipFill rotWithShape="0">
                <a:blip r:embed="rId19"/>
                <a:stretch>
                  <a:fillRect l="-9868" r="-3947" b="-3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/>
          <p:nvPr/>
        </p:nvCxnSpPr>
        <p:spPr bwMode="auto">
          <a:xfrm flipH="1">
            <a:off x="6807320" y="1163207"/>
            <a:ext cx="576460" cy="13160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Box 35"/>
          <p:cNvSpPr txBox="1"/>
          <p:nvPr/>
        </p:nvSpPr>
        <p:spPr>
          <a:xfrm>
            <a:off x="7383780" y="943271"/>
            <a:ext cx="961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42307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uiExpand="1" build="p"/>
      <p:bldP spid="6" grpId="0"/>
      <p:bldP spid="21" grpId="0"/>
      <p:bldP spid="28" grpId="0"/>
      <p:bldP spid="29" grpId="0"/>
      <p:bldP spid="30" grpId="0"/>
      <p:bldP spid="31" grpId="0"/>
      <p:bldP spid="33" grpId="0"/>
      <p:bldP spid="34" grpId="0"/>
      <p:bldP spid="5" grpId="0" uiExpan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IKEv2 / IPsec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40</a:t>
            </a:fld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4381501" y="3209226"/>
            <a:ext cx="311467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4381501" y="2695645"/>
            <a:ext cx="307195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4975" y="1863835"/>
            <a:ext cx="937317" cy="129428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14307" r="10294" b="12510"/>
          <a:stretch/>
        </p:blipFill>
        <p:spPr>
          <a:xfrm>
            <a:off x="2968709" y="2109831"/>
            <a:ext cx="834842" cy="7027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04361" y="2326313"/>
            <a:ext cx="166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client nonce,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379696" y="2326313"/>
            <a:ext cx="582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xG</a:t>
            </a:r>
            <a:endParaRPr lang="en-US" dirty="0" smtClean="0"/>
          </a:p>
        </p:txBody>
      </p:sp>
      <p:sp>
        <p:nvSpPr>
          <p:cNvPr id="45" name="TextBox 44"/>
          <p:cNvSpPr txBox="1"/>
          <p:nvPr/>
        </p:nvSpPr>
        <p:spPr>
          <a:xfrm>
            <a:off x="4765819" y="2844562"/>
            <a:ext cx="166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erver nonce,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379696" y="2836674"/>
            <a:ext cx="582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y</a:t>
            </a:r>
            <a:r>
              <a:rPr lang="en-US" dirty="0" err="1" smtClean="0"/>
              <a:t>G</a:t>
            </a:r>
            <a:endParaRPr lang="en-US" dirty="0" smtClean="0"/>
          </a:p>
        </p:txBody>
      </p:sp>
      <p:cxnSp>
        <p:nvCxnSpPr>
          <p:cNvPr id="48" name="Straight Arrow Connector 47"/>
          <p:cNvCxnSpPr/>
          <p:nvPr/>
        </p:nvCxnSpPr>
        <p:spPr bwMode="auto">
          <a:xfrm flipH="1">
            <a:off x="4381501" y="4236387"/>
            <a:ext cx="311467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Arrow Connector 48"/>
          <p:cNvCxnSpPr/>
          <p:nvPr/>
        </p:nvCxnSpPr>
        <p:spPr bwMode="auto">
          <a:xfrm>
            <a:off x="4381501" y="3722807"/>
            <a:ext cx="307195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TextBox 51"/>
          <p:cNvSpPr txBox="1"/>
          <p:nvPr/>
        </p:nvSpPr>
        <p:spPr>
          <a:xfrm>
            <a:off x="4786764" y="3386004"/>
            <a:ext cx="2260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client authentication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765820" y="3907473"/>
            <a:ext cx="2429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server authentication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845810" y="1652310"/>
            <a:ext cx="1545625" cy="1242856"/>
            <a:chOff x="8160053" y="3056448"/>
            <a:chExt cx="1545625" cy="1242856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0053" y="3727423"/>
              <a:ext cx="1545625" cy="571881"/>
            </a:xfrm>
            <a:prstGeom prst="rect">
              <a:avLst/>
            </a:prstGeom>
          </p:spPr>
        </p:pic>
        <p:pic>
          <p:nvPicPr>
            <p:cNvPr id="55" name="Content Placeholder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0053" y="3056448"/>
              <a:ext cx="1424876" cy="949917"/>
            </a:xfrm>
            <a:prstGeom prst="rect">
              <a:avLst/>
            </a:prstGeom>
            <a:ln/>
          </p:spPr>
        </p:pic>
      </p:grpSp>
      <p:cxnSp>
        <p:nvCxnSpPr>
          <p:cNvPr id="56" name="Straight Arrow Connector 55"/>
          <p:cNvCxnSpPr/>
          <p:nvPr/>
        </p:nvCxnSpPr>
        <p:spPr bwMode="auto">
          <a:xfrm flipH="1">
            <a:off x="5865091" y="3232366"/>
            <a:ext cx="563274" cy="147765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Arrow Connector 56"/>
          <p:cNvCxnSpPr/>
          <p:nvPr/>
        </p:nvCxnSpPr>
        <p:spPr bwMode="auto">
          <a:xfrm>
            <a:off x="5420229" y="3269462"/>
            <a:ext cx="278064" cy="142209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TextBox 57"/>
          <p:cNvSpPr txBox="1"/>
          <p:nvPr/>
        </p:nvSpPr>
        <p:spPr>
          <a:xfrm>
            <a:off x="4728870" y="4808094"/>
            <a:ext cx="2612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Created by Juniper PRNG</a:t>
            </a:r>
          </a:p>
        </p:txBody>
      </p:sp>
      <p:cxnSp>
        <p:nvCxnSpPr>
          <p:cNvPr id="61" name="Straight Arrow Connector 60"/>
          <p:cNvCxnSpPr/>
          <p:nvPr/>
        </p:nvCxnSpPr>
        <p:spPr bwMode="auto">
          <a:xfrm flipH="1" flipV="1">
            <a:off x="4867921" y="1619829"/>
            <a:ext cx="1588152" cy="140297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Arrow Connector 63"/>
          <p:cNvCxnSpPr/>
          <p:nvPr/>
        </p:nvCxnSpPr>
        <p:spPr bwMode="auto">
          <a:xfrm flipH="1" flipV="1">
            <a:off x="4977083" y="1619828"/>
            <a:ext cx="1479873" cy="89097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TextBox 66"/>
          <p:cNvSpPr txBox="1"/>
          <p:nvPr/>
        </p:nvSpPr>
        <p:spPr>
          <a:xfrm>
            <a:off x="2755858" y="1284680"/>
            <a:ext cx="5328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Knowledge of any of these allows deriving traffic encryption key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837738" y="2716442"/>
            <a:ext cx="14035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IKE: 64–2048 bits   </a:t>
            </a:r>
          </a:p>
        </p:txBody>
      </p:sp>
      <p:cxnSp>
        <p:nvCxnSpPr>
          <p:cNvPr id="71" name="Straight Arrow Connector 70"/>
          <p:cNvCxnSpPr/>
          <p:nvPr/>
        </p:nvCxnSpPr>
        <p:spPr bwMode="auto">
          <a:xfrm flipH="1">
            <a:off x="4036570" y="3244655"/>
            <a:ext cx="940513" cy="55417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" name="TextBox 73"/>
          <p:cNvSpPr txBox="1"/>
          <p:nvPr/>
        </p:nvSpPr>
        <p:spPr>
          <a:xfrm>
            <a:off x="2598125" y="3765125"/>
            <a:ext cx="1644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Juniper: 256 bits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8486279" y="3143851"/>
            <a:ext cx="803564" cy="1040621"/>
            <a:chOff x="8486279" y="3143851"/>
            <a:chExt cx="803564" cy="1040621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6279" y="3143851"/>
              <a:ext cx="712438" cy="795916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8486279" y="3907473"/>
              <a:ext cx="8035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2"/>
                  </a:solidFill>
                </a:rPr>
                <a:t>Dual EC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583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7" grpId="0"/>
      <p:bldP spid="70" grpId="0"/>
      <p:bldP spid="7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Juniper Networks backdoor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6628435" cy="4724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Juniper Networks: big manufacturer of network equipment (routers, VPNs, firewalls, etc.)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/>
              <a:t>Major customers: </a:t>
            </a:r>
            <a:r>
              <a:rPr lang="en-US" sz="1400" dirty="0" err="1" smtClean="0"/>
              <a:t>telcos</a:t>
            </a:r>
            <a:r>
              <a:rPr lang="en-US" sz="1400" dirty="0" smtClean="0"/>
              <a:t>, banks, US DoD  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 smtClean="0"/>
              <a:t>2015: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Hackers had obtained access to source code repository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Only one change:	</a:t>
            </a:r>
            <a:endParaRPr lang="en-US" sz="1400" dirty="0" smtClean="0"/>
          </a:p>
          <a:p>
            <a:pPr marL="0" indent="0"/>
            <a:r>
              <a:rPr lang="en-US" sz="1400" dirty="0" smtClean="0"/>
              <a:t>           </a:t>
            </a:r>
            <a:r>
              <a:rPr lang="en-US" sz="11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--- </a:t>
            </a:r>
            <a:r>
              <a:rPr lang="en-US" sz="11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Qx</a:t>
            </a:r>
            <a:r>
              <a:rPr lang="en-US" sz="11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 = 2c55e5e45edf713dc43475effe8813a60326a64d9ba3d2e39cb639b0f3b0ad10 </a:t>
            </a:r>
          </a:p>
          <a:p>
            <a:pPr marL="0" indent="0"/>
            <a:r>
              <a:rPr lang="en-US" sz="1100" dirty="0" smtClean="0">
                <a:latin typeface="Consolas" panose="020B0609020204030204" pitchFamily="49" charset="0"/>
              </a:rPr>
              <a:t>       </a:t>
            </a:r>
            <a:r>
              <a:rPr lang="en-US" sz="1100" dirty="0" smtClean="0">
                <a:solidFill>
                  <a:srgbClr val="00B050"/>
                </a:solidFill>
                <a:latin typeface="Consolas" panose="020B0609020204030204" pitchFamily="49" charset="0"/>
              </a:rPr>
              <a:t>+++ </a:t>
            </a:r>
            <a:r>
              <a:rPr lang="en-US" sz="1100" dirty="0" err="1" smtClean="0">
                <a:solidFill>
                  <a:srgbClr val="00B050"/>
                </a:solidFill>
                <a:latin typeface="Consolas" panose="020B0609020204030204" pitchFamily="49" charset="0"/>
              </a:rPr>
              <a:t>Qx</a:t>
            </a:r>
            <a:r>
              <a:rPr lang="en-US" sz="1100" dirty="0" smtClean="0">
                <a:solidFill>
                  <a:srgbClr val="00B050"/>
                </a:solidFill>
                <a:latin typeface="Consolas" panose="020B0609020204030204" pitchFamily="49" charset="0"/>
              </a:rPr>
              <a:t> = 9585320eeaf81044f20d55030a035b11bece81c785e6c933e4a8a131f6578107</a:t>
            </a:r>
            <a:r>
              <a:rPr lang="en-US" sz="1100" dirty="0" smtClean="0"/>
              <a:t>	</a:t>
            </a:r>
          </a:p>
          <a:p>
            <a:pPr marL="0" indent="0"/>
            <a:endParaRPr lang="en-US" sz="1600" dirty="0"/>
          </a:p>
        </p:txBody>
      </p:sp>
      <p:pic>
        <p:nvPicPr>
          <p:cNvPr id="10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917" y="1503037"/>
            <a:ext cx="3176258" cy="211750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916" y="3265908"/>
            <a:ext cx="3542310" cy="131065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89569" y="2909765"/>
            <a:ext cx="4754106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/>
              <a:t>IMPORTANT JUNIPER SECURITY ANNOUNCEMENT</a:t>
            </a:r>
          </a:p>
          <a:p>
            <a:endParaRPr lang="en-US" sz="1050" dirty="0"/>
          </a:p>
          <a:p>
            <a:r>
              <a:rPr lang="en-US" sz="1050" dirty="0" smtClean="0"/>
              <a:t>During </a:t>
            </a:r>
            <a:r>
              <a:rPr lang="en-US" sz="1050" dirty="0"/>
              <a:t>a recent internal code review, Juniper discovered unauthorized code in </a:t>
            </a:r>
            <a:r>
              <a:rPr lang="en-US" sz="1050" dirty="0" err="1"/>
              <a:t>ScreenOS</a:t>
            </a:r>
            <a:r>
              <a:rPr lang="en-US" sz="1050" dirty="0"/>
              <a:t> that could allow a knowledgeable attacker to gain administrative access to </a:t>
            </a:r>
            <a:r>
              <a:rPr lang="en-US" sz="1050" dirty="0" err="1"/>
              <a:t>NetScreen</a:t>
            </a:r>
            <a:r>
              <a:rPr lang="en-US" sz="1050" b="1" dirty="0"/>
              <a:t>®</a:t>
            </a:r>
            <a:r>
              <a:rPr lang="en-US" sz="1050" dirty="0"/>
              <a:t> devices and to decrypt VPN connections. 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5231490" y="3263563"/>
            <a:ext cx="1166135" cy="192649"/>
          </a:xfrm>
          <a:prstGeom prst="rect">
            <a:avLst/>
          </a:prstGeom>
          <a:solidFill>
            <a:srgbClr val="FFFF66">
              <a:alpha val="54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ea typeface="Cambria Math" panose="02040503050406030204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871071" y="3427893"/>
            <a:ext cx="788310" cy="192649"/>
          </a:xfrm>
          <a:prstGeom prst="rect">
            <a:avLst/>
          </a:prstGeom>
          <a:solidFill>
            <a:srgbClr val="FFFF66">
              <a:alpha val="54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503916" y="5532582"/>
                <a:ext cx="29516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Juniper created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400" dirty="0" smtClean="0"/>
                  <a:t> (yay! No NSA)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916" y="5532582"/>
                <a:ext cx="2951647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620"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7567613" y="6079215"/>
            <a:ext cx="1242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Who dis?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6891338" y="5562599"/>
            <a:ext cx="612578" cy="10958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6843713" y="5792879"/>
            <a:ext cx="723900" cy="37135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3377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Juniper Networks backdoor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23391" y="1371600"/>
                <a:ext cx="6628435" cy="4724400"/>
              </a:xfrm>
            </p:spPr>
            <p:txBody>
              <a:bodyPr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b="1" dirty="0" smtClean="0"/>
                  <a:t>2008</a:t>
                </a:r>
                <a:r>
                  <a:rPr lang="en-US" sz="1600" dirty="0" smtClean="0"/>
                  <a:t> – Juniper starts using Dual EC in </a:t>
                </a:r>
                <a:r>
                  <a:rPr lang="en-US" sz="1600" dirty="0" err="1" smtClean="0"/>
                  <a:t>ScreenOS</a:t>
                </a:r>
                <a:endParaRPr lang="en-US" sz="1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b="1" dirty="0" smtClean="0"/>
                  <a:t>2012 </a:t>
                </a:r>
                <a:r>
                  <a:rPr lang="en-US" sz="1600" dirty="0" smtClean="0"/>
                  <a:t>– Someone hacks into Juniper's code repositories</a:t>
                </a:r>
              </a:p>
              <a:p>
                <a:pPr marL="703263" lvl="1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Changes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400" dirty="0" smtClean="0"/>
                  <a:t> point in Dual EC</a:t>
                </a:r>
              </a:p>
              <a:p>
                <a:pPr marL="703263" lvl="1">
                  <a:buFont typeface="Arial" panose="020B0604020202020204" pitchFamily="34" charset="0"/>
                  <a:buChar char="•"/>
                </a:pPr>
                <a:endParaRPr lang="en-US" sz="1400" dirty="0"/>
              </a:p>
              <a:p>
                <a:pPr marL="285750">
                  <a:buFont typeface="Arial" panose="020B0604020202020204" pitchFamily="34" charset="0"/>
                  <a:buChar char="•"/>
                </a:pPr>
                <a:endParaRPr lang="en-US" sz="1600" dirty="0" smtClean="0"/>
              </a:p>
              <a:p>
                <a:pPr marL="285750">
                  <a:buFont typeface="Arial" panose="020B0604020202020204" pitchFamily="34" charset="0"/>
                  <a:buChar char="•"/>
                </a:pPr>
                <a:r>
                  <a:rPr lang="en-US" sz="1600" b="1" dirty="0" smtClean="0"/>
                  <a:t>2015 </a:t>
                </a:r>
                <a:r>
                  <a:rPr lang="en-US" sz="1600" dirty="0" smtClean="0"/>
                  <a:t>– Juniper discovers intrusion</a:t>
                </a:r>
              </a:p>
              <a:p>
                <a:pPr marL="703263" lvl="1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Changes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400" dirty="0" smtClean="0"/>
                  <a:t> back to its original value  </a:t>
                </a:r>
                <a:endParaRPr lang="en-US" sz="1400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3391" y="1371600"/>
                <a:ext cx="6628435" cy="4724400"/>
              </a:xfrm>
              <a:blipFill>
                <a:blip r:embed="rId3"/>
                <a:stretch>
                  <a:fillRect l="-368" t="-38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917" y="1503037"/>
            <a:ext cx="3176258" cy="211750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916" y="3265908"/>
            <a:ext cx="3542310" cy="131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74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43</a:t>
            </a:fld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4381501" y="3209226"/>
            <a:ext cx="311467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4381501" y="2695645"/>
            <a:ext cx="307195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4975" y="1863835"/>
            <a:ext cx="937317" cy="129428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14307" r="10294" b="12510"/>
          <a:stretch/>
        </p:blipFill>
        <p:spPr>
          <a:xfrm>
            <a:off x="2968709" y="2109831"/>
            <a:ext cx="834842" cy="7027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20208" y="2336308"/>
            <a:ext cx="166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client random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886036" y="2829900"/>
            <a:ext cx="2100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erver random, </a:t>
            </a:r>
            <a:r>
              <a:rPr lang="en-US" dirty="0" err="1" smtClean="0"/>
              <a:t>yG</a:t>
            </a:r>
            <a:endParaRPr lang="en-US" dirty="0" smtClean="0"/>
          </a:p>
        </p:txBody>
      </p:sp>
      <p:cxnSp>
        <p:nvCxnSpPr>
          <p:cNvPr id="49" name="Straight Arrow Connector 48"/>
          <p:cNvCxnSpPr/>
          <p:nvPr/>
        </p:nvCxnSpPr>
        <p:spPr bwMode="auto">
          <a:xfrm>
            <a:off x="4381501" y="3722807"/>
            <a:ext cx="307195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TextBox 51"/>
          <p:cNvSpPr txBox="1"/>
          <p:nvPr/>
        </p:nvSpPr>
        <p:spPr>
          <a:xfrm>
            <a:off x="5667527" y="3360150"/>
            <a:ext cx="542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xG</a:t>
            </a:r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784249" y="1761404"/>
            <a:ext cx="1654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O</a:t>
            </a:r>
            <a:r>
              <a:rPr lang="en-US" sz="1400" dirty="0" smtClean="0">
                <a:solidFill>
                  <a:srgbClr val="C00000"/>
                </a:solidFill>
              </a:rPr>
              <a:t>nly 224 bits </a:t>
            </a:r>
            <a:r>
              <a:rPr lang="en-US" sz="1400" dirty="0" smtClean="0">
                <a:solidFill>
                  <a:srgbClr val="C00000"/>
                </a:solidFill>
                <a:sym typeface="Wingdings" panose="05000000000000000000" pitchFamily="2" charset="2"/>
              </a:rPr>
              <a:t> </a:t>
            </a:r>
            <a:endParaRPr lang="en-US" sz="1400" dirty="0" smtClean="0">
              <a:solidFill>
                <a:srgbClr val="C0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V="1">
            <a:off x="6210148" y="2109831"/>
            <a:ext cx="116761" cy="22647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 flipV="1">
            <a:off x="6326909" y="2109831"/>
            <a:ext cx="83127" cy="80886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" name="Group 26"/>
          <p:cNvGrpSpPr/>
          <p:nvPr/>
        </p:nvGrpSpPr>
        <p:grpSpPr>
          <a:xfrm>
            <a:off x="8380419" y="3209226"/>
            <a:ext cx="803564" cy="1040621"/>
            <a:chOff x="8486279" y="3143851"/>
            <a:chExt cx="803564" cy="1040621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6279" y="3143851"/>
              <a:ext cx="712438" cy="795916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8486279" y="3907473"/>
              <a:ext cx="8035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2"/>
                  </a:solidFill>
                </a:rPr>
                <a:t>Dual EC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601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Random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3392" y="1027586"/>
            <a:ext cx="6324023" cy="506841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NSA: please make the TLS </a:t>
            </a:r>
            <a:r>
              <a:rPr lang="en-US" sz="1600" dirty="0" err="1" smtClean="0"/>
              <a:t>nonces</a:t>
            </a:r>
            <a:r>
              <a:rPr lang="en-US" sz="1600" dirty="0" smtClean="0"/>
              <a:t> bigger…for reasons ;-)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Implementing Extended Random makes </a:t>
            </a:r>
            <a:br>
              <a:rPr lang="en-US" sz="1600" dirty="0" smtClean="0"/>
            </a:br>
            <a:r>
              <a:rPr lang="en-US" sz="1600" dirty="0" smtClean="0"/>
              <a:t>exploiting Dual EC 10,000 times easier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No real cryptographic justification exists</a:t>
            </a:r>
            <a:br>
              <a:rPr lang="en-US" sz="1600" dirty="0" smtClean="0"/>
            </a:br>
            <a:r>
              <a:rPr lang="en-US" sz="1600" dirty="0" smtClean="0"/>
              <a:t>for making them longer</a:t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4893" y="1062617"/>
            <a:ext cx="3946642" cy="23836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392" y="2433719"/>
            <a:ext cx="3752045" cy="22748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4314" y="3362877"/>
            <a:ext cx="3936315" cy="24157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b="35250"/>
          <a:stretch/>
        </p:blipFill>
        <p:spPr>
          <a:xfrm>
            <a:off x="6052940" y="4827446"/>
            <a:ext cx="4214298" cy="15542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4828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Security – BSAFE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Turns out Juniper weren't the only one using Dual EC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RSA Security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Big computer and network security company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Creator of BSAFE cryptographic library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 smtClean="0"/>
              <a:t>2004</a:t>
            </a:r>
            <a:r>
              <a:rPr lang="en-US" sz="1800" dirty="0" smtClean="0"/>
              <a:t> – accepted $10 million from the NSA in order to make Dual EC the </a:t>
            </a:r>
            <a:r>
              <a:rPr lang="en-US" sz="1800" i="1" dirty="0" smtClean="0"/>
              <a:t>default</a:t>
            </a:r>
            <a:r>
              <a:rPr lang="en-US" sz="1800" dirty="0" smtClean="0"/>
              <a:t> in BSAFE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 smtClean="0"/>
              <a:t>2014 </a:t>
            </a:r>
            <a:r>
              <a:rPr lang="en-US" sz="1800" dirty="0" smtClean="0"/>
              <a:t>– adapted the TLS Extended Random extension </a:t>
            </a:r>
            <a:endParaRPr lang="en-US" sz="1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919" y="1727827"/>
            <a:ext cx="3238789" cy="113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4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909" y="1816733"/>
            <a:ext cx="3898177" cy="340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33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week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More </a:t>
            </a:r>
            <a:r>
              <a:rPr lang="en-US" dirty="0" err="1" smtClean="0"/>
              <a:t>Diffie</a:t>
            </a:r>
            <a:r>
              <a:rPr lang="en-US" dirty="0" smtClean="0"/>
              <a:t>-Hellman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Implementation issues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44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DLOG: the baby-step giant-step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48807" y="1134116"/>
                <a:ext cx="1016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807" y="1134116"/>
                <a:ext cx="1016000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241748" y="1134155"/>
                <a:ext cx="1016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748" y="1134155"/>
                <a:ext cx="1016000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112772" y="1062714"/>
                <a:ext cx="2032000" cy="5048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←</m:t>
                      </m:r>
                      <m:d>
                        <m:dPr>
                          <m:begChr m:val="⌈"/>
                          <m:endChr m:val="⌉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</m:d>
                            </m:e>
                          </m:ra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772" y="1062714"/>
                <a:ext cx="2032000" cy="50481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757375" y="1134155"/>
            <a:ext cx="1002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Given: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57375" y="1544087"/>
                <a:ext cx="14754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Find:    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375" y="1544087"/>
                <a:ext cx="1475467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330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>
            <a:spLocks noChangeAspect="1"/>
          </p:cNvSpPr>
          <p:nvPr/>
        </p:nvSpPr>
        <p:spPr bwMode="auto">
          <a:xfrm>
            <a:off x="3793375" y="2295684"/>
            <a:ext cx="3807230" cy="380723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cxnSp>
        <p:nvCxnSpPr>
          <p:cNvPr id="44" name="Straight Connector 43"/>
          <p:cNvCxnSpPr/>
          <p:nvPr/>
        </p:nvCxnSpPr>
        <p:spPr bwMode="auto">
          <a:xfrm>
            <a:off x="5696990" y="6014162"/>
            <a:ext cx="0" cy="180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/>
          <p:nvPr/>
        </p:nvCxnSpPr>
        <p:spPr bwMode="auto">
          <a:xfrm rot="1500000" flipH="1">
            <a:off x="7381840" y="4902556"/>
            <a:ext cx="180000" cy="101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 rot="2940000" flipH="1">
            <a:off x="4529697" y="2629602"/>
            <a:ext cx="180000" cy="101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/>
          <p:nvPr/>
        </p:nvCxnSpPr>
        <p:spPr bwMode="auto">
          <a:xfrm rot="2100000">
            <a:off x="6782614" y="2547935"/>
            <a:ext cx="0" cy="180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/>
          <p:cNvCxnSpPr/>
          <p:nvPr/>
        </p:nvCxnSpPr>
        <p:spPr bwMode="auto">
          <a:xfrm rot="4080000">
            <a:off x="7492189" y="3454960"/>
            <a:ext cx="0" cy="180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/>
          <p:nvPr/>
        </p:nvCxnSpPr>
        <p:spPr bwMode="auto">
          <a:xfrm rot="3240000" flipH="1">
            <a:off x="6635945" y="5810338"/>
            <a:ext cx="180000" cy="101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/>
          <p:nvPr/>
        </p:nvCxnSpPr>
        <p:spPr bwMode="auto">
          <a:xfrm rot="1320000" flipH="1">
            <a:off x="3816197" y="3542407"/>
            <a:ext cx="180000" cy="101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/>
          <p:nvPr/>
        </p:nvCxnSpPr>
        <p:spPr bwMode="auto">
          <a:xfrm rot="-1800000" flipH="1">
            <a:off x="3837538" y="4914807"/>
            <a:ext cx="180000" cy="101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Connector 56"/>
          <p:cNvCxnSpPr/>
          <p:nvPr/>
        </p:nvCxnSpPr>
        <p:spPr bwMode="auto">
          <a:xfrm rot="-2880000" flipH="1">
            <a:off x="4589127" y="5816225"/>
            <a:ext cx="180000" cy="101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532796" y="2424806"/>
                <a:ext cx="4885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2796" y="2424806"/>
                <a:ext cx="488545" cy="369332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386465" y="2729307"/>
                <a:ext cx="4885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465" y="2729307"/>
                <a:ext cx="488545" cy="369332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983295" y="3496045"/>
                <a:ext cx="4885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295" y="3496045"/>
                <a:ext cx="488545" cy="369332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032517" y="4615132"/>
                <a:ext cx="488545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2517" y="4615132"/>
                <a:ext cx="488545" cy="392993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679127" y="2647663"/>
                <a:ext cx="4885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127" y="2647663"/>
                <a:ext cx="488545" cy="369332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7028058" y="4624959"/>
                <a:ext cx="4885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8058" y="4624959"/>
                <a:ext cx="488545" cy="369332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183381" y="5652573"/>
                <a:ext cx="24562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05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381" y="5652573"/>
                <a:ext cx="245622" cy="261610"/>
              </a:xfrm>
              <a:prstGeom prst="rect">
                <a:avLst/>
              </a:prstGeom>
              <a:blipFill rotWithShape="0"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Oval 67"/>
          <p:cNvSpPr>
            <a:spLocks noChangeAspect="1"/>
          </p:cNvSpPr>
          <p:nvPr/>
        </p:nvSpPr>
        <p:spPr bwMode="auto">
          <a:xfrm>
            <a:off x="4039563" y="5170456"/>
            <a:ext cx="90000" cy="90000"/>
          </a:xfrm>
          <a:prstGeom prst="ellipse">
            <a:avLst/>
          </a:prstGeom>
          <a:solidFill>
            <a:srgbClr val="00B05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3948764" y="5503538"/>
                <a:ext cx="38890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050" b="0" i="1" smtClean="0">
                          <a:latin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nb-NO" sz="105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05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05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8764" y="5503538"/>
                <a:ext cx="388902" cy="261610"/>
              </a:xfrm>
              <a:prstGeom prst="rect">
                <a:avLst/>
              </a:prstGeom>
              <a:blipFill rotWithShape="0"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3808183" y="5338199"/>
                <a:ext cx="39005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050" b="0" i="1" smtClean="0">
                          <a:latin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nb-NO" sz="105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05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05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183" y="5338199"/>
                <a:ext cx="390053" cy="261610"/>
              </a:xfrm>
              <a:prstGeom prst="rect">
                <a:avLst/>
              </a:prstGeom>
              <a:blipFill rotWithShape="0"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3702841" y="5150639"/>
                <a:ext cx="39507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050" b="0" i="1" smtClean="0">
                          <a:latin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nb-NO" sz="105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05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05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2841" y="5150639"/>
                <a:ext cx="395077" cy="261610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/>
          <p:cNvSpPr>
            <a:spLocks noChangeAspect="1"/>
          </p:cNvSpPr>
          <p:nvPr/>
        </p:nvSpPr>
        <p:spPr bwMode="auto">
          <a:xfrm>
            <a:off x="4363926" y="5563121"/>
            <a:ext cx="90000" cy="90000"/>
          </a:xfrm>
          <a:prstGeom prst="ellipse">
            <a:avLst/>
          </a:prstGeom>
          <a:solidFill>
            <a:srgbClr val="00B05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/>
          </a:p>
        </p:txBody>
      </p:sp>
      <p:sp>
        <p:nvSpPr>
          <p:cNvPr id="73" name="Oval 72"/>
          <p:cNvSpPr>
            <a:spLocks noChangeAspect="1"/>
          </p:cNvSpPr>
          <p:nvPr/>
        </p:nvSpPr>
        <p:spPr bwMode="auto">
          <a:xfrm>
            <a:off x="4247644" y="5436686"/>
            <a:ext cx="90000" cy="90000"/>
          </a:xfrm>
          <a:prstGeom prst="ellipse">
            <a:avLst/>
          </a:prstGeom>
          <a:solidFill>
            <a:srgbClr val="00B05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/>
          </a:p>
        </p:txBody>
      </p:sp>
      <p:sp>
        <p:nvSpPr>
          <p:cNvPr id="74" name="Oval 73"/>
          <p:cNvSpPr>
            <a:spLocks noChangeAspect="1"/>
          </p:cNvSpPr>
          <p:nvPr/>
        </p:nvSpPr>
        <p:spPr bwMode="auto">
          <a:xfrm>
            <a:off x="4143452" y="5305839"/>
            <a:ext cx="90000" cy="90000"/>
          </a:xfrm>
          <a:prstGeom prst="ellipse">
            <a:avLst/>
          </a:prstGeom>
          <a:solidFill>
            <a:srgbClr val="00B05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/>
          </a:p>
        </p:txBody>
      </p:sp>
      <p:sp>
        <p:nvSpPr>
          <p:cNvPr id="76" name="Oval 75"/>
          <p:cNvSpPr>
            <a:spLocks noChangeAspect="1"/>
          </p:cNvSpPr>
          <p:nvPr/>
        </p:nvSpPr>
        <p:spPr bwMode="auto">
          <a:xfrm>
            <a:off x="3950988" y="5015917"/>
            <a:ext cx="90000" cy="9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/>
          </a:p>
        </p:txBody>
      </p:sp>
      <p:sp>
        <p:nvSpPr>
          <p:cNvPr id="77" name="Oval 76"/>
          <p:cNvSpPr>
            <a:spLocks noChangeAspect="1"/>
          </p:cNvSpPr>
          <p:nvPr/>
        </p:nvSpPr>
        <p:spPr bwMode="auto">
          <a:xfrm>
            <a:off x="3878855" y="4864568"/>
            <a:ext cx="90000" cy="9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/>
          </a:p>
        </p:txBody>
      </p:sp>
      <p:sp>
        <p:nvSpPr>
          <p:cNvPr id="78" name="Oval 77"/>
          <p:cNvSpPr>
            <a:spLocks noChangeAspect="1"/>
          </p:cNvSpPr>
          <p:nvPr/>
        </p:nvSpPr>
        <p:spPr bwMode="auto">
          <a:xfrm>
            <a:off x="3826756" y="4708451"/>
            <a:ext cx="90000" cy="9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/>
          </a:p>
        </p:txBody>
      </p:sp>
      <p:sp>
        <p:nvSpPr>
          <p:cNvPr id="79" name="Oval 78"/>
          <p:cNvSpPr>
            <a:spLocks noChangeAspect="1"/>
          </p:cNvSpPr>
          <p:nvPr/>
        </p:nvSpPr>
        <p:spPr bwMode="auto">
          <a:xfrm>
            <a:off x="3784905" y="4535980"/>
            <a:ext cx="90000" cy="9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3477124" y="4829952"/>
                <a:ext cx="395077" cy="267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050" b="0" i="1" smtClean="0">
                          <a:latin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nb-NO" sz="105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05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05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124" y="4829952"/>
                <a:ext cx="395077" cy="267766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3429241" y="4440685"/>
                <a:ext cx="395077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050" b="0" i="1" smtClean="0">
                          <a:latin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nb-NO" sz="105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05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05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241" y="4440685"/>
                <a:ext cx="395077" cy="253916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985001" y="2680895"/>
                <a:ext cx="1549400" cy="346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001" y="2680895"/>
                <a:ext cx="1549400" cy="346570"/>
              </a:xfrm>
              <a:prstGeom prst="rect">
                <a:avLst/>
              </a:prstGeom>
              <a:blipFill rotWithShape="0">
                <a:blip r:embed="rId4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1022625" y="3150930"/>
                <a:ext cx="1549400" cy="346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 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625" y="3150930"/>
                <a:ext cx="1549400" cy="346570"/>
              </a:xfrm>
              <a:prstGeom prst="rect">
                <a:avLst/>
              </a:prstGeom>
              <a:blipFill rotWithShape="0">
                <a:blip r:embed="rId47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995161" y="3632118"/>
                <a:ext cx="1549400" cy="346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 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𝑛𝑗</m:t>
                          </m:r>
                        </m:sup>
                      </m:sSup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161" y="3632118"/>
                <a:ext cx="1549400" cy="346570"/>
              </a:xfrm>
              <a:prstGeom prst="rect">
                <a:avLst/>
              </a:prstGeom>
              <a:blipFill rotWithShape="0">
                <a:blip r:embed="rId48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982643" y="4126626"/>
                <a:ext cx="1549400" cy="346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𝑛𝑗</m:t>
                          </m:r>
                        </m:sup>
                      </m:sSup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643" y="4126626"/>
                <a:ext cx="1549400" cy="346570"/>
              </a:xfrm>
              <a:prstGeom prst="rect">
                <a:avLst/>
              </a:prstGeom>
              <a:blipFill rotWithShape="0">
                <a:blip r:embed="rId49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 bwMode="auto">
              <a:xfrm>
                <a:off x="776300" y="5411697"/>
                <a:ext cx="1768261" cy="502487"/>
              </a:xfrm>
              <a:prstGeom prst="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6">
                    <a:lumMod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𝑛𝑗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6300" y="5411697"/>
                <a:ext cx="1768261" cy="502487"/>
              </a:xfrm>
              <a:prstGeom prst="rect">
                <a:avLst/>
              </a:prstGeom>
              <a:blipFill rotWithShape="0">
                <a:blip r:embed="rId50"/>
                <a:stretch>
                  <a:fillRect/>
                </a:stretch>
              </a:blipFill>
              <a:ln w="28575" cap="flat" cmpd="sng" algn="ctr">
                <a:solidFill>
                  <a:schemeClr val="accent6">
                    <a:lumMod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9159668" y="2240372"/>
                <a:ext cx="217889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pc="30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pc="30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nb-NO" sz="1600" b="0" i="1" spc="30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nb-NO" sz="1600" b="0" i="1" spc="300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nb-NO" sz="1600" b="0" i="1" spc="30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pc="30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nb-NO" sz="1600" b="0" i="1" spc="30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nb-NO" sz="1600" b="0" i="1" spc="300" smtClean="0">
                          <a:latin typeface="Cambria Math" panose="02040503050406030204" pitchFamily="18" charset="0"/>
                        </a:rPr>
                        <m:t>,…,</m:t>
                      </m:r>
                      <m:sSup>
                        <m:sSupPr>
                          <m:ctrlPr>
                            <a:rPr lang="nb-NO" sz="1600" b="0" i="1" spc="30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pc="30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nb-NO" sz="1600" b="0" i="1" spc="30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600" b="0" spc="3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9668" y="2240372"/>
                <a:ext cx="2178891" cy="246221"/>
              </a:xfrm>
              <a:prstGeom prst="rect">
                <a:avLst/>
              </a:prstGeom>
              <a:blipFill rotWithShape="0">
                <a:blip r:embed="rId51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9071275" y="3032384"/>
                <a:ext cx="2355675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pc="30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pc="300" smtClean="0">
                              <a:latin typeface="Cambria Math" panose="02040503050406030204" pitchFamily="18" charset="0"/>
                            </a:rPr>
                            <m:t>𝑋𝑔</m:t>
                          </m:r>
                        </m:e>
                        <m:sup>
                          <m:r>
                            <a:rPr lang="nb-NO" sz="1600" b="0" i="1" spc="30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nb-NO" sz="1600" b="0" i="1" spc="300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nb-NO" sz="1600" b="0" i="1" spc="30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pc="300" smtClean="0">
                              <a:latin typeface="Cambria Math" panose="02040503050406030204" pitchFamily="18" charset="0"/>
                            </a:rPr>
                            <m:t>𝑋𝑔</m:t>
                          </m:r>
                        </m:e>
                        <m:sup>
                          <m:r>
                            <a:rPr lang="nb-NO" sz="1600" b="0" i="1" spc="30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nb-NO" sz="1600" b="0" i="1" spc="300" smtClean="0">
                          <a:latin typeface="Cambria Math" panose="02040503050406030204" pitchFamily="18" charset="0"/>
                        </a:rPr>
                        <m:t>,…,</m:t>
                      </m:r>
                      <m:sSup>
                        <m:sSupPr>
                          <m:ctrlPr>
                            <a:rPr lang="nb-NO" sz="1600" b="0" i="1" spc="30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pc="300" smtClean="0">
                              <a:latin typeface="Cambria Math" panose="02040503050406030204" pitchFamily="18" charset="0"/>
                            </a:rPr>
                            <m:t>𝑋𝑔</m:t>
                          </m:r>
                        </m:e>
                        <m:sup>
                          <m:r>
                            <a:rPr lang="nb-NO" sz="1600" b="0" i="1" spc="30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600" b="0" spc="3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1275" y="3032384"/>
                <a:ext cx="2355675" cy="246221"/>
              </a:xfrm>
              <a:prstGeom prst="rect">
                <a:avLst/>
              </a:prstGeom>
              <a:blipFill rotWithShape="0">
                <a:blip r:embed="rId52"/>
                <a:stretch>
                  <a:fillRect b="-34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Left Brace 89"/>
          <p:cNvSpPr/>
          <p:nvPr/>
        </p:nvSpPr>
        <p:spPr>
          <a:xfrm rot="5400000">
            <a:off x="10175550" y="1416379"/>
            <a:ext cx="118125" cy="1400175"/>
          </a:xfrm>
          <a:prstGeom prst="leftBrace">
            <a:avLst>
              <a:gd name="adj1" fmla="val 103646"/>
              <a:gd name="adj2" fmla="val 51372"/>
            </a:avLst>
          </a:prstGeom>
          <a:ln w="190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771900" y="1631074"/>
                <a:ext cx="954423" cy="414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𝒪</m:t>
                      </m:r>
                      <m:d>
                        <m:d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</m:d>
                            </m:e>
                          </m:rad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1900" y="1631074"/>
                <a:ext cx="954423" cy="414729"/>
              </a:xfrm>
              <a:prstGeom prst="rect">
                <a:avLst/>
              </a:prstGeom>
              <a:blipFill>
                <a:blip r:embed="rId5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Left Brace 91"/>
          <p:cNvSpPr/>
          <p:nvPr/>
        </p:nvSpPr>
        <p:spPr>
          <a:xfrm rot="16200000">
            <a:off x="10146976" y="2460540"/>
            <a:ext cx="118125" cy="1908173"/>
          </a:xfrm>
          <a:prstGeom prst="leftBrace">
            <a:avLst>
              <a:gd name="adj1" fmla="val 103646"/>
              <a:gd name="adj2" fmla="val 51372"/>
            </a:avLst>
          </a:prstGeom>
          <a:ln w="190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9797969" y="3577103"/>
                <a:ext cx="954423" cy="414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𝒪</m:t>
                          </m:r>
                        </m:e>
                      </m:acc>
                      <m:d>
                        <m:d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</m:d>
                            </m:e>
                          </m:rad>
                        </m:e>
                      </m:d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7969" y="3577103"/>
                <a:ext cx="954423" cy="414729"/>
              </a:xfrm>
              <a:prstGeom prst="rect">
                <a:avLst/>
              </a:prstGeom>
              <a:blipFill rotWithShape="0">
                <a:blip r:embed="rId5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/>
              <p:cNvSpPr/>
              <p:nvPr/>
            </p:nvSpPr>
            <p:spPr bwMode="auto">
              <a:xfrm>
                <a:off x="8254269" y="5411697"/>
                <a:ext cx="3084290" cy="502486"/>
              </a:xfrm>
              <a:prstGeom prst="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6">
                    <a:lumMod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dirty="0"/>
                  <a:t>Time + memory: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nb-NO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𝒪</m:t>
                        </m:r>
                      </m:e>
                    </m:acc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nb-NO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sz="1600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</m:e>
                        </m:rad>
                      </m:e>
                    </m:d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96" name="Rectangle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54269" y="5411697"/>
                <a:ext cx="3084290" cy="502486"/>
              </a:xfrm>
              <a:prstGeom prst="rect">
                <a:avLst/>
              </a:prstGeom>
              <a:blipFill rotWithShape="0">
                <a:blip r:embed="rId55"/>
                <a:stretch>
                  <a:fillRect/>
                </a:stretch>
              </a:blipFill>
              <a:ln w="28575" cap="flat" cmpd="sng" algn="ctr">
                <a:solidFill>
                  <a:schemeClr val="accent6">
                    <a:lumMod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6770651" y="2340256"/>
                <a:ext cx="27869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0651" y="2340256"/>
                <a:ext cx="278694" cy="246221"/>
              </a:xfrm>
              <a:prstGeom prst="rect">
                <a:avLst/>
              </a:prstGeom>
              <a:blipFill>
                <a:blip r:embed="rId5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7560396" y="3330882"/>
                <a:ext cx="27869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b-NO" sz="1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396" y="3330882"/>
                <a:ext cx="278694" cy="246221"/>
              </a:xfrm>
              <a:prstGeom prst="rect">
                <a:avLst/>
              </a:prstGeom>
              <a:blipFill>
                <a:blip r:embed="rId57"/>
                <a:stretch>
                  <a:fillRect r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7518819" y="4845388"/>
                <a:ext cx="27869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nb-NO" sz="1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8819" y="4845388"/>
                <a:ext cx="278694" cy="246221"/>
              </a:xfrm>
              <a:prstGeom prst="rect">
                <a:avLst/>
              </a:prstGeom>
              <a:blipFill>
                <a:blip r:embed="rId58"/>
                <a:stretch>
                  <a:fillRect r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757375" y="2238876"/>
                <a:ext cx="242523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Look for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600" dirty="0"/>
                  <a:t> such that:</a:t>
                </a: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375" y="2238876"/>
                <a:ext cx="2425237" cy="338554"/>
              </a:xfrm>
              <a:prstGeom prst="rect">
                <a:avLst/>
              </a:prstGeom>
              <a:blipFill rotWithShape="0">
                <a:blip r:embed="rId64"/>
                <a:stretch>
                  <a:fillRect l="-1256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970128" y="4674866"/>
                <a:ext cx="1549400" cy="359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𝑛𝑗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128" y="4674866"/>
                <a:ext cx="1549400" cy="359650"/>
              </a:xfrm>
              <a:prstGeom prst="rect">
                <a:avLst/>
              </a:prstGeom>
              <a:blipFill rotWithShape="0">
                <a:blip r:embed="rId65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Straight Connector 93"/>
          <p:cNvCxnSpPr/>
          <p:nvPr/>
        </p:nvCxnSpPr>
        <p:spPr bwMode="auto">
          <a:xfrm>
            <a:off x="5696990" y="2214642"/>
            <a:ext cx="0" cy="180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0" name="Group 119"/>
          <p:cNvGrpSpPr/>
          <p:nvPr/>
        </p:nvGrpSpPr>
        <p:grpSpPr>
          <a:xfrm>
            <a:off x="5563642" y="1985724"/>
            <a:ext cx="1162303" cy="637835"/>
            <a:chOff x="5570987" y="1977435"/>
            <a:chExt cx="1162303" cy="637835"/>
          </a:xfrm>
        </p:grpSpPr>
        <p:grpSp>
          <p:nvGrpSpPr>
            <p:cNvPr id="113" name="Group 112"/>
            <p:cNvGrpSpPr/>
            <p:nvPr/>
          </p:nvGrpSpPr>
          <p:grpSpPr>
            <a:xfrm>
              <a:off x="5570987" y="1977435"/>
              <a:ext cx="1162303" cy="637835"/>
              <a:chOff x="5570987" y="1977435"/>
              <a:chExt cx="1162303" cy="637835"/>
            </a:xfrm>
          </p:grpSpPr>
          <p:grpSp>
            <p:nvGrpSpPr>
              <p:cNvPr id="111" name="Group 110"/>
              <p:cNvGrpSpPr/>
              <p:nvPr/>
            </p:nvGrpSpPr>
            <p:grpSpPr>
              <a:xfrm>
                <a:off x="5736377" y="1989605"/>
                <a:ext cx="996913" cy="625665"/>
                <a:chOff x="5736377" y="1989605"/>
                <a:chExt cx="996913" cy="625665"/>
              </a:xfrm>
            </p:grpSpPr>
            <p:sp>
              <p:nvSpPr>
                <p:cNvPr id="97" name="Oval 96"/>
                <p:cNvSpPr>
                  <a:spLocks noChangeAspect="1"/>
                </p:cNvSpPr>
                <p:nvPr/>
              </p:nvSpPr>
              <p:spPr bwMode="auto">
                <a:xfrm>
                  <a:off x="5782090" y="2240633"/>
                  <a:ext cx="90000" cy="90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3175" cap="flat" cmpd="sng" algn="ctr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2000" b="1" dirty="0"/>
                </a:p>
              </p:txBody>
            </p:sp>
            <p:sp>
              <p:nvSpPr>
                <p:cNvPr id="99" name="Oval 98"/>
                <p:cNvSpPr>
                  <a:spLocks noChangeAspect="1"/>
                </p:cNvSpPr>
                <p:nvPr/>
              </p:nvSpPr>
              <p:spPr bwMode="auto">
                <a:xfrm>
                  <a:off x="5929777" y="2249847"/>
                  <a:ext cx="90000" cy="90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3175" cap="flat" cmpd="sng" algn="ctr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2000" b="1" dirty="0"/>
                </a:p>
              </p:txBody>
            </p:sp>
            <p:sp>
              <p:nvSpPr>
                <p:cNvPr id="100" name="Oval 99"/>
                <p:cNvSpPr>
                  <a:spLocks noChangeAspect="1"/>
                </p:cNvSpPr>
                <p:nvPr/>
              </p:nvSpPr>
              <p:spPr bwMode="auto">
                <a:xfrm>
                  <a:off x="6077465" y="2283871"/>
                  <a:ext cx="90000" cy="90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3175" cap="flat" cmpd="sng" algn="ctr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2000" b="1" dirty="0"/>
                </a:p>
              </p:txBody>
            </p:sp>
            <p:sp>
              <p:nvSpPr>
                <p:cNvPr id="101" name="Oval 100"/>
                <p:cNvSpPr>
                  <a:spLocks noChangeAspect="1"/>
                </p:cNvSpPr>
                <p:nvPr/>
              </p:nvSpPr>
              <p:spPr bwMode="auto">
                <a:xfrm>
                  <a:off x="6230993" y="2326517"/>
                  <a:ext cx="90000" cy="90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3175" cap="flat" cmpd="sng" algn="ctr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2000" b="1" dirty="0"/>
                </a:p>
              </p:txBody>
            </p:sp>
            <p:sp>
              <p:nvSpPr>
                <p:cNvPr id="102" name="Oval 101"/>
                <p:cNvSpPr>
                  <a:spLocks noChangeAspect="1"/>
                </p:cNvSpPr>
                <p:nvPr/>
              </p:nvSpPr>
              <p:spPr bwMode="auto">
                <a:xfrm>
                  <a:off x="6370228" y="2383155"/>
                  <a:ext cx="90000" cy="90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3175" cap="flat" cmpd="sng" algn="ctr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2000" b="1" dirty="0"/>
                </a:p>
              </p:txBody>
            </p:sp>
            <p:sp>
              <p:nvSpPr>
                <p:cNvPr id="103" name="Oval 102"/>
                <p:cNvSpPr>
                  <a:spLocks noChangeAspect="1"/>
                </p:cNvSpPr>
                <p:nvPr/>
              </p:nvSpPr>
              <p:spPr bwMode="auto">
                <a:xfrm>
                  <a:off x="6515929" y="2451902"/>
                  <a:ext cx="90000" cy="90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3175" cap="flat" cmpd="sng" algn="ctr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2000" b="1" dirty="0"/>
                </a:p>
              </p:txBody>
            </p:sp>
            <p:sp>
              <p:nvSpPr>
                <p:cNvPr id="104" name="Oval 103"/>
                <p:cNvSpPr>
                  <a:spLocks noChangeAspect="1"/>
                </p:cNvSpPr>
                <p:nvPr/>
              </p:nvSpPr>
              <p:spPr bwMode="auto">
                <a:xfrm>
                  <a:off x="6643290" y="2525270"/>
                  <a:ext cx="90000" cy="90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3175" cap="flat" cmpd="sng" algn="ctr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2000" b="1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5" name="TextBox 104"/>
                    <p:cNvSpPr txBox="1"/>
                    <p:nvPr/>
                  </p:nvSpPr>
                  <p:spPr>
                    <a:xfrm>
                      <a:off x="5736377" y="1989605"/>
                      <a:ext cx="278694" cy="25391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nb-NO" sz="1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b-NO" sz="10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nb-NO" sz="1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5" name="TextBox 10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736377" y="1989605"/>
                      <a:ext cx="278694" cy="253916"/>
                    </a:xfrm>
                    <a:prstGeom prst="rect">
                      <a:avLst/>
                    </a:prstGeom>
                    <a:blipFill>
                      <a:blip r:embed="rId5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6" name="TextBox 105"/>
                    <p:cNvSpPr txBox="1"/>
                    <p:nvPr/>
                  </p:nvSpPr>
                  <p:spPr>
                    <a:xfrm>
                      <a:off x="5903120" y="2007719"/>
                      <a:ext cx="278694" cy="25391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nb-NO" sz="1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b-NO" sz="10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nb-NO" sz="1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6" name="TextBox 10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03120" y="2007719"/>
                      <a:ext cx="278694" cy="253916"/>
                    </a:xfrm>
                    <a:prstGeom prst="rect">
                      <a:avLst/>
                    </a:prstGeom>
                    <a:blipFill>
                      <a:blip r:embed="rId6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7" name="TextBox 106"/>
                    <p:cNvSpPr txBox="1"/>
                    <p:nvPr/>
                  </p:nvSpPr>
                  <p:spPr>
                    <a:xfrm>
                      <a:off x="6064783" y="2040723"/>
                      <a:ext cx="278694" cy="25391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nb-NO" sz="1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b-NO" sz="10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nb-NO" sz="1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7" name="TextBox 10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64783" y="2040723"/>
                      <a:ext cx="278694" cy="253916"/>
                    </a:xfrm>
                    <a:prstGeom prst="rect">
                      <a:avLst/>
                    </a:prstGeom>
                    <a:blipFill>
                      <a:blip r:embed="rId6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8" name="TextBox 107"/>
                    <p:cNvSpPr txBox="1"/>
                    <p:nvPr/>
                  </p:nvSpPr>
                  <p:spPr>
                    <a:xfrm>
                      <a:off x="6216704" y="2087076"/>
                      <a:ext cx="278694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nb-NO" sz="1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b-NO" sz="10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nb-NO" sz="1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08" name="TextBox 10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216704" y="2087076"/>
                      <a:ext cx="278694" cy="246221"/>
                    </a:xfrm>
                    <a:prstGeom prst="rect">
                      <a:avLst/>
                    </a:prstGeom>
                    <a:blipFill>
                      <a:blip r:embed="rId6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2" name="TextBox 111"/>
                  <p:cNvSpPr txBox="1"/>
                  <p:nvPr/>
                </p:nvSpPr>
                <p:spPr>
                  <a:xfrm>
                    <a:off x="5570987" y="1977435"/>
                    <a:ext cx="278694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nb-NO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sz="1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2" name="TextBox 1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70987" y="1977435"/>
                    <a:ext cx="278694" cy="246221"/>
                  </a:xfrm>
                  <a:prstGeom prst="rect">
                    <a:avLst/>
                  </a:prstGeom>
                  <a:blipFill>
                    <a:blip r:embed="rId6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17" name="Oval 116"/>
            <p:cNvSpPr>
              <a:spLocks noChangeAspect="1"/>
            </p:cNvSpPr>
            <p:nvPr/>
          </p:nvSpPr>
          <p:spPr bwMode="auto">
            <a:xfrm>
              <a:off x="6492122" y="2275067"/>
              <a:ext cx="18000" cy="18000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b="1" dirty="0"/>
            </a:p>
          </p:txBody>
        </p:sp>
        <p:sp>
          <p:nvSpPr>
            <p:cNvPr id="118" name="Oval 117"/>
            <p:cNvSpPr>
              <a:spLocks noChangeAspect="1"/>
            </p:cNvSpPr>
            <p:nvPr/>
          </p:nvSpPr>
          <p:spPr bwMode="auto">
            <a:xfrm>
              <a:off x="6551739" y="2296055"/>
              <a:ext cx="18000" cy="18000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b="1" dirty="0"/>
            </a:p>
          </p:txBody>
        </p:sp>
        <p:sp>
          <p:nvSpPr>
            <p:cNvPr id="119" name="Oval 118"/>
            <p:cNvSpPr>
              <a:spLocks noChangeAspect="1"/>
            </p:cNvSpPr>
            <p:nvPr/>
          </p:nvSpPr>
          <p:spPr bwMode="auto">
            <a:xfrm>
              <a:off x="6606384" y="2327598"/>
              <a:ext cx="18000" cy="18000"/>
            </a:xfrm>
            <a:prstGeom prst="ellipse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7597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algorithms for solving DLOG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Baby-step, giant-step:     time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nb-NO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sz="18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</m:e>
                        </m:rad>
                      </m:e>
                    </m:d>
                  </m:oMath>
                </a14:m>
                <a:r>
                  <a:rPr lang="en-US" sz="1800" dirty="0" smtClean="0"/>
                  <a:t>  	  memory </a:t>
                </a:r>
                <a14:m>
                  <m:oMath xmlns:m="http://schemas.openxmlformats.org/officeDocument/2006/math">
                    <m:r>
                      <a:rPr lang="nb-NO" sz="1800" i="1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nb-NO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sz="1800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</m:e>
                        </m:rad>
                      </m:e>
                    </m:d>
                  </m:oMath>
                </a14:m>
                <a:endParaRPr lang="en-US" sz="1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Pollard's rho: 	     	  time </a:t>
                </a:r>
                <a14:m>
                  <m:oMath xmlns:m="http://schemas.openxmlformats.org/officeDocument/2006/math">
                    <m:r>
                      <a:rPr lang="nb-NO" sz="1800" i="1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nb-NO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sz="1800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</m:e>
                        </m:rad>
                      </m:e>
                    </m:d>
                  </m:oMath>
                </a14:m>
                <a:r>
                  <a:rPr lang="en-US" sz="1800" dirty="0" smtClean="0"/>
                  <a:t>  	</a:t>
                </a:r>
                <a:r>
                  <a:rPr lang="en-US" sz="1800" dirty="0"/>
                  <a:t> </a:t>
                </a:r>
                <a:r>
                  <a:rPr lang="en-US" sz="1800" dirty="0" smtClean="0"/>
                  <a:t> memory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1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err="1" smtClean="0"/>
                  <a:t>Pohlig</a:t>
                </a:r>
                <a:r>
                  <a:rPr lang="en-US" sz="1800" dirty="0" smtClean="0"/>
                  <a:t>-Hellman:	  time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nb-NO" sz="18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lim>
                        </m:limLow>
                      </m:fName>
                      <m:e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𝒪</m:t>
                        </m:r>
                        <m:d>
                          <m:dPr>
                            <m:ctrlP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nb-NO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nb-NO" sz="1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rad>
                          </m:e>
                        </m:d>
                      </m:e>
                    </m:func>
                  </m:oMath>
                </a14:m>
                <a:r>
                  <a:rPr lang="en-US" sz="1800" dirty="0" smtClean="0"/>
                  <a:t>	  memory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1800" dirty="0" smtClean="0"/>
                  <a:t>	</a:t>
                </a:r>
                <a:r>
                  <a:rPr lang="en-US" sz="1800" dirty="0"/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nb-NO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8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nb-NO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bSup>
                        <m:sSubSup>
                          <m:sSubSupPr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sSub>
                              <m:sSubPr>
                                <m:ctrlPr>
                                  <a:rPr lang="nb-NO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8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nb-NO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bSup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⋯</m:t>
                        </m:r>
                        <m:sSubSup>
                          <m:sSubSupPr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sSub>
                              <m:sSubPr>
                                <m:ctrlPr>
                                  <a:rPr lang="nb-NO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8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nb-NO" sz="1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sup>
                        </m:sSubSup>
                      </m:e>
                    </m:d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b="1" dirty="0" smtClean="0"/>
                  <a:t>Consequence: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begChr m:val="|"/>
                            <m:endChr m:val="|"/>
                            <m:ctrlP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rad>
                  </m:oMath>
                </a14:m>
                <a:r>
                  <a:rPr lang="en-US" sz="1800" dirty="0" smtClean="0"/>
                  <a:t> must be large </a:t>
                </a:r>
                <a:r>
                  <a:rPr lang="en-US" sz="1800" dirty="0"/>
                  <a:t>enough for DLOG to be hard !</a:t>
                </a:r>
                <a:endParaRPr lang="en-US" sz="18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128</m:t>
                        </m:r>
                      </m:sup>
                    </m:sSup>
                  </m:oMath>
                </a14:m>
                <a:r>
                  <a:rPr lang="en-US" sz="1600" dirty="0" smtClean="0"/>
                  <a:t> only gives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128</m:t>
                            </m:r>
                          </m:sup>
                        </m:sSup>
                      </m:e>
                    </m:ra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64</m:t>
                        </m:r>
                      </m:sup>
                    </m:sSup>
                  </m:oMath>
                </a14:m>
                <a:r>
                  <a:rPr lang="en-US" sz="1600" dirty="0" smtClean="0"/>
                  <a:t>  security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256</m:t>
                        </m:r>
                      </m:sup>
                    </m:sSup>
                  </m:oMath>
                </a14:m>
                <a:r>
                  <a:rPr lang="en-US" sz="1600" dirty="0"/>
                  <a:t> only gives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256</m:t>
                            </m:r>
                          </m:sup>
                        </m:sSup>
                      </m:e>
                    </m:rad>
                    <m:r>
                      <a:rPr lang="nb-NO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128</m:t>
                        </m:r>
                      </m:sup>
                    </m:sSup>
                  </m:oMath>
                </a14:m>
                <a:r>
                  <a:rPr lang="en-US" sz="1600" dirty="0"/>
                  <a:t> </a:t>
                </a:r>
                <a:r>
                  <a:rPr lang="en-US" sz="1600" dirty="0" smtClean="0"/>
                  <a:t> security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512</m:t>
                        </m:r>
                      </m:sup>
                    </m:sSup>
                  </m:oMath>
                </a14:m>
                <a:r>
                  <a:rPr lang="en-US" sz="1600" dirty="0"/>
                  <a:t> only gives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512</m:t>
                            </m:r>
                          </m:sup>
                        </m:sSup>
                      </m:e>
                    </m:rad>
                    <m:r>
                      <a:rPr lang="nb-NO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256</m:t>
                        </m:r>
                      </m:sup>
                    </m:sSup>
                  </m:oMath>
                </a14:m>
                <a:r>
                  <a:rPr lang="en-US" sz="1600" dirty="0" smtClean="0"/>
                  <a:t> security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etc...</a:t>
                </a: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94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Non-generic algorithms for DLOG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Unfortunately,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800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, ⋅</m:t>
                        </m:r>
                      </m:e>
                    </m:d>
                  </m:oMath>
                </a14:m>
                <a:r>
                  <a:rPr lang="en-US" sz="1800" dirty="0" smtClean="0"/>
                  <a:t> is </a:t>
                </a:r>
                <a:r>
                  <a:rPr lang="en-US" sz="1800" i="1" dirty="0" smtClean="0"/>
                  <a:t>not</a:t>
                </a:r>
                <a:r>
                  <a:rPr lang="en-US" sz="1800" dirty="0" smtClean="0"/>
                  <a:t> a generic group!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i="1" dirty="0" smtClean="0"/>
                  <a:t>Much </a:t>
                </a:r>
                <a:r>
                  <a:rPr lang="en-US" sz="1800" dirty="0" smtClean="0"/>
                  <a:t>faster specific algorithms exist for solving DLOG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sz="18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800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nb-NO" sz="18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sz="1800" b="1" i="1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Index-calculus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Elliptic-curve method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Special number-field sieve (SNFS)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General number-field sieve (GNFS)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Current DLOG-solving record: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1800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800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sz="1800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795</m:t>
                        </m:r>
                      </m:sup>
                    </m:sSup>
                  </m:oMath>
                </a14:m>
                <a:r>
                  <a:rPr lang="en-US" sz="1800" dirty="0" smtClean="0"/>
                  <a:t> using GNFS		 (</a:t>
                </a:r>
                <a:r>
                  <a:rPr lang="en-US" sz="1800" dirty="0" err="1" smtClean="0"/>
                  <a:t>Heninger</a:t>
                </a:r>
                <a:r>
                  <a:rPr lang="en-US" sz="1800" dirty="0" smtClean="0"/>
                  <a:t> et al. '19)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Previous records: </a:t>
                </a:r>
                <a:r>
                  <a:rPr lang="en-US" sz="1600" dirty="0">
                    <a:hlinkClick r:id="rId2"/>
                  </a:rPr>
                  <a:t>https://</a:t>
                </a:r>
                <a:r>
                  <a:rPr lang="en-US" sz="1600" dirty="0" smtClean="0">
                    <a:hlinkClick r:id="rId2"/>
                  </a:rPr>
                  <a:t>en.wikipedia.org/wiki/Discrete_logarithm_records</a:t>
                </a:r>
                <a:endParaRPr lang="en-US" sz="1600" dirty="0" smtClean="0"/>
              </a:p>
              <a:p>
                <a:pPr marL="0" indent="0"/>
                <a:endParaRPr lang="en-US" sz="1800" dirty="0" smtClean="0"/>
              </a:p>
              <a:p>
                <a:pPr marL="0" indent="0"/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800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2048</m:t>
                        </m:r>
                      </m:sup>
                    </m:sSup>
                  </m:oMath>
                </a14:m>
                <a:r>
                  <a:rPr lang="en-US" sz="1800" dirty="0" smtClean="0"/>
                  <a:t> typically required as a minimum today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328" t="-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Left Brace 4"/>
          <p:cNvSpPr/>
          <p:nvPr/>
        </p:nvSpPr>
        <p:spPr>
          <a:xfrm rot="10800000">
            <a:off x="5193255" y="3022600"/>
            <a:ext cx="152225" cy="533400"/>
          </a:xfrm>
          <a:prstGeom prst="leftBrace">
            <a:avLst>
              <a:gd name="adj1" fmla="val 148802"/>
              <a:gd name="adj2" fmla="val 51372"/>
            </a:avLst>
          </a:prstGeom>
          <a:ln w="190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75020" y="2985870"/>
            <a:ext cx="5715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exceptionally</a:t>
            </a:r>
            <a:r>
              <a:rPr lang="en-US" sz="1600" dirty="0" smtClean="0"/>
              <a:t> complicated algorithms, requiring very advanced mathematics!</a:t>
            </a:r>
            <a:endParaRPr lang="en-US" sz="1600" i="1" dirty="0" smtClean="0"/>
          </a:p>
        </p:txBody>
      </p:sp>
    </p:spTree>
    <p:extLst>
      <p:ext uri="{BB962C8B-B14F-4D97-AF65-F5344CB8AC3E}">
        <p14:creationId xmlns:p14="http://schemas.microsoft.com/office/powerpoint/2010/main" val="412749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itle 2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err="1" smtClean="0"/>
                  <a:t>Diffie</a:t>
                </a:r>
                <a:r>
                  <a:rPr lang="en-US" dirty="0" smtClean="0"/>
                  <a:t>-Hellman 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b="1" i="1" smtClean="0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r>
                  <a:rPr lang="en-US" dirty="0" smtClean="0"/>
                  <a:t> – what is large enough?  </a:t>
                </a:r>
                <a:endParaRPr lang="en-US" dirty="0"/>
              </a:p>
            </p:txBody>
          </p:sp>
        </mc:Choice>
        <mc:Fallback xmlns="">
          <p:sp>
            <p:nvSpPr>
              <p:cNvPr id="23" name="Title 2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1095" t="-24000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378" y="2222682"/>
            <a:ext cx="429815" cy="8070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74852" y="2098338"/>
            <a:ext cx="524436" cy="976486"/>
          </a:xfrm>
          <a:prstGeom prst="rect">
            <a:avLst/>
          </a:prstGeom>
        </p:spPr>
      </p:pic>
      <p:cxnSp>
        <p:nvCxnSpPr>
          <p:cNvPr id="45" name="Straight Arrow Connector 44"/>
          <p:cNvCxnSpPr/>
          <p:nvPr/>
        </p:nvCxnSpPr>
        <p:spPr bwMode="auto">
          <a:xfrm>
            <a:off x="3928133" y="2956824"/>
            <a:ext cx="390776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" name="Group 9"/>
          <p:cNvGrpSpPr/>
          <p:nvPr/>
        </p:nvGrpSpPr>
        <p:grpSpPr>
          <a:xfrm>
            <a:off x="4276803" y="1544226"/>
            <a:ext cx="3301224" cy="1327605"/>
            <a:chOff x="4696003" y="1761629"/>
            <a:chExt cx="3301224" cy="13276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696003" y="2755104"/>
                  <a:ext cx="3301224" cy="3341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2 </m:t>
                            </m:r>
                          </m:e>
                          <m:sup/>
                        </m:sSup>
                        <m: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                          </m:t>
                        </m:r>
                        <m:func>
                          <m:funcPr>
                            <m:ctrlP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sz="2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func>
                      </m:oMath>
                    </m:oMathPara>
                  </a14:m>
                  <a:endParaRPr lang="en-US" sz="2000" b="0" dirty="0" smtClean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6003" y="2755104"/>
                  <a:ext cx="3301224" cy="33413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294" r="-1109" b="-254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 24"/>
            <p:cNvSpPr/>
            <p:nvPr/>
          </p:nvSpPr>
          <p:spPr>
            <a:xfrm>
              <a:off x="5327945" y="1761629"/>
              <a:ext cx="252073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2317006071311007300338913926423828248817941241140239112842009751400741706634354222619689417363569347117901737909704191754605873209195028853758986185622153212175412514901774520270235796078236248884246189477587641105928646099411723245426622522193230540919037680524235519125679715870117001058055877651038861847280257976054903569732561526167081339361799541336476559160368317896729073178384589680639671900977202194168647225871031411336429319536193471636533209717077448227988588565369208645296636077250268955505928362751121174096972998068410554359584866583291642136218231078990999448652468262416972035911852507045361090559</a:t>
              </a:r>
              <a:endParaRPr lang="en-US" sz="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cxnSp>
        <p:nvCxnSpPr>
          <p:cNvPr id="33" name="Straight Arrow Connector 32"/>
          <p:cNvCxnSpPr/>
          <p:nvPr/>
        </p:nvCxnSpPr>
        <p:spPr bwMode="auto">
          <a:xfrm>
            <a:off x="3928132" y="4528708"/>
            <a:ext cx="390776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4" name="Group 13"/>
          <p:cNvGrpSpPr/>
          <p:nvPr/>
        </p:nvGrpSpPr>
        <p:grpSpPr>
          <a:xfrm>
            <a:off x="4276803" y="3174059"/>
            <a:ext cx="3255891" cy="1329249"/>
            <a:chOff x="4219498" y="3438826"/>
            <a:chExt cx="3255891" cy="13292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4219498" y="4433945"/>
                  <a:ext cx="3255891" cy="3341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/>
                        </m:sSup>
                        <m: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                          </m:t>
                        </m:r>
                        <m:func>
                          <m:funcPr>
                            <m:ctrlP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sz="2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a:rPr lang="nb-NO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func>
                      </m:oMath>
                    </m:oMathPara>
                  </a14:m>
                  <a:endParaRPr lang="en-US" sz="2000" b="0" dirty="0" smtClean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9498" y="4433945"/>
                  <a:ext cx="3255891" cy="33413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311" r="-1124" b="-254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Rectangle 38"/>
            <p:cNvSpPr/>
            <p:nvPr/>
          </p:nvSpPr>
          <p:spPr>
            <a:xfrm>
              <a:off x="4846281" y="3438826"/>
              <a:ext cx="252589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>
                  <a:solidFill>
                    <a:schemeClr val="accent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656800778101007340704764168984174080206703524413789679972241019001939572118548275696769332739359829978356380673807628090243118427154966601139766131314780517844873224468096081960318036912634861709126936255232497423832644764339784094340047703951670116142172795521980299361080233986439997465392018349331682208647898808374845365630679977612708266422235394375417910584167316831769953658998677202835904209324173779271068847731990805174776156086754909822550989805452920329083580939135314337020494290474130715255563072995414455143897212222563808337436279913337627773071183170408853057899100942935484815501309561942770687524</a:t>
              </a:r>
            </a:p>
          </p:txBody>
        </p:sp>
      </p:grpSp>
      <p:sp>
        <p:nvSpPr>
          <p:cNvPr id="41" name="Rectangle 40"/>
          <p:cNvSpPr/>
          <p:nvPr/>
        </p:nvSpPr>
        <p:spPr>
          <a:xfrm>
            <a:off x="393393" y="3228456"/>
            <a:ext cx="25207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2317006071311007300338913926423828248817941241140239112842009751400741706634354222619689417363569347117901737909704191754605873209195028853758986185622153212175412514901774520270235796078236248884246189477587641105928646099411723245426622522193230540919037680524235519125679715870117001058055877651038861847280257976054903569732561526167081339361799541336476559160368317896729073178384589680639671900977202194168647225871031411336429319536193471636533209717077448227988588565369208645296636077250268955505928362751121174096972998068410554359584866583291642136218231078990999448652468262416972035911852507045361090559  </a:t>
            </a:r>
            <a:endParaRPr lang="en-US" sz="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304764" y="3246705"/>
            <a:ext cx="2525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656800778101007340704764168984174080206703524413789679972241019001939572118548275696769332739359829978356380673807628090243118427154966601139766131314780517844873224468096081960318036912634861709126936255232497423832644764339784094340047703951670116142172795521980299361080233986439997465392018349331682208647898808374845365630679977612708266422235394375417910584167316831769953658998677202835904209324173779271068847731990805174776156086754909822550989805452920329083580939135314337020494290474130715255563072995414455143897212222563808337436279913337627773071183170408853057899100942935484815501309561942770687524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334130" y="4977362"/>
            <a:ext cx="6220677" cy="1382279"/>
            <a:chOff x="3334130" y="5165252"/>
            <a:chExt cx="6220677" cy="13822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3334130" y="6213401"/>
                  <a:ext cx="6220677" cy="3341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/>
                      </m:sSup>
                    </m:oMath>
                  </a14:m>
                  <a:r>
                    <a:rPr lang="en-US" sz="2000" b="0" dirty="0" smtClean="0"/>
                    <a:t>						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func>
                    </m:oMath>
                  </a14:m>
                  <a:endParaRPr lang="en-US" sz="2000" b="0" dirty="0" smtClean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34130" y="6213401"/>
                  <a:ext cx="6220677" cy="33413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471" r="-490" b="-254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Rectangle 42"/>
            <p:cNvSpPr/>
            <p:nvPr/>
          </p:nvSpPr>
          <p:spPr>
            <a:xfrm>
              <a:off x="3915606" y="5205626"/>
              <a:ext cx="252073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 smtClean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2317006071311007300338913926423828248817941241140239112842009751400741706634354222619689417363569347117901737909704191754605873209195028853758986185622153212175412514901774520270235796078236248884246189477587641105928646099411723245426622522193230540919037680524235519125679715870117001058055877651038861847280257976054903569732561526167081339361799541336476559160368317896729073178384589680639671900977202194168647225871031411336429319536193471636533209717077448227988588565369208645296636077250268955505928362751121174096972998068410554359584866583291642136218231078990999448652468262416972035911852507045361090559</a:t>
              </a:r>
              <a:endParaRPr lang="en-US" sz="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6385539" y="5598352"/>
                  <a:ext cx="253274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5539" y="5598352"/>
                  <a:ext cx="253274" cy="30777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14286" r="-14286" b="-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Rectangle 43"/>
            <p:cNvSpPr/>
            <p:nvPr/>
          </p:nvSpPr>
          <p:spPr>
            <a:xfrm>
              <a:off x="6595554" y="5165252"/>
              <a:ext cx="252589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>
                  <a:solidFill>
                    <a:schemeClr val="accent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65680077810100734070476416898417408020670352441378967997224101900193957211854827569676933273935982997835638067380762809024311842715496660113976613131478051784487322446809608196031803691263486170912693625523249742383264476433978409434004770395167011614217279552198029936108023398643999746539201834933168220864789880837484536563067997761270826642223539437541791058416731683176995365899867720283590420932417377927106884773199080517477615608675490982255098980545292032908358093913531433702049429047413071525556307299541445514389721222256380833743627991333762777307118317040885305789910094293548481550130956194277068752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98912" y="1019491"/>
                <a:ext cx="1951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912" y="1019491"/>
                <a:ext cx="195182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43750" r="-9375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1066600" y="1035410"/>
            <a:ext cx="92862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17125458317614137930196041979257577826408832324037508573393292981642667139747621778802438775238728592968344613589379932348475613503476932163166973813218698343816463289144185362912602522540494983090531497232965829536524507269848825658311420299335922295709743267508322525966773950394919257576842038771632742044142471053509850123605883815857162666917775193496157372656195558305727009891276006514000409365877218171388319923896309377791762590614311849642961380224851940460421710449368927252974870395873936387909672274883295377481008150475878590270591798350563488168080923804611822387520198054002990623911454389104774092183</a:t>
            </a:r>
            <a:r>
              <a: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0783321" y="3415491"/>
                <a:ext cx="1093248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1…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nb-NO" sz="2000" b="0" dirty="0" smtClean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3321" y="3415491"/>
                <a:ext cx="1093248" cy="43473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859897" y="3372177"/>
                <a:ext cx="1093248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groupChr>
                        <m:groupChrPr>
                          <m:chr m:val="←"/>
                          <m:vertJc m:val="bot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1…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nb-NO" sz="2000" b="0" dirty="0" smtClean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897" y="3372177"/>
                <a:ext cx="1093248" cy="43473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225815" y="1041055"/>
                <a:ext cx="8598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2048</m:t>
                          </m:r>
                        </m:sup>
                      </m:sSup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5815" y="1041055"/>
                <a:ext cx="859828" cy="30777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34684" y="1067002"/>
                <a:ext cx="2372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684" y="1067002"/>
                <a:ext cx="237244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20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068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31" grpId="0"/>
      <p:bldP spid="32" grpId="0"/>
      <p:bldP spid="35" grpId="0"/>
      <p:bldP spid="47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2126314" y="4904582"/>
                <a:ext cx="7751762" cy="1126331"/>
              </a:xfrm>
            </p:spPr>
            <p:txBody>
              <a:bodyPr/>
              <a:lstStyle/>
              <a:p>
                <a:pPr algn="ctr"/>
                <a:r>
                  <a:rPr lang="en-US" sz="3200" b="1" dirty="0" smtClean="0"/>
                  <a:t>Better alternatives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sz="32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3200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nb-NO" sz="32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  <m:sup>
                        <m:r>
                          <a:rPr lang="nb-NO" sz="32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3200" b="1" dirty="0" smtClean="0"/>
                  <a:t>?</a:t>
                </a:r>
                <a:endParaRPr lang="en-US" sz="3200" b="1" dirty="0"/>
              </a:p>
            </p:txBody>
          </p:sp>
        </mc:Choice>
        <mc:Fallback xmlns="">
          <p:sp>
            <p:nvSpPr>
              <p:cNvPr id="5" name="Tex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2126314" y="4904582"/>
                <a:ext cx="7751762" cy="1126331"/>
              </a:xfrm>
              <a:blipFill rotWithShape="0">
                <a:blip r:embed="rId2"/>
                <a:stretch>
                  <a:fillRect t="-7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52000" y="6386513"/>
            <a:ext cx="2540000" cy="325437"/>
          </a:xfrm>
        </p:spPr>
        <p:txBody>
          <a:bodyPr/>
          <a:lstStyle/>
          <a:p>
            <a:fld id="{F6590AF8-4F64-4D1C-B3C4-F65976908F5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750" y="1604169"/>
            <a:ext cx="2787650" cy="278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07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K4500-UIO">
  <a:themeElements>
    <a:clrScheme name="UI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b="1" dirty="0"/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200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F80CA8B8-D88A-4F90-A944-3A97B4A00331}" vid="{37435797-98CB-4FFC-AF13-1FC647D06020}"/>
    </a:ext>
  </a:extLst>
</a:theme>
</file>

<file path=ppt/theme/theme2.xml><?xml version="1.0" encoding="utf-8"?>
<a:theme xmlns:a="http://schemas.openxmlformats.org/drawingml/2006/main" name="TEK4500-UIO">
  <a:themeElements>
    <a:clrScheme name="UI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b="1" dirty="0"/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D98F6CE3-5215-439F-B83D-B99FB84D8141}" vid="{C3C4E773-9064-45BA-9BFA-72DEEDBB4312}"/>
    </a:ext>
  </a:extLst>
</a:theme>
</file>

<file path=ppt/theme/theme3.xml><?xml version="1.0" encoding="utf-8"?>
<a:theme xmlns:a="http://schemas.openxmlformats.org/drawingml/2006/main" name="2_TEK4500-UIO">
  <a:themeElements>
    <a:clrScheme name="Custom 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C000"/>
      </a:accent3>
      <a:accent4>
        <a:srgbClr val="7030A0"/>
      </a:accent4>
      <a:accent5>
        <a:srgbClr val="FF0000"/>
      </a:accent5>
      <a:accent6>
        <a:srgbClr val="EEF9F4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DFDA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>
            <a:ea typeface="Cambria Math" panose="02040503050406030204" pitchFamily="18" charset="0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0E1C8BE1-60D2-4044-BAB8-77C985F6EEA1}" vid="{D4B1BC77-4AE2-48B7-94A1-F92EDC65A8B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TEK4500-UIO</Template>
  <TotalTime>15885</TotalTime>
  <Words>1377</Words>
  <Application>Microsoft Office PowerPoint</Application>
  <PresentationFormat>Widescreen</PresentationFormat>
  <Paragraphs>761</Paragraphs>
  <Slides>47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47</vt:i4>
      </vt:variant>
    </vt:vector>
  </HeadingPairs>
  <TitlesOfParts>
    <vt:vector size="60" baseType="lpstr">
      <vt:lpstr>Arial Unicode MS</vt:lpstr>
      <vt:lpstr>Arial</vt:lpstr>
      <vt:lpstr>Calibri</vt:lpstr>
      <vt:lpstr>Cambria</vt:lpstr>
      <vt:lpstr>Cambria Math</vt:lpstr>
      <vt:lpstr>Consolas</vt:lpstr>
      <vt:lpstr>Courier New</vt:lpstr>
      <vt:lpstr>Script MT Bold</vt:lpstr>
      <vt:lpstr>Times New Roman</vt:lpstr>
      <vt:lpstr>Wingdings</vt:lpstr>
      <vt:lpstr>1_TEK4500-UIO</vt:lpstr>
      <vt:lpstr>TEK4500-UIO</vt:lpstr>
      <vt:lpstr>2_TEK4500-UIO</vt:lpstr>
      <vt:lpstr>Lecture 9 – Diffie-Hellman key exchange II, elliptic curves, conspiracies </vt:lpstr>
      <vt:lpstr>Diffie-Hellman</vt:lpstr>
      <vt:lpstr>Recap: groups</vt:lpstr>
      <vt:lpstr>Diffie-Hellman</vt:lpstr>
      <vt:lpstr>Solving DLOG: the baby-step giant-step algorithm</vt:lpstr>
      <vt:lpstr>Generic algorithms for solving DLOG</vt:lpstr>
      <vt:lpstr>Non-generic algorithms for DLOG</vt:lpstr>
      <vt:lpstr>Diffie-Hellman in (Z_p^∗,⋅) – what is large enough?  </vt:lpstr>
      <vt:lpstr>PowerPoint Presentation</vt:lpstr>
      <vt:lpstr>Elliptic curves</vt:lpstr>
      <vt:lpstr>Elliptic curves</vt:lpstr>
      <vt:lpstr>Elliptic curves</vt:lpstr>
      <vt:lpstr>Elliptic curves</vt:lpstr>
      <vt:lpstr>Elliptic curves</vt:lpstr>
      <vt:lpstr>Elliptic curves</vt:lpstr>
      <vt:lpstr>Elliptic curves</vt:lpstr>
      <vt:lpstr>Elliptic curves</vt:lpstr>
      <vt:lpstr>Elliptic curves</vt:lpstr>
      <vt:lpstr>Elliptic curves</vt:lpstr>
      <vt:lpstr>Elliptic curves over Z_p</vt:lpstr>
      <vt:lpstr>Elliptic curves over Z_p</vt:lpstr>
      <vt:lpstr>Elliptic curves – example</vt:lpstr>
      <vt:lpstr>Elliptic curves summary</vt:lpstr>
      <vt:lpstr>E(Z_p ) – properties </vt:lpstr>
      <vt:lpstr>Diffie-Hellman in (Z_p^∗,⋅)</vt:lpstr>
      <vt:lpstr>Diffie-Hellman in (E(Z_p ),+)</vt:lpstr>
      <vt:lpstr>Diffie-Hellman – security </vt:lpstr>
      <vt:lpstr>Cryptographic groups in practice</vt:lpstr>
      <vt:lpstr>PowerPoint Presentation</vt:lpstr>
      <vt:lpstr>Juniper Networks</vt:lpstr>
      <vt:lpstr>PRNG standardization</vt:lpstr>
      <vt:lpstr>PRNG</vt:lpstr>
      <vt:lpstr>Dual EC DRBG</vt:lpstr>
      <vt:lpstr>Dual EC DBRG – something's fishy</vt:lpstr>
      <vt:lpstr>Dual EC DRBG</vt:lpstr>
      <vt:lpstr>Dual EC DBRG – something's fishy</vt:lpstr>
      <vt:lpstr>Where does Q (and P) come from?</vt:lpstr>
      <vt:lpstr>Juniper PRNG</vt:lpstr>
      <vt:lpstr>Juniper PRNG</vt:lpstr>
      <vt:lpstr>IKEv2 / IPsec</vt:lpstr>
      <vt:lpstr>Juniper Networks backdoor</vt:lpstr>
      <vt:lpstr>Juniper Networks backdoor</vt:lpstr>
      <vt:lpstr>TLS</vt:lpstr>
      <vt:lpstr>Extended Random</vt:lpstr>
      <vt:lpstr>RSA Security – BSAFE</vt:lpstr>
      <vt:lpstr>PowerPoint Presentation</vt:lpstr>
      <vt:lpstr>Next week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hakoja</dc:creator>
  <cp:lastModifiedBy>hakoja</cp:lastModifiedBy>
  <cp:revision>756</cp:revision>
  <dcterms:created xsi:type="dcterms:W3CDTF">2020-06-02T10:31:43Z</dcterms:created>
  <dcterms:modified xsi:type="dcterms:W3CDTF">2023-10-25T17:05:38Z</dcterms:modified>
</cp:coreProperties>
</file>