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88" r:id="rId4"/>
    <p:sldId id="287" r:id="rId5"/>
    <p:sldId id="325" r:id="rId6"/>
    <p:sldId id="273" r:id="rId7"/>
    <p:sldId id="315" r:id="rId8"/>
    <p:sldId id="319" r:id="rId9"/>
    <p:sldId id="283" r:id="rId10"/>
    <p:sldId id="277" r:id="rId11"/>
    <p:sldId id="290" r:id="rId12"/>
    <p:sldId id="280" r:id="rId13"/>
    <p:sldId id="282" r:id="rId14"/>
    <p:sldId id="317" r:id="rId15"/>
    <p:sldId id="294" r:id="rId16"/>
    <p:sldId id="327" r:id="rId17"/>
    <p:sldId id="302" r:id="rId18"/>
    <p:sldId id="304" r:id="rId19"/>
    <p:sldId id="278" r:id="rId20"/>
    <p:sldId id="285" r:id="rId21"/>
    <p:sldId id="308" r:id="rId22"/>
    <p:sldId id="299" r:id="rId23"/>
    <p:sldId id="318" r:id="rId24"/>
    <p:sldId id="296" r:id="rId25"/>
    <p:sldId id="326" r:id="rId26"/>
    <p:sldId id="331" r:id="rId27"/>
    <p:sldId id="329" r:id="rId28"/>
    <p:sldId id="328" r:id="rId29"/>
    <p:sldId id="330" r:id="rId30"/>
    <p:sldId id="286" r:id="rId31"/>
    <p:sldId id="297" r:id="rId32"/>
    <p:sldId id="305" r:id="rId33"/>
    <p:sldId id="322" r:id="rId34"/>
    <p:sldId id="321" r:id="rId35"/>
    <p:sldId id="332" r:id="rId36"/>
    <p:sldId id="333" r:id="rId37"/>
    <p:sldId id="323" r:id="rId38"/>
    <p:sldId id="324" r:id="rId39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>
        <p:scale>
          <a:sx n="100" d="100"/>
          <a:sy n="100" d="100"/>
        </p:scale>
        <p:origin x="-3864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FBC85-538B-4E85-88BF-1961A2C1EC7D}" type="datetimeFigureOut">
              <a:rPr lang="nb-NO" smtClean="0"/>
              <a:t>17.01.2017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C1A26-F6B2-4557-9390-BB58D7E1AB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915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FB23D-9C10-4F5D-B096-4D8B42D37EBA}" type="datetimeFigureOut">
              <a:rPr lang="nb-NO" smtClean="0"/>
              <a:t>17.01.2017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CAFE8-2B8F-4DB0-A7D7-A97C6B73CC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35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Downstreams</a:t>
            </a:r>
            <a:r>
              <a:rPr lang="nb-NO" dirty="0" smtClean="0"/>
              <a:t> </a:t>
            </a:r>
            <a:r>
              <a:rPr lang="nb-NO" dirty="0" err="1" smtClean="0"/>
              <a:t>user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851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 smtClean="0"/>
              <a:t>Forskrift om klassifisering, merking og emballering av stoffer og stoffblandinger (CLP)</a:t>
            </a:r>
            <a:r>
              <a:rPr lang="nb-NO" dirty="0" smtClean="0"/>
              <a:t> ble innført 16. juni 2012. Denne </a:t>
            </a:r>
            <a:r>
              <a:rPr lang="nb-NO" dirty="0" err="1" smtClean="0"/>
              <a:t>forskriften</a:t>
            </a:r>
            <a:r>
              <a:rPr lang="nb-NO" dirty="0" smtClean="0"/>
              <a:t> erstatter </a:t>
            </a:r>
            <a:r>
              <a:rPr lang="nb-NO" i="1" dirty="0" smtClean="0"/>
              <a:t>Forskrift om klassifisering, merking mv. av farlige kjemikalier (Merkeforskriften)</a:t>
            </a:r>
            <a:r>
              <a:rPr lang="nb-NO" dirty="0" smtClean="0"/>
              <a:t>. </a:t>
            </a:r>
          </a:p>
          <a:p>
            <a:r>
              <a:rPr lang="nb-NO" dirty="0" smtClean="0"/>
              <a:t>Skal sikre samme merking for lagring, omsetning og transport, over hele verden.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55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Egen fareklasse  for EU/EØS: Fare for ozonlaget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B0058-8764-FA45-A2C0-F66876D43A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9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9632" y="1484784"/>
            <a:ext cx="64807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08912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cha.europa.eu/documents/10162/13562/clp_en.pdf/58b5dc6d-ac2a-4910-9702-e9e1f5051cc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xUriServ/LexUriServ.do?uri=OJ:L:2008:353:0001:1355:en: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://www.miljodirektoratet.no/Global/dokumenter/tema/kjemikaler/reach_clp_tidslinje_800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jodirektoratet.no/Documents/publikasjoner/M259/M259.pdf" TargetMode="External"/><Relationship Id="rId2" Type="http://schemas.openxmlformats.org/officeDocument/2006/relationships/hyperlink" Target="http://www.hsa.ie/eng/Publications_and_Forms/Publications/Chemical_and_Hazardous_Substances/CLP_Poster_1_A1_size_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cha.europa.eu/documents/10162/13562/draft_clp_labelling_guidance_caracal_clean_20110210_en.pdf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cha.europa.eu/information-on-chemicals/cl-inventory-databa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43000" y="1988840"/>
            <a:ext cx="7543800" cy="1143000"/>
          </a:xfrm>
        </p:spPr>
        <p:txBody>
          <a:bodyPr/>
          <a:lstStyle/>
          <a:p>
            <a:r>
              <a:rPr lang="nb-NO" sz="2400" dirty="0" err="1" smtClean="0"/>
              <a:t>Introduction</a:t>
            </a:r>
            <a:r>
              <a:rPr lang="nb-NO" sz="2400" dirty="0" smtClean="0"/>
              <a:t> to</a:t>
            </a:r>
            <a:endParaRPr lang="nb-NO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43000" y="3140968"/>
            <a:ext cx="7543800" cy="2146176"/>
          </a:xfrm>
        </p:spPr>
        <p:txBody>
          <a:bodyPr>
            <a:normAutofit/>
          </a:bodyPr>
          <a:lstStyle/>
          <a:p>
            <a:r>
              <a:rPr lang="en-US" sz="3200" dirty="0"/>
              <a:t>Classification and labelling of </a:t>
            </a:r>
            <a:r>
              <a:rPr lang="en-US" sz="3200" dirty="0" smtClean="0"/>
              <a:t>mixtures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2200" dirty="0" smtClean="0"/>
              <a:t>Wednesday 18. </a:t>
            </a:r>
            <a:r>
              <a:rPr lang="en-US" sz="2200" dirty="0" err="1" smtClean="0"/>
              <a:t>jan.</a:t>
            </a:r>
            <a:r>
              <a:rPr lang="en-US" sz="2200" dirty="0" smtClean="0"/>
              <a:t> 2017 </a:t>
            </a:r>
            <a:br>
              <a:rPr lang="en-US" sz="2200" dirty="0" smtClean="0"/>
            </a:br>
            <a:r>
              <a:rPr lang="en-US" sz="2200" dirty="0" smtClean="0"/>
              <a:t>09:15 – 12.00 and 13.15 – 15.00 </a:t>
            </a:r>
          </a:p>
          <a:p>
            <a:pPr lvl="0"/>
            <a:r>
              <a:rPr lang="en-US" sz="2200" dirty="0" smtClean="0"/>
              <a:t>Seminar </a:t>
            </a:r>
            <a:r>
              <a:rPr lang="en-US" sz="2200" dirty="0"/>
              <a:t>room </a:t>
            </a:r>
            <a:r>
              <a:rPr lang="en-US" sz="2200" dirty="0" smtClean="0"/>
              <a:t>Curie, </a:t>
            </a:r>
            <a:r>
              <a:rPr lang="en-US" sz="2200" dirty="0"/>
              <a:t>Chemistry </a:t>
            </a:r>
            <a:r>
              <a:rPr lang="en-US" sz="2200" dirty="0" smtClean="0"/>
              <a:t>building</a:t>
            </a:r>
            <a:endParaRPr lang="nb-NO" sz="2200" dirty="0"/>
          </a:p>
          <a:p>
            <a:endParaRPr lang="nb-NO" dirty="0"/>
          </a:p>
        </p:txBody>
      </p:sp>
      <p:pic>
        <p:nvPicPr>
          <p:cNvPr id="4" name="Picture 2" descr="http://www.miljodirektoratet.no/FileCache/Global/Temabilder%20(ikke%20i%20bruk)/clp.jpg/width_640.height_311.mode_max.Anchor_middle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59152"/>
            <a:ext cx="2952328" cy="11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0360" y="6597352"/>
            <a:ext cx="3863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Karoline </a:t>
            </a:r>
            <a:r>
              <a:rPr lang="nb-NO" sz="1050" dirty="0" err="1" smtClean="0"/>
              <a:t>Fægri</a:t>
            </a:r>
            <a:r>
              <a:rPr lang="nb-NO" sz="1050" dirty="0" smtClean="0"/>
              <a:t> og Svein Tveit, Skolelaboratoriet for kjemi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1301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75240" cy="1143000"/>
          </a:xfrm>
        </p:spPr>
        <p:txBody>
          <a:bodyPr/>
          <a:lstStyle/>
          <a:p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categories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8751"/>
            <a:ext cx="4699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 bwMode="auto">
          <a:xfrm>
            <a:off x="2771800" y="1828751"/>
            <a:ext cx="432048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8" y="2484693"/>
            <a:ext cx="9197240" cy="27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/>
              <a:t>p</a:t>
            </a:r>
            <a:r>
              <a:rPr lang="nb-NO" dirty="0" err="1" smtClean="0"/>
              <a:t>ictograms</a:t>
            </a:r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2" y="2636912"/>
            <a:ext cx="7544869" cy="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Brace 6"/>
          <p:cNvSpPr/>
          <p:nvPr/>
        </p:nvSpPr>
        <p:spPr bwMode="auto">
          <a:xfrm rot="5400000">
            <a:off x="2297181" y="2384547"/>
            <a:ext cx="288032" cy="3240360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5688124" y="2375592"/>
            <a:ext cx="288032" cy="3240360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7812360" y="3572680"/>
            <a:ext cx="288032" cy="864096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2080" y="422108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Health </a:t>
            </a:r>
            <a:endParaRPr lang="nb-NO" dirty="0"/>
          </a:p>
        </p:txBody>
      </p:sp>
      <p:sp>
        <p:nvSpPr>
          <p:cNvPr id="12" name="Rectangle 11"/>
          <p:cNvSpPr/>
          <p:nvPr/>
        </p:nvSpPr>
        <p:spPr>
          <a:xfrm>
            <a:off x="1763688" y="4221088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err="1"/>
              <a:t>Physical</a:t>
            </a:r>
            <a:r>
              <a:rPr lang="nb-NO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50181" y="4221088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Environment</a:t>
            </a:r>
            <a:endParaRPr lang="nb-NO" dirty="0"/>
          </a:p>
        </p:txBody>
      </p:sp>
      <p:cxnSp>
        <p:nvCxnSpPr>
          <p:cNvPr id="4" name="Straight Arrow Connector 3"/>
          <p:cNvCxnSpPr>
            <a:endCxn id="13" idx="1"/>
          </p:cNvCxnSpPr>
          <p:nvPr/>
        </p:nvCxnSpPr>
        <p:spPr bwMode="auto">
          <a:xfrm>
            <a:off x="5724128" y="3429000"/>
            <a:ext cx="1326053" cy="102292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40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85" y="642812"/>
            <a:ext cx="8045896" cy="1143000"/>
          </a:xfrm>
        </p:spPr>
        <p:txBody>
          <a:bodyPr/>
          <a:lstStyle/>
          <a:p>
            <a:r>
              <a:rPr lang="nb-NO" dirty="0" smtClean="0"/>
              <a:t>Signal </a:t>
            </a:r>
            <a:r>
              <a:rPr lang="nb-NO" dirty="0" err="1" smtClean="0"/>
              <a:t>words</a:t>
            </a:r>
            <a:r>
              <a:rPr lang="nb-NO" dirty="0" smtClean="0"/>
              <a:t> and </a:t>
            </a:r>
            <a:r>
              <a:rPr lang="nb-NO" dirty="0" err="1" smtClean="0"/>
              <a:t>hazard</a:t>
            </a:r>
            <a:r>
              <a:rPr lang="nb-NO" dirty="0" smtClean="0"/>
              <a:t> statements</a:t>
            </a:r>
            <a:endParaRPr lang="nb-NO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5220072" y="1814364"/>
            <a:ext cx="432048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7380312" y="1814364"/>
            <a:ext cx="432048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8" y="2484693"/>
            <a:ext cx="9197240" cy="27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Groups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hazard</a:t>
            </a:r>
            <a:r>
              <a:rPr lang="nb-NO" dirty="0" smtClean="0"/>
              <a:t> and </a:t>
            </a:r>
            <a:r>
              <a:rPr lang="nb-NO" dirty="0" err="1" smtClean="0"/>
              <a:t>precautionary</a:t>
            </a:r>
            <a:r>
              <a:rPr lang="nb-NO" dirty="0" smtClean="0"/>
              <a:t> statements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105722"/>
              </p:ext>
            </p:extLst>
          </p:nvPr>
        </p:nvGraphicFramePr>
        <p:xfrm>
          <a:off x="971600" y="2394560"/>
          <a:ext cx="7560840" cy="30784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Code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hazard</a:t>
                      </a:r>
                      <a:r>
                        <a:rPr lang="nb-NO" sz="2000" dirty="0" smtClean="0"/>
                        <a:t> statements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Code 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precautionary</a:t>
                      </a:r>
                      <a:r>
                        <a:rPr lang="nb-NO" sz="2000" dirty="0" smtClean="0"/>
                        <a:t> statements</a:t>
                      </a:r>
                      <a:endParaRPr lang="nb-NO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2000"/>
                        <a:t>H200-H299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Physical</a:t>
                      </a:r>
                      <a:r>
                        <a:rPr lang="nb-NO" sz="2000" dirty="0" smtClean="0"/>
                        <a:t> 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P100-P199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General</a:t>
                      </a:r>
                      <a:endParaRPr lang="nb-NO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2000"/>
                        <a:t>H300-H399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Health 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P200-P299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Prevention</a:t>
                      </a:r>
                      <a:endParaRPr lang="nb-NO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2000"/>
                        <a:t>H400-H499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Environment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P300-P399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Response</a:t>
                      </a:r>
                      <a:endParaRPr lang="nb-NO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P400-P499</a:t>
                      </a:r>
                      <a:r>
                        <a:rPr lang="nb-NO" sz="20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Storage</a:t>
                      </a:r>
                      <a:endParaRPr lang="nb-NO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P500-P599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Disposal</a:t>
                      </a:r>
                      <a:endParaRPr lang="nb-NO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EUH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only</a:t>
                      </a:r>
                      <a:r>
                        <a:rPr lang="nb-NO" sz="2000" dirty="0" smtClean="0"/>
                        <a:t> in </a:t>
                      </a:r>
                      <a:r>
                        <a:rPr lang="nb-NO" sz="2000" dirty="0" err="1" smtClean="0"/>
                        <a:t>the</a:t>
                      </a:r>
                      <a:r>
                        <a:rPr lang="nb-NO" sz="2000" dirty="0" smtClean="0"/>
                        <a:t> EU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4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Label</a:t>
            </a:r>
            <a:r>
              <a:rPr lang="nb-NO" dirty="0" smtClean="0"/>
              <a:t> for 3 % </a:t>
            </a:r>
            <a:r>
              <a:rPr lang="nb-NO" dirty="0" err="1" smtClean="0"/>
              <a:t>NaOH</a:t>
            </a:r>
            <a:r>
              <a:rPr lang="nb-NO" dirty="0" smtClean="0"/>
              <a:t> in 1 L </a:t>
            </a:r>
            <a:r>
              <a:rPr lang="nb-NO" dirty="0" err="1" smtClean="0"/>
              <a:t>bottle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031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52474" y="681673"/>
            <a:ext cx="3819525" cy="4979576"/>
            <a:chOff x="752474" y="681673"/>
            <a:chExt cx="3819525" cy="4979576"/>
          </a:xfrm>
        </p:grpSpPr>
        <p:sp>
          <p:nvSpPr>
            <p:cNvPr id="11" name="Tekstboks 25"/>
            <p:cNvSpPr txBox="1">
              <a:spLocks noChangeArrowheads="1"/>
            </p:cNvSpPr>
            <p:nvPr/>
          </p:nvSpPr>
          <p:spPr bwMode="auto">
            <a:xfrm>
              <a:off x="752474" y="681673"/>
              <a:ext cx="3819525" cy="4979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a-DK" sz="1600" b="1" dirty="0">
                  <a:effectLst/>
                  <a:latin typeface="Calibri"/>
                  <a:ea typeface="Times New Roman"/>
                  <a:cs typeface="Times New Roman"/>
                </a:rPr>
                <a:t>Natriumhydroksidløsning 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a-DK" sz="1600" b="1" dirty="0">
                  <a:effectLst/>
                  <a:latin typeface="Calibri"/>
                  <a:ea typeface="Times New Roman"/>
                  <a:cs typeface="Times New Roman"/>
                </a:rPr>
                <a:t>3 % </a:t>
              </a:r>
              <a:r>
                <a:rPr lang="da-DK" sz="1600" b="1" dirty="0" smtClean="0">
                  <a:effectLst/>
                  <a:latin typeface="Calibri"/>
                  <a:ea typeface="Times New Roman"/>
                  <a:cs typeface="Times New Roman"/>
                </a:rPr>
                <a:t>NaOH</a:t>
              </a:r>
              <a:endParaRPr lang="nb-NO" sz="1100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b-NO" sz="1100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 smtClean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Fare 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Gir alvorlige etseskader på hud og øyne. 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nb-NO" sz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Benytt vernebriller. VED SVELGING: Skyll munnen. Ikke framkall brekning. VED HUDKONTAKT (eller håret): Skyll/dusj huden med vann. VED KONTAKT MED ØYNENE: Skyll forsiktig med vann i flere minutter. Fjern eventuelle kontaktlinser dersom dette enkelt lar seg gjøre. Fortsett skyllingen. </a:t>
              </a:r>
              <a:r>
                <a:rPr lang="nb-NO" sz="1100" dirty="0">
                  <a:effectLst/>
                  <a:latin typeface="Cambria"/>
                  <a:ea typeface="SimSun"/>
                  <a:cs typeface="Cambria"/>
                </a:rPr>
                <a:t>Kontakt umiddelbart et </a:t>
              </a:r>
              <a:r>
                <a:rPr lang="nb-NO" sz="1100" dirty="0" smtClean="0">
                  <a:effectLst/>
                  <a:latin typeface="Cambria"/>
                  <a:ea typeface="SimSun"/>
                  <a:cs typeface="Cambria"/>
                </a:rPr>
                <a:t>GIFTINFORMASJONSSENTER</a:t>
              </a:r>
              <a:r>
                <a:rPr lang="nb-NO" sz="1100" dirty="0">
                  <a:latin typeface="Calibri"/>
                  <a:ea typeface="SimSun"/>
                  <a:cs typeface="Times New Roman"/>
                </a:rPr>
                <a:t> </a:t>
              </a:r>
              <a:r>
                <a:rPr lang="nb-NO" sz="1100" dirty="0" smtClean="0">
                  <a:effectLst/>
                  <a:latin typeface="Cambria"/>
                  <a:ea typeface="SimSun"/>
                  <a:cs typeface="Cambria"/>
                </a:rPr>
                <a:t>eller </a:t>
              </a:r>
              <a:r>
                <a:rPr lang="nb-NO" sz="1100" dirty="0">
                  <a:effectLst/>
                  <a:latin typeface="Cambria"/>
                  <a:ea typeface="SimSun"/>
                  <a:cs typeface="Cambria"/>
                </a:rPr>
                <a:t>lege.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Skole, adresse og telefonnummer: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(Laget av, dato)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17526"/>
              <a:ext cx="1706563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860032" y="681673"/>
            <a:ext cx="3819525" cy="5267608"/>
            <a:chOff x="752474" y="681673"/>
            <a:chExt cx="3819525" cy="5267608"/>
          </a:xfrm>
        </p:grpSpPr>
        <p:sp>
          <p:nvSpPr>
            <p:cNvPr id="13" name="Tekstboks 25"/>
            <p:cNvSpPr txBox="1">
              <a:spLocks noChangeArrowheads="1"/>
            </p:cNvSpPr>
            <p:nvPr/>
          </p:nvSpPr>
          <p:spPr bwMode="auto">
            <a:xfrm>
              <a:off x="752474" y="681673"/>
              <a:ext cx="3819525" cy="52676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a-DK" sz="1600" b="1" dirty="0" smtClean="0">
                  <a:effectLst/>
                  <a:latin typeface="Calibri"/>
                  <a:ea typeface="Times New Roman"/>
                  <a:cs typeface="Times New Roman"/>
                </a:rPr>
                <a:t>Sodium hydroxide 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a-DK" sz="1600" b="1" dirty="0">
                  <a:effectLst/>
                  <a:latin typeface="Calibri"/>
                  <a:ea typeface="Times New Roman"/>
                  <a:cs typeface="Times New Roman"/>
                </a:rPr>
                <a:t>3 % </a:t>
              </a:r>
              <a:r>
                <a:rPr lang="da-DK" sz="1600" b="1" dirty="0" smtClean="0">
                  <a:effectLst/>
                  <a:latin typeface="Calibri"/>
                  <a:ea typeface="Times New Roman"/>
                  <a:cs typeface="Times New Roman"/>
                </a:rPr>
                <a:t>NaOH</a:t>
              </a:r>
              <a:endParaRPr lang="nb-NO" sz="1100" dirty="0"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nb-NO" sz="1100" dirty="0" err="1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Danger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Causes severe skin burns and eye </a:t>
              </a:r>
              <a:r>
                <a:rPr lang="en-US" sz="1100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damage</a:t>
              </a:r>
            </a:p>
            <a:p>
              <a:pPr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Wear 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eye protection.</a:t>
              </a:r>
              <a:r>
                <a:rPr lang="nb-NO" sz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r>
                <a:rPr lang="en-US" sz="1100" dirty="0" smtClean="0">
                  <a:latin typeface="Calibri"/>
                  <a:ea typeface="Times New Roman"/>
                  <a:cs typeface="Times New Roman"/>
                </a:rPr>
                <a:t>IF </a:t>
              </a: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SWALLOWED: Rinse mouth. Do NOT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induce vomiting. IF ON SKIN (or hair): Remove / Take off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immediately all contaminated </a:t>
              </a:r>
              <a:r>
                <a:rPr lang="en-US" sz="1100" dirty="0" smtClean="0">
                  <a:latin typeface="Calibri"/>
                  <a:ea typeface="Times New Roman"/>
                  <a:cs typeface="Times New Roman"/>
                </a:rPr>
                <a:t>clothing. Rinse skin with water / shower. Wash contaminated clothing before reuse. IF IN EYES: Rinse cautiously with water for several minutes. Remove contact lenses, if present and easy to do. Continue rinsing.</a:t>
              </a:r>
              <a:r>
                <a:rPr lang="nb-NO" sz="1100" dirty="0" smtClean="0"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Immediately call a POISON Center </a:t>
              </a:r>
              <a:r>
                <a:rPr lang="en-US" sz="1100" dirty="0" smtClean="0">
                  <a:latin typeface="Calibri"/>
                  <a:ea typeface="Times New Roman"/>
                  <a:cs typeface="Times New Roman"/>
                </a:rPr>
                <a:t>or doctor/physician.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 smtClean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en-US" sz="1100" dirty="0" smtClean="0"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 smtClean="0">
                  <a:latin typeface="Calibri"/>
                  <a:ea typeface="Times New Roman"/>
                  <a:cs typeface="Times New Roman"/>
                </a:rPr>
                <a:t>Company’s </a:t>
              </a: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name , </a:t>
              </a:r>
              <a:r>
                <a:rPr lang="en-US" sz="1100" dirty="0" err="1">
                  <a:latin typeface="Calibri"/>
                  <a:ea typeface="Times New Roman"/>
                  <a:cs typeface="Times New Roman"/>
                </a:rPr>
                <a:t>adress</a:t>
              </a: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 and telephone number: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(Made by, date)</a:t>
              </a: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17526"/>
              <a:ext cx="1706563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70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2.  </a:t>
            </a:r>
            <a:r>
              <a:rPr lang="nb-NO" dirty="0" err="1" smtClean="0"/>
              <a:t>Label</a:t>
            </a:r>
            <a:r>
              <a:rPr lang="nb-NO" dirty="0" smtClean="0"/>
              <a:t> for 15 % </a:t>
            </a:r>
            <a:r>
              <a:rPr lang="nb-NO" dirty="0" err="1" smtClean="0"/>
              <a:t>HCl</a:t>
            </a:r>
            <a:r>
              <a:rPr lang="nb-NO" dirty="0" smtClean="0"/>
              <a:t> in 1 L </a:t>
            </a:r>
            <a:r>
              <a:rPr lang="nb-NO" dirty="0" err="1" smtClean="0"/>
              <a:t>bottle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7229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217"/>
          <p:cNvSpPr txBox="1">
            <a:spLocks noChangeArrowheads="1"/>
          </p:cNvSpPr>
          <p:nvPr/>
        </p:nvSpPr>
        <p:spPr bwMode="auto">
          <a:xfrm>
            <a:off x="611560" y="1196752"/>
            <a:ext cx="4474210" cy="469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Saltsyre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15 % </a:t>
            </a:r>
            <a:r>
              <a:rPr lang="nb-NO" sz="1600" b="1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HCl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600" b="1" dirty="0" smtClean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600" b="1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600" b="1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600" b="1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Advarsel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Irriterer huden.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Gir alvorlig øyeirritasjon.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Kan forårsake irritasjon av luftveiene.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Benytt vernebriller. </a:t>
            </a: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Unngå</a:t>
            </a:r>
            <a:r>
              <a: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innånding av </a:t>
            </a: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gass. VED HUDKONTAKT: Vask med mye såpe og vann. Ved hudirritasjon: Søk legehjelp. VED KONTAKT MED ØYNENE: Skyll forsiktig med vann i flere minutter. Fjern eventuelle kontaktlinser dersom dette enkelt lar seg gjøre. Fortsett skyllingen. Ved vedvarende øyeirritasjon: Søk legehjelp. Ved eksponering eller ubehag: Kontakt et GIFTINFORMASJONSSENTER eller lege.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Skole, adresse og telefonnummer: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(Laget av, dato)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1194264" cy="112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868144" y="2537802"/>
            <a:ext cx="2376264" cy="1683286"/>
            <a:chOff x="4355976" y="1334453"/>
            <a:chExt cx="2376264" cy="1588257"/>
          </a:xfrm>
        </p:grpSpPr>
        <p:sp>
          <p:nvSpPr>
            <p:cNvPr id="7" name="Tekstboks 217"/>
            <p:cNvSpPr txBox="1">
              <a:spLocks noChangeArrowheads="1"/>
            </p:cNvSpPr>
            <p:nvPr/>
          </p:nvSpPr>
          <p:spPr bwMode="auto">
            <a:xfrm>
              <a:off x="4355976" y="1334453"/>
              <a:ext cx="2376264" cy="15882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Saltsyre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15 % </a:t>
              </a:r>
              <a:r>
                <a:rPr lang="nb-NO" sz="1600" b="1" dirty="0" err="1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HCl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          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	</a:t>
              </a:r>
              <a:r>
                <a:rPr lang="nb-NO" sz="1600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      </a:t>
              </a:r>
              <a:r>
                <a:rPr lang="nb-NO" sz="16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</a:t>
              </a:r>
              <a:r>
                <a:rPr lang="nb-NO" sz="11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Advarsel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900" dirty="0">
                  <a:latin typeface="Calibri"/>
                  <a:ea typeface="Times New Roman"/>
                  <a:cs typeface="Times New Roman"/>
                </a:rPr>
                <a:t>Skole, adresse og telefonnummer: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900" dirty="0">
                  <a:latin typeface="Calibri"/>
                  <a:ea typeface="Times New Roman"/>
                  <a:cs typeface="Times New Roman"/>
                </a:rPr>
                <a:t>(Laget av, dato</a:t>
              </a:r>
              <a:r>
                <a:rPr lang="nb-NO" sz="900" dirty="0" smtClean="0">
                  <a:latin typeface="Calibri"/>
                  <a:ea typeface="Times New Roman"/>
                  <a:cs typeface="Times New Roman"/>
                </a:rPr>
                <a:t>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900" dirty="0"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108" y="1412776"/>
              <a:ext cx="1074758" cy="101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7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217"/>
          <p:cNvSpPr txBox="1">
            <a:spLocks noChangeArrowheads="1"/>
          </p:cNvSpPr>
          <p:nvPr/>
        </p:nvSpPr>
        <p:spPr bwMode="auto">
          <a:xfrm>
            <a:off x="611560" y="1196752"/>
            <a:ext cx="4474210" cy="4536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 err="1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Hydrochloric</a:t>
            </a:r>
            <a:r>
              <a:rPr lang="nb-NO" sz="16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acid,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15 % </a:t>
            </a:r>
            <a:r>
              <a:rPr lang="nb-NO" sz="1600" b="1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HCl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600" b="1" dirty="0" smtClean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600" b="1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600" b="1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600" b="1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 err="1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Warning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Causes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skin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irritation</a:t>
            </a: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Causes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serious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eye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irritation</a:t>
            </a: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May 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cause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respiratory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irritation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Wear eye protection. </a:t>
            </a:r>
            <a:r>
              <a:rPr lang="nb-NO" sz="1100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Avoid</a:t>
            </a: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breathing</a:t>
            </a: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gas. </a:t>
            </a:r>
            <a:r>
              <a:rPr lang="en-US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IF ON SKIN: Wash with plenty of soap and water. If skin irritation occurs: Get medical advice / attention.      IF IN EYES: Rinse cautiously with water for several minutes. Remove contact lenses, if present and easy to do. Continue rinsing. If eye irritation persists: Get medical advice/attention.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Call a POISON CENTER or doctor/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physician if you feel unwell.</a:t>
            </a:r>
            <a:r>
              <a:rPr lang="nb-NO" sz="1100" dirty="0" smtClean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 smtClean="0">
              <a:effectLst/>
              <a:latin typeface="Calibri"/>
              <a:ea typeface="Times New Roman"/>
              <a:cs typeface="Times New Roman"/>
            </a:endParaRPr>
          </a:p>
          <a:p>
            <a:r>
              <a:rPr lang="en-US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Company’s name , </a:t>
            </a:r>
            <a:r>
              <a:rPr lang="en-US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adress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and telephone number: </a:t>
            </a:r>
            <a:endParaRPr lang="nb-NO" sz="11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(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Made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by, date)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1194264" cy="112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724128" y="2537802"/>
            <a:ext cx="2808312" cy="1683286"/>
            <a:chOff x="4211960" y="1334453"/>
            <a:chExt cx="2808312" cy="1588257"/>
          </a:xfrm>
        </p:grpSpPr>
        <p:sp>
          <p:nvSpPr>
            <p:cNvPr id="7" name="Tekstboks 217"/>
            <p:cNvSpPr txBox="1">
              <a:spLocks noChangeArrowheads="1"/>
            </p:cNvSpPr>
            <p:nvPr/>
          </p:nvSpPr>
          <p:spPr bwMode="auto">
            <a:xfrm>
              <a:off x="4211960" y="1334453"/>
              <a:ext cx="2808312" cy="15882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err="1" smtClean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Hydrochloric</a:t>
              </a:r>
              <a:r>
                <a:rPr lang="nb-NO" sz="1600" b="1" dirty="0" smtClean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 acid,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15 % </a:t>
              </a:r>
              <a:r>
                <a:rPr lang="nb-NO" sz="1600" b="1" dirty="0" err="1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HCl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          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	      </a:t>
              </a: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          </a:t>
              </a:r>
              <a:r>
                <a:rPr lang="nb-NO" sz="1100" dirty="0" err="1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Warning</a:t>
              </a:r>
              <a:endPara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Company’s name , </a:t>
              </a:r>
              <a:r>
                <a:rPr lang="en-US" sz="900" dirty="0" err="1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adress</a:t>
              </a:r>
              <a:r>
                <a:rPr lang="en-US" sz="9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 and telephone number: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(Made by, date)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412776"/>
              <a:ext cx="1074758" cy="101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16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90600"/>
          </a:xfrm>
        </p:spPr>
        <p:txBody>
          <a:bodyPr>
            <a:normAutofit/>
          </a:bodyPr>
          <a:lstStyle/>
          <a:p>
            <a:r>
              <a:rPr lang="nb-NO" dirty="0" err="1" smtClean="0"/>
              <a:t>Concentration</a:t>
            </a:r>
            <a:r>
              <a:rPr lang="nb-NO" dirty="0" smtClean="0"/>
              <a:t> limits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11560" y="12784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Specific</a:t>
            </a:r>
            <a:r>
              <a:rPr lang="nb-NO" dirty="0" smtClean="0"/>
              <a:t> </a:t>
            </a:r>
            <a:r>
              <a:rPr lang="nb-NO" dirty="0" err="1" smtClean="0"/>
              <a:t>concentration</a:t>
            </a:r>
            <a:r>
              <a:rPr lang="nb-NO" dirty="0" smtClean="0"/>
              <a:t> limits and </a:t>
            </a:r>
            <a:r>
              <a:rPr lang="nb-NO" b="1" dirty="0" err="1" smtClean="0"/>
              <a:t>Generic</a:t>
            </a:r>
            <a:r>
              <a:rPr lang="nb-NO" b="1" dirty="0" smtClean="0"/>
              <a:t> </a:t>
            </a:r>
            <a:r>
              <a:rPr lang="nb-NO" b="1" dirty="0" err="1" smtClean="0"/>
              <a:t>concentration</a:t>
            </a:r>
            <a:r>
              <a:rPr lang="nb-NO" b="1" dirty="0" smtClean="0"/>
              <a:t> limits</a:t>
            </a:r>
            <a:endParaRPr lang="nb-NO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" y="1728965"/>
            <a:ext cx="9096757" cy="5012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44973" y="3271430"/>
            <a:ext cx="2769814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829880" y="3888417"/>
            <a:ext cx="0" cy="925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-29852" y="4813896"/>
            <a:ext cx="3546987" cy="71981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22014" y="4813896"/>
            <a:ext cx="2769814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22014" y="3682755"/>
            <a:ext cx="2769814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517135" y="5173805"/>
            <a:ext cx="27048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250803" y="4299741"/>
            <a:ext cx="0" cy="5141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365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Competence</a:t>
            </a:r>
            <a:r>
              <a:rPr lang="nb-NO" dirty="0" smtClean="0"/>
              <a:t> </a:t>
            </a:r>
            <a:r>
              <a:rPr lang="nb-NO" dirty="0" err="1" smtClean="0"/>
              <a:t>aims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aims of </a:t>
            </a:r>
            <a:r>
              <a:rPr lang="en-US" dirty="0" smtClean="0"/>
              <a:t>this course are </a:t>
            </a:r>
            <a:r>
              <a:rPr lang="en-US" dirty="0"/>
              <a:t>to enable </a:t>
            </a:r>
            <a:r>
              <a:rPr lang="en-US" dirty="0" smtClean="0"/>
              <a:t>students </a:t>
            </a:r>
            <a:r>
              <a:rPr lang="en-US" dirty="0"/>
              <a:t>to</a:t>
            </a:r>
            <a:r>
              <a:rPr lang="nb-NO" i="1" dirty="0" smtClean="0"/>
              <a:t>:</a:t>
            </a:r>
            <a:endParaRPr lang="nb-NO" dirty="0"/>
          </a:p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CLP-</a:t>
            </a:r>
            <a:r>
              <a:rPr lang="nb-NO" dirty="0" err="1" smtClean="0"/>
              <a:t>definitions</a:t>
            </a:r>
            <a:r>
              <a:rPr lang="nb-NO" dirty="0" smtClean="0"/>
              <a:t> in </a:t>
            </a:r>
            <a:r>
              <a:rPr lang="nb-NO" dirty="0" err="1" smtClean="0"/>
              <a:t>classification</a:t>
            </a:r>
            <a:r>
              <a:rPr lang="nb-NO" dirty="0" smtClean="0"/>
              <a:t> and </a:t>
            </a:r>
            <a:r>
              <a:rPr lang="nb-NO" dirty="0" err="1" smtClean="0"/>
              <a:t>labelling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mixtures</a:t>
            </a:r>
            <a:endParaRPr lang="nb-NO" dirty="0"/>
          </a:p>
          <a:p>
            <a:pPr lvl="0"/>
            <a:r>
              <a:rPr lang="nb-NO" dirty="0" err="1" smtClean="0"/>
              <a:t>describe</a:t>
            </a:r>
            <a:r>
              <a:rPr lang="nb-NO" dirty="0" smtClean="0"/>
              <a:t> </a:t>
            </a:r>
            <a:r>
              <a:rPr lang="en-US" dirty="0" smtClean="0"/>
              <a:t>hazard communication in the form of labelling</a:t>
            </a:r>
            <a:endParaRPr lang="nb-NO" dirty="0" smtClean="0"/>
          </a:p>
          <a:p>
            <a:pPr lvl="0"/>
            <a:r>
              <a:rPr lang="nb-NO" dirty="0" err="1" smtClean="0"/>
              <a:t>produce</a:t>
            </a:r>
            <a:r>
              <a:rPr lang="nb-NO" dirty="0" smtClean="0"/>
              <a:t> </a:t>
            </a:r>
            <a:r>
              <a:rPr lang="nb-NO" dirty="0" err="1" smtClean="0"/>
              <a:t>labels</a:t>
            </a:r>
            <a:r>
              <a:rPr lang="nb-NO" dirty="0" smtClean="0"/>
              <a:t> for 3 </a:t>
            </a:r>
            <a:r>
              <a:rPr lang="nb-NO" dirty="0"/>
              <a:t>% </a:t>
            </a:r>
            <a:r>
              <a:rPr lang="nb-NO" dirty="0" err="1" smtClean="0"/>
              <a:t>NaOH</a:t>
            </a:r>
            <a:r>
              <a:rPr lang="nb-NO" dirty="0" smtClean="0"/>
              <a:t>, 15 </a:t>
            </a:r>
            <a:r>
              <a:rPr lang="nb-NO" dirty="0"/>
              <a:t>% </a:t>
            </a:r>
            <a:r>
              <a:rPr lang="nb-NO" dirty="0" err="1" smtClean="0"/>
              <a:t>HCl</a:t>
            </a:r>
            <a:r>
              <a:rPr lang="nb-NO" dirty="0" smtClean="0"/>
              <a:t>, 9 % NH</a:t>
            </a:r>
            <a:r>
              <a:rPr lang="nb-NO" baseline="-25000" dirty="0" smtClean="0"/>
              <a:t>3</a:t>
            </a:r>
            <a:r>
              <a:rPr lang="nb-NO" dirty="0" smtClean="0"/>
              <a:t> and 2 % CuSO</a:t>
            </a:r>
            <a:r>
              <a:rPr lang="nb-NO" baseline="-25000" dirty="0" smtClean="0"/>
              <a:t>4 </a:t>
            </a:r>
            <a:endParaRPr lang="nb-NO" baseline="-25000" dirty="0"/>
          </a:p>
          <a:p>
            <a:endParaRPr lang="nb-NO" dirty="0"/>
          </a:p>
        </p:txBody>
      </p:sp>
      <p:pic>
        <p:nvPicPr>
          <p:cNvPr id="9" name="Picture 2" descr="http://www.miljodirektoratet.no/FileCache/Global/Temabilder%20(ikke%20i%20bruk)/clp.jpg/width_640.height_311.mode_max.Anchor_middlece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647728" cy="14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548680"/>
            <a:ext cx="7696200" cy="1143000"/>
          </a:xfrm>
        </p:spPr>
        <p:txBody>
          <a:bodyPr/>
          <a:lstStyle/>
          <a:p>
            <a:r>
              <a:rPr lang="nb-NO" dirty="0" err="1" smtClean="0"/>
              <a:t>Classification</a:t>
            </a:r>
            <a:r>
              <a:rPr lang="nb-NO" dirty="0" smtClean="0"/>
              <a:t> for </a:t>
            </a:r>
            <a:r>
              <a:rPr lang="nb-NO" dirty="0" err="1" smtClean="0"/>
              <a:t>acute</a:t>
            </a:r>
            <a:r>
              <a:rPr lang="nb-NO" dirty="0" smtClean="0"/>
              <a:t> or </a:t>
            </a:r>
            <a:r>
              <a:rPr lang="nb-NO" dirty="0" err="1" smtClean="0"/>
              <a:t>chronic</a:t>
            </a:r>
            <a:r>
              <a:rPr lang="nb-NO" dirty="0"/>
              <a:t> </a:t>
            </a:r>
            <a:r>
              <a:rPr lang="nb-NO" dirty="0" err="1"/>
              <a:t>aquatic</a:t>
            </a:r>
            <a:r>
              <a:rPr lang="nb-NO" dirty="0"/>
              <a:t> </a:t>
            </a:r>
            <a:r>
              <a:rPr lang="nb-NO" dirty="0" err="1"/>
              <a:t>hazard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1043608" y="1969090"/>
            <a:ext cx="72008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 smtClean="0"/>
              <a:t>L(E)C</a:t>
            </a:r>
            <a:r>
              <a:rPr lang="nb-NO" sz="2800" b="1" baseline="-25000" dirty="0" smtClean="0"/>
              <a:t>50 </a:t>
            </a:r>
            <a:r>
              <a:rPr lang="nb-NO" sz="2800" b="1" dirty="0"/>
              <a:t>from SDS</a:t>
            </a:r>
          </a:p>
          <a:p>
            <a:endParaRPr lang="nb-NO" dirty="0" smtClean="0"/>
          </a:p>
          <a:p>
            <a:r>
              <a:rPr lang="en-US" sz="2400" dirty="0" smtClean="0"/>
              <a:t>Product </a:t>
            </a:r>
            <a:r>
              <a:rPr lang="en-US" sz="2400" dirty="0"/>
              <a:t>name	</a:t>
            </a:r>
            <a:r>
              <a:rPr lang="en-US" sz="2400" dirty="0" smtClean="0">
                <a:solidFill>
                  <a:srgbClr val="FF0000"/>
                </a:solidFill>
              </a:rPr>
              <a:t>Ammonia </a:t>
            </a:r>
          </a:p>
          <a:p>
            <a:endParaRPr lang="nb-NO" sz="2400" dirty="0"/>
          </a:p>
          <a:p>
            <a:r>
              <a:rPr lang="en-US" sz="2400" dirty="0">
                <a:solidFill>
                  <a:srgbClr val="FF0000"/>
                </a:solidFill>
              </a:rPr>
              <a:t>SECTION 12: Ecological information</a:t>
            </a:r>
            <a:endParaRPr lang="nb-NO" sz="2400" dirty="0">
              <a:solidFill>
                <a:srgbClr val="FF0000"/>
              </a:solidFill>
            </a:endParaRPr>
          </a:p>
          <a:p>
            <a:r>
              <a:rPr lang="en-US" sz="2400" dirty="0"/>
              <a:t>12.1. Toxicity</a:t>
            </a:r>
            <a:endParaRPr lang="nb-NO" sz="2400" dirty="0"/>
          </a:p>
          <a:p>
            <a:r>
              <a:rPr lang="en-US" sz="2400" dirty="0"/>
              <a:t>Acute aquatic, </a:t>
            </a:r>
            <a:r>
              <a:rPr lang="en-US" sz="2400" dirty="0" smtClean="0"/>
              <a:t>fish: Value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0,89 mg/l</a:t>
            </a:r>
            <a:r>
              <a:rPr lang="en-US" sz="2400" dirty="0"/>
              <a:t>, Method of testing: LC50 (Not ionized freshwater), Duration: 96h</a:t>
            </a:r>
            <a:endParaRPr lang="nb-NO" sz="2400" dirty="0"/>
          </a:p>
          <a:p>
            <a:r>
              <a:rPr lang="en-US" sz="2400" dirty="0"/>
              <a:t>Acute aquatic, </a:t>
            </a:r>
            <a:r>
              <a:rPr lang="en-US" sz="2400" dirty="0" smtClean="0"/>
              <a:t>Daphnia: Value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101 mg/m³</a:t>
            </a:r>
            <a:r>
              <a:rPr lang="en-US" sz="2400" dirty="0"/>
              <a:t>, Method of testing: LC50 (Freshwater), Duration: 96 h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002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13792"/>
            <a:ext cx="7696200" cy="1143000"/>
          </a:xfrm>
        </p:spPr>
        <p:txBody>
          <a:bodyPr/>
          <a:lstStyle/>
          <a:p>
            <a:r>
              <a:rPr lang="nb-NO" dirty="0" smtClean="0"/>
              <a:t>M - </a:t>
            </a:r>
            <a:r>
              <a:rPr lang="nb-NO" dirty="0" err="1" smtClean="0"/>
              <a:t>factor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484784"/>
            <a:ext cx="1060832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49779" y="2957553"/>
            <a:ext cx="3546987" cy="71981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88224" y="2981406"/>
            <a:ext cx="864096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696766" y="3317463"/>
            <a:ext cx="28194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80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96200" cy="1143000"/>
          </a:xfrm>
        </p:spPr>
        <p:txBody>
          <a:bodyPr/>
          <a:lstStyle/>
          <a:p>
            <a:r>
              <a:rPr lang="nb-NO" dirty="0" err="1" smtClean="0"/>
              <a:t>Classification</a:t>
            </a:r>
            <a:r>
              <a:rPr lang="nb-NO" dirty="0" smtClean="0"/>
              <a:t> – </a:t>
            </a:r>
            <a:r>
              <a:rPr lang="nb-NO" dirty="0" err="1"/>
              <a:t>A</a:t>
            </a:r>
            <a:r>
              <a:rPr lang="nb-NO" dirty="0" err="1" smtClean="0"/>
              <a:t>quatic</a:t>
            </a:r>
            <a:r>
              <a:rPr lang="nb-NO" dirty="0" smtClean="0"/>
              <a:t> </a:t>
            </a:r>
            <a:r>
              <a:rPr lang="nb-NO" dirty="0" err="1" smtClean="0"/>
              <a:t>acute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44" y="1916832"/>
            <a:ext cx="9807996" cy="24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3. </a:t>
            </a:r>
            <a:r>
              <a:rPr lang="nb-NO" dirty="0" err="1" smtClean="0"/>
              <a:t>Label</a:t>
            </a:r>
            <a:r>
              <a:rPr lang="nb-NO" dirty="0" smtClean="0"/>
              <a:t> for 9 % NH</a:t>
            </a:r>
            <a:r>
              <a:rPr lang="nb-NO" baseline="-25000" dirty="0" smtClean="0"/>
              <a:t>3 </a:t>
            </a:r>
            <a:r>
              <a:rPr lang="nb-NO" dirty="0" smtClean="0"/>
              <a:t>in 1L </a:t>
            </a:r>
            <a:r>
              <a:rPr lang="nb-NO" dirty="0" err="1" smtClean="0"/>
              <a:t>bottle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51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5"/>
          <p:cNvSpPr txBox="1">
            <a:spLocks noChangeArrowheads="1"/>
          </p:cNvSpPr>
          <p:nvPr/>
        </p:nvSpPr>
        <p:spPr bwMode="auto">
          <a:xfrm>
            <a:off x="750945" y="764705"/>
            <a:ext cx="3731895" cy="48965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Ammoniakkløsning,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9 % NH</a:t>
            </a:r>
            <a:r>
              <a:rPr lang="nb-NO" sz="1600" b="1" baseline="-25000" dirty="0">
                <a:effectLst/>
                <a:latin typeface="Calibri"/>
                <a:ea typeface="Times New Roman"/>
                <a:cs typeface="Times New Roman"/>
              </a:rPr>
              <a:t>3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     </a:t>
            </a:r>
            <a:endParaRPr lang="nb-NO" sz="1100" dirty="0" smtClean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                                    </a:t>
            </a:r>
          </a:p>
          <a:p>
            <a:pPr>
              <a:spcAft>
                <a:spcPts val="0"/>
              </a:spcAft>
            </a:pPr>
            <a:r>
              <a: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Fare </a:t>
            </a:r>
            <a:endParaRPr lang="nb-NO" sz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Gir alvorlige etseskader på hud og øyne. Kan forårsake irritasjon av luftveiene.</a:t>
            </a:r>
          </a:p>
          <a:p>
            <a:pPr>
              <a:spcAft>
                <a:spcPts val="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Benytt vernebriller</a:t>
            </a:r>
            <a:r>
              <a:rPr lang="nb-NO" sz="1100" dirty="0" smtClean="0">
                <a:effectLst/>
                <a:latin typeface="Calibri"/>
                <a:ea typeface="Times New Roman"/>
                <a:cs typeface="Times New Roman"/>
              </a:rPr>
              <a:t>. 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Unngå innånding av </a:t>
            </a: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gass</a:t>
            </a:r>
            <a:r>
              <a:rPr lang="nb-NO" sz="1100" dirty="0" smtClean="0">
                <a:effectLst/>
                <a:latin typeface="Calibri"/>
                <a:ea typeface="Times New Roman"/>
                <a:cs typeface="Times New Roman"/>
              </a:rPr>
              <a:t>. </a:t>
            </a: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VED SVELGING: Skyll munnen. Ikke framkall brekning. VED HUDKONTAKT (eller håret): Tilsølte klær må fjernes straks. Skyll/dusj huden med vann. Tilsølte klær må vaskes før de brukes på nytt. VED KONTAKT MED ØYNENE: Skyll forsiktig med vann i flere minutter. Fjern eventuelle kontaktlinser dersom dette enkelt lar seg gjøre. Fortsett skyllingen. </a:t>
            </a:r>
            <a:r>
              <a:rPr lang="nb-NO" sz="1100" dirty="0">
                <a:effectLst/>
                <a:latin typeface="Cambria"/>
                <a:ea typeface="SimSun"/>
                <a:cs typeface="Cambria"/>
              </a:rPr>
              <a:t>Kontakt umiddelbart et </a:t>
            </a:r>
            <a:r>
              <a:rPr lang="nb-NO" sz="1100" dirty="0" smtClean="0">
                <a:effectLst/>
                <a:latin typeface="Cambria"/>
                <a:ea typeface="SimSun"/>
                <a:cs typeface="Cambria"/>
              </a:rPr>
              <a:t>GIFTINFORMASJONSSENTER</a:t>
            </a:r>
            <a:r>
              <a:rPr lang="nb-NO" sz="1100" dirty="0">
                <a:latin typeface="Calibri"/>
                <a:ea typeface="SimSun"/>
                <a:cs typeface="Times New Roman"/>
              </a:rPr>
              <a:t> </a:t>
            </a:r>
            <a:r>
              <a:rPr lang="nb-NO" sz="1100" dirty="0" smtClean="0">
                <a:effectLst/>
                <a:latin typeface="Cambria"/>
                <a:ea typeface="SimSun"/>
                <a:cs typeface="Cambria"/>
              </a:rPr>
              <a:t>eller </a:t>
            </a:r>
            <a:r>
              <a:rPr lang="nb-NO" sz="1100" dirty="0">
                <a:effectLst/>
                <a:latin typeface="Cambria"/>
                <a:ea typeface="SimSun"/>
                <a:cs typeface="Cambria"/>
              </a:rPr>
              <a:t>lege.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Skole, adresse og telefonnummer: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(Laget av, dato)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0" y="1412776"/>
            <a:ext cx="1070099" cy="106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08" y="1439879"/>
            <a:ext cx="1117824" cy="105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boks 5"/>
          <p:cNvSpPr txBox="1">
            <a:spLocks noChangeArrowheads="1"/>
          </p:cNvSpPr>
          <p:nvPr/>
        </p:nvSpPr>
        <p:spPr bwMode="auto">
          <a:xfrm>
            <a:off x="4788024" y="767409"/>
            <a:ext cx="3731895" cy="48218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 err="1" smtClean="0">
                <a:effectLst/>
                <a:latin typeface="Calibri"/>
                <a:ea typeface="Times New Roman"/>
                <a:cs typeface="Times New Roman"/>
              </a:rPr>
              <a:t>Ammonia</a:t>
            </a:r>
            <a:r>
              <a:rPr lang="nb-NO" sz="1600" b="1" dirty="0" smtClean="0">
                <a:effectLst/>
                <a:latin typeface="Calibri"/>
                <a:ea typeface="Times New Roman"/>
                <a:cs typeface="Times New Roman"/>
              </a:rPr>
              <a:t>,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9 % NH</a:t>
            </a:r>
            <a:r>
              <a:rPr lang="nb-NO" sz="1600" b="1" baseline="-25000" dirty="0">
                <a:effectLst/>
                <a:latin typeface="Calibri"/>
                <a:ea typeface="Times New Roman"/>
                <a:cs typeface="Times New Roman"/>
              </a:rPr>
              <a:t>3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     </a:t>
            </a:r>
            <a:endParaRPr lang="nb-NO" sz="1100" dirty="0" smtClean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                                    </a:t>
            </a:r>
          </a:p>
          <a:p>
            <a:pPr>
              <a:spcAft>
                <a:spcPts val="0"/>
              </a:spcAft>
            </a:pP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Danger</a:t>
            </a:r>
            <a:endParaRPr lang="nb-NO" sz="12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 </a:t>
            </a:r>
            <a:endParaRPr lang="nb-NO" sz="12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Causes severe skin burns and eye </a:t>
            </a:r>
            <a:r>
              <a:rPr lang="en-US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damage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 May cause respiratory </a:t>
            </a:r>
            <a:r>
              <a:rPr lang="en-US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irritation.</a:t>
            </a:r>
            <a:endParaRPr lang="en-US" sz="11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Wear eye protection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 </a:t>
            </a:r>
            <a:r>
              <a:rPr lang="nb-NO" sz="12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Avoid</a:t>
            </a:r>
            <a:r>
              <a:rPr lang="nb-NO" sz="12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2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breathing</a:t>
            </a:r>
            <a:r>
              <a:rPr lang="nb-NO" sz="12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gas</a:t>
            </a:r>
            <a:r>
              <a:rPr lang="nb-NO" sz="12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  <a:r>
              <a:rPr lang="nb-NO" sz="12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 </a:t>
            </a:r>
            <a:r>
              <a:rPr lang="en-US" sz="1100" dirty="0" smtClean="0">
                <a:latin typeface="Calibri"/>
                <a:ea typeface="Times New Roman"/>
                <a:cs typeface="Times New Roman"/>
              </a:rPr>
              <a:t>IF SWALLOWED</a:t>
            </a:r>
            <a:r>
              <a:rPr lang="en-US" sz="1100" dirty="0">
                <a:latin typeface="Calibri"/>
                <a:ea typeface="Times New Roman"/>
                <a:cs typeface="Times New Roman"/>
              </a:rPr>
              <a:t>: Rinse mouth. Do </a:t>
            </a:r>
            <a:r>
              <a:rPr lang="en-US" sz="1100" dirty="0" smtClean="0">
                <a:latin typeface="Calibri"/>
                <a:ea typeface="Times New Roman"/>
                <a:cs typeface="Times New Roman"/>
              </a:rPr>
              <a:t>NOT induce </a:t>
            </a:r>
            <a:r>
              <a:rPr lang="en-US" sz="1100" dirty="0">
                <a:latin typeface="Calibri"/>
                <a:ea typeface="Times New Roman"/>
                <a:cs typeface="Times New Roman"/>
              </a:rPr>
              <a:t>vomiting. IF ON SKIN (or hair): Remove / Take </a:t>
            </a:r>
            <a:r>
              <a:rPr lang="en-US" sz="1100" dirty="0" smtClean="0">
                <a:latin typeface="Calibri"/>
                <a:ea typeface="Times New Roman"/>
                <a:cs typeface="Times New Roman"/>
              </a:rPr>
              <a:t>off immediately </a:t>
            </a:r>
            <a:r>
              <a:rPr lang="en-US" sz="1100" dirty="0">
                <a:latin typeface="Calibri"/>
                <a:ea typeface="Times New Roman"/>
                <a:cs typeface="Times New Roman"/>
              </a:rPr>
              <a:t>all contaminated clothing. Rinse skin with water / shower. Wash contaminated clothing before reuse. IF IN EYES: Rinse cautiously with water for several minutes. Remove contact lenses, if present and easy to do. Continue rinsing.</a:t>
            </a:r>
            <a:r>
              <a:rPr lang="nb-NO" sz="11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1100" dirty="0">
                <a:latin typeface="Calibri"/>
                <a:ea typeface="Times New Roman"/>
                <a:cs typeface="Times New Roman"/>
              </a:rPr>
              <a:t>Immediately call a POISON Center or doctor/physician.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dirty="0" smtClean="0">
                <a:latin typeface="Calibri"/>
                <a:ea typeface="Times New Roman"/>
                <a:cs typeface="Times New Roman"/>
              </a:rPr>
              <a:t>Company’s </a:t>
            </a:r>
            <a:r>
              <a:rPr lang="en-US" sz="1100" dirty="0">
                <a:latin typeface="Calibri"/>
                <a:ea typeface="Times New Roman"/>
                <a:cs typeface="Times New Roman"/>
              </a:rPr>
              <a:t>name , </a:t>
            </a:r>
            <a:r>
              <a:rPr lang="en-US" sz="1100" dirty="0" err="1">
                <a:latin typeface="Calibri"/>
                <a:ea typeface="Times New Roman"/>
                <a:cs typeface="Times New Roman"/>
              </a:rPr>
              <a:t>adress</a:t>
            </a:r>
            <a:r>
              <a:rPr lang="en-US" sz="1100" dirty="0">
                <a:latin typeface="Calibri"/>
                <a:ea typeface="Times New Roman"/>
                <a:cs typeface="Times New Roman"/>
              </a:rPr>
              <a:t> and telephone number: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latin typeface="Calibri"/>
                <a:ea typeface="Times New Roman"/>
                <a:cs typeface="Times New Roman"/>
              </a:rPr>
              <a:t>(Made by, date)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59" y="1415480"/>
            <a:ext cx="1070099" cy="106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87" y="1442583"/>
            <a:ext cx="1117824" cy="105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7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44" y="620688"/>
            <a:ext cx="6408712" cy="1143000"/>
          </a:xfrm>
        </p:spPr>
        <p:txBody>
          <a:bodyPr/>
          <a:lstStyle/>
          <a:p>
            <a:r>
              <a:rPr lang="nb-NO" dirty="0" err="1" smtClean="0"/>
              <a:t>Classification</a:t>
            </a:r>
            <a:r>
              <a:rPr lang="nb-NO" dirty="0" smtClean="0"/>
              <a:t> –</a:t>
            </a:r>
            <a:r>
              <a:rPr lang="nb-NO" dirty="0"/>
              <a:t> </a:t>
            </a:r>
            <a:r>
              <a:rPr lang="nb-NO" dirty="0" err="1" smtClean="0"/>
              <a:t>Aquatic</a:t>
            </a:r>
            <a:r>
              <a:rPr lang="nb-NO" dirty="0" smtClean="0"/>
              <a:t> </a:t>
            </a:r>
            <a:r>
              <a:rPr lang="nb-NO" dirty="0" err="1" smtClean="0"/>
              <a:t>chronic</a:t>
            </a:r>
            <a:endParaRPr lang="nb-NO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88840"/>
            <a:ext cx="9865096" cy="423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7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Classification</a:t>
            </a:r>
            <a:r>
              <a:rPr lang="nb-NO" dirty="0" smtClean="0"/>
              <a:t> – </a:t>
            </a:r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toxicity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38536"/>
            <a:ext cx="7696200" cy="101845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ATE = </a:t>
            </a:r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toxicity</a:t>
            </a:r>
            <a:r>
              <a:rPr lang="nb-NO" dirty="0" smtClean="0"/>
              <a:t> </a:t>
            </a:r>
            <a:r>
              <a:rPr lang="nb-NO" dirty="0" err="1" smtClean="0"/>
              <a:t>estimate</a:t>
            </a:r>
            <a:endParaRPr lang="nb-NO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48880"/>
            <a:ext cx="2160000" cy="2160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116632"/>
            <a:ext cx="3294125" cy="1152128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toxicity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5820730"/>
                <a:ext cx="5898538" cy="8486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/>
                            </a:rPr>
                            <m:t>𝐴𝑇𝐸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/>
                            </a:rPr>
                            <m:t>𝑚𝑖𝑥</m:t>
                          </m:r>
                        </m:sub>
                      </m:sSub>
                      <m:r>
                        <a:rPr lang="nb-NO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/>
                            </a:rPr>
                            <m:t>100∗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/>
                                </a:rPr>
                                <m:t>𝐴𝑇𝐸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nb-NO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/>
                            </a:rPr>
                            <m:t>100∗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nb-NO" sz="2400" b="0" i="1" smtClean="0">
                          <a:latin typeface="Cambria Math"/>
                        </a:rPr>
                        <m:t>=2000</m:t>
                      </m:r>
                    </m:oMath>
                  </m:oMathPara>
                </a14:m>
                <a:endParaRPr lang="nb-NO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20730"/>
                <a:ext cx="5898538" cy="8486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528" y="620688"/>
            <a:ext cx="439243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400" dirty="0" err="1" smtClean="0"/>
              <a:t>Example</a:t>
            </a:r>
            <a:endParaRPr lang="nb-NO" sz="2400" dirty="0" smtClean="0"/>
          </a:p>
          <a:p>
            <a:r>
              <a:rPr lang="nb-NO" sz="2400" dirty="0" smtClean="0"/>
              <a:t>A </a:t>
            </a:r>
            <a:r>
              <a:rPr lang="nb-NO" sz="2400" dirty="0" smtClean="0">
                <a:solidFill>
                  <a:srgbClr val="FF0000"/>
                </a:solidFill>
              </a:rPr>
              <a:t>5 % </a:t>
            </a:r>
            <a:r>
              <a:rPr lang="nb-NO" sz="2400" dirty="0" err="1" smtClean="0"/>
              <a:t>solution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a </a:t>
            </a:r>
            <a:r>
              <a:rPr lang="nb-NO" sz="2400" dirty="0" err="1" smtClean="0"/>
              <a:t>substance</a:t>
            </a:r>
            <a:r>
              <a:rPr lang="nb-NO" sz="2400" dirty="0" smtClean="0"/>
              <a:t> </a:t>
            </a:r>
            <a:r>
              <a:rPr lang="nb-NO" sz="2400" dirty="0" err="1" smtClean="0"/>
              <a:t>classified</a:t>
            </a:r>
            <a:r>
              <a:rPr lang="nb-NO" sz="2400" dirty="0" smtClean="0"/>
              <a:t> as </a:t>
            </a:r>
            <a:r>
              <a:rPr lang="nb-NO" sz="2400" dirty="0" err="1" smtClean="0">
                <a:solidFill>
                  <a:srgbClr val="FF0000"/>
                </a:solidFill>
              </a:rPr>
              <a:t>acute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tox</a:t>
            </a:r>
            <a:r>
              <a:rPr lang="nb-NO" sz="2400" dirty="0" smtClean="0">
                <a:solidFill>
                  <a:srgbClr val="FF0000"/>
                </a:solidFill>
              </a:rPr>
              <a:t>. 3 </a:t>
            </a:r>
            <a:r>
              <a:rPr lang="nb-NO" sz="2400" dirty="0" smtClean="0">
                <a:solidFill>
                  <a:schemeClr val="tx1"/>
                </a:solidFill>
              </a:rPr>
              <a:t>– oral </a:t>
            </a:r>
            <a:r>
              <a:rPr lang="nb-NO" sz="2400" dirty="0" err="1" smtClean="0">
                <a:solidFill>
                  <a:schemeClr val="tx1"/>
                </a:solidFill>
              </a:rPr>
              <a:t>exposure</a:t>
            </a:r>
            <a:endParaRPr lang="nb-NO" sz="2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9034"/>
            <a:ext cx="7146553" cy="33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179512" y="3823210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300192" y="4255258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7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93062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val 3"/>
          <p:cNvSpPr/>
          <p:nvPr/>
        </p:nvSpPr>
        <p:spPr bwMode="auto">
          <a:xfrm>
            <a:off x="7164288" y="1772816"/>
            <a:ext cx="1368152" cy="72008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7951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116632"/>
            <a:ext cx="3294125" cy="1152128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toxicity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5820730"/>
                <a:ext cx="5898538" cy="8486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/>
                            </a:rPr>
                            <m:t>𝐴𝑇𝐸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/>
                            </a:rPr>
                            <m:t>𝑚𝑖𝑥</m:t>
                          </m:r>
                        </m:sub>
                      </m:sSub>
                      <m:r>
                        <a:rPr lang="nb-NO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/>
                            </a:rPr>
                            <m:t>100∗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/>
                                </a:rPr>
                                <m:t>𝐴𝑇𝐸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nb-NO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/>
                            </a:rPr>
                            <m:t>100∗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nb-NO" sz="2400" b="0" i="1" smtClean="0">
                          <a:latin typeface="Cambria Math"/>
                        </a:rPr>
                        <m:t>=2000</m:t>
                      </m:r>
                    </m:oMath>
                  </m:oMathPara>
                </a14:m>
                <a:endParaRPr lang="nb-NO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20730"/>
                <a:ext cx="5898538" cy="8486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528" y="620688"/>
            <a:ext cx="439243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400" dirty="0" err="1" smtClean="0"/>
              <a:t>Example</a:t>
            </a:r>
            <a:endParaRPr lang="nb-NO" sz="2400" dirty="0" smtClean="0"/>
          </a:p>
          <a:p>
            <a:r>
              <a:rPr lang="nb-NO" sz="2400" dirty="0" smtClean="0"/>
              <a:t>A </a:t>
            </a:r>
            <a:r>
              <a:rPr lang="nb-NO" sz="2400" dirty="0" smtClean="0">
                <a:solidFill>
                  <a:srgbClr val="FF0000"/>
                </a:solidFill>
              </a:rPr>
              <a:t>5 % </a:t>
            </a:r>
            <a:r>
              <a:rPr lang="nb-NO" sz="2400" dirty="0" err="1" smtClean="0"/>
              <a:t>solution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a </a:t>
            </a:r>
            <a:r>
              <a:rPr lang="nb-NO" sz="2400" dirty="0" err="1" smtClean="0"/>
              <a:t>substance</a:t>
            </a:r>
            <a:r>
              <a:rPr lang="nb-NO" sz="2400" dirty="0" smtClean="0"/>
              <a:t> </a:t>
            </a:r>
            <a:r>
              <a:rPr lang="nb-NO" sz="2400" dirty="0" err="1" smtClean="0"/>
              <a:t>classified</a:t>
            </a:r>
            <a:r>
              <a:rPr lang="nb-NO" sz="2400" dirty="0" smtClean="0"/>
              <a:t> as </a:t>
            </a:r>
            <a:r>
              <a:rPr lang="nb-NO" sz="2400" dirty="0" err="1" smtClean="0">
                <a:solidFill>
                  <a:srgbClr val="FF0000"/>
                </a:solidFill>
              </a:rPr>
              <a:t>acute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tox</a:t>
            </a:r>
            <a:r>
              <a:rPr lang="nb-NO" sz="2400" dirty="0" smtClean="0">
                <a:solidFill>
                  <a:srgbClr val="FF0000"/>
                </a:solidFill>
              </a:rPr>
              <a:t>. 3 </a:t>
            </a:r>
            <a:r>
              <a:rPr lang="nb-NO" sz="2400" dirty="0" smtClean="0">
                <a:solidFill>
                  <a:schemeClr val="tx1"/>
                </a:solidFill>
              </a:rPr>
              <a:t>– oral </a:t>
            </a:r>
            <a:r>
              <a:rPr lang="nb-NO" sz="2400" dirty="0" err="1" smtClean="0">
                <a:solidFill>
                  <a:schemeClr val="tx1"/>
                </a:solidFill>
              </a:rPr>
              <a:t>exposure</a:t>
            </a:r>
            <a:endParaRPr lang="nb-NO" sz="2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9034"/>
            <a:ext cx="7146553" cy="33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179512" y="3823210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300192" y="4255258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26087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60" y="341784"/>
            <a:ext cx="5968008" cy="1143000"/>
          </a:xfrm>
        </p:spPr>
        <p:txBody>
          <a:bodyPr/>
          <a:lstStyle/>
          <a:p>
            <a:r>
              <a:rPr lang="nb-NO" sz="2800" dirty="0" smtClean="0">
                <a:solidFill>
                  <a:srgbClr val="FF0000"/>
                </a:solidFill>
              </a:rPr>
              <a:t>HSE</a:t>
            </a:r>
            <a:r>
              <a:rPr lang="nb-NO" sz="2800" dirty="0" smtClean="0"/>
              <a:t>/</a:t>
            </a:r>
            <a:r>
              <a:rPr lang="nb-NO" sz="2800" dirty="0" smtClean="0">
                <a:solidFill>
                  <a:srgbClr val="0070C0"/>
                </a:solidFill>
              </a:rPr>
              <a:t>HMS</a:t>
            </a:r>
            <a:r>
              <a:rPr lang="nb-NO" sz="2800" dirty="0" smtClean="0"/>
              <a:t> – </a:t>
            </a:r>
            <a:r>
              <a:rPr lang="nb-NO" sz="2800" dirty="0" err="1" smtClean="0"/>
              <a:t>authorities</a:t>
            </a:r>
            <a:r>
              <a:rPr lang="nb-NO" sz="2800" dirty="0" smtClean="0"/>
              <a:t> in Norway</a:t>
            </a:r>
            <a:endParaRPr lang="nb-N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073336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328"/>
                <a:gridCol w="1613647"/>
                <a:gridCol w="5763025"/>
              </a:tblGrid>
              <a:tr h="769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Nature  </a:t>
                      </a:r>
                      <a:r>
                        <a:rPr lang="nb-NO" sz="2000" dirty="0" err="1">
                          <a:effectLst/>
                        </a:rPr>
                        <a:t>of</a:t>
                      </a:r>
                      <a:r>
                        <a:rPr lang="nb-NO" sz="2000" dirty="0">
                          <a:effectLst/>
                        </a:rPr>
                        <a:t> </a:t>
                      </a:r>
                      <a:r>
                        <a:rPr lang="nb-NO" sz="2000" dirty="0" err="1">
                          <a:effectLst/>
                        </a:rPr>
                        <a:t>hazards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Resposible</a:t>
                      </a:r>
                      <a:r>
                        <a:rPr lang="en-US" sz="2000" dirty="0" smtClean="0">
                          <a:effectLst/>
                        </a:rPr>
                        <a:t> authorities for HSE-laws </a:t>
                      </a:r>
                      <a:r>
                        <a:rPr lang="en-US" sz="2000" dirty="0">
                          <a:effectLst/>
                        </a:rPr>
                        <a:t>and regulations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FF0000"/>
                          </a:solidFill>
                          <a:effectLst/>
                        </a:rPr>
                        <a:t>Health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70C0"/>
                          </a:solidFill>
                          <a:effectLst/>
                        </a:rPr>
                        <a:t>H</a:t>
                      </a:r>
                      <a:r>
                        <a:rPr lang="nb-NO" sz="2400" dirty="0">
                          <a:effectLst/>
                        </a:rPr>
                        <a:t>else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 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Health </a:t>
                      </a:r>
                      <a:endParaRPr lang="nb-NO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Norwegian </a:t>
                      </a:r>
                      <a:r>
                        <a:rPr lang="en-US" sz="2400" dirty="0" err="1">
                          <a:effectLst/>
                        </a:rPr>
                        <a:t>Labour</a:t>
                      </a:r>
                      <a:r>
                        <a:rPr lang="en-US" sz="2400" dirty="0">
                          <a:effectLst/>
                        </a:rPr>
                        <a:t> Inspection Authority</a:t>
                      </a:r>
                      <a:endParaRPr lang="nb-NO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Arbeidstilsynet</a:t>
                      </a:r>
                      <a:endParaRPr lang="nb-NO" sz="2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1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err="1">
                          <a:solidFill>
                            <a:srgbClr val="FF0000"/>
                          </a:solidFill>
                          <a:effectLst/>
                        </a:rPr>
                        <a:t>Safety</a:t>
                      </a:r>
                      <a:endParaRPr lang="nb-NO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70C0"/>
                          </a:solidFill>
                          <a:effectLst/>
                        </a:rPr>
                        <a:t>S</a:t>
                      </a:r>
                      <a:r>
                        <a:rPr lang="nb-NO" sz="2400" dirty="0">
                          <a:effectLst/>
                        </a:rPr>
                        <a:t>ikkerhet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 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err="1">
                          <a:effectLst/>
                        </a:rPr>
                        <a:t>Physical</a:t>
                      </a:r>
                      <a:r>
                        <a:rPr lang="nb-NO" sz="2400" dirty="0">
                          <a:effectLst/>
                        </a:rPr>
                        <a:t> </a:t>
                      </a:r>
                      <a:endParaRPr lang="nb-NO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Norwegian Directorate for Civil Protection</a:t>
                      </a:r>
                      <a:endParaRPr lang="nb-NO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i="1" dirty="0">
                          <a:effectLst/>
                        </a:rPr>
                        <a:t>Direktoratet for </a:t>
                      </a:r>
                      <a:r>
                        <a:rPr lang="nb-NO" sz="2400" i="1" dirty="0" smtClean="0">
                          <a:effectLst/>
                        </a:rPr>
                        <a:t>samfunnssikkerhet </a:t>
                      </a:r>
                      <a:r>
                        <a:rPr lang="nb-NO" sz="2400" i="1" dirty="0">
                          <a:effectLst/>
                        </a:rPr>
                        <a:t>og </a:t>
                      </a:r>
                      <a:r>
                        <a:rPr lang="nb-NO" sz="2400" i="1" dirty="0" smtClean="0">
                          <a:effectLst/>
                        </a:rPr>
                        <a:t>beredskap (DSB)</a:t>
                      </a:r>
                      <a:endParaRPr lang="nb-NO" sz="2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6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rgbClr val="FF0000"/>
                          </a:solidFill>
                          <a:effectLst/>
                        </a:rPr>
                        <a:t>Environment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70C0"/>
                          </a:solidFill>
                          <a:effectLst/>
                        </a:rPr>
                        <a:t>M</a:t>
                      </a:r>
                      <a:r>
                        <a:rPr lang="nb-NO" sz="2400" dirty="0">
                          <a:effectLst/>
                        </a:rPr>
                        <a:t>iljø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 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Environment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Norwegian Environment Agency</a:t>
                      </a:r>
                      <a:endParaRPr lang="nb-NO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i="1" dirty="0">
                          <a:effectLst/>
                        </a:rPr>
                        <a:t>Miljødirektoratet</a:t>
                      </a:r>
                      <a:endParaRPr lang="nb-NO" sz="2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21" y="2420888"/>
            <a:ext cx="1551235" cy="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01268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42" y="5445224"/>
            <a:ext cx="891014" cy="88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3" y="116632"/>
            <a:ext cx="2809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4. </a:t>
            </a:r>
            <a:r>
              <a:rPr lang="nb-NO" dirty="0" err="1" smtClean="0"/>
              <a:t>Label</a:t>
            </a:r>
            <a:r>
              <a:rPr lang="nb-NO" dirty="0" smtClean="0"/>
              <a:t> for 2 % CuSO</a:t>
            </a:r>
            <a:r>
              <a:rPr lang="nb-NO" baseline="-25000" dirty="0" smtClean="0"/>
              <a:t>4</a:t>
            </a:r>
            <a:r>
              <a:rPr lang="nb-NO" dirty="0"/>
              <a:t> </a:t>
            </a:r>
            <a:r>
              <a:rPr lang="nb-NO" dirty="0" smtClean="0"/>
              <a:t>in 1 L </a:t>
            </a:r>
            <a:r>
              <a:rPr lang="nb-NO" dirty="0" err="1" smtClean="0"/>
              <a:t>bottle</a:t>
            </a:r>
            <a:endParaRPr lang="nb-NO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1001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77860" y="1772816"/>
            <a:ext cx="3731895" cy="3004185"/>
            <a:chOff x="977860" y="1772816"/>
            <a:chExt cx="3731895" cy="3004185"/>
          </a:xfrm>
        </p:grpSpPr>
        <p:sp>
          <p:nvSpPr>
            <p:cNvPr id="5" name="Tekstboks 6"/>
            <p:cNvSpPr txBox="1">
              <a:spLocks noChangeArrowheads="1"/>
            </p:cNvSpPr>
            <p:nvPr/>
          </p:nvSpPr>
          <p:spPr bwMode="auto">
            <a:xfrm>
              <a:off x="977860" y="1772816"/>
              <a:ext cx="3731895" cy="3004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effectLst/>
                  <a:latin typeface="Calibri"/>
                  <a:ea typeface="Times New Roman"/>
                  <a:cs typeface="Times New Roman"/>
                </a:rPr>
                <a:t>Kobber(II)sulfatløsning, 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effectLst/>
                  <a:latin typeface="Calibri"/>
                  <a:ea typeface="Times New Roman"/>
                  <a:cs typeface="Times New Roman"/>
                </a:rPr>
                <a:t>2 % CuSO</a:t>
              </a:r>
              <a:r>
                <a:rPr lang="nb-NO" sz="1600" b="1" baseline="-25000" dirty="0">
                  <a:effectLst/>
                  <a:latin typeface="Calibri"/>
                  <a:ea typeface="Times New Roman"/>
                  <a:cs typeface="Times New Roman"/>
                </a:rPr>
                <a:t>4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     </a:t>
              </a:r>
            </a:p>
            <a:p>
              <a:pPr>
                <a:spcAft>
                  <a:spcPts val="0"/>
                </a:spcAft>
              </a:pP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endPara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nb-NO" sz="11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Giftig</a:t>
              </a: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, med langtidsvirkning, for liv i vann.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nb-NO" sz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</a:p>
            <a:p>
              <a:pPr>
                <a:spcAft>
                  <a:spcPts val="0"/>
                </a:spcAft>
              </a:pPr>
              <a:r>
                <a:rPr lang="nb-NO" sz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Unngå utslipp til miljøet. Samle opp spill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Skole, adresse og telefonnummer: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(Laget av, dato)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420888"/>
              <a:ext cx="1008110" cy="997211"/>
            </a:xfrm>
            <a:prstGeom prst="rect">
              <a:avLst/>
            </a:prstGeom>
          </p:spPr>
        </p:pic>
      </p:grpSp>
      <p:sp>
        <p:nvSpPr>
          <p:cNvPr id="7" name="Tekstboks 6"/>
          <p:cNvSpPr txBox="1">
            <a:spLocks noChangeArrowheads="1"/>
          </p:cNvSpPr>
          <p:nvPr/>
        </p:nvSpPr>
        <p:spPr bwMode="auto">
          <a:xfrm>
            <a:off x="5034582" y="2523036"/>
            <a:ext cx="3168352" cy="13380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Kobber(II)sulfatløsning,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2 % CuSO</a:t>
            </a:r>
            <a:r>
              <a:rPr lang="nb-NO" sz="1600" b="1" baseline="-25000" dirty="0"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 smtClean="0">
                <a:effectLst/>
                <a:latin typeface="Calibri"/>
                <a:ea typeface="Times New Roman"/>
                <a:cs typeface="Times New Roman"/>
              </a:rPr>
              <a:t> 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000" dirty="0">
                <a:latin typeface="Calibri"/>
                <a:ea typeface="Times New Roman"/>
                <a:cs typeface="Times New Roman"/>
              </a:rPr>
              <a:t>Skole, adresse og telefonnummer: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000" dirty="0">
                <a:latin typeface="Calibri"/>
                <a:ea typeface="Times New Roman"/>
                <a:cs typeface="Times New Roman"/>
              </a:rPr>
              <a:t>(Laget av, dato)</a:t>
            </a: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564904"/>
            <a:ext cx="864094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77860" y="1772816"/>
            <a:ext cx="3731895" cy="3004185"/>
            <a:chOff x="977860" y="1772816"/>
            <a:chExt cx="3731895" cy="3004185"/>
          </a:xfrm>
        </p:grpSpPr>
        <p:sp>
          <p:nvSpPr>
            <p:cNvPr id="5" name="Tekstboks 6"/>
            <p:cNvSpPr txBox="1">
              <a:spLocks noChangeArrowheads="1"/>
            </p:cNvSpPr>
            <p:nvPr/>
          </p:nvSpPr>
          <p:spPr bwMode="auto">
            <a:xfrm>
              <a:off x="977860" y="1772816"/>
              <a:ext cx="3731895" cy="3004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err="1" smtClean="0">
                  <a:latin typeface="Calibri"/>
                  <a:ea typeface="Times New Roman"/>
                  <a:cs typeface="Times New Roman"/>
                </a:rPr>
                <a:t>copper</a:t>
              </a:r>
              <a:r>
                <a:rPr lang="nb-NO" sz="1600" b="1" dirty="0" smtClean="0">
                  <a:effectLst/>
                  <a:latin typeface="Calibri"/>
                  <a:ea typeface="Times New Roman"/>
                  <a:cs typeface="Times New Roman"/>
                </a:rPr>
                <a:t>(II)</a:t>
              </a:r>
              <a:r>
                <a:rPr lang="nb-NO" sz="1600" b="1" dirty="0" err="1" smtClean="0">
                  <a:effectLst/>
                  <a:latin typeface="Calibri"/>
                  <a:ea typeface="Times New Roman"/>
                  <a:cs typeface="Times New Roman"/>
                </a:rPr>
                <a:t>sulphate</a:t>
              </a:r>
              <a:r>
                <a:rPr lang="nb-NO" sz="1600" b="1" dirty="0" smtClean="0"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effectLst/>
                  <a:latin typeface="Calibri"/>
                  <a:ea typeface="Times New Roman"/>
                  <a:cs typeface="Times New Roman"/>
                </a:rPr>
                <a:t>2 % CuSO</a:t>
              </a:r>
              <a:r>
                <a:rPr lang="nb-NO" sz="1600" b="1" baseline="-25000" dirty="0">
                  <a:effectLst/>
                  <a:latin typeface="Calibri"/>
                  <a:ea typeface="Times New Roman"/>
                  <a:cs typeface="Times New Roman"/>
                </a:rPr>
                <a:t>4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     </a:t>
              </a:r>
            </a:p>
            <a:p>
              <a:pPr>
                <a:spcAft>
                  <a:spcPts val="0"/>
                </a:spcAft>
              </a:pP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endPara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Toxic to aquatic life with long lasting </a:t>
              </a:r>
              <a:r>
                <a:rPr lang="en-US" sz="1100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effects.</a:t>
              </a:r>
            </a:p>
            <a:p>
              <a:pPr>
                <a:spcAft>
                  <a:spcPts val="0"/>
                </a:spcAft>
              </a:pPr>
              <a:r>
                <a:rPr lang="nb-NO" sz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Avoid release to the 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environment.</a:t>
              </a:r>
              <a:r>
                <a:rPr lang="nb-NO" sz="12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 </a:t>
              </a:r>
              <a:r>
                <a:rPr lang="nb-NO" sz="1200" dirty="0" err="1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Collect</a:t>
              </a:r>
              <a:r>
                <a:rPr lang="nb-NO" sz="12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 </a:t>
              </a:r>
              <a:r>
                <a:rPr lang="nb-NO" sz="1200" dirty="0" err="1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spillage</a:t>
              </a:r>
              <a:r>
                <a:rPr lang="nb-NO" sz="12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.</a:t>
              </a:r>
              <a:r>
                <a:rPr lang="nb-NO" sz="1100" dirty="0" smtClean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 smtClean="0">
                  <a:latin typeface="Calibri"/>
                  <a:ea typeface="Times New Roman"/>
                  <a:cs typeface="Times New Roman"/>
                </a:rPr>
                <a:t>Company’s </a:t>
              </a: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name , </a:t>
              </a:r>
              <a:r>
                <a:rPr lang="en-US" sz="1100" dirty="0" err="1">
                  <a:latin typeface="Calibri"/>
                  <a:ea typeface="Times New Roman"/>
                  <a:cs typeface="Times New Roman"/>
                </a:rPr>
                <a:t>adress</a:t>
              </a: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 and telephone number: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(Made by, date)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420888"/>
              <a:ext cx="1008110" cy="997211"/>
            </a:xfrm>
            <a:prstGeom prst="rect">
              <a:avLst/>
            </a:prstGeom>
          </p:spPr>
        </p:pic>
      </p:grpSp>
      <p:sp>
        <p:nvSpPr>
          <p:cNvPr id="7" name="Tekstboks 6"/>
          <p:cNvSpPr txBox="1">
            <a:spLocks noChangeArrowheads="1"/>
          </p:cNvSpPr>
          <p:nvPr/>
        </p:nvSpPr>
        <p:spPr bwMode="auto">
          <a:xfrm>
            <a:off x="5034582" y="2523036"/>
            <a:ext cx="3065810" cy="14820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 err="1" smtClean="0">
                <a:latin typeface="Calibri"/>
                <a:ea typeface="Times New Roman"/>
                <a:cs typeface="Times New Roman"/>
              </a:rPr>
              <a:t>copper</a:t>
            </a:r>
            <a:r>
              <a:rPr lang="nb-NO" sz="1600" b="1" dirty="0" smtClean="0">
                <a:effectLst/>
                <a:latin typeface="Calibri"/>
                <a:ea typeface="Times New Roman"/>
                <a:cs typeface="Times New Roman"/>
              </a:rPr>
              <a:t>(II)</a:t>
            </a:r>
            <a:r>
              <a:rPr lang="nb-NO" sz="1600" b="1" dirty="0" err="1" smtClean="0">
                <a:effectLst/>
                <a:latin typeface="Calibri"/>
                <a:ea typeface="Times New Roman"/>
                <a:cs typeface="Times New Roman"/>
              </a:rPr>
              <a:t>sulphate</a:t>
            </a:r>
            <a:r>
              <a:rPr lang="nb-NO" sz="1600" b="1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2 % CuSO</a:t>
            </a:r>
            <a:r>
              <a:rPr lang="nb-NO" sz="1600" b="1" baseline="-25000" dirty="0"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     </a:t>
            </a:r>
            <a:endParaRPr lang="en-US" sz="14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Company’s name , </a:t>
            </a:r>
            <a:r>
              <a:rPr lang="en-US" sz="10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adress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and telephone number: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(Made by, date)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2564904"/>
            <a:ext cx="864096" cy="8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- CLP (</a:t>
            </a:r>
            <a:r>
              <a:rPr lang="nb-NO" dirty="0" err="1" smtClean="0"/>
              <a:t>optional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5</a:t>
            </a:r>
            <a:r>
              <a:rPr lang="nb-NO" dirty="0" smtClean="0"/>
              <a:t>.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make a </a:t>
            </a:r>
            <a:r>
              <a:rPr lang="nb-NO" dirty="0" err="1" smtClean="0"/>
              <a:t>nickel</a:t>
            </a:r>
            <a:r>
              <a:rPr lang="nb-NO" dirty="0" smtClean="0"/>
              <a:t>(II)</a:t>
            </a:r>
            <a:r>
              <a:rPr lang="nb-NO" dirty="0" err="1" smtClean="0"/>
              <a:t>sulfate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is not </a:t>
            </a:r>
            <a:r>
              <a:rPr lang="nb-NO" dirty="0" err="1" smtClean="0"/>
              <a:t>classified</a:t>
            </a:r>
            <a:r>
              <a:rPr lang="nb-NO" dirty="0" smtClean="0"/>
              <a:t> as </a:t>
            </a:r>
            <a:r>
              <a:rPr lang="nb-NO" dirty="0" err="1" smtClean="0"/>
              <a:t>hazardous</a:t>
            </a:r>
            <a:r>
              <a:rPr lang="nb-NO" dirty="0" smtClean="0"/>
              <a:t> under </a:t>
            </a:r>
            <a:r>
              <a:rPr lang="nb-NO" dirty="0" err="1" smtClean="0"/>
              <a:t>the</a:t>
            </a:r>
            <a:r>
              <a:rPr lang="nb-NO" dirty="0" smtClean="0"/>
              <a:t> CLP </a:t>
            </a:r>
            <a:r>
              <a:rPr lang="nb-NO" dirty="0" err="1" smtClean="0"/>
              <a:t>regulation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baseline="-25000" dirty="0"/>
          </a:p>
          <a:p>
            <a:pPr marL="0" indent="0">
              <a:buNone/>
            </a:pPr>
            <a:r>
              <a:rPr lang="nb-NO" dirty="0" smtClean="0"/>
              <a:t>(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next</a:t>
            </a:r>
            <a:r>
              <a:rPr lang="nb-NO" dirty="0" smtClean="0"/>
              <a:t> slide)</a:t>
            </a:r>
            <a:endParaRPr lang="nb-NO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5850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55220"/>
              </p:ext>
            </p:extLst>
          </p:nvPr>
        </p:nvGraphicFramePr>
        <p:xfrm>
          <a:off x="-36512" y="-3"/>
          <a:ext cx="9180512" cy="6960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361"/>
                <a:gridCol w="4378981"/>
                <a:gridCol w="2574170"/>
              </a:tblGrid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Hazard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class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To </a:t>
                      </a:r>
                      <a:r>
                        <a:rPr lang="nn-NO" sz="1400" dirty="0" err="1" smtClean="0">
                          <a:effectLst/>
                        </a:rPr>
                        <a:t>determine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the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classification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of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the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mixture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 smtClean="0">
                          <a:effectLst/>
                        </a:rPr>
                        <a:t>Concentration</a:t>
                      </a:r>
                      <a:r>
                        <a:rPr lang="nb-NO" sz="1400" dirty="0" smtClean="0">
                          <a:effectLst/>
                        </a:rPr>
                        <a:t> limit for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 err="1" smtClean="0">
                          <a:effectLst/>
                        </a:rPr>
                        <a:t>mixture</a:t>
                      </a:r>
                      <a:r>
                        <a:rPr lang="nb-NO" sz="1400" dirty="0" smtClean="0">
                          <a:effectLst/>
                        </a:rPr>
                        <a:t> to be </a:t>
                      </a:r>
                      <a:r>
                        <a:rPr lang="nb-NO" sz="1400" dirty="0" err="1" smtClean="0">
                          <a:effectLst/>
                        </a:rPr>
                        <a:t>classified</a:t>
                      </a:r>
                      <a:r>
                        <a:rPr lang="nb-NO" sz="1400" dirty="0" smtClean="0">
                          <a:effectLst/>
                        </a:rPr>
                        <a:t> as </a:t>
                      </a:r>
                      <a:r>
                        <a:rPr lang="nb-NO" sz="1400" dirty="0" err="1" smtClean="0">
                          <a:effectLst/>
                        </a:rPr>
                        <a:t>hazardous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Acute </a:t>
                      </a:r>
                      <a:r>
                        <a:rPr lang="en-US" sz="1400" dirty="0" err="1">
                          <a:effectLst/>
                        </a:rPr>
                        <a:t>Tox</a:t>
                      </a:r>
                      <a:r>
                        <a:rPr lang="en-US" sz="1400" dirty="0">
                          <a:effectLst/>
                        </a:rPr>
                        <a:t>. 4;H302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Oral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>
                          <a:effectLst/>
                        </a:rPr>
                        <a:t>  25 %</a:t>
                      </a:r>
                      <a:endParaRPr lang="nb-NO" sz="140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Skin </a:t>
                      </a:r>
                      <a:r>
                        <a:rPr lang="nn-NO" sz="1400" dirty="0" err="1">
                          <a:effectLst/>
                        </a:rPr>
                        <a:t>irrit</a:t>
                      </a:r>
                      <a:r>
                        <a:rPr lang="nn-NO" sz="1400" dirty="0">
                          <a:effectLst/>
                        </a:rPr>
                        <a:t>. </a:t>
                      </a:r>
                      <a:r>
                        <a:rPr lang="nb-NO" sz="1400" dirty="0">
                          <a:effectLst/>
                        </a:rPr>
                        <a:t>2;H315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Specific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limit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C ≥ 20 %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20 %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Skin Sens. 1;H317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Specific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limit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C </a:t>
                      </a:r>
                      <a:r>
                        <a:rPr lang="nb-NO" sz="1400" dirty="0">
                          <a:effectLst/>
                        </a:rPr>
                        <a:t>≥ 0,01 %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0,01 %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Acute Tox. 4;H332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Dust/mist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30 %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Resp. Sens. 1;H334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Generic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limit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C ≥ 1,0 %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3.4.3 </a:t>
                      </a:r>
                      <a:r>
                        <a:rPr lang="nb-NO" sz="1400" dirty="0" smtClean="0">
                          <a:effectLst/>
                        </a:rPr>
                        <a:t>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72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Muta. 2;H341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err="1" smtClean="0">
                          <a:effectLst/>
                        </a:rPr>
                        <a:t>Generic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limit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C </a:t>
                      </a:r>
                      <a:r>
                        <a:rPr lang="nb-NO" sz="1400" dirty="0">
                          <a:effectLst/>
                        </a:rPr>
                        <a:t>≥ 1,0 %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3.5.2 </a:t>
                      </a:r>
                      <a:r>
                        <a:rPr lang="nb-NO" sz="1400" dirty="0" smtClean="0">
                          <a:effectLst/>
                        </a:rPr>
                        <a:t>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Carc. 1A;H350i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Generic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limit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C </a:t>
                      </a:r>
                      <a:r>
                        <a:rPr lang="nb-NO" sz="1400" dirty="0">
                          <a:effectLst/>
                        </a:rPr>
                        <a:t>≥ 0,1 %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3.6.2 </a:t>
                      </a:r>
                      <a:r>
                        <a:rPr lang="nb-NO" sz="1400" dirty="0" smtClean="0">
                          <a:effectLst/>
                        </a:rPr>
                        <a:t>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Repr. 1B;H360D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Generisk konsentrasjonsgrense </a:t>
                      </a:r>
                      <a:r>
                        <a:rPr lang="nb-NO" sz="1400" dirty="0">
                          <a:effectLst/>
                        </a:rPr>
                        <a:t>C ≥ 0,3 %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3.7.2 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0,3 %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STOT RE 1;H372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 smtClean="0">
                          <a:effectLst/>
                        </a:rPr>
                        <a:t>Specific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 err="1" smtClean="0">
                          <a:effectLst/>
                        </a:rPr>
                        <a:t>concentration</a:t>
                      </a:r>
                      <a:r>
                        <a:rPr lang="nb-NO" sz="1400" dirty="0" smtClean="0">
                          <a:effectLst/>
                        </a:rPr>
                        <a:t> limit </a:t>
                      </a:r>
                      <a:r>
                        <a:rPr lang="nb-NO" sz="1400" dirty="0">
                          <a:effectLst/>
                        </a:rPr>
                        <a:t>C ≥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STOT R</a:t>
                      </a:r>
                      <a:r>
                        <a:rPr lang="en-US" sz="1400">
                          <a:effectLst/>
                        </a:rPr>
                        <a:t>E 2;H373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Specific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limit</a:t>
                      </a:r>
                      <a:r>
                        <a:rPr lang="nn-NO" sz="1400" dirty="0" smtClean="0">
                          <a:effectLst/>
                        </a:rPr>
                        <a:t> 0,1 </a:t>
                      </a:r>
                      <a:r>
                        <a:rPr lang="nn-NO" sz="1400" dirty="0">
                          <a:effectLst/>
                        </a:rPr>
                        <a:t>% ≤ C ≤ 1%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Aquatic Acute 1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>
                          <a:effectLst/>
                        </a:rPr>
                        <a:t>˂ 25 % </a:t>
                      </a:r>
                      <a:r>
                        <a:rPr lang="nn-NO" sz="1400" dirty="0">
                          <a:effectLst/>
                        </a:rPr>
                        <a:t>∙ 1(M) ˂ 25 %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25 %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Aquatic Chronic 1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˂ 0,25 </a:t>
                      </a:r>
                      <a:r>
                        <a:rPr lang="nn-NO" sz="1400" dirty="0">
                          <a:effectLst/>
                        </a:rPr>
                        <a:t>% ∙ 1 (M) ∙ 100 ˂ 25 </a:t>
                      </a:r>
                      <a:r>
                        <a:rPr lang="nn-NO" sz="1400" dirty="0" smtClean="0">
                          <a:effectLst/>
                        </a:rPr>
                        <a:t>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0,25 % 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6444208" y="1484784"/>
            <a:ext cx="1152128" cy="43204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9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404664"/>
            <a:ext cx="7696200" cy="1143000"/>
          </a:xfrm>
        </p:spPr>
        <p:txBody>
          <a:bodyPr/>
          <a:lstStyle/>
          <a:p>
            <a:r>
              <a:rPr lang="nb-NO" dirty="0" err="1" smtClean="0"/>
              <a:t>Harmonised</a:t>
            </a:r>
            <a:r>
              <a:rPr lang="nb-NO" dirty="0" smtClean="0"/>
              <a:t> </a:t>
            </a:r>
            <a:r>
              <a:rPr lang="nb-NO" dirty="0" err="1"/>
              <a:t>c</a:t>
            </a:r>
            <a:r>
              <a:rPr lang="nb-NO" dirty="0" err="1" smtClean="0"/>
              <a:t>lassification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4232" y="1402432"/>
            <a:ext cx="7696200" cy="4114800"/>
          </a:xfrm>
        </p:spPr>
        <p:txBody>
          <a:bodyPr/>
          <a:lstStyle/>
          <a:p>
            <a:r>
              <a:rPr lang="en-US" dirty="0" err="1" smtClean="0"/>
              <a:t>Harmonised</a:t>
            </a:r>
            <a:r>
              <a:rPr lang="en-US" dirty="0" smtClean="0"/>
              <a:t> </a:t>
            </a:r>
            <a:r>
              <a:rPr lang="en-US" dirty="0"/>
              <a:t>classification </a:t>
            </a:r>
            <a:r>
              <a:rPr lang="en-US" dirty="0" smtClean="0"/>
              <a:t>(as </a:t>
            </a:r>
            <a:r>
              <a:rPr lang="en-US" dirty="0"/>
              <a:t>provided in Annex VI to </a:t>
            </a:r>
            <a:r>
              <a:rPr lang="en-US" dirty="0" smtClean="0"/>
              <a:t>CLP), must </a:t>
            </a:r>
            <a:r>
              <a:rPr lang="en-US" dirty="0"/>
              <a:t>always be used by a </a:t>
            </a:r>
            <a:r>
              <a:rPr lang="en-US" dirty="0" smtClean="0"/>
              <a:t>manufacturer</a:t>
            </a:r>
          </a:p>
          <a:p>
            <a:r>
              <a:rPr lang="en-US" dirty="0" err="1" smtClean="0"/>
              <a:t>Harmonised</a:t>
            </a:r>
            <a:r>
              <a:rPr lang="en-US" dirty="0" smtClean="0"/>
              <a:t> </a:t>
            </a:r>
            <a:r>
              <a:rPr lang="en-US" dirty="0"/>
              <a:t>classification normally applies to those properties of the highest </a:t>
            </a:r>
            <a:r>
              <a:rPr lang="en-US" dirty="0" smtClean="0"/>
              <a:t>concern</a:t>
            </a:r>
          </a:p>
          <a:p>
            <a:r>
              <a:rPr lang="en-US" dirty="0"/>
              <a:t>Where </a:t>
            </a:r>
            <a:r>
              <a:rPr lang="en-US" dirty="0" smtClean="0"/>
              <a:t>some, </a:t>
            </a:r>
            <a:r>
              <a:rPr lang="en-US" dirty="0"/>
              <a:t>but not all hazard classes or differentiations within hazard classes have been </a:t>
            </a:r>
            <a:r>
              <a:rPr lang="en-US" dirty="0" err="1"/>
              <a:t>harmonised</a:t>
            </a:r>
            <a:r>
              <a:rPr lang="en-US" dirty="0"/>
              <a:t>, the remainder </a:t>
            </a:r>
            <a:r>
              <a:rPr lang="en-US" dirty="0" smtClean="0"/>
              <a:t>should </a:t>
            </a:r>
            <a:r>
              <a:rPr lang="en-US" dirty="0"/>
              <a:t>be </a:t>
            </a:r>
            <a:r>
              <a:rPr lang="en-US" b="1" dirty="0"/>
              <a:t>self-classified</a:t>
            </a:r>
            <a:r>
              <a:rPr lang="en-US" dirty="0"/>
              <a:t> to complete the classification</a:t>
            </a:r>
            <a:endParaRPr lang="en-US" dirty="0" smtClean="0"/>
          </a:p>
          <a:p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3203848" y="6237312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Guidance on the Application of the CLP Criteria</a:t>
            </a:r>
            <a:endParaRPr lang="nb-NO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55576" y="1412776"/>
            <a:ext cx="7776864" cy="23042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89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696200" cy="1143000"/>
          </a:xfrm>
        </p:spPr>
        <p:txBody>
          <a:bodyPr/>
          <a:lstStyle/>
          <a:p>
            <a:r>
              <a:rPr lang="nb-NO" dirty="0" smtClean="0"/>
              <a:t>Leads to different </a:t>
            </a:r>
            <a:r>
              <a:rPr lang="nb-NO" dirty="0" err="1" smtClean="0"/>
              <a:t>classification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mixture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981200"/>
            <a:ext cx="4438972" cy="4114800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Ammonia</a:t>
            </a:r>
            <a:r>
              <a:rPr lang="nb-NO" dirty="0" smtClean="0"/>
              <a:t> 25 % (Avantor)</a:t>
            </a:r>
          </a:p>
          <a:p>
            <a:pPr marL="0" indent="0">
              <a:buNone/>
            </a:pPr>
            <a:r>
              <a:rPr lang="nb-NO" dirty="0" err="1" smtClean="0"/>
              <a:t>Skin</a:t>
            </a:r>
            <a:r>
              <a:rPr lang="nb-NO" dirty="0" smtClean="0"/>
              <a:t> </a:t>
            </a:r>
            <a:r>
              <a:rPr lang="nb-NO" dirty="0" err="1" smtClean="0"/>
              <a:t>corrosion</a:t>
            </a:r>
            <a:r>
              <a:rPr lang="nb-NO" dirty="0" smtClean="0"/>
              <a:t> 1B</a:t>
            </a:r>
          </a:p>
          <a:p>
            <a:pPr marL="0" indent="0">
              <a:buNone/>
            </a:pPr>
            <a:r>
              <a:rPr lang="nb-NO" dirty="0" err="1"/>
              <a:t>Aquatic</a:t>
            </a:r>
            <a:r>
              <a:rPr lang="nb-NO" dirty="0"/>
              <a:t> </a:t>
            </a:r>
            <a:r>
              <a:rPr lang="nb-NO" dirty="0" err="1"/>
              <a:t>acute</a:t>
            </a:r>
            <a:r>
              <a:rPr lang="nb-NO" dirty="0"/>
              <a:t>, 1</a:t>
            </a:r>
          </a:p>
          <a:p>
            <a:pPr marL="0" indent="0">
              <a:buNone/>
            </a:pPr>
            <a:r>
              <a:rPr lang="nb-NO" dirty="0"/>
              <a:t>STOT, SE, </a:t>
            </a:r>
            <a:r>
              <a:rPr lang="nb-NO" dirty="0" smtClean="0"/>
              <a:t>3</a:t>
            </a:r>
          </a:p>
          <a:p>
            <a:pPr marL="0" indent="0">
              <a:buNone/>
            </a:pPr>
            <a:r>
              <a:rPr lang="nb-NO" dirty="0" err="1" smtClean="0"/>
              <a:t>Serious</a:t>
            </a:r>
            <a:r>
              <a:rPr lang="nb-NO" dirty="0" smtClean="0"/>
              <a:t> </a:t>
            </a:r>
            <a:r>
              <a:rPr lang="nb-NO" dirty="0" err="1" smtClean="0"/>
              <a:t>eyedamage</a:t>
            </a:r>
            <a:r>
              <a:rPr lang="nb-NO" dirty="0" smtClean="0"/>
              <a:t>, 1</a:t>
            </a:r>
          </a:p>
          <a:p>
            <a:pPr marL="0" indent="0">
              <a:buNone/>
            </a:pPr>
            <a:r>
              <a:rPr lang="nb-NO" dirty="0" err="1" smtClean="0"/>
              <a:t>Aquatic</a:t>
            </a:r>
            <a:r>
              <a:rPr lang="nb-NO" dirty="0" smtClean="0"/>
              <a:t> </a:t>
            </a:r>
            <a:r>
              <a:rPr lang="nb-NO" dirty="0" err="1" smtClean="0"/>
              <a:t>chronic</a:t>
            </a:r>
            <a:r>
              <a:rPr lang="nb-NO" dirty="0" smtClean="0"/>
              <a:t>, 2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4121596" cy="4114800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Ammonia</a:t>
            </a:r>
            <a:r>
              <a:rPr lang="nb-NO" dirty="0" smtClean="0"/>
              <a:t> 25 % (Merck)</a:t>
            </a:r>
          </a:p>
          <a:p>
            <a:pPr marL="0" indent="0">
              <a:buNone/>
            </a:pPr>
            <a:r>
              <a:rPr lang="nb-NO" dirty="0" err="1" smtClean="0"/>
              <a:t>Skin</a:t>
            </a:r>
            <a:r>
              <a:rPr lang="nb-NO" dirty="0" smtClean="0"/>
              <a:t> </a:t>
            </a:r>
            <a:r>
              <a:rPr lang="nb-NO" dirty="0" err="1" smtClean="0"/>
              <a:t>corrosion</a:t>
            </a:r>
            <a:r>
              <a:rPr lang="nb-NO" dirty="0" smtClean="0"/>
              <a:t>, 1B</a:t>
            </a:r>
          </a:p>
          <a:p>
            <a:pPr marL="0" indent="0">
              <a:buNone/>
            </a:pPr>
            <a:r>
              <a:rPr lang="nb-NO" dirty="0" err="1" smtClean="0"/>
              <a:t>Aquatic</a:t>
            </a:r>
            <a:r>
              <a:rPr lang="nb-NO" dirty="0" smtClean="0"/>
              <a:t> </a:t>
            </a:r>
            <a:r>
              <a:rPr lang="nb-NO" dirty="0" err="1" smtClean="0"/>
              <a:t>acute</a:t>
            </a:r>
            <a:r>
              <a:rPr lang="nb-NO" dirty="0" smtClean="0"/>
              <a:t>, 1</a:t>
            </a:r>
          </a:p>
          <a:p>
            <a:pPr marL="0" indent="0">
              <a:buNone/>
            </a:pPr>
            <a:r>
              <a:rPr lang="nb-NO" dirty="0" smtClean="0"/>
              <a:t>STOT, SE, 3</a:t>
            </a:r>
          </a:p>
          <a:p>
            <a:pPr marL="0" indent="0">
              <a:buNone/>
            </a:pPr>
            <a:r>
              <a:rPr lang="nb-NO" dirty="0" err="1" smtClean="0"/>
              <a:t>Corrosive</a:t>
            </a:r>
            <a:r>
              <a:rPr lang="nb-NO" dirty="0" smtClean="0"/>
              <a:t> to metals, 1</a:t>
            </a:r>
            <a:endParaRPr lang="nb-NO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79512" y="2492896"/>
            <a:ext cx="8208912" cy="15841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02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96200" cy="1143000"/>
          </a:xfrm>
        </p:spPr>
        <p:txBody>
          <a:bodyPr/>
          <a:lstStyle/>
          <a:p>
            <a:r>
              <a:rPr lang="nb-NO" dirty="0" smtClean="0"/>
              <a:t>CLP in </a:t>
            </a:r>
            <a:r>
              <a:rPr lang="nb-NO" dirty="0" err="1" smtClean="0"/>
              <a:t>scientific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696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</a:t>
            </a:r>
            <a:r>
              <a:rPr lang="en-US" dirty="0" smtClean="0"/>
              <a:t>Regulation (CLP) </a:t>
            </a:r>
            <a:r>
              <a:rPr lang="en-US" dirty="0"/>
              <a:t>shall not apply to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substances and mixtures for scientific research and development, which are not placed on the market, provided they are used under controlled conditions in accordance with Community workplace and environmental legislation.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6165303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hlinkClick r:id="rId2"/>
              </a:rPr>
              <a:t>http://</a:t>
            </a:r>
            <a:r>
              <a:rPr lang="nb-NO" sz="1100" dirty="0" smtClean="0">
                <a:hlinkClick r:id="rId2"/>
              </a:rPr>
              <a:t>eur-lex.europa.eu/LexUriServ/LexUriServ.do?uri=OJ:L:2008:353:0001:1355:en:PDF</a:t>
            </a:r>
            <a:endParaRPr lang="nb-NO" sz="1100" dirty="0" smtClean="0"/>
          </a:p>
          <a:p>
            <a:r>
              <a:rPr lang="nb-NO" sz="1100" dirty="0" err="1" smtClean="0"/>
              <a:t>Title</a:t>
            </a:r>
            <a:r>
              <a:rPr lang="nb-NO" sz="1100" dirty="0" smtClean="0"/>
              <a:t> 1, </a:t>
            </a:r>
            <a:r>
              <a:rPr lang="nb-NO" sz="1100" dirty="0" err="1" smtClean="0"/>
              <a:t>Article</a:t>
            </a:r>
            <a:r>
              <a:rPr lang="nb-NO" sz="1100" dirty="0" smtClean="0"/>
              <a:t> 1, 2d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908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73832"/>
            <a:ext cx="8352928" cy="1143000"/>
          </a:xfrm>
        </p:spPr>
        <p:txBody>
          <a:bodyPr/>
          <a:lstStyle/>
          <a:p>
            <a:r>
              <a:rPr lang="nb-NO" dirty="0" smtClean="0"/>
              <a:t>How to </a:t>
            </a:r>
            <a:r>
              <a:rPr lang="nb-NO" dirty="0" err="1" smtClean="0"/>
              <a:t>label</a:t>
            </a:r>
            <a:r>
              <a:rPr lang="nb-NO" dirty="0" smtClean="0"/>
              <a:t> </a:t>
            </a:r>
            <a:r>
              <a:rPr lang="nb-NO" dirty="0" err="1" smtClean="0"/>
              <a:t>mixtures</a:t>
            </a:r>
            <a:r>
              <a:rPr lang="nb-NO" dirty="0" smtClean="0"/>
              <a:t> in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> lab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Mixtures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to be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day</a:t>
            </a:r>
            <a:r>
              <a:rPr lang="nb-NO" dirty="0" smtClean="0"/>
              <a:t> do not </a:t>
            </a:r>
            <a:r>
              <a:rPr lang="nb-NO" dirty="0" err="1" smtClean="0"/>
              <a:t>require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labelling</a:t>
            </a:r>
            <a:endParaRPr lang="nb-NO" dirty="0" smtClean="0"/>
          </a:p>
          <a:p>
            <a:r>
              <a:rPr lang="nb-NO" dirty="0" err="1" smtClean="0"/>
              <a:t>Mixtures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left</a:t>
            </a:r>
            <a:r>
              <a:rPr lang="nb-NO" dirty="0" smtClean="0"/>
              <a:t> over </a:t>
            </a:r>
            <a:r>
              <a:rPr lang="nb-NO" dirty="0" err="1" smtClean="0"/>
              <a:t>night</a:t>
            </a:r>
            <a:r>
              <a:rPr lang="nb-NO" dirty="0" smtClean="0"/>
              <a:t> </a:t>
            </a:r>
            <a:r>
              <a:rPr lang="nb-NO" dirty="0" err="1" smtClean="0"/>
              <a:t>requires</a:t>
            </a:r>
            <a:r>
              <a:rPr lang="nb-NO" dirty="0" smtClean="0"/>
              <a:t> a minimum </a:t>
            </a:r>
            <a:r>
              <a:rPr lang="nb-NO" dirty="0" err="1" smtClean="0"/>
              <a:t>labelling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:</a:t>
            </a:r>
          </a:p>
          <a:p>
            <a:pPr lvl="1"/>
            <a:r>
              <a:rPr lang="nb-NO" dirty="0" err="1" smtClean="0"/>
              <a:t>Name</a:t>
            </a:r>
            <a:r>
              <a:rPr lang="nb-NO" dirty="0" smtClean="0"/>
              <a:t> and molar </a:t>
            </a:r>
            <a:r>
              <a:rPr lang="nb-NO" dirty="0" err="1" smtClean="0"/>
              <a:t>concentration</a:t>
            </a:r>
            <a:endParaRPr lang="nb-NO" dirty="0" smtClean="0"/>
          </a:p>
          <a:p>
            <a:pPr lvl="1"/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pictograms</a:t>
            </a:r>
            <a:endParaRPr lang="nb-NO" dirty="0" smtClean="0"/>
          </a:p>
          <a:p>
            <a:pPr lvl="1"/>
            <a:r>
              <a:rPr lang="nb-NO" dirty="0" err="1" smtClean="0"/>
              <a:t>Hazard</a:t>
            </a:r>
            <a:r>
              <a:rPr lang="nb-NO" dirty="0" smtClean="0"/>
              <a:t> statements</a:t>
            </a:r>
          </a:p>
          <a:p>
            <a:pPr lvl="1"/>
            <a:r>
              <a:rPr lang="nb-NO" dirty="0" smtClean="0"/>
              <a:t>(</a:t>
            </a:r>
            <a:r>
              <a:rPr lang="nb-NO" dirty="0" err="1" smtClean="0"/>
              <a:t>Highly</a:t>
            </a:r>
            <a:r>
              <a:rPr lang="nb-NO" dirty="0" smtClean="0"/>
              <a:t> relevant </a:t>
            </a:r>
            <a:r>
              <a:rPr lang="nb-NO" dirty="0" err="1" smtClean="0"/>
              <a:t>precautionairy</a:t>
            </a:r>
            <a:r>
              <a:rPr lang="nb-NO" dirty="0" smtClean="0"/>
              <a:t> statements)</a:t>
            </a:r>
          </a:p>
        </p:txBody>
      </p:sp>
    </p:spTree>
    <p:extLst>
      <p:ext uri="{BB962C8B-B14F-4D97-AF65-F5344CB8AC3E}">
        <p14:creationId xmlns:p14="http://schemas.microsoft.com/office/powerpoint/2010/main" val="26766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20688"/>
            <a:ext cx="7696200" cy="1143000"/>
          </a:xfrm>
        </p:spPr>
        <p:txBody>
          <a:bodyPr/>
          <a:lstStyle/>
          <a:p>
            <a:r>
              <a:rPr lang="nb-NO" sz="2800" dirty="0" err="1"/>
              <a:t>About</a:t>
            </a:r>
            <a:r>
              <a:rPr lang="nb-NO" sz="2800" dirty="0"/>
              <a:t>  </a:t>
            </a:r>
            <a:r>
              <a:rPr lang="nb-NO" sz="2800" dirty="0" err="1"/>
              <a:t>Regulation</a:t>
            </a:r>
            <a:r>
              <a:rPr lang="nb-NO" sz="2800" dirty="0"/>
              <a:t> (EC) No 1272/2008 </a:t>
            </a:r>
            <a:r>
              <a:rPr lang="nb-NO" sz="2800" dirty="0">
                <a:solidFill>
                  <a:srgbClr val="FF0000"/>
                </a:solidFill>
              </a:rPr>
              <a:t>(CLP)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654867"/>
              </p:ext>
            </p:extLst>
          </p:nvPr>
        </p:nvGraphicFramePr>
        <p:xfrm>
          <a:off x="0" y="1700808"/>
          <a:ext cx="9144000" cy="52565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75656"/>
                <a:gridCol w="7668344"/>
              </a:tblGrid>
              <a:tr h="2287383"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GHS</a:t>
                      </a:r>
                    </a:p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G</a:t>
                      </a:r>
                      <a:r>
                        <a:rPr lang="nb-NO" sz="2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lobal </a:t>
                      </a:r>
                      <a:r>
                        <a:rPr lang="nb-NO" sz="24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H</a:t>
                      </a:r>
                      <a:r>
                        <a:rPr lang="nb-NO" sz="2400" b="1" dirty="0" err="1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armonized</a:t>
                      </a:r>
                      <a:r>
                        <a:rPr lang="nb-NO" sz="2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nb-NO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S</a:t>
                      </a:r>
                      <a:r>
                        <a:rPr lang="nb-NO" sz="2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ystem </a:t>
                      </a:r>
                      <a:r>
                        <a:rPr lang="en-US" sz="2400" b="1" dirty="0" smtClean="0"/>
                        <a:t>for classification and labelling of chemicals </a:t>
                      </a:r>
                      <a:endParaRPr lang="nb-NO" sz="2400" b="1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FNs globalt harmoniserte system for klassifisering og merking </a:t>
                      </a:r>
                      <a:r>
                        <a:rPr lang="nb-NO" sz="2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av kjemikalier</a:t>
                      </a:r>
                    </a:p>
                  </a:txBody>
                  <a:tcPr marL="68580" marR="68580" marT="0" marB="0"/>
                </a:tc>
              </a:tr>
              <a:tr h="2969201">
                <a:tc>
                  <a:txBody>
                    <a:bodyPr/>
                    <a:lstStyle/>
                    <a:p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ECHA</a:t>
                      </a:r>
                    </a:p>
                    <a:p>
                      <a:endParaRPr lang="nb-NO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uropean </a:t>
                      </a:r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emicals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gency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responsible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implementing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GHS in EU by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establishing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updating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inventory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GHS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substances</a:t>
                      </a:r>
                      <a:endParaRPr lang="nb-NO" sz="2400" dirty="0" smtClean="0"/>
                    </a:p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Det europeiske kjemikaliebyrået ECHA har ansvar for å etablere og holde oppdatert et register over stoffers fareklassifisering og -merking.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581200"/>
            <a:ext cx="1080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76952"/>
            <a:ext cx="108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47727"/>
              </p:ext>
            </p:extLst>
          </p:nvPr>
        </p:nvGraphicFramePr>
        <p:xfrm>
          <a:off x="26318" y="1772816"/>
          <a:ext cx="9117682" cy="50851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93354"/>
                <a:gridCol w="7524328"/>
              </a:tblGrid>
              <a:tr h="2512127"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Regulation</a:t>
                      </a:r>
                      <a:r>
                        <a:rPr lang="nb-NO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(EC) No </a:t>
                      </a:r>
                      <a:r>
                        <a:rPr lang="nb-NO" sz="2400" dirty="0" smtClean="0"/>
                        <a:t>1907/2006 </a:t>
                      </a:r>
                      <a:endParaRPr lang="nb-NO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egistration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nb-NO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registrering</a:t>
                      </a:r>
                    </a:p>
                    <a:p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valuation,</a:t>
                      </a:r>
                      <a:r>
                        <a:rPr lang="nb-NO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vurdering </a:t>
                      </a:r>
                    </a:p>
                    <a:p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uthorisation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nb-NO" sz="2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estriction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godkjenning og begrensning</a:t>
                      </a:r>
                    </a:p>
                    <a:p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emicals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kjemikalier </a:t>
                      </a:r>
                    </a:p>
                  </a:txBody>
                  <a:tcPr marL="68580" marR="68580" marT="0" marB="0"/>
                </a:tc>
              </a:tr>
              <a:tr h="2573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CLP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Regulation</a:t>
                      </a:r>
                      <a:r>
                        <a:rPr lang="nb-NO" sz="2400" dirty="0" smtClean="0"/>
                        <a:t> (EC) No 1272/2008</a:t>
                      </a:r>
                      <a:endParaRPr lang="en-US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lassification.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klassifisering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abelling,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merking</a:t>
                      </a:r>
                      <a:endParaRPr lang="en-US" sz="2400" b="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ackaging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Substances and Mixtures,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emballering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stoffer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stoffblandinger</a:t>
                      </a:r>
                      <a:endParaRPr lang="en-US" sz="2400" b="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96200" cy="1143000"/>
          </a:xfrm>
        </p:spPr>
        <p:txBody>
          <a:bodyPr/>
          <a:lstStyle/>
          <a:p>
            <a:r>
              <a:rPr lang="nb-NO" sz="2800" dirty="0" err="1"/>
              <a:t>About</a:t>
            </a:r>
            <a:r>
              <a:rPr lang="nb-NO" sz="2800" dirty="0"/>
              <a:t>  </a:t>
            </a:r>
            <a:r>
              <a:rPr lang="nb-NO" sz="2800" dirty="0" err="1"/>
              <a:t>Regulation</a:t>
            </a:r>
            <a:r>
              <a:rPr lang="nb-NO" sz="2800" dirty="0"/>
              <a:t> (EC) No 1272/2008 </a:t>
            </a:r>
            <a:r>
              <a:rPr lang="nb-NO" sz="2800" dirty="0">
                <a:solidFill>
                  <a:srgbClr val="FF0000"/>
                </a:solidFill>
              </a:rPr>
              <a:t>(CLP)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" y="3164636"/>
            <a:ext cx="1080000" cy="73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" y="2348880"/>
            <a:ext cx="1080000" cy="6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" y="5653323"/>
            <a:ext cx="1080000" cy="73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" y="4869160"/>
            <a:ext cx="1080000" cy="6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90600" y="332656"/>
            <a:ext cx="7696200" cy="1143000"/>
          </a:xfrm>
        </p:spPr>
        <p:txBody>
          <a:bodyPr/>
          <a:lstStyle/>
          <a:p>
            <a:r>
              <a:rPr lang="nb-NO" dirty="0" err="1" smtClean="0"/>
              <a:t>Timeline</a:t>
            </a:r>
            <a:r>
              <a:rPr lang="nb-NO" dirty="0" smtClean="0"/>
              <a:t> for </a:t>
            </a:r>
            <a:r>
              <a:rPr lang="nb-NO" dirty="0" err="1" smtClean="0"/>
              <a:t>implementing</a:t>
            </a:r>
            <a:r>
              <a:rPr lang="nb-NO" dirty="0" smtClean="0"/>
              <a:t> CLP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" y="1340768"/>
            <a:ext cx="911770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ildeforklaring formet som et rektangel 6"/>
          <p:cNvSpPr/>
          <p:nvPr/>
        </p:nvSpPr>
        <p:spPr bwMode="auto">
          <a:xfrm>
            <a:off x="539552" y="4681552"/>
            <a:ext cx="2880320" cy="907688"/>
          </a:xfrm>
          <a:prstGeom prst="wedgeRectCallout">
            <a:avLst>
              <a:gd name="adj1" fmla="val 42790"/>
              <a:gd name="adj2" fmla="val -248178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1. </a:t>
            </a:r>
            <a:r>
              <a:rPr lang="nb-NO" sz="2400" dirty="0" err="1" smtClean="0">
                <a:solidFill>
                  <a:srgbClr val="000000"/>
                </a:solidFill>
              </a:rPr>
              <a:t>December</a:t>
            </a:r>
            <a:r>
              <a:rPr lang="nb-NO" sz="2400" dirty="0" smtClean="0">
                <a:solidFill>
                  <a:srgbClr val="000000"/>
                </a:solidFill>
              </a:rPr>
              <a:t> 2010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CLP in EU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11" name="Bildeforklaring formet som et rektangel 10"/>
          <p:cNvSpPr/>
          <p:nvPr/>
        </p:nvSpPr>
        <p:spPr bwMode="auto">
          <a:xfrm>
            <a:off x="3851920" y="4005064"/>
            <a:ext cx="2304256" cy="864096"/>
          </a:xfrm>
          <a:prstGeom prst="wedgeRectCallout">
            <a:avLst>
              <a:gd name="adj1" fmla="val -30655"/>
              <a:gd name="adj2" fmla="val -178908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16. June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CLP in Norway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10" name="Bildeforklaring formet som et rektangel 7"/>
          <p:cNvSpPr/>
          <p:nvPr/>
        </p:nvSpPr>
        <p:spPr bwMode="auto">
          <a:xfrm>
            <a:off x="6156176" y="5214025"/>
            <a:ext cx="2304256" cy="1167303"/>
          </a:xfrm>
          <a:prstGeom prst="wedgeRectCallout">
            <a:avLst>
              <a:gd name="adj1" fmla="val -46774"/>
              <a:gd name="adj2" fmla="val -247276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Old </a:t>
            </a:r>
            <a:r>
              <a:rPr lang="nb-NO" sz="2400" dirty="0" err="1" smtClean="0">
                <a:solidFill>
                  <a:srgbClr val="000000"/>
                </a:solidFill>
              </a:rPr>
              <a:t>labels</a:t>
            </a:r>
            <a:r>
              <a:rPr lang="nb-NO" sz="2400" dirty="0" smtClean="0">
                <a:solidFill>
                  <a:srgbClr val="000000"/>
                </a:solidFill>
              </a:rPr>
              <a:t> and CLP </a:t>
            </a:r>
            <a:r>
              <a:rPr lang="nb-NO" sz="2400" dirty="0" err="1" smtClean="0">
                <a:solidFill>
                  <a:srgbClr val="000000"/>
                </a:solidFill>
              </a:rPr>
              <a:t>until</a:t>
            </a:r>
            <a:r>
              <a:rPr lang="nb-NO" sz="2400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1. June 2015</a:t>
            </a:r>
          </a:p>
        </p:txBody>
      </p:sp>
      <p:sp>
        <p:nvSpPr>
          <p:cNvPr id="12" name="Bildeforklaring formet som et rektangel 7"/>
          <p:cNvSpPr/>
          <p:nvPr/>
        </p:nvSpPr>
        <p:spPr bwMode="auto">
          <a:xfrm>
            <a:off x="7236296" y="3629368"/>
            <a:ext cx="1863153" cy="1239792"/>
          </a:xfrm>
          <a:prstGeom prst="wedgeRectCallout">
            <a:avLst>
              <a:gd name="adj1" fmla="val -33935"/>
              <a:gd name="adj2" fmla="val -108502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err="1" smtClean="0">
                <a:solidFill>
                  <a:srgbClr val="000000"/>
                </a:solidFill>
              </a:rPr>
              <a:t>only</a:t>
            </a:r>
            <a:r>
              <a:rPr lang="nb-NO" sz="2400" dirty="0" smtClean="0">
                <a:solidFill>
                  <a:srgbClr val="000000"/>
                </a:solidFill>
              </a:rPr>
              <a:t> CLP </a:t>
            </a:r>
            <a:r>
              <a:rPr lang="nb-NO" sz="2400" dirty="0" err="1" smtClean="0">
                <a:solidFill>
                  <a:srgbClr val="000000"/>
                </a:solidFill>
              </a:rPr>
              <a:t>after</a:t>
            </a:r>
            <a:endParaRPr lang="nb-NO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1. juni 2017</a:t>
            </a:r>
          </a:p>
        </p:txBody>
      </p:sp>
      <p:sp>
        <p:nvSpPr>
          <p:cNvPr id="9" name="Rectangle 8"/>
          <p:cNvSpPr/>
          <p:nvPr/>
        </p:nvSpPr>
        <p:spPr>
          <a:xfrm>
            <a:off x="2685253" y="6611333"/>
            <a:ext cx="64087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 smtClean="0"/>
              <a:t>Kilde: </a:t>
            </a:r>
            <a:r>
              <a:rPr lang="nb-NO" sz="900" dirty="0" smtClean="0">
                <a:hlinkClick r:id="rId4"/>
              </a:rPr>
              <a:t>http</a:t>
            </a:r>
            <a:r>
              <a:rPr lang="nb-NO" sz="900" dirty="0">
                <a:hlinkClick r:id="rId4"/>
              </a:rPr>
              <a:t>://</a:t>
            </a:r>
            <a:r>
              <a:rPr lang="nb-NO" sz="900" dirty="0" smtClean="0">
                <a:hlinkClick r:id="rId4"/>
              </a:rPr>
              <a:t>www.miljodirektoratet.no/Global/dokumenter/tema/kjemikaler/reach_clp_tidslinje_800.jpg</a:t>
            </a:r>
            <a:r>
              <a:rPr lang="nb-NO" sz="900" dirty="0" smtClean="0"/>
              <a:t> (august 2014)</a:t>
            </a:r>
            <a:endParaRPr lang="nb-NO" sz="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3"/>
            <a:ext cx="2696915" cy="4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9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472" y="-243408"/>
            <a:ext cx="4752528" cy="1143000"/>
          </a:xfrm>
        </p:spPr>
        <p:txBody>
          <a:bodyPr/>
          <a:lstStyle/>
          <a:p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communication</a:t>
            </a:r>
            <a:endParaRPr lang="nb-N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535"/>
            <a:ext cx="7560840" cy="62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220072" y="764704"/>
            <a:ext cx="324036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Product </a:t>
            </a: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identifier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20072" y="1916832"/>
            <a:ext cx="3240360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Hazard</a:t>
            </a:r>
            <a:r>
              <a:rPr kumimoji="0" lang="nb-N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pictogram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20072" y="3149586"/>
            <a:ext cx="3240360" cy="5674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Signal </a:t>
            </a: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word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20072" y="3789040"/>
            <a:ext cx="3240360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Hazard</a:t>
            </a:r>
            <a:r>
              <a:rPr kumimoji="0" lang="nb-NO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statement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20072" y="4581128"/>
            <a:ext cx="3240360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Precautionary</a:t>
            </a:r>
            <a:r>
              <a:rPr kumimoji="0" lang="nb-NO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statement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28431" y="5661248"/>
            <a:ext cx="3240360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Company </a:t>
            </a: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identity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32040" y="6256759"/>
            <a:ext cx="3536751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19672" y="6381328"/>
            <a:ext cx="3240360" cy="12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3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560836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The poster </a:t>
            </a:r>
            <a:endParaRPr lang="nb-NO" sz="2400" dirty="0" smtClean="0"/>
          </a:p>
          <a:p>
            <a:endParaRPr lang="nb-NO" sz="2400" dirty="0" smtClean="0"/>
          </a:p>
          <a:p>
            <a:r>
              <a:rPr lang="nb-NO" sz="2400" dirty="0" smtClean="0"/>
              <a:t>English:</a:t>
            </a:r>
          </a:p>
          <a:p>
            <a:r>
              <a:rPr lang="nb-NO" sz="2400" dirty="0" smtClean="0">
                <a:hlinkClick r:id="rId2"/>
              </a:rPr>
              <a:t>CLP </a:t>
            </a:r>
            <a:r>
              <a:rPr lang="nb-NO" sz="2400" dirty="0" err="1" smtClean="0">
                <a:hlinkClick r:id="rId2"/>
              </a:rPr>
              <a:t>Regulation</a:t>
            </a:r>
            <a:endParaRPr lang="nb-NO" sz="2400" dirty="0" smtClean="0"/>
          </a:p>
          <a:p>
            <a:endParaRPr lang="nb-NO" sz="2400" dirty="0"/>
          </a:p>
          <a:p>
            <a:r>
              <a:rPr lang="nb-NO" sz="2400" dirty="0" smtClean="0"/>
              <a:t>Norwegian:</a:t>
            </a:r>
          </a:p>
          <a:p>
            <a:r>
              <a:rPr lang="nb-NO" sz="2400" dirty="0" smtClean="0">
                <a:hlinkClick r:id="rId3"/>
              </a:rPr>
              <a:t>Klassifisering </a:t>
            </a:r>
            <a:r>
              <a:rPr lang="nb-NO" sz="2400" dirty="0">
                <a:hlinkClick r:id="rId3"/>
              </a:rPr>
              <a:t>og merking i </a:t>
            </a:r>
            <a:r>
              <a:rPr lang="nb-NO" sz="2400" dirty="0" smtClean="0">
                <a:hlinkClick r:id="rId3"/>
              </a:rPr>
              <a:t>CLP</a:t>
            </a:r>
            <a:r>
              <a:rPr lang="nb-NO" sz="2400" dirty="0" smtClean="0"/>
              <a:t> </a:t>
            </a:r>
            <a:endParaRPr lang="nb-NO" sz="2400" dirty="0"/>
          </a:p>
          <a:p>
            <a:endParaRPr lang="nb-NO" dirty="0" smtClean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427984" y="476672"/>
            <a:ext cx="4536504" cy="623914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39552" y="692696"/>
            <a:ext cx="3816424" cy="12241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Guidance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on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lang="nb-NO" sz="2000" dirty="0" err="1"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L</a:t>
            </a: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abelling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and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lang="nb-NO" sz="2000" dirty="0" err="1"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P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ackaging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in 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accordance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with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Regulation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(EC) No 1272/2008</a:t>
            </a: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1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Product </a:t>
            </a:r>
            <a:r>
              <a:rPr lang="nb-NO" dirty="0" err="1" smtClean="0"/>
              <a:t>identifier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200" dirty="0" smtClean="0"/>
          </a:p>
          <a:p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/>
              <a:t>and </a:t>
            </a:r>
            <a:r>
              <a:rPr lang="nb-NO" dirty="0" err="1"/>
              <a:t>identification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given </a:t>
            </a:r>
            <a:r>
              <a:rPr lang="nb-NO" dirty="0" smtClean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>
                <a:hlinkClick r:id="rId2"/>
              </a:rPr>
              <a:t>Classification</a:t>
            </a:r>
            <a:r>
              <a:rPr lang="nb-NO" dirty="0" smtClean="0">
                <a:hlinkClick r:id="rId2"/>
              </a:rPr>
              <a:t> and </a:t>
            </a:r>
            <a:r>
              <a:rPr lang="nb-NO" dirty="0" err="1" smtClean="0">
                <a:hlinkClick r:id="rId2"/>
              </a:rPr>
              <a:t>Labelling</a:t>
            </a:r>
            <a:r>
              <a:rPr lang="nb-NO" dirty="0" smtClean="0">
                <a:hlinkClick r:id="rId2"/>
              </a:rPr>
              <a:t> Inventory</a:t>
            </a:r>
            <a:r>
              <a:rPr lang="nb-NO" dirty="0"/>
              <a:t/>
            </a:r>
            <a:br>
              <a:rPr lang="nb-NO" dirty="0"/>
            </a:br>
            <a:endParaRPr lang="nb-NO" dirty="0" smtClean="0"/>
          </a:p>
          <a:p>
            <a:pPr marL="0" indent="0">
              <a:buNone/>
            </a:pPr>
            <a:r>
              <a:rPr lang="nb-NO" sz="2200" dirty="0" err="1"/>
              <a:t>if</a:t>
            </a:r>
            <a:r>
              <a:rPr lang="nb-NO" sz="2200" dirty="0"/>
              <a:t> not </a:t>
            </a:r>
            <a:r>
              <a:rPr lang="nb-NO" sz="2200" dirty="0" err="1"/>
              <a:t>included</a:t>
            </a:r>
            <a:r>
              <a:rPr lang="nb-NO" sz="2200" dirty="0"/>
              <a:t> in </a:t>
            </a:r>
            <a:r>
              <a:rPr lang="nb-NO" sz="2200" dirty="0" smtClean="0"/>
              <a:t>C&amp;L Inventory</a:t>
            </a:r>
          </a:p>
          <a:p>
            <a:r>
              <a:rPr lang="nb-NO" dirty="0" smtClean="0"/>
              <a:t>CAS </a:t>
            </a:r>
            <a:r>
              <a:rPr lang="nb-NO" dirty="0" err="1" smtClean="0"/>
              <a:t>number</a:t>
            </a:r>
            <a:r>
              <a:rPr lang="nb-NO" dirty="0"/>
              <a:t> </a:t>
            </a:r>
            <a:r>
              <a:rPr lang="nb-NO" dirty="0" smtClean="0"/>
              <a:t>and IUPAC </a:t>
            </a:r>
            <a:r>
              <a:rPr lang="nb-NO" dirty="0" err="1" smtClean="0"/>
              <a:t>name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86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olelab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C8C92"/>
      </a:hlink>
      <a:folHlink>
        <a:srgbClr val="7299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2013-tynn-tynnere-tynnest-gabriel</Template>
  <TotalTime>6829</TotalTime>
  <Words>1153</Words>
  <Application>Microsoft Office PowerPoint</Application>
  <PresentationFormat>On-screen Show (4:3)</PresentationFormat>
  <Paragraphs>404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skolelab</vt:lpstr>
      <vt:lpstr>Introduction to</vt:lpstr>
      <vt:lpstr>Competence aims</vt:lpstr>
      <vt:lpstr>HSE/HMS – authorities in Norway</vt:lpstr>
      <vt:lpstr>About  Regulation (EC) No 1272/2008 (CLP)</vt:lpstr>
      <vt:lpstr>About  Regulation (EC) No 1272/2008 (CLP)</vt:lpstr>
      <vt:lpstr>Timeline for implementing CLP</vt:lpstr>
      <vt:lpstr>Hazard communication</vt:lpstr>
      <vt:lpstr>PowerPoint Presentation</vt:lpstr>
      <vt:lpstr>Product identifier </vt:lpstr>
      <vt:lpstr>Hazard classes and categories</vt:lpstr>
      <vt:lpstr>Hazard pictograms</vt:lpstr>
      <vt:lpstr>Signal words and hazard statements</vt:lpstr>
      <vt:lpstr>Groups of  hazard and precautionary statements</vt:lpstr>
      <vt:lpstr>Exercises - CLP</vt:lpstr>
      <vt:lpstr>PowerPoint Presentation</vt:lpstr>
      <vt:lpstr>Exercises - CLP</vt:lpstr>
      <vt:lpstr>PowerPoint Presentation</vt:lpstr>
      <vt:lpstr>PowerPoint Presentation</vt:lpstr>
      <vt:lpstr>Concentration limits</vt:lpstr>
      <vt:lpstr>Classification for acute or chronic aquatic hazard</vt:lpstr>
      <vt:lpstr>M - factor</vt:lpstr>
      <vt:lpstr>Classification – Aquatic acute</vt:lpstr>
      <vt:lpstr>Exercises - CLP</vt:lpstr>
      <vt:lpstr>PowerPoint Presentation</vt:lpstr>
      <vt:lpstr>Classification – Aquatic chronic</vt:lpstr>
      <vt:lpstr>Classification – Acute toxicity</vt:lpstr>
      <vt:lpstr>Acute toxicity</vt:lpstr>
      <vt:lpstr>PowerPoint Presentation</vt:lpstr>
      <vt:lpstr>Acute toxicity</vt:lpstr>
      <vt:lpstr>Exercises - CLP</vt:lpstr>
      <vt:lpstr>PowerPoint Presentation</vt:lpstr>
      <vt:lpstr>PowerPoint Presentation</vt:lpstr>
      <vt:lpstr>Exercise - CLP (optional)</vt:lpstr>
      <vt:lpstr>PowerPoint Presentation</vt:lpstr>
      <vt:lpstr>Harmonised classification</vt:lpstr>
      <vt:lpstr>Leads to different classification for the same mixture</vt:lpstr>
      <vt:lpstr>CLP in scientific research</vt:lpstr>
      <vt:lpstr>How to label mixtures in your science lab 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 Skaugrud</dc:creator>
  <cp:lastModifiedBy>Svein Tveit</cp:lastModifiedBy>
  <cp:revision>202</cp:revision>
  <cp:lastPrinted>2017-01-17T10:50:42Z</cp:lastPrinted>
  <dcterms:created xsi:type="dcterms:W3CDTF">2014-08-11T07:38:08Z</dcterms:created>
  <dcterms:modified xsi:type="dcterms:W3CDTF">2017-01-17T14:42:12Z</dcterms:modified>
</cp:coreProperties>
</file>