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429" r:id="rId3"/>
    <p:sldId id="474" r:id="rId4"/>
    <p:sldId id="477" r:id="rId5"/>
    <p:sldId id="430" r:id="rId6"/>
    <p:sldId id="431" r:id="rId7"/>
    <p:sldId id="432" r:id="rId8"/>
    <p:sldId id="433" r:id="rId9"/>
    <p:sldId id="435" r:id="rId10"/>
    <p:sldId id="436" r:id="rId11"/>
    <p:sldId id="437" r:id="rId12"/>
    <p:sldId id="438" r:id="rId13"/>
    <p:sldId id="439" r:id="rId14"/>
    <p:sldId id="440" r:id="rId15"/>
    <p:sldId id="443" r:id="rId16"/>
    <p:sldId id="446" r:id="rId17"/>
    <p:sldId id="447" r:id="rId18"/>
    <p:sldId id="448" r:id="rId19"/>
    <p:sldId id="449" r:id="rId20"/>
    <p:sldId id="454" r:id="rId21"/>
    <p:sldId id="455" r:id="rId22"/>
    <p:sldId id="456" r:id="rId23"/>
    <p:sldId id="457" r:id="rId24"/>
    <p:sldId id="458" r:id="rId25"/>
    <p:sldId id="459" r:id="rId26"/>
    <p:sldId id="468" r:id="rId27"/>
    <p:sldId id="469" r:id="rId28"/>
    <p:sldId id="460" r:id="rId29"/>
    <p:sldId id="470" r:id="rId30"/>
    <p:sldId id="461" r:id="rId31"/>
    <p:sldId id="463" r:id="rId32"/>
    <p:sldId id="464" r:id="rId33"/>
    <p:sldId id="466" r:id="rId34"/>
    <p:sldId id="471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00"/>
    <a:srgbClr val="99CCFF"/>
    <a:srgbClr val="003366"/>
    <a:srgbClr val="000066"/>
    <a:srgbClr val="CCECFF"/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56" autoAdjust="0"/>
  </p:normalViewPr>
  <p:slideViewPr>
    <p:cSldViewPr>
      <p:cViewPr varScale="1">
        <p:scale>
          <a:sx n="123" d="100"/>
          <a:sy n="123" d="100"/>
        </p:scale>
        <p:origin x="-11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02" y="-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0DDBFC8-0A30-42F9-94B3-8B30EA087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40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CFBD4CD-AB45-4179-8750-FC844FD4D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70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Repetere</a:t>
            </a:r>
            <a:r>
              <a:rPr lang="en-GB" dirty="0" smtClean="0"/>
              <a:t> </a:t>
            </a:r>
            <a:r>
              <a:rPr lang="en-GB" dirty="0" err="1" smtClean="0"/>
              <a:t>litt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logaritmer</a:t>
            </a:r>
            <a:r>
              <a:rPr lang="en-GB" dirty="0" smtClean="0"/>
              <a:t>, </a:t>
            </a:r>
            <a:r>
              <a:rPr lang="en-GB" dirty="0" err="1" smtClean="0"/>
              <a:t>evt</a:t>
            </a:r>
            <a:r>
              <a:rPr lang="en-GB" dirty="0" smtClean="0"/>
              <a:t>.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hvordan</a:t>
            </a:r>
            <a:r>
              <a:rPr lang="en-GB" dirty="0" smtClean="0"/>
              <a:t> store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forskjeller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tall ser </a:t>
            </a:r>
            <a:r>
              <a:rPr lang="en-GB" baseline="0" dirty="0" err="1" smtClean="0"/>
              <a:t>ut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lin</a:t>
            </a:r>
            <a:r>
              <a:rPr lang="en-GB" baseline="0" dirty="0" smtClean="0"/>
              <a:t>-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log-</a:t>
            </a:r>
            <a:r>
              <a:rPr lang="en-GB" baseline="0" dirty="0" err="1" smtClean="0"/>
              <a:t>plott</a:t>
            </a:r>
            <a:r>
              <a:rPr lang="en-GB" baseline="0" dirty="0" smtClean="0"/>
              <a:t>?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FBD4CD-AB45-4179-8750-FC844FD4DBC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Ikke</a:t>
            </a:r>
            <a:r>
              <a:rPr lang="en-GB" dirty="0" smtClean="0"/>
              <a:t> </a:t>
            </a:r>
            <a:r>
              <a:rPr lang="en-GB" dirty="0" err="1" smtClean="0"/>
              <a:t>viktig</a:t>
            </a:r>
            <a:r>
              <a:rPr lang="en-GB" dirty="0" smtClean="0"/>
              <a:t> –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droppes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FBD4CD-AB45-4179-8750-FC844FD4DBC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Ikke viktig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FBD4CD-AB45-4179-8750-FC844FD4DBC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6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Repetere</a:t>
            </a:r>
            <a:r>
              <a:rPr lang="en-GB" dirty="0" smtClean="0"/>
              <a:t> </a:t>
            </a:r>
            <a:r>
              <a:rPr lang="en-GB" dirty="0" err="1" smtClean="0"/>
              <a:t>litt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logaritmer</a:t>
            </a:r>
            <a:r>
              <a:rPr lang="en-GB" dirty="0" smtClean="0"/>
              <a:t>, </a:t>
            </a:r>
            <a:r>
              <a:rPr lang="en-GB" dirty="0" err="1" smtClean="0"/>
              <a:t>evt</a:t>
            </a:r>
            <a:r>
              <a:rPr lang="en-GB" dirty="0" smtClean="0"/>
              <a:t>.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hvordan</a:t>
            </a:r>
            <a:r>
              <a:rPr lang="en-GB" dirty="0" smtClean="0"/>
              <a:t> store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forskjeller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tall ser </a:t>
            </a:r>
            <a:r>
              <a:rPr lang="en-GB" baseline="0" dirty="0" err="1" smtClean="0"/>
              <a:t>ut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lin</a:t>
            </a:r>
            <a:r>
              <a:rPr lang="en-GB" baseline="0" dirty="0" smtClean="0"/>
              <a:t>-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log-</a:t>
            </a:r>
            <a:r>
              <a:rPr lang="en-GB" baseline="0" dirty="0" err="1" smtClean="0"/>
              <a:t>plott</a:t>
            </a:r>
            <a:r>
              <a:rPr lang="en-GB" baseline="0" dirty="0" smtClean="0"/>
              <a:t>?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FBD4CD-AB45-4179-8750-FC844FD4DBC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Bildet</a:t>
            </a:r>
            <a:r>
              <a:rPr lang="en-GB" dirty="0" smtClean="0"/>
              <a:t>: </a:t>
            </a:r>
            <a:r>
              <a:rPr lang="en-GB" dirty="0" err="1" smtClean="0"/>
              <a:t>Dmitri</a:t>
            </a:r>
            <a:r>
              <a:rPr lang="en-GB" dirty="0" smtClean="0"/>
              <a:t> </a:t>
            </a:r>
            <a:r>
              <a:rPr lang="en-GB" dirty="0" err="1" smtClean="0"/>
              <a:t>Mendeleev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FBD4CD-AB45-4179-8750-FC844FD4DBC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Henry </a:t>
            </a:r>
            <a:r>
              <a:rPr lang="nb-NO" dirty="0" err="1" smtClean="0"/>
              <a:t>Moseley</a:t>
            </a:r>
            <a:r>
              <a:rPr lang="nb-NO" dirty="0" smtClean="0"/>
              <a:t> døde på slagmarken som soldat under 1. verdenskrig – et stort tap for vitenskapen.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FBD4CD-AB45-4179-8750-FC844FD4DBC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59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Figuren</a:t>
            </a:r>
            <a:r>
              <a:rPr lang="en-GB" dirty="0" smtClean="0"/>
              <a:t> med </a:t>
            </a:r>
            <a:r>
              <a:rPr lang="en-GB" dirty="0" err="1" smtClean="0"/>
              <a:t>sannsynlighet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ikke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boka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FBD4CD-AB45-4179-8750-FC844FD4DBC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Figurene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ikke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boka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FBD4CD-AB45-4179-8750-FC844FD4DBC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Dette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boka</a:t>
            </a:r>
            <a:r>
              <a:rPr lang="en-GB" dirty="0" smtClean="0"/>
              <a:t> </a:t>
            </a:r>
            <a:r>
              <a:rPr lang="en-GB" dirty="0" smtClean="0">
                <a:sym typeface="Wingdings" pitchFamily="2" charset="2"/>
              </a:rPr>
              <a:t>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FBD4CD-AB45-4179-8750-FC844FD4DBC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Innskuddsgruppene</a:t>
            </a:r>
            <a:r>
              <a:rPr lang="en-GB" dirty="0" smtClean="0"/>
              <a:t> </a:t>
            </a:r>
            <a:r>
              <a:rPr lang="en-GB" dirty="0" err="1" smtClean="0"/>
              <a:t>gir</a:t>
            </a:r>
            <a:r>
              <a:rPr lang="en-GB" dirty="0" smtClean="0"/>
              <a:t> en </a:t>
            </a:r>
            <a:r>
              <a:rPr lang="en-GB" dirty="0" err="1" smtClean="0"/>
              <a:t>ekstra</a:t>
            </a:r>
            <a:r>
              <a:rPr lang="en-GB" dirty="0" smtClean="0"/>
              <a:t> </a:t>
            </a:r>
            <a:r>
              <a:rPr lang="en-GB" dirty="0" err="1" smtClean="0"/>
              <a:t>kontraksjon</a:t>
            </a:r>
            <a:r>
              <a:rPr lang="en-GB" dirty="0" smtClean="0"/>
              <a:t> (</a:t>
            </a:r>
            <a:r>
              <a:rPr lang="en-GB" dirty="0" err="1" smtClean="0"/>
              <a:t>selv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den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mindre</a:t>
            </a:r>
            <a:r>
              <a:rPr lang="en-GB" dirty="0" smtClean="0"/>
              <a:t> </a:t>
            </a:r>
            <a:r>
              <a:rPr lang="en-GB" dirty="0" err="1" smtClean="0"/>
              <a:t>enn</a:t>
            </a:r>
            <a:r>
              <a:rPr lang="en-GB" dirty="0" smtClean="0"/>
              <a:t> </a:t>
            </a:r>
            <a:r>
              <a:rPr lang="en-GB" dirty="0" err="1" smtClean="0"/>
              <a:t>ellers</a:t>
            </a:r>
            <a:r>
              <a:rPr lang="en-GB" dirty="0" smtClean="0"/>
              <a:t> per </a:t>
            </a:r>
            <a:r>
              <a:rPr lang="en-GB" dirty="0" err="1" smtClean="0"/>
              <a:t>grunnstoff</a:t>
            </a:r>
            <a:r>
              <a:rPr lang="en-GB" dirty="0" smtClean="0"/>
              <a:t> (</a:t>
            </a:r>
            <a:r>
              <a:rPr lang="en-GB" dirty="0" err="1" smtClean="0"/>
              <a:t>pga</a:t>
            </a:r>
            <a:r>
              <a:rPr lang="en-GB" dirty="0" smtClean="0"/>
              <a:t> </a:t>
            </a:r>
            <a:r>
              <a:rPr lang="en-GB" dirty="0" err="1" smtClean="0"/>
              <a:t>skjermingen</a:t>
            </a:r>
            <a:r>
              <a:rPr lang="en-GB" dirty="0" smtClean="0"/>
              <a:t> for </a:t>
            </a:r>
            <a:r>
              <a:rPr lang="en-GB" dirty="0" err="1" smtClean="0"/>
              <a:t>skallet</a:t>
            </a:r>
            <a:r>
              <a:rPr lang="en-GB" dirty="0" smtClean="0"/>
              <a:t> </a:t>
            </a:r>
            <a:r>
              <a:rPr lang="en-GB" dirty="0" err="1" smtClean="0"/>
              <a:t>utenfor</a:t>
            </a:r>
            <a:r>
              <a:rPr lang="en-GB" dirty="0" smtClean="0"/>
              <a:t>). </a:t>
            </a:r>
            <a:r>
              <a:rPr lang="en-GB" dirty="0" err="1" smtClean="0"/>
              <a:t>Lantanide-kontraksjonen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akkurat</a:t>
            </a:r>
            <a:r>
              <a:rPr lang="en-GB" dirty="0" smtClean="0"/>
              <a:t> </a:t>
            </a:r>
            <a:r>
              <a:rPr lang="en-GB" dirty="0" err="1" smtClean="0"/>
              <a:t>samme</a:t>
            </a:r>
            <a:r>
              <a:rPr lang="en-GB" dirty="0" smtClean="0"/>
              <a:t> </a:t>
            </a:r>
            <a:r>
              <a:rPr lang="en-GB" dirty="0" err="1" smtClean="0"/>
              <a:t>måte</a:t>
            </a:r>
            <a:r>
              <a:rPr lang="en-GB" dirty="0" smtClean="0"/>
              <a:t>. </a:t>
            </a:r>
            <a:r>
              <a:rPr lang="en-GB" dirty="0" err="1" smtClean="0"/>
              <a:t>Mer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neste</a:t>
            </a:r>
            <a:r>
              <a:rPr lang="en-GB" dirty="0" smtClean="0"/>
              <a:t> slides.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FBD4CD-AB45-4179-8750-FC844FD4DBC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FBD4CD-AB45-4179-8750-FC844FD4DBC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DDB22-375C-4007-9AE1-DACD203C5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5B671-B5CA-4ABB-AFE3-131AE25FF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BF3BE-721E-46BF-B82F-1F1893302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E9B61-8FFE-4A14-882B-A2E5E595E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77DA1-01C3-4C9D-8995-5E15991AA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F1DA3-99CD-41DF-8EDD-494439B1C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1001F-BE6E-4227-A0F2-6838E6EFF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9874A-1E8D-4241-91B6-D8D25D612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5A183-6995-4EEB-B4C7-2880B4EED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6B311-77D2-45FB-ABFB-D98638D46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5E697-F6B8-437A-B2D2-61B230ACB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5FA63-108B-4E0A-931B-4B7EAFF31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75761-CFFE-449A-B61F-43323AC29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313" y="6553200"/>
            <a:ext cx="3960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554A416-DF82-4CED-ADCB-919DE2486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0" name="Picture 7" descr="uio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58200" y="152400"/>
            <a:ext cx="762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elements.com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ebelements.com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image" Target="../media/image17.gi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hyperlink" Target="http://www.webelements.com/" TargetMode="Externa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hyperlink" Target="http://www.webelements.com/" TargetMode="Externa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pic>
        <p:nvPicPr>
          <p:cNvPr id="1028" name="Picture 17" descr="fig010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6450" y="3484563"/>
            <a:ext cx="508635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MENA 1000; Materialer, energi og nanoteknologi</a:t>
            </a:r>
            <a:br>
              <a:rPr lang="nb-NO" smtClean="0"/>
            </a:br>
            <a:r>
              <a:rPr lang="nb-NO" smtClean="0"/>
              <a:t> - Kap. 4</a:t>
            </a:r>
            <a:br>
              <a:rPr lang="nb-NO" smtClean="0"/>
            </a:br>
            <a:r>
              <a:rPr lang="nb-NO" smtClean="0"/>
              <a:t/>
            </a:r>
            <a:br>
              <a:rPr lang="nb-NO" smtClean="0"/>
            </a:br>
            <a:r>
              <a:rPr lang="nb-NO" sz="3600" smtClean="0"/>
              <a:t>Grunnstoffene</a:t>
            </a:r>
            <a:endParaRPr lang="en-US" sz="4400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514600"/>
            <a:ext cx="7543800" cy="762000"/>
          </a:xfrm>
        </p:spPr>
        <p:txBody>
          <a:bodyPr/>
          <a:lstStyle/>
          <a:p>
            <a:pPr eaLnBrk="1" hangingPunct="1"/>
            <a:endParaRPr lang="nb-NO" smtClean="0"/>
          </a:p>
          <a:p>
            <a:pPr eaLnBrk="1" hangingPunct="1"/>
            <a:endParaRPr lang="en-US" sz="140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28600" y="228600"/>
          <a:ext cx="50482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icture" r:id="rId4" imgW="5048259" imgH="771481" progId="Word.Picture.8">
                  <p:embed/>
                </p:oleObj>
              </mc:Choice>
              <mc:Fallback>
                <p:oleObj name="Picture" r:id="rId4" imgW="5048259" imgH="771481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504825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76200" y="5027613"/>
            <a:ext cx="2590800" cy="17859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kumimoji="1" lang="en-GB" sz="1100">
                <a:latin typeface="Arial" charset="0"/>
              </a:rPr>
              <a:t>Truls Norby</a:t>
            </a:r>
          </a:p>
          <a:p>
            <a:pPr eaLnBrk="0" hangingPunct="0"/>
            <a:r>
              <a:rPr kumimoji="1" lang="en-GB" sz="1100">
                <a:latin typeface="Arial" charset="0"/>
              </a:rPr>
              <a:t>Kjemisk institutt/</a:t>
            </a:r>
          </a:p>
          <a:p>
            <a:pPr eaLnBrk="0" hangingPunct="0"/>
            <a:r>
              <a:rPr kumimoji="1" lang="en-GB" sz="1100">
                <a:latin typeface="Arial" charset="0"/>
              </a:rPr>
              <a:t>Senter for Materialvitenskap og nanoteknologi (SMN)</a:t>
            </a:r>
          </a:p>
          <a:p>
            <a:pPr eaLnBrk="0" hangingPunct="0"/>
            <a:r>
              <a:rPr kumimoji="1" lang="en-GB" sz="1100">
                <a:latin typeface="Arial" charset="0"/>
              </a:rPr>
              <a:t>Universitetet i Oslo</a:t>
            </a:r>
          </a:p>
          <a:p>
            <a:pPr eaLnBrk="0" hangingPunct="0"/>
            <a:r>
              <a:rPr kumimoji="1" lang="en-GB" sz="1100">
                <a:latin typeface="Arial" charset="0"/>
              </a:rPr>
              <a:t>Forskningsparken</a:t>
            </a:r>
          </a:p>
          <a:p>
            <a:pPr eaLnBrk="0" hangingPunct="0"/>
            <a:r>
              <a:rPr kumimoji="1" lang="en-GB" sz="1100">
                <a:latin typeface="Arial" charset="0"/>
              </a:rPr>
              <a:t>Gaustadalleen 21</a:t>
            </a:r>
          </a:p>
          <a:p>
            <a:pPr eaLnBrk="0" hangingPunct="0"/>
            <a:r>
              <a:rPr kumimoji="1" lang="en-GB" sz="1100">
                <a:latin typeface="Arial" charset="0"/>
              </a:rPr>
              <a:t>N-0349 Oslo</a:t>
            </a:r>
          </a:p>
          <a:p>
            <a:pPr eaLnBrk="0" hangingPunct="0"/>
            <a:endParaRPr kumimoji="1" lang="en-GB" sz="1100">
              <a:latin typeface="Arial" charset="0"/>
            </a:endParaRPr>
          </a:p>
          <a:p>
            <a:pPr eaLnBrk="0" hangingPunct="0"/>
            <a:r>
              <a:rPr kumimoji="1" lang="en-GB" sz="1100">
                <a:latin typeface="Arial" charset="0"/>
              </a:rPr>
              <a:t>truls.norby@kjemi.uio.no</a:t>
            </a:r>
            <a:endParaRPr lang="en-GB" sz="1400">
              <a:latin typeface="Arial" charset="0"/>
            </a:endParaRPr>
          </a:p>
        </p:txBody>
      </p:sp>
      <p:sp>
        <p:nvSpPr>
          <p:cNvPr id="1032" name="Text Box 6"/>
          <p:cNvSpPr txBox="1">
            <a:spLocks noChangeArrowheads="1"/>
          </p:cNvSpPr>
          <p:nvPr/>
        </p:nvSpPr>
        <p:spPr bwMode="auto">
          <a:xfrm>
            <a:off x="6705600" y="2743200"/>
            <a:ext cx="2438400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endParaRPr lang="nb-NO" sz="1600">
              <a:solidFill>
                <a:srgbClr val="CC3399"/>
              </a:solidFill>
              <a:latin typeface="Arial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nb-NO" sz="1600">
                <a:solidFill>
                  <a:srgbClr val="CC3399"/>
                </a:solidFill>
                <a:latin typeface="Arial" charset="0"/>
              </a:rPr>
              <a:t>	</a:t>
            </a:r>
            <a:r>
              <a:rPr lang="nb-NO" sz="1400">
                <a:solidFill>
                  <a:srgbClr val="CC3399"/>
                </a:solidFill>
                <a:latin typeface="Arial" charset="0"/>
              </a:rPr>
              <a:t>Universet 	</a:t>
            </a:r>
            <a:r>
              <a:rPr lang="nb-NO" sz="1200">
                <a:solidFill>
                  <a:srgbClr val="CC3399"/>
                </a:solidFill>
                <a:latin typeface="Arial" charset="0"/>
              </a:rPr>
              <a:t>Nukleosyntese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>
                <a:solidFill>
                  <a:srgbClr val="CC3399"/>
                </a:solidFill>
                <a:latin typeface="Arial" charset="0"/>
              </a:rPr>
              <a:t>	Elektroner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>
                <a:solidFill>
                  <a:srgbClr val="CC3399"/>
                </a:solidFill>
                <a:latin typeface="Arial" charset="0"/>
              </a:rPr>
              <a:t>		</a:t>
            </a:r>
            <a:r>
              <a:rPr lang="nb-NO" sz="1200">
                <a:solidFill>
                  <a:srgbClr val="CC3399"/>
                </a:solidFill>
                <a:latin typeface="Arial" charset="0"/>
              </a:rPr>
              <a:t>Orbitaler</a:t>
            </a:r>
          </a:p>
          <a:p>
            <a:pPr marL="457200" indent="-457200">
              <a:spcBef>
                <a:spcPct val="50000"/>
              </a:spcBef>
            </a:pPr>
            <a:r>
              <a:rPr lang="nb-NO" sz="1200">
                <a:solidFill>
                  <a:srgbClr val="CC3399"/>
                </a:solidFill>
                <a:latin typeface="Arial" charset="0"/>
              </a:rPr>
              <a:t>		Kvantetall	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>
                <a:solidFill>
                  <a:srgbClr val="CC3399"/>
                </a:solidFill>
                <a:latin typeface="Arial" charset="0"/>
              </a:rPr>
              <a:t>	Periodesystemet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>
                <a:solidFill>
                  <a:srgbClr val="CC3399"/>
                </a:solidFill>
                <a:latin typeface="Arial" charset="0"/>
              </a:rPr>
              <a:t>	Atomenes egenskaper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>
                <a:solidFill>
                  <a:srgbClr val="CC3399"/>
                </a:solidFill>
                <a:latin typeface="Arial" charset="0"/>
              </a:rPr>
              <a:t>		</a:t>
            </a:r>
            <a:r>
              <a:rPr lang="nb-NO" sz="1200">
                <a:solidFill>
                  <a:srgbClr val="CC3399"/>
                </a:solidFill>
                <a:latin typeface="Arial" charset="0"/>
              </a:rPr>
              <a:t>Størrelse</a:t>
            </a:r>
          </a:p>
          <a:p>
            <a:pPr marL="457200" indent="-457200">
              <a:spcBef>
                <a:spcPct val="50000"/>
              </a:spcBef>
            </a:pPr>
            <a:r>
              <a:rPr lang="nb-NO" sz="1200">
                <a:solidFill>
                  <a:srgbClr val="CC3399"/>
                </a:solidFill>
                <a:latin typeface="Arial" charset="0"/>
              </a:rPr>
              <a:t>		Ioniseringsenergi</a:t>
            </a:r>
          </a:p>
          <a:p>
            <a:pPr marL="457200" indent="-457200">
              <a:spcBef>
                <a:spcPct val="50000"/>
              </a:spcBef>
            </a:pPr>
            <a:r>
              <a:rPr lang="nb-NO" sz="1200">
                <a:solidFill>
                  <a:srgbClr val="CC3399"/>
                </a:solidFill>
                <a:latin typeface="Arial" charset="0"/>
              </a:rPr>
              <a:t>		Elektronaffinitet</a:t>
            </a:r>
          </a:p>
          <a:p>
            <a:pPr marL="457200" indent="-457200">
              <a:spcBef>
                <a:spcPct val="50000"/>
              </a:spcBef>
            </a:pPr>
            <a:r>
              <a:rPr lang="nb-NO" sz="1200">
                <a:solidFill>
                  <a:srgbClr val="CC3399"/>
                </a:solidFill>
                <a:latin typeface="Arial" charset="0"/>
              </a:rPr>
              <a:t>		Elektronegativitet	</a:t>
            </a: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3773488" y="288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pic>
        <p:nvPicPr>
          <p:cNvPr id="12291" name="Picture 12" descr="Moseley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5809" y="869950"/>
            <a:ext cx="2630487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7772400" cy="1104900"/>
          </a:xfrm>
        </p:spPr>
        <p:txBody>
          <a:bodyPr/>
          <a:lstStyle/>
          <a:p>
            <a:pPr eaLnBrk="1" hangingPunct="1"/>
            <a:r>
              <a:rPr lang="en-GB" smtClean="0"/>
              <a:t>Det moderne periodesystemet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2971056" cy="4114800"/>
          </a:xfrm>
        </p:spPr>
        <p:txBody>
          <a:bodyPr/>
          <a:lstStyle/>
          <a:p>
            <a:pPr eaLnBrk="1" hangingPunct="1"/>
            <a:r>
              <a:rPr lang="en-GB" sz="1800" dirty="0" smtClean="0"/>
              <a:t>Henry Moseley 1910s</a:t>
            </a:r>
          </a:p>
          <a:p>
            <a:pPr lvl="1" eaLnBrk="1" hangingPunct="1"/>
            <a:r>
              <a:rPr lang="en-GB" sz="1600" dirty="0" err="1" smtClean="0"/>
              <a:t>Hvert</a:t>
            </a:r>
            <a:r>
              <a:rPr lang="en-GB" sz="1600" dirty="0" smtClean="0"/>
              <a:t> </a:t>
            </a:r>
            <a:r>
              <a:rPr lang="en-GB" sz="1600" dirty="0" err="1" smtClean="0"/>
              <a:t>grunnstoff</a:t>
            </a:r>
            <a:r>
              <a:rPr lang="en-GB" sz="1600" dirty="0" smtClean="0"/>
              <a:t> </a:t>
            </a:r>
            <a:r>
              <a:rPr lang="en-GB" sz="1600" dirty="0" err="1" smtClean="0"/>
              <a:t>har</a:t>
            </a:r>
            <a:r>
              <a:rPr lang="en-GB" sz="1600" dirty="0" smtClean="0"/>
              <a:t> et </a:t>
            </a:r>
            <a:r>
              <a:rPr lang="en-GB" sz="1600" dirty="0" err="1" smtClean="0"/>
              <a:t>unikt</a:t>
            </a:r>
            <a:r>
              <a:rPr lang="en-GB" sz="1600" dirty="0" smtClean="0"/>
              <a:t> </a:t>
            </a:r>
            <a:r>
              <a:rPr lang="en-GB" sz="1600" dirty="0" err="1" smtClean="0"/>
              <a:t>antall</a:t>
            </a:r>
            <a:r>
              <a:rPr lang="en-GB" sz="1600" dirty="0" smtClean="0"/>
              <a:t> </a:t>
            </a:r>
            <a:r>
              <a:rPr lang="en-GB" sz="1600" dirty="0" err="1" smtClean="0"/>
              <a:t>protoner</a:t>
            </a:r>
            <a:endParaRPr lang="en-GB" sz="1600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Mange </a:t>
            </a:r>
            <a:r>
              <a:rPr lang="en-GB" dirty="0" err="1" smtClean="0"/>
              <a:t>utgaver</a:t>
            </a:r>
            <a:r>
              <a:rPr lang="en-GB" dirty="0" smtClean="0"/>
              <a:t>:</a:t>
            </a:r>
          </a:p>
          <a:p>
            <a:pPr lvl="1" eaLnBrk="1" hangingPunct="1"/>
            <a:r>
              <a:rPr lang="en-GB" dirty="0" err="1" smtClean="0"/>
              <a:t>Rektangulært</a:t>
            </a:r>
            <a:endParaRPr lang="en-GB" dirty="0" smtClean="0"/>
          </a:p>
          <a:p>
            <a:pPr lvl="2" eaLnBrk="1" hangingPunct="1"/>
            <a:r>
              <a:rPr lang="en-GB" dirty="0" err="1" smtClean="0"/>
              <a:t>Kort</a:t>
            </a:r>
            <a:endParaRPr lang="en-GB" dirty="0" smtClean="0"/>
          </a:p>
          <a:p>
            <a:pPr lvl="2" eaLnBrk="1" hangingPunct="1"/>
            <a:r>
              <a:rPr lang="en-GB" dirty="0" smtClean="0"/>
              <a:t>“Normal”</a:t>
            </a:r>
          </a:p>
          <a:p>
            <a:pPr lvl="2" eaLnBrk="1" hangingPunct="1"/>
            <a:r>
              <a:rPr lang="en-GB" dirty="0" smtClean="0"/>
              <a:t>Lang</a:t>
            </a:r>
          </a:p>
          <a:p>
            <a:pPr eaLnBrk="1" hangingPunct="1"/>
            <a:endParaRPr lang="en-GB" dirty="0" smtClean="0"/>
          </a:p>
          <a:p>
            <a:pPr lvl="1" eaLnBrk="1" hangingPunct="1"/>
            <a:r>
              <a:rPr lang="en-GB" dirty="0" smtClean="0"/>
              <a:t>Spiral</a:t>
            </a:r>
          </a:p>
          <a:p>
            <a:pPr lvl="1" eaLnBrk="1" hangingPunct="1"/>
            <a:r>
              <a:rPr lang="en-GB" dirty="0" err="1" smtClean="0"/>
              <a:t>Triangel</a:t>
            </a:r>
            <a:endParaRPr lang="en-GB" dirty="0" smtClean="0"/>
          </a:p>
          <a:p>
            <a:pPr lvl="1"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7952" y="3068638"/>
            <a:ext cx="4319588" cy="3484563"/>
            <a:chOff x="68" y="1933"/>
            <a:chExt cx="2721" cy="2195"/>
          </a:xfrm>
        </p:grpSpPr>
        <p:pic>
          <p:nvPicPr>
            <p:cNvPr id="12298" name="Picture 6" descr="fig0104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" y="3003"/>
              <a:ext cx="2256" cy="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9" name="AutoShape 8"/>
            <p:cNvSpPr>
              <a:spLocks noChangeArrowheads="1"/>
            </p:cNvSpPr>
            <p:nvPr/>
          </p:nvSpPr>
          <p:spPr bwMode="auto">
            <a:xfrm>
              <a:off x="68" y="1933"/>
              <a:ext cx="590" cy="1955"/>
            </a:xfrm>
            <a:prstGeom prst="curvedRightArrow">
              <a:avLst>
                <a:gd name="adj1" fmla="val 15951"/>
                <a:gd name="adj2" fmla="val 7220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979613" y="1828800"/>
            <a:ext cx="7164388" cy="4579938"/>
            <a:chOff x="1247" y="1152"/>
            <a:chExt cx="4513" cy="2885"/>
          </a:xfrm>
        </p:grpSpPr>
        <p:pic>
          <p:nvPicPr>
            <p:cNvPr id="12296" name="Picture 4" descr="spira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2" y="1152"/>
              <a:ext cx="3408" cy="2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7" name="AutoShape 9"/>
            <p:cNvSpPr>
              <a:spLocks noChangeArrowheads="1"/>
            </p:cNvSpPr>
            <p:nvPr/>
          </p:nvSpPr>
          <p:spPr bwMode="auto">
            <a:xfrm flipH="1">
              <a:off x="1247" y="2523"/>
              <a:ext cx="1104" cy="144"/>
            </a:xfrm>
            <a:prstGeom prst="rightArrow">
              <a:avLst>
                <a:gd name="adj1" fmla="val 50000"/>
                <a:gd name="adj2" fmla="val 191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Kvantemekanikk for et elektron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4330824" cy="4114800"/>
          </a:xfrm>
        </p:spPr>
        <p:txBody>
          <a:bodyPr/>
          <a:lstStyle/>
          <a:p>
            <a:pPr eaLnBrk="1" hangingPunct="1"/>
            <a:r>
              <a:rPr lang="en-GB" sz="2400" dirty="0" err="1" smtClean="0"/>
              <a:t>Bølgefunksjonen</a:t>
            </a:r>
            <a:r>
              <a:rPr lang="en-GB" sz="2400" dirty="0" smtClean="0"/>
              <a:t> </a:t>
            </a:r>
            <a:r>
              <a:rPr lang="en-GB" sz="2400" dirty="0" smtClean="0">
                <a:sym typeface="Symbol" pitchFamily="18" charset="2"/>
              </a:rPr>
              <a:t> (</a:t>
            </a:r>
            <a:r>
              <a:rPr lang="en-GB" sz="2400" dirty="0" err="1" smtClean="0">
                <a:sym typeface="Symbol" pitchFamily="18" charset="2"/>
              </a:rPr>
              <a:t>psi</a:t>
            </a:r>
            <a:r>
              <a:rPr lang="en-GB" sz="2400" dirty="0" smtClean="0">
                <a:sym typeface="Symbol" pitchFamily="18" charset="2"/>
              </a:rPr>
              <a:t>)</a:t>
            </a:r>
          </a:p>
          <a:p>
            <a:pPr lvl="1" eaLnBrk="1" hangingPunct="1"/>
            <a:r>
              <a:rPr lang="en-GB" sz="2000" dirty="0" err="1" smtClean="0"/>
              <a:t>Schrödingerligningen</a:t>
            </a:r>
            <a:endParaRPr lang="en-GB" sz="2000" dirty="0" smtClean="0"/>
          </a:p>
          <a:p>
            <a:pPr lvl="2" eaLnBrk="1" hangingPunct="1"/>
            <a:r>
              <a:rPr lang="en-GB" sz="1800" dirty="0" smtClean="0"/>
              <a:t>1926</a:t>
            </a:r>
          </a:p>
          <a:p>
            <a:pPr lvl="1" eaLnBrk="1" hangingPunct="1"/>
            <a:r>
              <a:rPr lang="en-GB" sz="2000" dirty="0" err="1" smtClean="0"/>
              <a:t>Relaterer</a:t>
            </a:r>
            <a:r>
              <a:rPr lang="en-GB" sz="2000" dirty="0" smtClean="0"/>
              <a:t> </a:t>
            </a:r>
            <a:r>
              <a:rPr lang="en-GB" sz="2000" dirty="0" err="1" smtClean="0"/>
              <a:t>energier</a:t>
            </a:r>
            <a:r>
              <a:rPr lang="en-GB" sz="2000" dirty="0" smtClean="0"/>
              <a:t> </a:t>
            </a:r>
            <a:r>
              <a:rPr lang="en-GB" sz="2000" dirty="0" err="1" smtClean="0"/>
              <a:t>og</a:t>
            </a:r>
            <a:r>
              <a:rPr lang="en-GB" sz="2000" dirty="0" smtClean="0"/>
              <a:t> </a:t>
            </a:r>
            <a:r>
              <a:rPr lang="en-GB" sz="2000" dirty="0" err="1" smtClean="0"/>
              <a:t>koordinater</a:t>
            </a:r>
            <a:r>
              <a:rPr lang="en-GB" sz="2000" dirty="0" smtClean="0"/>
              <a:t> </a:t>
            </a:r>
            <a:r>
              <a:rPr lang="en-GB" sz="2000" dirty="0" err="1" smtClean="0"/>
              <a:t>x,y,z</a:t>
            </a:r>
            <a:endParaRPr lang="en-GB" sz="2000" dirty="0" smtClean="0"/>
          </a:p>
          <a:p>
            <a:pPr eaLnBrk="1" hangingPunct="1"/>
            <a:endParaRPr lang="en-GB" sz="2400" dirty="0" smtClean="0">
              <a:solidFill>
                <a:schemeClr val="tx2"/>
              </a:solidFill>
              <a:sym typeface="Symbol" pitchFamily="18" charset="2"/>
            </a:endParaRPr>
          </a:p>
          <a:p>
            <a:pPr eaLnBrk="1" hangingPunct="1"/>
            <a:r>
              <a:rPr lang="en-GB" sz="2400" dirty="0" smtClean="0">
                <a:solidFill>
                  <a:schemeClr val="tx2"/>
                </a:solidFill>
                <a:sym typeface="Symbol" pitchFamily="18" charset="2"/>
              </a:rPr>
              <a:t></a:t>
            </a:r>
            <a:r>
              <a:rPr lang="en-GB" sz="2400" baseline="30000" dirty="0" smtClean="0">
                <a:solidFill>
                  <a:schemeClr val="tx2"/>
                </a:solidFill>
                <a:sym typeface="Symbol" pitchFamily="18" charset="2"/>
              </a:rPr>
              <a:t>2</a:t>
            </a:r>
            <a:r>
              <a:rPr lang="en-GB" sz="2400" dirty="0" smtClean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  <a:sym typeface="Symbol" pitchFamily="18" charset="2"/>
              </a:rPr>
              <a:t>uttrykker</a:t>
            </a:r>
            <a:r>
              <a:rPr lang="en-GB" sz="2400" dirty="0" smtClean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  <a:sym typeface="Symbol" pitchFamily="18" charset="2"/>
              </a:rPr>
              <a:t>sannsynlighet</a:t>
            </a:r>
            <a:endParaRPr lang="en-GB" sz="2400" dirty="0" smtClean="0">
              <a:solidFill>
                <a:schemeClr val="tx2"/>
              </a:solidFill>
              <a:sym typeface="Symbol" pitchFamily="18" charset="2"/>
            </a:endParaRPr>
          </a:p>
          <a:p>
            <a:pPr eaLnBrk="1" hangingPunct="1"/>
            <a:endParaRPr lang="en-GB" sz="2400" dirty="0" smtClean="0">
              <a:solidFill>
                <a:schemeClr val="tx2"/>
              </a:solidFill>
              <a:sym typeface="Symbol" pitchFamily="18" charset="2"/>
            </a:endParaRPr>
          </a:p>
          <a:p>
            <a:pPr eaLnBrk="1" hangingPunct="1"/>
            <a:endParaRPr lang="en-GB" sz="2400" dirty="0" smtClean="0">
              <a:sym typeface="Symbol" pitchFamily="18" charset="2"/>
            </a:endParaRPr>
          </a:p>
        </p:txBody>
      </p:sp>
      <p:pic>
        <p:nvPicPr>
          <p:cNvPr id="13317" name="Picture 4" descr="fig010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4880" y="1905000"/>
            <a:ext cx="365760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 descr="Schrodinger(young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50" y="76200"/>
            <a:ext cx="14208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7235825" y="6453188"/>
            <a:ext cx="1908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>
                <a:cs typeface="Times New Roman" pitchFamily="18" charset="0"/>
              </a:rPr>
              <a:t>Figur fra Shriver and Atkins: Inorganic Chemistry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Interferens</a:t>
            </a:r>
          </a:p>
        </p:txBody>
      </p:sp>
      <p:pic>
        <p:nvPicPr>
          <p:cNvPr id="14340" name="Picture 3" descr="fig010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968625"/>
            <a:ext cx="815340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8458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tx2"/>
                </a:solidFill>
                <a:latin typeface="Arial" charset="0"/>
              </a:rPr>
              <a:t>To eller flere bølgefunksjoner (f.eks. fra to atomer) kan addere konstruktivt (a) eller destruktivt (b) til ny funksjon for et elektron – viktig for bindinger</a:t>
            </a:r>
            <a:endParaRPr 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7019925" y="6381750"/>
            <a:ext cx="2124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>
                <a:cs typeface="Times New Roman" pitchFamily="18" charset="0"/>
              </a:rPr>
              <a:t>Figur fra Shriver and Atkins: Inorganic Chemistry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04900"/>
          </a:xfrm>
        </p:spPr>
        <p:txBody>
          <a:bodyPr/>
          <a:lstStyle/>
          <a:p>
            <a:pPr eaLnBrk="1" hangingPunct="1"/>
            <a:r>
              <a:rPr lang="en-GB" smtClean="0"/>
              <a:t>Kvantifisering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908550" cy="4114800"/>
          </a:xfrm>
        </p:spPr>
        <p:txBody>
          <a:bodyPr/>
          <a:lstStyle/>
          <a:p>
            <a:pPr eaLnBrk="1" hangingPunct="1"/>
            <a:r>
              <a:rPr lang="en-GB" sz="1800" smtClean="0"/>
              <a:t>Fri partikkel kan ha “alle” energier.</a:t>
            </a:r>
          </a:p>
          <a:p>
            <a:pPr eaLnBrk="1" hangingPunct="1"/>
            <a:endParaRPr lang="en-GB" sz="1800" smtClean="0"/>
          </a:p>
          <a:p>
            <a:pPr eaLnBrk="1" hangingPunct="1"/>
            <a:r>
              <a:rPr lang="en-GB" sz="1800" smtClean="0"/>
              <a:t>Bundet partikkel kan bare ha kvantifiserte, diskrete energier</a:t>
            </a:r>
          </a:p>
          <a:p>
            <a:pPr eaLnBrk="1" hangingPunct="1"/>
            <a:endParaRPr lang="en-GB" sz="1800" smtClean="0"/>
          </a:p>
          <a:p>
            <a:pPr eaLnBrk="1" hangingPunct="1"/>
            <a:r>
              <a:rPr lang="en-GB" sz="1800" smtClean="0"/>
              <a:t>Hydrogenisk (én-elektron) atom:</a:t>
            </a:r>
          </a:p>
          <a:p>
            <a:pPr eaLnBrk="1" hangingPunct="1"/>
            <a:endParaRPr lang="en-GB" sz="1800" smtClean="0"/>
          </a:p>
          <a:p>
            <a:pPr eaLnBrk="1" hangingPunct="1"/>
            <a:endParaRPr lang="en-GB" sz="1800" smtClean="0"/>
          </a:p>
          <a:p>
            <a:pPr eaLnBrk="1" hangingPunct="1"/>
            <a:endParaRPr lang="en-GB" sz="1800" smtClean="0"/>
          </a:p>
          <a:p>
            <a:pPr eaLnBrk="1" hangingPunct="1"/>
            <a:endParaRPr lang="en-GB" sz="1800" smtClean="0"/>
          </a:p>
          <a:p>
            <a:pPr eaLnBrk="1" hangingPunct="1"/>
            <a:r>
              <a:rPr lang="en-GB" sz="1800" i="1" smtClean="0"/>
              <a:t>Z</a:t>
            </a:r>
            <a:r>
              <a:rPr lang="en-GB" sz="1800" smtClean="0"/>
              <a:t> = kjerneladningen (atomnummeret)</a:t>
            </a:r>
          </a:p>
          <a:p>
            <a:pPr eaLnBrk="1" hangingPunct="1"/>
            <a:r>
              <a:rPr lang="en-GB" sz="1800" i="1" smtClean="0"/>
              <a:t>h, c, </a:t>
            </a:r>
            <a:r>
              <a:rPr lang="en-GB" sz="1800" b="1" i="1" smtClean="0">
                <a:sym typeface="Symbol" pitchFamily="18" charset="2"/>
              </a:rPr>
              <a:t></a:t>
            </a:r>
            <a:r>
              <a:rPr lang="en-GB" sz="1800" smtClean="0"/>
              <a:t> er konstanter</a:t>
            </a:r>
          </a:p>
          <a:p>
            <a:pPr eaLnBrk="1" hangingPunct="1"/>
            <a:r>
              <a:rPr lang="en-GB" sz="1800" i="1" smtClean="0"/>
              <a:t>n</a:t>
            </a:r>
            <a:r>
              <a:rPr lang="en-GB" sz="1800" smtClean="0"/>
              <a:t> = 1,2,3….. hovedkvantetallet</a:t>
            </a:r>
          </a:p>
          <a:p>
            <a:pPr eaLnBrk="1" hangingPunct="1"/>
            <a:r>
              <a:rPr lang="en-GB" sz="1800" smtClean="0"/>
              <a:t>Skall K,L,M...</a:t>
            </a:r>
          </a:p>
        </p:txBody>
      </p:sp>
      <p:pic>
        <p:nvPicPr>
          <p:cNvPr id="5126" name="Picture 4" descr="fig0107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762000"/>
            <a:ext cx="19669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1116013" y="3430588"/>
          <a:ext cx="1592262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5" imgW="876240" imgH="419040" progId="Equation.3">
                  <p:embed/>
                </p:oleObj>
              </mc:Choice>
              <mc:Fallback>
                <p:oleObj name="Equation" r:id="rId5" imgW="87624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430588"/>
                        <a:ext cx="1592262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7235825" y="6381750"/>
            <a:ext cx="1755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>
                <a:cs typeface="Times New Roman" pitchFamily="18" charset="0"/>
              </a:rPr>
              <a:t>Figur fra Shriver and Atkins: Inorganic Chemistry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Kvantetall og orbitaler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371600"/>
            <a:ext cx="5105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1800" smtClean="0"/>
              <a:t>Bølgefunksjonen spesifisert ved kvantetall:  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i="1" smtClean="0"/>
              <a:t>n</a:t>
            </a:r>
            <a:r>
              <a:rPr lang="en-GB" sz="1800" smtClean="0"/>
              <a:t>: hovedkvantetallet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600" smtClean="0"/>
              <a:t>avstand;  </a:t>
            </a:r>
            <a:r>
              <a:rPr lang="en-GB" sz="1600" i="1" smtClean="0"/>
              <a:t>n </a:t>
            </a:r>
            <a:r>
              <a:rPr lang="en-GB" sz="1600" smtClean="0"/>
              <a:t>= 1,2,3.... 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600" smtClean="0"/>
              <a:t>skall: K,L,M...   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i="1" smtClean="0"/>
              <a:t>l</a:t>
            </a:r>
            <a:r>
              <a:rPr lang="en-GB" sz="1800" smtClean="0"/>
              <a:t>: bikvantetallet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600" smtClean="0"/>
              <a:t>vinkelmoment (form);  </a:t>
            </a:r>
            <a:r>
              <a:rPr lang="en-GB" sz="1600" i="1" smtClean="0"/>
              <a:t>l </a:t>
            </a:r>
            <a:r>
              <a:rPr lang="en-GB" sz="1600" smtClean="0"/>
              <a:t>= 0,1,2...(</a:t>
            </a:r>
            <a:r>
              <a:rPr lang="en-GB" sz="1600" i="1" smtClean="0"/>
              <a:t>n</a:t>
            </a:r>
            <a:r>
              <a:rPr lang="en-GB" sz="1600" smtClean="0"/>
              <a:t>-1)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600" smtClean="0"/>
              <a:t>subskall: s,p,d,f,g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i="1" smtClean="0"/>
              <a:t>m</a:t>
            </a:r>
            <a:r>
              <a:rPr lang="en-GB" sz="1800" i="1" baseline="-25000" smtClean="0"/>
              <a:t>l</a:t>
            </a:r>
            <a:r>
              <a:rPr lang="en-GB" sz="1800" smtClean="0"/>
              <a:t>: magnetisk kvantetall 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600" smtClean="0"/>
              <a:t>orientering (retning); m</a:t>
            </a:r>
            <a:r>
              <a:rPr lang="en-GB" sz="1600" baseline="-25000" smtClean="0"/>
              <a:t>l</a:t>
            </a:r>
            <a:r>
              <a:rPr lang="en-GB" sz="1600" smtClean="0"/>
              <a:t> =  -</a:t>
            </a:r>
            <a:r>
              <a:rPr lang="en-GB" sz="1600" i="1" smtClean="0"/>
              <a:t>l</a:t>
            </a:r>
            <a:r>
              <a:rPr lang="en-GB" sz="1600" smtClean="0"/>
              <a:t>...0…</a:t>
            </a:r>
            <a:r>
              <a:rPr lang="en-GB" sz="1600" i="1" smtClean="0"/>
              <a:t>l</a:t>
            </a:r>
            <a:r>
              <a:rPr lang="en-GB" sz="16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600" smtClean="0"/>
              <a:t>Orbitaler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sz="1400" smtClean="0"/>
              <a:t>1 s-orbital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sz="1400" smtClean="0"/>
              <a:t>3 p-orbitaler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sz="1400" smtClean="0"/>
              <a:t>5 d-orbitaler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sz="1400" smtClean="0"/>
              <a:t>7 f-orbitaler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i="1" smtClean="0"/>
              <a:t>m</a:t>
            </a:r>
            <a:r>
              <a:rPr lang="en-GB" sz="1800" i="1" baseline="-25000" smtClean="0"/>
              <a:t>s</a:t>
            </a:r>
            <a:r>
              <a:rPr lang="en-GB" sz="1800" smtClean="0"/>
              <a:t> spinnkvantetallet 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400" smtClean="0"/>
              <a:t>+1/2 “spinn opp” 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400" smtClean="0"/>
              <a:t>-1/2 “spinn ned”</a:t>
            </a:r>
          </a:p>
          <a:p>
            <a:pPr eaLnBrk="1" hangingPunct="1">
              <a:lnSpc>
                <a:spcPct val="90000"/>
              </a:lnSpc>
            </a:pPr>
            <a:endParaRPr lang="en-GB" sz="1800" smtClean="0"/>
          </a:p>
        </p:txBody>
      </p:sp>
      <p:pic>
        <p:nvPicPr>
          <p:cNvPr id="15365" name="Picture 4" descr="fig011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67000"/>
            <a:ext cx="44958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6732588" y="6383338"/>
            <a:ext cx="22590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900" b="1">
                <a:cs typeface="Times New Roman" pitchFamily="18" charset="0"/>
              </a:rPr>
              <a:t>Figurer fra Shriver and Atkins: Inorganic Chemistry. Tabell fra P. Kofstad: Uorganisk kjemi</a:t>
            </a:r>
            <a:endParaRPr lang="en-US" sz="900"/>
          </a:p>
        </p:txBody>
      </p:sp>
      <p:pic>
        <p:nvPicPr>
          <p:cNvPr id="15367" name="Picture 6" descr="PerK-TAB-1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998913"/>
            <a:ext cx="63881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7" descr="fig0113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5013" y="1066800"/>
            <a:ext cx="12207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pic>
        <p:nvPicPr>
          <p:cNvPr id="16387" name="Picture 2" descr="fig011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5589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fig011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2057400"/>
            <a:ext cx="3538537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fig0116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922713"/>
            <a:ext cx="54864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 descr="fig0114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9350" y="977900"/>
            <a:ext cx="619125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6659563" y="6613525"/>
            <a:ext cx="2543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900">
                <a:cs typeface="Times New Roman" pitchFamily="18" charset="0"/>
              </a:rPr>
              <a:t>Figur fra Shriver and Atkins: Inorganic Chemistry</a:t>
            </a:r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Orbital-approksimasjonen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4518025" cy="4114800"/>
          </a:xfrm>
        </p:spPr>
        <p:txBody>
          <a:bodyPr/>
          <a:lstStyle/>
          <a:p>
            <a:pPr eaLnBrk="1" hangingPunct="1"/>
            <a:r>
              <a:rPr lang="en-GB" sz="1800" smtClean="0"/>
              <a:t>Fler enn ett elektron:</a:t>
            </a:r>
          </a:p>
          <a:p>
            <a:pPr lvl="1" eaLnBrk="1" hangingPunct="1"/>
            <a:r>
              <a:rPr lang="en-GB" sz="1600" smtClean="0"/>
              <a:t>Elektronene påvirker hverandre </a:t>
            </a:r>
          </a:p>
          <a:p>
            <a:pPr lvl="1" eaLnBrk="1" hangingPunct="1"/>
            <a:r>
              <a:rPr lang="en-GB" sz="1600" smtClean="0"/>
              <a:t>Orbitalene endres i forhold til i ett-elektron-tilfellet.</a:t>
            </a:r>
          </a:p>
          <a:p>
            <a:pPr lvl="1" eaLnBrk="1" hangingPunct="1"/>
            <a:r>
              <a:rPr lang="en-GB" sz="1600" smtClean="0"/>
              <a:t>Håpløst vanskelig å beregne og visualisere. </a:t>
            </a:r>
          </a:p>
          <a:p>
            <a:pPr eaLnBrk="1" hangingPunct="1"/>
            <a:endParaRPr lang="en-GB" sz="1800" smtClean="0"/>
          </a:p>
          <a:p>
            <a:pPr eaLnBrk="1" hangingPunct="1"/>
            <a:r>
              <a:rPr lang="en-GB" sz="1800" smtClean="0"/>
              <a:t>Orbital-approksimasjonen: </a:t>
            </a:r>
          </a:p>
          <a:p>
            <a:pPr lvl="1" eaLnBrk="1" hangingPunct="1"/>
            <a:r>
              <a:rPr lang="en-GB" sz="1600" smtClean="0"/>
              <a:t>antar at orbitalene likevel er tilnærmet lik dem i én-elektron-tilfellet.</a:t>
            </a:r>
          </a:p>
          <a:p>
            <a:pPr lvl="1" eaLnBrk="1" hangingPunct="1"/>
            <a:endParaRPr lang="en-GB" sz="1600" smtClean="0"/>
          </a:p>
          <a:p>
            <a:pPr lvl="1" eaLnBrk="1" hangingPunct="1"/>
            <a:r>
              <a:rPr lang="en-GB" sz="1600" smtClean="0"/>
              <a:t>For eksempel: Vi antar at d-elektroner i atomer og ioner har orbitaler som dem vi så i én-elektron-tilfellet.</a:t>
            </a:r>
          </a:p>
        </p:txBody>
      </p:sp>
      <p:pic>
        <p:nvPicPr>
          <p:cNvPr id="17413" name="Picture 4" descr="fig0115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752600"/>
            <a:ext cx="36750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7380288" y="6453188"/>
            <a:ext cx="17287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900">
                <a:cs typeface="Times New Roman" pitchFamily="18" charset="0"/>
              </a:rPr>
              <a:t>Figur fra Shriver and Atkins: Inorganic Chemistry</a:t>
            </a:r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Pauli eksklusjonsprinsipp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3787775" cy="2133600"/>
          </a:xfrm>
        </p:spPr>
        <p:txBody>
          <a:bodyPr/>
          <a:lstStyle/>
          <a:p>
            <a:pPr eaLnBrk="1" hangingPunct="1"/>
            <a:r>
              <a:rPr lang="en-GB" sz="1800" smtClean="0"/>
              <a:t>Pauli eksklusjonsprinsipp: Kun to elektroner i hver orbital (spinn +1/2 og -1/2) 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	To elektroner kan ikke ha samme fire kvantetall.</a:t>
            </a:r>
          </a:p>
        </p:txBody>
      </p:sp>
      <p:sp>
        <p:nvSpPr>
          <p:cNvPr id="1843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600200"/>
            <a:ext cx="2590800" cy="4114800"/>
          </a:xfrm>
          <a:solidFill>
            <a:srgbClr val="CCECFF"/>
          </a:solidFill>
        </p:spPr>
        <p:txBody>
          <a:bodyPr/>
          <a:lstStyle/>
          <a:p>
            <a:pPr eaLnBrk="1" hangingPunct="1"/>
            <a:r>
              <a:rPr lang="en-GB" sz="1800" smtClean="0"/>
              <a:t>H</a:t>
            </a:r>
          </a:p>
          <a:p>
            <a:pPr eaLnBrk="1" hangingPunct="1"/>
            <a:r>
              <a:rPr lang="en-GB" sz="1800" smtClean="0"/>
              <a:t>1s</a:t>
            </a:r>
            <a:r>
              <a:rPr lang="en-GB" sz="1800" baseline="30000" smtClean="0"/>
              <a:t>1</a:t>
            </a:r>
            <a:endParaRPr lang="en-GB" sz="1800" smtClean="0"/>
          </a:p>
          <a:p>
            <a:pPr eaLnBrk="1" hangingPunct="1"/>
            <a:endParaRPr lang="en-GB" sz="1800" smtClean="0"/>
          </a:p>
          <a:p>
            <a:pPr eaLnBrk="1" hangingPunct="1"/>
            <a:r>
              <a:rPr lang="en-GB" sz="1800" smtClean="0"/>
              <a:t>He</a:t>
            </a:r>
          </a:p>
          <a:p>
            <a:pPr eaLnBrk="1" hangingPunct="1"/>
            <a:r>
              <a:rPr lang="en-GB" sz="1800" smtClean="0"/>
              <a:t>1s</a:t>
            </a:r>
            <a:r>
              <a:rPr lang="en-GB" sz="1800" baseline="30000" smtClean="0"/>
              <a:t>2</a:t>
            </a:r>
            <a:endParaRPr lang="en-GB" sz="1800" smtClean="0"/>
          </a:p>
          <a:p>
            <a:pPr eaLnBrk="1" hangingPunct="1"/>
            <a:endParaRPr lang="en-GB" sz="1800" smtClean="0"/>
          </a:p>
          <a:p>
            <a:pPr eaLnBrk="1" hangingPunct="1"/>
            <a:r>
              <a:rPr lang="en-GB" sz="1800" smtClean="0"/>
              <a:t>Li</a:t>
            </a:r>
          </a:p>
          <a:p>
            <a:pPr eaLnBrk="1" hangingPunct="1"/>
            <a:r>
              <a:rPr lang="en-GB" sz="1800" smtClean="0"/>
              <a:t>1s</a:t>
            </a:r>
            <a:r>
              <a:rPr lang="en-GB" sz="1800" baseline="30000" smtClean="0"/>
              <a:t>3</a:t>
            </a:r>
            <a:r>
              <a:rPr lang="en-GB" sz="1800" smtClean="0"/>
              <a:t>       ??</a:t>
            </a:r>
          </a:p>
          <a:p>
            <a:pPr eaLnBrk="1" hangingPunct="1"/>
            <a:r>
              <a:rPr lang="en-GB" sz="1800" smtClean="0"/>
              <a:t>1s</a:t>
            </a:r>
            <a:r>
              <a:rPr lang="en-GB" sz="1800" baseline="30000" smtClean="0"/>
              <a:t>2</a:t>
            </a:r>
            <a:r>
              <a:rPr lang="en-GB" sz="1800" smtClean="0"/>
              <a:t>2s</a:t>
            </a:r>
            <a:r>
              <a:rPr lang="en-GB" sz="1800" baseline="30000" smtClean="0"/>
              <a:t>1</a:t>
            </a:r>
            <a:r>
              <a:rPr lang="en-GB" sz="1800" smtClean="0"/>
              <a:t> 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Oppfylling av orbitaler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5562600" cy="5181600"/>
          </a:xfrm>
        </p:spPr>
        <p:txBody>
          <a:bodyPr/>
          <a:lstStyle/>
          <a:p>
            <a:pPr eaLnBrk="1" hangingPunct="1"/>
            <a:r>
              <a:rPr lang="en-GB" smtClean="0"/>
              <a:t> Oppfylling og benevning:  </a:t>
            </a:r>
          </a:p>
          <a:p>
            <a:pPr lvl="1" eaLnBrk="1" hangingPunct="1"/>
            <a:r>
              <a:rPr lang="en-GB" smtClean="0"/>
              <a:t>ett elektron: 1s</a:t>
            </a:r>
            <a:r>
              <a:rPr lang="en-GB" baseline="30000" smtClean="0"/>
              <a:t>1</a:t>
            </a:r>
            <a:endParaRPr lang="en-GB" smtClean="0"/>
          </a:p>
          <a:p>
            <a:pPr lvl="1" eaLnBrk="1" hangingPunct="1"/>
            <a:r>
              <a:rPr lang="en-GB" smtClean="0"/>
              <a:t>to elektroner: 1s</a:t>
            </a:r>
            <a:r>
              <a:rPr lang="en-GB" baseline="30000" smtClean="0"/>
              <a:t>2</a:t>
            </a:r>
            <a:endParaRPr lang="en-GB" smtClean="0"/>
          </a:p>
          <a:p>
            <a:pPr lvl="1" eaLnBrk="1" hangingPunct="1"/>
            <a:r>
              <a:rPr lang="en-GB" smtClean="0"/>
              <a:t>tre elektroner: 1s</a:t>
            </a:r>
            <a:r>
              <a:rPr lang="en-GB" baseline="30000" smtClean="0"/>
              <a:t>2</a:t>
            </a:r>
            <a:r>
              <a:rPr lang="en-GB" smtClean="0"/>
              <a:t>2s</a:t>
            </a:r>
            <a:r>
              <a:rPr lang="en-GB" baseline="30000" smtClean="0"/>
              <a:t>1</a:t>
            </a:r>
            <a:r>
              <a:rPr lang="en-GB" smtClean="0"/>
              <a:t> eller [He]2s</a:t>
            </a:r>
            <a:r>
              <a:rPr lang="en-GB" baseline="30000" smtClean="0"/>
              <a:t>1</a:t>
            </a:r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Grunntilstand: lavest mulig energi</a:t>
            </a:r>
          </a:p>
          <a:p>
            <a:pPr eaLnBrk="1" hangingPunct="1"/>
            <a:endParaRPr lang="en-GB" i="1" smtClean="0"/>
          </a:p>
          <a:p>
            <a:pPr eaLnBrk="1" hangingPunct="1"/>
            <a:r>
              <a:rPr lang="en-GB" i="1" smtClean="0"/>
              <a:t>n</a:t>
            </a:r>
            <a:r>
              <a:rPr lang="en-GB" smtClean="0"/>
              <a:t> gir rekkefølge (energi) </a:t>
            </a:r>
          </a:p>
          <a:p>
            <a:pPr lvl="1" eaLnBrk="1" hangingPunct="1"/>
            <a:r>
              <a:rPr lang="en-GB" smtClean="0"/>
              <a:t>for ett-elektron-atomer: Alltid</a:t>
            </a:r>
          </a:p>
          <a:p>
            <a:pPr lvl="1" eaLnBrk="1" hangingPunct="1"/>
            <a:r>
              <a:rPr lang="en-GB" smtClean="0"/>
              <a:t>for fler-elektron-atomer: Som hovedregel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Men hvilken har lavest energi av s, p, d ..?</a:t>
            </a:r>
          </a:p>
          <a:p>
            <a:pPr lvl="1" eaLnBrk="1" hangingPunct="1"/>
            <a:r>
              <a:rPr lang="en-GB" smtClean="0"/>
              <a:t>Én-elektron: Like</a:t>
            </a:r>
          </a:p>
          <a:p>
            <a:pPr lvl="1" eaLnBrk="1" hangingPunct="1"/>
            <a:r>
              <a:rPr lang="en-GB" smtClean="0"/>
              <a:t>Fler elektroner: s &lt; p &lt; d &lt; f</a:t>
            </a:r>
          </a:p>
        </p:txBody>
      </p:sp>
      <p:pic>
        <p:nvPicPr>
          <p:cNvPr id="19461" name="Picture 4" descr="PerK-1-4-energinivaa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659188"/>
            <a:ext cx="3614738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Oppbygging av periodesystemet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74676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b-NO" sz="1800" smtClean="0">
                <a:cs typeface="Times New Roman" pitchFamily="18" charset="0"/>
              </a:rPr>
              <a:t>Hunds regel: Parallelle spinn fylles først.</a:t>
            </a:r>
          </a:p>
          <a:p>
            <a:pPr eaLnBrk="1" hangingPunct="1">
              <a:buFontTx/>
              <a:buNone/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nb-NO" sz="1800" smtClean="0">
                <a:cs typeface="Times New Roman" pitchFamily="18" charset="0"/>
              </a:rPr>
              <a:t>Periode 1 og 2:</a:t>
            </a:r>
          </a:p>
          <a:p>
            <a:pPr eaLnBrk="1" hangingPunct="1">
              <a:buFontTx/>
              <a:buNone/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nb-NO" sz="1800" smtClean="0">
                <a:cs typeface="Times New Roman" pitchFamily="18" charset="0"/>
              </a:rPr>
              <a:t>H(1s</a:t>
            </a:r>
            <a:r>
              <a:rPr lang="nb-NO" sz="1800" baseline="30000" smtClean="0">
                <a:cs typeface="Times New Roman" pitchFamily="18" charset="0"/>
              </a:rPr>
              <a:t>1</a:t>
            </a:r>
            <a:r>
              <a:rPr lang="nb-NO" sz="1800" smtClean="0">
                <a:cs typeface="Times New Roman" pitchFamily="18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nb-NO" sz="1800" smtClean="0">
                <a:cs typeface="Times New Roman" pitchFamily="18" charset="0"/>
              </a:rPr>
              <a:t>He(1s</a:t>
            </a:r>
            <a:r>
              <a:rPr lang="nb-NO" sz="1800" baseline="30000" smtClean="0">
                <a:cs typeface="Times New Roman" pitchFamily="18" charset="0"/>
              </a:rPr>
              <a:t>2)</a:t>
            </a:r>
            <a:endParaRPr lang="nb-NO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1800" smtClean="0">
                <a:cs typeface="Times New Roman" pitchFamily="18" charset="0"/>
              </a:rPr>
              <a:t>Li(1s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2s</a:t>
            </a:r>
            <a:r>
              <a:rPr lang="en-US" sz="1800" baseline="30000" smtClean="0">
                <a:cs typeface="Times New Roman" pitchFamily="18" charset="0"/>
              </a:rPr>
              <a:t>1</a:t>
            </a:r>
            <a:r>
              <a:rPr lang="en-US" sz="1800" smtClean="0">
                <a:cs typeface="Times New Roman" pitchFamily="18" charset="0"/>
              </a:rPr>
              <a:t>) </a:t>
            </a:r>
            <a:endParaRPr lang="nb-NO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1800" smtClean="0">
                <a:cs typeface="Times New Roman" pitchFamily="18" charset="0"/>
              </a:rPr>
              <a:t>Be(1s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2s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) </a:t>
            </a:r>
            <a:endParaRPr lang="nb-NO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1800" smtClean="0">
                <a:cs typeface="Times New Roman" pitchFamily="18" charset="0"/>
              </a:rPr>
              <a:t>B(1s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2s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2p</a:t>
            </a:r>
            <a:r>
              <a:rPr lang="en-US" sz="1800" baseline="-30000" smtClean="0">
                <a:cs typeface="Times New Roman" pitchFamily="18" charset="0"/>
              </a:rPr>
              <a:t>x</a:t>
            </a:r>
            <a:r>
              <a:rPr lang="en-US" sz="1800" baseline="30000" smtClean="0">
                <a:cs typeface="Times New Roman" pitchFamily="18" charset="0"/>
              </a:rPr>
              <a:t>1</a:t>
            </a:r>
            <a:r>
              <a:rPr lang="en-US" sz="1800" smtClean="0">
                <a:cs typeface="Times New Roman" pitchFamily="18" charset="0"/>
              </a:rPr>
              <a:t>) </a:t>
            </a:r>
            <a:endParaRPr lang="nb-NO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1800" smtClean="0">
                <a:cs typeface="Times New Roman" pitchFamily="18" charset="0"/>
              </a:rPr>
              <a:t>C(1s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2s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2p</a:t>
            </a:r>
            <a:r>
              <a:rPr lang="en-US" sz="1800" baseline="-30000" smtClean="0">
                <a:cs typeface="Times New Roman" pitchFamily="18" charset="0"/>
              </a:rPr>
              <a:t>x</a:t>
            </a:r>
            <a:r>
              <a:rPr lang="en-US" sz="1800" baseline="30000" smtClean="0">
                <a:cs typeface="Times New Roman" pitchFamily="18" charset="0"/>
              </a:rPr>
              <a:t>1</a:t>
            </a:r>
            <a:r>
              <a:rPr lang="en-US" sz="1800" smtClean="0">
                <a:cs typeface="Times New Roman" pitchFamily="18" charset="0"/>
              </a:rPr>
              <a:t>2p</a:t>
            </a:r>
            <a:r>
              <a:rPr lang="en-US" sz="1800" baseline="-30000" smtClean="0">
                <a:cs typeface="Times New Roman" pitchFamily="18" charset="0"/>
              </a:rPr>
              <a:t>y</a:t>
            </a:r>
            <a:r>
              <a:rPr lang="en-US" sz="1800" baseline="30000" smtClean="0">
                <a:cs typeface="Times New Roman" pitchFamily="18" charset="0"/>
              </a:rPr>
              <a:t>1</a:t>
            </a:r>
            <a:r>
              <a:rPr lang="en-US" sz="1800" smtClean="0">
                <a:cs typeface="Times New Roman" pitchFamily="18" charset="0"/>
              </a:rPr>
              <a:t>)</a:t>
            </a:r>
            <a:endParaRPr lang="nb-NO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1800" smtClean="0">
                <a:cs typeface="Times New Roman" pitchFamily="18" charset="0"/>
              </a:rPr>
              <a:t>N(1s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2s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2p</a:t>
            </a:r>
            <a:r>
              <a:rPr lang="en-US" sz="1800" baseline="-30000" smtClean="0">
                <a:cs typeface="Times New Roman" pitchFamily="18" charset="0"/>
              </a:rPr>
              <a:t>x</a:t>
            </a:r>
            <a:r>
              <a:rPr lang="en-US" sz="1800" baseline="30000" smtClean="0">
                <a:cs typeface="Times New Roman" pitchFamily="18" charset="0"/>
              </a:rPr>
              <a:t>1</a:t>
            </a:r>
            <a:r>
              <a:rPr lang="en-US" sz="1800" smtClean="0">
                <a:cs typeface="Times New Roman" pitchFamily="18" charset="0"/>
              </a:rPr>
              <a:t>2p</a:t>
            </a:r>
            <a:r>
              <a:rPr lang="en-US" sz="1800" baseline="-30000" smtClean="0">
                <a:cs typeface="Times New Roman" pitchFamily="18" charset="0"/>
              </a:rPr>
              <a:t>y</a:t>
            </a:r>
            <a:r>
              <a:rPr lang="en-US" sz="1800" baseline="30000" smtClean="0">
                <a:cs typeface="Times New Roman" pitchFamily="18" charset="0"/>
              </a:rPr>
              <a:t>1</a:t>
            </a:r>
            <a:r>
              <a:rPr lang="en-US" sz="1800" smtClean="0">
                <a:cs typeface="Times New Roman" pitchFamily="18" charset="0"/>
              </a:rPr>
              <a:t>2p</a:t>
            </a:r>
            <a:r>
              <a:rPr lang="en-US" sz="1800" baseline="-30000" smtClean="0">
                <a:cs typeface="Times New Roman" pitchFamily="18" charset="0"/>
              </a:rPr>
              <a:t>z</a:t>
            </a:r>
            <a:r>
              <a:rPr lang="en-US" sz="1800" baseline="30000" smtClean="0">
                <a:cs typeface="Times New Roman" pitchFamily="18" charset="0"/>
              </a:rPr>
              <a:t>1</a:t>
            </a:r>
            <a:r>
              <a:rPr lang="en-US" sz="1800" smtClean="0">
                <a:cs typeface="Times New Roman" pitchFamily="18" charset="0"/>
              </a:rPr>
              <a:t>)</a:t>
            </a:r>
            <a:endParaRPr lang="nb-NO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1800" smtClean="0">
                <a:cs typeface="Times New Roman" pitchFamily="18" charset="0"/>
              </a:rPr>
              <a:t>O(1s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2s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2p</a:t>
            </a:r>
            <a:r>
              <a:rPr lang="en-US" sz="1800" baseline="-30000" smtClean="0">
                <a:cs typeface="Times New Roman" pitchFamily="18" charset="0"/>
              </a:rPr>
              <a:t>x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2p</a:t>
            </a:r>
            <a:r>
              <a:rPr lang="en-US" sz="1800" baseline="-30000" smtClean="0">
                <a:cs typeface="Times New Roman" pitchFamily="18" charset="0"/>
              </a:rPr>
              <a:t>y</a:t>
            </a:r>
            <a:r>
              <a:rPr lang="en-US" sz="1800" baseline="30000" smtClean="0">
                <a:cs typeface="Times New Roman" pitchFamily="18" charset="0"/>
              </a:rPr>
              <a:t>1</a:t>
            </a:r>
            <a:r>
              <a:rPr lang="en-US" sz="1800" smtClean="0">
                <a:cs typeface="Times New Roman" pitchFamily="18" charset="0"/>
              </a:rPr>
              <a:t>2p</a:t>
            </a:r>
            <a:r>
              <a:rPr lang="en-US" sz="1800" baseline="-30000" smtClean="0">
                <a:cs typeface="Times New Roman" pitchFamily="18" charset="0"/>
              </a:rPr>
              <a:t>z</a:t>
            </a:r>
            <a:r>
              <a:rPr lang="en-US" sz="1800" baseline="30000" smtClean="0">
                <a:cs typeface="Times New Roman" pitchFamily="18" charset="0"/>
              </a:rPr>
              <a:t>1</a:t>
            </a:r>
            <a:r>
              <a:rPr lang="en-US" sz="1800" smtClean="0">
                <a:cs typeface="Times New Roman" pitchFamily="18" charset="0"/>
              </a:rPr>
              <a:t>) </a:t>
            </a:r>
            <a:endParaRPr lang="nb-NO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1800" smtClean="0">
                <a:cs typeface="Times New Roman" pitchFamily="18" charset="0"/>
              </a:rPr>
              <a:t>F(1s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2s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2p</a:t>
            </a:r>
            <a:r>
              <a:rPr lang="en-US" sz="1800" baseline="-30000" smtClean="0">
                <a:cs typeface="Times New Roman" pitchFamily="18" charset="0"/>
              </a:rPr>
              <a:t>x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2p</a:t>
            </a:r>
            <a:r>
              <a:rPr lang="en-US" sz="1800" baseline="-30000" smtClean="0">
                <a:cs typeface="Times New Roman" pitchFamily="18" charset="0"/>
              </a:rPr>
              <a:t>y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2p</a:t>
            </a:r>
            <a:r>
              <a:rPr lang="en-US" sz="1800" baseline="-30000" smtClean="0">
                <a:cs typeface="Times New Roman" pitchFamily="18" charset="0"/>
              </a:rPr>
              <a:t>z</a:t>
            </a:r>
            <a:r>
              <a:rPr lang="en-US" sz="1800" baseline="30000" smtClean="0">
                <a:cs typeface="Times New Roman" pitchFamily="18" charset="0"/>
              </a:rPr>
              <a:t>1</a:t>
            </a:r>
            <a:r>
              <a:rPr lang="en-US" sz="1800" smtClean="0">
                <a:cs typeface="Times New Roman" pitchFamily="18" charset="0"/>
              </a:rPr>
              <a:t>)</a:t>
            </a:r>
            <a:endParaRPr lang="nb-NO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1800" smtClean="0">
                <a:cs typeface="Times New Roman" pitchFamily="18" charset="0"/>
              </a:rPr>
              <a:t>Ne(1s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2s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2p</a:t>
            </a:r>
            <a:r>
              <a:rPr lang="en-US" sz="1800" baseline="-30000" smtClean="0">
                <a:cs typeface="Times New Roman" pitchFamily="18" charset="0"/>
              </a:rPr>
              <a:t>x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2p</a:t>
            </a:r>
            <a:r>
              <a:rPr lang="en-US" sz="1800" baseline="-30000" smtClean="0">
                <a:cs typeface="Times New Roman" pitchFamily="18" charset="0"/>
              </a:rPr>
              <a:t>y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2p</a:t>
            </a:r>
            <a:r>
              <a:rPr lang="en-US" sz="1800" baseline="-30000" smtClean="0">
                <a:cs typeface="Times New Roman" pitchFamily="18" charset="0"/>
              </a:rPr>
              <a:t>z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)</a:t>
            </a:r>
            <a:endParaRPr lang="nb-NO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nb-NO" sz="1800" smtClean="0"/>
              <a:t>Vi</a:t>
            </a:r>
            <a:r>
              <a:rPr lang="en-US" sz="1800" smtClean="0"/>
              <a:t> </a:t>
            </a:r>
            <a:r>
              <a:rPr lang="nb-NO" sz="1800" smtClean="0"/>
              <a:t>unnlater ofte å spesifisere x, y, z, f.eks. </a:t>
            </a:r>
            <a:r>
              <a:rPr lang="nb-NO" sz="1800" smtClean="0">
                <a:cs typeface="Times New Roman" pitchFamily="18" charset="0"/>
              </a:rPr>
              <a:t> O(1s</a:t>
            </a:r>
            <a:r>
              <a:rPr lang="nb-NO" sz="1800" baseline="30000" smtClean="0">
                <a:cs typeface="Times New Roman" pitchFamily="18" charset="0"/>
              </a:rPr>
              <a:t>2</a:t>
            </a:r>
            <a:r>
              <a:rPr lang="nb-NO" sz="1800" smtClean="0">
                <a:cs typeface="Times New Roman" pitchFamily="18" charset="0"/>
              </a:rPr>
              <a:t>2s</a:t>
            </a:r>
            <a:r>
              <a:rPr lang="nb-NO" sz="1800" baseline="30000" smtClean="0">
                <a:cs typeface="Times New Roman" pitchFamily="18" charset="0"/>
              </a:rPr>
              <a:t>2</a:t>
            </a:r>
            <a:r>
              <a:rPr lang="nb-NO" sz="1800" smtClean="0">
                <a:cs typeface="Times New Roman" pitchFamily="18" charset="0"/>
              </a:rPr>
              <a:t>2p</a:t>
            </a:r>
            <a:r>
              <a:rPr lang="nb-NO" sz="1800" baseline="30000" smtClean="0">
                <a:cs typeface="Times New Roman" pitchFamily="18" charset="0"/>
              </a:rPr>
              <a:t>4</a:t>
            </a:r>
            <a:r>
              <a:rPr lang="nb-NO" sz="1800" smtClean="0">
                <a:cs typeface="Times New Roman" pitchFamily="18" charset="0"/>
              </a:rPr>
              <a:t>)</a:t>
            </a:r>
            <a:endParaRPr lang="en-GB" sz="1800" smtClean="0">
              <a:cs typeface="Times New Roman" pitchFamily="18" charset="0"/>
            </a:endParaRPr>
          </a:p>
        </p:txBody>
      </p:sp>
      <p:pic>
        <p:nvPicPr>
          <p:cNvPr id="20485" name="Picture 7" descr="fig010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720850"/>
            <a:ext cx="61722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1030"/>
          <p:cNvSpPr txBox="1">
            <a:spLocks noChangeArrowheads="1"/>
          </p:cNvSpPr>
          <p:nvPr/>
        </p:nvSpPr>
        <p:spPr bwMode="auto">
          <a:xfrm>
            <a:off x="7380288" y="6453188"/>
            <a:ext cx="17287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900">
                <a:cs typeface="Times New Roman" pitchFamily="18" charset="0"/>
              </a:rPr>
              <a:t>Figur fra Shriver and Atkins: Inorganic Chemistry</a:t>
            </a:r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4283968" cy="6858000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7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pic>
        <p:nvPicPr>
          <p:cNvPr id="7171" name="Picture 1037" descr="bigban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-35170"/>
            <a:ext cx="7272808" cy="689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Universet</a:t>
            </a:r>
            <a:endParaRPr lang="en-US" dirty="0" smtClean="0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16632"/>
            <a:ext cx="4536058" cy="6597352"/>
          </a:xfrm>
        </p:spPr>
        <p:txBody>
          <a:bodyPr/>
          <a:lstStyle/>
          <a:p>
            <a:pPr eaLnBrk="1" hangingPunct="1"/>
            <a:r>
              <a:rPr lang="nb-NO" sz="1600" dirty="0" smtClean="0">
                <a:solidFill>
                  <a:srgbClr val="FFFFCC"/>
                </a:solidFill>
              </a:rPr>
              <a:t>15 milliarder år siden</a:t>
            </a:r>
          </a:p>
          <a:p>
            <a:pPr eaLnBrk="1" hangingPunct="1"/>
            <a:endParaRPr lang="nb-NO" sz="1600" dirty="0" smtClean="0">
              <a:solidFill>
                <a:srgbClr val="FFFFCC"/>
              </a:solidFill>
            </a:endParaRPr>
          </a:p>
          <a:p>
            <a:pPr eaLnBrk="1" hangingPunct="1"/>
            <a:r>
              <a:rPr lang="nb-NO" sz="1600" dirty="0" smtClean="0">
                <a:solidFill>
                  <a:srgbClr val="FFFFCC"/>
                </a:solidFill>
              </a:rPr>
              <a:t>Tid = 0: Ett punkt – hele Universets masse – uendelig høy temperatur</a:t>
            </a:r>
          </a:p>
          <a:p>
            <a:pPr eaLnBrk="1" hangingPunct="1"/>
            <a:endParaRPr lang="nb-NO" sz="1600" dirty="0" smtClean="0">
              <a:solidFill>
                <a:srgbClr val="FFFFCC"/>
              </a:solidFill>
            </a:endParaRPr>
          </a:p>
          <a:p>
            <a:pPr eaLnBrk="1" hangingPunct="1"/>
            <a:r>
              <a:rPr lang="nb-NO" sz="1600" dirty="0" smtClean="0">
                <a:solidFill>
                  <a:srgbClr val="FFFFCC"/>
                </a:solidFill>
              </a:rPr>
              <a:t>Millisekunder senere: kvarker og elektroner</a:t>
            </a:r>
          </a:p>
          <a:p>
            <a:pPr eaLnBrk="1" hangingPunct="1"/>
            <a:endParaRPr lang="nb-NO" sz="1600" dirty="0" smtClean="0">
              <a:solidFill>
                <a:srgbClr val="FFFFCC"/>
              </a:solidFill>
            </a:endParaRPr>
          </a:p>
          <a:p>
            <a:pPr eaLnBrk="1" hangingPunct="1"/>
            <a:r>
              <a:rPr lang="nb-NO" sz="1600" dirty="0" smtClean="0">
                <a:solidFill>
                  <a:srgbClr val="FFFFCC"/>
                </a:solidFill>
              </a:rPr>
              <a:t>Sekunder: 10 milliarder grader; protoner (</a:t>
            </a:r>
            <a:r>
              <a:rPr lang="nb-NO" sz="1600" dirty="0" err="1" smtClean="0">
                <a:solidFill>
                  <a:srgbClr val="FFFFCC"/>
                </a:solidFill>
              </a:rPr>
              <a:t>H</a:t>
            </a:r>
            <a:r>
              <a:rPr lang="nb-NO" sz="1600" baseline="30000" dirty="0" err="1" smtClean="0">
                <a:solidFill>
                  <a:srgbClr val="FFFFCC"/>
                </a:solidFill>
              </a:rPr>
              <a:t>+</a:t>
            </a:r>
            <a:r>
              <a:rPr lang="nb-NO" sz="1600" dirty="0" err="1" smtClean="0">
                <a:solidFill>
                  <a:srgbClr val="FFFFCC"/>
                </a:solidFill>
              </a:rPr>
              <a:t>,p</a:t>
            </a:r>
            <a:r>
              <a:rPr lang="nb-NO" sz="1600" dirty="0" smtClean="0">
                <a:solidFill>
                  <a:srgbClr val="FFFFCC"/>
                </a:solidFill>
              </a:rPr>
              <a:t>) og nøytroner (n)</a:t>
            </a:r>
          </a:p>
          <a:p>
            <a:pPr eaLnBrk="1" hangingPunct="1"/>
            <a:endParaRPr lang="nb-NO" sz="1600" dirty="0" smtClean="0">
              <a:solidFill>
                <a:srgbClr val="FFFFCC"/>
              </a:solidFill>
            </a:endParaRPr>
          </a:p>
          <a:p>
            <a:pPr eaLnBrk="1" hangingPunct="1"/>
            <a:r>
              <a:rPr lang="nb-NO" sz="1600" dirty="0" smtClean="0">
                <a:solidFill>
                  <a:srgbClr val="FFFFCC"/>
                </a:solidFill>
              </a:rPr>
              <a:t>Minutter og timer: ”Den sterke kraften” begynner å binde protoner og nøytroner sammen til atomkjerner</a:t>
            </a:r>
          </a:p>
          <a:p>
            <a:pPr lvl="1" eaLnBrk="1" hangingPunct="1"/>
            <a:r>
              <a:rPr lang="nb-NO" sz="1400" dirty="0" smtClean="0">
                <a:solidFill>
                  <a:srgbClr val="FFFFCC"/>
                </a:solidFill>
              </a:rPr>
              <a:t>(fortsetter ennå)</a:t>
            </a:r>
          </a:p>
          <a:p>
            <a:pPr eaLnBrk="1" hangingPunct="1"/>
            <a:endParaRPr lang="nb-NO" sz="1600" dirty="0" smtClean="0">
              <a:solidFill>
                <a:srgbClr val="FFFFCC"/>
              </a:solidFill>
            </a:endParaRPr>
          </a:p>
          <a:p>
            <a:pPr eaLnBrk="1" hangingPunct="1"/>
            <a:r>
              <a:rPr lang="nb-NO" sz="1600" dirty="0" smtClean="0">
                <a:solidFill>
                  <a:srgbClr val="FFFFCC"/>
                </a:solidFill>
              </a:rPr>
              <a:t>År: Elektroner bindes til kjerner: Vi får atomer. Hydrogen (ca 90%) og helium (ca 10%). Lys.</a:t>
            </a:r>
          </a:p>
          <a:p>
            <a:pPr eaLnBrk="1" hangingPunct="1"/>
            <a:endParaRPr lang="nb-NO" sz="1600" dirty="0" smtClean="0">
              <a:solidFill>
                <a:srgbClr val="FFFFCC"/>
              </a:solidFill>
            </a:endParaRPr>
          </a:p>
          <a:p>
            <a:pPr eaLnBrk="1" hangingPunct="1"/>
            <a:r>
              <a:rPr lang="nb-NO" sz="1600" dirty="0" smtClean="0">
                <a:solidFill>
                  <a:srgbClr val="FFFFCC"/>
                </a:solidFill>
              </a:rPr>
              <a:t>Milliard år: Støv, galakser, stjerner, tyngre elementer</a:t>
            </a:r>
          </a:p>
          <a:p>
            <a:pPr eaLnBrk="1" hangingPunct="1"/>
            <a:endParaRPr lang="nb-NO" sz="1600" dirty="0" smtClean="0">
              <a:solidFill>
                <a:srgbClr val="FFFFCC"/>
              </a:solidFill>
            </a:endParaRPr>
          </a:p>
          <a:p>
            <a:pPr eaLnBrk="1" hangingPunct="1"/>
            <a:r>
              <a:rPr lang="nb-NO" sz="1600" dirty="0" smtClean="0">
                <a:solidFill>
                  <a:srgbClr val="FFFFCC"/>
                </a:solidFill>
              </a:rPr>
              <a:t>Milliarder år: Stjerner dør, nye stjerner og planeter dannes av materien som slynges ut</a:t>
            </a:r>
            <a:endParaRPr lang="en-US" sz="1600" dirty="0" smtClean="0">
              <a:solidFill>
                <a:srgbClr val="FFFFCC"/>
              </a:solidFill>
            </a:endParaRPr>
          </a:p>
        </p:txBody>
      </p:sp>
      <p:cxnSp>
        <p:nvCxnSpPr>
          <p:cNvPr id="18" name="Elbow Connector 17"/>
          <p:cNvCxnSpPr/>
          <p:nvPr/>
        </p:nvCxnSpPr>
        <p:spPr>
          <a:xfrm flipV="1">
            <a:off x="1691680" y="4437112"/>
            <a:ext cx="3744416" cy="504056"/>
          </a:xfrm>
          <a:prstGeom prst="bentConnector3">
            <a:avLst>
              <a:gd name="adj1" fmla="val 77423"/>
            </a:avLst>
          </a:prstGeom>
          <a:ln w="38100">
            <a:solidFill>
              <a:srgbClr val="FFFF00">
                <a:alpha val="55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04900"/>
          </a:xfrm>
        </p:spPr>
        <p:txBody>
          <a:bodyPr/>
          <a:lstStyle/>
          <a:p>
            <a:pPr eaLnBrk="1" hangingPunct="1"/>
            <a:r>
              <a:rPr lang="en-GB" smtClean="0"/>
              <a:t>Oppbygging - building-up - Aufbau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229600" cy="4114800"/>
          </a:xfrm>
        </p:spPr>
        <p:txBody>
          <a:bodyPr/>
          <a:lstStyle/>
          <a:p>
            <a:pPr eaLnBrk="1" hangingPunct="1"/>
            <a:r>
              <a:rPr lang="en-GB" sz="1800" smtClean="0"/>
              <a:t>1s 2s 2p 3s 3p 4s 3d 4p 5s 4d 5p 6s 4f 5d 6p 7s 5f </a:t>
            </a:r>
          </a:p>
          <a:p>
            <a:pPr eaLnBrk="1" hangingPunct="1"/>
            <a:r>
              <a:rPr lang="en-GB" sz="1800" smtClean="0"/>
              <a:t>Innen hvert skall: ns  (n-2)f  (n-1)d  np </a:t>
            </a:r>
          </a:p>
          <a:p>
            <a:pPr eaLnBrk="1" hangingPunct="1"/>
            <a:r>
              <a:rPr lang="en-GB" sz="1800" smtClean="0"/>
              <a:t>Degenererte: Hunds regel.  Avvik i d- og f-blokker</a:t>
            </a:r>
          </a:p>
        </p:txBody>
      </p:sp>
      <p:pic>
        <p:nvPicPr>
          <p:cNvPr id="21509" name="Picture 4" descr="fig010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83820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2"/>
          <p:cNvSpPr txBox="1">
            <a:spLocks noChangeArrowheads="1"/>
          </p:cNvSpPr>
          <p:nvPr/>
        </p:nvSpPr>
        <p:spPr bwMode="auto">
          <a:xfrm>
            <a:off x="7380288" y="6453188"/>
            <a:ext cx="17287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900">
                <a:cs typeface="Times New Roman" pitchFamily="18" charset="0"/>
              </a:rPr>
              <a:t>Figur fra Shriver and Atkins: Inorganic Chemistry</a:t>
            </a:r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04900"/>
          </a:xfrm>
        </p:spPr>
        <p:txBody>
          <a:bodyPr/>
          <a:lstStyle/>
          <a:p>
            <a:pPr eaLnBrk="1" hangingPunct="1"/>
            <a:r>
              <a:rPr lang="en-GB" smtClean="0"/>
              <a:t>Elektronkonfigurasjoner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3787775" cy="4114800"/>
          </a:xfrm>
        </p:spPr>
        <p:txBody>
          <a:bodyPr/>
          <a:lstStyle/>
          <a:p>
            <a:pPr eaLnBrk="1" hangingPunct="1"/>
            <a:r>
              <a:rPr lang="en-GB" sz="1800" smtClean="0"/>
              <a:t>Eksempel:</a:t>
            </a:r>
          </a:p>
          <a:p>
            <a:pPr eaLnBrk="1" hangingPunct="1"/>
            <a:r>
              <a:rPr lang="en-GB" sz="1800" smtClean="0"/>
              <a:t>Ti</a:t>
            </a:r>
          </a:p>
          <a:p>
            <a:pPr lvl="1" eaLnBrk="1" hangingPunct="1"/>
            <a:r>
              <a:rPr lang="en-GB" sz="1600" smtClean="0"/>
              <a:t>[Ar]4s</a:t>
            </a:r>
            <a:r>
              <a:rPr lang="en-GB" sz="1600" baseline="30000" smtClean="0"/>
              <a:t>2</a:t>
            </a:r>
            <a:r>
              <a:rPr lang="en-GB" sz="1600" smtClean="0"/>
              <a:t>3d</a:t>
            </a:r>
            <a:r>
              <a:rPr lang="en-GB" sz="1600" baseline="30000" smtClean="0"/>
              <a:t>2</a:t>
            </a:r>
            <a:endParaRPr lang="en-GB" sz="1600" smtClean="0"/>
          </a:p>
          <a:p>
            <a:pPr lvl="1" eaLnBrk="1" hangingPunct="1"/>
            <a:r>
              <a:rPr lang="en-GB" sz="1600" smtClean="0"/>
              <a:t>eller bedre [Ar]3d</a:t>
            </a:r>
            <a:r>
              <a:rPr lang="en-GB" sz="1600" baseline="30000" smtClean="0"/>
              <a:t>2</a:t>
            </a:r>
            <a:r>
              <a:rPr lang="en-GB" sz="1600" smtClean="0"/>
              <a:t>4s</a:t>
            </a:r>
            <a:r>
              <a:rPr lang="en-GB" sz="1600" baseline="30000" smtClean="0"/>
              <a:t>2</a:t>
            </a:r>
            <a:endParaRPr lang="en-GB" sz="1600" smtClean="0"/>
          </a:p>
          <a:p>
            <a:pPr eaLnBrk="1" hangingPunct="1"/>
            <a:r>
              <a:rPr lang="en-GB" sz="1800" smtClean="0"/>
              <a:t>Ti</a:t>
            </a:r>
            <a:r>
              <a:rPr lang="en-GB" sz="1800" baseline="30000" smtClean="0"/>
              <a:t>3+</a:t>
            </a:r>
            <a:endParaRPr lang="en-GB" sz="1800" smtClean="0"/>
          </a:p>
          <a:p>
            <a:pPr lvl="1" eaLnBrk="1" hangingPunct="1"/>
            <a:r>
              <a:rPr lang="en-GB" sz="1600" smtClean="0"/>
              <a:t>[Ar]3d</a:t>
            </a:r>
            <a:r>
              <a:rPr lang="en-GB" sz="1600" baseline="30000" smtClean="0"/>
              <a:t>1</a:t>
            </a:r>
            <a:endParaRPr lang="en-GB" sz="1600" smtClean="0"/>
          </a:p>
        </p:txBody>
      </p:sp>
      <p:pic>
        <p:nvPicPr>
          <p:cNvPr id="22533" name="Picture 4" descr="fig010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971800"/>
            <a:ext cx="67818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2"/>
          <p:cNvSpPr txBox="1">
            <a:spLocks noChangeArrowheads="1"/>
          </p:cNvSpPr>
          <p:nvPr/>
        </p:nvSpPr>
        <p:spPr bwMode="auto">
          <a:xfrm>
            <a:off x="7380288" y="6453188"/>
            <a:ext cx="17287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900">
                <a:cs typeface="Times New Roman" pitchFamily="18" charset="0"/>
              </a:rPr>
              <a:t>Figur fra Shriver and Atkins: Inorganic Chemistry</a:t>
            </a:r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04900"/>
          </a:xfrm>
        </p:spPr>
        <p:txBody>
          <a:bodyPr/>
          <a:lstStyle/>
          <a:p>
            <a:pPr eaLnBrk="1" hangingPunct="1"/>
            <a:r>
              <a:rPr lang="en-GB" smtClean="0"/>
              <a:t>Periodesystemets format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3787775" cy="4114800"/>
          </a:xfrm>
        </p:spPr>
        <p:txBody>
          <a:bodyPr/>
          <a:lstStyle/>
          <a:p>
            <a:pPr eaLnBrk="1" hangingPunct="1"/>
            <a:r>
              <a:rPr lang="en-GB" sz="1800" smtClean="0"/>
              <a:t>Perioder; hovedskall n</a:t>
            </a:r>
          </a:p>
          <a:p>
            <a:pPr eaLnBrk="1" hangingPunct="1"/>
            <a:r>
              <a:rPr lang="en-GB" sz="1800" smtClean="0"/>
              <a:t>Blokker; underskall</a:t>
            </a:r>
          </a:p>
          <a:p>
            <a:pPr lvl="1" eaLnBrk="1" hangingPunct="1"/>
            <a:r>
              <a:rPr lang="en-GB" sz="1600" smtClean="0"/>
              <a:t>Geometri</a:t>
            </a:r>
          </a:p>
          <a:p>
            <a:pPr eaLnBrk="1" hangingPunct="1"/>
            <a:r>
              <a:rPr lang="en-GB" sz="1800" smtClean="0"/>
              <a:t>Gruppe (G) og antall valenselektroner</a:t>
            </a:r>
          </a:p>
          <a:p>
            <a:pPr lvl="1" eaLnBrk="1" hangingPunct="1"/>
            <a:r>
              <a:rPr lang="en-GB" sz="1600" smtClean="0"/>
              <a:t>s, d: G</a:t>
            </a:r>
          </a:p>
          <a:p>
            <a:pPr lvl="1" eaLnBrk="1" hangingPunct="1"/>
            <a:r>
              <a:rPr lang="en-GB" sz="1600" smtClean="0"/>
              <a:t>p: G - 10</a:t>
            </a:r>
          </a:p>
          <a:p>
            <a:pPr eaLnBrk="1" hangingPunct="1"/>
            <a:r>
              <a:rPr lang="en-GB" sz="1800" smtClean="0"/>
              <a:t>Oksidasjonstrinn</a:t>
            </a:r>
          </a:p>
          <a:p>
            <a:pPr lvl="1" eaLnBrk="1" hangingPunct="1"/>
            <a:r>
              <a:rPr lang="en-GB" sz="1600" smtClean="0"/>
              <a:t>Oppnå </a:t>
            </a:r>
          </a:p>
          <a:p>
            <a:pPr lvl="2" eaLnBrk="1" hangingPunct="1"/>
            <a:r>
              <a:rPr lang="en-GB" sz="1400" smtClean="0"/>
              <a:t>Oktett</a:t>
            </a:r>
          </a:p>
          <a:p>
            <a:pPr lvl="2" eaLnBrk="1" hangingPunct="1"/>
            <a:r>
              <a:rPr lang="en-GB" sz="1400" smtClean="0"/>
              <a:t>Fullt ytre skall</a:t>
            </a:r>
          </a:p>
          <a:p>
            <a:pPr lvl="2" eaLnBrk="1" hangingPunct="1"/>
            <a:endParaRPr lang="en-GB" sz="1400" smtClean="0"/>
          </a:p>
          <a:p>
            <a:pPr eaLnBrk="1" hangingPunct="1"/>
            <a:endParaRPr lang="en-GB" sz="1800" smtClean="0"/>
          </a:p>
        </p:txBody>
      </p:sp>
      <p:pic>
        <p:nvPicPr>
          <p:cNvPr id="24581" name="Picture 4" descr="fig010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011488"/>
            <a:ext cx="6400800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380288" y="6453188"/>
            <a:ext cx="17287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900">
                <a:cs typeface="Times New Roman" pitchFamily="18" charset="0"/>
              </a:rPr>
              <a:t>Figur fra Shriver and Atkins: Inorganic Chemistry</a:t>
            </a:r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Atomenes egenskaper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371600"/>
            <a:ext cx="7776864" cy="3886200"/>
          </a:xfrm>
          <a:solidFill>
            <a:srgbClr val="CCECFF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nb-NO" dirty="0" smtClean="0"/>
              <a:t>Noe få viktige egenskaper:</a:t>
            </a:r>
          </a:p>
          <a:p>
            <a:pPr lvl="1" eaLnBrk="1" hangingPunct="1">
              <a:defRPr/>
            </a:pPr>
            <a:r>
              <a:rPr lang="nb-NO" dirty="0" smtClean="0"/>
              <a:t>Størrelse</a:t>
            </a:r>
          </a:p>
          <a:p>
            <a:pPr lvl="1" eaLnBrk="1" hangingPunct="1">
              <a:defRPr/>
            </a:pPr>
            <a:r>
              <a:rPr lang="nb-NO" dirty="0" smtClean="0"/>
              <a:t>Energi for å fjerne elektroner</a:t>
            </a:r>
          </a:p>
          <a:p>
            <a:pPr lvl="1" eaLnBrk="1" hangingPunct="1">
              <a:defRPr/>
            </a:pPr>
            <a:r>
              <a:rPr lang="nb-NO" dirty="0" smtClean="0"/>
              <a:t>Energi for å legge til elektroner</a:t>
            </a:r>
          </a:p>
          <a:p>
            <a:pPr lvl="1" eaLnBrk="1" hangingPunct="1">
              <a:defRPr/>
            </a:pPr>
            <a:r>
              <a:rPr lang="nb-NO" dirty="0" smtClean="0"/>
              <a:t>Elektronegativitet – evnen til å trekke til seg elektroner i en binding. (et resultat av de to over)</a:t>
            </a:r>
          </a:p>
          <a:p>
            <a:pPr lvl="1" eaLnBrk="1" hangingPunct="1">
              <a:defRPr/>
            </a:pPr>
            <a:r>
              <a:rPr lang="nb-NO" dirty="0" smtClean="0"/>
              <a:t>Polariserbarhet (“mykhet”)</a:t>
            </a:r>
          </a:p>
          <a:p>
            <a:pPr eaLnBrk="1" hangingPunct="1">
              <a:defRPr/>
            </a:pPr>
            <a:endParaRPr lang="nb-NO" dirty="0" smtClean="0"/>
          </a:p>
          <a:p>
            <a:pPr eaLnBrk="1" hangingPunct="1">
              <a:defRPr/>
            </a:pPr>
            <a:r>
              <a:rPr lang="nb-NO" dirty="0" smtClean="0"/>
              <a:t>Sammen med oksidasjonstall (relatert til antall valenselektroner), bestemmer disse egenskapene grunnstoffenes oppførsel og preferanser og kjemi!</a:t>
            </a:r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Størrelse  -	radier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5105400" cy="5410200"/>
          </a:xfrm>
        </p:spPr>
        <p:txBody>
          <a:bodyPr/>
          <a:lstStyle/>
          <a:p>
            <a:pPr eaLnBrk="1" hangingPunct="1"/>
            <a:r>
              <a:rPr lang="en-GB" sz="1800" smtClean="0"/>
              <a:t>For atomære størrelser bruker vi</a:t>
            </a:r>
          </a:p>
          <a:p>
            <a:pPr lvl="1" eaLnBrk="1" hangingPunct="1">
              <a:buFontTx/>
              <a:buNone/>
            </a:pPr>
            <a:r>
              <a:rPr lang="en-GB" sz="1600" smtClean="0"/>
              <a:t>1Å (ångstrøm) = 10</a:t>
            </a:r>
            <a:r>
              <a:rPr lang="en-GB" sz="1600" baseline="30000" smtClean="0"/>
              <a:t>-10 </a:t>
            </a:r>
            <a:r>
              <a:rPr lang="en-GB" sz="1600" smtClean="0"/>
              <a:t>m    </a:t>
            </a:r>
          </a:p>
          <a:p>
            <a:pPr lvl="1" eaLnBrk="1" hangingPunct="1">
              <a:buFontTx/>
              <a:buNone/>
            </a:pPr>
            <a:r>
              <a:rPr lang="en-GB" sz="1600" smtClean="0"/>
              <a:t>1 nm = 10</a:t>
            </a:r>
            <a:r>
              <a:rPr lang="en-GB" sz="1600" baseline="30000" smtClean="0"/>
              <a:t>-9</a:t>
            </a:r>
            <a:r>
              <a:rPr lang="en-GB" sz="1600" smtClean="0"/>
              <a:t> m = 10 Å   </a:t>
            </a:r>
          </a:p>
          <a:p>
            <a:pPr lvl="1" eaLnBrk="1" hangingPunct="1">
              <a:buFontTx/>
              <a:buNone/>
            </a:pPr>
            <a:r>
              <a:rPr lang="en-GB" sz="1600" smtClean="0"/>
              <a:t>1 pm = 10</a:t>
            </a:r>
            <a:r>
              <a:rPr lang="en-GB" sz="1600" baseline="30000" smtClean="0"/>
              <a:t>-12</a:t>
            </a:r>
            <a:r>
              <a:rPr lang="en-GB" sz="1600" smtClean="0"/>
              <a:t> m = 0.01 Å</a:t>
            </a:r>
          </a:p>
          <a:p>
            <a:pPr eaLnBrk="1" hangingPunct="1"/>
            <a:r>
              <a:rPr lang="en-GB" sz="1800" smtClean="0"/>
              <a:t>Atomradius er ikke en absolutt størrelse på et fritt atom – den defineres som halve avstanden mellom atomkjerner i en binding.</a:t>
            </a:r>
          </a:p>
          <a:p>
            <a:pPr eaLnBrk="1" hangingPunct="1"/>
            <a:r>
              <a:rPr lang="en-GB" sz="1800" smtClean="0"/>
              <a:t>Klassifiseres derfor etter type binding</a:t>
            </a:r>
          </a:p>
          <a:p>
            <a:pPr eaLnBrk="1" hangingPunct="1"/>
            <a:r>
              <a:rPr lang="en-GB" sz="1800" smtClean="0"/>
              <a:t>Atomradius</a:t>
            </a:r>
          </a:p>
          <a:p>
            <a:pPr lvl="1" eaLnBrk="1" hangingPunct="1"/>
            <a:r>
              <a:rPr lang="en-GB" sz="1600" smtClean="0"/>
              <a:t>van der Waalsk radius</a:t>
            </a:r>
          </a:p>
          <a:p>
            <a:pPr lvl="1" eaLnBrk="1" hangingPunct="1"/>
            <a:r>
              <a:rPr lang="en-GB" sz="1600" smtClean="0"/>
              <a:t>Metallradius</a:t>
            </a:r>
          </a:p>
          <a:p>
            <a:pPr lvl="1" eaLnBrk="1" hangingPunct="1"/>
            <a:r>
              <a:rPr lang="en-GB" sz="1600" smtClean="0"/>
              <a:t>Kovalent radius</a:t>
            </a:r>
          </a:p>
          <a:p>
            <a:pPr eaLnBrk="1" hangingPunct="1"/>
            <a:r>
              <a:rPr lang="en-GB" sz="1800" smtClean="0"/>
              <a:t>Ionisk radius</a:t>
            </a:r>
          </a:p>
          <a:p>
            <a:pPr lvl="1" eaLnBrk="1" hangingPunct="1"/>
            <a:r>
              <a:rPr lang="en-GB" sz="1600" smtClean="0"/>
              <a:t>r(O</a:t>
            </a:r>
            <a:r>
              <a:rPr lang="en-GB" sz="1600" baseline="30000" smtClean="0"/>
              <a:t>2-</a:t>
            </a:r>
            <a:r>
              <a:rPr lang="en-GB" sz="1600" smtClean="0"/>
              <a:t>) = 1,40 Å</a:t>
            </a:r>
          </a:p>
          <a:p>
            <a:pPr lvl="1" eaLnBrk="1" hangingPunct="1"/>
            <a:endParaRPr lang="en-GB" sz="1600" smtClean="0"/>
          </a:p>
          <a:p>
            <a:pPr lvl="2" eaLnBrk="1" hangingPunct="1"/>
            <a:r>
              <a:rPr lang="en-GB" sz="1400" smtClean="0">
                <a:solidFill>
                  <a:srgbClr val="FF6600"/>
                </a:solidFill>
              </a:rPr>
              <a:t>Fortvil ikke: Vi skal lære mer om disse bindingstypene i neste kapittel!</a:t>
            </a:r>
          </a:p>
          <a:p>
            <a:pPr lvl="1" eaLnBrk="1" hangingPunct="1"/>
            <a:endParaRPr lang="en-GB" sz="1600" smtClean="0"/>
          </a:p>
        </p:txBody>
      </p:sp>
      <p:pic>
        <p:nvPicPr>
          <p:cNvPr id="26629" name="Picture 4" descr="STR010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687388"/>
            <a:ext cx="19050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str010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6450" y="2743200"/>
            <a:ext cx="19621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6" descr="str0103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8850" y="4724400"/>
            <a:ext cx="188595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7523163" y="6453188"/>
            <a:ext cx="162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900">
                <a:cs typeface="Times New Roman" pitchFamily="18" charset="0"/>
              </a:rPr>
              <a:t>Figur fra Shriver and Atkins: Inorganic Chemistry</a:t>
            </a:r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pic>
        <p:nvPicPr>
          <p:cNvPr id="27651" name="Picture 4" descr="fig012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124200"/>
            <a:ext cx="6553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04900"/>
          </a:xfrm>
        </p:spPr>
        <p:txBody>
          <a:bodyPr/>
          <a:lstStyle/>
          <a:p>
            <a:pPr eaLnBrk="1" hangingPunct="1"/>
            <a:r>
              <a:rPr lang="en-GB" smtClean="0"/>
              <a:t>Størrelse - periodiske trender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3276600" cy="2057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Avtar mot høyre i perioden</a:t>
            </a:r>
          </a:p>
          <a:p>
            <a:pPr lvl="1" eaLnBrk="1" hangingPunct="1"/>
            <a:r>
              <a:rPr lang="nb-NO" sz="1600" dirty="0" smtClean="0"/>
              <a:t>Kjerneladning</a:t>
            </a:r>
          </a:p>
          <a:p>
            <a:pPr eaLnBrk="1" hangingPunct="1"/>
            <a:r>
              <a:rPr lang="nb-NO" sz="1800" dirty="0" smtClean="0"/>
              <a:t>Øker nedover gruppen</a:t>
            </a:r>
          </a:p>
          <a:p>
            <a:pPr lvl="1" eaLnBrk="1" hangingPunct="1"/>
            <a:r>
              <a:rPr lang="nb-NO" sz="1600" dirty="0" smtClean="0"/>
              <a:t>Skall</a:t>
            </a:r>
          </a:p>
          <a:p>
            <a:pPr eaLnBrk="1" hangingPunct="1"/>
            <a:r>
              <a:rPr lang="nb-NO" sz="1800" dirty="0" smtClean="0"/>
              <a:t>Innskudds-gruppene</a:t>
            </a:r>
          </a:p>
          <a:p>
            <a:pPr eaLnBrk="1" hangingPunct="1"/>
            <a:r>
              <a:rPr lang="nb-NO" sz="1800" dirty="0" smtClean="0"/>
              <a:t>Lantanide-kontraksjonen</a:t>
            </a:r>
          </a:p>
          <a:p>
            <a:pPr eaLnBrk="1" hangingPunct="1"/>
            <a:endParaRPr lang="nb-NO" sz="1800" dirty="0" smtClean="0"/>
          </a:p>
        </p:txBody>
      </p:sp>
      <p:pic>
        <p:nvPicPr>
          <p:cNvPr id="27654" name="Picture 5" descr="fig0104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882650"/>
            <a:ext cx="46482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2"/>
          <p:cNvSpPr txBox="1">
            <a:spLocks noChangeArrowheads="1"/>
          </p:cNvSpPr>
          <p:nvPr/>
        </p:nvSpPr>
        <p:spPr bwMode="auto">
          <a:xfrm>
            <a:off x="7380288" y="6453188"/>
            <a:ext cx="17287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900">
                <a:cs typeface="Times New Roman" pitchFamily="18" charset="0"/>
              </a:rPr>
              <a:t>Figurer fra Shriver and Atkins: Inorganic Chemistry</a:t>
            </a:r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Effekt av innskuddsmetallene (d-blokka) </a:t>
            </a:r>
            <a:endParaRPr lang="en-US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3581400" cy="3352800"/>
          </a:xfrm>
        </p:spPr>
        <p:txBody>
          <a:bodyPr/>
          <a:lstStyle/>
          <a:p>
            <a:pPr eaLnBrk="1" hangingPunct="1"/>
            <a:r>
              <a:rPr lang="nb-NO" sz="1800" smtClean="0"/>
              <a:t>Kontraksjon i størrelse Sc-Zn</a:t>
            </a:r>
          </a:p>
          <a:p>
            <a:pPr eaLnBrk="1" hangingPunct="1"/>
            <a:r>
              <a:rPr lang="nb-NO" sz="1800" smtClean="0"/>
              <a:t>Mindre enn ellers, fordi vi fyller opp et underliggende skall (3d) (skjermer den økende kjerneladningen)</a:t>
            </a:r>
          </a:p>
          <a:p>
            <a:pPr eaLnBrk="1" hangingPunct="1"/>
            <a:r>
              <a:rPr lang="nb-NO" sz="1800" smtClean="0"/>
              <a:t>Men kontraksjonen fører til at grunnstoffene i p-blokkens 4. periode får størrelse relativt lik de i 3. periode.</a:t>
            </a:r>
          </a:p>
          <a:p>
            <a:pPr lvl="1" eaLnBrk="1" hangingPunct="1"/>
            <a:r>
              <a:rPr lang="nb-NO" sz="1600" smtClean="0"/>
              <a:t>Eks.: egenskapene til Al og Ga blir like</a:t>
            </a:r>
            <a:endParaRPr lang="en-US" sz="1600" smtClean="0"/>
          </a:p>
        </p:txBody>
      </p:sp>
      <p:pic>
        <p:nvPicPr>
          <p:cNvPr id="28677" name="Picture 6" descr="fig010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419600"/>
            <a:ext cx="3886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6591300" y="6477000"/>
            <a:ext cx="2589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>
                <a:cs typeface="Times New Roman" pitchFamily="18" charset="0"/>
              </a:rPr>
              <a:t>Figurer fra Shriver and Atkins: Inorganic Chemistry, og fra P. Kofstad: Uorganisk kjemi</a:t>
            </a:r>
            <a:endParaRPr lang="en-US" sz="1000"/>
          </a:p>
        </p:txBody>
      </p:sp>
      <p:pic>
        <p:nvPicPr>
          <p:cNvPr id="28679" name="Picture 8" descr="PerK-3-4-Kovalente-atomradi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071563"/>
            <a:ext cx="51054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Effekt av lantanidene (f-blokka); </a:t>
            </a:r>
            <a:br>
              <a:rPr lang="nb-NO" smtClean="0"/>
            </a:br>
            <a:r>
              <a:rPr lang="nb-NO" smtClean="0"/>
              <a:t>lantanide-kontraksjonen</a:t>
            </a:r>
            <a:endParaRPr lang="en-US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3581400" cy="3352800"/>
          </a:xfrm>
        </p:spPr>
        <p:txBody>
          <a:bodyPr/>
          <a:lstStyle/>
          <a:p>
            <a:pPr eaLnBrk="1" hangingPunct="1"/>
            <a:r>
              <a:rPr lang="nb-NO" sz="1800" smtClean="0"/>
              <a:t>Kontraksjon i størrelse (La-Hf)</a:t>
            </a:r>
          </a:p>
          <a:p>
            <a:pPr eaLnBrk="1" hangingPunct="1"/>
            <a:r>
              <a:rPr lang="nb-NO" sz="1800" smtClean="0"/>
              <a:t>Mye mindre enn ellers, fordi vi fyller opp et dypt underliggende skall (4f)</a:t>
            </a:r>
          </a:p>
          <a:p>
            <a:pPr eaLnBrk="1" hangingPunct="1"/>
            <a:r>
              <a:rPr lang="nb-NO" sz="1800" smtClean="0"/>
              <a:t>Men kontraksjonen fører til at grunnstoffene i d-blokkens 6. periode får størrelse relativt lik de i 5. periode.</a:t>
            </a:r>
          </a:p>
          <a:p>
            <a:pPr lvl="1" eaLnBrk="1" hangingPunct="1"/>
            <a:r>
              <a:rPr lang="nb-NO" sz="1600" smtClean="0"/>
              <a:t>Eks.: egenskapene til Hf og Zr blir like, likeså alle tilsvarende etterfølgende par</a:t>
            </a:r>
            <a:endParaRPr lang="en-US" sz="1600" smtClean="0"/>
          </a:p>
        </p:txBody>
      </p:sp>
      <p:pic>
        <p:nvPicPr>
          <p:cNvPr id="29701" name="Picture 5" descr="fig010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419600"/>
            <a:ext cx="3886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6516688" y="6381750"/>
            <a:ext cx="2627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>
                <a:cs typeface="Times New Roman" pitchFamily="18" charset="0"/>
              </a:rPr>
              <a:t>Figurer fra Shriver and Atkins: Inorganic Chemistry, og fra P. Kofstad: Uorganisk kjemi</a:t>
            </a:r>
            <a:endParaRPr lang="en-US" sz="1000"/>
          </a:p>
        </p:txBody>
      </p:sp>
      <p:pic>
        <p:nvPicPr>
          <p:cNvPr id="29703" name="Picture 8" descr="PerK-3-3-atomradi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066800"/>
            <a:ext cx="4978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Effekt av ionisasjon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38100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dirty="0" err="1" smtClean="0"/>
              <a:t>Kationer</a:t>
            </a:r>
            <a:endParaRPr lang="en-GB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sz="1600" dirty="0" err="1" smtClean="0"/>
              <a:t>eks</a:t>
            </a:r>
            <a:r>
              <a:rPr lang="en-GB" sz="1600" dirty="0" smtClean="0"/>
              <a:t>. Na</a:t>
            </a:r>
            <a:r>
              <a:rPr lang="en-GB" sz="1600" baseline="30000" dirty="0" smtClean="0"/>
              <a:t>+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 dirty="0" err="1" smtClean="0"/>
              <a:t>Mindre</a:t>
            </a:r>
            <a:r>
              <a:rPr lang="en-GB" sz="1800" dirty="0" smtClean="0"/>
              <a:t> radius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600" dirty="0" err="1" smtClean="0"/>
              <a:t>Mindre</a:t>
            </a:r>
            <a:r>
              <a:rPr lang="en-GB" sz="1600" dirty="0" smtClean="0"/>
              <a:t> </a:t>
            </a:r>
            <a:r>
              <a:rPr lang="en-GB" sz="1600" dirty="0" err="1" smtClean="0"/>
              <a:t>frastøtning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</a:t>
            </a:r>
            <a:r>
              <a:rPr lang="en-GB" sz="1600" dirty="0" err="1" smtClean="0"/>
              <a:t>skjerming</a:t>
            </a:r>
            <a:endParaRPr lang="en-GB" sz="1600" dirty="0" smtClean="0"/>
          </a:p>
          <a:p>
            <a:pPr lvl="2" eaLnBrk="1" hangingPunct="1">
              <a:lnSpc>
                <a:spcPct val="90000"/>
              </a:lnSpc>
            </a:pPr>
            <a:r>
              <a:rPr lang="en-GB" sz="1600" dirty="0" err="1" smtClean="0"/>
              <a:t>Ofte</a:t>
            </a:r>
            <a:r>
              <a:rPr lang="en-GB" sz="1600" dirty="0" smtClean="0"/>
              <a:t> </a:t>
            </a:r>
            <a:r>
              <a:rPr lang="en-GB" sz="1600" dirty="0" err="1" smtClean="0"/>
              <a:t>fullstendig</a:t>
            </a:r>
            <a:r>
              <a:rPr lang="en-GB" sz="1600" dirty="0" smtClean="0"/>
              <a:t> </a:t>
            </a:r>
            <a:r>
              <a:rPr lang="en-GB" sz="1600" dirty="0" err="1" smtClean="0"/>
              <a:t>tømming</a:t>
            </a:r>
            <a:r>
              <a:rPr lang="en-GB" sz="1600" dirty="0" smtClean="0"/>
              <a:t> </a:t>
            </a:r>
            <a:r>
              <a:rPr lang="en-GB" sz="1600" dirty="0" err="1" smtClean="0"/>
              <a:t>av</a:t>
            </a:r>
            <a:r>
              <a:rPr lang="en-GB" sz="1600" dirty="0" smtClean="0"/>
              <a:t> et </a:t>
            </a:r>
            <a:r>
              <a:rPr lang="en-GB" sz="1600" dirty="0" err="1" smtClean="0"/>
              <a:t>skall</a:t>
            </a:r>
            <a:endParaRPr lang="en-GB" sz="1600" dirty="0" smtClean="0"/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3810000" cy="1371600"/>
          </a:xfrm>
        </p:spPr>
        <p:txBody>
          <a:bodyPr/>
          <a:lstStyle/>
          <a:p>
            <a:pPr eaLnBrk="1" hangingPunct="1"/>
            <a:r>
              <a:rPr lang="en-GB" sz="2000" dirty="0" err="1" smtClean="0"/>
              <a:t>Anioner</a:t>
            </a:r>
            <a:r>
              <a:rPr lang="en-GB" sz="2000" dirty="0" smtClean="0"/>
              <a:t>, </a:t>
            </a:r>
          </a:p>
          <a:p>
            <a:pPr lvl="1" eaLnBrk="1" hangingPunct="1"/>
            <a:r>
              <a:rPr lang="en-GB" sz="1600" dirty="0" err="1" smtClean="0"/>
              <a:t>eks</a:t>
            </a:r>
            <a:r>
              <a:rPr lang="en-GB" sz="1600" dirty="0" smtClean="0"/>
              <a:t>. </a:t>
            </a:r>
            <a:r>
              <a:rPr lang="en-GB" sz="1600" dirty="0" err="1" smtClean="0"/>
              <a:t>Cl</a:t>
            </a:r>
            <a:r>
              <a:rPr lang="en-GB" sz="1600" baseline="30000" dirty="0" smtClean="0"/>
              <a:t>-</a:t>
            </a:r>
          </a:p>
          <a:p>
            <a:pPr lvl="1" eaLnBrk="1" hangingPunct="1"/>
            <a:r>
              <a:rPr lang="en-GB" sz="1800" dirty="0" err="1" smtClean="0"/>
              <a:t>Større</a:t>
            </a:r>
            <a:r>
              <a:rPr lang="en-GB" sz="1800" dirty="0" smtClean="0"/>
              <a:t> radius</a:t>
            </a:r>
          </a:p>
          <a:p>
            <a:pPr lvl="2" eaLnBrk="1" hangingPunct="1"/>
            <a:r>
              <a:rPr lang="en-GB" sz="1600" dirty="0" err="1" smtClean="0"/>
              <a:t>Mer</a:t>
            </a:r>
            <a:r>
              <a:rPr lang="en-GB" sz="1600" dirty="0" smtClean="0"/>
              <a:t> </a:t>
            </a:r>
            <a:r>
              <a:rPr lang="en-GB" sz="1600" dirty="0" err="1" smtClean="0"/>
              <a:t>frastøtning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</a:t>
            </a:r>
            <a:r>
              <a:rPr lang="en-GB" sz="1600" dirty="0" err="1" smtClean="0"/>
              <a:t>skjerming</a:t>
            </a:r>
            <a:endParaRPr lang="en-GB" sz="1600" dirty="0" smtClean="0"/>
          </a:p>
          <a:p>
            <a:pPr lvl="2" eaLnBrk="1" hangingPunct="1"/>
            <a:endParaRPr lang="en-GB" sz="1600" dirty="0" smtClean="0"/>
          </a:p>
        </p:txBody>
      </p:sp>
      <p:pic>
        <p:nvPicPr>
          <p:cNvPr id="30726" name="Picture 5" descr="str010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687217"/>
            <a:ext cx="2590800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2743200" y="5486400"/>
            <a:ext cx="36576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6172200" y="6165850"/>
            <a:ext cx="297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>
                <a:cs typeface="Times New Roman" pitchFamily="18" charset="0"/>
              </a:rPr>
              <a:t>Figur fra Shriver and Atkins: Inorganic Chemistry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Effekt av koordinasjonstall</a:t>
            </a:r>
            <a:endParaRPr lang="en-US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dirty="0" smtClean="0"/>
              <a:t>Radius øker med økende koordinasjonstall (CN) ( = antall nærmeste naboer)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Skyldes at bindingselektronene deles på flere bindinger; hver binding blir svakere.</a:t>
            </a:r>
            <a:endParaRPr lang="en-US" sz="1800" dirty="0" smtClean="0"/>
          </a:p>
        </p:txBody>
      </p:sp>
      <p:pic>
        <p:nvPicPr>
          <p:cNvPr id="31749" name="Picture 5" descr="fig0220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9525" y="1730375"/>
            <a:ext cx="352107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2"/>
          <p:cNvSpPr txBox="1">
            <a:spLocks noChangeArrowheads="1"/>
          </p:cNvSpPr>
          <p:nvPr/>
        </p:nvSpPr>
        <p:spPr bwMode="auto">
          <a:xfrm>
            <a:off x="6172200" y="6353175"/>
            <a:ext cx="297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>
                <a:cs typeface="Times New Roman" pitchFamily="18" charset="0"/>
              </a:rPr>
              <a:t>Figur fra Shriver and Atkins: Inorganic Chemistry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0413"/>
          </a:xfrm>
        </p:spPr>
        <p:txBody>
          <a:bodyPr/>
          <a:lstStyle/>
          <a:p>
            <a:pPr eaLnBrk="1" hangingPunct="1"/>
            <a:r>
              <a:rPr lang="nb-NO" smtClean="0"/>
              <a:t>Big Bang</a:t>
            </a:r>
            <a:endParaRPr lang="en-GB" smtClean="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6659563" y="6453188"/>
            <a:ext cx="2233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http://outreach.web.cern.ch/outreach/public/cern/PicturePacks/BigBang.html</a:t>
            </a:r>
          </a:p>
        </p:txBody>
      </p:sp>
      <p:pic>
        <p:nvPicPr>
          <p:cNvPr id="8197" name="Picture 7" descr="BigB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988"/>
            <a:ext cx="7640638" cy="641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04900"/>
          </a:xfrm>
        </p:spPr>
        <p:txBody>
          <a:bodyPr/>
          <a:lstStyle/>
          <a:p>
            <a:pPr eaLnBrk="1" hangingPunct="1"/>
            <a:r>
              <a:rPr lang="en-GB" dirty="0" err="1" smtClean="0"/>
              <a:t>Ioniseringsenergi</a:t>
            </a:r>
            <a:r>
              <a:rPr lang="en-GB" dirty="0" smtClean="0"/>
              <a:t>, </a:t>
            </a:r>
            <a:r>
              <a:rPr lang="en-GB" dirty="0" smtClean="0">
                <a:sym typeface="Symbol" pitchFamily="18" charset="2"/>
              </a:rPr>
              <a:t></a:t>
            </a:r>
            <a:r>
              <a:rPr lang="en-GB" i="1" dirty="0" smtClean="0">
                <a:sym typeface="Symbol" pitchFamily="18" charset="2"/>
              </a:rPr>
              <a:t>H</a:t>
            </a:r>
            <a:r>
              <a:rPr lang="en-GB" i="1" baseline="-25000" dirty="0" smtClean="0"/>
              <a:t>i</a:t>
            </a:r>
            <a:endParaRPr lang="en-GB" i="1" dirty="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3581400" cy="2209800"/>
          </a:xfrm>
        </p:spPr>
        <p:txBody>
          <a:bodyPr/>
          <a:lstStyle/>
          <a:p>
            <a:pPr eaLnBrk="1" hangingPunct="1"/>
            <a:r>
              <a:rPr lang="en-GB" sz="1600" smtClean="0"/>
              <a:t>A(g) = A</a:t>
            </a:r>
            <a:r>
              <a:rPr lang="en-GB" sz="1600" baseline="30000" smtClean="0"/>
              <a:t>+</a:t>
            </a:r>
            <a:r>
              <a:rPr lang="en-GB" sz="1600" smtClean="0"/>
              <a:t>(g) + e</a:t>
            </a:r>
            <a:r>
              <a:rPr lang="en-GB" sz="1600" baseline="30000" smtClean="0"/>
              <a:t>-</a:t>
            </a:r>
            <a:r>
              <a:rPr lang="en-GB" sz="1600" smtClean="0"/>
              <a:t>(g)</a:t>
            </a:r>
          </a:p>
          <a:p>
            <a:pPr eaLnBrk="1" hangingPunct="1"/>
            <a:r>
              <a:rPr lang="en-GB" sz="1600" smtClean="0"/>
              <a:t>Øker bortover perioden</a:t>
            </a:r>
          </a:p>
          <a:p>
            <a:pPr lvl="1" eaLnBrk="1" hangingPunct="1"/>
            <a:r>
              <a:rPr lang="en-GB" sz="1400" smtClean="0"/>
              <a:t>Kjerneladning, minkende avstand</a:t>
            </a:r>
          </a:p>
          <a:p>
            <a:pPr eaLnBrk="1" hangingPunct="1"/>
            <a:r>
              <a:rPr lang="en-GB" sz="1600" smtClean="0"/>
              <a:t>Avtar nedover gruppen</a:t>
            </a:r>
          </a:p>
          <a:p>
            <a:pPr lvl="1" eaLnBrk="1" hangingPunct="1"/>
            <a:r>
              <a:rPr lang="en-GB" sz="1400" smtClean="0"/>
              <a:t>Økende avstand</a:t>
            </a:r>
          </a:p>
          <a:p>
            <a:pPr eaLnBrk="1" hangingPunct="1"/>
            <a:r>
              <a:rPr lang="en-GB" sz="1600" smtClean="0"/>
              <a:t>Små avvik: Fulle og halvfylte subskall relativt stabile</a:t>
            </a:r>
          </a:p>
        </p:txBody>
      </p:sp>
      <p:pic>
        <p:nvPicPr>
          <p:cNvPr id="33797" name="Picture 4" descr="fig01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276600"/>
            <a:ext cx="68580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5" descr="fig010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111250"/>
            <a:ext cx="46482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6228184" y="3976688"/>
            <a:ext cx="287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dirty="0">
                <a:cs typeface="Times New Roman" pitchFamily="18" charset="0"/>
              </a:rPr>
              <a:t>Figurer fra </a:t>
            </a:r>
            <a:r>
              <a:rPr lang="nb-NO" sz="1000" dirty="0" err="1">
                <a:cs typeface="Times New Roman" pitchFamily="18" charset="0"/>
              </a:rPr>
              <a:t>Shriver</a:t>
            </a:r>
            <a:r>
              <a:rPr lang="nb-NO" sz="1000" dirty="0">
                <a:cs typeface="Times New Roman" pitchFamily="18" charset="0"/>
              </a:rPr>
              <a:t> and </a:t>
            </a:r>
            <a:r>
              <a:rPr lang="nb-NO" sz="1000" dirty="0" err="1">
                <a:cs typeface="Times New Roman" pitchFamily="18" charset="0"/>
              </a:rPr>
              <a:t>Atkins</a:t>
            </a:r>
            <a:r>
              <a:rPr lang="nb-NO" sz="1000" dirty="0">
                <a:cs typeface="Times New Roman" pitchFamily="18" charset="0"/>
              </a:rPr>
              <a:t>: </a:t>
            </a:r>
            <a:r>
              <a:rPr lang="nb-NO" sz="1000" dirty="0" err="1">
                <a:cs typeface="Times New Roman" pitchFamily="18" charset="0"/>
              </a:rPr>
              <a:t>Inorganic</a:t>
            </a:r>
            <a:r>
              <a:rPr lang="nb-NO" sz="1000" dirty="0">
                <a:cs typeface="Times New Roman" pitchFamily="18" charset="0"/>
              </a:rPr>
              <a:t> </a:t>
            </a:r>
            <a:r>
              <a:rPr lang="nb-NO" sz="1000" dirty="0" err="1">
                <a:cs typeface="Times New Roman" pitchFamily="18" charset="0"/>
              </a:rPr>
              <a:t>Chemistry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/>
              <a:t>Elektronaffinitet</a:t>
            </a:r>
            <a:r>
              <a:rPr lang="en-GB" dirty="0" smtClean="0"/>
              <a:t>, </a:t>
            </a:r>
            <a:r>
              <a:rPr lang="en-GB" dirty="0" smtClean="0">
                <a:sym typeface="Symbol" pitchFamily="18" charset="2"/>
              </a:rPr>
              <a:t></a:t>
            </a:r>
            <a:r>
              <a:rPr lang="en-GB" i="1" dirty="0" smtClean="0">
                <a:sym typeface="Symbol" pitchFamily="18" charset="2"/>
              </a:rPr>
              <a:t>H</a:t>
            </a:r>
            <a:r>
              <a:rPr lang="en-GB" i="1" baseline="-25000" dirty="0" smtClean="0"/>
              <a:t>a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eaLnBrk="1" hangingPunct="1"/>
            <a:r>
              <a:rPr lang="en-GB" smtClean="0"/>
              <a:t>A(g) + e</a:t>
            </a:r>
            <a:r>
              <a:rPr lang="en-GB" baseline="30000" smtClean="0"/>
              <a:t>-</a:t>
            </a:r>
            <a:r>
              <a:rPr lang="en-GB" smtClean="0"/>
              <a:t>(g) = A</a:t>
            </a:r>
            <a:r>
              <a:rPr lang="en-GB" baseline="30000" smtClean="0"/>
              <a:t>-</a:t>
            </a:r>
            <a:r>
              <a:rPr lang="en-GB" smtClean="0"/>
              <a:t>(g)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Gunstig for ett elektron for de fleste grunnstoffer</a:t>
            </a:r>
          </a:p>
          <a:p>
            <a:pPr lvl="1" eaLnBrk="1" hangingPunct="1"/>
            <a:r>
              <a:rPr lang="en-GB" smtClean="0"/>
              <a:t>(men ofte negativ for mer enn ett, eks. O</a:t>
            </a:r>
            <a:r>
              <a:rPr lang="en-GB" baseline="30000" smtClean="0"/>
              <a:t>2-</a:t>
            </a:r>
            <a:r>
              <a:rPr lang="en-GB" smtClean="0"/>
              <a:t>)</a:t>
            </a:r>
          </a:p>
          <a:p>
            <a:pPr lvl="1" eaLnBrk="1" hangingPunct="1"/>
            <a:endParaRPr lang="en-GB" smtClean="0"/>
          </a:p>
          <a:p>
            <a:pPr eaLnBrk="1" hangingPunct="1"/>
            <a:r>
              <a:rPr lang="en-GB" smtClean="0"/>
              <a:t>NB: Varierende bruk av fortegn på energien</a:t>
            </a:r>
          </a:p>
          <a:p>
            <a:pPr lvl="1" eaLnBrk="1" hangingPunct="1"/>
            <a:endParaRPr lang="en-GB" smtClean="0"/>
          </a:p>
          <a:p>
            <a:pPr eaLnBrk="1" hangingPunct="1"/>
            <a:r>
              <a:rPr lang="en-GB" smtClean="0"/>
              <a:t>Størst for halogenene, minst for edelgassene</a:t>
            </a:r>
          </a:p>
        </p:txBody>
      </p:sp>
      <p:pic>
        <p:nvPicPr>
          <p:cNvPr id="34821" name="Picture 4" descr="electron-affin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90725"/>
            <a:ext cx="44196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6724650" y="6537325"/>
            <a:ext cx="2419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>
                <a:cs typeface="Times New Roman" pitchFamily="18" charset="0"/>
              </a:rPr>
              <a:t>Figur fra </a:t>
            </a:r>
            <a:r>
              <a:rPr lang="nb-NO" sz="1000" b="1">
                <a:cs typeface="Times New Roman" pitchFamily="18" charset="0"/>
                <a:hlinkClick r:id="rId3"/>
              </a:rPr>
              <a:t>http://www.webelements.com</a:t>
            </a:r>
            <a:r>
              <a:rPr lang="nb-NO" sz="1000" b="1">
                <a:cs typeface="Times New Roman" pitchFamily="18" charset="0"/>
              </a:rPr>
              <a:t> 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pic>
        <p:nvPicPr>
          <p:cNvPr id="35843" name="Picture 4" descr="fig0125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714490"/>
            <a:ext cx="5220072" cy="253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04900"/>
          </a:xfrm>
        </p:spPr>
        <p:txBody>
          <a:bodyPr/>
          <a:lstStyle/>
          <a:p>
            <a:pPr eaLnBrk="1" hangingPunct="1"/>
            <a:r>
              <a:rPr lang="en-GB" dirty="0" err="1" smtClean="0"/>
              <a:t>Elektronegativitet</a:t>
            </a:r>
            <a:r>
              <a:rPr lang="en-GB" dirty="0" smtClean="0"/>
              <a:t>, </a:t>
            </a:r>
            <a:r>
              <a:rPr lang="en-GB" i="1" dirty="0" smtClean="0">
                <a:sym typeface="Symbol" pitchFamily="18" charset="2"/>
              </a:rPr>
              <a:t>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3847728" cy="4648200"/>
          </a:xfrm>
          <a:noFill/>
        </p:spPr>
        <p:txBody>
          <a:bodyPr/>
          <a:lstStyle/>
          <a:p>
            <a:pPr eaLnBrk="1" hangingPunct="1"/>
            <a:r>
              <a:rPr lang="nb-NO" sz="1800" dirty="0" smtClean="0"/>
              <a:t>Evne til å trekke på elektroner i en kjemisk binding</a:t>
            </a:r>
          </a:p>
          <a:p>
            <a:pPr lvl="1" eaLnBrk="1" hangingPunct="1"/>
            <a:r>
              <a:rPr lang="nb-NO" sz="1600" dirty="0" err="1" smtClean="0"/>
              <a:t>Pauling</a:t>
            </a:r>
            <a:r>
              <a:rPr lang="nb-NO" sz="1600" dirty="0" smtClean="0"/>
              <a:t>: Fra bindingsenergier</a:t>
            </a:r>
          </a:p>
          <a:p>
            <a:pPr lvl="1" eaLnBrk="1" hangingPunct="1"/>
            <a:r>
              <a:rPr lang="nb-NO" sz="1600" dirty="0" err="1" smtClean="0"/>
              <a:t>Mulliken</a:t>
            </a:r>
            <a:r>
              <a:rPr lang="nb-NO" sz="1600" dirty="0" smtClean="0"/>
              <a:t>: Snitt av ioniseringsenergi og elektronaffinitet</a:t>
            </a:r>
          </a:p>
          <a:p>
            <a:pPr lvl="2" eaLnBrk="1" hangingPunct="1">
              <a:buFontTx/>
              <a:buNone/>
            </a:pPr>
            <a:r>
              <a:rPr lang="nb-NO" sz="1400" i="1" dirty="0" smtClean="0">
                <a:sym typeface="Symbol" pitchFamily="18" charset="2"/>
              </a:rPr>
              <a:t> = (</a:t>
            </a:r>
            <a:r>
              <a:rPr lang="nb-NO" i="1" dirty="0" smtClean="0">
                <a:sym typeface="Symbol" pitchFamily="18" charset="2"/>
              </a:rPr>
              <a:t>H</a:t>
            </a:r>
            <a:r>
              <a:rPr lang="nb-NO" sz="1400" i="1" baseline="-25000" dirty="0" smtClean="0">
                <a:sym typeface="Symbol" pitchFamily="18" charset="2"/>
              </a:rPr>
              <a:t>i</a:t>
            </a:r>
            <a:r>
              <a:rPr lang="nb-NO" sz="1400" i="1" dirty="0" smtClean="0">
                <a:sym typeface="Symbol" pitchFamily="18" charset="2"/>
              </a:rPr>
              <a:t> + </a:t>
            </a:r>
            <a:r>
              <a:rPr lang="nb-NO" i="1" dirty="0" smtClean="0">
                <a:sym typeface="Symbol" pitchFamily="18" charset="2"/>
              </a:rPr>
              <a:t>H</a:t>
            </a:r>
            <a:r>
              <a:rPr lang="nb-NO" sz="1400" i="1" baseline="-25000" dirty="0" smtClean="0">
                <a:sym typeface="Symbol" pitchFamily="18" charset="2"/>
              </a:rPr>
              <a:t>a</a:t>
            </a:r>
            <a:r>
              <a:rPr lang="nb-NO" sz="1400" i="1" dirty="0" smtClean="0">
                <a:sym typeface="Symbol" pitchFamily="18" charset="2"/>
              </a:rPr>
              <a:t>)/</a:t>
            </a:r>
            <a:r>
              <a:rPr lang="nb-NO" sz="1400" dirty="0" smtClean="0">
                <a:sym typeface="Symbol" pitchFamily="18" charset="2"/>
              </a:rPr>
              <a:t>2</a:t>
            </a:r>
            <a:endParaRPr lang="nb-NO" sz="1400" dirty="0" smtClean="0"/>
          </a:p>
          <a:p>
            <a:pPr lvl="1" eaLnBrk="1" hangingPunct="1"/>
            <a:r>
              <a:rPr lang="nb-NO" sz="1600" dirty="0" err="1" smtClean="0"/>
              <a:t>Allred-Rochow</a:t>
            </a:r>
            <a:r>
              <a:rPr lang="nb-NO" sz="1600" dirty="0" smtClean="0"/>
              <a:t>: Ta hensyn til </a:t>
            </a:r>
            <a:r>
              <a:rPr lang="nb-NO" sz="1600" i="1" dirty="0" err="1" smtClean="0"/>
              <a:t>Z</a:t>
            </a:r>
            <a:r>
              <a:rPr lang="nb-NO" sz="1600" i="1" baseline="-25000" dirty="0" err="1" smtClean="0"/>
              <a:t>eff</a:t>
            </a:r>
            <a:r>
              <a:rPr lang="nb-NO" sz="1600" dirty="0" smtClean="0"/>
              <a:t> 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Empirisk, kvalitativ, relativ, tilfeldig valgt skala (</a:t>
            </a:r>
            <a:r>
              <a:rPr lang="nb-NO" sz="1800" i="1" dirty="0" smtClean="0">
                <a:sym typeface="Symbol" pitchFamily="18" charset="2"/>
              </a:rPr>
              <a:t></a:t>
            </a:r>
            <a:r>
              <a:rPr lang="nb-NO" sz="1800" i="1" baseline="-25000" dirty="0" smtClean="0">
                <a:sym typeface="Symbol" pitchFamily="18" charset="2"/>
              </a:rPr>
              <a:t>Fluor</a:t>
            </a:r>
            <a:r>
              <a:rPr lang="nb-NO" sz="1800" i="1" dirty="0" smtClean="0"/>
              <a:t> </a:t>
            </a:r>
            <a:r>
              <a:rPr lang="nb-NO" sz="1800" dirty="0" smtClean="0"/>
              <a:t>~ 4).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Øker diagonalt opp mot høyre i periodesystemet</a:t>
            </a:r>
            <a:endParaRPr lang="nb-NO" sz="1800" dirty="0" smtClean="0"/>
          </a:p>
        </p:txBody>
      </p:sp>
      <p:pic>
        <p:nvPicPr>
          <p:cNvPr id="35846" name="Picture 5" descr="Elektronegativiteter-Webelem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6748" y="871539"/>
            <a:ext cx="3942451" cy="306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6581775" y="6400800"/>
            <a:ext cx="267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dirty="0">
                <a:cs typeface="Times New Roman" pitchFamily="18" charset="0"/>
              </a:rPr>
              <a:t>Figurer fra </a:t>
            </a:r>
            <a:r>
              <a:rPr lang="nb-NO" sz="1000" dirty="0" err="1">
                <a:cs typeface="Times New Roman" pitchFamily="18" charset="0"/>
              </a:rPr>
              <a:t>Shriver</a:t>
            </a:r>
            <a:r>
              <a:rPr lang="nb-NO" sz="1000" dirty="0">
                <a:cs typeface="Times New Roman" pitchFamily="18" charset="0"/>
              </a:rPr>
              <a:t> and </a:t>
            </a:r>
            <a:r>
              <a:rPr lang="nb-NO" sz="1000" dirty="0" err="1">
                <a:cs typeface="Times New Roman" pitchFamily="18" charset="0"/>
              </a:rPr>
              <a:t>Atkins</a:t>
            </a:r>
            <a:r>
              <a:rPr lang="nb-NO" sz="1000" dirty="0">
                <a:cs typeface="Times New Roman" pitchFamily="18" charset="0"/>
              </a:rPr>
              <a:t>: </a:t>
            </a:r>
            <a:r>
              <a:rPr lang="nb-NO" sz="1000" dirty="0" err="1">
                <a:cs typeface="Times New Roman" pitchFamily="18" charset="0"/>
              </a:rPr>
              <a:t>Inorganic</a:t>
            </a:r>
            <a:r>
              <a:rPr lang="nb-NO" sz="1000" dirty="0">
                <a:cs typeface="Times New Roman" pitchFamily="18" charset="0"/>
              </a:rPr>
              <a:t> </a:t>
            </a:r>
            <a:r>
              <a:rPr lang="nb-NO" sz="1000" dirty="0" err="1">
                <a:cs typeface="Times New Roman" pitchFamily="18" charset="0"/>
              </a:rPr>
              <a:t>Chemistry</a:t>
            </a:r>
            <a:r>
              <a:rPr lang="nb-NO" sz="1000" dirty="0">
                <a:cs typeface="Times New Roman" pitchFamily="18" charset="0"/>
              </a:rPr>
              <a:t> </a:t>
            </a:r>
            <a:r>
              <a:rPr lang="nb-NO" sz="1000" dirty="0" smtClean="0">
                <a:cs typeface="Times New Roman" pitchFamily="18" charset="0"/>
              </a:rPr>
              <a:t>og </a:t>
            </a:r>
            <a:r>
              <a:rPr lang="nb-NO" sz="1000" dirty="0">
                <a:cs typeface="Times New Roman" pitchFamily="18" charset="0"/>
                <a:hlinkClick r:id="rId4"/>
              </a:rPr>
              <a:t>http://www.webelements.com</a:t>
            </a:r>
            <a:r>
              <a:rPr lang="nb-NO" sz="1000" dirty="0">
                <a:cs typeface="Times New Roman" pitchFamily="18" charset="0"/>
              </a:rPr>
              <a:t> 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04900"/>
          </a:xfrm>
        </p:spPr>
        <p:txBody>
          <a:bodyPr/>
          <a:lstStyle/>
          <a:p>
            <a:pPr eaLnBrk="1" hangingPunct="1"/>
            <a:r>
              <a:rPr lang="en-GB" smtClean="0"/>
              <a:t>Polariserbarhet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4343400" cy="4114800"/>
          </a:xfrm>
        </p:spPr>
        <p:txBody>
          <a:bodyPr/>
          <a:lstStyle/>
          <a:p>
            <a:pPr eaLnBrk="1" hangingPunct="1"/>
            <a:r>
              <a:rPr lang="en-GB" sz="1800" smtClean="0"/>
              <a:t>Store atomer eller ioner: Elektronene langt ute – svakt bundet</a:t>
            </a:r>
          </a:p>
          <a:p>
            <a:pPr eaLnBrk="1" hangingPunct="1"/>
            <a:endParaRPr lang="en-GB" sz="1800" smtClean="0"/>
          </a:p>
          <a:p>
            <a:pPr eaLnBrk="1" hangingPunct="1"/>
            <a:r>
              <a:rPr lang="en-GB" sz="1800" smtClean="0"/>
              <a:t>Tunge atomer eller ioner: Små sprang mellom energinivåene</a:t>
            </a:r>
          </a:p>
          <a:p>
            <a:pPr eaLnBrk="1" hangingPunct="1"/>
            <a:endParaRPr lang="en-GB" sz="1800" smtClean="0"/>
          </a:p>
          <a:p>
            <a:pPr eaLnBrk="1" hangingPunct="1"/>
            <a:r>
              <a:rPr lang="en-GB" sz="1800" smtClean="0"/>
              <a:t>Store og tunge atomer eller ioner: Lett for andre atomer å påvirke elektronene</a:t>
            </a:r>
          </a:p>
          <a:p>
            <a:pPr lvl="1" eaLnBrk="1" hangingPunct="1"/>
            <a:r>
              <a:rPr lang="en-GB" sz="1600" smtClean="0"/>
              <a:t>Myke = polariserbare</a:t>
            </a:r>
          </a:p>
          <a:p>
            <a:pPr lvl="1" eaLnBrk="1" hangingPunct="1"/>
            <a:endParaRPr lang="en-GB" sz="1600" smtClean="0"/>
          </a:p>
          <a:p>
            <a:pPr eaLnBrk="1" hangingPunct="1"/>
            <a:r>
              <a:rPr lang="en-GB" sz="1800" smtClean="0"/>
              <a:t>Små og lette atomer eller ioner:</a:t>
            </a:r>
          </a:p>
          <a:p>
            <a:pPr lvl="1" eaLnBrk="1" hangingPunct="1"/>
            <a:r>
              <a:rPr lang="en-GB" sz="1600" smtClean="0"/>
              <a:t>Harde/stive = lite polariserbare 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372225" y="6308725"/>
            <a:ext cx="2797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>
                <a:cs typeface="Times New Roman" pitchFamily="18" charset="0"/>
              </a:rPr>
              <a:t>Figur fra Shriver and Atkins: Inorganic Chemistry</a:t>
            </a:r>
            <a:endParaRPr lang="en-US" sz="1000"/>
          </a:p>
        </p:txBody>
      </p:sp>
      <p:pic>
        <p:nvPicPr>
          <p:cNvPr id="37894" name="Picture 6" descr="fig0107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143000"/>
            <a:ext cx="17827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Oppsummering – Kap. 4</a:t>
            </a:r>
            <a:endParaRPr lang="en-US" smtClean="0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4267200" cy="5638800"/>
          </a:xfrm>
          <a:solidFill>
            <a:srgbClr val="FFFFCC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nb-NO" sz="1800" dirty="0" smtClean="0"/>
              <a:t>Universet </a:t>
            </a:r>
            <a:r>
              <a:rPr lang="nb-NO" sz="1800" smtClean="0"/>
              <a:t>– </a:t>
            </a:r>
            <a:r>
              <a:rPr lang="nb-NO" sz="1800" smtClean="0"/>
              <a:t>kjernereaksjoner </a:t>
            </a:r>
            <a:r>
              <a:rPr lang="nb-NO" sz="1800" dirty="0" smtClean="0"/>
              <a:t>– nukleosyntese (lette – Fe – tunge)</a:t>
            </a:r>
          </a:p>
          <a:p>
            <a:pPr eaLnBrk="1" hangingPunct="1">
              <a:lnSpc>
                <a:spcPct val="90000"/>
              </a:lnSpc>
              <a:defRPr/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nb-NO" sz="1800" dirty="0" smtClean="0"/>
              <a:t>Kvantemekanikk –kvantetall – orbitaler – sannsynlighet</a:t>
            </a:r>
          </a:p>
          <a:p>
            <a:pPr eaLnBrk="1" hangingPunct="1">
              <a:lnSpc>
                <a:spcPct val="90000"/>
              </a:lnSpc>
              <a:defRPr/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nb-NO" sz="1800" dirty="0" smtClean="0"/>
              <a:t>Oppbygging av det moderne periodesystemet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b-NO" sz="1600" dirty="0" smtClean="0"/>
              <a:t>Orbitaler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b-NO" sz="1600" dirty="0" smtClean="0"/>
              <a:t>Blokker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sz="1800" dirty="0" smtClean="0"/>
              <a:t>Atomenes egenskaper og deres variasjon i periodesystemet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b-NO" sz="1600" dirty="0" smtClean="0"/>
              <a:t>Størrelse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b-NO" sz="1600" dirty="0" smtClean="0"/>
              <a:t>Ioniseringsenergier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b-NO" sz="1600" dirty="0" smtClean="0"/>
              <a:t>Elektronaffinitet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b-NO" sz="1600" dirty="0" smtClean="0"/>
              <a:t>Elektronegativitet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nb-NO" sz="1800" dirty="0" smtClean="0"/>
              <a:t>Viktige og enkle prinsipper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sz="1800" dirty="0" smtClean="0"/>
              <a:t>Begynn å lære plasseringen av viktige grunnstoffer!</a:t>
            </a:r>
            <a:endParaRPr lang="en-US" sz="1800" dirty="0" smtClean="0"/>
          </a:p>
        </p:txBody>
      </p:sp>
      <p:pic>
        <p:nvPicPr>
          <p:cNvPr id="328708" name="Picture 4" descr="PerK-1-7-periodesystem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860425"/>
            <a:ext cx="3733800" cy="2797175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28709" name="Picture 5" descr="PerK-1-6-periodesystem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3733800" cy="259715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38919" name="Text Box 6"/>
          <p:cNvSpPr txBox="1">
            <a:spLocks noChangeArrowheads="1"/>
          </p:cNvSpPr>
          <p:nvPr/>
        </p:nvSpPr>
        <p:spPr bwMode="auto">
          <a:xfrm>
            <a:off x="6807200" y="6613525"/>
            <a:ext cx="2228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>
                <a:cs typeface="Times New Roman" pitchFamily="18" charset="0"/>
              </a:rPr>
              <a:t>Figurer fra P. Kofstad: Uorganisk kjemi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  <p:pic>
        <p:nvPicPr>
          <p:cNvPr id="29698" name="Picture 2" descr="C:\Users\trulsn\Documents\MENA1000bok\Figurer\bigban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704" y="-32635"/>
            <a:ext cx="7543744" cy="6974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2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Elementærpartikler og nuklider</a:t>
            </a:r>
            <a:endParaRPr lang="en-US" smtClean="0"/>
          </a:p>
        </p:txBody>
      </p:sp>
      <p:sp>
        <p:nvSpPr>
          <p:cNvPr id="20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29200" y="1295400"/>
            <a:ext cx="3810000" cy="4953000"/>
          </a:xfrm>
        </p:spPr>
        <p:txBody>
          <a:bodyPr/>
          <a:lstStyle/>
          <a:p>
            <a:pPr eaLnBrk="1" hangingPunct="1"/>
            <a:r>
              <a:rPr lang="nb-NO" sz="1600" smtClean="0"/>
              <a:t>Nuklider: </a:t>
            </a:r>
          </a:p>
          <a:p>
            <a:pPr eaLnBrk="1" hangingPunct="1"/>
            <a:endParaRPr lang="nb-NO" sz="1600" smtClean="0"/>
          </a:p>
          <a:p>
            <a:pPr lvl="1" eaLnBrk="1" hangingPunct="1"/>
            <a:r>
              <a:rPr lang="nb-NO" sz="1400" smtClean="0"/>
              <a:t>E kjemisk symbol (gitt av Z)</a:t>
            </a:r>
          </a:p>
          <a:p>
            <a:pPr lvl="1" eaLnBrk="1" hangingPunct="1"/>
            <a:r>
              <a:rPr lang="nb-NO" sz="1400" smtClean="0"/>
              <a:t>Z atomnummer</a:t>
            </a:r>
          </a:p>
          <a:p>
            <a:pPr lvl="1" eaLnBrk="1" hangingPunct="1"/>
            <a:r>
              <a:rPr lang="nb-NO" sz="1400" smtClean="0"/>
              <a:t>A massetall</a:t>
            </a:r>
          </a:p>
          <a:p>
            <a:pPr lvl="1" eaLnBrk="1" hangingPunct="1"/>
            <a:endParaRPr lang="nb-NO" sz="1400" smtClean="0"/>
          </a:p>
          <a:p>
            <a:pPr eaLnBrk="1" hangingPunct="1"/>
            <a:r>
              <a:rPr lang="nb-NO" sz="1600" smtClean="0"/>
              <a:t>Isotop: Bestemt nuklide</a:t>
            </a:r>
          </a:p>
          <a:p>
            <a:pPr lvl="1" eaLnBrk="1" hangingPunct="1"/>
            <a:r>
              <a:rPr lang="nb-NO" sz="1400" smtClean="0"/>
              <a:t>Eksempler:</a:t>
            </a:r>
          </a:p>
          <a:p>
            <a:pPr eaLnBrk="1" hangingPunct="1"/>
            <a:endParaRPr lang="nb-NO" sz="1600" smtClean="0"/>
          </a:p>
          <a:p>
            <a:pPr eaLnBrk="1" hangingPunct="1"/>
            <a:endParaRPr lang="nb-NO" sz="1600" smtClean="0"/>
          </a:p>
          <a:p>
            <a:pPr lvl="1" eaLnBrk="1" hangingPunct="1"/>
            <a:endParaRPr lang="nb-NO" sz="1400" smtClean="0"/>
          </a:p>
          <a:p>
            <a:pPr eaLnBrk="1" hangingPunct="1"/>
            <a:endParaRPr lang="nb-NO" sz="1600" smtClean="0"/>
          </a:p>
          <a:p>
            <a:pPr eaLnBrk="1" hangingPunct="1"/>
            <a:endParaRPr lang="nb-NO" sz="1600" smtClean="0"/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Grunnstoff: Blanding av isotoper</a:t>
            </a:r>
          </a:p>
          <a:p>
            <a:pPr lvl="1" eaLnBrk="1" hangingPunct="1"/>
            <a:r>
              <a:rPr lang="nb-NO" sz="1400" smtClean="0"/>
              <a:t>Eksempel: naturlig H er en blanding av </a:t>
            </a:r>
            <a:r>
              <a:rPr lang="nb-NO" sz="1400" baseline="30000" smtClean="0"/>
              <a:t>1</a:t>
            </a:r>
            <a:r>
              <a:rPr lang="nb-NO" sz="1400" smtClean="0"/>
              <a:t>H og </a:t>
            </a:r>
            <a:r>
              <a:rPr lang="nb-NO" sz="1400" baseline="30000" smtClean="0"/>
              <a:t>2</a:t>
            </a:r>
            <a:r>
              <a:rPr lang="nb-NO" sz="1400" smtClean="0"/>
              <a:t>H, med atommasse 1,008 </a:t>
            </a:r>
            <a:endParaRPr lang="en-US" sz="1400" smtClean="0"/>
          </a:p>
        </p:txBody>
      </p:sp>
      <p:sp>
        <p:nvSpPr>
          <p:cNvPr id="205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371600"/>
            <a:ext cx="3429000" cy="5181600"/>
          </a:xfrm>
        </p:spPr>
        <p:txBody>
          <a:bodyPr/>
          <a:lstStyle/>
          <a:p>
            <a:pPr lvl="1" eaLnBrk="1" hangingPunct="1"/>
            <a:r>
              <a:rPr lang="nb-NO" sz="1600" smtClean="0"/>
              <a:t>Elektron	e</a:t>
            </a:r>
            <a:r>
              <a:rPr lang="nb-NO" sz="1600" baseline="30000" smtClean="0"/>
              <a:t>-</a:t>
            </a:r>
            <a:endParaRPr lang="nb-NO" sz="1600" smtClean="0"/>
          </a:p>
          <a:p>
            <a:pPr lvl="1" eaLnBrk="1" hangingPunct="1"/>
            <a:r>
              <a:rPr lang="nb-NO" sz="1600" smtClean="0"/>
              <a:t>Positron	e</a:t>
            </a:r>
            <a:r>
              <a:rPr lang="nb-NO" sz="1600" baseline="30000" smtClean="0"/>
              <a:t>+</a:t>
            </a:r>
            <a:endParaRPr lang="nb-NO" sz="1600" smtClean="0"/>
          </a:p>
          <a:p>
            <a:pPr lvl="1" eaLnBrk="1" hangingPunct="1"/>
            <a:r>
              <a:rPr lang="nb-NO" sz="1600" smtClean="0"/>
              <a:t>Foton	</a:t>
            </a:r>
            <a:r>
              <a:rPr lang="nb-NO" sz="1600" smtClean="0">
                <a:sym typeface="Symbol" pitchFamily="18" charset="2"/>
              </a:rPr>
              <a:t></a:t>
            </a:r>
          </a:p>
          <a:p>
            <a:pPr lvl="1" eaLnBrk="1" hangingPunct="1"/>
            <a:r>
              <a:rPr lang="nb-NO" sz="1600" smtClean="0">
                <a:sym typeface="Symbol" pitchFamily="18" charset="2"/>
              </a:rPr>
              <a:t>Nøytrino	</a:t>
            </a:r>
          </a:p>
          <a:p>
            <a:pPr lvl="1" eaLnBrk="1" hangingPunct="1"/>
            <a:r>
              <a:rPr lang="nb-NO" sz="1600" smtClean="0"/>
              <a:t>m.fl.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Nukleoner: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Nøytron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Proton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z="1800" smtClean="0"/>
              <a:t>I radioaktiv stråling:</a:t>
            </a:r>
          </a:p>
          <a:p>
            <a:pPr lvl="1" eaLnBrk="1" hangingPunct="1"/>
            <a:r>
              <a:rPr lang="nb-NO" sz="1600" smtClean="0">
                <a:sym typeface="Symbol" pitchFamily="18" charset="2"/>
              </a:rPr>
              <a:t>-partikler (He</a:t>
            </a:r>
            <a:r>
              <a:rPr lang="nb-NO" sz="1600" baseline="30000" smtClean="0">
                <a:sym typeface="Symbol" pitchFamily="18" charset="2"/>
              </a:rPr>
              <a:t>2+</a:t>
            </a:r>
            <a:r>
              <a:rPr lang="nb-NO" sz="1600" smtClean="0">
                <a:sym typeface="Symbol" pitchFamily="18" charset="2"/>
              </a:rPr>
              <a:t>-kjerner)</a:t>
            </a:r>
          </a:p>
          <a:p>
            <a:pPr lvl="1" eaLnBrk="1" hangingPunct="1"/>
            <a:r>
              <a:rPr lang="nb-NO" sz="1600" smtClean="0">
                <a:sym typeface="Symbol" pitchFamily="18" charset="2"/>
              </a:rPr>
              <a:t>-partikler (elektroner)</a:t>
            </a:r>
          </a:p>
          <a:p>
            <a:pPr lvl="1" eaLnBrk="1" hangingPunct="1"/>
            <a:r>
              <a:rPr lang="nb-NO" sz="1600" smtClean="0">
                <a:sym typeface="Symbol" pitchFamily="18" charset="2"/>
              </a:rPr>
              <a:t>-stråling (foton, elektromagnetisk stråling)</a:t>
            </a:r>
            <a:endParaRPr lang="en-US" sz="1600" smtClean="0"/>
          </a:p>
        </p:txBody>
      </p:sp>
      <p:sp>
        <p:nvSpPr>
          <p:cNvPr id="2060" name="Rectangle 6"/>
          <p:cNvSpPr>
            <a:spLocks noChangeArrowheads="1"/>
          </p:cNvSpPr>
          <p:nvPr/>
        </p:nvSpPr>
        <p:spPr bwMode="auto">
          <a:xfrm>
            <a:off x="4449763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7040563" y="1066800"/>
          <a:ext cx="65563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r:id="rId3" imgW="241300" imgH="228600" progId="Equation.3">
                  <p:embed/>
                </p:oleObj>
              </mc:Choice>
              <mc:Fallback>
                <p:oleObj r:id="rId3" imgW="2413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0563" y="1066800"/>
                        <a:ext cx="655637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7"/>
          <p:cNvGraphicFramePr>
            <a:graphicFrameLocks noChangeAspect="1"/>
          </p:cNvGraphicFramePr>
          <p:nvPr/>
        </p:nvGraphicFramePr>
        <p:xfrm>
          <a:off x="5334000" y="3657600"/>
          <a:ext cx="28956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5" imgW="1815840" imgH="228600" progId="Equation.3">
                  <p:embed/>
                </p:oleObj>
              </mc:Choice>
              <mc:Fallback>
                <p:oleObj name="Equation" r:id="rId5" imgW="181584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657600"/>
                        <a:ext cx="289560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5334000" y="4191000"/>
          <a:ext cx="23622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7" imgW="1549080" imgH="253800" progId="Equation.3">
                  <p:embed/>
                </p:oleObj>
              </mc:Choice>
              <mc:Fallback>
                <p:oleObj name="Equation" r:id="rId7" imgW="1549080" imgH="253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91000"/>
                        <a:ext cx="236220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9"/>
          <p:cNvGraphicFramePr>
            <a:graphicFrameLocks noChangeAspect="1"/>
          </p:cNvGraphicFramePr>
          <p:nvPr/>
        </p:nvGraphicFramePr>
        <p:xfrm>
          <a:off x="5334000" y="4648200"/>
          <a:ext cx="18288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9" imgW="1041120" imgH="253800" progId="Equation.3">
                  <p:embed/>
                </p:oleObj>
              </mc:Choice>
              <mc:Fallback>
                <p:oleObj name="Equation" r:id="rId9" imgW="1041120" imgH="253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648200"/>
                        <a:ext cx="18288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10"/>
          <p:cNvGraphicFramePr>
            <a:graphicFrameLocks noChangeAspect="1"/>
          </p:cNvGraphicFramePr>
          <p:nvPr/>
        </p:nvGraphicFramePr>
        <p:xfrm>
          <a:off x="2495550" y="3733800"/>
          <a:ext cx="7810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11" imgW="444240" imgH="241200" progId="Equation.3">
                  <p:embed/>
                </p:oleObj>
              </mc:Choice>
              <mc:Fallback>
                <p:oleObj name="Equation" r:id="rId11" imgW="444240" imgH="241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3733800"/>
                        <a:ext cx="78105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11"/>
          <p:cNvGraphicFramePr>
            <a:graphicFrameLocks noChangeAspect="1"/>
          </p:cNvGraphicFramePr>
          <p:nvPr/>
        </p:nvGraphicFramePr>
        <p:xfrm>
          <a:off x="2514600" y="4327525"/>
          <a:ext cx="8032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13" imgW="457200" imgH="228600" progId="Equation.3">
                  <p:embed/>
                </p:oleObj>
              </mc:Choice>
              <mc:Fallback>
                <p:oleObj name="Equation" r:id="rId13" imgW="45720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327525"/>
                        <a:ext cx="80327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Kjernereaksjoner - nukleosyntese</a:t>
            </a:r>
            <a:endParaRPr lang="en-US" dirty="0" smtClean="0"/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124744"/>
            <a:ext cx="4100264" cy="4971256"/>
          </a:xfrm>
        </p:spPr>
        <p:txBody>
          <a:bodyPr/>
          <a:lstStyle/>
          <a:p>
            <a:pPr eaLnBrk="1" hangingPunct="1"/>
            <a:r>
              <a:rPr lang="nb-NO" sz="1800" dirty="0" smtClean="0"/>
              <a:t>Syntese av lette elementer (fusjon)</a:t>
            </a:r>
          </a:p>
          <a:p>
            <a:pPr lvl="1" eaLnBrk="1" hangingPunct="1"/>
            <a:r>
              <a:rPr lang="nb-NO" sz="1600" dirty="0" smtClean="0"/>
              <a:t>Eksempel: </a:t>
            </a:r>
            <a:r>
              <a:rPr lang="nb-NO" sz="1600" dirty="0" err="1" smtClean="0"/>
              <a:t>Hydrogen-brenning</a:t>
            </a:r>
            <a:endParaRPr lang="nb-NO" sz="1600" dirty="0" smtClean="0"/>
          </a:p>
          <a:p>
            <a:pPr lvl="1" eaLnBrk="1" hangingPunct="1">
              <a:buFontTx/>
              <a:buNone/>
            </a:pPr>
            <a:r>
              <a:rPr lang="nb-NO" sz="1600" dirty="0" smtClean="0"/>
              <a:t>	Totalreaksjon:</a:t>
            </a:r>
          </a:p>
          <a:p>
            <a:pPr lvl="1" eaLnBrk="1" hangingPunct="1">
              <a:buFontTx/>
              <a:buNone/>
            </a:pPr>
            <a:endParaRPr lang="nb-NO" sz="1600" dirty="0" smtClean="0"/>
          </a:p>
          <a:p>
            <a:pPr lvl="1" eaLnBrk="1" hangingPunct="1">
              <a:buFontTx/>
              <a:buNone/>
            </a:pPr>
            <a:endParaRPr lang="nb-NO" sz="1600" dirty="0" smtClean="0"/>
          </a:p>
          <a:p>
            <a:pPr eaLnBrk="1" hangingPunct="1"/>
            <a:r>
              <a:rPr lang="nb-NO" sz="1800" baseline="30000" dirty="0" smtClean="0"/>
              <a:t>56</a:t>
            </a:r>
            <a:r>
              <a:rPr lang="nb-NO" sz="1800" dirty="0" smtClean="0"/>
              <a:t>Fe er den mest stabile kjernen</a:t>
            </a:r>
          </a:p>
        </p:txBody>
      </p:sp>
      <p:sp>
        <p:nvSpPr>
          <p:cNvPr id="3081" name="Rectangle 6"/>
          <p:cNvSpPr>
            <a:spLocks noChangeArrowheads="1"/>
          </p:cNvSpPr>
          <p:nvPr/>
        </p:nvSpPr>
        <p:spPr bwMode="auto">
          <a:xfrm>
            <a:off x="3817938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259632" y="2132856"/>
          <a:ext cx="27432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3" imgW="1511300" imgH="228600" progId="Equation.3">
                  <p:embed/>
                </p:oleObj>
              </mc:Choice>
              <mc:Fallback>
                <p:oleObj r:id="rId3" imgW="15113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132856"/>
                        <a:ext cx="2743200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Rectangle 8"/>
          <p:cNvSpPr>
            <a:spLocks noChangeArrowheads="1"/>
          </p:cNvSpPr>
          <p:nvPr/>
        </p:nvSpPr>
        <p:spPr bwMode="auto">
          <a:xfrm>
            <a:off x="4788024" y="1124744"/>
            <a:ext cx="4248472" cy="497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1800" dirty="0">
                <a:latin typeface="Arial" charset="0"/>
              </a:rPr>
              <a:t>Syntese av tunge elementer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nb-NO" sz="1800" dirty="0">
                <a:latin typeface="Arial" charset="0"/>
              </a:rPr>
              <a:t>Nøytroner fra fusjon, eks.:</a:t>
            </a:r>
          </a:p>
          <a:p>
            <a:pPr marL="742950" lvl="1" indent="-285750">
              <a:spcBef>
                <a:spcPct val="20000"/>
              </a:spcBef>
            </a:pPr>
            <a:endParaRPr lang="nb-NO" sz="16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nb-NO" sz="1800" dirty="0">
                <a:latin typeface="Arial" charset="0"/>
              </a:rPr>
              <a:t>kolliderer med kjerner, eks.: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nb-NO" sz="1800" dirty="0">
                <a:latin typeface="Arial" charset="0"/>
              </a:rPr>
              <a:t>Ustabile kjerner spaltes (fisjon):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nb-NO" sz="1800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nb-NO" sz="1800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nb-NO" sz="1800" dirty="0">
                <a:latin typeface="Arial" charset="0"/>
              </a:rPr>
              <a:t>	</a:t>
            </a:r>
          </a:p>
          <a:p>
            <a:pPr marL="742950" lvl="1" indent="-285750">
              <a:spcBef>
                <a:spcPct val="20000"/>
              </a:spcBef>
            </a:pPr>
            <a:r>
              <a:rPr lang="nb-NO" sz="1800" dirty="0">
                <a:latin typeface="Arial" charset="0"/>
              </a:rPr>
              <a:t>	(Tc er i sin tur ustabilt…)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909642" y="1937296"/>
          <a:ext cx="21907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5" imgW="1206360" imgH="241200" progId="Equation.3">
                  <p:embed/>
                </p:oleObj>
              </mc:Choice>
              <mc:Fallback>
                <p:oleObj name="Equation" r:id="rId5" imgW="120636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9642" y="1937296"/>
                        <a:ext cx="2190750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850905" y="3340646"/>
          <a:ext cx="2214562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7" imgW="1218960" imgH="241200" progId="Equation.3">
                  <p:embed/>
                </p:oleObj>
              </mc:Choice>
              <mc:Fallback>
                <p:oleObj name="Equation" r:id="rId7" imgW="121896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0905" y="3340646"/>
                        <a:ext cx="2214562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5873130" y="4653136"/>
          <a:ext cx="21907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9" imgW="1206360" imgH="241200" progId="Equation.3">
                  <p:embed/>
                </p:oleObj>
              </mc:Choice>
              <mc:Fallback>
                <p:oleObj name="Equation" r:id="rId9" imgW="120636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130" y="4653136"/>
                        <a:ext cx="2190750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0" y="6584950"/>
            <a:ext cx="28082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900" dirty="0" smtClean="0">
                <a:cs typeface="Times New Roman" pitchFamily="18" charset="0"/>
              </a:rPr>
              <a:t>Figur: </a:t>
            </a:r>
            <a:r>
              <a:rPr lang="nb-NO" sz="900" dirty="0" err="1" smtClean="0">
                <a:cs typeface="Times New Roman" pitchFamily="18" charset="0"/>
              </a:rPr>
              <a:t>Hyperphysics</a:t>
            </a:r>
            <a:endParaRPr lang="en-US" sz="900" dirty="0"/>
          </a:p>
        </p:txBody>
      </p:sp>
      <p:pic>
        <p:nvPicPr>
          <p:cNvPr id="2" name="Picture 7" descr="http://hyperphysics.phy-astr.gsu.edu/hbase/nucene/imgnuk/bcurv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496" y="3068960"/>
            <a:ext cx="5314898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pic>
        <p:nvPicPr>
          <p:cNvPr id="9219" name="Picture 5" descr="fig010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94113"/>
            <a:ext cx="4495800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76536"/>
          </a:xfrm>
        </p:spPr>
        <p:txBody>
          <a:bodyPr/>
          <a:lstStyle/>
          <a:p>
            <a:pPr eaLnBrk="1" hangingPunct="1"/>
            <a:r>
              <a:rPr lang="nb-NO" dirty="0" smtClean="0"/>
              <a:t>Grunnstoffenes forekomst i Universet</a:t>
            </a:r>
            <a:br>
              <a:rPr lang="nb-NO" dirty="0" smtClean="0"/>
            </a:br>
            <a:r>
              <a:rPr lang="nb-NO" sz="1600" dirty="0" smtClean="0"/>
              <a:t>(NB: </a:t>
            </a:r>
            <a:r>
              <a:rPr lang="nb-NO" sz="1600" dirty="0" err="1" smtClean="0"/>
              <a:t>log-skalaer</a:t>
            </a:r>
            <a:r>
              <a:rPr lang="nb-NO" sz="1600" dirty="0" smtClean="0"/>
              <a:t>)</a:t>
            </a:r>
            <a:endParaRPr lang="en-US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143000"/>
            <a:ext cx="4824536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Universet: 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De lette grunnstoffene dominerer fortsatt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endParaRPr lang="nb-NO" sz="1600" dirty="0" smtClean="0"/>
          </a:p>
          <a:p>
            <a:pPr lvl="1" eaLnBrk="1" hangingPunct="1"/>
            <a:endParaRPr lang="nb-NO" sz="1600" dirty="0" smtClean="0"/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err="1" smtClean="0"/>
              <a:t>Partall-atomnummer-kjerner</a:t>
            </a:r>
            <a:r>
              <a:rPr lang="nb-NO" sz="1600" dirty="0" smtClean="0"/>
              <a:t> mer stabile</a:t>
            </a:r>
            <a:endParaRPr lang="en-US" sz="1600" dirty="0" smtClean="0"/>
          </a:p>
        </p:txBody>
      </p:sp>
      <p:pic>
        <p:nvPicPr>
          <p:cNvPr id="9222" name="Picture 6" descr="abund-sun-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836485"/>
            <a:ext cx="3200400" cy="248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105400" y="3962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nb-NO" sz="1800">
                <a:latin typeface="Arial" charset="0"/>
              </a:rPr>
              <a:t>Solen: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nb-NO" sz="1600">
              <a:latin typeface="Arial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660232" y="6488668"/>
            <a:ext cx="2403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900" b="1" dirty="0">
                <a:cs typeface="Times New Roman" pitchFamily="18" charset="0"/>
              </a:rPr>
              <a:t>Figurer fra </a:t>
            </a:r>
            <a:r>
              <a:rPr lang="nb-NO" sz="900" b="1" dirty="0" err="1">
                <a:cs typeface="Times New Roman" pitchFamily="18" charset="0"/>
              </a:rPr>
              <a:t>Shriver</a:t>
            </a:r>
            <a:r>
              <a:rPr lang="nb-NO" sz="900" b="1" dirty="0">
                <a:cs typeface="Times New Roman" pitchFamily="18" charset="0"/>
              </a:rPr>
              <a:t> and </a:t>
            </a:r>
            <a:r>
              <a:rPr lang="nb-NO" sz="900" b="1" dirty="0" err="1">
                <a:cs typeface="Times New Roman" pitchFamily="18" charset="0"/>
              </a:rPr>
              <a:t>Atkins</a:t>
            </a:r>
            <a:r>
              <a:rPr lang="nb-NO" sz="900" b="1" dirty="0">
                <a:cs typeface="Times New Roman" pitchFamily="18" charset="0"/>
              </a:rPr>
              <a:t>: </a:t>
            </a:r>
            <a:r>
              <a:rPr lang="nb-NO" sz="900" b="1" dirty="0" err="1">
                <a:cs typeface="Times New Roman" pitchFamily="18" charset="0"/>
              </a:rPr>
              <a:t>Inorganic</a:t>
            </a:r>
            <a:r>
              <a:rPr lang="nb-NO" sz="900" b="1" dirty="0">
                <a:cs typeface="Times New Roman" pitchFamily="18" charset="0"/>
              </a:rPr>
              <a:t> </a:t>
            </a:r>
            <a:r>
              <a:rPr lang="nb-NO" sz="900" b="1" dirty="0" err="1">
                <a:cs typeface="Times New Roman" pitchFamily="18" charset="0"/>
              </a:rPr>
              <a:t>Chemistry</a:t>
            </a:r>
            <a:r>
              <a:rPr lang="nb-NO" sz="900" b="1" dirty="0">
                <a:cs typeface="Times New Roman" pitchFamily="18" charset="0"/>
              </a:rPr>
              <a:t> og </a:t>
            </a:r>
            <a:r>
              <a:rPr lang="nb-NO" sz="900" b="1" dirty="0" smtClean="0">
                <a:cs typeface="Times New Roman" pitchFamily="18" charset="0"/>
                <a:hlinkClick r:id="rId5"/>
              </a:rPr>
              <a:t>http</a:t>
            </a:r>
            <a:r>
              <a:rPr lang="nb-NO" sz="900" b="1" dirty="0">
                <a:cs typeface="Times New Roman" pitchFamily="18" charset="0"/>
                <a:hlinkClick r:id="rId5"/>
              </a:rPr>
              <a:t>://www.webelements.com</a:t>
            </a:r>
            <a:r>
              <a:rPr lang="nb-NO" sz="900" b="1" dirty="0">
                <a:cs typeface="Times New Roman" pitchFamily="18" charset="0"/>
              </a:rPr>
              <a:t> </a:t>
            </a:r>
            <a:endParaRPr lang="en-US" sz="900" dirty="0"/>
          </a:p>
        </p:txBody>
      </p:sp>
      <p:pic>
        <p:nvPicPr>
          <p:cNvPr id="9225" name="Picture 9" descr="abund-universe-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1007520"/>
            <a:ext cx="3200400" cy="248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724400" y="1143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nb-NO" sz="1800">
                <a:latin typeface="Arial" charset="0"/>
              </a:rPr>
              <a:t>Universet: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nb-NO" sz="1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76536"/>
          </a:xfrm>
        </p:spPr>
        <p:txBody>
          <a:bodyPr/>
          <a:lstStyle/>
          <a:p>
            <a:pPr eaLnBrk="1" hangingPunct="1"/>
            <a:r>
              <a:rPr lang="nb-NO" dirty="0" smtClean="0"/>
              <a:t>Grunnstoffenes forekomst i jordskorpen</a:t>
            </a:r>
            <a:br>
              <a:rPr lang="nb-NO" dirty="0" smtClean="0"/>
            </a:br>
            <a:r>
              <a:rPr lang="nb-NO" sz="1800" dirty="0" smtClean="0"/>
              <a:t>Logaritmiske og lineære plott</a:t>
            </a:r>
            <a:endParaRPr lang="en-US" sz="2000" dirty="0" smtClean="0"/>
          </a:p>
        </p:txBody>
      </p:sp>
      <p:pic>
        <p:nvPicPr>
          <p:cNvPr id="10244" name="Picture 5" descr="abund-crust-int-l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825875"/>
            <a:ext cx="35623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abund-crust-int-l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981075"/>
            <a:ext cx="356235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6588125" y="6613525"/>
            <a:ext cx="24034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900" b="1">
                <a:cs typeface="Times New Roman" pitchFamily="18" charset="0"/>
              </a:rPr>
              <a:t>Figurer fra </a:t>
            </a:r>
            <a:r>
              <a:rPr lang="nb-NO" sz="900" b="1">
                <a:cs typeface="Times New Roman" pitchFamily="18" charset="0"/>
                <a:hlinkClick r:id="rId5"/>
              </a:rPr>
              <a:t>http://www.webelements.com</a:t>
            </a:r>
            <a:r>
              <a:rPr lang="nb-NO" sz="900" b="1">
                <a:cs typeface="Times New Roman" pitchFamily="18" charset="0"/>
              </a:rPr>
              <a:t> </a:t>
            </a:r>
            <a:endParaRPr lang="en-US" sz="900"/>
          </a:p>
        </p:txBody>
      </p:sp>
      <p:pic>
        <p:nvPicPr>
          <p:cNvPr id="10247" name="Picture 8" descr="abund-crust-city-lo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1168400"/>
            <a:ext cx="37338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9" descr="abund-crust-city-li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3937000"/>
            <a:ext cx="37338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152400" y="746125"/>
            <a:ext cx="1600200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600" dirty="0"/>
              <a:t>Logaritmiske og lineære plott av forekomst i jordskorpen. </a:t>
            </a:r>
          </a:p>
          <a:p>
            <a:pPr>
              <a:spcBef>
                <a:spcPct val="50000"/>
              </a:spcBef>
            </a:pPr>
            <a:r>
              <a:rPr lang="nb-NO" sz="1600" dirty="0"/>
              <a:t>De lineære plottene (nederst) </a:t>
            </a:r>
            <a:r>
              <a:rPr lang="nb-NO" sz="1600" dirty="0" smtClean="0"/>
              <a:t>viser </a:t>
            </a:r>
            <a:r>
              <a:rPr lang="nb-NO" sz="1600" dirty="0"/>
              <a:t>at jordskorpen inneholder hovedsakelig (i synkende rekkefølge):</a:t>
            </a:r>
          </a:p>
          <a:p>
            <a:pPr>
              <a:spcBef>
                <a:spcPct val="50000"/>
              </a:spcBef>
            </a:pPr>
            <a:r>
              <a:rPr lang="nb-NO" sz="1600" dirty="0"/>
              <a:t>O</a:t>
            </a:r>
          </a:p>
          <a:p>
            <a:pPr>
              <a:spcBef>
                <a:spcPct val="50000"/>
              </a:spcBef>
            </a:pPr>
            <a:r>
              <a:rPr lang="nb-NO" sz="1600" dirty="0"/>
              <a:t>Si</a:t>
            </a:r>
          </a:p>
          <a:p>
            <a:pPr>
              <a:spcBef>
                <a:spcPct val="50000"/>
              </a:spcBef>
            </a:pPr>
            <a:r>
              <a:rPr lang="nb-NO" sz="1600" dirty="0"/>
              <a:t>Al</a:t>
            </a:r>
          </a:p>
          <a:p>
            <a:pPr>
              <a:spcBef>
                <a:spcPct val="50000"/>
              </a:spcBef>
            </a:pPr>
            <a:r>
              <a:rPr lang="nb-NO" sz="1600" dirty="0"/>
              <a:t>Ca</a:t>
            </a:r>
          </a:p>
          <a:p>
            <a:pPr>
              <a:spcBef>
                <a:spcPct val="50000"/>
              </a:spcBef>
            </a:pPr>
            <a:r>
              <a:rPr lang="nb-NO" sz="1600" dirty="0"/>
              <a:t>Fe</a:t>
            </a:r>
          </a:p>
          <a:p>
            <a:pPr>
              <a:spcBef>
                <a:spcPct val="50000"/>
              </a:spcBef>
            </a:pPr>
            <a:r>
              <a:rPr lang="nb-NO" sz="1600" dirty="0"/>
              <a:t>Mg</a:t>
            </a:r>
          </a:p>
          <a:p>
            <a:pPr>
              <a:spcBef>
                <a:spcPct val="50000"/>
              </a:spcBef>
            </a:pPr>
            <a:r>
              <a:rPr lang="nb-NO" sz="1600" dirty="0"/>
              <a:t>Na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04900"/>
          </a:xfrm>
        </p:spPr>
        <p:txBody>
          <a:bodyPr/>
          <a:lstStyle/>
          <a:p>
            <a:pPr eaLnBrk="1" hangingPunct="1"/>
            <a:r>
              <a:rPr lang="en-GB" smtClean="0"/>
              <a:t>Klassifisering av grunnstoffene -  Periodesystemet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4267200" cy="5334000"/>
          </a:xfrm>
        </p:spPr>
        <p:txBody>
          <a:bodyPr/>
          <a:lstStyle/>
          <a:p>
            <a:pPr eaLnBrk="1" hangingPunct="1"/>
            <a:r>
              <a:rPr lang="en-GB" sz="1600" dirty="0" smtClean="0"/>
              <a:t>Johann </a:t>
            </a:r>
            <a:r>
              <a:rPr lang="en-GB" sz="1600" dirty="0" err="1" smtClean="0"/>
              <a:t>Döbereiner</a:t>
            </a:r>
            <a:r>
              <a:rPr lang="en-GB" sz="1600" dirty="0" smtClean="0"/>
              <a:t> 1817</a:t>
            </a:r>
          </a:p>
          <a:p>
            <a:pPr lvl="1" eaLnBrk="1" hangingPunct="1"/>
            <a:r>
              <a:rPr lang="en-GB" sz="1600" dirty="0" err="1" smtClean="0"/>
              <a:t>Periodisitet</a:t>
            </a:r>
            <a:endParaRPr lang="en-GB" sz="1600" dirty="0" smtClean="0"/>
          </a:p>
          <a:p>
            <a:pPr eaLnBrk="1" hangingPunct="1"/>
            <a:endParaRPr lang="en-GB" sz="1600" dirty="0" smtClean="0"/>
          </a:p>
          <a:p>
            <a:pPr eaLnBrk="1" hangingPunct="1"/>
            <a:r>
              <a:rPr lang="en-GB" sz="1600" dirty="0" smtClean="0"/>
              <a:t>John </a:t>
            </a:r>
            <a:r>
              <a:rPr lang="en-GB" sz="1600" dirty="0" err="1" smtClean="0"/>
              <a:t>Newlands</a:t>
            </a:r>
            <a:r>
              <a:rPr lang="en-GB" sz="1600" dirty="0" smtClean="0"/>
              <a:t> 1860s </a:t>
            </a:r>
          </a:p>
          <a:p>
            <a:pPr lvl="1" eaLnBrk="1" hangingPunct="1"/>
            <a:r>
              <a:rPr lang="en-GB" sz="1600" dirty="0" err="1" smtClean="0"/>
              <a:t>Grupper</a:t>
            </a:r>
            <a:r>
              <a:rPr lang="en-GB" sz="1600" dirty="0" smtClean="0"/>
              <a:t> </a:t>
            </a:r>
            <a:r>
              <a:rPr lang="en-GB" sz="1600" dirty="0" err="1" smtClean="0"/>
              <a:t>á</a:t>
            </a:r>
            <a:r>
              <a:rPr lang="en-GB" sz="1600" dirty="0" smtClean="0"/>
              <a:t> 8. </a:t>
            </a:r>
            <a:endParaRPr lang="nb-NO" sz="1600" dirty="0" smtClean="0"/>
          </a:p>
          <a:p>
            <a:pPr lvl="2" eaLnBrk="1" hangingPunct="1"/>
            <a:r>
              <a:rPr lang="en-GB" sz="1400" dirty="0" err="1" smtClean="0"/>
              <a:t>Oktaver</a:t>
            </a:r>
            <a:r>
              <a:rPr lang="en-GB" sz="1400" dirty="0" smtClean="0"/>
              <a:t>? </a:t>
            </a:r>
            <a:r>
              <a:rPr lang="en-GB" sz="1400" dirty="0" err="1" smtClean="0"/>
              <a:t>Noe</a:t>
            </a:r>
            <a:r>
              <a:rPr lang="en-GB" sz="1400" dirty="0" smtClean="0"/>
              <a:t> med </a:t>
            </a:r>
            <a:r>
              <a:rPr lang="en-GB" sz="1400" dirty="0" err="1" smtClean="0"/>
              <a:t>musikk</a:t>
            </a:r>
            <a:r>
              <a:rPr lang="en-GB" sz="1400" dirty="0" smtClean="0"/>
              <a:t> </a:t>
            </a:r>
            <a:r>
              <a:rPr lang="en-GB" sz="1400" dirty="0" err="1" smtClean="0"/>
              <a:t>å</a:t>
            </a:r>
            <a:r>
              <a:rPr lang="en-GB" sz="1400" dirty="0" smtClean="0"/>
              <a:t> </a:t>
            </a:r>
            <a:r>
              <a:rPr lang="en-GB" sz="1400" dirty="0" err="1" smtClean="0"/>
              <a:t>gjøre</a:t>
            </a:r>
            <a:r>
              <a:rPr lang="en-GB" sz="1400" dirty="0" smtClean="0"/>
              <a:t>?</a:t>
            </a:r>
          </a:p>
          <a:p>
            <a:pPr eaLnBrk="1" hangingPunct="1"/>
            <a:endParaRPr lang="en-GB" sz="1600" dirty="0" smtClean="0"/>
          </a:p>
          <a:p>
            <a:pPr eaLnBrk="1" hangingPunct="1"/>
            <a:r>
              <a:rPr lang="en-GB" sz="1600" dirty="0" err="1" smtClean="0"/>
              <a:t>Lothar</a:t>
            </a:r>
            <a:r>
              <a:rPr lang="en-GB" sz="1600" dirty="0" smtClean="0"/>
              <a:t> Meyer</a:t>
            </a:r>
          </a:p>
          <a:p>
            <a:pPr eaLnBrk="1" hangingPunct="1"/>
            <a:r>
              <a:rPr lang="en-GB" sz="1600" dirty="0" err="1" smtClean="0"/>
              <a:t>Dimitri</a:t>
            </a:r>
            <a:r>
              <a:rPr lang="en-GB" sz="1600" dirty="0" smtClean="0"/>
              <a:t> </a:t>
            </a:r>
            <a:r>
              <a:rPr lang="en-GB" sz="1600" dirty="0" err="1" smtClean="0"/>
              <a:t>Mendeleev</a:t>
            </a:r>
            <a:r>
              <a:rPr lang="en-GB" sz="1600" dirty="0" smtClean="0"/>
              <a:t> </a:t>
            </a:r>
          </a:p>
          <a:p>
            <a:pPr lvl="1" eaLnBrk="1" hangingPunct="1"/>
            <a:r>
              <a:rPr lang="en-GB" sz="1400" dirty="0" smtClean="0"/>
              <a:t>1860s-70s</a:t>
            </a:r>
          </a:p>
          <a:p>
            <a:pPr lvl="1" eaLnBrk="1" hangingPunct="1"/>
            <a:r>
              <a:rPr lang="en-GB" sz="1600" dirty="0" err="1" smtClean="0"/>
              <a:t>Første</a:t>
            </a:r>
            <a:r>
              <a:rPr lang="en-GB" sz="1600" dirty="0" smtClean="0"/>
              <a:t> </a:t>
            </a:r>
            <a:r>
              <a:rPr lang="en-GB" sz="1600" dirty="0" err="1" smtClean="0"/>
              <a:t>periodiske</a:t>
            </a:r>
            <a:r>
              <a:rPr lang="en-GB" sz="1600" dirty="0" smtClean="0"/>
              <a:t> </a:t>
            </a:r>
            <a:r>
              <a:rPr lang="en-GB" sz="1600" dirty="0" err="1" smtClean="0"/>
              <a:t>tabeller</a:t>
            </a:r>
            <a:endParaRPr lang="en-GB" sz="1400" dirty="0" smtClean="0"/>
          </a:p>
        </p:txBody>
      </p:sp>
      <p:pic>
        <p:nvPicPr>
          <p:cNvPr id="11269" name="Picture 4" descr="FIG0103C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36096" y="789572"/>
            <a:ext cx="3457079" cy="2491791"/>
          </a:xfrm>
        </p:spPr>
      </p:pic>
      <p:pic>
        <p:nvPicPr>
          <p:cNvPr id="11270" name="Picture 5" descr="Mendeleev_tab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6461" y="3309938"/>
            <a:ext cx="4862739" cy="328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 descr="mendele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221088"/>
            <a:ext cx="2204647" cy="251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8210550" y="1052513"/>
            <a:ext cx="8985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>
                <a:cs typeface="Times New Roman" pitchFamily="18" charset="0"/>
              </a:rPr>
              <a:t>Figur fra Shriver and Atkins: Inorganic Chemistry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66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8953</TotalTime>
  <Words>2036</Words>
  <Application>Microsoft Office PowerPoint</Application>
  <PresentationFormat>On-screen Show (4:3)</PresentationFormat>
  <Paragraphs>445</Paragraphs>
  <Slides>34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Default Design</vt:lpstr>
      <vt:lpstr>Picture</vt:lpstr>
      <vt:lpstr>Microsoft Equation 3.0</vt:lpstr>
      <vt:lpstr>Equation</vt:lpstr>
      <vt:lpstr>MENA 1000; Materialer, energi og nanoteknologi  - Kap. 4  Grunnstoffene</vt:lpstr>
      <vt:lpstr>Universet</vt:lpstr>
      <vt:lpstr>Big Bang</vt:lpstr>
      <vt:lpstr>PowerPoint Presentation</vt:lpstr>
      <vt:lpstr>Elementærpartikler og nuklider</vt:lpstr>
      <vt:lpstr>Kjernereaksjoner - nukleosyntese</vt:lpstr>
      <vt:lpstr>Grunnstoffenes forekomst i Universet (NB: log-skalaer)</vt:lpstr>
      <vt:lpstr>Grunnstoffenes forekomst i jordskorpen Logaritmiske og lineære plott</vt:lpstr>
      <vt:lpstr>Klassifisering av grunnstoffene -  Periodesystemet </vt:lpstr>
      <vt:lpstr>Det moderne periodesystemet</vt:lpstr>
      <vt:lpstr>Kvantemekanikk for et elektron</vt:lpstr>
      <vt:lpstr>Interferens</vt:lpstr>
      <vt:lpstr>Kvantifisering</vt:lpstr>
      <vt:lpstr>Kvantetall og orbitaler</vt:lpstr>
      <vt:lpstr>PowerPoint Presentation</vt:lpstr>
      <vt:lpstr>Orbital-approksimasjonen</vt:lpstr>
      <vt:lpstr>Pauli eksklusjonsprinsipp</vt:lpstr>
      <vt:lpstr>Oppfylling av orbitaler</vt:lpstr>
      <vt:lpstr>Oppbygging av periodesystemet</vt:lpstr>
      <vt:lpstr>Oppbygging - building-up - Aufbau</vt:lpstr>
      <vt:lpstr>Elektronkonfigurasjoner</vt:lpstr>
      <vt:lpstr>Periodesystemets format</vt:lpstr>
      <vt:lpstr>Atomenes egenskaper</vt:lpstr>
      <vt:lpstr>Størrelse  - radier</vt:lpstr>
      <vt:lpstr>Størrelse - periodiske trender</vt:lpstr>
      <vt:lpstr>Effekt av innskuddsmetallene (d-blokka) </vt:lpstr>
      <vt:lpstr>Effekt av lantanidene (f-blokka);  lantanide-kontraksjonen</vt:lpstr>
      <vt:lpstr>Effekt av ionisasjon</vt:lpstr>
      <vt:lpstr>Effekt av koordinasjonstall</vt:lpstr>
      <vt:lpstr>Ioniseringsenergi, Hi</vt:lpstr>
      <vt:lpstr>Elektronaffinitet, Ha</vt:lpstr>
      <vt:lpstr>Elektronegativitet, </vt:lpstr>
      <vt:lpstr>Polariserbarhet</vt:lpstr>
      <vt:lpstr>Oppsummering – Kap. 4</vt:lpstr>
    </vt:vector>
  </TitlesOfParts>
  <Company>UiO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Truls Norby</dc:creator>
  <cp:lastModifiedBy>Truls Eivind Norby</cp:lastModifiedBy>
  <cp:revision>215</cp:revision>
  <dcterms:created xsi:type="dcterms:W3CDTF">2003-05-03T22:01:05Z</dcterms:created>
  <dcterms:modified xsi:type="dcterms:W3CDTF">2015-09-03T18:10:05Z</dcterms:modified>
</cp:coreProperties>
</file>