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539" r:id="rId3"/>
    <p:sldId id="489" r:id="rId4"/>
    <p:sldId id="492" r:id="rId5"/>
    <p:sldId id="493" r:id="rId6"/>
    <p:sldId id="494" r:id="rId7"/>
    <p:sldId id="495" r:id="rId8"/>
    <p:sldId id="496" r:id="rId9"/>
    <p:sldId id="497" r:id="rId10"/>
    <p:sldId id="498" r:id="rId11"/>
    <p:sldId id="499" r:id="rId12"/>
    <p:sldId id="500" r:id="rId13"/>
    <p:sldId id="502" r:id="rId14"/>
    <p:sldId id="501" r:id="rId15"/>
    <p:sldId id="503" r:id="rId16"/>
    <p:sldId id="504" r:id="rId17"/>
    <p:sldId id="505" r:id="rId18"/>
    <p:sldId id="506" r:id="rId19"/>
    <p:sldId id="508" r:id="rId20"/>
    <p:sldId id="512" r:id="rId21"/>
    <p:sldId id="510" r:id="rId22"/>
    <p:sldId id="540" r:id="rId23"/>
    <p:sldId id="532" r:id="rId24"/>
    <p:sldId id="513" r:id="rId25"/>
    <p:sldId id="514" r:id="rId26"/>
    <p:sldId id="538" r:id="rId27"/>
    <p:sldId id="515" r:id="rId28"/>
    <p:sldId id="516" r:id="rId29"/>
    <p:sldId id="517" r:id="rId30"/>
    <p:sldId id="518" r:id="rId31"/>
    <p:sldId id="519" r:id="rId32"/>
    <p:sldId id="520" r:id="rId33"/>
    <p:sldId id="521" r:id="rId34"/>
    <p:sldId id="522" r:id="rId35"/>
    <p:sldId id="523" r:id="rId36"/>
    <p:sldId id="524" r:id="rId37"/>
    <p:sldId id="525" r:id="rId38"/>
    <p:sldId id="533" r:id="rId39"/>
    <p:sldId id="526" r:id="rId40"/>
    <p:sldId id="529" r:id="rId41"/>
    <p:sldId id="527" r:id="rId42"/>
    <p:sldId id="531" r:id="rId43"/>
    <p:sldId id="536" r:id="rId44"/>
    <p:sldId id="537" r:id="rId45"/>
    <p:sldId id="535" r:id="rId46"/>
    <p:sldId id="528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CC0000"/>
    <a:srgbClr val="99CCFF"/>
    <a:srgbClr val="003366"/>
    <a:srgbClr val="000066"/>
    <a:srgbClr val="CCECFF"/>
    <a:srgbClr val="FFFF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85" autoAdjust="0"/>
    <p:restoredTop sz="90929"/>
  </p:normalViewPr>
  <p:slideViewPr>
    <p:cSldViewPr>
      <p:cViewPr varScale="1">
        <p:scale>
          <a:sx n="117" d="100"/>
          <a:sy n="117" d="100"/>
        </p:scale>
        <p:origin x="-136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2102" y="-4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image" Target="../media/image66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16630D5-B2B0-4BA1-A97B-D1D7DF5A6B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95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22189B0-F75E-4179-928F-F51552AC9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588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E6042-EE16-41D4-A8ED-FCED098FD9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1532F-402F-4047-BD67-59DDAA17A8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01919-C9C4-43DE-9ACC-0CA044DA15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D9964-46B3-4818-94C1-82AA26A89F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0D5C4-D066-4A2F-ABDD-BF984CA313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DEE3D-667E-41D2-841C-B865C5446D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4C25E-2114-470E-A6EB-8D4E7ABBDB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0658C-FB0E-4597-B555-E2702C349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1365D-E75F-4722-9818-22F9B75C95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D5F7B-0CC3-4FD6-8521-AC8E5C0076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4149A-E839-4D68-B8B6-6613B3EC0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5838D-A712-402E-AEF6-807D170C38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5513" y="6553200"/>
            <a:ext cx="4248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77000"/>
            <a:ext cx="83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9FC34EF-2EA9-43DD-B7E8-F309066C7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198" name="Picture 7" descr="uio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458200" y="152400"/>
            <a:ext cx="7620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jpeg"/><Relationship Id="rId5" Type="http://schemas.microsoft.com/office/2007/relationships/hdphoto" Target="../media/hdphoto11.wdp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fesil.com/microsilica.ht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alibaba.com/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13" Type="http://schemas.openxmlformats.org/officeDocument/2006/relationships/image" Target="../media/image61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8.wmf"/><Relationship Id="rId11" Type="http://schemas.openxmlformats.org/officeDocument/2006/relationships/image" Target="../media/image62.jpeg"/><Relationship Id="rId5" Type="http://schemas.openxmlformats.org/officeDocument/2006/relationships/oleObject" Target="../embeddings/oleObject7.bin"/><Relationship Id="rId10" Type="http://schemas.openxmlformats.org/officeDocument/2006/relationships/image" Target="../media/image60.wmf"/><Relationship Id="rId4" Type="http://schemas.openxmlformats.org/officeDocument/2006/relationships/image" Target="../media/image57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63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image" Target="../media/image64.jpeg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11.bin"/><Relationship Id="rId10" Type="http://schemas.openxmlformats.org/officeDocument/2006/relationships/image" Target="file:///C:\Documents%20and%20Settings\trulsn\My%20Documents\MetEnFrem\Figurer\polymer-polykondensasjon.JPG" TargetMode="External"/><Relationship Id="rId4" Type="http://schemas.openxmlformats.org/officeDocument/2006/relationships/image" Target="file:///C:\Documents%20and%20Settings\trulsn\My%20Documents\MetEnFrem\Figurer\Polymer-addisjon.JPG" TargetMode="External"/><Relationship Id="rId9" Type="http://schemas.openxmlformats.org/officeDocument/2006/relationships/image" Target="../media/image65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70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7.png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69.png"/><Relationship Id="rId4" Type="http://schemas.openxmlformats.org/officeDocument/2006/relationships/image" Target="../media/image66.png"/><Relationship Id="rId9" Type="http://schemas.openxmlformats.org/officeDocument/2006/relationships/oleObject" Target="../embeddings/oleObject16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1.png"/><Relationship Id="rId5" Type="http://schemas.openxmlformats.org/officeDocument/2006/relationships/oleObject" Target="../embeddings/oleObject18.bin"/><Relationship Id="rId4" Type="http://schemas.openxmlformats.org/officeDocument/2006/relationships/image" Target="file:///C:\Documents%20and%20Settings\trulsn\My%20Documents\MetEnFrem\Figurer\WDC-15-7-polymers.JPG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8.png"/><Relationship Id="rId4" Type="http://schemas.openxmlformats.org/officeDocument/2006/relationships/image" Target="../media/image7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2.jpeg"/><Relationship Id="rId4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8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0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13.jpe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microsoft.com/office/2007/relationships/hdphoto" Target="../media/hdphoto4.wdp"/><Relationship Id="rId5" Type="http://schemas.openxmlformats.org/officeDocument/2006/relationships/image" Target="../media/image14.jpeg"/><Relationship Id="rId10" Type="http://schemas.openxmlformats.org/officeDocument/2006/relationships/image" Target="../media/image12.wmf"/><Relationship Id="rId4" Type="http://schemas.microsoft.com/office/2007/relationships/hdphoto" Target="../media/hdphoto3.wdp"/><Relationship Id="rId9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microsoft.com/office/2007/relationships/hdphoto" Target="../media/hdphoto5.wdp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microsoft.com/office/2007/relationships/hdphoto" Target="../media/hdphoto7.wdp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eg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9219" name="Picture 23" descr="domkirkeodden-Sandlund-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5175"/>
            <a:ext cx="8278813" cy="2087563"/>
          </a:xfrm>
        </p:spPr>
        <p:txBody>
          <a:bodyPr/>
          <a:lstStyle/>
          <a:p>
            <a:pPr eaLnBrk="1" hangingPunct="1"/>
            <a:r>
              <a:rPr lang="nb-NO" smtClean="0">
                <a:solidFill>
                  <a:srgbClr val="FFFF00"/>
                </a:solidFill>
                <a:latin typeface="Arial Black" pitchFamily="34" charset="0"/>
              </a:rPr>
              <a:t>MENA 1000; Materialer, energi og nanoteknologi - Kap. 8</a:t>
            </a:r>
            <a:r>
              <a:rPr lang="nb-NO" smtClean="0">
                <a:solidFill>
                  <a:srgbClr val="FF6600"/>
                </a:solidFill>
                <a:latin typeface="Arial Black" pitchFamily="34" charset="0"/>
              </a:rPr>
              <a:t/>
            </a:r>
            <a:br>
              <a:rPr lang="nb-NO" smtClean="0">
                <a:solidFill>
                  <a:srgbClr val="FF6600"/>
                </a:solidFill>
                <a:latin typeface="Arial Black" pitchFamily="34" charset="0"/>
              </a:rPr>
            </a:br>
            <a:r>
              <a:rPr lang="nb-NO" smtClean="0">
                <a:solidFill>
                  <a:srgbClr val="660033"/>
                </a:solidFill>
                <a:latin typeface="Arial Black" pitchFamily="34" charset="0"/>
              </a:rPr>
              <a:t/>
            </a:r>
            <a:br>
              <a:rPr lang="nb-NO" smtClean="0">
                <a:solidFill>
                  <a:srgbClr val="660033"/>
                </a:solidFill>
                <a:latin typeface="Arial Black" pitchFamily="34" charset="0"/>
              </a:rPr>
            </a:br>
            <a:r>
              <a:rPr lang="nb-NO" sz="3600" smtClean="0">
                <a:solidFill>
                  <a:schemeClr val="bg1"/>
                </a:solidFill>
                <a:latin typeface="Arial Black" pitchFamily="34" charset="0"/>
              </a:rPr>
              <a:t>Mekaniske egenskaper og konstruksjonsmaterialer</a:t>
            </a:r>
            <a:endParaRPr lang="en-US" sz="440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514600"/>
            <a:ext cx="7543800" cy="762000"/>
          </a:xfrm>
        </p:spPr>
        <p:txBody>
          <a:bodyPr/>
          <a:lstStyle/>
          <a:p>
            <a:pPr eaLnBrk="1" hangingPunct="1"/>
            <a:endParaRPr lang="nb-NO" smtClean="0"/>
          </a:p>
          <a:p>
            <a:pPr eaLnBrk="1" hangingPunct="1"/>
            <a:endParaRPr lang="en-US" sz="1400" smtClean="0"/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76200" y="4419600"/>
            <a:ext cx="3352800" cy="1735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kumimoji="1" lang="en-GB" sz="1200">
                <a:solidFill>
                  <a:schemeClr val="bg1"/>
                </a:solidFill>
                <a:latin typeface="Arial" charset="0"/>
              </a:rPr>
              <a:t>Truls Norby</a:t>
            </a:r>
          </a:p>
          <a:p>
            <a:pPr eaLnBrk="0" hangingPunct="0"/>
            <a:r>
              <a:rPr kumimoji="1" lang="en-GB" sz="1200">
                <a:solidFill>
                  <a:schemeClr val="bg1"/>
                </a:solidFill>
                <a:latin typeface="Arial" charset="0"/>
              </a:rPr>
              <a:t>Kjemisk institutt/</a:t>
            </a:r>
          </a:p>
          <a:p>
            <a:pPr eaLnBrk="0" hangingPunct="0"/>
            <a:r>
              <a:rPr kumimoji="1" lang="en-GB" sz="1200">
                <a:solidFill>
                  <a:schemeClr val="bg1"/>
                </a:solidFill>
                <a:latin typeface="Arial" charset="0"/>
              </a:rPr>
              <a:t>Senter for Materialvitenskap og nanoteknologi</a:t>
            </a:r>
          </a:p>
          <a:p>
            <a:pPr eaLnBrk="0" hangingPunct="0"/>
            <a:r>
              <a:rPr kumimoji="1" lang="en-GB" sz="1200">
                <a:solidFill>
                  <a:schemeClr val="bg1"/>
                </a:solidFill>
                <a:latin typeface="Arial" charset="0"/>
              </a:rPr>
              <a:t>Universitetet i Oslo</a:t>
            </a:r>
          </a:p>
          <a:p>
            <a:pPr eaLnBrk="0" hangingPunct="0"/>
            <a:r>
              <a:rPr kumimoji="1" lang="en-GB" sz="1200">
                <a:solidFill>
                  <a:schemeClr val="bg1"/>
                </a:solidFill>
                <a:latin typeface="Arial" charset="0"/>
              </a:rPr>
              <a:t>FERMiO, Forskningsparken</a:t>
            </a:r>
          </a:p>
          <a:p>
            <a:pPr eaLnBrk="0" hangingPunct="0"/>
            <a:r>
              <a:rPr kumimoji="1" lang="en-GB" sz="1200">
                <a:solidFill>
                  <a:schemeClr val="bg1"/>
                </a:solidFill>
                <a:latin typeface="Arial" charset="0"/>
              </a:rPr>
              <a:t>Gaustadalleen 21</a:t>
            </a:r>
          </a:p>
          <a:p>
            <a:pPr eaLnBrk="0" hangingPunct="0"/>
            <a:r>
              <a:rPr kumimoji="1" lang="en-GB" sz="1200">
                <a:solidFill>
                  <a:schemeClr val="bg1"/>
                </a:solidFill>
                <a:latin typeface="Arial" charset="0"/>
              </a:rPr>
              <a:t>NO-0349 Oslo</a:t>
            </a:r>
          </a:p>
          <a:p>
            <a:pPr eaLnBrk="0" hangingPunct="0"/>
            <a:endParaRPr kumimoji="1" lang="en-GB" sz="1200">
              <a:solidFill>
                <a:schemeClr val="bg1"/>
              </a:solidFill>
              <a:latin typeface="Arial" charset="0"/>
            </a:endParaRPr>
          </a:p>
          <a:p>
            <a:pPr eaLnBrk="0" hangingPunct="0"/>
            <a:r>
              <a:rPr kumimoji="1" lang="en-GB" sz="1200">
                <a:solidFill>
                  <a:schemeClr val="bg1"/>
                </a:solidFill>
                <a:latin typeface="Arial" charset="0"/>
              </a:rPr>
              <a:t>truls.norby@kjemi.uio.no</a:t>
            </a:r>
            <a:endParaRPr lang="en-GB" sz="16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4953000" y="3716338"/>
            <a:ext cx="32766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nb-NO" sz="1400" b="1">
                <a:solidFill>
                  <a:srgbClr val="FFFF00"/>
                </a:solidFill>
                <a:latin typeface="Arial" charset="0"/>
              </a:rPr>
              <a:t>	Mekaniske egenskaper</a:t>
            </a:r>
          </a:p>
          <a:p>
            <a:pPr marL="457200" indent="-457200">
              <a:spcBef>
                <a:spcPct val="50000"/>
              </a:spcBef>
            </a:pPr>
            <a:r>
              <a:rPr lang="nb-NO" sz="1400" b="1">
                <a:solidFill>
                  <a:srgbClr val="FFFF00"/>
                </a:solidFill>
                <a:latin typeface="Arial" charset="0"/>
              </a:rPr>
              <a:t>		Belastning</a:t>
            </a:r>
          </a:p>
          <a:p>
            <a:pPr marL="457200" indent="-457200">
              <a:spcBef>
                <a:spcPct val="50000"/>
              </a:spcBef>
            </a:pPr>
            <a:r>
              <a:rPr lang="nb-NO" sz="1400" b="1">
                <a:solidFill>
                  <a:srgbClr val="FFFF00"/>
                </a:solidFill>
                <a:latin typeface="Arial" charset="0"/>
              </a:rPr>
              <a:t>		Spenning</a:t>
            </a:r>
          </a:p>
          <a:p>
            <a:pPr marL="457200" indent="-457200">
              <a:spcBef>
                <a:spcPct val="50000"/>
              </a:spcBef>
            </a:pPr>
            <a:r>
              <a:rPr lang="nb-NO" sz="1400" b="1">
                <a:solidFill>
                  <a:srgbClr val="FFFF00"/>
                </a:solidFill>
                <a:latin typeface="Arial" charset="0"/>
              </a:rPr>
              <a:t>		Deformasjon</a:t>
            </a:r>
          </a:p>
          <a:p>
            <a:pPr marL="457200" indent="-457200">
              <a:spcBef>
                <a:spcPct val="50000"/>
              </a:spcBef>
            </a:pPr>
            <a:r>
              <a:rPr lang="nb-NO" sz="1400" b="1">
                <a:solidFill>
                  <a:srgbClr val="FFFF00"/>
                </a:solidFill>
                <a:latin typeface="Arial" charset="0"/>
              </a:rPr>
              <a:t>	Konstruksjonsmaterialer</a:t>
            </a:r>
          </a:p>
          <a:p>
            <a:pPr marL="457200" indent="-457200">
              <a:spcBef>
                <a:spcPct val="50000"/>
              </a:spcBef>
            </a:pPr>
            <a:r>
              <a:rPr lang="nb-NO" sz="1400" b="1">
                <a:solidFill>
                  <a:srgbClr val="FFFF00"/>
                </a:solidFill>
                <a:latin typeface="Arial" charset="0"/>
              </a:rPr>
              <a:t>		Metalliske</a:t>
            </a:r>
          </a:p>
          <a:p>
            <a:pPr marL="457200" indent="-457200">
              <a:spcBef>
                <a:spcPct val="50000"/>
              </a:spcBef>
            </a:pPr>
            <a:r>
              <a:rPr lang="nb-NO" sz="1400" b="1">
                <a:solidFill>
                  <a:srgbClr val="FFFF00"/>
                </a:solidFill>
                <a:latin typeface="Arial" charset="0"/>
              </a:rPr>
              <a:t>		Keramiske</a:t>
            </a:r>
          </a:p>
          <a:p>
            <a:pPr marL="457200" indent="-457200">
              <a:spcBef>
                <a:spcPct val="50000"/>
              </a:spcBef>
            </a:pPr>
            <a:r>
              <a:rPr lang="nb-NO" sz="1400" b="1">
                <a:solidFill>
                  <a:srgbClr val="FFFF00"/>
                </a:solidFill>
                <a:latin typeface="Arial" charset="0"/>
              </a:rPr>
              <a:t>		Polymerer</a:t>
            </a:r>
          </a:p>
          <a:p>
            <a:pPr marL="457200" indent="-457200">
              <a:spcBef>
                <a:spcPct val="50000"/>
              </a:spcBef>
            </a:pPr>
            <a:r>
              <a:rPr lang="nb-NO" sz="1400" b="1">
                <a:solidFill>
                  <a:srgbClr val="FFFF00"/>
                </a:solidFill>
                <a:latin typeface="Arial" charset="0"/>
              </a:rPr>
              <a:t>		m.m.</a:t>
            </a:r>
          </a:p>
        </p:txBody>
      </p:sp>
      <p:sp>
        <p:nvSpPr>
          <p:cNvPr id="9224" name="Rectangle 10"/>
          <p:cNvSpPr>
            <a:spLocks noChangeArrowheads="1"/>
          </p:cNvSpPr>
          <p:nvPr/>
        </p:nvSpPr>
        <p:spPr bwMode="auto">
          <a:xfrm>
            <a:off x="3773488" y="2886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9225" name="Text Box 22"/>
          <p:cNvSpPr txBox="1">
            <a:spLocks noChangeArrowheads="1"/>
          </p:cNvSpPr>
          <p:nvPr/>
        </p:nvSpPr>
        <p:spPr bwMode="auto">
          <a:xfrm>
            <a:off x="6248400" y="66135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>
                <a:solidFill>
                  <a:schemeClr val="bg1"/>
                </a:solidFill>
              </a:rPr>
              <a:t>Foto: http://Sandlund.net</a:t>
            </a:r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AE6042-EE16-41D4-A8ED-FCED098FD92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Plastisk deformasjon</a:t>
            </a:r>
            <a:endParaRPr lang="en-US" smtClean="0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nb-NO" sz="1800" smtClean="0"/>
              <a:t>Foregår ved dannelse og bevegelse av dislokasjoner</a:t>
            </a:r>
            <a:endParaRPr lang="en-US" sz="1800" smtClean="0"/>
          </a:p>
        </p:txBody>
      </p:sp>
      <p:pic>
        <p:nvPicPr>
          <p:cNvPr id="16389" name="Picture 5" descr="aan-64-dislokasjonsglidn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660775" y="2276475"/>
            <a:ext cx="5087938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6248400" y="65532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A. Almar-Næss: Metalliske Materialer</a:t>
            </a:r>
            <a:endParaRPr lang="en-US" sz="1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76313"/>
          </a:xfrm>
        </p:spPr>
        <p:txBody>
          <a:bodyPr/>
          <a:lstStyle/>
          <a:p>
            <a:pPr eaLnBrk="1" hangingPunct="1"/>
            <a:r>
              <a:rPr lang="nb-NO" smtClean="0"/>
              <a:t>Mobilitet av dislokasjoner. Herding</a:t>
            </a:r>
            <a:endParaRPr lang="en-US" smtClean="0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371600"/>
            <a:ext cx="4172272" cy="5029200"/>
          </a:xfrm>
        </p:spPr>
        <p:txBody>
          <a:bodyPr/>
          <a:lstStyle/>
          <a:p>
            <a:pPr eaLnBrk="1" hangingPunct="1"/>
            <a:r>
              <a:rPr lang="nb-NO" sz="1800" dirty="0" smtClean="0"/>
              <a:t>Flere mekanismer hindrer dislokasjoner i å bevege seg: </a:t>
            </a:r>
          </a:p>
          <a:p>
            <a:pPr lvl="1" eaLnBrk="1" hangingPunct="1"/>
            <a:r>
              <a:rPr lang="nb-NO" sz="1600" dirty="0" smtClean="0"/>
              <a:t>Fremmedatomer og andre punktdefekter</a:t>
            </a:r>
          </a:p>
          <a:p>
            <a:pPr lvl="1" eaLnBrk="1" hangingPunct="1"/>
            <a:endParaRPr lang="nb-NO" sz="1600" dirty="0" smtClean="0"/>
          </a:p>
          <a:p>
            <a:pPr lvl="1" eaLnBrk="1" hangingPunct="1"/>
            <a:r>
              <a:rPr lang="nb-NO" sz="1600" dirty="0" smtClean="0"/>
              <a:t>Utfellinger</a:t>
            </a:r>
          </a:p>
          <a:p>
            <a:pPr lvl="1" eaLnBrk="1" hangingPunct="1"/>
            <a:endParaRPr lang="nb-NO" sz="1600" dirty="0" smtClean="0"/>
          </a:p>
          <a:p>
            <a:pPr lvl="1" eaLnBrk="1" hangingPunct="1"/>
            <a:r>
              <a:rPr lang="nb-NO" sz="1600" dirty="0" smtClean="0"/>
              <a:t>Korngrenser</a:t>
            </a:r>
          </a:p>
          <a:p>
            <a:pPr lvl="1" eaLnBrk="1" hangingPunct="1"/>
            <a:endParaRPr lang="nb-NO" sz="1600" dirty="0" smtClean="0"/>
          </a:p>
          <a:p>
            <a:pPr lvl="1" eaLnBrk="1" hangingPunct="1"/>
            <a:r>
              <a:rPr lang="nb-NO" sz="1600" dirty="0" smtClean="0"/>
              <a:t>Dislokasjoner hekter hverandre</a:t>
            </a:r>
          </a:p>
          <a:p>
            <a:pPr lvl="1" eaLnBrk="1" hangingPunct="1"/>
            <a:endParaRPr lang="nb-NO" sz="1600" dirty="0" smtClean="0"/>
          </a:p>
          <a:p>
            <a:pPr eaLnBrk="1" hangingPunct="1"/>
            <a:r>
              <a:rPr lang="nb-NO" sz="1800" dirty="0" smtClean="0"/>
              <a:t>Mekanismer for å omgå hindrene</a:t>
            </a:r>
          </a:p>
          <a:p>
            <a:pPr lvl="1" eaLnBrk="1" hangingPunct="1"/>
            <a:r>
              <a:rPr lang="nb-NO" sz="1600" dirty="0" err="1" smtClean="0"/>
              <a:t>Frank-Read-kilder</a:t>
            </a:r>
            <a:endParaRPr lang="nb-NO" sz="1600" dirty="0" smtClean="0"/>
          </a:p>
          <a:p>
            <a:pPr lvl="1" eaLnBrk="1" hangingPunct="1"/>
            <a:r>
              <a:rPr lang="nb-NO" sz="1600" dirty="0" err="1" smtClean="0"/>
              <a:t>Vakansklatring</a:t>
            </a:r>
            <a:endParaRPr lang="nb-NO" sz="1600" dirty="0" smtClean="0"/>
          </a:p>
          <a:p>
            <a:pPr lvl="1" eaLnBrk="1" hangingPunct="1"/>
            <a:r>
              <a:rPr lang="nb-NO" sz="1600" dirty="0" smtClean="0"/>
              <a:t>Diffusjon</a:t>
            </a:r>
            <a:endParaRPr lang="en-US" sz="1600" dirty="0" smtClean="0"/>
          </a:p>
        </p:txBody>
      </p:sp>
      <p:pic>
        <p:nvPicPr>
          <p:cNvPr id="17413" name="Picture 5" descr="aan-154-dislokasjonsklatr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3546475"/>
            <a:ext cx="4279900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aan-69-Frank-Re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1125" y="836613"/>
            <a:ext cx="31940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6248400" y="65532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A. Almar-Næss: Metalliske Materialer</a:t>
            </a:r>
            <a:endParaRPr lang="en-US" sz="1000"/>
          </a:p>
        </p:txBody>
      </p:sp>
      <p:cxnSp>
        <p:nvCxnSpPr>
          <p:cNvPr id="9" name="Elbow Connector 8"/>
          <p:cNvCxnSpPr/>
          <p:nvPr/>
        </p:nvCxnSpPr>
        <p:spPr>
          <a:xfrm flipV="1">
            <a:off x="3131840" y="2996952"/>
            <a:ext cx="2160240" cy="2088232"/>
          </a:xfrm>
          <a:prstGeom prst="bentConnector3">
            <a:avLst>
              <a:gd name="adj1" fmla="val 50000"/>
            </a:avLst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131840" y="5373216"/>
            <a:ext cx="1872208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Deformasjon ved tvillingdannelse</a:t>
            </a:r>
            <a:endParaRPr lang="en-US" smtClean="0"/>
          </a:p>
        </p:txBody>
      </p:sp>
      <p:pic>
        <p:nvPicPr>
          <p:cNvPr id="18436" name="Picture 5" descr="aan-58-tvill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981200"/>
            <a:ext cx="541337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6248400" y="65532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A. Almar-Næss: Metalliske Materialer</a:t>
            </a:r>
            <a:endParaRPr lang="en-US" sz="1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b="1" smtClean="0"/>
              <a:t>Brudd !</a:t>
            </a:r>
            <a:endParaRPr lang="en-US" b="1" smtClean="0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39624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smtClean="0"/>
              <a:t>Duktilt brudd</a:t>
            </a:r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Sprøbrudd</a:t>
            </a:r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Bruddseighet = spenning ved brudd</a:t>
            </a:r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Forutsigbart i metaller + plaster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men obs: materialtretthet</a:t>
            </a:r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Uforutsigbart i keramer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Avhenger av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smtClean="0"/>
              <a:t>Defekter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smtClean="0"/>
              <a:t>Overflatefinish</a:t>
            </a:r>
          </a:p>
          <a:p>
            <a:pPr lvl="1" eaLnBrk="1" hangingPunct="1">
              <a:lnSpc>
                <a:spcPct val="90000"/>
              </a:lnSpc>
            </a:pPr>
            <a:endParaRPr lang="nb-NO" sz="160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Mottiltak: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smtClean="0"/>
              <a:t>Transformasjonsstyrking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smtClean="0"/>
              <a:t>Kompositter</a:t>
            </a:r>
            <a:endParaRPr lang="en-US" sz="1400" smtClean="0"/>
          </a:p>
        </p:txBody>
      </p:sp>
      <p:pic>
        <p:nvPicPr>
          <p:cNvPr id="20485" name="Picture 5" descr="CD-knu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124200"/>
            <a:ext cx="3505200" cy="343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7" descr="ductile-and-brittle-fra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838200"/>
            <a:ext cx="3871913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Termospenninger</a:t>
            </a:r>
            <a:endParaRPr lang="en-US" smtClean="0"/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371600"/>
            <a:ext cx="3961135" cy="5181600"/>
          </a:xfrm>
        </p:spPr>
        <p:txBody>
          <a:bodyPr/>
          <a:lstStyle/>
          <a:p>
            <a:pPr eaLnBrk="1" hangingPunct="1"/>
            <a:r>
              <a:rPr lang="nb-NO" sz="1800" dirty="0" smtClean="0"/>
              <a:t>Herding ved rask avkjøling:</a:t>
            </a:r>
          </a:p>
          <a:p>
            <a:pPr lvl="1" eaLnBrk="1" hangingPunct="1">
              <a:buFontTx/>
              <a:buNone/>
            </a:pPr>
            <a:r>
              <a:rPr lang="nb-NO" sz="1600" dirty="0" smtClean="0"/>
              <a:t>Sammentrekning i overflaten</a:t>
            </a:r>
          </a:p>
          <a:p>
            <a:pPr lvl="1" eaLnBrk="1" hangingPunct="1">
              <a:buFontTx/>
              <a:buNone/>
            </a:pPr>
            <a:r>
              <a:rPr lang="nb-NO" sz="1600" dirty="0" smtClean="0"/>
              <a:t>Flyt av materiale</a:t>
            </a:r>
          </a:p>
          <a:p>
            <a:pPr lvl="1" eaLnBrk="1" hangingPunct="1">
              <a:buFontTx/>
              <a:buNone/>
            </a:pPr>
            <a:r>
              <a:rPr lang="nb-NO" sz="1600" dirty="0" smtClean="0"/>
              <a:t>Kompresjonsspenninger i overflaten når volumet under trekker seg sammen ved lavere temperatur</a:t>
            </a:r>
          </a:p>
          <a:p>
            <a:pPr lvl="1" eaLnBrk="1" hangingPunct="1">
              <a:buFontTx/>
              <a:buNone/>
            </a:pPr>
            <a:r>
              <a:rPr lang="nb-NO" sz="1600" dirty="0" smtClean="0"/>
              <a:t>= Herding</a:t>
            </a:r>
          </a:p>
          <a:p>
            <a:pPr lvl="1" eaLnBrk="1" hangingPunct="1">
              <a:buFontTx/>
              <a:buNone/>
            </a:pPr>
            <a:endParaRPr lang="nb-NO" sz="1600" dirty="0" smtClean="0"/>
          </a:p>
          <a:p>
            <a:pPr eaLnBrk="1" hangingPunct="1"/>
            <a:r>
              <a:rPr lang="nb-NO" sz="1800" dirty="0" smtClean="0"/>
              <a:t>Temperatursvingninger i anisotrope materialer</a:t>
            </a:r>
          </a:p>
          <a:p>
            <a:pPr lvl="1" eaLnBrk="1" hangingPunct="1">
              <a:buFontTx/>
              <a:buNone/>
            </a:pPr>
            <a:r>
              <a:rPr lang="nb-NO" sz="1600" dirty="0" smtClean="0"/>
              <a:t>Korn utvider seg forskjellig i forskjellige retninger</a:t>
            </a:r>
          </a:p>
          <a:p>
            <a:pPr lvl="1" eaLnBrk="1" hangingPunct="1">
              <a:buFontTx/>
              <a:buNone/>
            </a:pPr>
            <a:r>
              <a:rPr lang="nb-NO" sz="1600" dirty="0" smtClean="0"/>
              <a:t>Spenninger</a:t>
            </a:r>
          </a:p>
          <a:p>
            <a:pPr lvl="1" eaLnBrk="1" hangingPunct="1">
              <a:buFontTx/>
              <a:buNone/>
            </a:pPr>
            <a:r>
              <a:rPr lang="nb-NO" sz="1600" dirty="0" smtClean="0"/>
              <a:t>OK ved høy temperatur: dislokasjoner + diffusjon</a:t>
            </a:r>
          </a:p>
          <a:p>
            <a:pPr lvl="1" eaLnBrk="1" hangingPunct="1">
              <a:buFontTx/>
              <a:buNone/>
            </a:pPr>
            <a:r>
              <a:rPr lang="nb-NO" sz="1600" dirty="0" smtClean="0"/>
              <a:t>Sprekkdannelser ved lave temperaturer</a:t>
            </a:r>
          </a:p>
          <a:p>
            <a:pPr lvl="1" eaLnBrk="1" hangingPunct="1">
              <a:buFontTx/>
              <a:buNone/>
            </a:pPr>
            <a:r>
              <a:rPr lang="nb-NO" sz="1600" dirty="0" smtClean="0"/>
              <a:t>Små korn + porer kan hjelpe </a:t>
            </a:r>
            <a:endParaRPr lang="en-US" sz="1600" dirty="0" smtClean="0"/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6629400" y="6553200"/>
            <a:ext cx="2514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>
                <a:cs typeface="Times New Roman" pitchFamily="18" charset="0"/>
              </a:rPr>
              <a:t>Foto: M. Huse, UiO</a:t>
            </a:r>
            <a:endParaRPr lang="en-US" sz="10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475382" y="3717032"/>
            <a:ext cx="5668618" cy="2448272"/>
            <a:chOff x="3475382" y="3717032"/>
            <a:chExt cx="5668618" cy="2448272"/>
          </a:xfrm>
        </p:grpSpPr>
        <p:pic>
          <p:nvPicPr>
            <p:cNvPr id="19462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75382" y="3789487"/>
              <a:ext cx="5633694" cy="23758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Rectangle 1"/>
            <p:cNvSpPr/>
            <p:nvPr/>
          </p:nvSpPr>
          <p:spPr>
            <a:xfrm>
              <a:off x="6292229" y="3717032"/>
              <a:ext cx="2851771" cy="2448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9464" name="Picture 8" descr="http://glassbransjeforbundet.custompublish.com/getfile.php/781313.1069.eyfxaqdepu/800x650/Herdet-glass-Foto-Arne-Eidal.jpg?no=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6875" y="1628800"/>
            <a:ext cx="3681611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21507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Konstruksjonsmaterialer; Metalliske materialer</a:t>
            </a:r>
            <a:endParaRPr lang="en-US" smtClean="0"/>
          </a:p>
        </p:txBody>
      </p:sp>
      <p:sp>
        <p:nvSpPr>
          <p:cNvPr id="21508" name="Rectangle 2051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nb-NO" smtClean="0"/>
              <a:t>Rene metaller</a:t>
            </a:r>
          </a:p>
          <a:p>
            <a:pPr eaLnBrk="1" hangingPunct="1"/>
            <a:endParaRPr lang="nb-NO" smtClean="0"/>
          </a:p>
          <a:p>
            <a:pPr lvl="1" eaLnBrk="1" hangingPunct="1"/>
            <a:r>
              <a:rPr lang="nb-NO" smtClean="0"/>
              <a:t>Bløte</a:t>
            </a:r>
          </a:p>
          <a:p>
            <a:pPr lvl="1" eaLnBrk="1" hangingPunct="1"/>
            <a:r>
              <a:rPr lang="nb-NO" smtClean="0"/>
              <a:t>Høy elektrisk ledningsevne</a:t>
            </a:r>
          </a:p>
          <a:p>
            <a:pPr eaLnBrk="1" hangingPunct="1"/>
            <a:endParaRPr lang="nb-NO" smtClean="0"/>
          </a:p>
          <a:p>
            <a:pPr lvl="1" eaLnBrk="1" hangingPunct="1"/>
            <a:r>
              <a:rPr lang="nb-NO" smtClean="0"/>
              <a:t>I bruk som elektriske ledere</a:t>
            </a:r>
          </a:p>
          <a:p>
            <a:pPr lvl="2" eaLnBrk="1" hangingPunct="1"/>
            <a:r>
              <a:rPr lang="nb-NO" smtClean="0"/>
              <a:t>Cu, Al</a:t>
            </a:r>
          </a:p>
          <a:p>
            <a:pPr lvl="1" eaLnBrk="1" hangingPunct="1"/>
            <a:endParaRPr lang="nb-NO" smtClean="0"/>
          </a:p>
          <a:p>
            <a:pPr lvl="1" eaLnBrk="1" hangingPunct="1"/>
            <a:r>
              <a:rPr lang="nb-NO" smtClean="0"/>
              <a:t>Høytemperaturmaterialer</a:t>
            </a:r>
          </a:p>
          <a:p>
            <a:pPr lvl="2" eaLnBrk="1" hangingPunct="1"/>
            <a:r>
              <a:rPr lang="nb-NO" smtClean="0"/>
              <a:t>W, Mo, Ta</a:t>
            </a:r>
          </a:p>
          <a:p>
            <a:pPr lvl="1" eaLnBrk="1" hangingPunct="1"/>
            <a:endParaRPr lang="nb-NO" smtClean="0"/>
          </a:p>
          <a:p>
            <a:pPr lvl="1" eaLnBrk="1" hangingPunct="1"/>
            <a:r>
              <a:rPr lang="nb-NO" smtClean="0"/>
              <a:t>W i glødelamper</a:t>
            </a:r>
          </a:p>
          <a:p>
            <a:pPr lvl="2" eaLnBrk="1" hangingPunct="1"/>
            <a:r>
              <a:rPr lang="nb-NO" smtClean="0"/>
              <a:t>ThO</a:t>
            </a:r>
            <a:r>
              <a:rPr lang="nb-NO" baseline="-25000" smtClean="0"/>
              <a:t>2</a:t>
            </a:r>
            <a:r>
              <a:rPr lang="nb-NO" smtClean="0"/>
              <a:t>-partikler dispergert</a:t>
            </a:r>
          </a:p>
          <a:p>
            <a:pPr lvl="2" eaLnBrk="1" hangingPunct="1"/>
            <a:r>
              <a:rPr lang="nb-NO" smtClean="0"/>
              <a:t>Pulvermetallurgisk forming</a:t>
            </a:r>
            <a:endParaRPr lang="nb-NO" baseline="-25000" smtClean="0"/>
          </a:p>
          <a:p>
            <a:pPr eaLnBrk="1" hangingPunct="1"/>
            <a:endParaRPr lang="en-US" smtClean="0"/>
          </a:p>
        </p:txBody>
      </p:sp>
      <p:pic>
        <p:nvPicPr>
          <p:cNvPr id="21509" name="Picture 2053" descr="EH-8-3-W-Th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4646613"/>
            <a:ext cx="4114800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 Box 2054"/>
          <p:cNvSpPr txBox="1">
            <a:spLocks noChangeArrowheads="1"/>
          </p:cNvSpPr>
          <p:nvPr/>
        </p:nvSpPr>
        <p:spPr bwMode="auto">
          <a:xfrm>
            <a:off x="5943600" y="6237288"/>
            <a:ext cx="25161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>
                <a:cs typeface="Times New Roman" pitchFamily="18" charset="0"/>
              </a:rPr>
              <a:t>Figur: E. Hornbogen: Werkstoffe</a:t>
            </a:r>
            <a:endParaRPr lang="en-US" sz="1000"/>
          </a:p>
        </p:txBody>
      </p:sp>
      <p:pic>
        <p:nvPicPr>
          <p:cNvPr id="21511" name="Picture 2055" descr="all-metal-ge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1052513"/>
            <a:ext cx="3725862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Legeringer – oversikt over herdbare legeringer og støpelegeringer</a:t>
            </a:r>
            <a:endParaRPr lang="en-US" smtClean="0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nb-NO" sz="1600" smtClean="0"/>
              <a:t>Legeringer gjøres hardere (herdes) i tre kategorier. Dette har med hvordan og hvor effektivt dislokasjoner hindres i å gli og derved deformere materialet.:</a:t>
            </a:r>
          </a:p>
          <a:p>
            <a:pPr eaLnBrk="1" hangingPunct="1"/>
            <a:endParaRPr lang="nb-NO" sz="1600" smtClean="0"/>
          </a:p>
          <a:p>
            <a:pPr lvl="1" eaLnBrk="1" hangingPunct="1"/>
            <a:r>
              <a:rPr lang="nb-NO" sz="1400" smtClean="0"/>
              <a:t>Løsningsherdbare legeringer</a:t>
            </a:r>
          </a:p>
          <a:p>
            <a:pPr eaLnBrk="1" hangingPunct="1"/>
            <a:endParaRPr lang="nb-NO" sz="1600" smtClean="0"/>
          </a:p>
          <a:p>
            <a:pPr lvl="1" eaLnBrk="1" hangingPunct="1"/>
            <a:r>
              <a:rPr lang="nb-NO" sz="1400" smtClean="0"/>
              <a:t>Utskillningsherdbare legeringer</a:t>
            </a:r>
          </a:p>
          <a:p>
            <a:pPr eaLnBrk="1" hangingPunct="1"/>
            <a:endParaRPr lang="nb-NO" sz="1600" smtClean="0"/>
          </a:p>
          <a:p>
            <a:pPr lvl="1" eaLnBrk="1" hangingPunct="1"/>
            <a:r>
              <a:rPr lang="nb-NO" sz="1400" smtClean="0"/>
              <a:t>Omvandlingsherdbare legeringer</a:t>
            </a:r>
          </a:p>
          <a:p>
            <a:pPr eaLnBrk="1" hangingPunct="1"/>
            <a:endParaRPr lang="nb-NO" sz="1600" smtClean="0"/>
          </a:p>
          <a:p>
            <a:pPr eaLnBrk="1" hangingPunct="1"/>
            <a:r>
              <a:rPr lang="nb-NO" sz="1600" smtClean="0"/>
              <a:t>Alternativt kan man vektlegge lavest mulig smeltepunkt, ved å gå etter eutektikum:</a:t>
            </a:r>
          </a:p>
          <a:p>
            <a:pPr eaLnBrk="1" hangingPunct="1"/>
            <a:endParaRPr lang="nb-NO" sz="1600" smtClean="0"/>
          </a:p>
          <a:p>
            <a:pPr lvl="1" eaLnBrk="1" hangingPunct="1"/>
            <a:r>
              <a:rPr lang="nb-NO" sz="1400" smtClean="0"/>
              <a:t>Støpelegeringer</a:t>
            </a:r>
            <a:endParaRPr lang="en-US" sz="1400" smtClean="0"/>
          </a:p>
        </p:txBody>
      </p:sp>
      <p:sp>
        <p:nvSpPr>
          <p:cNvPr id="22534" name="Text Box 8"/>
          <p:cNvSpPr txBox="1">
            <a:spLocks noChangeArrowheads="1"/>
          </p:cNvSpPr>
          <p:nvPr/>
        </p:nvSpPr>
        <p:spPr bwMode="auto">
          <a:xfrm>
            <a:off x="6248400" y="65532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A. Almar-Næss: Metalliske Materialer</a:t>
            </a:r>
            <a:endParaRPr lang="en-US" sz="1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10" name="Picture 6" descr="aan-238-mess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700106" y="1484783"/>
            <a:ext cx="4264382" cy="475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04875"/>
          </a:xfrm>
        </p:spPr>
        <p:txBody>
          <a:bodyPr/>
          <a:lstStyle/>
          <a:p>
            <a:pPr eaLnBrk="1" hangingPunct="1"/>
            <a:r>
              <a:rPr lang="nb-NO" smtClean="0"/>
              <a:t>Løsningsherdbare legeringer</a:t>
            </a:r>
            <a:endParaRPr lang="en-US" smtClean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066800"/>
            <a:ext cx="5638800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Enfase</a:t>
            </a:r>
          </a:p>
          <a:p>
            <a:pPr eaLnBrk="1" hangingPunct="1"/>
            <a:r>
              <a:rPr lang="nb-NO" sz="1800" smtClean="0"/>
              <a:t>Dislokasjoner hindres av fremmedatomer </a:t>
            </a:r>
            <a:endParaRPr lang="en-US" sz="1800" smtClean="0"/>
          </a:p>
        </p:txBody>
      </p:sp>
      <p:pic>
        <p:nvPicPr>
          <p:cNvPr id="23558" name="Picture 6" descr="aan-238-mess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376366" y="1196752"/>
            <a:ext cx="3660130" cy="4079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7" descr="MAW-9-36-SnP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71600" y="1752600"/>
            <a:ext cx="26670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9" descr="WDC-CP6-alfamessing-100x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4005064"/>
            <a:ext cx="3429000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1" name="Text Box 11"/>
          <p:cNvSpPr txBox="1">
            <a:spLocks noChangeArrowheads="1"/>
          </p:cNvSpPr>
          <p:nvPr/>
        </p:nvSpPr>
        <p:spPr bwMode="auto">
          <a:xfrm>
            <a:off x="6084168" y="5877272"/>
            <a:ext cx="2895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 dirty="0"/>
              <a:t>Figurer: M.A. White: </a:t>
            </a:r>
            <a:r>
              <a:rPr lang="nb-NO" sz="1000" dirty="0" err="1"/>
              <a:t>Properties</a:t>
            </a:r>
            <a:r>
              <a:rPr lang="nb-NO" sz="1000" dirty="0"/>
              <a:t> </a:t>
            </a:r>
            <a:r>
              <a:rPr lang="nb-NO" sz="1000" dirty="0" err="1"/>
              <a:t>of</a:t>
            </a:r>
            <a:r>
              <a:rPr lang="nb-NO" sz="1000" dirty="0"/>
              <a:t> Materials, A. Almar-Næss: Metalliske Materialer, </a:t>
            </a:r>
            <a:r>
              <a:rPr lang="en-GB" sz="1000" dirty="0">
                <a:cs typeface="Times New Roman" pitchFamily="18" charset="0"/>
              </a:rPr>
              <a:t>W.D. Callister </a:t>
            </a:r>
            <a:r>
              <a:rPr lang="en-GB" sz="1000" dirty="0" err="1">
                <a:cs typeface="Times New Roman" pitchFamily="18" charset="0"/>
              </a:rPr>
              <a:t>jr</a:t>
            </a:r>
            <a:r>
              <a:rPr lang="en-GB" sz="1000" dirty="0">
                <a:cs typeface="Times New Roman" pitchFamily="18" charset="0"/>
              </a:rPr>
              <a:t>.: Materials Science and Engineering</a:t>
            </a:r>
            <a:endParaRPr lang="en-US" sz="1000" dirty="0">
              <a:cs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Utskillningsherdbare legeringer</a:t>
            </a:r>
            <a:endParaRPr lang="en-US" smtClean="0"/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066800"/>
            <a:ext cx="4648200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Høyere innhold av legeringselement</a:t>
            </a:r>
          </a:p>
          <a:p>
            <a:pPr eaLnBrk="1" hangingPunct="1"/>
            <a:r>
              <a:rPr lang="nb-NO" sz="1800" smtClean="0"/>
              <a:t>Tofaseområde</a:t>
            </a:r>
          </a:p>
          <a:p>
            <a:pPr eaLnBrk="1" hangingPunct="1"/>
            <a:r>
              <a:rPr lang="nb-NO" sz="1800" smtClean="0"/>
              <a:t>Dislokasjoner hindres av utfellinger</a:t>
            </a:r>
            <a:endParaRPr lang="en-US" sz="1800" smtClean="0"/>
          </a:p>
        </p:txBody>
      </p:sp>
      <p:pic>
        <p:nvPicPr>
          <p:cNvPr id="24582" name="Picture 6" descr="aan-238-mess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15616" y="2204864"/>
            <a:ext cx="3897312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 descr="WDC-CP2-varmbearbeiding-stal-1000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4968" y="2420888"/>
            <a:ext cx="325000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5796136" y="6165304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 dirty="0"/>
              <a:t>Figurer: </a:t>
            </a:r>
            <a:r>
              <a:rPr lang="en-GB" sz="1000" dirty="0">
                <a:cs typeface="Times New Roman" pitchFamily="18" charset="0"/>
              </a:rPr>
              <a:t>W.D. Callister </a:t>
            </a:r>
            <a:r>
              <a:rPr lang="en-GB" sz="1000" dirty="0" err="1">
                <a:cs typeface="Times New Roman" pitchFamily="18" charset="0"/>
              </a:rPr>
              <a:t>jr</a:t>
            </a:r>
            <a:r>
              <a:rPr lang="en-GB" sz="1000" dirty="0">
                <a:cs typeface="Times New Roman" pitchFamily="18" charset="0"/>
              </a:rPr>
              <a:t>.: Materials Science and Engineering,</a:t>
            </a:r>
            <a:r>
              <a:rPr lang="nb-NO" sz="1000" dirty="0"/>
              <a:t> A. Almar-Næss: Metalliske Materialer</a:t>
            </a:r>
            <a:endParaRPr lang="en-US" sz="1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Utskillningsherdbare legeringer</a:t>
            </a:r>
            <a:endParaRPr lang="en-US" smtClean="0"/>
          </a:p>
        </p:txBody>
      </p:sp>
      <p:pic>
        <p:nvPicPr>
          <p:cNvPr id="25604" name="Picture 5" descr="aan-246-utskillningsherding-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62000" y="1628775"/>
            <a:ext cx="78422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6248400" y="65532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A. Almar-Næss: Metalliske Materialer</a:t>
            </a:r>
            <a:endParaRPr lang="en-US" sz="1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264568"/>
          </a:xfrm>
        </p:spPr>
        <p:txBody>
          <a:bodyPr/>
          <a:lstStyle/>
          <a:p>
            <a:pPr lvl="0"/>
            <a:r>
              <a:rPr lang="nb-NO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Belastning og deformasjon</a:t>
            </a:r>
            <a:r>
              <a:rPr lang="nb-NO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nb-NO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nb-NO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Belastning på et legeme = indre krefter + ytre krefter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179512" y="1371600"/>
            <a:ext cx="4104456" cy="4724400"/>
          </a:xfrm>
        </p:spPr>
        <p:txBody>
          <a:bodyPr/>
          <a:lstStyle/>
          <a:p>
            <a:r>
              <a:rPr lang="en-GB" sz="2400" dirty="0" err="1" smtClean="0"/>
              <a:t>Indre</a:t>
            </a:r>
            <a:r>
              <a:rPr lang="en-GB" sz="2400" dirty="0" smtClean="0"/>
              <a:t> </a:t>
            </a:r>
            <a:r>
              <a:rPr lang="en-GB" sz="2400" dirty="0" err="1" smtClean="0"/>
              <a:t>krefter</a:t>
            </a:r>
            <a:endParaRPr lang="en-GB" sz="2400" dirty="0" smtClean="0"/>
          </a:p>
          <a:p>
            <a:pPr lvl="1"/>
            <a:r>
              <a:rPr lang="nb-NO" sz="2000" dirty="0" smtClean="0"/>
              <a:t>Gravitasjonelle</a:t>
            </a:r>
          </a:p>
          <a:p>
            <a:pPr lvl="1"/>
            <a:r>
              <a:rPr lang="nb-NO" sz="2000" dirty="0" smtClean="0"/>
              <a:t>Elektromagnetiske </a:t>
            </a:r>
          </a:p>
          <a:p>
            <a:pPr lvl="1"/>
            <a:endParaRPr lang="nb-NO" sz="2000" dirty="0" smtClean="0"/>
          </a:p>
          <a:p>
            <a:pPr lvl="1"/>
            <a:r>
              <a:rPr lang="nb-NO" sz="2000" dirty="0" smtClean="0"/>
              <a:t>Endres ved akselerasjon</a:t>
            </a:r>
          </a:p>
          <a:p>
            <a:pPr lvl="1"/>
            <a:r>
              <a:rPr lang="nb-NO" sz="2000" dirty="0" smtClean="0"/>
              <a:t>Omfatter også effekter av termisk ekspansjon ved ujevn oppvarming </a:t>
            </a:r>
          </a:p>
          <a:p>
            <a:pPr lvl="1"/>
            <a:endParaRPr lang="nb-NO" sz="2000" dirty="0" smtClean="0"/>
          </a:p>
          <a:p>
            <a:pPr lvl="1"/>
            <a:r>
              <a:rPr lang="nb-NO" sz="2000" dirty="0" smtClean="0"/>
              <a:t>Påvirker (belaster) materialet bare hvis de er inhomogent fordelt </a:t>
            </a:r>
            <a:endParaRPr lang="en-GB" sz="2000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283968" y="1371600"/>
            <a:ext cx="4680520" cy="4724400"/>
          </a:xfrm>
        </p:spPr>
        <p:txBody>
          <a:bodyPr/>
          <a:lstStyle/>
          <a:p>
            <a:pPr eaLnBrk="1" hangingPunct="1"/>
            <a:r>
              <a:rPr lang="nb-NO" sz="2400" dirty="0" smtClean="0"/>
              <a:t>Ytre krefter </a:t>
            </a:r>
          </a:p>
          <a:p>
            <a:pPr lvl="1" eaLnBrk="1" hangingPunct="1"/>
            <a:r>
              <a:rPr lang="nb-NO" sz="2000" dirty="0" smtClean="0"/>
              <a:t>Ytre krefter som gir belastning forekommer som balansert par</a:t>
            </a:r>
          </a:p>
          <a:p>
            <a:pPr lvl="1" eaLnBrk="1" hangingPunct="1"/>
            <a:endParaRPr lang="nb-NO" sz="2000" dirty="0" smtClean="0"/>
          </a:p>
          <a:p>
            <a:pPr lvl="1" eaLnBrk="1" hangingPunct="1"/>
            <a:r>
              <a:rPr lang="nb-NO" sz="2000" dirty="0" smtClean="0"/>
              <a:t>Ubalanserte krefter (netto kraft) gir opphav til akselerasjon</a:t>
            </a:r>
          </a:p>
          <a:p>
            <a:pPr lvl="1" eaLnBrk="1" hangingPunct="1"/>
            <a:endParaRPr lang="nb-NO" sz="2000" dirty="0" smtClean="0"/>
          </a:p>
          <a:p>
            <a:pPr eaLnBrk="1" hangingPunct="1"/>
            <a:r>
              <a:rPr lang="nb-NO" sz="2400" dirty="0" smtClean="0"/>
              <a:t>Deformasjon</a:t>
            </a:r>
          </a:p>
          <a:p>
            <a:pPr lvl="1" eaLnBrk="1" hangingPunct="1"/>
            <a:r>
              <a:rPr lang="nb-NO" sz="2000" dirty="0" smtClean="0"/>
              <a:t>Belastning fører til deformasjon</a:t>
            </a:r>
          </a:p>
          <a:p>
            <a:pPr lvl="1" eaLnBrk="1" hangingPunct="1"/>
            <a:r>
              <a:rPr lang="nb-NO" sz="2000" dirty="0" smtClean="0"/>
              <a:t>Forholdet mellom belastning og deformasjon gis av materialets mekaniske egenskaper</a:t>
            </a:r>
          </a:p>
          <a:p>
            <a:pPr lvl="1" eaLnBrk="1" hangingPunct="1"/>
            <a:r>
              <a:rPr lang="nb-NO" sz="2000" dirty="0" smtClean="0"/>
              <a:t>Testes med strekkstav</a:t>
            </a:r>
            <a:endParaRPr lang="en-GB" sz="2000" dirty="0" smtClean="0"/>
          </a:p>
          <a:p>
            <a:endParaRPr lang="en-GB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MENA 1000 – Materialer, energi og nanoteknologi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74C25E-2114-470E-A6EB-8D4E7ABBDB7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 smtClean="0"/>
              <a:t>Stål – utfellings- og omvandlingsherdbare Fe-C-legeringer (austenittiske og martensittiske stål) </a:t>
            </a:r>
            <a:endParaRPr lang="en-US" dirty="0" smtClean="0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nb-NO" sz="1800" dirty="0" smtClean="0"/>
              <a:t>Jern (lite C)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Stål (mer C – forskjellige varmebehandlinger)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Støpejern (enda mer C)</a:t>
            </a:r>
          </a:p>
          <a:p>
            <a:pPr eaLnBrk="1" hangingPunct="1">
              <a:buFontTx/>
              <a:buNone/>
            </a:pPr>
            <a:endParaRPr lang="nb-NO" sz="1800" dirty="0" smtClean="0"/>
          </a:p>
          <a:p>
            <a:pPr eaLnBrk="1" hangingPunct="1"/>
            <a:endParaRPr lang="en-US" sz="1800" dirty="0" smtClean="0"/>
          </a:p>
        </p:txBody>
      </p:sp>
      <p:pic>
        <p:nvPicPr>
          <p:cNvPr id="28677" name="Picture 5" descr="aan-170-Fe-C-fasediag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1219200"/>
            <a:ext cx="507682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7" descr="Molten-metal-po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861048"/>
            <a:ext cx="2082628" cy="2576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Text Box 8"/>
          <p:cNvSpPr txBox="1">
            <a:spLocks noChangeArrowheads="1"/>
          </p:cNvSpPr>
          <p:nvPr/>
        </p:nvSpPr>
        <p:spPr bwMode="auto">
          <a:xfrm>
            <a:off x="6248400" y="65532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A. Almar-Næss: Metalliske Materialer</a:t>
            </a:r>
            <a:endParaRPr lang="en-US" sz="10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9" name="Picture 8" descr="WDC-CP7-1percentC-perlittis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09" y="3861048"/>
            <a:ext cx="2112927" cy="2569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Superlegeringer</a:t>
            </a:r>
            <a:endParaRPr lang="en-US" smtClean="0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90600"/>
            <a:ext cx="3810000" cy="5334000"/>
          </a:xfrm>
        </p:spPr>
        <p:txBody>
          <a:bodyPr/>
          <a:lstStyle/>
          <a:p>
            <a:pPr eaLnBrk="1" hangingPunct="1"/>
            <a:r>
              <a:rPr lang="nb-NO" sz="1800" dirty="0" smtClean="0"/>
              <a:t>Utskillningsherdbare legeringer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Hovedkomponent </a:t>
            </a:r>
            <a:r>
              <a:rPr lang="nb-NO" sz="1800" dirty="0" err="1" smtClean="0"/>
              <a:t>Cr</a:t>
            </a:r>
            <a:r>
              <a:rPr lang="nb-NO" sz="1800" dirty="0" smtClean="0"/>
              <a:t>, Ni, Co, Fe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Legeringselementer Al, Si, Ti, Mo, Nb, W</a:t>
            </a:r>
          </a:p>
          <a:p>
            <a:pPr lvl="1" eaLnBrk="1" hangingPunct="1"/>
            <a:r>
              <a:rPr lang="nb-NO" sz="1600" dirty="0" smtClean="0"/>
              <a:t>herdende sekundærfaser</a:t>
            </a:r>
          </a:p>
          <a:p>
            <a:pPr lvl="1" eaLnBrk="1" hangingPunct="1"/>
            <a:r>
              <a:rPr lang="nb-NO" sz="1600" dirty="0" smtClean="0"/>
              <a:t>beskyttende oksidlag</a:t>
            </a:r>
          </a:p>
          <a:p>
            <a:pPr lvl="2" eaLnBrk="1" hangingPunct="1"/>
            <a:r>
              <a:rPr lang="nb-NO" sz="1400" dirty="0" smtClean="0"/>
              <a:t>Cr</a:t>
            </a:r>
            <a:r>
              <a:rPr lang="nb-NO" sz="1400" baseline="-25000" dirty="0" smtClean="0"/>
              <a:t>2</a:t>
            </a:r>
            <a:r>
              <a:rPr lang="nb-NO" sz="1400" dirty="0" smtClean="0"/>
              <a:t>O</a:t>
            </a:r>
            <a:r>
              <a:rPr lang="nb-NO" sz="1400" baseline="-25000" dirty="0" smtClean="0"/>
              <a:t>3</a:t>
            </a:r>
            <a:r>
              <a:rPr lang="nb-NO" sz="1400" dirty="0" smtClean="0"/>
              <a:t>, Al</a:t>
            </a:r>
            <a:r>
              <a:rPr lang="nb-NO" sz="1400" baseline="-25000" dirty="0" smtClean="0"/>
              <a:t>2</a:t>
            </a:r>
            <a:r>
              <a:rPr lang="nb-NO" sz="1400" dirty="0" smtClean="0"/>
              <a:t>O</a:t>
            </a:r>
            <a:r>
              <a:rPr lang="nb-NO" sz="1400" baseline="-25000" dirty="0" smtClean="0"/>
              <a:t>3</a:t>
            </a:r>
            <a:r>
              <a:rPr lang="nb-NO" sz="1400" dirty="0" smtClean="0"/>
              <a:t>, SiO</a:t>
            </a:r>
            <a:r>
              <a:rPr lang="nb-NO" sz="1400" baseline="-25000" dirty="0" smtClean="0"/>
              <a:t>2</a:t>
            </a:r>
            <a:endParaRPr lang="nb-NO" sz="1400" dirty="0" smtClean="0"/>
          </a:p>
          <a:p>
            <a:pPr eaLnBrk="1" hangingPunct="1"/>
            <a:endParaRPr lang="nb-NO" sz="1800" baseline="-25000" dirty="0" smtClean="0"/>
          </a:p>
          <a:p>
            <a:pPr eaLnBrk="1" hangingPunct="1"/>
            <a:r>
              <a:rPr lang="nb-NO" sz="1800" dirty="0" smtClean="0"/>
              <a:t>Faste og korrosjonsbestandige ved høye temperaturer</a:t>
            </a:r>
          </a:p>
          <a:p>
            <a:pPr lvl="1" eaLnBrk="1" hangingPunct="1"/>
            <a:r>
              <a:rPr lang="nb-NO" sz="1600" dirty="0" smtClean="0"/>
              <a:t>rotorblader for jetmotorer og gassturbiner</a:t>
            </a:r>
          </a:p>
          <a:p>
            <a:pPr lvl="1" eaLnBrk="1" hangingPunct="1"/>
            <a:r>
              <a:rPr lang="nb-NO" sz="1600" dirty="0" smtClean="0"/>
              <a:t>Rettet størkning, enkrystaller, belegg, osv. øker temperaturbestandigheten ytterligere</a:t>
            </a:r>
            <a:endParaRPr lang="en-US" sz="1600" dirty="0" smtClean="0"/>
          </a:p>
        </p:txBody>
      </p:sp>
      <p:pic>
        <p:nvPicPr>
          <p:cNvPr id="26629" name="Picture 5" descr="WDC-8-37-turbinblad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038600" y="3200400"/>
            <a:ext cx="50292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5435600" y="6308725"/>
            <a:ext cx="3708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>
                <a:cs typeface="Times New Roman" pitchFamily="18" charset="0"/>
              </a:rPr>
              <a:t>Figur: W.D. Callister jr.: Materials Science and Engineering</a:t>
            </a:r>
            <a:endParaRPr lang="en-US" sz="1000"/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3995738" y="2205038"/>
            <a:ext cx="4897437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600"/>
              <a:t>Gass- og flymotorturbinblader lages av stadig forbedrede superlegeringer:</a:t>
            </a:r>
          </a:p>
          <a:p>
            <a:pPr>
              <a:spcBef>
                <a:spcPct val="50000"/>
              </a:spcBef>
            </a:pPr>
            <a:r>
              <a:rPr lang="nb-NO" sz="1600"/>
              <a:t>Herdet polykrstallinsk   …rettet størkning     …enkrystall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2520"/>
          </a:xfrm>
        </p:spPr>
        <p:txBody>
          <a:bodyPr/>
          <a:lstStyle/>
          <a:p>
            <a:pPr eaLnBrk="1" hangingPunct="1"/>
            <a:r>
              <a:rPr lang="nb-NO" dirty="0" smtClean="0"/>
              <a:t>Hukommelsesmetall </a:t>
            </a:r>
            <a:endParaRPr lang="en-US" dirty="0" smtClean="0"/>
          </a:p>
        </p:txBody>
      </p:sp>
      <p:sp>
        <p:nvSpPr>
          <p:cNvPr id="819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980728"/>
            <a:ext cx="4824536" cy="549627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Eksempel på hukommelsesmetall</a:t>
            </a:r>
          </a:p>
          <a:p>
            <a:pPr lvl="1" eaLnBrk="1" hangingPunct="1">
              <a:lnSpc>
                <a:spcPct val="90000"/>
              </a:lnSpc>
            </a:pPr>
            <a:endParaRPr lang="nb-NO" sz="1600" dirty="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To polymorfe strukturer av en </a:t>
            </a:r>
            <a:r>
              <a:rPr lang="nb-NO" sz="1600" dirty="0" err="1" smtClean="0"/>
              <a:t>Ni-Ti-legering</a:t>
            </a:r>
            <a:r>
              <a:rPr lang="nb-NO" sz="1600" dirty="0" smtClean="0"/>
              <a:t> (Nitinol)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dirty="0" smtClean="0"/>
              <a:t>Høy temperatur: Symmetrisk austenittisk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dirty="0" smtClean="0"/>
              <a:t>Lav temperatur: Asymmetrisk martensittisk</a:t>
            </a:r>
          </a:p>
          <a:p>
            <a:pPr lvl="2" eaLnBrk="1" hangingPunct="1">
              <a:lnSpc>
                <a:spcPct val="90000"/>
              </a:lnSpc>
            </a:pPr>
            <a:endParaRPr lang="nb-NO" sz="1400" dirty="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Deformasjon ved lav temperatur av den myke </a:t>
            </a:r>
            <a:r>
              <a:rPr lang="nb-NO" sz="1600" dirty="0" err="1" smtClean="0"/>
              <a:t>martensittiske</a:t>
            </a:r>
            <a:r>
              <a:rPr lang="nb-NO" sz="1600" dirty="0" smtClean="0"/>
              <a:t> strukturen ved tvillingdannelse i flere mulige retninger</a:t>
            </a:r>
          </a:p>
          <a:p>
            <a:pPr lvl="1" eaLnBrk="1" hangingPunct="1">
              <a:lnSpc>
                <a:spcPct val="90000"/>
              </a:lnSpc>
            </a:pPr>
            <a:endParaRPr lang="nb-NO" sz="1600" dirty="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Oppvarming; overgang til austenittisk; bare én mulighet; opprinnelig form gjeninntas.</a:t>
            </a:r>
          </a:p>
          <a:p>
            <a:pPr lvl="1" eaLnBrk="1" hangingPunct="1">
              <a:lnSpc>
                <a:spcPct val="90000"/>
              </a:lnSpc>
              <a:buNone/>
            </a:pPr>
            <a:r>
              <a:rPr lang="nb-NO" sz="1600" dirty="0" smtClean="0"/>
              <a:t>  </a:t>
            </a:r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Eksempel på bruk: Ventiler, utblokkere o.a. i kroppen, oljeinstallasjoner, m.m. som utvides til normal størrelse etter installasjon.</a:t>
            </a:r>
            <a:endParaRPr lang="en-US" sz="1800" dirty="0" smtClean="0"/>
          </a:p>
        </p:txBody>
      </p:sp>
      <p:pic>
        <p:nvPicPr>
          <p:cNvPr id="81925" name="Picture 5" descr="MAW-14-22-Memo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1775" y="1295400"/>
            <a:ext cx="3527425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6" name="Picture 6" descr="MAW-14-23-memo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489325"/>
            <a:ext cx="35052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6248400" y="66135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Figur: M.A. White: Properties of Materials.</a:t>
            </a:r>
            <a:endParaRPr lang="en-US" sz="10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76536"/>
          </a:xfrm>
        </p:spPr>
        <p:txBody>
          <a:bodyPr/>
          <a:lstStyle/>
          <a:p>
            <a:pPr eaLnBrk="1" hangingPunct="1"/>
            <a:r>
              <a:rPr lang="nb-NO" dirty="0" smtClean="0"/>
              <a:t>Amorfe stoffer, glass, polymerer</a:t>
            </a:r>
            <a:endParaRPr lang="en-US" dirty="0" smtClean="0"/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3810000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Kortrekkende orden</a:t>
            </a:r>
          </a:p>
          <a:p>
            <a:pPr eaLnBrk="1" hangingPunct="1"/>
            <a:r>
              <a:rPr lang="nb-NO" sz="1800" smtClean="0"/>
              <a:t>Ingen langtrekkende orden</a:t>
            </a:r>
          </a:p>
          <a:p>
            <a:pPr eaLnBrk="1" hangingPunct="1"/>
            <a:r>
              <a:rPr lang="nb-NO" sz="1800" smtClean="0"/>
              <a:t>Glasstemperatur i stedet for smeltetemperatur</a:t>
            </a:r>
          </a:p>
          <a:p>
            <a:pPr eaLnBrk="1" hangingPunct="1"/>
            <a:r>
              <a:rPr lang="nb-NO" sz="1800" smtClean="0"/>
              <a:t>Diffuse diffraksjonsspektra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Amorfe keramer</a:t>
            </a:r>
          </a:p>
          <a:p>
            <a:pPr eaLnBrk="1" hangingPunct="1"/>
            <a:r>
              <a:rPr lang="nb-NO" sz="1800" smtClean="0"/>
              <a:t>Amorfe metaller</a:t>
            </a:r>
          </a:p>
          <a:p>
            <a:pPr eaLnBrk="1" hangingPunct="1"/>
            <a:r>
              <a:rPr lang="nb-NO" sz="1800" smtClean="0"/>
              <a:t>Glass (faste væsker)</a:t>
            </a:r>
          </a:p>
          <a:p>
            <a:pPr eaLnBrk="1" hangingPunct="1"/>
            <a:r>
              <a:rPr lang="nb-NO" sz="1800" smtClean="0"/>
              <a:t>Polymerer</a:t>
            </a:r>
            <a:endParaRPr lang="en-US" sz="1800" smtClean="0"/>
          </a:p>
        </p:txBody>
      </p:sp>
      <p:pic>
        <p:nvPicPr>
          <p:cNvPr id="29701" name="Picture 4" descr="Polymer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86411"/>
            <a:ext cx="5105400" cy="19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5" descr="fig1829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930227"/>
            <a:ext cx="52578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29703" name="Text Box 6"/>
          <p:cNvSpPr txBox="1">
            <a:spLocks noChangeArrowheads="1"/>
          </p:cNvSpPr>
          <p:nvPr/>
        </p:nvSpPr>
        <p:spPr bwMode="auto">
          <a:xfrm>
            <a:off x="5724128" y="2564904"/>
            <a:ext cx="3200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200" dirty="0"/>
              <a:t>Figur: </a:t>
            </a:r>
            <a:r>
              <a:rPr lang="nb-NO" sz="1200" dirty="0" err="1"/>
              <a:t>Shriver</a:t>
            </a:r>
            <a:r>
              <a:rPr lang="nb-NO" sz="1200" dirty="0"/>
              <a:t> and </a:t>
            </a:r>
            <a:r>
              <a:rPr lang="nb-NO" sz="1200" dirty="0" err="1"/>
              <a:t>Atkins</a:t>
            </a:r>
            <a:r>
              <a:rPr lang="nb-NO" sz="1200" dirty="0"/>
              <a:t>: </a:t>
            </a:r>
            <a:r>
              <a:rPr lang="nb-NO" sz="1200" dirty="0" err="1"/>
              <a:t>Inorganic</a:t>
            </a:r>
            <a:r>
              <a:rPr lang="nb-NO" sz="1200" dirty="0"/>
              <a:t> </a:t>
            </a:r>
            <a:r>
              <a:rPr lang="nb-NO" sz="1200" dirty="0" err="1"/>
              <a:t>Chemistry</a:t>
            </a:r>
            <a:r>
              <a:rPr lang="nb-NO" sz="1200" dirty="0"/>
              <a:t>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Metalliske glass</a:t>
            </a:r>
            <a:endParaRPr lang="en-US" smtClean="0"/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5207496" cy="4724400"/>
          </a:xfrm>
        </p:spPr>
        <p:txBody>
          <a:bodyPr/>
          <a:lstStyle/>
          <a:p>
            <a:pPr eaLnBrk="1" hangingPunct="1"/>
            <a:r>
              <a:rPr lang="nb-NO" sz="1800" dirty="0" smtClean="0"/>
              <a:t>Meget hurtig avkjøling (eks. som dråper som skytes mot et spinnende, avkjølt kopperhjul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Amorfe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Eks. Fe</a:t>
            </a:r>
            <a:r>
              <a:rPr lang="nb-NO" sz="1800" baseline="-25000" dirty="0" smtClean="0"/>
              <a:t>0.8</a:t>
            </a:r>
            <a:r>
              <a:rPr lang="nb-NO" sz="1800" dirty="0" smtClean="0"/>
              <a:t>B</a:t>
            </a:r>
            <a:r>
              <a:rPr lang="nb-NO" sz="1800" baseline="-25000" dirty="0" smtClean="0"/>
              <a:t>0.2</a:t>
            </a:r>
            <a:r>
              <a:rPr lang="nb-NO" sz="1800" dirty="0" smtClean="0"/>
              <a:t> eller Fe</a:t>
            </a:r>
            <a:r>
              <a:rPr lang="nb-NO" sz="1800" baseline="-25000" dirty="0" smtClean="0"/>
              <a:t>80</a:t>
            </a:r>
            <a:r>
              <a:rPr lang="nb-NO" sz="1800" dirty="0" smtClean="0"/>
              <a:t>B</a:t>
            </a:r>
            <a:r>
              <a:rPr lang="nb-NO" sz="1800" baseline="-25000" dirty="0" smtClean="0"/>
              <a:t>20</a:t>
            </a:r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Nye egenskaper</a:t>
            </a:r>
          </a:p>
          <a:p>
            <a:pPr lvl="1" eaLnBrk="1" hangingPunct="1"/>
            <a:r>
              <a:rPr lang="nb-NO" sz="1600" dirty="0" smtClean="0"/>
              <a:t>Mekaniske</a:t>
            </a:r>
          </a:p>
          <a:p>
            <a:pPr lvl="1" eaLnBrk="1" hangingPunct="1"/>
            <a:r>
              <a:rPr lang="nb-NO" sz="1600" dirty="0" smtClean="0"/>
              <a:t>Magnetiske</a:t>
            </a:r>
          </a:p>
          <a:p>
            <a:pPr lvl="1" eaLnBrk="1" hangingPunct="1"/>
            <a:r>
              <a:rPr lang="nb-NO" sz="1600" dirty="0" smtClean="0"/>
              <a:t>Katalytiske</a:t>
            </a:r>
            <a:endParaRPr lang="en-US" sz="1600" baseline="-25000" dirty="0" smtClean="0"/>
          </a:p>
        </p:txBody>
      </p:sp>
      <p:pic>
        <p:nvPicPr>
          <p:cNvPr id="30725" name="Picture 5" descr="WDC-CP1-spinn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2205038"/>
            <a:ext cx="5486400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5580063" y="6237288"/>
            <a:ext cx="35639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>
                <a:cs typeface="Times New Roman" pitchFamily="18" charset="0"/>
              </a:rPr>
              <a:t>Figur: W.D. Callister jr.: Materials Science and Engineering</a:t>
            </a:r>
            <a:endParaRPr lang="en-US" sz="1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Tradisjonelle keramiske materialer: Oksidkeramikk</a:t>
            </a:r>
            <a:endParaRPr lang="en-US" smtClean="0"/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66800"/>
            <a:ext cx="46482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smtClean="0"/>
              <a:t>Brente, leirbaserte materialer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Stabile; syre+base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alkali-, jordalkali- og aluminiumsilikater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60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leirkeramikk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porselen: 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smtClean="0"/>
              <a:t>Kaolinitt, feltspat, kvarts</a:t>
            </a:r>
          </a:p>
          <a:p>
            <a:pPr lvl="1" eaLnBrk="1" hangingPunct="1">
              <a:lnSpc>
                <a:spcPct val="90000"/>
              </a:lnSpc>
            </a:pPr>
            <a:endParaRPr lang="nb-NO" sz="160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Suspensjon av kaolinitt i vann – tyktflytende væske</a:t>
            </a:r>
          </a:p>
          <a:p>
            <a:pPr lvl="1" eaLnBrk="1" hangingPunct="1">
              <a:lnSpc>
                <a:spcPct val="90000"/>
              </a:lnSpc>
            </a:pPr>
            <a:endParaRPr lang="nb-NO" sz="160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Forming ved dreiing eller slikkerstøping</a:t>
            </a:r>
          </a:p>
          <a:p>
            <a:pPr lvl="1" eaLnBrk="1" hangingPunct="1">
              <a:lnSpc>
                <a:spcPct val="90000"/>
              </a:lnSpc>
            </a:pPr>
            <a:endParaRPr lang="nb-NO" sz="160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Brenning</a:t>
            </a:r>
          </a:p>
          <a:p>
            <a:pPr lvl="1" eaLnBrk="1" hangingPunct="1">
              <a:lnSpc>
                <a:spcPct val="90000"/>
              </a:lnSpc>
            </a:pPr>
            <a:endParaRPr lang="nb-NO" sz="160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Glasering</a:t>
            </a:r>
          </a:p>
          <a:p>
            <a:pPr lvl="1" eaLnBrk="1" hangingPunct="1">
              <a:lnSpc>
                <a:spcPct val="90000"/>
              </a:lnSpc>
            </a:pPr>
            <a:endParaRPr lang="nb-NO" sz="160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Porsgrund Porselen, Norsk teknisk porselen</a:t>
            </a:r>
            <a:endParaRPr lang="en-US" sz="1600" smtClean="0"/>
          </a:p>
        </p:txBody>
      </p:sp>
      <p:pic>
        <p:nvPicPr>
          <p:cNvPr id="31749" name="Picture 6" descr="WDC-14-9-lei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8275" y="5335588"/>
            <a:ext cx="3438525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Text Box 7"/>
          <p:cNvSpPr txBox="1">
            <a:spLocks noChangeArrowheads="1"/>
          </p:cNvSpPr>
          <p:nvPr/>
        </p:nvSpPr>
        <p:spPr bwMode="auto">
          <a:xfrm>
            <a:off x="5508625" y="6308725"/>
            <a:ext cx="36353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>
                <a:cs typeface="Times New Roman" pitchFamily="18" charset="0"/>
              </a:rPr>
              <a:t>Figur: W.D. Callister jr.: Materials Science and Engineering</a:t>
            </a:r>
            <a:endParaRPr lang="en-US" sz="1000"/>
          </a:p>
        </p:txBody>
      </p:sp>
      <p:grpSp>
        <p:nvGrpSpPr>
          <p:cNvPr id="31751" name="Group 19"/>
          <p:cNvGrpSpPr>
            <a:grpSpLocks/>
          </p:cNvGrpSpPr>
          <p:nvPr/>
        </p:nvGrpSpPr>
        <p:grpSpPr bwMode="auto">
          <a:xfrm>
            <a:off x="5105400" y="990600"/>
            <a:ext cx="3960813" cy="4024313"/>
            <a:chOff x="5105400" y="990600"/>
            <a:chExt cx="3960813" cy="4024313"/>
          </a:xfrm>
        </p:grpSpPr>
        <p:pic>
          <p:nvPicPr>
            <p:cNvPr id="31752" name="Picture 5" descr="WDC-14-8-slikk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05400" y="990600"/>
              <a:ext cx="3960813" cy="402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Straight Connector 8"/>
            <p:cNvCxnSpPr/>
            <p:nvPr/>
          </p:nvCxnSpPr>
          <p:spPr>
            <a:xfrm>
              <a:off x="5827713" y="2524125"/>
              <a:ext cx="0" cy="2873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107238" y="2516188"/>
              <a:ext cx="0" cy="28892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740400" y="4437063"/>
              <a:ext cx="0" cy="2159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732588" y="3621088"/>
              <a:ext cx="0" cy="2159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740650" y="4437063"/>
              <a:ext cx="0" cy="2159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5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1850"/>
          </a:xfrm>
        </p:spPr>
        <p:txBody>
          <a:bodyPr/>
          <a:lstStyle/>
          <a:p>
            <a:r>
              <a:rPr lang="en-GB" smtClean="0"/>
              <a:t>Slikkerstøping (slip casting)</a:t>
            </a:r>
          </a:p>
        </p:txBody>
      </p:sp>
      <p:sp>
        <p:nvSpPr>
          <p:cNvPr id="32771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32772" name="Picture 2" descr="C:\Users\trulsn\Documents\MENA1000bok\Figurer\slipcasti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812800"/>
            <a:ext cx="8642350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161365D-E75F-4722-9818-22F9B75C957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Ildfastmaterialer</a:t>
            </a:r>
            <a:endParaRPr lang="en-US" smtClean="0"/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38100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smtClean="0"/>
              <a:t>Høytemperaturbruk i smelteovner og lignende, samt i andre tekniske og vitenskapelige sammenhenger</a:t>
            </a:r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Tradisjonelle, silikatholdige sammensetninger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600" smtClean="0"/>
              <a:t>	&lt; 2000°C</a:t>
            </a:r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Renere oksider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600" smtClean="0"/>
              <a:t>	&lt; 3000°C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smtClean="0"/>
              <a:t>BeO, MgO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smtClean="0"/>
              <a:t>ZrO</a:t>
            </a:r>
            <a:r>
              <a:rPr lang="nb-NO" sz="1400" baseline="-25000" smtClean="0"/>
              <a:t>2</a:t>
            </a:r>
            <a:endParaRPr lang="nb-NO" sz="1400" smtClean="0"/>
          </a:p>
          <a:p>
            <a:pPr lvl="2" eaLnBrk="1" hangingPunct="1">
              <a:lnSpc>
                <a:spcPct val="90000"/>
              </a:lnSpc>
            </a:pPr>
            <a:r>
              <a:rPr lang="nb-NO" sz="1400" smtClean="0"/>
              <a:t>ThO</a:t>
            </a:r>
            <a:r>
              <a:rPr lang="nb-NO" sz="1400" baseline="-25000" smtClean="0"/>
              <a:t>2</a:t>
            </a:r>
            <a:endParaRPr lang="nb-NO" sz="1400" smtClean="0"/>
          </a:p>
          <a:p>
            <a:pPr lvl="2" eaLnBrk="1" hangingPunct="1">
              <a:lnSpc>
                <a:spcPct val="90000"/>
              </a:lnSpc>
            </a:pPr>
            <a:endParaRPr lang="nb-NO" sz="1400" smtClean="0"/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Termiske barrierer</a:t>
            </a:r>
            <a:endParaRPr lang="en-US" sz="1800" smtClean="0"/>
          </a:p>
        </p:txBody>
      </p:sp>
      <p:pic>
        <p:nvPicPr>
          <p:cNvPr id="33797" name="Picture 5" descr="WDC-CP3-Diesel-engine-coating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849563"/>
            <a:ext cx="4648200" cy="286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 descr="AdvancedCeramicsLt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271588"/>
            <a:ext cx="4629150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5580063" y="6308725"/>
            <a:ext cx="33083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>
                <a:cs typeface="Times New Roman" pitchFamily="18" charset="0"/>
              </a:rPr>
              <a:t>Figur: W.D. Callister jr.: Materials Science and Engineering</a:t>
            </a:r>
            <a:endParaRPr lang="en-US" sz="10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Keramiske skjæreverktøy</a:t>
            </a:r>
            <a:endParaRPr lang="en-US" smtClean="0"/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nb-NO" smtClean="0"/>
              <a:t>Transformasjonsstyrket tetragonalt Y-stabilisert ZrO</a:t>
            </a:r>
            <a:r>
              <a:rPr lang="nb-NO" baseline="-25000" smtClean="0"/>
              <a:t>2</a:t>
            </a:r>
            <a:endParaRPr lang="nb-NO" smtClean="0"/>
          </a:p>
          <a:p>
            <a:pPr lvl="1" eaLnBrk="1" hangingPunct="1"/>
            <a:r>
              <a:rPr lang="nb-NO" smtClean="0"/>
              <a:t>Metastabil tetragonal form</a:t>
            </a:r>
          </a:p>
          <a:p>
            <a:pPr lvl="1" eaLnBrk="1" hangingPunct="1"/>
            <a:r>
              <a:rPr lang="nb-NO" smtClean="0"/>
              <a:t>Går over til stabil monoklin form i sprekkfronten: Sprekk og energi avledes; sprekken stanser</a:t>
            </a:r>
          </a:p>
          <a:p>
            <a:pPr eaLnBrk="1" hangingPunct="1"/>
            <a:endParaRPr lang="nb-NO" smtClean="0"/>
          </a:p>
          <a:p>
            <a:pPr eaLnBrk="1" hangingPunct="1"/>
            <a:r>
              <a:rPr lang="nb-NO" smtClean="0"/>
              <a:t>Kniver for fileteringsroboter</a:t>
            </a:r>
          </a:p>
          <a:p>
            <a:pPr eaLnBrk="1" hangingPunct="1"/>
            <a:endParaRPr lang="nb-NO" smtClean="0"/>
          </a:p>
          <a:p>
            <a:pPr eaLnBrk="1" hangingPunct="1"/>
            <a:r>
              <a:rPr lang="nb-NO" smtClean="0"/>
              <a:t>Hardere enn stål</a:t>
            </a:r>
          </a:p>
          <a:p>
            <a:pPr eaLnBrk="1" hangingPunct="1"/>
            <a:endParaRPr lang="nb-NO" smtClean="0"/>
          </a:p>
          <a:p>
            <a:pPr eaLnBrk="1" hangingPunct="1"/>
            <a:endParaRPr lang="en-US" smtClean="0"/>
          </a:p>
        </p:txBody>
      </p:sp>
      <p:pic>
        <p:nvPicPr>
          <p:cNvPr id="34821" name="Picture 5" descr="Kyocera-Th_kc_130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4813" y="1371600"/>
            <a:ext cx="3048000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5580112" y="3212976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 dirty="0" err="1">
                <a:cs typeface="Times New Roman" pitchFamily="18" charset="0"/>
              </a:rPr>
              <a:t>Foto</a:t>
            </a:r>
            <a:r>
              <a:rPr lang="en-GB" sz="1000" dirty="0">
                <a:cs typeface="Times New Roman" pitchFamily="18" charset="0"/>
              </a:rPr>
              <a:t>: Kyocera</a:t>
            </a:r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35843" name="Picture 5" descr="grenlandbrid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6900" y="1143000"/>
            <a:ext cx="6007100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Hydratiserbare silikater: Sement og betong</a:t>
            </a:r>
            <a:endParaRPr lang="en-US" smtClean="0"/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71600"/>
            <a:ext cx="46482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smtClean="0"/>
              <a:t>Kalsiumsilikater og –aluminater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smtClean="0"/>
              <a:t>	Brent ved 1400°C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smtClean="0"/>
              <a:t>	(fri for H</a:t>
            </a:r>
            <a:r>
              <a:rPr lang="nb-NO" sz="1800" baseline="-25000" smtClean="0"/>
              <a:t>2</a:t>
            </a:r>
            <a:r>
              <a:rPr lang="nb-NO" sz="1800" smtClean="0"/>
              <a:t>O og CO</a:t>
            </a:r>
            <a:r>
              <a:rPr lang="nb-NO" sz="1800" baseline="-25000" smtClean="0"/>
              <a:t>2</a:t>
            </a:r>
            <a:r>
              <a:rPr lang="nb-NO" sz="1800" smtClean="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smtClean="0"/>
              <a:t>= Sement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smtClean="0"/>
              <a:t>	+ sand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smtClean="0"/>
              <a:t>= Mørtel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smtClean="0"/>
              <a:t>	+ pukk etc.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smtClean="0"/>
              <a:t>= Betong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smtClean="0"/>
              <a:t>Herding omfatter reaksjoner med vann (hydratisering) og CO</a:t>
            </a:r>
            <a:r>
              <a:rPr lang="nb-NO" sz="1800" baseline="-25000" smtClean="0"/>
              <a:t>2</a:t>
            </a:r>
            <a:r>
              <a:rPr lang="nb-NO" sz="1800" smtClean="0"/>
              <a:t> (karbonatisering)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sz="1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smtClean="0"/>
              <a:t>Kan herdes under vann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smtClean="0"/>
              <a:t>Norsk spesialitet: mikrosilika(SiO</a:t>
            </a:r>
            <a:r>
              <a:rPr lang="nb-NO" sz="1800" baseline="-25000" smtClean="0"/>
              <a:t>2</a:t>
            </a:r>
            <a:r>
              <a:rPr lang="nb-NO" sz="1800" smtClean="0"/>
              <a:t>)-tilsetninger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sz="1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smtClean="0"/>
              <a:t>Armert betong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smtClean="0"/>
              <a:t>Spennarmert betong</a:t>
            </a:r>
            <a:endParaRPr lang="en-US" sz="1800" smtClean="0"/>
          </a:p>
        </p:txBody>
      </p:sp>
      <p:pic>
        <p:nvPicPr>
          <p:cNvPr id="35846" name="Picture 6" descr="Konstruksjonsmaterialer-oljeplattfor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005064"/>
            <a:ext cx="3038475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5943600" y="3717925"/>
            <a:ext cx="3200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>
                <a:cs typeface="Times New Roman" pitchFamily="18" charset="0"/>
              </a:rPr>
              <a:t>Fra</a:t>
            </a:r>
            <a:r>
              <a:rPr lang="nb-NO" sz="1000" b="1">
                <a:cs typeface="Times New Roman" pitchFamily="18" charset="0"/>
              </a:rPr>
              <a:t> </a:t>
            </a:r>
            <a:r>
              <a:rPr lang="nb-NO" sz="1000">
                <a:cs typeface="Times New Roman" pitchFamily="18" charset="0"/>
                <a:hlinkClick r:id="rId4"/>
              </a:rPr>
              <a:t>http://www.fesil.com/microsilica.htm</a:t>
            </a:r>
            <a:r>
              <a:rPr lang="en-US" sz="1000"/>
              <a:t>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5" descr="normalsjæ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8328" y="2780928"/>
            <a:ext cx="4077072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229600" cy="1143000"/>
          </a:xfrm>
        </p:spPr>
        <p:txBody>
          <a:bodyPr/>
          <a:lstStyle/>
          <a:p>
            <a:pPr eaLnBrk="1" hangingPunct="1"/>
            <a:r>
              <a:rPr lang="nb-NO" smtClean="0"/>
              <a:t>Krefter, spenning og deformasjon</a:t>
            </a:r>
            <a:endParaRPr lang="en-US" smtClean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nb-NO" dirty="0" smtClean="0"/>
              <a:t>Spenning = kraft per areal</a:t>
            </a:r>
          </a:p>
          <a:p>
            <a:pPr eaLnBrk="1" hangingPunct="1"/>
            <a:endParaRPr lang="nb-NO" dirty="0" smtClean="0"/>
          </a:p>
          <a:p>
            <a:pPr eaLnBrk="1" hangingPunct="1"/>
            <a:endParaRPr lang="nb-NO" dirty="0" smtClean="0"/>
          </a:p>
          <a:p>
            <a:pPr eaLnBrk="1" hangingPunct="1"/>
            <a:endParaRPr lang="nb-NO" dirty="0" smtClean="0"/>
          </a:p>
          <a:p>
            <a:pPr eaLnBrk="1" hangingPunct="1"/>
            <a:endParaRPr lang="nb-NO" dirty="0" smtClean="0"/>
          </a:p>
          <a:p>
            <a:pPr eaLnBrk="1" hangingPunct="1"/>
            <a:endParaRPr lang="nb-NO" dirty="0" smtClean="0"/>
          </a:p>
          <a:p>
            <a:pPr lvl="1" eaLnBrk="1" hangingPunct="1">
              <a:buFontTx/>
              <a:buNone/>
            </a:pPr>
            <a:r>
              <a:rPr lang="nb-NO" dirty="0" smtClean="0"/>
              <a:t>Enhet N/m</a:t>
            </a:r>
            <a:r>
              <a:rPr lang="nb-NO" baseline="30000" dirty="0" smtClean="0"/>
              <a:t>2</a:t>
            </a:r>
            <a:r>
              <a:rPr lang="nb-NO" dirty="0" smtClean="0"/>
              <a:t> = Pa</a:t>
            </a:r>
          </a:p>
          <a:p>
            <a:pPr eaLnBrk="1" hangingPunct="1"/>
            <a:endParaRPr lang="nb-NO" dirty="0" smtClean="0"/>
          </a:p>
          <a:p>
            <a:pPr lvl="1" eaLnBrk="1" hangingPunct="1">
              <a:buFontTx/>
              <a:buNone/>
            </a:pPr>
            <a:r>
              <a:rPr lang="nb-NO" dirty="0" smtClean="0"/>
              <a:t>= ”Trykk”</a:t>
            </a:r>
          </a:p>
          <a:p>
            <a:pPr eaLnBrk="1" hangingPunct="1"/>
            <a:endParaRPr lang="nb-NO" dirty="0" smtClean="0"/>
          </a:p>
          <a:p>
            <a:pPr lvl="1" eaLnBrk="1" hangingPunct="1">
              <a:buFontTx/>
              <a:buNone/>
            </a:pPr>
            <a:r>
              <a:rPr lang="nb-NO" dirty="0" smtClean="0"/>
              <a:t>For faste stoffer: </a:t>
            </a:r>
          </a:p>
          <a:p>
            <a:pPr lvl="2" eaLnBrk="1" hangingPunct="1"/>
            <a:r>
              <a:rPr lang="nb-NO" dirty="0" smtClean="0"/>
              <a:t>Normalspenning</a:t>
            </a:r>
          </a:p>
          <a:p>
            <a:pPr lvl="2" eaLnBrk="1" hangingPunct="1"/>
            <a:r>
              <a:rPr lang="nb-NO" dirty="0" smtClean="0"/>
              <a:t>Skjærspenning</a:t>
            </a:r>
          </a:p>
          <a:p>
            <a:pPr eaLnBrk="1" hangingPunct="1"/>
            <a:endParaRPr lang="en-US" dirty="0" smtClean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3036888" y="1893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4343400" y="3211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1026" name="Object 0"/>
          <p:cNvGraphicFramePr>
            <a:graphicFrameLocks noChangeAspect="1"/>
          </p:cNvGraphicFramePr>
          <p:nvPr/>
        </p:nvGraphicFramePr>
        <p:xfrm>
          <a:off x="1371600" y="1930400"/>
          <a:ext cx="9144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4" imgW="457200" imgH="482400" progId="Equation.3">
                  <p:embed/>
                </p:oleObj>
              </mc:Choice>
              <mc:Fallback>
                <p:oleObj name="Equation" r:id="rId4" imgW="457200" imgH="48240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930400"/>
                        <a:ext cx="914400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3" name="Picture 9" descr="posnegnorma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2999" y="1039812"/>
            <a:ext cx="3822747" cy="210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Glass og glasskeramer</a:t>
            </a:r>
            <a:endParaRPr lang="en-US" smtClean="0"/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066800"/>
            <a:ext cx="47244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smtClean="0"/>
              <a:t>Amorfe</a:t>
            </a:r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Keramiske ved lav temperatur</a:t>
            </a:r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Mykner ved glasstemperaturen T</a:t>
            </a:r>
            <a:r>
              <a:rPr lang="nb-NO" sz="1800" baseline="-25000" smtClean="0"/>
              <a:t>g</a:t>
            </a:r>
            <a:endParaRPr lang="nb-NO" sz="1800" smtClean="0"/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Kvartsglass (smeltet SiO</a:t>
            </a:r>
            <a:r>
              <a:rPr lang="nb-NO" sz="1800" baseline="-25000" smtClean="0"/>
              <a:t>2</a:t>
            </a:r>
            <a:r>
              <a:rPr lang="nb-NO" sz="1800" smtClean="0"/>
              <a:t>)</a:t>
            </a:r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Sodaglass (Na</a:t>
            </a:r>
            <a:r>
              <a:rPr lang="nb-NO" sz="1800" baseline="-25000" smtClean="0"/>
              <a:t>2</a:t>
            </a:r>
            <a:r>
              <a:rPr lang="nb-NO" sz="1800" smtClean="0"/>
              <a:t>CO</a:t>
            </a:r>
            <a:r>
              <a:rPr lang="nb-NO" sz="1800" baseline="-25000" smtClean="0"/>
              <a:t>3</a:t>
            </a:r>
            <a:r>
              <a:rPr lang="nb-NO" sz="1800" smtClean="0"/>
              <a:t> + SiO</a:t>
            </a:r>
            <a:r>
              <a:rPr lang="nb-NO" sz="1800" baseline="-25000" smtClean="0"/>
              <a:t>2</a:t>
            </a:r>
            <a:r>
              <a:rPr lang="nb-NO" sz="180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Sodakalkglass (+CaO)</a:t>
            </a:r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Borsilikatglass (+B</a:t>
            </a:r>
            <a:r>
              <a:rPr lang="nb-NO" sz="1800" baseline="-25000" smtClean="0"/>
              <a:t>2</a:t>
            </a:r>
            <a:r>
              <a:rPr lang="nb-NO" sz="1800" smtClean="0"/>
              <a:t>O</a:t>
            </a:r>
            <a:r>
              <a:rPr lang="nb-NO" sz="1800" baseline="-25000" smtClean="0"/>
              <a:t>3</a:t>
            </a:r>
            <a:r>
              <a:rPr lang="nb-NO" sz="180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Blyglass (+PbO)</a:t>
            </a:r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Glassull, mineralull – isolasjon</a:t>
            </a:r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Glassfiber – for kompositter</a:t>
            </a:r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Glasskeramer; Smeltes og størkner som glass, krystalliserer til keram</a:t>
            </a:r>
          </a:p>
          <a:p>
            <a:pPr eaLnBrk="1" hangingPunct="1">
              <a:lnSpc>
                <a:spcPct val="90000"/>
              </a:lnSpc>
            </a:pPr>
            <a:endParaRPr lang="en-US" sz="1800" smtClean="0"/>
          </a:p>
        </p:txBody>
      </p:sp>
      <p:pic>
        <p:nvPicPr>
          <p:cNvPr id="36869" name="Picture 5" descr="EH-7-15-struktur-gla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219200"/>
            <a:ext cx="3505200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7" descr="Mineral-fiber-fra-uni-koel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005064"/>
            <a:ext cx="3505200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Text Box 8"/>
          <p:cNvSpPr txBox="1">
            <a:spLocks noChangeArrowheads="1"/>
          </p:cNvSpPr>
          <p:nvPr/>
        </p:nvSpPr>
        <p:spPr bwMode="auto">
          <a:xfrm>
            <a:off x="5943600" y="6327577"/>
            <a:ext cx="3200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>
                <a:cs typeface="Times New Roman" pitchFamily="18" charset="0"/>
              </a:rPr>
              <a:t>Figur: E. Hornbogen: Werkstoffe, http://www.uni-koeln.de</a:t>
            </a:r>
            <a:endParaRPr lang="en-US" sz="10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Elementære og ikke-oksidiske keramiske materialer</a:t>
            </a:r>
            <a:endParaRPr lang="en-US" smtClean="0"/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143000"/>
            <a:ext cx="3810000" cy="4724400"/>
          </a:xfrm>
        </p:spPr>
        <p:txBody>
          <a:bodyPr/>
          <a:lstStyle/>
          <a:p>
            <a:pPr eaLnBrk="1" hangingPunct="1"/>
            <a:r>
              <a:rPr lang="nb-NO" sz="1800" dirty="0" smtClean="0"/>
              <a:t>C og Si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Diamant hardeste kjente materiale; slipe- og skjæreverktøy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Grafitt er et viktig konstruksjons-materiale for mange tekniske applikasjoner</a:t>
            </a:r>
          </a:p>
          <a:p>
            <a:pPr lvl="1" eaLnBrk="1" hangingPunct="1">
              <a:buFontTx/>
              <a:buNone/>
            </a:pPr>
            <a:r>
              <a:rPr lang="nb-NO" sz="1600" i="1" dirty="0" err="1" smtClean="0"/>
              <a:t>t</a:t>
            </a:r>
            <a:r>
              <a:rPr lang="nb-NO" sz="1600" i="1" baseline="-25000" dirty="0" err="1" smtClean="0"/>
              <a:t>m</a:t>
            </a:r>
            <a:r>
              <a:rPr lang="nb-NO" sz="1600" dirty="0" smtClean="0"/>
              <a:t> = 3750°C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Karbonglass, karbonglassfiber</a:t>
            </a:r>
            <a:endParaRPr lang="en-US" sz="1800" dirty="0" smtClean="0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4419600" y="1066800"/>
            <a:ext cx="3048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nb-NO" sz="1800">
                <a:latin typeface="Arial" charset="0"/>
              </a:rPr>
              <a:t>To eller flere ikke-oksidiske grunnstoffer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nb-NO" sz="180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nb-NO" sz="1800">
                <a:latin typeface="Arial" charset="0"/>
              </a:rPr>
              <a:t>Harde: SiC, Si</a:t>
            </a:r>
            <a:r>
              <a:rPr lang="nb-NO" sz="1800" baseline="-25000">
                <a:latin typeface="Arial" charset="0"/>
              </a:rPr>
              <a:t>3</a:t>
            </a:r>
            <a:r>
              <a:rPr lang="nb-NO" sz="1800">
                <a:latin typeface="Arial" charset="0"/>
              </a:rPr>
              <a:t>N</a:t>
            </a:r>
            <a:r>
              <a:rPr lang="nb-NO" sz="1800" baseline="-25000">
                <a:latin typeface="Arial" charset="0"/>
              </a:rPr>
              <a:t>4</a:t>
            </a:r>
            <a:r>
              <a:rPr lang="nb-NO" sz="1800">
                <a:latin typeface="Arial" charset="0"/>
              </a:rPr>
              <a:t>, AlN, WC, TiB</a:t>
            </a:r>
            <a:r>
              <a:rPr lang="nb-NO" sz="1800" baseline="-25000">
                <a:latin typeface="Arial" charset="0"/>
              </a:rPr>
              <a:t>2</a:t>
            </a:r>
            <a:endParaRPr lang="nb-NO" sz="180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nb-NO" sz="180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nb-NO" sz="180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nb-NO" sz="180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nb-NO" sz="180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nb-NO" sz="180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nb-NO" sz="180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nb-NO" sz="180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nb-NO" sz="180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nb-NO" sz="180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nb-NO" sz="180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nb-NO" sz="1800">
                <a:latin typeface="Arial" charset="0"/>
              </a:rPr>
              <a:t>Myke (skjærbare): BN</a:t>
            </a:r>
          </a:p>
        </p:txBody>
      </p:sp>
      <p:pic>
        <p:nvPicPr>
          <p:cNvPr id="443398" name="Picture 6" descr="Si3N4-ball-bearing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667000"/>
            <a:ext cx="4267200" cy="2908300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pic>
        <p:nvPicPr>
          <p:cNvPr id="37895" name="Picture 7" descr="AFM-tip-abr1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4250" y="1143000"/>
            <a:ext cx="150495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7164388" y="6537325"/>
            <a:ext cx="19796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>
                <a:cs typeface="Times New Roman" pitchFamily="18" charset="0"/>
              </a:rPr>
              <a:t>Figur:</a:t>
            </a:r>
            <a:r>
              <a:rPr lang="nb-NO" sz="1000">
                <a:cs typeface="Times New Roman" pitchFamily="18" charset="0"/>
                <a:hlinkClick r:id="rId4"/>
              </a:rPr>
              <a:t>http://www.alibaba.com</a:t>
            </a:r>
            <a:r>
              <a:rPr lang="en-US" sz="1000">
                <a:cs typeface="Times New Roman" pitchFamily="18" charset="0"/>
              </a:rPr>
              <a:t>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41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Polymermaterialer</a:t>
            </a:r>
            <a:endParaRPr lang="en-US" smtClean="0"/>
          </a:p>
        </p:txBody>
      </p:sp>
      <p:sp>
        <p:nvSpPr>
          <p:cNvPr id="410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14400"/>
            <a:ext cx="5334000" cy="5334000"/>
          </a:xfrm>
        </p:spPr>
        <p:txBody>
          <a:bodyPr/>
          <a:lstStyle/>
          <a:p>
            <a:pPr eaLnBrk="1" hangingPunct="1"/>
            <a:r>
              <a:rPr lang="nb-NO" sz="1800" smtClean="0"/>
              <a:t>Råstoffer i hovedsak fra olje/gass (petrokjemi), samt i enkelte tilfeller fra naturen</a:t>
            </a:r>
          </a:p>
          <a:p>
            <a:pPr eaLnBrk="1" hangingPunct="1"/>
            <a:r>
              <a:rPr lang="nb-NO" sz="1800" smtClean="0"/>
              <a:t>Polymerer fra monomerer</a:t>
            </a:r>
          </a:p>
          <a:p>
            <a:pPr eaLnBrk="1" hangingPunct="1"/>
            <a:r>
              <a:rPr lang="nb-NO" sz="1800" smtClean="0"/>
              <a:t>Eksempel: Polystyren fra styren</a:t>
            </a:r>
          </a:p>
          <a:p>
            <a:pPr eaLnBrk="1" hangingPunct="1"/>
            <a:r>
              <a:rPr lang="nb-NO" sz="1800" smtClean="0"/>
              <a:t>Fordeling av kjedelengder n og molekylvekt M</a:t>
            </a:r>
            <a:r>
              <a:rPr lang="nb-NO" sz="1800" baseline="-25000" smtClean="0"/>
              <a:t>P</a:t>
            </a:r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Strekkfasthet øker med økende M</a:t>
            </a:r>
            <a:r>
              <a:rPr lang="nb-NO" sz="1800" baseline="-25000" smtClean="0"/>
              <a:t>P</a:t>
            </a:r>
            <a:r>
              <a:rPr lang="nb-NO" sz="1800" smtClean="0"/>
              <a:t>:</a:t>
            </a:r>
          </a:p>
          <a:p>
            <a:pPr eaLnBrk="1" hangingPunct="1"/>
            <a:endParaRPr lang="en-US" sz="1800" smtClean="0"/>
          </a:p>
        </p:txBody>
      </p:sp>
      <p:sp>
        <p:nvSpPr>
          <p:cNvPr id="4106" name="Rectangle 6"/>
          <p:cNvSpPr>
            <a:spLocks noChangeArrowheads="1"/>
          </p:cNvSpPr>
          <p:nvPr/>
        </p:nvSpPr>
        <p:spPr bwMode="auto">
          <a:xfrm>
            <a:off x="4030663" y="2786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7624763" y="1828800"/>
          <a:ext cx="83343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r:id="rId3" imgW="1084580" imgH="1287780" progId="">
                  <p:embed/>
                </p:oleObj>
              </mc:Choice>
              <mc:Fallback>
                <p:oleObj r:id="rId3" imgW="1084580" imgH="128778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4763" y="1828800"/>
                        <a:ext cx="833437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7" name="Rectangle 8"/>
          <p:cNvSpPr>
            <a:spLocks noChangeArrowheads="1"/>
          </p:cNvSpPr>
          <p:nvPr/>
        </p:nvSpPr>
        <p:spPr bwMode="auto">
          <a:xfrm>
            <a:off x="1905000" y="2743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4099" name="Object 7"/>
          <p:cNvGraphicFramePr>
            <a:graphicFrameLocks noChangeAspect="1"/>
          </p:cNvGraphicFramePr>
          <p:nvPr/>
        </p:nvGraphicFramePr>
        <p:xfrm>
          <a:off x="4800600" y="3200400"/>
          <a:ext cx="3886200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r:id="rId5" imgW="5367020" imgH="1295400" progId="">
                  <p:embed/>
                </p:oleObj>
              </mc:Choice>
              <mc:Fallback>
                <p:oleObj r:id="rId5" imgW="5367020" imgH="129540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200400"/>
                        <a:ext cx="3886200" cy="938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9"/>
          <p:cNvGraphicFramePr>
            <a:graphicFrameLocks noChangeAspect="1"/>
          </p:cNvGraphicFramePr>
          <p:nvPr/>
        </p:nvGraphicFramePr>
        <p:xfrm>
          <a:off x="5486400" y="5105400"/>
          <a:ext cx="1219200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r:id="rId7" imgW="1625600" imgH="1287780" progId="">
                  <p:embed/>
                </p:oleObj>
              </mc:Choice>
              <mc:Fallback>
                <p:oleObj r:id="rId7" imgW="1625600" imgH="1287780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105400"/>
                        <a:ext cx="1219200" cy="966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11"/>
          <p:cNvGraphicFramePr>
            <a:graphicFrameLocks noChangeAspect="1"/>
          </p:cNvGraphicFramePr>
          <p:nvPr/>
        </p:nvGraphicFramePr>
        <p:xfrm>
          <a:off x="7391400" y="5118100"/>
          <a:ext cx="13335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r:id="rId9" imgW="1635760" imgH="1297940" progId="">
                  <p:embed/>
                </p:oleObj>
              </mc:Choice>
              <mc:Fallback>
                <p:oleObj r:id="rId9" imgW="1635760" imgH="1297940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5118100"/>
                        <a:ext cx="1333500" cy="1054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8" name="Picture 13" descr="WDC-15-4-polymer-vektfordeli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2000" y="2743200"/>
            <a:ext cx="2743200" cy="253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9" name="Rectangle 15"/>
          <p:cNvSpPr>
            <a:spLocks noChangeArrowheads="1"/>
          </p:cNvSpPr>
          <p:nvPr/>
        </p:nvSpPr>
        <p:spPr bwMode="auto">
          <a:xfrm>
            <a:off x="4030663" y="3230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4102" name="Object 14"/>
          <p:cNvGraphicFramePr>
            <a:graphicFrameLocks noChangeAspect="1"/>
          </p:cNvGraphicFramePr>
          <p:nvPr/>
        </p:nvGraphicFramePr>
        <p:xfrm>
          <a:off x="1035050" y="5815013"/>
          <a:ext cx="1901825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Equation" r:id="rId12" imgW="1117440" imgH="431640" progId="Equation.3">
                  <p:embed/>
                </p:oleObj>
              </mc:Choice>
              <mc:Fallback>
                <p:oleObj name="Equation" r:id="rId12" imgW="1117440" imgH="43164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5050" y="5815013"/>
                        <a:ext cx="1901825" cy="738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10" name="Picture 16" descr="Solcelle-av-plast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172200" y="152400"/>
            <a:ext cx="21336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1" name="Text Box 17"/>
          <p:cNvSpPr txBox="1">
            <a:spLocks noChangeArrowheads="1"/>
          </p:cNvSpPr>
          <p:nvPr/>
        </p:nvSpPr>
        <p:spPr bwMode="auto">
          <a:xfrm>
            <a:off x="5364163" y="6237288"/>
            <a:ext cx="37798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>
                <a:cs typeface="Times New Roman" pitchFamily="18" charset="0"/>
              </a:rPr>
              <a:t>Figur: W.D. Callister jr.: Materials Science and Engineering</a:t>
            </a:r>
            <a:endParaRPr lang="en-US" sz="100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Polymerisering</a:t>
            </a:r>
            <a:endParaRPr lang="en-US" smtClean="0"/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71600"/>
            <a:ext cx="8153400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Addisjon</a:t>
            </a:r>
          </a:p>
          <a:p>
            <a:pPr lvl="1" eaLnBrk="1" hangingPunct="1"/>
            <a:r>
              <a:rPr lang="nb-NO" sz="1600" smtClean="0"/>
              <a:t>Monomerer</a:t>
            </a:r>
          </a:p>
          <a:p>
            <a:pPr lvl="1" eaLnBrk="1" hangingPunct="1"/>
            <a:r>
              <a:rPr lang="nb-NO" sz="1600" smtClean="0"/>
              <a:t>Eksempler</a:t>
            </a:r>
          </a:p>
          <a:p>
            <a:pPr lvl="2" eaLnBrk="1" hangingPunct="1"/>
            <a:r>
              <a:rPr lang="nb-NO" sz="1400" smtClean="0"/>
              <a:t>polyetylen</a:t>
            </a:r>
          </a:p>
          <a:p>
            <a:pPr lvl="2" eaLnBrk="1" hangingPunct="1"/>
            <a:r>
              <a:rPr lang="nb-NO" sz="1400" smtClean="0"/>
              <a:t>polystyren</a:t>
            </a:r>
          </a:p>
          <a:p>
            <a:pPr lvl="1" eaLnBrk="1" hangingPunct="1"/>
            <a:endParaRPr lang="nb-NO" sz="1600" smtClean="0"/>
          </a:p>
          <a:p>
            <a:pPr eaLnBrk="1" hangingPunct="1"/>
            <a:endParaRPr lang="nb-NO" sz="1800" smtClean="0"/>
          </a:p>
          <a:p>
            <a:pPr lvl="1" eaLnBrk="1" hangingPunct="1"/>
            <a:r>
              <a:rPr lang="nb-NO" sz="1600" smtClean="0"/>
              <a:t>Kopolymerer                                    </a:t>
            </a:r>
            <a:r>
              <a:rPr lang="en-GB" sz="1600" i="1" smtClean="0">
                <a:cs typeface="Times New Roman" pitchFamily="18" charset="0"/>
              </a:rPr>
              <a:t>n</a:t>
            </a:r>
            <a:r>
              <a:rPr lang="en-GB" sz="1600" smtClean="0">
                <a:cs typeface="Times New Roman" pitchFamily="18" charset="0"/>
              </a:rPr>
              <a:t>A + </a:t>
            </a:r>
            <a:r>
              <a:rPr lang="en-GB" sz="1600" i="1" smtClean="0">
                <a:cs typeface="Times New Roman" pitchFamily="18" charset="0"/>
              </a:rPr>
              <a:t>m</a:t>
            </a:r>
            <a:r>
              <a:rPr lang="en-GB" sz="1600" smtClean="0">
                <a:cs typeface="Times New Roman" pitchFamily="18" charset="0"/>
              </a:rPr>
              <a:t>B = -[A</a:t>
            </a:r>
            <a:r>
              <a:rPr lang="en-GB" sz="1600" i="1" baseline="-30000" smtClean="0">
                <a:cs typeface="Times New Roman" pitchFamily="18" charset="0"/>
              </a:rPr>
              <a:t>n</a:t>
            </a:r>
            <a:r>
              <a:rPr lang="en-GB" sz="1600" smtClean="0">
                <a:cs typeface="Times New Roman" pitchFamily="18" charset="0"/>
              </a:rPr>
              <a:t>B</a:t>
            </a:r>
            <a:r>
              <a:rPr lang="en-GB" sz="1600" i="1" baseline="-30000" smtClean="0">
                <a:cs typeface="Times New Roman" pitchFamily="18" charset="0"/>
              </a:rPr>
              <a:t>m</a:t>
            </a:r>
            <a:r>
              <a:rPr lang="en-GB" sz="1600" smtClean="0">
                <a:cs typeface="Times New Roman" pitchFamily="18" charset="0"/>
              </a:rPr>
              <a:t>]-</a:t>
            </a:r>
          </a:p>
          <a:p>
            <a:pPr eaLnBrk="1" hangingPunct="1"/>
            <a:endParaRPr lang="en-GB" sz="1800" smtClean="0">
              <a:cs typeface="Times New Roman" pitchFamily="18" charset="0"/>
            </a:endParaRPr>
          </a:p>
          <a:p>
            <a:pPr eaLnBrk="1" hangingPunct="1"/>
            <a:endParaRPr lang="en-GB" sz="1800" smtClean="0">
              <a:cs typeface="Times New Roman" pitchFamily="18" charset="0"/>
            </a:endParaRPr>
          </a:p>
          <a:p>
            <a:pPr eaLnBrk="1" hangingPunct="1"/>
            <a:endParaRPr lang="en-GB" sz="1800" smtClean="0">
              <a:cs typeface="Times New Roman" pitchFamily="18" charset="0"/>
            </a:endParaRPr>
          </a:p>
          <a:p>
            <a:pPr eaLnBrk="1" hangingPunct="1"/>
            <a:endParaRPr lang="en-GB" sz="1800" smtClean="0">
              <a:cs typeface="Times New Roman" pitchFamily="18" charset="0"/>
            </a:endParaRPr>
          </a:p>
          <a:p>
            <a:pPr eaLnBrk="1" hangingPunct="1"/>
            <a:r>
              <a:rPr lang="en-GB" sz="1800" smtClean="0">
                <a:cs typeface="Times New Roman" pitchFamily="18" charset="0"/>
              </a:rPr>
              <a:t>Kondensasjon</a:t>
            </a:r>
            <a:r>
              <a:rPr lang="en-US" sz="1800" smtClean="0"/>
              <a:t> </a:t>
            </a:r>
            <a:endParaRPr lang="nb-NO" sz="1800" smtClean="0"/>
          </a:p>
          <a:p>
            <a:pPr lvl="1" eaLnBrk="1" hangingPunct="1">
              <a:buFontTx/>
              <a:buNone/>
            </a:pPr>
            <a:endParaRPr lang="en-US" sz="1600" smtClean="0"/>
          </a:p>
        </p:txBody>
      </p:sp>
      <p:pic>
        <p:nvPicPr>
          <p:cNvPr id="5127" name="Picture 5" descr="C:\Documents and Settings\trulsn\My Documents\MetEnFrem\Figurer\Polymer-addisjon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4267200" y="1335088"/>
            <a:ext cx="2209800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22" name="Object 1024"/>
          <p:cNvGraphicFramePr>
            <a:graphicFrameLocks noChangeAspect="1"/>
          </p:cNvGraphicFramePr>
          <p:nvPr/>
        </p:nvGraphicFramePr>
        <p:xfrm>
          <a:off x="7015163" y="1905000"/>
          <a:ext cx="63976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r:id="rId5" imgW="1084580" imgH="1287780" progId="">
                  <p:embed/>
                </p:oleObj>
              </mc:Choice>
              <mc:Fallback>
                <p:oleObj r:id="rId5" imgW="1084580" imgH="1287780" progId="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5163" y="1905000"/>
                        <a:ext cx="639762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1025"/>
          <p:cNvGraphicFramePr>
            <a:graphicFrameLocks noChangeAspect="1"/>
          </p:cNvGraphicFramePr>
          <p:nvPr/>
        </p:nvGraphicFramePr>
        <p:xfrm>
          <a:off x="7923213" y="1882775"/>
          <a:ext cx="992187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r:id="rId7" imgW="1635760" imgH="1297940" progId="">
                  <p:embed/>
                </p:oleObj>
              </mc:Choice>
              <mc:Fallback>
                <p:oleObj r:id="rId7" imgW="1635760" imgH="1297940" progId="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3213" y="1882775"/>
                        <a:ext cx="992187" cy="784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8" name="Line 9"/>
          <p:cNvSpPr>
            <a:spLocks noChangeShapeType="1"/>
          </p:cNvSpPr>
          <p:nvPr/>
        </p:nvSpPr>
        <p:spPr bwMode="auto">
          <a:xfrm>
            <a:off x="7727950" y="2286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5129" name="Text Box 10"/>
          <p:cNvSpPr txBox="1">
            <a:spLocks noChangeArrowheads="1"/>
          </p:cNvSpPr>
          <p:nvPr/>
        </p:nvSpPr>
        <p:spPr bwMode="auto">
          <a:xfrm>
            <a:off x="6781800" y="2170113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200" i="1"/>
              <a:t>n</a:t>
            </a:r>
            <a:endParaRPr lang="en-US" sz="1200" i="1"/>
          </a:p>
        </p:txBody>
      </p:sp>
      <p:sp>
        <p:nvSpPr>
          <p:cNvPr id="5130" name="Rectangle 12"/>
          <p:cNvSpPr>
            <a:spLocks noChangeArrowheads="1"/>
          </p:cNvSpPr>
          <p:nvPr/>
        </p:nvSpPr>
        <p:spPr bwMode="auto">
          <a:xfrm>
            <a:off x="3148013" y="3097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pic>
        <p:nvPicPr>
          <p:cNvPr id="5131" name="Picture 11" descr="C:\Documents and Settings\trulsn\My Documents\MetEnFrem\Figurer\polymer-polykondensasjon.JPG"/>
          <p:cNvPicPr>
            <a:picLocks noChangeAspect="1" noChangeArrowheads="1"/>
          </p:cNvPicPr>
          <p:nvPr/>
        </p:nvPicPr>
        <p:blipFill>
          <a:blip r:embed="rId9" r:link="rId10" cstate="print"/>
          <a:srcRect/>
          <a:stretch>
            <a:fillRect/>
          </a:stretch>
        </p:blipFill>
        <p:spPr bwMode="auto">
          <a:xfrm>
            <a:off x="4343400" y="4724400"/>
            <a:ext cx="3687763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61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Kopolymerer</a:t>
            </a:r>
            <a:endParaRPr lang="en-US" smtClean="0"/>
          </a:p>
        </p:txBody>
      </p:sp>
      <p:sp>
        <p:nvSpPr>
          <p:cNvPr id="615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nb-NO" sz="1800" smtClean="0"/>
              <a:t>Homopolymer (fra addisjon, kondensasjon)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Kopolymerer</a:t>
            </a:r>
          </a:p>
          <a:p>
            <a:pPr lvl="1" eaLnBrk="1" hangingPunct="1"/>
            <a:r>
              <a:rPr lang="nb-NO" sz="1600" smtClean="0"/>
              <a:t>Blokk</a:t>
            </a:r>
          </a:p>
          <a:p>
            <a:pPr lvl="1" eaLnBrk="1" hangingPunct="1"/>
            <a:endParaRPr lang="nb-NO" sz="1600" smtClean="0"/>
          </a:p>
          <a:p>
            <a:pPr lvl="1" eaLnBrk="1" hangingPunct="1"/>
            <a:endParaRPr lang="nb-NO" sz="1600" smtClean="0"/>
          </a:p>
          <a:p>
            <a:pPr lvl="1" eaLnBrk="1" hangingPunct="1"/>
            <a:r>
              <a:rPr lang="nb-NO" sz="1600" smtClean="0"/>
              <a:t>Forgrenet (grafted)</a:t>
            </a:r>
          </a:p>
          <a:p>
            <a:pPr lvl="1" eaLnBrk="1" hangingPunct="1"/>
            <a:endParaRPr lang="nb-NO" sz="1600" smtClean="0"/>
          </a:p>
          <a:p>
            <a:pPr lvl="1" eaLnBrk="1" hangingPunct="1"/>
            <a:endParaRPr lang="nb-NO" sz="1600" smtClean="0"/>
          </a:p>
          <a:p>
            <a:pPr lvl="1" eaLnBrk="1" hangingPunct="1"/>
            <a:endParaRPr lang="nb-NO" sz="1600" smtClean="0"/>
          </a:p>
          <a:p>
            <a:pPr lvl="1" eaLnBrk="1" hangingPunct="1"/>
            <a:r>
              <a:rPr lang="nb-NO" sz="1600" smtClean="0"/>
              <a:t>Alternerende</a:t>
            </a:r>
          </a:p>
          <a:p>
            <a:pPr lvl="1" eaLnBrk="1" hangingPunct="1"/>
            <a:endParaRPr lang="nb-NO" sz="1600" smtClean="0"/>
          </a:p>
          <a:p>
            <a:pPr lvl="1" eaLnBrk="1" hangingPunct="1"/>
            <a:endParaRPr lang="nb-NO" sz="1600" smtClean="0"/>
          </a:p>
          <a:p>
            <a:pPr lvl="1" eaLnBrk="1" hangingPunct="1"/>
            <a:r>
              <a:rPr lang="nb-NO" sz="1600" smtClean="0"/>
              <a:t>Tilfeldig</a:t>
            </a:r>
            <a:endParaRPr lang="en-US" sz="1600" smtClean="0"/>
          </a:p>
        </p:txBody>
      </p:sp>
      <p:sp>
        <p:nvSpPr>
          <p:cNvPr id="6154" name="Rectangle 6"/>
          <p:cNvSpPr>
            <a:spLocks noChangeArrowheads="1"/>
          </p:cNvSpPr>
          <p:nvPr/>
        </p:nvSpPr>
        <p:spPr bwMode="auto">
          <a:xfrm>
            <a:off x="3616325" y="3322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6146" name="Object 0"/>
          <p:cNvGraphicFramePr>
            <a:graphicFrameLocks noChangeAspect="1"/>
          </p:cNvGraphicFramePr>
          <p:nvPr/>
        </p:nvGraphicFramePr>
        <p:xfrm>
          <a:off x="5630863" y="1447800"/>
          <a:ext cx="1912937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" r:id="rId3" imgW="1914286" imgH="209524" progId="PBrush">
                  <p:embed/>
                </p:oleObj>
              </mc:Choice>
              <mc:Fallback>
                <p:oleObj r:id="rId3" imgW="1914286" imgH="209524" progId="PBrush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0863" y="1447800"/>
                        <a:ext cx="1912937" cy="212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5" name="Rectangle 8"/>
          <p:cNvSpPr>
            <a:spLocks noChangeArrowheads="1"/>
          </p:cNvSpPr>
          <p:nvPr/>
        </p:nvSpPr>
        <p:spPr bwMode="auto">
          <a:xfrm>
            <a:off x="3635375" y="3322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6147" name="Object 1"/>
          <p:cNvGraphicFramePr>
            <a:graphicFrameLocks noChangeAspect="1"/>
          </p:cNvGraphicFramePr>
          <p:nvPr/>
        </p:nvGraphicFramePr>
        <p:xfrm>
          <a:off x="5668963" y="2743200"/>
          <a:ext cx="1874837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2" r:id="rId5" imgW="1876190" imgH="209524" progId="PBrush">
                  <p:embed/>
                </p:oleObj>
              </mc:Choice>
              <mc:Fallback>
                <p:oleObj r:id="rId5" imgW="1876190" imgH="209524" progId="PBrus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8963" y="2743200"/>
                        <a:ext cx="1874837" cy="212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6" name="Rectangle 10"/>
          <p:cNvSpPr>
            <a:spLocks noChangeArrowheads="1"/>
          </p:cNvSpPr>
          <p:nvPr/>
        </p:nvSpPr>
        <p:spPr bwMode="auto">
          <a:xfrm>
            <a:off x="3589338" y="2922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6148" name="Object 2"/>
          <p:cNvGraphicFramePr>
            <a:graphicFrameLocks noChangeAspect="1"/>
          </p:cNvGraphicFramePr>
          <p:nvPr/>
        </p:nvGraphicFramePr>
        <p:xfrm>
          <a:off x="5654675" y="3276600"/>
          <a:ext cx="1965325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" r:id="rId7" imgW="1961905" imgH="1009791" progId="PBrush">
                  <p:embed/>
                </p:oleObj>
              </mc:Choice>
              <mc:Fallback>
                <p:oleObj r:id="rId7" imgW="1961905" imgH="1009791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4675" y="3276600"/>
                        <a:ext cx="1965325" cy="1012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7" name="Rectangle 12"/>
          <p:cNvSpPr>
            <a:spLocks noChangeArrowheads="1"/>
          </p:cNvSpPr>
          <p:nvPr/>
        </p:nvSpPr>
        <p:spPr bwMode="auto">
          <a:xfrm>
            <a:off x="3684588" y="334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6149" name="Object 3"/>
          <p:cNvGraphicFramePr>
            <a:graphicFrameLocks noChangeAspect="1"/>
          </p:cNvGraphicFramePr>
          <p:nvPr/>
        </p:nvGraphicFramePr>
        <p:xfrm>
          <a:off x="5768975" y="4800600"/>
          <a:ext cx="1774825" cy="16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r:id="rId9" imgW="1771429" imgH="161990" progId="PBrush">
                  <p:embed/>
                </p:oleObj>
              </mc:Choice>
              <mc:Fallback>
                <p:oleObj r:id="rId9" imgW="1771429" imgH="161990" progId="PBrus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8975" y="4800600"/>
                        <a:ext cx="1774825" cy="160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3551238" y="329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6150" name="Object 4"/>
          <p:cNvGraphicFramePr>
            <a:graphicFrameLocks noChangeAspect="1"/>
          </p:cNvGraphicFramePr>
          <p:nvPr/>
        </p:nvGraphicFramePr>
        <p:xfrm>
          <a:off x="5654675" y="5638800"/>
          <a:ext cx="2041525" cy="27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" r:id="rId11" imgW="2038095" imgH="276117" progId="PBrush">
                  <p:embed/>
                </p:oleObj>
              </mc:Choice>
              <mc:Fallback>
                <p:oleObj r:id="rId11" imgW="2038095" imgH="276117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4675" y="5638800"/>
                        <a:ext cx="2041525" cy="274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Molekylære strukturer</a:t>
            </a:r>
            <a:endParaRPr lang="en-US" smtClean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3810000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Lineær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Forgrenet</a:t>
            </a:r>
          </a:p>
          <a:p>
            <a:pPr lvl="1" eaLnBrk="1" hangingPunct="1"/>
            <a:r>
              <a:rPr lang="nb-NO" sz="1600" smtClean="0"/>
              <a:t>Korte grener: Hindrer krystallisering</a:t>
            </a:r>
          </a:p>
          <a:p>
            <a:pPr lvl="1" eaLnBrk="1" hangingPunct="1"/>
            <a:r>
              <a:rPr lang="nb-NO" sz="1600" smtClean="0"/>
              <a:t>Lange grener: Endrer plastisiteten betydelig</a:t>
            </a:r>
          </a:p>
          <a:p>
            <a:pPr lvl="1" eaLnBrk="1" hangingPunct="1"/>
            <a:endParaRPr lang="nb-NO" sz="1600" smtClean="0"/>
          </a:p>
          <a:p>
            <a:pPr eaLnBrk="1" hangingPunct="1"/>
            <a:r>
              <a:rPr lang="nb-NO" sz="1800" smtClean="0"/>
              <a:t>Nettverk</a:t>
            </a:r>
          </a:p>
          <a:p>
            <a:pPr lvl="1" eaLnBrk="1" hangingPunct="1"/>
            <a:r>
              <a:rPr lang="nb-NO" sz="1600" smtClean="0"/>
              <a:t>Stigekoblede</a:t>
            </a:r>
          </a:p>
          <a:p>
            <a:pPr lvl="1" eaLnBrk="1" hangingPunct="1"/>
            <a:r>
              <a:rPr lang="nb-NO" sz="1600" smtClean="0"/>
              <a:t>Monomer med 3 bindinger</a:t>
            </a:r>
          </a:p>
          <a:p>
            <a:pPr lvl="1" eaLnBrk="1" hangingPunct="1"/>
            <a:r>
              <a:rPr lang="nb-NO" sz="1600" smtClean="0"/>
              <a:t>Krysskoblede (cross-linked) kjeder</a:t>
            </a:r>
          </a:p>
          <a:p>
            <a:pPr lvl="1" eaLnBrk="1" hangingPunct="1"/>
            <a:r>
              <a:rPr lang="nb-NO" sz="1600" smtClean="0"/>
              <a:t>o.a.</a:t>
            </a:r>
          </a:p>
          <a:p>
            <a:pPr lvl="1" eaLnBrk="1" hangingPunct="1"/>
            <a:endParaRPr lang="nb-NO" sz="1600" smtClean="0"/>
          </a:p>
          <a:p>
            <a:pPr lvl="1" eaLnBrk="1" hangingPunct="1"/>
            <a:endParaRPr lang="en-US" sz="1600" smtClean="0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2914650" y="2252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pic>
        <p:nvPicPr>
          <p:cNvPr id="7175" name="Picture 5" descr="C:\Documents and Settings\trulsn\My Documents\MetEnFrem\Figurer\WDC-15-7-polymers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3810000" y="914400"/>
            <a:ext cx="516255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3657600" y="2740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7177" name="Rectangle 10"/>
          <p:cNvSpPr>
            <a:spLocks noChangeArrowheads="1"/>
          </p:cNvSpPr>
          <p:nvPr/>
        </p:nvSpPr>
        <p:spPr bwMode="auto">
          <a:xfrm>
            <a:off x="2792413" y="22717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7170" name="Object 0"/>
          <p:cNvGraphicFramePr>
            <a:graphicFrameLocks noChangeAspect="1"/>
          </p:cNvGraphicFramePr>
          <p:nvPr/>
        </p:nvGraphicFramePr>
        <p:xfrm>
          <a:off x="5508625" y="4724400"/>
          <a:ext cx="2644775" cy="172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r:id="rId5" imgW="3561905" imgH="2314286" progId="PBrush">
                  <p:embed/>
                </p:oleObj>
              </mc:Choice>
              <mc:Fallback>
                <p:oleObj r:id="rId5" imgW="3561905" imgH="2314286" progId="PBrush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4724400"/>
                        <a:ext cx="2644775" cy="172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8" name="Text Box 11"/>
          <p:cNvSpPr txBox="1">
            <a:spLocks noChangeArrowheads="1"/>
          </p:cNvSpPr>
          <p:nvPr/>
        </p:nvSpPr>
        <p:spPr bwMode="auto">
          <a:xfrm>
            <a:off x="5435600" y="6381750"/>
            <a:ext cx="3708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>
                <a:cs typeface="Times New Roman" pitchFamily="18" charset="0"/>
              </a:rPr>
              <a:t>Figur: W.D. Callister jr.: Materials Science and Engineering</a:t>
            </a:r>
            <a:endParaRPr lang="en-US" sz="100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Krystallinitet</a:t>
            </a:r>
            <a:endParaRPr lang="en-US" smtClean="0"/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nb-NO" smtClean="0"/>
              <a:t>Kjedefolding gir områder av krystallinitet</a:t>
            </a:r>
          </a:p>
          <a:p>
            <a:pPr eaLnBrk="1" hangingPunct="1"/>
            <a:endParaRPr lang="nb-NO" smtClean="0"/>
          </a:p>
          <a:p>
            <a:pPr eaLnBrk="1" hangingPunct="1"/>
            <a:r>
              <a:rPr lang="nb-NO" smtClean="0"/>
              <a:t>Økt hardhet</a:t>
            </a:r>
          </a:p>
          <a:p>
            <a:pPr eaLnBrk="1" hangingPunct="1"/>
            <a:endParaRPr lang="nb-NO" smtClean="0"/>
          </a:p>
          <a:p>
            <a:pPr eaLnBrk="1" hangingPunct="1"/>
            <a:r>
              <a:rPr lang="nb-NO" smtClean="0"/>
              <a:t>Amorfe og krystallinske plaster er sprø ved svært lave temperaturer, gjennomgår en mykning ved en T</a:t>
            </a:r>
            <a:r>
              <a:rPr lang="nb-NO" baseline="-25000" smtClean="0"/>
              <a:t>g</a:t>
            </a:r>
            <a:r>
              <a:rPr lang="nb-NO" smtClean="0"/>
              <a:t> og smelter til slutt ved høy temperatur dersom de ikke er krysskoblede.</a:t>
            </a:r>
          </a:p>
          <a:p>
            <a:pPr eaLnBrk="1" hangingPunct="1"/>
            <a:endParaRPr lang="en-US" smtClean="0"/>
          </a:p>
        </p:txBody>
      </p:sp>
      <p:pic>
        <p:nvPicPr>
          <p:cNvPr id="38917" name="Picture 5" descr="WDC-15-11-polymer-semikrystallins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0975" y="914400"/>
            <a:ext cx="3502025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6" descr="WDC-15-13-polymer-kjedefold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0813" y="4476750"/>
            <a:ext cx="3684587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5580063" y="6237288"/>
            <a:ext cx="34877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>
                <a:cs typeface="Times New Roman" pitchFamily="18" charset="0"/>
              </a:rPr>
              <a:t>Figurer: W.D. Callister jr.: Materials Science and Engineering</a:t>
            </a:r>
            <a:endParaRPr lang="en-US" sz="10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Hovedkategorier av polymermaterialer</a:t>
            </a:r>
            <a:endParaRPr lang="en-US" smtClean="0"/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143000"/>
            <a:ext cx="38100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smtClean="0"/>
              <a:t>Smelteplaster (termoplaster)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Ikke krysskoblede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Myke, skjærbare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Smeltes og omsmeltes; støpbare</a:t>
            </a:r>
          </a:p>
          <a:p>
            <a:pPr lvl="1"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Herdeplaster (duromere)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danner nettverk ved høy temperatur eller ved additiver (tokomponentplaster og -lim)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Harde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Ikke smeltbare (dekomponerer)</a:t>
            </a:r>
          </a:p>
          <a:p>
            <a:pPr lvl="1"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Gummielastiske polymerer (elastomere)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Oppviklede og innfiltrerte kjeder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Ofte naturlig gummi (kautsjuk) som viktig ingredient</a:t>
            </a:r>
            <a:endParaRPr lang="en-US" sz="1600" smtClean="0"/>
          </a:p>
        </p:txBody>
      </p:sp>
      <p:pic>
        <p:nvPicPr>
          <p:cNvPr id="39941" name="Picture 5" descr="PE-prod_15_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4350" y="838200"/>
            <a:ext cx="12636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6" descr="PVC-prod_18_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852488"/>
            <a:ext cx="1254125" cy="211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7" descr="super-epoxy-p867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91300" y="2819400"/>
            <a:ext cx="201930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8" descr="Goodyear-tire-RL-2+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6325" y="4267200"/>
            <a:ext cx="15906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Kompositter</a:t>
            </a:r>
            <a:endParaRPr lang="en-US" smtClean="0"/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71600"/>
            <a:ext cx="4267200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Flere faser</a:t>
            </a:r>
          </a:p>
          <a:p>
            <a:pPr lvl="1" eaLnBrk="1" hangingPunct="1"/>
            <a:endParaRPr lang="nb-NO" sz="1600" smtClean="0"/>
          </a:p>
          <a:p>
            <a:pPr eaLnBrk="1" hangingPunct="1"/>
            <a:r>
              <a:rPr lang="nb-NO" sz="1800" smtClean="0"/>
              <a:t>Kombinere egenskaper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Stanse brudd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Sikring mot fullstendig brudd</a:t>
            </a:r>
          </a:p>
        </p:txBody>
      </p:sp>
      <p:pic>
        <p:nvPicPr>
          <p:cNvPr id="460804" name="Picture 4" descr="File0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478088"/>
            <a:ext cx="4191000" cy="3922712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pic>
        <p:nvPicPr>
          <p:cNvPr id="460805" name="Picture 5" descr="compositt-GMI-poster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4114800"/>
            <a:ext cx="2255838" cy="2255838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979712" y="6553200"/>
            <a:ext cx="4248150" cy="304800"/>
          </a:xfrm>
          <a:noFill/>
        </p:spPr>
        <p:txBody>
          <a:bodyPr/>
          <a:lstStyle/>
          <a:p>
            <a:r>
              <a:rPr lang="nb-NO" dirty="0" smtClean="0"/>
              <a:t>MENA 1000 – Materialer, energi og nanoteknologi</a:t>
            </a:r>
            <a:endParaRPr lang="en-US" dirty="0" smtClean="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Komposittmaterialer</a:t>
            </a:r>
            <a:endParaRPr lang="en-US" smtClean="0"/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smtClean="0"/>
              <a:t>Isotrope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Legeringer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Cermets, hardmetall</a:t>
            </a:r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Fiber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Fiberforsterket plast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Trematerialer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Armert betong</a:t>
            </a:r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Laminater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Trematerialer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Honeycomb</a:t>
            </a:r>
          </a:p>
          <a:p>
            <a:pPr lvl="1"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Overflate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Herding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Korrosjonsbeskyttelse</a:t>
            </a:r>
            <a:endParaRPr lang="en-US" sz="1600" smtClean="0"/>
          </a:p>
        </p:txBody>
      </p:sp>
      <p:pic>
        <p:nvPicPr>
          <p:cNvPr id="41989" name="Picture 5" descr="WDC-17-4-WC-Co-komposit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131888"/>
            <a:ext cx="2185988" cy="260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10" descr="compositt-GMI-poster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9718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11" descr="EH-8-3-W-ThO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914400"/>
            <a:ext cx="22129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2" name="Text Box 12"/>
          <p:cNvSpPr txBox="1">
            <a:spLocks noChangeArrowheads="1"/>
          </p:cNvSpPr>
          <p:nvPr/>
        </p:nvSpPr>
        <p:spPr bwMode="auto">
          <a:xfrm>
            <a:off x="6019800" y="6021288"/>
            <a:ext cx="3124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 dirty="0">
                <a:cs typeface="Times New Roman" pitchFamily="18" charset="0"/>
              </a:rPr>
              <a:t>Figurer: E. </a:t>
            </a:r>
            <a:r>
              <a:rPr lang="en-GB" sz="1000" dirty="0" err="1">
                <a:cs typeface="Times New Roman" pitchFamily="18" charset="0"/>
              </a:rPr>
              <a:t>Hornbogen</a:t>
            </a:r>
            <a:r>
              <a:rPr lang="en-GB" sz="1000" dirty="0">
                <a:cs typeface="Times New Roman" pitchFamily="18" charset="0"/>
              </a:rPr>
              <a:t>: </a:t>
            </a:r>
            <a:r>
              <a:rPr lang="en-GB" sz="1000" dirty="0" err="1">
                <a:cs typeface="Times New Roman" pitchFamily="18" charset="0"/>
              </a:rPr>
              <a:t>Werkstoffe</a:t>
            </a:r>
            <a:r>
              <a:rPr lang="en-GB" sz="1000" dirty="0">
                <a:cs typeface="Times New Roman" pitchFamily="18" charset="0"/>
              </a:rPr>
              <a:t>, W.D. Callister </a:t>
            </a:r>
            <a:r>
              <a:rPr lang="en-GB" sz="1000" dirty="0" err="1">
                <a:cs typeface="Times New Roman" pitchFamily="18" charset="0"/>
              </a:rPr>
              <a:t>jr</a:t>
            </a:r>
            <a:r>
              <a:rPr lang="en-GB" sz="1000" dirty="0">
                <a:cs typeface="Times New Roman" pitchFamily="18" charset="0"/>
              </a:rPr>
              <a:t>.: Materials Science and Engineering,</a:t>
            </a:r>
            <a:r>
              <a:rPr lang="en-US" sz="1000" dirty="0"/>
              <a:t> http://www.trbonders.co.uk/products.html</a:t>
            </a:r>
          </a:p>
        </p:txBody>
      </p:sp>
      <p:pic>
        <p:nvPicPr>
          <p:cNvPr id="41993" name="Picture 13" descr="honey-core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9363" y="3962400"/>
            <a:ext cx="17430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12291" name="Picture 5" descr="MAW-14-1-stress-stra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229225" y="457200"/>
            <a:ext cx="32289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nb-NO" smtClean="0"/>
              <a:t>Deformasjon - oversikt</a:t>
            </a:r>
            <a:endParaRPr lang="en-US" smtClean="0"/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762000"/>
            <a:ext cx="5029200" cy="5715000"/>
          </a:xfrm>
        </p:spPr>
        <p:txBody>
          <a:bodyPr/>
          <a:lstStyle/>
          <a:p>
            <a:pPr eaLnBrk="1" hangingPunct="1"/>
            <a:r>
              <a:rPr lang="nb-NO" sz="1600" dirty="0" smtClean="0"/>
              <a:t>Normal tøyning </a:t>
            </a:r>
            <a:r>
              <a:rPr lang="nb-NO" sz="1600" b="1" dirty="0" smtClean="0"/>
              <a:t>e</a:t>
            </a:r>
            <a:r>
              <a:rPr lang="nb-NO" sz="1600" b="1" dirty="0" smtClean="0">
                <a:sym typeface="Symbol" pitchFamily="18" charset="2"/>
              </a:rPr>
              <a:t> = </a:t>
            </a:r>
            <a:r>
              <a:rPr lang="nb-NO" sz="1600" b="1" i="1" dirty="0" smtClean="0">
                <a:sym typeface="Symbol" pitchFamily="18" charset="2"/>
              </a:rPr>
              <a:t>l </a:t>
            </a:r>
            <a:r>
              <a:rPr lang="nb-NO" sz="1600" b="1" dirty="0" smtClean="0">
                <a:sym typeface="Symbol" pitchFamily="18" charset="2"/>
              </a:rPr>
              <a:t>/ </a:t>
            </a:r>
            <a:r>
              <a:rPr lang="nb-NO" sz="1600" b="1" i="1" dirty="0" smtClean="0">
                <a:sym typeface="Symbol" pitchFamily="18" charset="2"/>
              </a:rPr>
              <a:t>l</a:t>
            </a:r>
            <a:r>
              <a:rPr lang="nb-NO" sz="1600" b="1" i="1" baseline="-25000" dirty="0" smtClean="0">
                <a:sym typeface="Symbol" pitchFamily="18" charset="2"/>
              </a:rPr>
              <a:t>0</a:t>
            </a:r>
            <a:endParaRPr lang="nb-NO" sz="1600" b="1" baseline="-25000" dirty="0" smtClean="0"/>
          </a:p>
          <a:p>
            <a:pPr eaLnBrk="1" hangingPunct="1"/>
            <a:r>
              <a:rPr lang="nb-NO" sz="1600" dirty="0" smtClean="0"/>
              <a:t>Skjærtøyning</a:t>
            </a:r>
          </a:p>
          <a:p>
            <a:pPr eaLnBrk="1" hangingPunct="1"/>
            <a:endParaRPr lang="nb-NO" sz="1600" dirty="0" smtClean="0"/>
          </a:p>
          <a:p>
            <a:pPr eaLnBrk="1" hangingPunct="1"/>
            <a:r>
              <a:rPr lang="nb-NO" sz="1600" dirty="0" smtClean="0"/>
              <a:t>Spenning </a:t>
            </a:r>
            <a:r>
              <a:rPr lang="nb-NO" sz="1600" i="1" dirty="0" smtClean="0"/>
              <a:t>s</a:t>
            </a:r>
            <a:r>
              <a:rPr lang="nb-NO" sz="1600" i="1" dirty="0" smtClean="0">
                <a:sym typeface="Symbol" pitchFamily="18" charset="2"/>
              </a:rPr>
              <a:t> = F / S</a:t>
            </a:r>
            <a:r>
              <a:rPr lang="nb-NO" sz="1600" i="1" baseline="-25000" dirty="0" smtClean="0">
                <a:sym typeface="Symbol" pitchFamily="18" charset="2"/>
              </a:rPr>
              <a:t>0</a:t>
            </a:r>
            <a:r>
              <a:rPr lang="nb-NO" sz="1600" dirty="0" smtClean="0">
                <a:sym typeface="Symbol" pitchFamily="18" charset="2"/>
              </a:rPr>
              <a:t>               k</a:t>
            </a:r>
            <a:r>
              <a:rPr lang="nb-NO" sz="1600" dirty="0" smtClean="0"/>
              <a:t>raft / startareal</a:t>
            </a:r>
          </a:p>
          <a:p>
            <a:pPr eaLnBrk="1" hangingPunct="1"/>
            <a:r>
              <a:rPr lang="nb-NO" sz="1600" dirty="0" smtClean="0"/>
              <a:t>Sann spenning </a:t>
            </a:r>
            <a:r>
              <a:rPr lang="nb-NO" sz="1600" i="1" dirty="0" smtClean="0">
                <a:sym typeface="Symbol" pitchFamily="18" charset="2"/>
              </a:rPr>
              <a:t> = F / S(e)</a:t>
            </a:r>
            <a:r>
              <a:rPr lang="nb-NO" sz="1600" dirty="0" smtClean="0"/>
              <a:t>   kraft / sant areal</a:t>
            </a:r>
          </a:p>
          <a:p>
            <a:pPr eaLnBrk="1" hangingPunct="1"/>
            <a:endParaRPr lang="nb-NO" sz="1600" dirty="0" smtClean="0"/>
          </a:p>
          <a:p>
            <a:pPr eaLnBrk="1" hangingPunct="1"/>
            <a:r>
              <a:rPr lang="nb-NO" sz="1600" dirty="0" smtClean="0"/>
              <a:t>Elastisk deformasjon</a:t>
            </a:r>
          </a:p>
          <a:p>
            <a:pPr lvl="1" eaLnBrk="1" hangingPunct="1"/>
            <a:r>
              <a:rPr lang="nb-NO" sz="1400" dirty="0" smtClean="0"/>
              <a:t>Stivhet; elastisitetsmodul, E-modul: </a:t>
            </a:r>
            <a:r>
              <a:rPr lang="nb-NO" sz="1400" b="1" i="1" dirty="0" smtClean="0"/>
              <a:t>E = s </a:t>
            </a:r>
            <a:r>
              <a:rPr lang="nb-NO" sz="1400" b="1" i="1" dirty="0" smtClean="0">
                <a:sym typeface="Symbol" pitchFamily="18" charset="2"/>
              </a:rPr>
              <a:t>/ e</a:t>
            </a:r>
          </a:p>
          <a:p>
            <a:pPr lvl="1" eaLnBrk="1" hangingPunct="1"/>
            <a:r>
              <a:rPr lang="nb-NO" sz="1400" dirty="0" smtClean="0"/>
              <a:t>Deformasjon: </a:t>
            </a:r>
            <a:r>
              <a:rPr lang="nb-NO" sz="1400" b="1" i="1" dirty="0" smtClean="0"/>
              <a:t>e = s / E</a:t>
            </a:r>
          </a:p>
          <a:p>
            <a:pPr lvl="1" eaLnBrk="1" hangingPunct="1"/>
            <a:r>
              <a:rPr lang="nb-NO" sz="1400" dirty="0" smtClean="0"/>
              <a:t>Spenning: </a:t>
            </a:r>
            <a:r>
              <a:rPr lang="nb-NO" sz="1400" b="1" i="1" dirty="0" smtClean="0"/>
              <a:t>s = E </a:t>
            </a:r>
            <a:r>
              <a:rPr lang="nb-NO" sz="1400" b="1" i="1" dirty="0" err="1" smtClean="0"/>
              <a:t>e</a:t>
            </a:r>
            <a:endParaRPr lang="nb-NO" sz="1400" b="1" i="1" dirty="0" smtClean="0"/>
          </a:p>
          <a:p>
            <a:pPr eaLnBrk="1" hangingPunct="1"/>
            <a:endParaRPr lang="nb-NO" sz="1600" dirty="0" smtClean="0"/>
          </a:p>
          <a:p>
            <a:pPr eaLnBrk="1" hangingPunct="1"/>
            <a:r>
              <a:rPr lang="nb-NO" sz="1600" dirty="0" smtClean="0"/>
              <a:t>Plastisk deformasjon – avhenger av metode</a:t>
            </a:r>
          </a:p>
          <a:p>
            <a:pPr lvl="1" eaLnBrk="1" hangingPunct="1"/>
            <a:r>
              <a:rPr lang="nb-NO" sz="1400" dirty="0" smtClean="0"/>
              <a:t>Elastisitetsgrensen (</a:t>
            </a:r>
            <a:r>
              <a:rPr lang="nb-NO" sz="1400" dirty="0" err="1" smtClean="0"/>
              <a:t>yield</a:t>
            </a:r>
            <a:r>
              <a:rPr lang="nb-NO" sz="1400" dirty="0" smtClean="0"/>
              <a:t> </a:t>
            </a:r>
            <a:r>
              <a:rPr lang="nb-NO" sz="1400" dirty="0" err="1" smtClean="0"/>
              <a:t>point</a:t>
            </a:r>
            <a:r>
              <a:rPr lang="nb-NO" sz="1400" dirty="0" smtClean="0"/>
              <a:t>)</a:t>
            </a:r>
          </a:p>
          <a:p>
            <a:pPr lvl="1" eaLnBrk="1" hangingPunct="1"/>
            <a:r>
              <a:rPr lang="nb-NO" sz="1400" dirty="0" smtClean="0"/>
              <a:t>Flytespenning (</a:t>
            </a:r>
            <a:r>
              <a:rPr lang="nb-NO" sz="1400" dirty="0" err="1" smtClean="0"/>
              <a:t>yield</a:t>
            </a:r>
            <a:r>
              <a:rPr lang="nb-NO" sz="1400" dirty="0" smtClean="0"/>
              <a:t> </a:t>
            </a:r>
            <a:r>
              <a:rPr lang="nb-NO" sz="1400" dirty="0" err="1" smtClean="0"/>
              <a:t>strength</a:t>
            </a:r>
            <a:r>
              <a:rPr lang="nb-NO" sz="1400" dirty="0" smtClean="0"/>
              <a:t>) (0.2% irreversibel deformasjon)</a:t>
            </a:r>
          </a:p>
          <a:p>
            <a:pPr lvl="1" eaLnBrk="1" hangingPunct="1"/>
            <a:r>
              <a:rPr lang="nb-NO" sz="1400" dirty="0" smtClean="0"/>
              <a:t>Strekkfasthet (</a:t>
            </a:r>
            <a:r>
              <a:rPr lang="nb-NO" sz="1400" dirty="0" err="1" smtClean="0"/>
              <a:t>tensile</a:t>
            </a:r>
            <a:r>
              <a:rPr lang="nb-NO" sz="1400" dirty="0" smtClean="0"/>
              <a:t> </a:t>
            </a:r>
            <a:r>
              <a:rPr lang="nb-NO" sz="1400" dirty="0" err="1" smtClean="0"/>
              <a:t>strength</a:t>
            </a:r>
            <a:r>
              <a:rPr lang="nb-NO" sz="1400" dirty="0" smtClean="0"/>
              <a:t>)</a:t>
            </a:r>
          </a:p>
          <a:p>
            <a:pPr eaLnBrk="1" hangingPunct="1"/>
            <a:endParaRPr lang="nb-NO" sz="1600" dirty="0" smtClean="0"/>
          </a:p>
          <a:p>
            <a:pPr eaLnBrk="1" hangingPunct="1"/>
            <a:r>
              <a:rPr lang="nb-NO" sz="1600" dirty="0" smtClean="0"/>
              <a:t>Brudd</a:t>
            </a:r>
          </a:p>
          <a:p>
            <a:pPr lvl="1" eaLnBrk="1" hangingPunct="1"/>
            <a:r>
              <a:rPr lang="nb-NO" sz="1400" dirty="0" smtClean="0"/>
              <a:t>Duktilt</a:t>
            </a:r>
          </a:p>
          <a:p>
            <a:pPr lvl="1" eaLnBrk="1" hangingPunct="1"/>
            <a:r>
              <a:rPr lang="nb-NO" sz="1400" dirty="0" smtClean="0"/>
              <a:t>(eller sprøtt)</a:t>
            </a:r>
          </a:p>
          <a:p>
            <a:pPr lvl="1" eaLnBrk="1" hangingPunct="1">
              <a:buFontTx/>
              <a:buNone/>
            </a:pPr>
            <a:endParaRPr lang="en-US" sz="1400" dirty="0" smtClean="0"/>
          </a:p>
        </p:txBody>
      </p:sp>
      <p:pic>
        <p:nvPicPr>
          <p:cNvPr id="12294" name="Picture 6" descr="aan-52-deformasjon-sann-spenn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484813" y="3541713"/>
            <a:ext cx="2973387" cy="293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6248400" y="6477000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M.A. White: Properties of Materials, A. Almar-Næss: Metalliske Materialer</a:t>
            </a:r>
            <a:endParaRPr lang="en-US" sz="10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Kompositter er ofte sterke og seige</a:t>
            </a:r>
            <a:br>
              <a:rPr lang="nb-NO" smtClean="0"/>
            </a:br>
            <a:r>
              <a:rPr lang="nb-NO" sz="1800" smtClean="0"/>
              <a:t>Testing av vindmøllevinge</a:t>
            </a:r>
            <a:endParaRPr lang="en-US" sz="1800" smtClean="0"/>
          </a:p>
        </p:txBody>
      </p:sp>
      <p:pic>
        <p:nvPicPr>
          <p:cNvPr id="43012" name="Picture 3" descr="Vindmoellevinge-kompositt-te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066800"/>
            <a:ext cx="4578350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161365D-E75F-4722-9818-22F9B75C9571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44035" name="Picture 5" descr="challeng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133600"/>
            <a:ext cx="5334000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Materialsvikt</a:t>
            </a:r>
            <a:endParaRPr lang="en-US" smtClean="0"/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3810000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Duktilt eller sprøtt brudd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Materialtretthet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Korrosjon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Spenningsindusert korrosjon</a:t>
            </a:r>
            <a:endParaRPr lang="en-US" sz="180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Biologiske kompositter – naturens egne konstruksjonsmaterialer</a:t>
            </a:r>
            <a:endParaRPr lang="en-GB" smtClean="0"/>
          </a:p>
        </p:txBody>
      </p:sp>
      <p:pic>
        <p:nvPicPr>
          <p:cNvPr id="4506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013" y="1328738"/>
            <a:ext cx="8181975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50D5C4-D066-4A2F-ABDD-BF984CA313E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Biokompatible og biomimetiske materialer</a:t>
            </a:r>
            <a:endParaRPr lang="en-US" smtClean="0"/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33528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smtClean="0"/>
              <a:t>Biokompatible 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Kjemisk stabil grenseflate til vev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Bindinger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Biologisk aksept</a:t>
            </a:r>
          </a:p>
          <a:p>
            <a:pPr lvl="1" eaLnBrk="1" hangingPunct="1">
              <a:lnSpc>
                <a:spcPct val="90000"/>
              </a:lnSpc>
            </a:pPr>
            <a:endParaRPr lang="nb-NO" sz="160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Implantater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smtClean="0"/>
              <a:t>keramiske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smtClean="0"/>
              <a:t>metaller (stål, titan, amalgam, gull…)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smtClean="0"/>
              <a:t>Kompositter</a:t>
            </a:r>
          </a:p>
          <a:p>
            <a:pPr lvl="1"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Biomimetiske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Materialer som mimer biologiske materialer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smtClean="0"/>
              <a:t>Kompositter (tre, skjell…)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smtClean="0"/>
              <a:t>Fotoniske </a:t>
            </a:r>
            <a:endParaRPr lang="en-US" sz="1400" smtClean="0"/>
          </a:p>
        </p:txBody>
      </p:sp>
      <p:pic>
        <p:nvPicPr>
          <p:cNvPr id="46085" name="Picture 4" descr="hip-joint-wear_ra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8738" y="2603500"/>
            <a:ext cx="5199062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5" descr="hip-jpint-cer_examp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990600"/>
            <a:ext cx="133508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6" descr="Cyano-Zofia-Vertesy-Budapest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4953000"/>
            <a:ext cx="20574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76200"/>
            <a:ext cx="8062912" cy="1143000"/>
          </a:xfrm>
        </p:spPr>
        <p:txBody>
          <a:bodyPr/>
          <a:lstStyle/>
          <a:p>
            <a:pPr eaLnBrk="1" hangingPunct="1"/>
            <a:r>
              <a:rPr lang="nb-NO" smtClean="0"/>
              <a:t>Biomimetiske materialer; eksempel fotoniske sommerfuglvingeskjell; kan vi lage tilsvarende strukturer?</a:t>
            </a:r>
            <a:endParaRPr lang="en-US" smtClean="0"/>
          </a:p>
        </p:txBody>
      </p:sp>
      <p:pic>
        <p:nvPicPr>
          <p:cNvPr id="47108" name="Picture 3" descr="Cyano-Zofia-Vertesy-Budapest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0"/>
            <a:ext cx="2846388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4" descr="Cyano-Zofia-Vertesy-Budapest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143000"/>
            <a:ext cx="5638800" cy="422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5" descr="Cyano-Zofia-Vertesy-Budapest-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2792413"/>
            <a:ext cx="5040313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04875"/>
          </a:xfrm>
        </p:spPr>
        <p:txBody>
          <a:bodyPr/>
          <a:lstStyle/>
          <a:p>
            <a:pPr eaLnBrk="1" hangingPunct="1"/>
            <a:r>
              <a:rPr lang="nb-NO" sz="2000" smtClean="0"/>
              <a:t/>
            </a:r>
            <a:br>
              <a:rPr lang="nb-NO" sz="2000" smtClean="0"/>
            </a:br>
            <a:r>
              <a:rPr lang="nb-NO" sz="2000" smtClean="0"/>
              <a:t>Biomimetiske materialer</a:t>
            </a:r>
            <a:br>
              <a:rPr lang="nb-NO" sz="2000" smtClean="0"/>
            </a:br>
            <a:r>
              <a:rPr lang="nb-NO" sz="2000" smtClean="0"/>
              <a:t>Biomimetisk Al</a:t>
            </a:r>
            <a:r>
              <a:rPr lang="nb-NO" sz="2000" baseline="-25000" smtClean="0"/>
              <a:t>2</a:t>
            </a:r>
            <a:r>
              <a:rPr lang="nb-NO" sz="2000" smtClean="0"/>
              <a:t>O</a:t>
            </a:r>
            <a:r>
              <a:rPr lang="nb-NO" sz="2000" baseline="-25000" smtClean="0"/>
              <a:t>3</a:t>
            </a:r>
            <a:r>
              <a:rPr lang="nb-NO" sz="2000" smtClean="0"/>
              <a:t> (venstre) vs perlemor fra muslingsskjell</a:t>
            </a:r>
            <a:endParaRPr lang="en-GB" sz="2000" smtClean="0"/>
          </a:p>
        </p:txBody>
      </p:sp>
      <p:pic>
        <p:nvPicPr>
          <p:cNvPr id="48132" name="Picture 4" descr="Alumina-10x-Mother-of-pearl-Deville et 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538288"/>
            <a:ext cx="763270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161365D-E75F-4722-9818-22F9B75C9571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49155" name="Picture 5" descr="WDC-CP6-alfamessing-100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1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z="3200" smtClean="0">
                <a:solidFill>
                  <a:schemeClr val="bg1"/>
                </a:solidFill>
              </a:rPr>
              <a:t>Oppsummering</a:t>
            </a:r>
            <a:endParaRPr lang="en-US" sz="3200" smtClean="0">
              <a:solidFill>
                <a:schemeClr val="bg1"/>
              </a:solidFill>
            </a:endParaRPr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066800"/>
            <a:ext cx="5064125" cy="5257800"/>
          </a:xfrm>
        </p:spPr>
        <p:txBody>
          <a:bodyPr/>
          <a:lstStyle/>
          <a:p>
            <a:pPr eaLnBrk="1" hangingPunct="1"/>
            <a:r>
              <a:rPr lang="nb-NO" sz="1800" smtClean="0">
                <a:solidFill>
                  <a:schemeClr val="bg1"/>
                </a:solidFill>
              </a:rPr>
              <a:t>Krefter – spenning</a:t>
            </a:r>
          </a:p>
          <a:p>
            <a:pPr lvl="1" eaLnBrk="1" hangingPunct="1"/>
            <a:r>
              <a:rPr lang="nb-NO" sz="1600" smtClean="0">
                <a:solidFill>
                  <a:schemeClr val="bg1"/>
                </a:solidFill>
              </a:rPr>
              <a:t>Normal, skjær</a:t>
            </a:r>
          </a:p>
          <a:p>
            <a:pPr eaLnBrk="1" hangingPunct="1"/>
            <a:r>
              <a:rPr lang="nb-NO" sz="1800" smtClean="0">
                <a:solidFill>
                  <a:schemeClr val="bg1"/>
                </a:solidFill>
              </a:rPr>
              <a:t>Deformasjon</a:t>
            </a:r>
          </a:p>
          <a:p>
            <a:pPr lvl="1" eaLnBrk="1" hangingPunct="1"/>
            <a:r>
              <a:rPr lang="nb-NO" sz="1600" smtClean="0">
                <a:solidFill>
                  <a:schemeClr val="bg1"/>
                </a:solidFill>
              </a:rPr>
              <a:t>Elastisk, plastisk, brudd</a:t>
            </a:r>
          </a:p>
          <a:p>
            <a:pPr lvl="1" eaLnBrk="1" hangingPunct="1"/>
            <a:r>
              <a:rPr lang="nb-NO" sz="1600" smtClean="0">
                <a:solidFill>
                  <a:schemeClr val="bg1"/>
                </a:solidFill>
              </a:rPr>
              <a:t>Dislokasjoner</a:t>
            </a:r>
          </a:p>
          <a:p>
            <a:pPr lvl="1" eaLnBrk="1" hangingPunct="1"/>
            <a:r>
              <a:rPr lang="nb-NO" sz="1600" smtClean="0">
                <a:solidFill>
                  <a:schemeClr val="bg1"/>
                </a:solidFill>
              </a:rPr>
              <a:t>Herding</a:t>
            </a:r>
          </a:p>
          <a:p>
            <a:pPr lvl="2" eaLnBrk="1" hangingPunct="1"/>
            <a:r>
              <a:rPr lang="nb-NO" sz="1400" smtClean="0">
                <a:solidFill>
                  <a:schemeClr val="bg1"/>
                </a:solidFill>
              </a:rPr>
              <a:t>Fremmedatomer</a:t>
            </a:r>
          </a:p>
          <a:p>
            <a:pPr lvl="2" eaLnBrk="1" hangingPunct="1"/>
            <a:r>
              <a:rPr lang="nb-NO" sz="1400" smtClean="0">
                <a:solidFill>
                  <a:schemeClr val="bg1"/>
                </a:solidFill>
              </a:rPr>
              <a:t>Utfellinger</a:t>
            </a:r>
          </a:p>
          <a:p>
            <a:pPr lvl="2" eaLnBrk="1" hangingPunct="1"/>
            <a:r>
              <a:rPr lang="nb-NO" sz="1400" smtClean="0">
                <a:solidFill>
                  <a:schemeClr val="bg1"/>
                </a:solidFill>
              </a:rPr>
              <a:t>Dislokasjonshekting</a:t>
            </a:r>
          </a:p>
          <a:p>
            <a:pPr lvl="2" eaLnBrk="1" hangingPunct="1"/>
            <a:r>
              <a:rPr lang="nb-NO" sz="1400" smtClean="0">
                <a:solidFill>
                  <a:schemeClr val="bg1"/>
                </a:solidFill>
              </a:rPr>
              <a:t>Korngrenser</a:t>
            </a:r>
          </a:p>
          <a:p>
            <a:pPr eaLnBrk="1" hangingPunct="1"/>
            <a:r>
              <a:rPr lang="nb-NO" sz="1800" smtClean="0">
                <a:solidFill>
                  <a:schemeClr val="bg1"/>
                </a:solidFill>
              </a:rPr>
              <a:t>Metalliske materialer</a:t>
            </a:r>
          </a:p>
          <a:p>
            <a:pPr eaLnBrk="1" hangingPunct="1"/>
            <a:r>
              <a:rPr lang="nb-NO" sz="1800" smtClean="0">
                <a:solidFill>
                  <a:schemeClr val="bg1"/>
                </a:solidFill>
              </a:rPr>
              <a:t>Keramiske materialer</a:t>
            </a:r>
          </a:p>
          <a:p>
            <a:pPr eaLnBrk="1" hangingPunct="1"/>
            <a:r>
              <a:rPr lang="nb-NO" sz="1800" smtClean="0">
                <a:solidFill>
                  <a:schemeClr val="bg1"/>
                </a:solidFill>
              </a:rPr>
              <a:t>Polymermaterialer</a:t>
            </a:r>
          </a:p>
          <a:p>
            <a:pPr eaLnBrk="1" hangingPunct="1"/>
            <a:r>
              <a:rPr lang="nb-NO" sz="1800" smtClean="0">
                <a:solidFill>
                  <a:schemeClr val="bg1"/>
                </a:solidFill>
              </a:rPr>
              <a:t>Kompositter</a:t>
            </a:r>
          </a:p>
          <a:p>
            <a:pPr eaLnBrk="1" hangingPunct="1"/>
            <a:r>
              <a:rPr lang="nb-NO" sz="1800" smtClean="0">
                <a:solidFill>
                  <a:schemeClr val="bg1"/>
                </a:solidFill>
              </a:rPr>
              <a:t>Biologiske kompositter</a:t>
            </a:r>
          </a:p>
          <a:p>
            <a:pPr eaLnBrk="1" hangingPunct="1"/>
            <a:r>
              <a:rPr lang="nb-NO" sz="1800" smtClean="0">
                <a:solidFill>
                  <a:schemeClr val="bg1"/>
                </a:solidFill>
              </a:rPr>
              <a:t>Biomimetiske og biokompatible materialer</a:t>
            </a:r>
            <a:endParaRPr lang="en-US" sz="1800" smtClean="0">
              <a:solidFill>
                <a:schemeClr val="bg1"/>
              </a:solidFill>
            </a:endParaRPr>
          </a:p>
        </p:txBody>
      </p:sp>
      <p:sp>
        <p:nvSpPr>
          <p:cNvPr id="49158" name="Rectangle 8"/>
          <p:cNvSpPr>
            <a:spLocks noChangeArrowheads="1"/>
          </p:cNvSpPr>
          <p:nvPr/>
        </p:nvSpPr>
        <p:spPr bwMode="auto">
          <a:xfrm>
            <a:off x="6234113" y="6477000"/>
            <a:ext cx="29098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>
                <a:cs typeface="Times New Roman" pitchFamily="18" charset="0"/>
              </a:rPr>
              <a:t>Figur: W.D. Callister jr.: Materials Science and Engineering</a:t>
            </a:r>
            <a:endParaRPr lang="en-US" sz="1000"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Elastisk deformasjon</a:t>
            </a:r>
            <a:endParaRPr lang="en-US" smtClean="0"/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143000"/>
            <a:ext cx="3810000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Elastisk deformasjon: Forandrer avstander, men får ikke nye naboer</a:t>
            </a:r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Poissons forhold:</a:t>
            </a:r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Skjærmodul (G-modul):</a:t>
            </a:r>
          </a:p>
          <a:p>
            <a:pPr eaLnBrk="1" hangingPunct="1"/>
            <a:endParaRPr lang="nb-NO" sz="1800" smtClean="0"/>
          </a:p>
          <a:p>
            <a:pPr lvl="1" eaLnBrk="1" hangingPunct="1">
              <a:buFontTx/>
              <a:buNone/>
            </a:pPr>
            <a:r>
              <a:rPr lang="nb-NO" i="1" smtClean="0"/>
              <a:t>G = E (1 – 2v)</a:t>
            </a:r>
            <a:endParaRPr lang="en-US" i="1" smtClean="0"/>
          </a:p>
        </p:txBody>
      </p:sp>
      <p:pic>
        <p:nvPicPr>
          <p:cNvPr id="2055" name="Picture 5" descr="aan-47-elastiske-atom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5950" y="1219200"/>
            <a:ext cx="4718050" cy="348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Rectangle 7"/>
          <p:cNvSpPr>
            <a:spLocks noChangeArrowheads="1"/>
          </p:cNvSpPr>
          <p:nvPr/>
        </p:nvSpPr>
        <p:spPr bwMode="auto">
          <a:xfrm>
            <a:off x="4324350" y="3344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827088" y="1989138"/>
          <a:ext cx="281940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4" imgW="1409400" imgH="393480" progId="Equation.3">
                  <p:embed/>
                </p:oleObj>
              </mc:Choice>
              <mc:Fallback>
                <p:oleObj name="Equation" r:id="rId4" imgW="140940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989138"/>
                        <a:ext cx="2819400" cy="803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4152900" y="3211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2051" name="Object 8"/>
          <p:cNvGraphicFramePr>
            <a:graphicFrameLocks noChangeAspect="1"/>
          </p:cNvGraphicFramePr>
          <p:nvPr/>
        </p:nvGraphicFramePr>
        <p:xfrm>
          <a:off x="1042988" y="3773488"/>
          <a:ext cx="1550987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quation" r:id="rId6" imgW="812520" imgH="457200" progId="Equation.3">
                  <p:embed/>
                </p:oleObj>
              </mc:Choice>
              <mc:Fallback>
                <p:oleObj name="Equation" r:id="rId6" imgW="812520" imgH="457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3773488"/>
                        <a:ext cx="1550987" cy="879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6248400" y="64611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Figur: A. Almar-Næss: Metalliske Materialer</a:t>
            </a:r>
            <a:endParaRPr lang="en-US" sz="100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Elastisk deformasjon; interatomiske potensialer </a:t>
            </a:r>
            <a:endParaRPr lang="en-US" smtClean="0"/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371600"/>
            <a:ext cx="3816424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nb-NO" sz="1600" dirty="0" err="1" smtClean="0"/>
              <a:t>Hooke</a:t>
            </a:r>
            <a:r>
              <a:rPr lang="nb-NO" sz="1600" dirty="0" smtClean="0"/>
              <a:t>; harmoniske fjærer</a:t>
            </a:r>
            <a:r>
              <a:rPr lang="nb-NO" sz="1600" dirty="0" smtClean="0">
                <a:sym typeface="Wingdings" pitchFamily="2" charset="2"/>
              </a:rPr>
              <a:t>: Kraft mellom atomer er proporsjonal med avstand fra likevektspunktet (symmetrisk):</a:t>
            </a:r>
            <a:endParaRPr lang="nb-NO" sz="1600" dirty="0" smtClean="0"/>
          </a:p>
          <a:p>
            <a:pPr eaLnBrk="1" hangingPunct="1">
              <a:lnSpc>
                <a:spcPct val="80000"/>
              </a:lnSpc>
            </a:pPr>
            <a:endParaRPr lang="nb-NO" sz="1600" dirty="0" smtClean="0"/>
          </a:p>
          <a:p>
            <a:pPr eaLnBrk="1" hangingPunct="1">
              <a:lnSpc>
                <a:spcPct val="80000"/>
              </a:lnSpc>
            </a:pPr>
            <a:endParaRPr lang="nb-NO" sz="1600" dirty="0" smtClean="0"/>
          </a:p>
          <a:p>
            <a:pPr eaLnBrk="1" hangingPunct="1">
              <a:lnSpc>
                <a:spcPct val="80000"/>
              </a:lnSpc>
            </a:pPr>
            <a:endParaRPr lang="nb-NO" sz="1600" dirty="0" smtClean="0"/>
          </a:p>
          <a:p>
            <a:pPr eaLnBrk="1" hangingPunct="1">
              <a:lnSpc>
                <a:spcPct val="80000"/>
              </a:lnSpc>
            </a:pPr>
            <a:r>
              <a:rPr lang="nb-NO" sz="1600" dirty="0" smtClean="0"/>
              <a:t>Generelt: Kraften</a:t>
            </a:r>
            <a:r>
              <a:rPr lang="nb-NO" sz="1600" i="1" dirty="0" smtClean="0"/>
              <a:t> F</a:t>
            </a:r>
            <a:r>
              <a:rPr lang="nb-NO" sz="1600" dirty="0" smtClean="0"/>
              <a:t> er proporsjonal med den deriverte av potensiell energi </a:t>
            </a:r>
            <a:r>
              <a:rPr lang="nb-NO" sz="1600" i="1" dirty="0" smtClean="0"/>
              <a:t>V </a:t>
            </a:r>
            <a:r>
              <a:rPr lang="nb-NO" sz="1600" dirty="0" smtClean="0"/>
              <a:t>mht avstanden </a:t>
            </a:r>
            <a:r>
              <a:rPr lang="nb-NO" sz="1600" i="1" dirty="0" smtClean="0"/>
              <a:t>r</a:t>
            </a:r>
            <a:r>
              <a:rPr lang="nb-NO" sz="1600" dirty="0" smtClean="0"/>
              <a:t>:</a:t>
            </a:r>
          </a:p>
          <a:p>
            <a:pPr eaLnBrk="1" hangingPunct="1">
              <a:lnSpc>
                <a:spcPct val="80000"/>
              </a:lnSpc>
            </a:pPr>
            <a:endParaRPr lang="nb-NO" sz="1600" dirty="0" smtClean="0"/>
          </a:p>
          <a:p>
            <a:pPr eaLnBrk="1" hangingPunct="1">
              <a:lnSpc>
                <a:spcPct val="80000"/>
              </a:lnSpc>
            </a:pPr>
            <a:endParaRPr lang="nb-NO" sz="1600" dirty="0" smtClean="0"/>
          </a:p>
          <a:p>
            <a:pPr eaLnBrk="1" hangingPunct="1">
              <a:lnSpc>
                <a:spcPct val="80000"/>
              </a:lnSpc>
            </a:pPr>
            <a:endParaRPr lang="nb-NO" sz="1600" dirty="0" smtClean="0"/>
          </a:p>
          <a:p>
            <a:pPr eaLnBrk="1" hangingPunct="1">
              <a:lnSpc>
                <a:spcPct val="80000"/>
              </a:lnSpc>
            </a:pPr>
            <a:endParaRPr lang="nb-NO" sz="1600" dirty="0" smtClean="0"/>
          </a:p>
          <a:p>
            <a:pPr eaLnBrk="1" hangingPunct="1">
              <a:lnSpc>
                <a:spcPct val="80000"/>
              </a:lnSpc>
            </a:pPr>
            <a:r>
              <a:rPr lang="nb-NO" sz="1600" dirty="0" smtClean="0"/>
              <a:t>Men i bindinger mellom atomer og ioner er energien og kraften ikke symmetrisk (</a:t>
            </a:r>
            <a:r>
              <a:rPr lang="nb-NO" sz="1600" dirty="0" err="1" smtClean="0"/>
              <a:t>anharmonisitet</a:t>
            </a:r>
            <a:r>
              <a:rPr lang="nb-NO" sz="1600" dirty="0" smtClean="0"/>
              <a:t>, se fig.) </a:t>
            </a:r>
          </a:p>
          <a:p>
            <a:pPr eaLnBrk="1" hangingPunct="1">
              <a:lnSpc>
                <a:spcPct val="80000"/>
              </a:lnSpc>
            </a:pPr>
            <a:endParaRPr lang="nb-NO" sz="1600" dirty="0" smtClean="0"/>
          </a:p>
          <a:p>
            <a:pPr eaLnBrk="1" hangingPunct="1">
              <a:lnSpc>
                <a:spcPct val="80000"/>
              </a:lnSpc>
            </a:pPr>
            <a:endParaRPr lang="nb-NO" sz="1600" dirty="0" smtClean="0"/>
          </a:p>
          <a:p>
            <a:pPr eaLnBrk="1" hangingPunct="1">
              <a:lnSpc>
                <a:spcPct val="80000"/>
              </a:lnSpc>
            </a:pPr>
            <a:r>
              <a:rPr lang="nb-NO" sz="1600" dirty="0" err="1" smtClean="0"/>
              <a:t>E-modulus</a:t>
            </a:r>
            <a:r>
              <a:rPr lang="nb-NO" sz="1600" dirty="0" smtClean="0"/>
              <a:t> (stivheten) er den deriverte av </a:t>
            </a:r>
            <a:r>
              <a:rPr lang="nb-NO" sz="1600" i="1" dirty="0" err="1" smtClean="0"/>
              <a:t>F</a:t>
            </a:r>
            <a:r>
              <a:rPr lang="nb-NO" sz="1600" dirty="0" err="1" smtClean="0"/>
              <a:t>-vs-</a:t>
            </a:r>
            <a:r>
              <a:rPr lang="nb-NO" sz="1600" i="1" dirty="0" err="1" smtClean="0"/>
              <a:t>r</a:t>
            </a:r>
            <a:r>
              <a:rPr lang="nb-NO" sz="1600" dirty="0" err="1" smtClean="0"/>
              <a:t>-kurven</a:t>
            </a:r>
            <a:r>
              <a:rPr lang="nb-NO" sz="1600" dirty="0" smtClean="0"/>
              <a:t>.</a:t>
            </a:r>
            <a:endParaRPr lang="en-US" sz="1600" dirty="0" smtClean="0"/>
          </a:p>
        </p:txBody>
      </p:sp>
      <p:pic>
        <p:nvPicPr>
          <p:cNvPr id="3079" name="Picture 8" descr="MAW-14-3-Vr-cur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675313" y="1752600"/>
            <a:ext cx="314483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9" descr="MAW-7-4-harmonis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186238" y="917575"/>
            <a:ext cx="1835150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Rectangle 11"/>
          <p:cNvSpPr>
            <a:spLocks noChangeArrowheads="1"/>
          </p:cNvSpPr>
          <p:nvPr/>
        </p:nvSpPr>
        <p:spPr bwMode="auto">
          <a:xfrm>
            <a:off x="4294188" y="3341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3074" name="Object 10"/>
          <p:cNvGraphicFramePr>
            <a:graphicFrameLocks noChangeAspect="1"/>
          </p:cNvGraphicFramePr>
          <p:nvPr/>
        </p:nvGraphicFramePr>
        <p:xfrm>
          <a:off x="1066800" y="2324100"/>
          <a:ext cx="12192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r:id="rId7" imgW="558558" imgH="177723" progId="Equation.3">
                  <p:embed/>
                </p:oleObj>
              </mc:Choice>
              <mc:Fallback>
                <p:oleObj r:id="rId7" imgW="558558" imgH="177723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324100"/>
                        <a:ext cx="1219200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" name="Rectangle 13"/>
          <p:cNvSpPr>
            <a:spLocks noChangeArrowheads="1"/>
          </p:cNvSpPr>
          <p:nvPr/>
        </p:nvSpPr>
        <p:spPr bwMode="auto">
          <a:xfrm>
            <a:off x="4248150" y="3230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3075" name="Object 12"/>
          <p:cNvGraphicFramePr>
            <a:graphicFrameLocks noChangeAspect="1"/>
          </p:cNvGraphicFramePr>
          <p:nvPr/>
        </p:nvGraphicFramePr>
        <p:xfrm>
          <a:off x="1123950" y="3606800"/>
          <a:ext cx="123825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r:id="rId9" imgW="647419" imgH="393529" progId="Equation.3">
                  <p:embed/>
                </p:oleObj>
              </mc:Choice>
              <mc:Fallback>
                <p:oleObj r:id="rId9" imgW="647419" imgH="393529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950" y="3606800"/>
                        <a:ext cx="1238250" cy="758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3" name="Rectangle 15"/>
          <p:cNvSpPr>
            <a:spLocks noChangeArrowheads="1"/>
          </p:cNvSpPr>
          <p:nvPr/>
        </p:nvSpPr>
        <p:spPr bwMode="auto">
          <a:xfrm>
            <a:off x="3992563" y="3173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3084" name="Text Box 16"/>
          <p:cNvSpPr txBox="1">
            <a:spLocks noChangeArrowheads="1"/>
          </p:cNvSpPr>
          <p:nvPr/>
        </p:nvSpPr>
        <p:spPr bwMode="auto">
          <a:xfrm>
            <a:off x="6248400" y="65373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M.A. White: Properties of Materials</a:t>
            </a:r>
            <a:endParaRPr lang="en-US" sz="100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Termisk ekspansjon</a:t>
            </a:r>
            <a:endParaRPr lang="en-US" smtClean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80728"/>
            <a:ext cx="3810000" cy="522575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Skyldes </a:t>
            </a:r>
            <a:r>
              <a:rPr lang="nb-NO" sz="1800" dirty="0" err="1" smtClean="0"/>
              <a:t>anharmonisiteten</a:t>
            </a:r>
            <a:r>
              <a:rPr lang="nb-NO" sz="1800" dirty="0" smtClean="0"/>
              <a:t> i </a:t>
            </a:r>
            <a:r>
              <a:rPr lang="nb-NO" sz="1800" dirty="0" err="1" smtClean="0"/>
              <a:t>interatomisk</a:t>
            </a:r>
            <a:r>
              <a:rPr lang="nb-NO" sz="1800" dirty="0" smtClean="0"/>
              <a:t> potensial</a:t>
            </a:r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Likevektspunktet forflytter seg ved oppvarming </a:t>
            </a:r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Oppgis som relativ økning i dimensjon per grad K</a:t>
            </a:r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Typisk 10*10</a:t>
            </a:r>
            <a:r>
              <a:rPr lang="nb-NO" sz="1800" baseline="30000" dirty="0" smtClean="0"/>
              <a:t>-6</a:t>
            </a:r>
            <a:r>
              <a:rPr lang="nb-NO" sz="1800" dirty="0" smtClean="0"/>
              <a:t> /K</a:t>
            </a:r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De aller fleste stoffer har betydelig termisk ekspansjon</a:t>
            </a:r>
          </a:p>
          <a:p>
            <a:pPr lvl="1" eaLnBrk="1" hangingPunct="1">
              <a:lnSpc>
                <a:spcPct val="90000"/>
              </a:lnSpc>
            </a:pPr>
            <a:endParaRPr lang="nb-NO" sz="1600" dirty="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Noen stoffer har nær null termisk ekspansjon</a:t>
            </a:r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Unntak: noen stoffer har negativ termisk ekspansjon</a:t>
            </a:r>
            <a:endParaRPr lang="en-US" sz="1600" dirty="0" smtClean="0"/>
          </a:p>
        </p:txBody>
      </p:sp>
      <p:pic>
        <p:nvPicPr>
          <p:cNvPr id="13317" name="Picture 4" descr="MAW-7-4-harmonis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830888" y="1066800"/>
            <a:ext cx="1636712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5" descr="MAW-7-5-anharmonis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811838" y="2819400"/>
            <a:ext cx="1884362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6" descr="MAW-7-6-termisk-ekspansj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819775" y="4567238"/>
            <a:ext cx="1952625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Text Box 7"/>
          <p:cNvSpPr txBox="1">
            <a:spLocks noChangeArrowheads="1"/>
          </p:cNvSpPr>
          <p:nvPr/>
        </p:nvSpPr>
        <p:spPr bwMode="auto">
          <a:xfrm>
            <a:off x="6248400" y="64611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M.A. White: Properties of Materials</a:t>
            </a:r>
            <a:endParaRPr lang="en-US" sz="1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14339" name="Picture 5" descr="MAW-14-1-stress-stra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153025" y="457200"/>
            <a:ext cx="32289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nb-NO" smtClean="0"/>
              <a:t>Plastisk deformasjon</a:t>
            </a:r>
            <a:endParaRPr lang="en-US" smtClean="0"/>
          </a:p>
        </p:txBody>
      </p:sp>
      <p:sp>
        <p:nvSpPr>
          <p:cNvPr id="14341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219200"/>
            <a:ext cx="4968552" cy="4802188"/>
          </a:xfrm>
          <a:noFill/>
        </p:spPr>
        <p:txBody>
          <a:bodyPr/>
          <a:lstStyle/>
          <a:p>
            <a:pPr eaLnBrk="1" hangingPunct="1"/>
            <a:r>
              <a:rPr lang="nb-NO" dirty="0" smtClean="0"/>
              <a:t>Plastisk deformasjon – avhenger av metode</a:t>
            </a:r>
          </a:p>
          <a:p>
            <a:pPr lvl="1" eaLnBrk="1" hangingPunct="1"/>
            <a:r>
              <a:rPr lang="nb-NO" dirty="0" smtClean="0"/>
              <a:t>Elastisitetsgrense </a:t>
            </a:r>
          </a:p>
          <a:p>
            <a:pPr lvl="1" eaLnBrk="1" hangingPunct="1"/>
            <a:r>
              <a:rPr lang="nb-NO" dirty="0" smtClean="0"/>
              <a:t>Flytespenning (ved 0.2% irreversibel deformasjon)</a:t>
            </a:r>
          </a:p>
          <a:p>
            <a:pPr lvl="1" eaLnBrk="1" hangingPunct="1"/>
            <a:r>
              <a:rPr lang="nb-NO" dirty="0" smtClean="0"/>
              <a:t>Strekkfasthet</a:t>
            </a:r>
          </a:p>
          <a:p>
            <a:pPr lvl="2" eaLnBrk="1" hangingPunct="1"/>
            <a:r>
              <a:rPr lang="nb-NO" dirty="0" smtClean="0"/>
              <a:t>Grovt sett proporsjonal med </a:t>
            </a:r>
            <a:r>
              <a:rPr lang="nb-NO" dirty="0" err="1" smtClean="0"/>
              <a:t>E-modulus</a:t>
            </a:r>
            <a:endParaRPr lang="nb-NO" dirty="0" smtClean="0"/>
          </a:p>
          <a:p>
            <a:pPr eaLnBrk="1" hangingPunct="1"/>
            <a:endParaRPr lang="nb-NO" dirty="0" smtClean="0"/>
          </a:p>
          <a:p>
            <a:pPr lvl="1" eaLnBrk="1" hangingPunct="1"/>
            <a:r>
              <a:rPr lang="nb-NO" dirty="0" smtClean="0"/>
              <a:t>Hardhet </a:t>
            </a:r>
          </a:p>
          <a:p>
            <a:pPr eaLnBrk="1" hangingPunct="1"/>
            <a:endParaRPr lang="nb-NO" dirty="0" smtClean="0"/>
          </a:p>
          <a:p>
            <a:pPr eaLnBrk="1" hangingPunct="1"/>
            <a:r>
              <a:rPr lang="nb-NO" dirty="0" smtClean="0"/>
              <a:t>Duktilt brudd</a:t>
            </a:r>
          </a:p>
          <a:p>
            <a:pPr lvl="1" eaLnBrk="1" hangingPunct="1"/>
            <a:endParaRPr lang="nb-NO" dirty="0" smtClean="0"/>
          </a:p>
          <a:p>
            <a:pPr lvl="1" eaLnBrk="1" hangingPunct="1"/>
            <a:r>
              <a:rPr lang="nb-NO" dirty="0" smtClean="0"/>
              <a:t>Duktilitet (plastisitet)</a:t>
            </a:r>
          </a:p>
        </p:txBody>
      </p:sp>
      <p:pic>
        <p:nvPicPr>
          <p:cNvPr id="14342" name="Picture 8" descr="MAW-14-2-tensile-strengt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800600" y="3478213"/>
            <a:ext cx="3505200" cy="310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Text Box 9"/>
          <p:cNvSpPr txBox="1">
            <a:spLocks noChangeArrowheads="1"/>
          </p:cNvSpPr>
          <p:nvPr/>
        </p:nvSpPr>
        <p:spPr bwMode="auto">
          <a:xfrm>
            <a:off x="6248400" y="64611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M.A. White: Properties of Materials</a:t>
            </a:r>
            <a:endParaRPr lang="en-US" sz="10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15363" name="Picture 7" descr="aan-55-tettpakkede-pl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1138" y="4886325"/>
            <a:ext cx="4970462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Plastisk deformasjon</a:t>
            </a:r>
            <a:endParaRPr lang="en-US" smtClean="0"/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836613"/>
            <a:ext cx="4173537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Skyldes skjærspenninger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Foregår i tettpakkede plan – glideplan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Tresca-kriteriet: Relasjon mellom flytgrense og kritisk skjærspenning: </a:t>
            </a:r>
            <a:r>
              <a:rPr lang="el-GR" sz="1800" b="1" smtClean="0">
                <a:latin typeface="Garamond" pitchFamily="18" charset="0"/>
              </a:rPr>
              <a:t>σ</a:t>
            </a:r>
            <a:r>
              <a:rPr lang="nb-NO" sz="1800" b="1" baseline="-25000" smtClean="0">
                <a:latin typeface="Garamond" pitchFamily="18" charset="0"/>
              </a:rPr>
              <a:t>0</a:t>
            </a:r>
            <a:r>
              <a:rPr lang="nb-NO" sz="1800" b="1" smtClean="0">
                <a:latin typeface="Garamond" pitchFamily="18" charset="0"/>
              </a:rPr>
              <a:t> = 2 </a:t>
            </a:r>
            <a:r>
              <a:rPr lang="el-GR" sz="1800" b="1" smtClean="0">
                <a:latin typeface="Garamond" pitchFamily="18" charset="0"/>
              </a:rPr>
              <a:t>τ</a:t>
            </a:r>
            <a:r>
              <a:rPr lang="nb-NO" sz="1800" b="1" baseline="-25000" smtClean="0">
                <a:latin typeface="Garamond" pitchFamily="18" charset="0"/>
              </a:rPr>
              <a:t>0</a:t>
            </a:r>
            <a:endParaRPr lang="el-GR" sz="1800" b="1" smtClean="0">
              <a:latin typeface="Garamond" pitchFamily="18" charset="0"/>
            </a:endParaRPr>
          </a:p>
        </p:txBody>
      </p:sp>
      <p:pic>
        <p:nvPicPr>
          <p:cNvPr id="15366" name="Picture 5" descr="aan-53-glidn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648200" y="1066800"/>
            <a:ext cx="3906838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6" descr="aan-54-glidepla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3429000"/>
            <a:ext cx="4414837" cy="20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6248400" y="65532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A. Almar-Næss: Metalliske Materialer</a:t>
            </a:r>
            <a:endParaRPr lang="en-US" sz="1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6D9964-46B3-4818-94C1-82AA26A89FE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6666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14770</TotalTime>
  <Words>2166</Words>
  <Application>Microsoft Office PowerPoint</Application>
  <PresentationFormat>On-screen Show (4:3)</PresentationFormat>
  <Paragraphs>632</Paragraphs>
  <Slides>46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49" baseType="lpstr">
      <vt:lpstr>Default Design</vt:lpstr>
      <vt:lpstr>Equation</vt:lpstr>
      <vt:lpstr>Microsoft Formelredigering 3.0</vt:lpstr>
      <vt:lpstr>MENA 1000; Materialer, energi og nanoteknologi - Kap. 8  Mekaniske egenskaper og konstruksjonsmaterialer</vt:lpstr>
      <vt:lpstr>Belastning og deformasjon Belastning på et legeme = indre krefter + ytre krefter</vt:lpstr>
      <vt:lpstr>Krefter, spenning og deformasjon</vt:lpstr>
      <vt:lpstr>Deformasjon - oversikt</vt:lpstr>
      <vt:lpstr>Elastisk deformasjon</vt:lpstr>
      <vt:lpstr>Elastisk deformasjon; interatomiske potensialer </vt:lpstr>
      <vt:lpstr>Termisk ekspansjon</vt:lpstr>
      <vt:lpstr>Plastisk deformasjon</vt:lpstr>
      <vt:lpstr>Plastisk deformasjon</vt:lpstr>
      <vt:lpstr>Plastisk deformasjon</vt:lpstr>
      <vt:lpstr>Mobilitet av dislokasjoner. Herding</vt:lpstr>
      <vt:lpstr>Deformasjon ved tvillingdannelse</vt:lpstr>
      <vt:lpstr>Brudd !</vt:lpstr>
      <vt:lpstr>Termospenninger</vt:lpstr>
      <vt:lpstr>Konstruksjonsmaterialer; Metalliske materialer</vt:lpstr>
      <vt:lpstr>Legeringer – oversikt over herdbare legeringer og støpelegeringer</vt:lpstr>
      <vt:lpstr>Løsningsherdbare legeringer</vt:lpstr>
      <vt:lpstr>Utskillningsherdbare legeringer</vt:lpstr>
      <vt:lpstr>Utskillningsherdbare legeringer</vt:lpstr>
      <vt:lpstr>Stål – utfellings- og omvandlingsherdbare Fe-C-legeringer (austenittiske og martensittiske stål) </vt:lpstr>
      <vt:lpstr>Superlegeringer</vt:lpstr>
      <vt:lpstr>Hukommelsesmetall </vt:lpstr>
      <vt:lpstr>Amorfe stoffer, glass, polymerer</vt:lpstr>
      <vt:lpstr>Metalliske glass</vt:lpstr>
      <vt:lpstr>Tradisjonelle keramiske materialer: Oksidkeramikk</vt:lpstr>
      <vt:lpstr>Slikkerstøping (slip casting)</vt:lpstr>
      <vt:lpstr>Ildfastmaterialer</vt:lpstr>
      <vt:lpstr>Keramiske skjæreverktøy</vt:lpstr>
      <vt:lpstr>Hydratiserbare silikater: Sement og betong</vt:lpstr>
      <vt:lpstr>Glass og glasskeramer</vt:lpstr>
      <vt:lpstr>Elementære og ikke-oksidiske keramiske materialer</vt:lpstr>
      <vt:lpstr>Polymermaterialer</vt:lpstr>
      <vt:lpstr>Polymerisering</vt:lpstr>
      <vt:lpstr>Kopolymerer</vt:lpstr>
      <vt:lpstr>Molekylære strukturer</vt:lpstr>
      <vt:lpstr>Krystallinitet</vt:lpstr>
      <vt:lpstr>Hovedkategorier av polymermaterialer</vt:lpstr>
      <vt:lpstr>Kompositter</vt:lpstr>
      <vt:lpstr>Komposittmaterialer</vt:lpstr>
      <vt:lpstr>Kompositter er ofte sterke og seige Testing av vindmøllevinge</vt:lpstr>
      <vt:lpstr>Materialsvikt</vt:lpstr>
      <vt:lpstr>Biologiske kompositter – naturens egne konstruksjonsmaterialer</vt:lpstr>
      <vt:lpstr>Biokompatible og biomimetiske materialer</vt:lpstr>
      <vt:lpstr>Biomimetiske materialer; eksempel fotoniske sommerfuglvingeskjell; kan vi lage tilsvarende strukturer?</vt:lpstr>
      <vt:lpstr> Biomimetiske materialer Biomimetisk Al2O3 (venstre) vs perlemor fra muslingsskjell</vt:lpstr>
      <vt:lpstr>Oppsummering</vt:lpstr>
    </vt:vector>
  </TitlesOfParts>
  <Company>UiO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Truls Norby</dc:creator>
  <cp:lastModifiedBy>Truls Eivind Norby</cp:lastModifiedBy>
  <cp:revision>345</cp:revision>
  <dcterms:created xsi:type="dcterms:W3CDTF">2003-05-03T22:01:05Z</dcterms:created>
  <dcterms:modified xsi:type="dcterms:W3CDTF">2016-10-23T21:12:02Z</dcterms:modified>
</cp:coreProperties>
</file>