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notesMasterIdLst>
    <p:notesMasterId r:id="rId30"/>
  </p:notesMasterIdLst>
  <p:handoutMasterIdLst>
    <p:handoutMasterId r:id="rId31"/>
  </p:handoutMasterIdLst>
  <p:sldIdLst>
    <p:sldId id="346" r:id="rId2"/>
    <p:sldId id="340" r:id="rId3"/>
    <p:sldId id="341" r:id="rId4"/>
    <p:sldId id="342" r:id="rId5"/>
    <p:sldId id="343" r:id="rId6"/>
    <p:sldId id="344" r:id="rId7"/>
    <p:sldId id="345" r:id="rId8"/>
    <p:sldId id="351" r:id="rId9"/>
    <p:sldId id="352" r:id="rId10"/>
    <p:sldId id="323" r:id="rId11"/>
    <p:sldId id="347" r:id="rId12"/>
    <p:sldId id="348" r:id="rId13"/>
    <p:sldId id="349" r:id="rId14"/>
    <p:sldId id="350" r:id="rId15"/>
    <p:sldId id="328" r:id="rId16"/>
    <p:sldId id="338" r:id="rId17"/>
    <p:sldId id="317" r:id="rId18"/>
    <p:sldId id="318" r:id="rId19"/>
    <p:sldId id="319" r:id="rId20"/>
    <p:sldId id="320" r:id="rId21"/>
    <p:sldId id="316" r:id="rId22"/>
    <p:sldId id="324" r:id="rId23"/>
    <p:sldId id="322" r:id="rId24"/>
    <p:sldId id="326" r:id="rId25"/>
    <p:sldId id="329" r:id="rId26"/>
    <p:sldId id="325" r:id="rId27"/>
    <p:sldId id="330" r:id="rId28"/>
    <p:sldId id="333" r:id="rId29"/>
  </p:sldIdLst>
  <p:sldSz cx="9144000" cy="6858000" type="screen4x3"/>
  <p:notesSz cx="6794500" cy="9906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84677" autoAdjust="0"/>
  </p:normalViewPr>
  <p:slideViewPr>
    <p:cSldViewPr>
      <p:cViewPr varScale="1">
        <p:scale>
          <a:sx n="117" d="100"/>
          <a:sy n="117" d="100"/>
        </p:scale>
        <p:origin x="-127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platon\rvogt\Tekst\Undervisning\KJM4010\Data\Copy%20of%20Module%2019%20H13%20Worksheet%20for%20water%20data%20231013%20ver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84018664333624E-2"/>
          <c:y val="2.6273303604116959E-2"/>
          <c:w val="0.849768136843712"/>
          <c:h val="0.81794315280278862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'All data'!$BQ$2</c:f>
              <c:strCache>
                <c:ptCount val="1"/>
                <c:pt idx="0">
                  <c:v>Ca2+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cat>
            <c:strRef>
              <c:f>'All data'!$BO$19:$BO$50</c:f>
              <c:strCache>
                <c:ptCount val="31"/>
                <c:pt idx="0">
                  <c:v>Bogstadvannet</c:v>
                </c:pt>
                <c:pt idx="3">
                  <c:v>Lysakerelva</c:v>
                </c:pt>
                <c:pt idx="6">
                  <c:v>Maridalsvannet</c:v>
                </c:pt>
                <c:pt idx="9">
                  <c:v>Akerselva</c:v>
                </c:pt>
                <c:pt idx="12">
                  <c:v>Østensjøvann</c:v>
                </c:pt>
                <c:pt idx="15">
                  <c:v>Kolbotntjernet</c:v>
                </c:pt>
                <c:pt idx="18">
                  <c:v>Årungen</c:v>
                </c:pt>
                <c:pt idx="21">
                  <c:v>Gjersjøen</c:v>
                </c:pt>
                <c:pt idx="24">
                  <c:v>Sværsvann</c:v>
                </c:pt>
                <c:pt idx="27">
                  <c:v>Nesøytjernet</c:v>
                </c:pt>
                <c:pt idx="30">
                  <c:v>Lutvann</c:v>
                </c:pt>
              </c:strCache>
            </c:strRef>
          </c:cat>
          <c:val>
            <c:numRef>
              <c:f>'All data'!$BQ$19:$BQ$50</c:f>
              <c:numCache>
                <c:formatCode>General</c:formatCode>
                <c:ptCount val="32"/>
                <c:pt idx="0" formatCode="0.0">
                  <c:v>302.83286164202235</c:v>
                </c:pt>
                <c:pt idx="3" formatCode="0.0">
                  <c:v>421.74089610535339</c:v>
                </c:pt>
                <c:pt idx="6" formatCode="0.0">
                  <c:v>129.26137519727158</c:v>
                </c:pt>
                <c:pt idx="9" formatCode="0.0">
                  <c:v>464.1344049527238</c:v>
                </c:pt>
                <c:pt idx="12" formatCode="0.0">
                  <c:v>1654.531163637108</c:v>
                </c:pt>
                <c:pt idx="15" formatCode="0.0">
                  <c:v>1406.1542349102774</c:v>
                </c:pt>
                <c:pt idx="18" formatCode="0.0">
                  <c:v>1249.3275662977035</c:v>
                </c:pt>
                <c:pt idx="21" formatCode="0.0">
                  <c:v>1161.8206334519548</c:v>
                </c:pt>
                <c:pt idx="24" formatCode="0.0">
                  <c:v>271.88352409040209</c:v>
                </c:pt>
                <c:pt idx="27" formatCode="0.0">
                  <c:v>1569.5513103341766</c:v>
                </c:pt>
                <c:pt idx="30" formatCode="0.0">
                  <c:v>382.74455972646592</c:v>
                </c:pt>
              </c:numCache>
            </c:numRef>
          </c:val>
        </c:ser>
        <c:ser>
          <c:idx val="3"/>
          <c:order val="1"/>
          <c:tx>
            <c:strRef>
              <c:f>'All data'!$BR$2</c:f>
              <c:strCache>
                <c:ptCount val="1"/>
                <c:pt idx="0">
                  <c:v>Mg2+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'All data'!$BO$19:$BO$50</c:f>
              <c:strCache>
                <c:ptCount val="31"/>
                <c:pt idx="0">
                  <c:v>Bogstadvannet</c:v>
                </c:pt>
                <c:pt idx="3">
                  <c:v>Lysakerelva</c:v>
                </c:pt>
                <c:pt idx="6">
                  <c:v>Maridalsvannet</c:v>
                </c:pt>
                <c:pt idx="9">
                  <c:v>Akerselva</c:v>
                </c:pt>
                <c:pt idx="12">
                  <c:v>Østensjøvann</c:v>
                </c:pt>
                <c:pt idx="15">
                  <c:v>Kolbotntjernet</c:v>
                </c:pt>
                <c:pt idx="18">
                  <c:v>Årungen</c:v>
                </c:pt>
                <c:pt idx="21">
                  <c:v>Gjersjøen</c:v>
                </c:pt>
                <c:pt idx="24">
                  <c:v>Sværsvann</c:v>
                </c:pt>
                <c:pt idx="27">
                  <c:v>Nesøytjernet</c:v>
                </c:pt>
                <c:pt idx="30">
                  <c:v>Lutvann</c:v>
                </c:pt>
              </c:strCache>
            </c:strRef>
          </c:cat>
          <c:val>
            <c:numRef>
              <c:f>'All data'!$BR$19:$BR$50</c:f>
              <c:numCache>
                <c:formatCode>General</c:formatCode>
                <c:ptCount val="32"/>
                <c:pt idx="0" formatCode="0.0">
                  <c:v>45.159627849685336</c:v>
                </c:pt>
                <c:pt idx="3" formatCode="0.0">
                  <c:v>73.826619404587504</c:v>
                </c:pt>
                <c:pt idx="6" formatCode="0.0">
                  <c:v>15.522682527521889</c:v>
                </c:pt>
                <c:pt idx="9" formatCode="0.0">
                  <c:v>150.9570562913604</c:v>
                </c:pt>
                <c:pt idx="12" formatCode="0.0">
                  <c:v>466.97046234872317</c:v>
                </c:pt>
                <c:pt idx="15" formatCode="0.0">
                  <c:v>309.40234884165022</c:v>
                </c:pt>
                <c:pt idx="18" formatCode="0.0">
                  <c:v>453.49622774933027</c:v>
                </c:pt>
                <c:pt idx="21" formatCode="0.0">
                  <c:v>293.9822340860153</c:v>
                </c:pt>
                <c:pt idx="24" formatCode="0.0">
                  <c:v>64.691693571866722</c:v>
                </c:pt>
                <c:pt idx="27" formatCode="0.0">
                  <c:v>389.151183090291</c:v>
                </c:pt>
                <c:pt idx="30" formatCode="0.0">
                  <c:v>95.210197859841514</c:v>
                </c:pt>
              </c:numCache>
            </c:numRef>
          </c:val>
        </c:ser>
        <c:ser>
          <c:idx val="4"/>
          <c:order val="2"/>
          <c:tx>
            <c:strRef>
              <c:f>'All data'!$BS$2</c:f>
              <c:strCache>
                <c:ptCount val="1"/>
                <c:pt idx="0">
                  <c:v>Na+</c:v>
                </c:pt>
              </c:strCache>
            </c:strRef>
          </c:tx>
          <c:invertIfNegative val="0"/>
          <c:cat>
            <c:strRef>
              <c:f>'All data'!$BO$19:$BO$50</c:f>
              <c:strCache>
                <c:ptCount val="31"/>
                <c:pt idx="0">
                  <c:v>Bogstadvannet</c:v>
                </c:pt>
                <c:pt idx="3">
                  <c:v>Lysakerelva</c:v>
                </c:pt>
                <c:pt idx="6">
                  <c:v>Maridalsvannet</c:v>
                </c:pt>
                <c:pt idx="9">
                  <c:v>Akerselva</c:v>
                </c:pt>
                <c:pt idx="12">
                  <c:v>Østensjøvann</c:v>
                </c:pt>
                <c:pt idx="15">
                  <c:v>Kolbotntjernet</c:v>
                </c:pt>
                <c:pt idx="18">
                  <c:v>Årungen</c:v>
                </c:pt>
                <c:pt idx="21">
                  <c:v>Gjersjøen</c:v>
                </c:pt>
                <c:pt idx="24">
                  <c:v>Sværsvann</c:v>
                </c:pt>
                <c:pt idx="27">
                  <c:v>Nesøytjernet</c:v>
                </c:pt>
                <c:pt idx="30">
                  <c:v>Lutvann</c:v>
                </c:pt>
              </c:strCache>
            </c:strRef>
          </c:cat>
          <c:val>
            <c:numRef>
              <c:f>'All data'!$BS$19:$BS$50</c:f>
              <c:numCache>
                <c:formatCode>General</c:formatCode>
                <c:ptCount val="32"/>
                <c:pt idx="0" formatCode="0.0">
                  <c:v>71.458731811447109</c:v>
                </c:pt>
                <c:pt idx="3" formatCode="0.0">
                  <c:v>117.0823156054133</c:v>
                </c:pt>
                <c:pt idx="6" formatCode="0.0">
                  <c:v>44.38033029698353</c:v>
                </c:pt>
                <c:pt idx="9" formatCode="0.0">
                  <c:v>535.55439243163823</c:v>
                </c:pt>
                <c:pt idx="12" formatCode="0.0">
                  <c:v>865.37209221349849</c:v>
                </c:pt>
                <c:pt idx="15" formatCode="0.0">
                  <c:v>1177.6737437304007</c:v>
                </c:pt>
                <c:pt idx="18" formatCode="0.0">
                  <c:v>914.75789999890128</c:v>
                </c:pt>
                <c:pt idx="21" formatCode="0.0">
                  <c:v>853.1137092147718</c:v>
                </c:pt>
                <c:pt idx="24" formatCode="0.0">
                  <c:v>333.11188064302786</c:v>
                </c:pt>
                <c:pt idx="27" formatCode="0.0">
                  <c:v>688.4013599815454</c:v>
                </c:pt>
                <c:pt idx="30" formatCode="0.0">
                  <c:v>83.828499120810321</c:v>
                </c:pt>
              </c:numCache>
            </c:numRef>
          </c:val>
        </c:ser>
        <c:ser>
          <c:idx val="5"/>
          <c:order val="3"/>
          <c:tx>
            <c:strRef>
              <c:f>'All data'!$BT$2</c:f>
              <c:strCache>
                <c:ptCount val="1"/>
                <c:pt idx="0">
                  <c:v>K+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cat>
            <c:strRef>
              <c:f>'All data'!$BO$19:$BO$50</c:f>
              <c:strCache>
                <c:ptCount val="31"/>
                <c:pt idx="0">
                  <c:v>Bogstadvannet</c:v>
                </c:pt>
                <c:pt idx="3">
                  <c:v>Lysakerelva</c:v>
                </c:pt>
                <c:pt idx="6">
                  <c:v>Maridalsvannet</c:v>
                </c:pt>
                <c:pt idx="9">
                  <c:v>Akerselva</c:v>
                </c:pt>
                <c:pt idx="12">
                  <c:v>Østensjøvann</c:v>
                </c:pt>
                <c:pt idx="15">
                  <c:v>Kolbotntjernet</c:v>
                </c:pt>
                <c:pt idx="18">
                  <c:v>Årungen</c:v>
                </c:pt>
                <c:pt idx="21">
                  <c:v>Gjersjøen</c:v>
                </c:pt>
                <c:pt idx="24">
                  <c:v>Sværsvann</c:v>
                </c:pt>
                <c:pt idx="27">
                  <c:v>Nesøytjernet</c:v>
                </c:pt>
                <c:pt idx="30">
                  <c:v>Lutvann</c:v>
                </c:pt>
              </c:strCache>
            </c:strRef>
          </c:cat>
          <c:val>
            <c:numRef>
              <c:f>'All data'!$BT$19:$BT$50</c:f>
              <c:numCache>
                <c:formatCode>General</c:formatCode>
                <c:ptCount val="32"/>
                <c:pt idx="0" formatCode="0.0">
                  <c:v>12.13176030390896</c:v>
                </c:pt>
                <c:pt idx="3" formatCode="0.0">
                  <c:v>15.541342350423452</c:v>
                </c:pt>
                <c:pt idx="6" formatCode="0.0">
                  <c:v>8.3033173846536528</c:v>
                </c:pt>
                <c:pt idx="9" formatCode="0.0">
                  <c:v>31.34580972580056</c:v>
                </c:pt>
                <c:pt idx="12" formatCode="0.0">
                  <c:v>93.762091824651847</c:v>
                </c:pt>
                <c:pt idx="15" formatCode="0.0">
                  <c:v>101.38439282045911</c:v>
                </c:pt>
                <c:pt idx="18" formatCode="0.0">
                  <c:v>124.90022645860535</c:v>
                </c:pt>
                <c:pt idx="21" formatCode="0.0">
                  <c:v>77.580352159784766</c:v>
                </c:pt>
                <c:pt idx="24" formatCode="0.0">
                  <c:v>20.323223684205537</c:v>
                </c:pt>
                <c:pt idx="27" formatCode="0.0">
                  <c:v>63.287763042585624</c:v>
                </c:pt>
                <c:pt idx="30" formatCode="0.0">
                  <c:v>14.228605847811668</c:v>
                </c:pt>
              </c:numCache>
            </c:numRef>
          </c:val>
        </c:ser>
        <c:ser>
          <c:idx val="1"/>
          <c:order val="4"/>
          <c:tx>
            <c:strRef>
              <c:f>'All data'!$BP$2</c:f>
              <c:strCache>
                <c:ptCount val="1"/>
                <c:pt idx="0">
                  <c:v>H+</c:v>
                </c:pt>
              </c:strCache>
            </c:strRef>
          </c:tx>
          <c:invertIfNegative val="0"/>
          <c:cat>
            <c:strRef>
              <c:f>'All data'!$BO$19:$BO$50</c:f>
              <c:strCache>
                <c:ptCount val="31"/>
                <c:pt idx="0">
                  <c:v>Bogstadvannet</c:v>
                </c:pt>
                <c:pt idx="3">
                  <c:v>Lysakerelva</c:v>
                </c:pt>
                <c:pt idx="6">
                  <c:v>Maridalsvannet</c:v>
                </c:pt>
                <c:pt idx="9">
                  <c:v>Akerselva</c:v>
                </c:pt>
                <c:pt idx="12">
                  <c:v>Østensjøvann</c:v>
                </c:pt>
                <c:pt idx="15">
                  <c:v>Kolbotntjernet</c:v>
                </c:pt>
                <c:pt idx="18">
                  <c:v>Årungen</c:v>
                </c:pt>
                <c:pt idx="21">
                  <c:v>Gjersjøen</c:v>
                </c:pt>
                <c:pt idx="24">
                  <c:v>Sværsvann</c:v>
                </c:pt>
                <c:pt idx="27">
                  <c:v>Nesøytjernet</c:v>
                </c:pt>
                <c:pt idx="30">
                  <c:v>Lutvann</c:v>
                </c:pt>
              </c:strCache>
            </c:strRef>
          </c:cat>
          <c:val>
            <c:numRef>
              <c:f>'All data'!$BP$19:$BP$50</c:f>
              <c:numCache>
                <c:formatCode>General</c:formatCode>
                <c:ptCount val="32"/>
                <c:pt idx="0" formatCode="0.0">
                  <c:v>0.14791083881682041</c:v>
                </c:pt>
                <c:pt idx="3" formatCode="0.0">
                  <c:v>0.25118864315095779</c:v>
                </c:pt>
                <c:pt idx="6" formatCode="0.0">
                  <c:v>0.20892961308540389</c:v>
                </c:pt>
                <c:pt idx="9" formatCode="0.0">
                  <c:v>2.9512092266663778E-2</c:v>
                </c:pt>
                <c:pt idx="12" formatCode="0.0">
                  <c:v>5.2480746024977189E-2</c:v>
                </c:pt>
                <c:pt idx="15" formatCode="0.0">
                  <c:v>3.9810717055349568E-2</c:v>
                </c:pt>
                <c:pt idx="18" formatCode="0.0">
                  <c:v>4.1686938347033513E-2</c:v>
                </c:pt>
                <c:pt idx="21" formatCode="0.0">
                  <c:v>3.5481338923357426E-2</c:v>
                </c:pt>
                <c:pt idx="24" formatCode="0.0">
                  <c:v>0.56234132519034874</c:v>
                </c:pt>
                <c:pt idx="27" formatCode="0.0">
                  <c:v>1.5848931924611134E-2</c:v>
                </c:pt>
                <c:pt idx="30" formatCode="0.0">
                  <c:v>5.8884365535558779E-2</c:v>
                </c:pt>
              </c:numCache>
            </c:numRef>
          </c:val>
        </c:ser>
        <c:ser>
          <c:idx val="11"/>
          <c:order val="5"/>
          <c:tx>
            <c:strRef>
              <c:f>'All data'!$BZ$2</c:f>
              <c:strCache>
                <c:ptCount val="1"/>
                <c:pt idx="0">
                  <c:v>Alkalinity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cat>
            <c:strRef>
              <c:f>'All data'!$BO$19:$BO$50</c:f>
              <c:strCache>
                <c:ptCount val="31"/>
                <c:pt idx="0">
                  <c:v>Bogstadvannet</c:v>
                </c:pt>
                <c:pt idx="3">
                  <c:v>Lysakerelva</c:v>
                </c:pt>
                <c:pt idx="6">
                  <c:v>Maridalsvannet</c:v>
                </c:pt>
                <c:pt idx="9">
                  <c:v>Akerselva</c:v>
                </c:pt>
                <c:pt idx="12">
                  <c:v>Østensjøvann</c:v>
                </c:pt>
                <c:pt idx="15">
                  <c:v>Kolbotntjernet</c:v>
                </c:pt>
                <c:pt idx="18">
                  <c:v>Årungen</c:v>
                </c:pt>
                <c:pt idx="21">
                  <c:v>Gjersjøen</c:v>
                </c:pt>
                <c:pt idx="24">
                  <c:v>Sværsvann</c:v>
                </c:pt>
                <c:pt idx="27">
                  <c:v>Nesøytjernet</c:v>
                </c:pt>
                <c:pt idx="30">
                  <c:v>Lutvann</c:v>
                </c:pt>
              </c:strCache>
            </c:strRef>
          </c:cat>
          <c:val>
            <c:numRef>
              <c:f>'All data'!$BZ$19:$BZ$50</c:f>
              <c:numCache>
                <c:formatCode>0</c:formatCode>
                <c:ptCount val="32"/>
                <c:pt idx="1">
                  <c:v>210.30078665581024</c:v>
                </c:pt>
                <c:pt idx="4">
                  <c:v>315.150491258344</c:v>
                </c:pt>
                <c:pt idx="7">
                  <c:v>80.275484903459301</c:v>
                </c:pt>
                <c:pt idx="10">
                  <c:v>110.79899835272064</c:v>
                </c:pt>
                <c:pt idx="13">
                  <c:v>1345.4488349542421</c:v>
                </c:pt>
                <c:pt idx="16">
                  <c:v>1042.613873279319</c:v>
                </c:pt>
                <c:pt idx="19">
                  <c:v>885.03333935433432</c:v>
                </c:pt>
                <c:pt idx="22">
                  <c:v>710.70463796542924</c:v>
                </c:pt>
                <c:pt idx="25">
                  <c:v>190.72396207725149</c:v>
                </c:pt>
                <c:pt idx="28">
                  <c:v>1500.9347710876136</c:v>
                </c:pt>
                <c:pt idx="31">
                  <c:v>196.80765050898876</c:v>
                </c:pt>
              </c:numCache>
            </c:numRef>
          </c:val>
        </c:ser>
        <c:ser>
          <c:idx val="6"/>
          <c:order val="6"/>
          <c:tx>
            <c:strRef>
              <c:f>'All data'!$BU$2</c:f>
              <c:strCache>
                <c:ptCount val="1"/>
                <c:pt idx="0">
                  <c:v>SO42-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'All data'!$BO$19:$BO$50</c:f>
              <c:strCache>
                <c:ptCount val="31"/>
                <c:pt idx="0">
                  <c:v>Bogstadvannet</c:v>
                </c:pt>
                <c:pt idx="3">
                  <c:v>Lysakerelva</c:v>
                </c:pt>
                <c:pt idx="6">
                  <c:v>Maridalsvannet</c:v>
                </c:pt>
                <c:pt idx="9">
                  <c:v>Akerselva</c:v>
                </c:pt>
                <c:pt idx="12">
                  <c:v>Østensjøvann</c:v>
                </c:pt>
                <c:pt idx="15">
                  <c:v>Kolbotntjernet</c:v>
                </c:pt>
                <c:pt idx="18">
                  <c:v>Årungen</c:v>
                </c:pt>
                <c:pt idx="21">
                  <c:v>Gjersjøen</c:v>
                </c:pt>
                <c:pt idx="24">
                  <c:v>Sværsvann</c:v>
                </c:pt>
                <c:pt idx="27">
                  <c:v>Nesøytjernet</c:v>
                </c:pt>
                <c:pt idx="30">
                  <c:v>Lutvann</c:v>
                </c:pt>
              </c:strCache>
            </c:strRef>
          </c:cat>
          <c:val>
            <c:numRef>
              <c:f>'All data'!$BU$19:$BU$50</c:f>
              <c:numCache>
                <c:formatCode>0.0</c:formatCode>
                <c:ptCount val="32"/>
                <c:pt idx="1">
                  <c:v>62.050279145016773</c:v>
                </c:pt>
                <c:pt idx="4">
                  <c:v>98.831544636916732</c:v>
                </c:pt>
                <c:pt idx="7">
                  <c:v>42.876114277136558</c:v>
                </c:pt>
                <c:pt idx="10">
                  <c:v>140.95367723979746</c:v>
                </c:pt>
                <c:pt idx="13">
                  <c:v>392.22092432931862</c:v>
                </c:pt>
                <c:pt idx="16">
                  <c:v>443.39337188307553</c:v>
                </c:pt>
                <c:pt idx="19">
                  <c:v>279.4694203037501</c:v>
                </c:pt>
                <c:pt idx="22">
                  <c:v>370.80521221449959</c:v>
                </c:pt>
                <c:pt idx="25">
                  <c:v>55.571750129536277</c:v>
                </c:pt>
                <c:pt idx="28">
                  <c:v>149.72092421819798</c:v>
                </c:pt>
                <c:pt idx="31">
                  <c:v>177.2117085205779</c:v>
                </c:pt>
              </c:numCache>
            </c:numRef>
          </c:val>
        </c:ser>
        <c:ser>
          <c:idx val="7"/>
          <c:order val="7"/>
          <c:tx>
            <c:strRef>
              <c:f>'All data'!$BV$2</c:f>
              <c:strCache>
                <c:ptCount val="1"/>
                <c:pt idx="0">
                  <c:v>NO3-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strRef>
              <c:f>'All data'!$BO$19:$BO$50</c:f>
              <c:strCache>
                <c:ptCount val="31"/>
                <c:pt idx="0">
                  <c:v>Bogstadvannet</c:v>
                </c:pt>
                <c:pt idx="3">
                  <c:v>Lysakerelva</c:v>
                </c:pt>
                <c:pt idx="6">
                  <c:v>Maridalsvannet</c:v>
                </c:pt>
                <c:pt idx="9">
                  <c:v>Akerselva</c:v>
                </c:pt>
                <c:pt idx="12">
                  <c:v>Østensjøvann</c:v>
                </c:pt>
                <c:pt idx="15">
                  <c:v>Kolbotntjernet</c:v>
                </c:pt>
                <c:pt idx="18">
                  <c:v>Årungen</c:v>
                </c:pt>
                <c:pt idx="21">
                  <c:v>Gjersjøen</c:v>
                </c:pt>
                <c:pt idx="24">
                  <c:v>Sværsvann</c:v>
                </c:pt>
                <c:pt idx="27">
                  <c:v>Nesøytjernet</c:v>
                </c:pt>
                <c:pt idx="30">
                  <c:v>Lutvann</c:v>
                </c:pt>
              </c:strCache>
            </c:strRef>
          </c:cat>
          <c:val>
            <c:numRef>
              <c:f>'All data'!$BV$19:$BV$50</c:f>
              <c:numCache>
                <c:formatCode>0.0</c:formatCode>
                <c:ptCount val="32"/>
                <c:pt idx="1">
                  <c:v>21.301952464071096</c:v>
                </c:pt>
                <c:pt idx="4">
                  <c:v>22.580694820869834</c:v>
                </c:pt>
                <c:pt idx="7">
                  <c:v>19.495707505041018</c:v>
                </c:pt>
                <c:pt idx="10">
                  <c:v>20.094584251107008</c:v>
                </c:pt>
                <c:pt idx="13">
                  <c:v>38.364176324307188</c:v>
                </c:pt>
                <c:pt idx="16">
                  <c:v>16.543371533261933</c:v>
                </c:pt>
                <c:pt idx="19">
                  <c:v>113.02145967011192</c:v>
                </c:pt>
                <c:pt idx="22">
                  <c:v>68.476355922041535</c:v>
                </c:pt>
                <c:pt idx="25">
                  <c:v>12.372140543229138</c:v>
                </c:pt>
                <c:pt idx="28">
                  <c:v>13.778463794285559</c:v>
                </c:pt>
                <c:pt idx="31">
                  <c:v>13.977359362543515</c:v>
                </c:pt>
              </c:numCache>
            </c:numRef>
          </c:val>
        </c:ser>
        <c:ser>
          <c:idx val="8"/>
          <c:order val="8"/>
          <c:tx>
            <c:strRef>
              <c:f>'All data'!$BW$2</c:f>
              <c:strCache>
                <c:ptCount val="1"/>
                <c:pt idx="0">
                  <c:v>Cl-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'All data'!$BO$19:$BO$50</c:f>
              <c:strCache>
                <c:ptCount val="31"/>
                <c:pt idx="0">
                  <c:v>Bogstadvannet</c:v>
                </c:pt>
                <c:pt idx="3">
                  <c:v>Lysakerelva</c:v>
                </c:pt>
                <c:pt idx="6">
                  <c:v>Maridalsvannet</c:v>
                </c:pt>
                <c:pt idx="9">
                  <c:v>Akerselva</c:v>
                </c:pt>
                <c:pt idx="12">
                  <c:v>Østensjøvann</c:v>
                </c:pt>
                <c:pt idx="15">
                  <c:v>Kolbotntjernet</c:v>
                </c:pt>
                <c:pt idx="18">
                  <c:v>Årungen</c:v>
                </c:pt>
                <c:pt idx="21">
                  <c:v>Gjersjøen</c:v>
                </c:pt>
                <c:pt idx="24">
                  <c:v>Sværsvann</c:v>
                </c:pt>
                <c:pt idx="27">
                  <c:v>Nesøytjernet</c:v>
                </c:pt>
                <c:pt idx="30">
                  <c:v>Lutvann</c:v>
                </c:pt>
              </c:strCache>
            </c:strRef>
          </c:cat>
          <c:val>
            <c:numRef>
              <c:f>'All data'!$BW$19:$BW$50</c:f>
              <c:numCache>
                <c:formatCode>0</c:formatCode>
                <c:ptCount val="32"/>
                <c:pt idx="1">
                  <c:v>74.084981268839016</c:v>
                </c:pt>
                <c:pt idx="4">
                  <c:v>104.5369364671419</c:v>
                </c:pt>
                <c:pt idx="7">
                  <c:v>45.668162762036026</c:v>
                </c:pt>
                <c:pt idx="10">
                  <c:v>466.43887578643898</c:v>
                </c:pt>
                <c:pt idx="13">
                  <c:v>709.07492764518429</c:v>
                </c:pt>
                <c:pt idx="16">
                  <c:v>1182.8447303508256</c:v>
                </c:pt>
                <c:pt idx="19">
                  <c:v>983.78169547252264</c:v>
                </c:pt>
                <c:pt idx="22">
                  <c:v>881.5829104718398</c:v>
                </c:pt>
                <c:pt idx="25">
                  <c:v>309.12904511492502</c:v>
                </c:pt>
                <c:pt idx="28">
                  <c:v>374.51644392192884</c:v>
                </c:pt>
                <c:pt idx="31">
                  <c:v>76.051344573766841</c:v>
                </c:pt>
              </c:numCache>
            </c:numRef>
          </c:val>
        </c:ser>
        <c:ser>
          <c:idx val="9"/>
          <c:order val="9"/>
          <c:tx>
            <c:strRef>
              <c:f>'All data'!$BX$2</c:f>
              <c:strCache>
                <c:ptCount val="1"/>
                <c:pt idx="0">
                  <c:v>Tot-F</c:v>
                </c:pt>
              </c:strCache>
            </c:strRef>
          </c:tx>
          <c:invertIfNegative val="0"/>
          <c:cat>
            <c:strRef>
              <c:f>'All data'!$BO$19:$BO$50</c:f>
              <c:strCache>
                <c:ptCount val="31"/>
                <c:pt idx="0">
                  <c:v>Bogstadvannet</c:v>
                </c:pt>
                <c:pt idx="3">
                  <c:v>Lysakerelva</c:v>
                </c:pt>
                <c:pt idx="6">
                  <c:v>Maridalsvannet</c:v>
                </c:pt>
                <c:pt idx="9">
                  <c:v>Akerselva</c:v>
                </c:pt>
                <c:pt idx="12">
                  <c:v>Østensjøvann</c:v>
                </c:pt>
                <c:pt idx="15">
                  <c:v>Kolbotntjernet</c:v>
                </c:pt>
                <c:pt idx="18">
                  <c:v>Årungen</c:v>
                </c:pt>
                <c:pt idx="21">
                  <c:v>Gjersjøen</c:v>
                </c:pt>
                <c:pt idx="24">
                  <c:v>Sværsvann</c:v>
                </c:pt>
                <c:pt idx="27">
                  <c:v>Nesøytjernet</c:v>
                </c:pt>
                <c:pt idx="30">
                  <c:v>Lutvann</c:v>
                </c:pt>
              </c:strCache>
            </c:strRef>
          </c:cat>
          <c:val>
            <c:numRef>
              <c:f>'All data'!$BX$19:$BX$47</c:f>
              <c:numCache>
                <c:formatCode>0</c:formatCode>
                <c:ptCount val="29"/>
                <c:pt idx="1">
                  <c:v>4.1231549006771813</c:v>
                </c:pt>
                <c:pt idx="4">
                  <c:v>4.3760855852845566</c:v>
                </c:pt>
                <c:pt idx="7">
                  <c:v>3.5626360733597537</c:v>
                </c:pt>
                <c:pt idx="10">
                  <c:v>4.5810414681776477</c:v>
                </c:pt>
                <c:pt idx="13">
                  <c:v>7.3025829958268194</c:v>
                </c:pt>
                <c:pt idx="16">
                  <c:v>7.3131667439393659</c:v>
                </c:pt>
                <c:pt idx="19">
                  <c:v>12.943055541371958</c:v>
                </c:pt>
                <c:pt idx="22">
                  <c:v>7.9284829702419604</c:v>
                </c:pt>
                <c:pt idx="25">
                  <c:v>3.2991503956156878</c:v>
                </c:pt>
                <c:pt idx="28">
                  <c:v>3.5946633654655851</c:v>
                </c:pt>
              </c:numCache>
            </c:numRef>
          </c:val>
        </c:ser>
        <c:ser>
          <c:idx val="10"/>
          <c:order val="10"/>
          <c:tx>
            <c:strRef>
              <c:f>'All data'!$BY$2</c:f>
              <c:strCache>
                <c:ptCount val="1"/>
                <c:pt idx="0">
                  <c:v>PO43-</c:v>
                </c:pt>
              </c:strCache>
            </c:strRef>
          </c:tx>
          <c:invertIfNegative val="0"/>
          <c:cat>
            <c:strRef>
              <c:f>'All data'!$BO$19:$BO$50</c:f>
              <c:strCache>
                <c:ptCount val="31"/>
                <c:pt idx="0">
                  <c:v>Bogstadvannet</c:v>
                </c:pt>
                <c:pt idx="3">
                  <c:v>Lysakerelva</c:v>
                </c:pt>
                <c:pt idx="6">
                  <c:v>Maridalsvannet</c:v>
                </c:pt>
                <c:pt idx="9">
                  <c:v>Akerselva</c:v>
                </c:pt>
                <c:pt idx="12">
                  <c:v>Østensjøvann</c:v>
                </c:pt>
                <c:pt idx="15">
                  <c:v>Kolbotntjernet</c:v>
                </c:pt>
                <c:pt idx="18">
                  <c:v>Årungen</c:v>
                </c:pt>
                <c:pt idx="21">
                  <c:v>Gjersjøen</c:v>
                </c:pt>
                <c:pt idx="24">
                  <c:v>Sværsvann</c:v>
                </c:pt>
                <c:pt idx="27">
                  <c:v>Nesøytjernet</c:v>
                </c:pt>
                <c:pt idx="30">
                  <c:v>Lutvann</c:v>
                </c:pt>
              </c:strCache>
            </c:strRef>
          </c:cat>
          <c:val>
            <c:numRef>
              <c:f>'All data'!$BY$19:$BY$47</c:f>
              <c:numCache>
                <c:formatCode>0.00</c:formatCode>
                <c:ptCount val="29"/>
                <c:pt idx="1">
                  <c:v>6.3125315654440697E-2</c:v>
                </c:pt>
                <c:pt idx="4">
                  <c:v>0.13831398612250556</c:v>
                </c:pt>
                <c:pt idx="7">
                  <c:v>1.2999535342397457E-2</c:v>
                </c:pt>
                <c:pt idx="10">
                  <c:v>1.8425905167319754</c:v>
                </c:pt>
                <c:pt idx="13">
                  <c:v>2.9704205737529485</c:v>
                </c:pt>
                <c:pt idx="16">
                  <c:v>0.68969756955498118</c:v>
                </c:pt>
                <c:pt idx="19">
                  <c:v>0.51425733846282995</c:v>
                </c:pt>
                <c:pt idx="22">
                  <c:v>0.13831398612250556</c:v>
                </c:pt>
                <c:pt idx="25">
                  <c:v>6.3125315654440697E-2</c:v>
                </c:pt>
                <c:pt idx="28">
                  <c:v>1.2999535342397457E-2</c:v>
                </c:pt>
              </c:numCache>
            </c:numRef>
          </c:val>
        </c:ser>
        <c:ser>
          <c:idx val="0"/>
          <c:order val="11"/>
          <c:tx>
            <c:strRef>
              <c:f>'All data'!$BM$2</c:f>
              <c:strCache>
                <c:ptCount val="1"/>
                <c:pt idx="0">
                  <c:v>Org. charge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cat>
            <c:strRef>
              <c:f>'All data'!$BO$19:$BO$50</c:f>
              <c:strCache>
                <c:ptCount val="31"/>
                <c:pt idx="0">
                  <c:v>Bogstadvannet</c:v>
                </c:pt>
                <c:pt idx="3">
                  <c:v>Lysakerelva</c:v>
                </c:pt>
                <c:pt idx="6">
                  <c:v>Maridalsvannet</c:v>
                </c:pt>
                <c:pt idx="9">
                  <c:v>Akerselva</c:v>
                </c:pt>
                <c:pt idx="12">
                  <c:v>Østensjøvann</c:v>
                </c:pt>
                <c:pt idx="15">
                  <c:v>Kolbotntjernet</c:v>
                </c:pt>
                <c:pt idx="18">
                  <c:v>Årungen</c:v>
                </c:pt>
                <c:pt idx="21">
                  <c:v>Gjersjøen</c:v>
                </c:pt>
                <c:pt idx="24">
                  <c:v>Sværsvann</c:v>
                </c:pt>
                <c:pt idx="27">
                  <c:v>Nesøytjernet</c:v>
                </c:pt>
                <c:pt idx="30">
                  <c:v>Lutvann</c:v>
                </c:pt>
              </c:strCache>
            </c:strRef>
          </c:cat>
          <c:val>
            <c:numRef>
              <c:f>'All data'!$CA$19:$CA$50</c:f>
              <c:numCache>
                <c:formatCode>0</c:formatCode>
                <c:ptCount val="32"/>
                <c:pt idx="1">
                  <c:v>35.587094755821454</c:v>
                </c:pt>
                <c:pt idx="4">
                  <c:v>34.578714750085958</c:v>
                </c:pt>
                <c:pt idx="7">
                  <c:v>25.30793431239659</c:v>
                </c:pt>
                <c:pt idx="10">
                  <c:v>37.616236566537999</c:v>
                </c:pt>
                <c:pt idx="13">
                  <c:v>37.892939998085922</c:v>
                </c:pt>
                <c:pt idx="16">
                  <c:v>29.316482083177629</c:v>
                </c:pt>
                <c:pt idx="19">
                  <c:v>39.199448857942386</c:v>
                </c:pt>
                <c:pt idx="22">
                  <c:v>28.632285105479664</c:v>
                </c:pt>
                <c:pt idx="25">
                  <c:v>10.352542844677746</c:v>
                </c:pt>
                <c:pt idx="28">
                  <c:v>23.627814299599386</c:v>
                </c:pt>
                <c:pt idx="31">
                  <c:v>42.18386350946912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0981504"/>
        <c:axId val="410983040"/>
      </c:barChart>
      <c:catAx>
        <c:axId val="410981504"/>
        <c:scaling>
          <c:orientation val="minMax"/>
        </c:scaling>
        <c:delete val="0"/>
        <c:axPos val="b"/>
        <c:numFmt formatCode="0.0" sourceLinked="1"/>
        <c:majorTickMark val="out"/>
        <c:minorTickMark val="none"/>
        <c:tickLblPos val="nextTo"/>
        <c:crossAx val="410983040"/>
        <c:crosses val="autoZero"/>
        <c:auto val="1"/>
        <c:lblAlgn val="ctr"/>
        <c:lblOffset val="100"/>
        <c:noMultiLvlLbl val="0"/>
      </c:catAx>
      <c:valAx>
        <c:axId val="41098304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ueq/L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4109815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6191277687904004"/>
          <c:y val="1.2584919112937746E-2"/>
          <c:w val="0.73654974875582557"/>
          <c:h val="9.1423303717478602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4" Type="http://schemas.openxmlformats.org/officeDocument/2006/relationships/image" Target="../media/image4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3966" cy="494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41" tIns="45821" rIns="91641" bIns="4582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945" y="1"/>
            <a:ext cx="2943966" cy="494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41" tIns="45821" rIns="91641" bIns="4582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94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427"/>
            <a:ext cx="2943966" cy="494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41" tIns="45821" rIns="91641" bIns="4582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94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945" y="9409427"/>
            <a:ext cx="2943966" cy="494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41" tIns="45821" rIns="91641" bIns="4582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4325F0C-D91A-4A31-BE23-A094682AA8F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92978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3966" cy="494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41" tIns="45821" rIns="91641" bIns="4582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945" y="1"/>
            <a:ext cx="2943966" cy="494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41" tIns="45821" rIns="91641" bIns="4582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133" y="4704713"/>
            <a:ext cx="5436236" cy="4458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41" tIns="45821" rIns="91641" bIns="458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427"/>
            <a:ext cx="2943966" cy="494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41" tIns="45821" rIns="91641" bIns="4582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0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945" y="9409427"/>
            <a:ext cx="2943966" cy="494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41" tIns="45821" rIns="91641" bIns="4582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417EC62-13B7-43FF-B2D2-076844D31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960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smtClean="0"/>
          </a:p>
        </p:txBody>
      </p:sp>
      <p:sp>
        <p:nvSpPr>
          <p:cNvPr id="40964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872" indent="-28572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880" indent="-228576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032" indent="-228576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184" indent="-228576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335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488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639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792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3DAD873-D524-4B8B-B97C-DBAD0CFA3273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smtClean="0"/>
          </a:p>
        </p:txBody>
      </p:sp>
      <p:sp>
        <p:nvSpPr>
          <p:cNvPr id="25604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4584" indent="-286379">
              <a:defRPr>
                <a:solidFill>
                  <a:schemeClr val="tx1"/>
                </a:solidFill>
                <a:latin typeface="Arial" charset="0"/>
              </a:defRPr>
            </a:lvl2pPr>
            <a:lvl3pPr marL="1145515" indent="-229103">
              <a:defRPr>
                <a:solidFill>
                  <a:schemeClr val="tx1"/>
                </a:solidFill>
                <a:latin typeface="Arial" charset="0"/>
              </a:defRPr>
            </a:lvl3pPr>
            <a:lvl4pPr marL="1603720" indent="-229103">
              <a:defRPr>
                <a:solidFill>
                  <a:schemeClr val="tx1"/>
                </a:solidFill>
                <a:latin typeface="Arial" charset="0"/>
              </a:defRPr>
            </a:lvl4pPr>
            <a:lvl5pPr marL="2061926" indent="-229103">
              <a:defRPr>
                <a:solidFill>
                  <a:schemeClr val="tx1"/>
                </a:solidFill>
                <a:latin typeface="Arial" charset="0"/>
              </a:defRPr>
            </a:lvl5pPr>
            <a:lvl6pPr marL="2520132" indent="-229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8338" indent="-229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6544" indent="-229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4750" indent="-229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C8E50AE-87A2-452D-8113-249CBB531D5F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smtClean="0"/>
          </a:p>
        </p:txBody>
      </p:sp>
      <p:sp>
        <p:nvSpPr>
          <p:cNvPr id="26628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4584" indent="-286379">
              <a:defRPr>
                <a:solidFill>
                  <a:schemeClr val="tx1"/>
                </a:solidFill>
                <a:latin typeface="Arial" charset="0"/>
              </a:defRPr>
            </a:lvl2pPr>
            <a:lvl3pPr marL="1145515" indent="-229103">
              <a:defRPr>
                <a:solidFill>
                  <a:schemeClr val="tx1"/>
                </a:solidFill>
                <a:latin typeface="Arial" charset="0"/>
              </a:defRPr>
            </a:lvl3pPr>
            <a:lvl4pPr marL="1603720" indent="-229103">
              <a:defRPr>
                <a:solidFill>
                  <a:schemeClr val="tx1"/>
                </a:solidFill>
                <a:latin typeface="Arial" charset="0"/>
              </a:defRPr>
            </a:lvl4pPr>
            <a:lvl5pPr marL="2061926" indent="-229103">
              <a:defRPr>
                <a:solidFill>
                  <a:schemeClr val="tx1"/>
                </a:solidFill>
                <a:latin typeface="Arial" charset="0"/>
              </a:defRPr>
            </a:lvl5pPr>
            <a:lvl6pPr marL="2520132" indent="-229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8338" indent="-229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6544" indent="-229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4750" indent="-229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554DC0E-3D30-4F1A-BCE0-C7E2880F57CB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4584" indent="-286379">
              <a:defRPr>
                <a:solidFill>
                  <a:schemeClr val="tx1"/>
                </a:solidFill>
                <a:latin typeface="Arial" charset="0"/>
              </a:defRPr>
            </a:lvl2pPr>
            <a:lvl3pPr marL="1145515" indent="-229103">
              <a:defRPr>
                <a:solidFill>
                  <a:schemeClr val="tx1"/>
                </a:solidFill>
                <a:latin typeface="Arial" charset="0"/>
              </a:defRPr>
            </a:lvl3pPr>
            <a:lvl4pPr marL="1603720" indent="-229103">
              <a:defRPr>
                <a:solidFill>
                  <a:schemeClr val="tx1"/>
                </a:solidFill>
                <a:latin typeface="Arial" charset="0"/>
              </a:defRPr>
            </a:lvl4pPr>
            <a:lvl5pPr marL="2061926" indent="-229103">
              <a:defRPr>
                <a:solidFill>
                  <a:schemeClr val="tx1"/>
                </a:solidFill>
                <a:latin typeface="Arial" charset="0"/>
              </a:defRPr>
            </a:lvl5pPr>
            <a:lvl6pPr marL="2520132" indent="-229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8338" indent="-229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6544" indent="-229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4750" indent="-229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2529BF6-71E4-4095-A9D3-C3D18A8512A5}" type="slidenum">
              <a:rPr lang="en-US"/>
              <a:pPr/>
              <a:t>18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2950"/>
            <a:ext cx="4953000" cy="371475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161" y="4704713"/>
            <a:ext cx="4978180" cy="44580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smtClean="0"/>
          </a:p>
          <a:p>
            <a:pPr eaLnBrk="1" hangingPunct="1"/>
            <a:r>
              <a:rPr lang="nb-NO" i="1" smtClean="0"/>
              <a:t>betta</a:t>
            </a:r>
            <a:r>
              <a:rPr lang="nb-NO" smtClean="0"/>
              <a:t> = Kompleksdannelses konstant</a:t>
            </a:r>
          </a:p>
          <a:p>
            <a:pPr eaLnBrk="1" hangingPunct="1"/>
            <a:r>
              <a:rPr lang="nb-NO" smtClean="0"/>
              <a:t>K</a:t>
            </a:r>
            <a:r>
              <a:rPr lang="nb-NO" baseline="-25000" smtClean="0"/>
              <a:t>d</a:t>
            </a:r>
            <a:r>
              <a:rPr lang="nb-NO" smtClean="0"/>
              <a:t> = distribusjons konstant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4584" indent="-286379">
              <a:defRPr>
                <a:solidFill>
                  <a:schemeClr val="tx1"/>
                </a:solidFill>
                <a:latin typeface="Arial" charset="0"/>
              </a:defRPr>
            </a:lvl2pPr>
            <a:lvl3pPr marL="1145515" indent="-229103">
              <a:defRPr>
                <a:solidFill>
                  <a:schemeClr val="tx1"/>
                </a:solidFill>
                <a:latin typeface="Arial" charset="0"/>
              </a:defRPr>
            </a:lvl3pPr>
            <a:lvl4pPr marL="1603720" indent="-229103">
              <a:defRPr>
                <a:solidFill>
                  <a:schemeClr val="tx1"/>
                </a:solidFill>
                <a:latin typeface="Arial" charset="0"/>
              </a:defRPr>
            </a:lvl4pPr>
            <a:lvl5pPr marL="2061926" indent="-229103">
              <a:defRPr>
                <a:solidFill>
                  <a:schemeClr val="tx1"/>
                </a:solidFill>
                <a:latin typeface="Arial" charset="0"/>
              </a:defRPr>
            </a:lvl5pPr>
            <a:lvl6pPr marL="2520132" indent="-229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8338" indent="-229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6544" indent="-229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4750" indent="-229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3F84B86-130E-4906-A364-3B58A26EB275}" type="slidenum">
              <a:rPr lang="en-US"/>
              <a:pPr/>
              <a:t>19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2950"/>
            <a:ext cx="4953000" cy="371475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161" y="4704713"/>
            <a:ext cx="4978180" cy="44580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nb-NO" smtClean="0"/>
              <a:t>[X] = M</a:t>
            </a:r>
            <a:r>
              <a:rPr lang="nb-NO" baseline="-25000" smtClean="0"/>
              <a:t>x</a:t>
            </a:r>
            <a:r>
              <a:rPr lang="nb-NO" smtClean="0"/>
              <a:t>= Likevektsmolaritet</a:t>
            </a:r>
          </a:p>
          <a:p>
            <a:pPr eaLnBrk="1" hangingPunct="1">
              <a:buFontTx/>
              <a:buChar char="•"/>
            </a:pPr>
            <a:r>
              <a:rPr lang="nb-NO" smtClean="0"/>
              <a:t>c</a:t>
            </a:r>
            <a:r>
              <a:rPr lang="nb-NO" baseline="-25000" smtClean="0"/>
              <a:t>x</a:t>
            </a:r>
            <a:r>
              <a:rPr lang="nb-NO" smtClean="0"/>
              <a:t> = Analytisk molaritet</a:t>
            </a:r>
          </a:p>
          <a:p>
            <a:pPr eaLnBrk="1" hangingPunct="1">
              <a:buFontTx/>
              <a:buChar char="•"/>
            </a:pPr>
            <a:endParaRPr lang="nb-NO" smtClean="0"/>
          </a:p>
          <a:p>
            <a:pPr eaLnBrk="1" hangingPunct="1">
              <a:buFontTx/>
              <a:buChar char="•"/>
            </a:pPr>
            <a:r>
              <a:rPr lang="nb-NO" smtClean="0"/>
              <a:t>[OH¯] tilsvarer mengden [H</a:t>
            </a:r>
            <a:r>
              <a:rPr lang="nb-NO" baseline="-25000" smtClean="0"/>
              <a:t>3</a:t>
            </a:r>
            <a:r>
              <a:rPr lang="nb-NO" smtClean="0"/>
              <a:t>O</a:t>
            </a:r>
            <a:r>
              <a:rPr lang="nb-NO" baseline="30000" smtClean="0"/>
              <a:t>+</a:t>
            </a:r>
            <a:r>
              <a:rPr lang="nb-NO" smtClean="0"/>
              <a:t>] fra vannets autoprotolyse</a:t>
            </a:r>
          </a:p>
          <a:p>
            <a:pPr eaLnBrk="1" hangingPunct="1">
              <a:buFontTx/>
              <a:buChar char="•"/>
            </a:pPr>
            <a:endParaRPr lang="nb-NO" smtClean="0"/>
          </a:p>
          <a:p>
            <a:pPr eaLnBrk="1" hangingPunct="1">
              <a:buFontTx/>
              <a:buChar char="•"/>
            </a:pPr>
            <a:r>
              <a:rPr lang="nb-NO" smtClean="0"/>
              <a:t>Det dannes 2 ganger så mange mol Ag</a:t>
            </a:r>
            <a:r>
              <a:rPr lang="nb-NO" baseline="30000" smtClean="0"/>
              <a:t>+</a:t>
            </a:r>
            <a:r>
              <a:rPr lang="nb-NO" smtClean="0"/>
              <a:t> som det dannes kromat slik at </a:t>
            </a:r>
            <a:br>
              <a:rPr lang="nb-NO" smtClean="0"/>
            </a:br>
            <a:r>
              <a:rPr lang="nb-NO" smtClean="0"/>
              <a:t>2 x molariteten til kromat = molariteten til  Ag</a:t>
            </a:r>
            <a:r>
              <a:rPr lang="nb-NO" baseline="30000" smtClean="0"/>
              <a:t>+</a:t>
            </a:r>
          </a:p>
          <a:p>
            <a:pPr eaLnBrk="1" hangingPunct="1">
              <a:buFontTx/>
              <a:buChar char="•"/>
            </a:pPr>
            <a:r>
              <a:rPr lang="nb-NO" smtClean="0"/>
              <a:t>Ikke bland aktivitet inn i massebalansen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4584" indent="-286379">
              <a:defRPr>
                <a:solidFill>
                  <a:schemeClr val="tx1"/>
                </a:solidFill>
                <a:latin typeface="Arial" charset="0"/>
              </a:defRPr>
            </a:lvl2pPr>
            <a:lvl3pPr marL="1145515" indent="-229103">
              <a:defRPr>
                <a:solidFill>
                  <a:schemeClr val="tx1"/>
                </a:solidFill>
                <a:latin typeface="Arial" charset="0"/>
              </a:defRPr>
            </a:lvl3pPr>
            <a:lvl4pPr marL="1603720" indent="-229103">
              <a:defRPr>
                <a:solidFill>
                  <a:schemeClr val="tx1"/>
                </a:solidFill>
                <a:latin typeface="Arial" charset="0"/>
              </a:defRPr>
            </a:lvl4pPr>
            <a:lvl5pPr marL="2061926" indent="-229103">
              <a:defRPr>
                <a:solidFill>
                  <a:schemeClr val="tx1"/>
                </a:solidFill>
                <a:latin typeface="Arial" charset="0"/>
              </a:defRPr>
            </a:lvl5pPr>
            <a:lvl6pPr marL="2520132" indent="-229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8338" indent="-229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6544" indent="-229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4750" indent="-229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E6C3D4A-83E7-4896-BFA2-9C2B485CFEEE}" type="slidenum">
              <a:rPr lang="en-US"/>
              <a:pPr/>
              <a:t>20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2950"/>
            <a:ext cx="4953000" cy="371475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161" y="4704713"/>
            <a:ext cx="4978180" cy="44580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nb-NO" smtClean="0"/>
              <a:t>Dette er noe annet enn å balansere ligningen</a:t>
            </a:r>
          </a:p>
          <a:p>
            <a:pPr eaLnBrk="1" hangingPunct="1">
              <a:buFontTx/>
              <a:buChar char="•"/>
            </a:pPr>
            <a:r>
              <a:rPr lang="nb-NO" b="1" smtClean="0"/>
              <a:t>Eksemplene</a:t>
            </a:r>
            <a:r>
              <a:rPr lang="nb-NO" smtClean="0"/>
              <a:t> fra forrige side</a:t>
            </a:r>
          </a:p>
          <a:p>
            <a:pPr eaLnBrk="1" hangingPunct="1">
              <a:buFontTx/>
              <a:buChar char="•"/>
            </a:pPr>
            <a:r>
              <a:rPr lang="nb-NO" smtClean="0"/>
              <a:t>I </a:t>
            </a:r>
            <a:r>
              <a:rPr lang="nb-NO" b="1" smtClean="0"/>
              <a:t>sure</a:t>
            </a:r>
            <a:r>
              <a:rPr lang="nb-NO" smtClean="0"/>
              <a:t> løsn. kan en se bort fra [OH¯]</a:t>
            </a:r>
          </a:p>
          <a:p>
            <a:pPr eaLnBrk="1" hangingPunct="1">
              <a:buFontTx/>
              <a:buChar char="•"/>
            </a:pPr>
            <a:r>
              <a:rPr lang="nb-NO" smtClean="0"/>
              <a:t>I </a:t>
            </a:r>
            <a:r>
              <a:rPr lang="nb-NO" b="1" smtClean="0"/>
              <a:t>basiske</a:t>
            </a:r>
            <a:r>
              <a:rPr lang="nb-NO" smtClean="0"/>
              <a:t> løsn. kan en se bort fra [H</a:t>
            </a:r>
            <a:r>
              <a:rPr lang="nb-NO" baseline="30000" smtClean="0"/>
              <a:t>+</a:t>
            </a:r>
            <a:r>
              <a:rPr lang="nb-NO" smtClean="0"/>
              <a:t>]</a:t>
            </a:r>
          </a:p>
          <a:p>
            <a:pPr eaLnBrk="1" hangingPunct="1">
              <a:buFontTx/>
              <a:buChar char="•"/>
            </a:pPr>
            <a:r>
              <a:rPr lang="nb-NO" b="1" smtClean="0"/>
              <a:t>Ikke</a:t>
            </a:r>
            <a:r>
              <a:rPr lang="nb-NO" smtClean="0"/>
              <a:t> bland </a:t>
            </a:r>
            <a:r>
              <a:rPr lang="nb-NO" b="1" smtClean="0"/>
              <a:t>aktivitet</a:t>
            </a:r>
            <a:r>
              <a:rPr lang="nb-NO" smtClean="0"/>
              <a:t> inn i Ladningsbalansen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4584" indent="-286379">
              <a:defRPr>
                <a:solidFill>
                  <a:schemeClr val="tx1"/>
                </a:solidFill>
                <a:latin typeface="Arial" charset="0"/>
              </a:defRPr>
            </a:lvl2pPr>
            <a:lvl3pPr marL="1145515" indent="-229103">
              <a:defRPr>
                <a:solidFill>
                  <a:schemeClr val="tx1"/>
                </a:solidFill>
                <a:latin typeface="Arial" charset="0"/>
              </a:defRPr>
            </a:lvl3pPr>
            <a:lvl4pPr marL="1603720" indent="-229103">
              <a:defRPr>
                <a:solidFill>
                  <a:schemeClr val="tx1"/>
                </a:solidFill>
                <a:latin typeface="Arial" charset="0"/>
              </a:defRPr>
            </a:lvl4pPr>
            <a:lvl5pPr marL="2061926" indent="-229103">
              <a:defRPr>
                <a:solidFill>
                  <a:schemeClr val="tx1"/>
                </a:solidFill>
                <a:latin typeface="Arial" charset="0"/>
              </a:defRPr>
            </a:lvl5pPr>
            <a:lvl6pPr marL="2520132" indent="-229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8338" indent="-229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6544" indent="-229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4750" indent="-229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9523B82-545D-47A8-9A3C-BE9242A98512}" type="slidenum">
              <a:rPr lang="en-US"/>
              <a:pPr/>
              <a:t>21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2950"/>
            <a:ext cx="4954587" cy="3716338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389" y="4706305"/>
            <a:ext cx="4987723" cy="445642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2000"/>
              <a:t>Cations of weak bases hydrolyse in water</a:t>
            </a:r>
          </a:p>
          <a:p>
            <a:pPr eaLnBrk="1" hangingPunct="1">
              <a:buFontTx/>
              <a:buChar char="•"/>
            </a:pPr>
            <a:r>
              <a:rPr lang="en-US" sz="2000"/>
              <a:t>C= analytical conc.</a:t>
            </a:r>
          </a:p>
          <a:p>
            <a:pPr eaLnBrk="1" hangingPunct="1">
              <a:buFontTx/>
              <a:buChar char="•"/>
            </a:pPr>
            <a:r>
              <a:rPr lang="en-US" sz="2000"/>
              <a:t>In reality the Fe(OH)</a:t>
            </a:r>
            <a:r>
              <a:rPr lang="en-US" sz="2000" baseline="-25000"/>
              <a:t>3</a:t>
            </a:r>
            <a:r>
              <a:rPr lang="en-US" sz="2000"/>
              <a:t> would polymerize and precipitate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smtClean="0"/>
          </a:p>
        </p:txBody>
      </p:sp>
      <p:sp>
        <p:nvSpPr>
          <p:cNvPr id="31748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4584" indent="-286379">
              <a:defRPr>
                <a:solidFill>
                  <a:schemeClr val="tx1"/>
                </a:solidFill>
                <a:latin typeface="Arial" charset="0"/>
              </a:defRPr>
            </a:lvl2pPr>
            <a:lvl3pPr marL="1145515" indent="-229103">
              <a:defRPr>
                <a:solidFill>
                  <a:schemeClr val="tx1"/>
                </a:solidFill>
                <a:latin typeface="Arial" charset="0"/>
              </a:defRPr>
            </a:lvl3pPr>
            <a:lvl4pPr marL="1603720" indent="-229103">
              <a:defRPr>
                <a:solidFill>
                  <a:schemeClr val="tx1"/>
                </a:solidFill>
                <a:latin typeface="Arial" charset="0"/>
              </a:defRPr>
            </a:lvl4pPr>
            <a:lvl5pPr marL="2061926" indent="-229103">
              <a:defRPr>
                <a:solidFill>
                  <a:schemeClr val="tx1"/>
                </a:solidFill>
                <a:latin typeface="Arial" charset="0"/>
              </a:defRPr>
            </a:lvl5pPr>
            <a:lvl6pPr marL="2520132" indent="-229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8338" indent="-229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6544" indent="-229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4750" indent="-229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8016BAA-2B50-45A2-A891-038713A21FF1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smtClean="0"/>
          </a:p>
        </p:txBody>
      </p:sp>
      <p:sp>
        <p:nvSpPr>
          <p:cNvPr id="32772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4584" indent="-286379">
              <a:defRPr>
                <a:solidFill>
                  <a:schemeClr val="tx1"/>
                </a:solidFill>
                <a:latin typeface="Arial" charset="0"/>
              </a:defRPr>
            </a:lvl2pPr>
            <a:lvl3pPr marL="1145515" indent="-229103">
              <a:defRPr>
                <a:solidFill>
                  <a:schemeClr val="tx1"/>
                </a:solidFill>
                <a:latin typeface="Arial" charset="0"/>
              </a:defRPr>
            </a:lvl3pPr>
            <a:lvl4pPr marL="1603720" indent="-229103">
              <a:defRPr>
                <a:solidFill>
                  <a:schemeClr val="tx1"/>
                </a:solidFill>
                <a:latin typeface="Arial" charset="0"/>
              </a:defRPr>
            </a:lvl4pPr>
            <a:lvl5pPr marL="2061926" indent="-229103">
              <a:defRPr>
                <a:solidFill>
                  <a:schemeClr val="tx1"/>
                </a:solidFill>
                <a:latin typeface="Arial" charset="0"/>
              </a:defRPr>
            </a:lvl5pPr>
            <a:lvl6pPr marL="2520132" indent="-229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8338" indent="-229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6544" indent="-229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4750" indent="-229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79477AE-8B92-4BDE-B32F-13CA21C75648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smtClean="0"/>
          </a:p>
        </p:txBody>
      </p:sp>
      <p:sp>
        <p:nvSpPr>
          <p:cNvPr id="33796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4584" indent="-286379">
              <a:defRPr>
                <a:solidFill>
                  <a:schemeClr val="tx1"/>
                </a:solidFill>
                <a:latin typeface="Arial" charset="0"/>
              </a:defRPr>
            </a:lvl2pPr>
            <a:lvl3pPr marL="1145515" indent="-229103">
              <a:defRPr>
                <a:solidFill>
                  <a:schemeClr val="tx1"/>
                </a:solidFill>
                <a:latin typeface="Arial" charset="0"/>
              </a:defRPr>
            </a:lvl3pPr>
            <a:lvl4pPr marL="1603720" indent="-229103">
              <a:defRPr>
                <a:solidFill>
                  <a:schemeClr val="tx1"/>
                </a:solidFill>
                <a:latin typeface="Arial" charset="0"/>
              </a:defRPr>
            </a:lvl4pPr>
            <a:lvl5pPr marL="2061926" indent="-229103">
              <a:defRPr>
                <a:solidFill>
                  <a:schemeClr val="tx1"/>
                </a:solidFill>
                <a:latin typeface="Arial" charset="0"/>
              </a:defRPr>
            </a:lvl5pPr>
            <a:lvl6pPr marL="2520132" indent="-229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8338" indent="-229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6544" indent="-229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4750" indent="-229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4299E60-AFEB-436D-9608-D8236462DB4F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smtClean="0"/>
          </a:p>
        </p:txBody>
      </p:sp>
      <p:sp>
        <p:nvSpPr>
          <p:cNvPr id="34820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4584" indent="-286379">
              <a:defRPr>
                <a:solidFill>
                  <a:schemeClr val="tx1"/>
                </a:solidFill>
                <a:latin typeface="Arial" charset="0"/>
              </a:defRPr>
            </a:lvl2pPr>
            <a:lvl3pPr marL="1145515" indent="-229103">
              <a:defRPr>
                <a:solidFill>
                  <a:schemeClr val="tx1"/>
                </a:solidFill>
                <a:latin typeface="Arial" charset="0"/>
              </a:defRPr>
            </a:lvl3pPr>
            <a:lvl4pPr marL="1603720" indent="-229103">
              <a:defRPr>
                <a:solidFill>
                  <a:schemeClr val="tx1"/>
                </a:solidFill>
                <a:latin typeface="Arial" charset="0"/>
              </a:defRPr>
            </a:lvl4pPr>
            <a:lvl5pPr marL="2061926" indent="-229103">
              <a:defRPr>
                <a:solidFill>
                  <a:schemeClr val="tx1"/>
                </a:solidFill>
                <a:latin typeface="Arial" charset="0"/>
              </a:defRPr>
            </a:lvl5pPr>
            <a:lvl6pPr marL="2520132" indent="-229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8338" indent="-229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6544" indent="-229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4750" indent="-229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3281DC5-1499-45BE-8DB2-D973E6D894EE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smtClean="0"/>
          </a:p>
        </p:txBody>
      </p:sp>
      <p:sp>
        <p:nvSpPr>
          <p:cNvPr id="22532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4584" indent="-286379">
              <a:defRPr>
                <a:solidFill>
                  <a:schemeClr val="tx1"/>
                </a:solidFill>
                <a:latin typeface="Arial" charset="0"/>
              </a:defRPr>
            </a:lvl2pPr>
            <a:lvl3pPr marL="1145515" indent="-229103">
              <a:defRPr>
                <a:solidFill>
                  <a:schemeClr val="tx1"/>
                </a:solidFill>
                <a:latin typeface="Arial" charset="0"/>
              </a:defRPr>
            </a:lvl3pPr>
            <a:lvl4pPr marL="1603720" indent="-229103">
              <a:defRPr>
                <a:solidFill>
                  <a:schemeClr val="tx1"/>
                </a:solidFill>
                <a:latin typeface="Arial" charset="0"/>
              </a:defRPr>
            </a:lvl4pPr>
            <a:lvl5pPr marL="2061926" indent="-229103">
              <a:defRPr>
                <a:solidFill>
                  <a:schemeClr val="tx1"/>
                </a:solidFill>
                <a:latin typeface="Arial" charset="0"/>
              </a:defRPr>
            </a:lvl5pPr>
            <a:lvl6pPr marL="2520132" indent="-229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8338" indent="-229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6544" indent="-229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4750" indent="-229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0A52732-82F8-4630-9ECA-135AB2C48582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smtClean="0"/>
          </a:p>
        </p:txBody>
      </p:sp>
      <p:sp>
        <p:nvSpPr>
          <p:cNvPr id="35844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4584" indent="-286379">
              <a:defRPr>
                <a:solidFill>
                  <a:schemeClr val="tx1"/>
                </a:solidFill>
                <a:latin typeface="Arial" charset="0"/>
              </a:defRPr>
            </a:lvl2pPr>
            <a:lvl3pPr marL="1145515" indent="-229103">
              <a:defRPr>
                <a:solidFill>
                  <a:schemeClr val="tx1"/>
                </a:solidFill>
                <a:latin typeface="Arial" charset="0"/>
              </a:defRPr>
            </a:lvl3pPr>
            <a:lvl4pPr marL="1603720" indent="-229103">
              <a:defRPr>
                <a:solidFill>
                  <a:schemeClr val="tx1"/>
                </a:solidFill>
                <a:latin typeface="Arial" charset="0"/>
              </a:defRPr>
            </a:lvl4pPr>
            <a:lvl5pPr marL="2061926" indent="-229103">
              <a:defRPr>
                <a:solidFill>
                  <a:schemeClr val="tx1"/>
                </a:solidFill>
                <a:latin typeface="Arial" charset="0"/>
              </a:defRPr>
            </a:lvl5pPr>
            <a:lvl6pPr marL="2520132" indent="-229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8338" indent="-229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6544" indent="-229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4750" indent="-229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2214509-A1CB-4E6B-B221-3C8E64171D68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smtClean="0"/>
          </a:p>
        </p:txBody>
      </p:sp>
      <p:sp>
        <p:nvSpPr>
          <p:cNvPr id="36868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4584" indent="-286379">
              <a:defRPr>
                <a:solidFill>
                  <a:schemeClr val="tx1"/>
                </a:solidFill>
                <a:latin typeface="Arial" charset="0"/>
              </a:defRPr>
            </a:lvl2pPr>
            <a:lvl3pPr marL="1145515" indent="-229103">
              <a:defRPr>
                <a:solidFill>
                  <a:schemeClr val="tx1"/>
                </a:solidFill>
                <a:latin typeface="Arial" charset="0"/>
              </a:defRPr>
            </a:lvl3pPr>
            <a:lvl4pPr marL="1603720" indent="-229103">
              <a:defRPr>
                <a:solidFill>
                  <a:schemeClr val="tx1"/>
                </a:solidFill>
                <a:latin typeface="Arial" charset="0"/>
              </a:defRPr>
            </a:lvl4pPr>
            <a:lvl5pPr marL="2061926" indent="-229103">
              <a:defRPr>
                <a:solidFill>
                  <a:schemeClr val="tx1"/>
                </a:solidFill>
                <a:latin typeface="Arial" charset="0"/>
              </a:defRPr>
            </a:lvl5pPr>
            <a:lvl6pPr marL="2520132" indent="-229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8338" indent="-229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6544" indent="-229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4750" indent="-229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94983D2-2C1F-4F9B-BE61-00999C6DF6B0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smtClean="0"/>
          </a:p>
        </p:txBody>
      </p:sp>
      <p:sp>
        <p:nvSpPr>
          <p:cNvPr id="37892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4584" indent="-286379">
              <a:defRPr>
                <a:solidFill>
                  <a:schemeClr val="tx1"/>
                </a:solidFill>
                <a:latin typeface="Arial" charset="0"/>
              </a:defRPr>
            </a:lvl2pPr>
            <a:lvl3pPr marL="1145515" indent="-229103">
              <a:defRPr>
                <a:solidFill>
                  <a:schemeClr val="tx1"/>
                </a:solidFill>
                <a:latin typeface="Arial" charset="0"/>
              </a:defRPr>
            </a:lvl3pPr>
            <a:lvl4pPr marL="1603720" indent="-229103">
              <a:defRPr>
                <a:solidFill>
                  <a:schemeClr val="tx1"/>
                </a:solidFill>
                <a:latin typeface="Arial" charset="0"/>
              </a:defRPr>
            </a:lvl4pPr>
            <a:lvl5pPr marL="2061926" indent="-229103">
              <a:defRPr>
                <a:solidFill>
                  <a:schemeClr val="tx1"/>
                </a:solidFill>
                <a:latin typeface="Arial" charset="0"/>
              </a:defRPr>
            </a:lvl5pPr>
            <a:lvl6pPr marL="2520132" indent="-229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8338" indent="-229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6544" indent="-229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4750" indent="-229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01C859D-791F-4C4A-B5F1-EBBCC95A3828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4584" indent="-286379">
              <a:defRPr>
                <a:solidFill>
                  <a:schemeClr val="tx1"/>
                </a:solidFill>
                <a:latin typeface="Arial" charset="0"/>
              </a:defRPr>
            </a:lvl2pPr>
            <a:lvl3pPr marL="1145515" indent="-229103">
              <a:defRPr>
                <a:solidFill>
                  <a:schemeClr val="tx1"/>
                </a:solidFill>
                <a:latin typeface="Arial" charset="0"/>
              </a:defRPr>
            </a:lvl3pPr>
            <a:lvl4pPr marL="1603720" indent="-229103">
              <a:defRPr>
                <a:solidFill>
                  <a:schemeClr val="tx1"/>
                </a:solidFill>
                <a:latin typeface="Arial" charset="0"/>
              </a:defRPr>
            </a:lvl4pPr>
            <a:lvl5pPr marL="2061926" indent="-229103">
              <a:defRPr>
                <a:solidFill>
                  <a:schemeClr val="tx1"/>
                </a:solidFill>
                <a:latin typeface="Arial" charset="0"/>
              </a:defRPr>
            </a:lvl5pPr>
            <a:lvl6pPr marL="2520132" indent="-229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8338" indent="-229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6544" indent="-229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4750" indent="-229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19EDC1B-86C1-41AB-A392-DC3D7ED639CA}" type="slidenum">
              <a:rPr lang="en-US"/>
              <a:pPr/>
              <a:t>3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570" y="4704713"/>
            <a:ext cx="4981361" cy="44580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smtClean="0"/>
          </a:p>
        </p:txBody>
      </p:sp>
      <p:sp>
        <p:nvSpPr>
          <p:cNvPr id="21508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4584" indent="-286379">
              <a:defRPr>
                <a:solidFill>
                  <a:schemeClr val="tx1"/>
                </a:solidFill>
                <a:latin typeface="Arial" charset="0"/>
              </a:defRPr>
            </a:lvl2pPr>
            <a:lvl3pPr marL="1145515" indent="-229103">
              <a:defRPr>
                <a:solidFill>
                  <a:schemeClr val="tx1"/>
                </a:solidFill>
                <a:latin typeface="Arial" charset="0"/>
              </a:defRPr>
            </a:lvl3pPr>
            <a:lvl4pPr marL="1603720" indent="-229103">
              <a:defRPr>
                <a:solidFill>
                  <a:schemeClr val="tx1"/>
                </a:solidFill>
                <a:latin typeface="Arial" charset="0"/>
              </a:defRPr>
            </a:lvl4pPr>
            <a:lvl5pPr marL="2061926" indent="-229103">
              <a:defRPr>
                <a:solidFill>
                  <a:schemeClr val="tx1"/>
                </a:solidFill>
                <a:latin typeface="Arial" charset="0"/>
              </a:defRPr>
            </a:lvl5pPr>
            <a:lvl6pPr marL="2520132" indent="-229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8338" indent="-229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6544" indent="-229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4750" indent="-229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4AA2905-593C-409C-8ABF-DC0E06E3C14F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872" indent="-28572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880" indent="-228576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032" indent="-228576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184" indent="-228576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335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488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639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792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A048C9B-2F76-47EB-BEA7-75E37092B35C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62000"/>
            <a:ext cx="4953000" cy="371475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9" y="4706938"/>
            <a:ext cx="4987925" cy="44561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1800"/>
              <a:t>The table shows the % of the aqueous ligand relative to the sum of the M species</a:t>
            </a:r>
          </a:p>
          <a:p>
            <a:pPr eaLnBrk="1" hangingPunct="1"/>
            <a:endParaRPr lang="en-US" sz="1800"/>
          </a:p>
          <a:p>
            <a:pPr eaLnBrk="1" hangingPunct="1"/>
            <a:r>
              <a:rPr lang="en-US" sz="1800"/>
              <a:t>Free hydroxyl only at pH &gt; 8  though cations of weak bases hydrolyse</a:t>
            </a:r>
          </a:p>
          <a:p>
            <a:pPr eaLnBrk="1" hangingPunct="1"/>
            <a:r>
              <a:rPr lang="en-US" sz="1800"/>
              <a:t>Bicarbonate and carbonate only at  pH&gt;5</a:t>
            </a:r>
          </a:p>
          <a:p>
            <a:pPr eaLnBrk="1" hangingPunct="1"/>
            <a:endParaRPr lang="en-US" sz="1800"/>
          </a:p>
          <a:p>
            <a:pPr eaLnBrk="1" hangingPunct="1"/>
            <a:r>
              <a:rPr lang="en-US" sz="1800"/>
              <a:t>Significant amounts of F only where there is high conc. of  Al</a:t>
            </a:r>
          </a:p>
          <a:p>
            <a:pPr eaLnBrk="1" hangingPunct="1"/>
            <a:endParaRPr lang="en-US" sz="18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872" indent="-28572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880" indent="-228576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032" indent="-228576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184" indent="-228576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335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488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639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792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2CE015A-7E23-4FA6-B711-C7BA5EA03BCF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2950"/>
            <a:ext cx="4954587" cy="3716338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9" y="4706938"/>
            <a:ext cx="4987925" cy="44561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sz="1800"/>
              <a:t>This is especially the case for amphoteric species</a:t>
            </a:r>
          </a:p>
          <a:p>
            <a:pPr eaLnBrk="1" hangingPunct="1"/>
            <a:endParaRPr lang="en-GB" sz="1800"/>
          </a:p>
          <a:p>
            <a:pPr eaLnBrk="1" hangingPunct="1"/>
            <a:r>
              <a:rPr lang="en-GB" sz="1800"/>
              <a:t>The hydrolysis is actually a removal of a proton as the more electronegative oxygen and central atom has taken the electron cloud. 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smtClean="0"/>
          </a:p>
        </p:txBody>
      </p:sp>
      <p:sp>
        <p:nvSpPr>
          <p:cNvPr id="44036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872" indent="-28572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880" indent="-228576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032" indent="-228576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184" indent="-228576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335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488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639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792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DC98E4C-DB5F-450F-8579-8068189F246B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872" indent="-28572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880" indent="-228576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032" indent="-228576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184" indent="-228576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335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488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639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792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3BE6659-1D3C-45AD-A547-653C6AAB2238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2950"/>
            <a:ext cx="4954587" cy="3716338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9" y="4706938"/>
            <a:ext cx="4987925" cy="44561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2000"/>
              <a:t>Commonly 2-6 mg C/L</a:t>
            </a:r>
          </a:p>
          <a:p>
            <a:pPr eaLnBrk="1" hangingPunct="1">
              <a:buFontTx/>
              <a:buChar char="•"/>
            </a:pPr>
            <a:r>
              <a:rPr lang="en-US" sz="2000"/>
              <a:t>Secondary synthesis products of the decomposition of organic matter</a:t>
            </a:r>
          </a:p>
          <a:p>
            <a:pPr eaLnBrk="1" hangingPunct="1">
              <a:buFontTx/>
              <a:buChar char="•"/>
            </a:pPr>
            <a:r>
              <a:rPr lang="en-US" sz="2000"/>
              <a:t>No clear distinctions (boarders). Poorly defined</a:t>
            </a:r>
          </a:p>
          <a:p>
            <a:pPr eaLnBrk="1" hangingPunct="1">
              <a:buFontTx/>
              <a:buChar char="•"/>
            </a:pPr>
            <a:r>
              <a:rPr lang="en-US" sz="2000"/>
              <a:t>The colour is due to conjugated double bounds</a:t>
            </a:r>
          </a:p>
          <a:p>
            <a:pPr eaLnBrk="1" hangingPunct="1">
              <a:buFontTx/>
              <a:buChar char="•"/>
            </a:pPr>
            <a:r>
              <a:rPr lang="en-US" sz="2000"/>
              <a:t>Since the humic substances have multiple functional groups that may be used to complexbind metal ions . Such polydentate chelates are very stable (See Soil chemistry, slide 31). </a:t>
            </a:r>
          </a:p>
          <a:p>
            <a:pPr eaLnBrk="1" hangingPunct="1">
              <a:buFontTx/>
              <a:buChar char="•"/>
            </a:pPr>
            <a:r>
              <a:rPr lang="en-US" sz="2000"/>
              <a:t>Enhances the mobility of heavy (transition) metals (Cd, Ni, Co, Zn) and lipophilic micro pollutants </a:t>
            </a:r>
          </a:p>
          <a:p>
            <a:pPr eaLnBrk="1" hangingPunct="1">
              <a:buFontTx/>
              <a:buChar char="•"/>
            </a:pPr>
            <a:r>
              <a:rPr lang="en-US" sz="2000"/>
              <a:t>The amount of color increases in many parts of Northern Europe and North America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4584" indent="-286379">
              <a:defRPr>
                <a:solidFill>
                  <a:schemeClr val="tx1"/>
                </a:solidFill>
                <a:latin typeface="Arial" charset="0"/>
              </a:defRPr>
            </a:lvl2pPr>
            <a:lvl3pPr marL="1145515" indent="-229103">
              <a:defRPr>
                <a:solidFill>
                  <a:schemeClr val="tx1"/>
                </a:solidFill>
                <a:latin typeface="Arial" charset="0"/>
              </a:defRPr>
            </a:lvl3pPr>
            <a:lvl4pPr marL="1603720" indent="-229103">
              <a:defRPr>
                <a:solidFill>
                  <a:schemeClr val="tx1"/>
                </a:solidFill>
                <a:latin typeface="Arial" charset="0"/>
              </a:defRPr>
            </a:lvl4pPr>
            <a:lvl5pPr marL="2061926" indent="-229103">
              <a:defRPr>
                <a:solidFill>
                  <a:schemeClr val="tx1"/>
                </a:solidFill>
                <a:latin typeface="Arial" charset="0"/>
              </a:defRPr>
            </a:lvl5pPr>
            <a:lvl6pPr marL="2520132" indent="-229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8338" indent="-229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6544" indent="-229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4750" indent="-229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A474451-3D27-4C9F-A711-D9B76067DF85}" type="slidenum">
              <a:rPr lang="en-US"/>
              <a:pPr/>
              <a:t>15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2950"/>
            <a:ext cx="4954587" cy="3716338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389" y="4706305"/>
            <a:ext cx="4987723" cy="445642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2000"/>
              <a:t>In addition one needs to adjust the equilibrium constants for changes in temperature and ionic strength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b-NO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b-NO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</p:grpSp>
        </p:grpSp>
      </p:grpSp>
      <p:sp>
        <p:nvSpPr>
          <p:cNvPr id="12806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806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9AC3CC4-C7CB-40CB-A2D2-1F17A24FEC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38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F45F6-0A69-4D63-95AF-C2677EFBC0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66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1F08D-A1E5-4489-8E1A-05F3D183BE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050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11203-F220-40EA-B6F3-C6A67A78D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18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tel, tekst og utkli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utklipp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nb-NO" noProof="0" smtClean="0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A781C-F81E-4851-8D9F-5DB398006F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84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tel, tekst og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F0F1D-FFDA-4EF8-8F33-84521C5FF1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92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73CA4-6966-4F0C-BE3B-7452998D9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86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7E279-6E81-4305-8DCD-660DE61AC6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5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D35A8-F409-42D4-9CB1-6CE436AAED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573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7F9C2-9975-4C16-B7EE-A617AEEE93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55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38A62-19FA-4E06-800A-DB1966356F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788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319BC-4746-4538-B65B-963C24B3C6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359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D9E24-1F15-4B8C-9EB0-6065615DC2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23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AB8E0-462D-43AB-A616-3E44732771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837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nb-NO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2698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698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698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698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698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698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698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698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699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699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699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b-NO"/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2699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699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699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699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699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699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700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700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700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700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700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700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0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700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700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701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2701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701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701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701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701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701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701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702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702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702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702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702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702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702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702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702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b-NO"/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</p:grpSp>
        </p:grpSp>
      </p:grpSp>
      <p:sp>
        <p:nvSpPr>
          <p:cNvPr id="12704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704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704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704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704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EC54BDD7-873E-47DF-B297-E42E10F6F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7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jpe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4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9.png"/><Relationship Id="rId5" Type="http://schemas.openxmlformats.org/officeDocument/2006/relationships/image" Target="../media/image27.wmf"/><Relationship Id="rId4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oncentration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wmf"/><Relationship Id="rId5" Type="http://schemas.openxmlformats.org/officeDocument/2006/relationships/hyperlink" Target="http://en.wikipedia.org/wiki/Solution" TargetMode="External"/><Relationship Id="rId4" Type="http://schemas.openxmlformats.org/officeDocument/2006/relationships/hyperlink" Target="http://en.wikipedia.org/wiki/Substance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Relationship Id="rId9" Type="http://schemas.openxmlformats.org/officeDocument/2006/relationships/image" Target="../media/image37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Worksheet%20mal%20for%20water%20data.xls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wmf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49.wmf"/><Relationship Id="rId5" Type="http://schemas.openxmlformats.org/officeDocument/2006/relationships/image" Target="../media/image46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48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51.png"/><Relationship Id="rId4" Type="http://schemas.openxmlformats.org/officeDocument/2006/relationships/oleObject" Target="../embeddings/oleObject1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2420938"/>
            <a:ext cx="7772400" cy="1736725"/>
          </a:xfrm>
        </p:spPr>
        <p:txBody>
          <a:bodyPr/>
          <a:lstStyle/>
          <a:p>
            <a:pPr eaLnBrk="1" hangingPunct="1">
              <a:defRPr/>
            </a:pPr>
            <a:r>
              <a:rPr lang="en-GB" smtClean="0"/>
              <a:t>Species</a:t>
            </a:r>
            <a:br>
              <a:rPr lang="en-GB" smtClean="0"/>
            </a:br>
            <a:r>
              <a:rPr lang="en-GB" smtClean="0"/>
              <a:t>in natural freshwater</a:t>
            </a:r>
            <a:r>
              <a:rPr lang="en-US" smtClean="0"/>
              <a:t> </a:t>
            </a:r>
            <a:br>
              <a:rPr lang="en-US" smtClean="0"/>
            </a:br>
            <a:r>
              <a:rPr lang="en-US" sz="2800" smtClean="0"/>
              <a:t>Central equilibriums in natural water samples</a:t>
            </a:r>
            <a:r>
              <a:rPr lang="en-US" sz="4800" smtClean="0"/>
              <a:t> </a:t>
            </a:r>
          </a:p>
        </p:txBody>
      </p:sp>
      <p:sp>
        <p:nvSpPr>
          <p:cNvPr id="20275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508500"/>
            <a:ext cx="6400800" cy="11303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nb-NO" smtClean="0"/>
              <a:t>KJM MEF 4010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nb-NO" smtClean="0"/>
              <a:t>Module 19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0008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Challenges with simultaneous equilibrium</a:t>
            </a:r>
          </a:p>
        </p:txBody>
      </p:sp>
      <p:sp>
        <p:nvSpPr>
          <p:cNvPr id="25395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/>
              <a:t>Speciation programs (MINEQL)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Inorganic complexes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000" y="1714500"/>
            <a:ext cx="8636000" cy="4171950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smtClean="0"/>
              <a:t>Major cations in natural waters</a:t>
            </a:r>
          </a:p>
          <a:p>
            <a:pPr lvl="1" eaLnBrk="1" hangingPunct="1">
              <a:defRPr/>
            </a:pPr>
            <a:r>
              <a:rPr lang="en-GB" sz="2400" smtClean="0"/>
              <a:t>H</a:t>
            </a:r>
            <a:r>
              <a:rPr lang="en-GB" sz="2400" baseline="30000" smtClean="0"/>
              <a:t>+</a:t>
            </a:r>
            <a:r>
              <a:rPr lang="en-GB" sz="2400" smtClean="0"/>
              <a:t>, Ca</a:t>
            </a:r>
            <a:r>
              <a:rPr lang="en-GB" sz="2400" baseline="30000" smtClean="0"/>
              <a:t>2+</a:t>
            </a:r>
            <a:r>
              <a:rPr lang="en-GB" sz="2400" smtClean="0"/>
              <a:t>, Mg</a:t>
            </a:r>
            <a:r>
              <a:rPr lang="en-GB" sz="2400" baseline="30000" smtClean="0"/>
              <a:t>2+</a:t>
            </a:r>
            <a:r>
              <a:rPr lang="en-GB" sz="2400" smtClean="0"/>
              <a:t>, Na</a:t>
            </a:r>
            <a:r>
              <a:rPr lang="en-GB" sz="2400" baseline="30000" smtClean="0"/>
              <a:t>+</a:t>
            </a:r>
            <a:r>
              <a:rPr lang="en-GB" sz="2400" smtClean="0"/>
              <a:t>, K</a:t>
            </a:r>
            <a:r>
              <a:rPr lang="en-GB" sz="2400" baseline="30000" smtClean="0"/>
              <a:t>+</a:t>
            </a:r>
          </a:p>
          <a:p>
            <a:pPr eaLnBrk="1" hangingPunct="1">
              <a:defRPr/>
            </a:pPr>
            <a:r>
              <a:rPr lang="en-GB" sz="2800" smtClean="0"/>
              <a:t>Common ligands in natural systems:</a:t>
            </a:r>
          </a:p>
          <a:p>
            <a:pPr lvl="1" eaLnBrk="1" hangingPunct="1">
              <a:defRPr/>
            </a:pPr>
            <a:r>
              <a:rPr lang="en-GB" sz="2400" smtClean="0"/>
              <a:t>OH</a:t>
            </a:r>
            <a:r>
              <a:rPr lang="en-GB" sz="2400" baseline="30000" smtClean="0"/>
              <a:t>-</a:t>
            </a:r>
            <a:r>
              <a:rPr lang="en-GB" sz="2400" smtClean="0"/>
              <a:t>, HCO</a:t>
            </a:r>
            <a:r>
              <a:rPr lang="en-GB" sz="2400" baseline="-25000" smtClean="0"/>
              <a:t>3</a:t>
            </a:r>
            <a:r>
              <a:rPr lang="en-GB" sz="2400" baseline="30000" smtClean="0"/>
              <a:t>-</a:t>
            </a:r>
            <a:r>
              <a:rPr lang="en-GB" sz="2400" smtClean="0"/>
              <a:t>, CO</a:t>
            </a:r>
            <a:r>
              <a:rPr lang="en-GB" sz="2400" baseline="-25000" smtClean="0"/>
              <a:t>3</a:t>
            </a:r>
            <a:r>
              <a:rPr lang="en-GB" sz="2400" baseline="30000" smtClean="0"/>
              <a:t>2-</a:t>
            </a:r>
            <a:r>
              <a:rPr lang="en-GB" sz="2400" smtClean="0"/>
              <a:t>, Cl</a:t>
            </a:r>
            <a:r>
              <a:rPr lang="en-GB" sz="2400" baseline="30000" smtClean="0"/>
              <a:t>-</a:t>
            </a:r>
            <a:r>
              <a:rPr lang="en-GB" sz="2400" smtClean="0"/>
              <a:t>, SO</a:t>
            </a:r>
            <a:r>
              <a:rPr lang="en-GB" sz="2400" baseline="-25000" smtClean="0"/>
              <a:t>4</a:t>
            </a:r>
            <a:r>
              <a:rPr lang="en-GB" sz="2400" baseline="30000" smtClean="0"/>
              <a:t>2-</a:t>
            </a:r>
            <a:r>
              <a:rPr lang="en-GB" sz="2400" smtClean="0"/>
              <a:t>, F</a:t>
            </a:r>
            <a:r>
              <a:rPr lang="en-GB" sz="2400" baseline="30000" smtClean="0"/>
              <a:t>- </a:t>
            </a:r>
            <a:r>
              <a:rPr lang="en-GB" sz="2400" smtClean="0"/>
              <a:t>&amp; organic anions</a:t>
            </a:r>
          </a:p>
          <a:p>
            <a:pPr lvl="1" eaLnBrk="1" hangingPunct="1">
              <a:defRPr/>
            </a:pPr>
            <a:r>
              <a:rPr lang="nb-NO" sz="2400" smtClean="0"/>
              <a:t>I</a:t>
            </a:r>
            <a:r>
              <a:rPr lang="en-GB" sz="2400" smtClean="0"/>
              <a:t>n anoxic environment: HS</a:t>
            </a:r>
            <a:r>
              <a:rPr lang="en-GB" sz="2400" baseline="30000" smtClean="0"/>
              <a:t>-</a:t>
            </a:r>
            <a:r>
              <a:rPr lang="en-GB" sz="2400" smtClean="0"/>
              <a:t> &amp; S</a:t>
            </a:r>
            <a:r>
              <a:rPr lang="en-GB" sz="2400" baseline="30000" smtClean="0"/>
              <a:t>2-</a:t>
            </a:r>
            <a:endParaRPr lang="en-GB" sz="2400" smtClean="0"/>
          </a:p>
          <a:p>
            <a:pPr eaLnBrk="1" hangingPunct="1">
              <a:defRPr/>
            </a:pPr>
            <a:endParaRPr lang="en-GB" sz="2800" baseline="30000" smtClean="0"/>
          </a:p>
          <a:p>
            <a:pPr eaLnBrk="1" hangingPunct="1">
              <a:defRPr/>
            </a:pPr>
            <a:r>
              <a:rPr lang="en-GB" sz="2000" smtClean="0"/>
              <a:t>Dominating species in </a:t>
            </a:r>
            <a:br>
              <a:rPr lang="en-GB" sz="2000" smtClean="0"/>
            </a:br>
            <a:r>
              <a:rPr lang="en-GB" sz="2000" smtClean="0"/>
              <a:t>aerobic freshwater </a:t>
            </a:r>
            <a:br>
              <a:rPr lang="en-GB" sz="2000" smtClean="0"/>
            </a:br>
            <a:r>
              <a:rPr lang="en-GB" sz="2000" smtClean="0"/>
              <a:t>at pH 8 are:</a:t>
            </a:r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3492500" y="4192588"/>
          <a:ext cx="5311775" cy="2665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Document" r:id="rId4" imgW="4397062" imgH="1988617" progId="Word.Document.8">
                  <p:embed/>
                </p:oleObj>
              </mc:Choice>
              <mc:Fallback>
                <p:oleObj name="Document" r:id="rId4" imgW="4397062" imgH="198861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4192588"/>
                        <a:ext cx="5311775" cy="2665412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5" name="Picture 5" descr="Coordination Octahedral Schemati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484313"/>
            <a:ext cx="161290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937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Hydrolysis</a:t>
            </a:r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1476375" y="3213100"/>
          <a:ext cx="6048375" cy="244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Equation" r:id="rId4" imgW="5054600" imgH="2286000" progId="Equation.3">
                  <p:embed/>
                </p:oleObj>
              </mc:Choice>
              <mc:Fallback>
                <p:oleObj name="Equation" r:id="rId4" imgW="5054600" imgH="2286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3213100"/>
                        <a:ext cx="6048375" cy="2447925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8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5288" y="1341438"/>
            <a:ext cx="8178800" cy="50403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/>
              <a:t>In aqueous systems, hydrolysis reactions are important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000" dirty="0" smtClean="0"/>
              <a:t>Hydrolysis reactions are controlled by {H</a:t>
            </a:r>
            <a:r>
              <a:rPr lang="en-GB" sz="2000" baseline="30000" dirty="0" smtClean="0"/>
              <a:t>+</a:t>
            </a:r>
            <a:r>
              <a:rPr lang="en-GB" sz="2000" dirty="0" smtClean="0"/>
              <a:t>}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GB" sz="1800" dirty="0" smtClean="0"/>
              <a:t>The higher the pH, </a:t>
            </a:r>
            <a:br>
              <a:rPr lang="en-GB" sz="1800" dirty="0" smtClean="0"/>
            </a:br>
            <a:r>
              <a:rPr lang="en-GB" sz="1800" dirty="0" smtClean="0"/>
              <a:t>the stronger the hydrolysis of metal </a:t>
            </a:r>
            <a:r>
              <a:rPr lang="en-GB" sz="1800" dirty="0" err="1" smtClean="0"/>
              <a:t>cations</a:t>
            </a:r>
            <a:r>
              <a:rPr lang="en-GB" sz="1800" dirty="0" smtClean="0"/>
              <a:t/>
            </a:r>
            <a:br>
              <a:rPr lang="en-GB" sz="1800" dirty="0" smtClean="0"/>
            </a:br>
            <a:endParaRPr lang="en-GB" sz="1800" dirty="0" smtClean="0"/>
          </a:p>
          <a:p>
            <a:pPr lvl="2" eaLnBrk="1" hangingPunct="1">
              <a:lnSpc>
                <a:spcPct val="90000"/>
              </a:lnSpc>
              <a:defRPr/>
            </a:pPr>
            <a:r>
              <a:rPr lang="en-GB" sz="1800" dirty="0" smtClean="0"/>
              <a:t>E.g. Aluminium</a:t>
            </a:r>
            <a:endParaRPr lang="nb-NO" sz="1800" dirty="0" smtClean="0"/>
          </a:p>
          <a:p>
            <a:pPr lvl="2" eaLnBrk="1" hangingPunct="1">
              <a:lnSpc>
                <a:spcPct val="90000"/>
              </a:lnSpc>
              <a:buFontTx/>
              <a:buNone/>
              <a:defRPr/>
            </a:pPr>
            <a:endParaRPr lang="nb-NO" sz="1800" dirty="0" smtClean="0"/>
          </a:p>
          <a:p>
            <a:pPr lvl="2" eaLnBrk="1" hangingPunct="1">
              <a:lnSpc>
                <a:spcPct val="90000"/>
              </a:lnSpc>
              <a:buFontTx/>
              <a:buNone/>
              <a:defRPr/>
            </a:pPr>
            <a:endParaRPr lang="nb-NO" sz="1800" dirty="0" smtClean="0"/>
          </a:p>
          <a:p>
            <a:pPr lvl="2" eaLnBrk="1" hangingPunct="1">
              <a:lnSpc>
                <a:spcPct val="90000"/>
              </a:lnSpc>
              <a:buFontTx/>
              <a:buNone/>
              <a:defRPr/>
            </a:pPr>
            <a:endParaRPr lang="en-GB" sz="1800" dirty="0" smtClean="0"/>
          </a:p>
          <a:p>
            <a:pPr lvl="1" eaLnBrk="1" hangingPunct="1">
              <a:lnSpc>
                <a:spcPct val="90000"/>
              </a:lnSpc>
              <a:defRPr/>
            </a:pPr>
            <a:endParaRPr lang="en-GB" sz="2000" dirty="0" smtClean="0"/>
          </a:p>
          <a:p>
            <a:pPr lvl="1" eaLnBrk="1" hangingPunct="1">
              <a:lnSpc>
                <a:spcPct val="90000"/>
              </a:lnSpc>
              <a:defRPr/>
            </a:pPr>
            <a:endParaRPr lang="en-GB" sz="2000" dirty="0" smtClean="0"/>
          </a:p>
          <a:p>
            <a:pPr lvl="1" eaLnBrk="1" hangingPunct="1">
              <a:lnSpc>
                <a:spcPct val="90000"/>
              </a:lnSpc>
              <a:defRPr/>
            </a:pPr>
            <a:endParaRPr lang="en-GB" sz="2000" dirty="0" smtClean="0"/>
          </a:p>
          <a:p>
            <a:pPr lvl="1" eaLnBrk="1" hangingPunct="1">
              <a:lnSpc>
                <a:spcPct val="90000"/>
              </a:lnSpc>
              <a:defRPr/>
            </a:pPr>
            <a:endParaRPr lang="en-GB" sz="2000" dirty="0" smtClean="0"/>
          </a:p>
          <a:p>
            <a:pPr lvl="1" eaLnBrk="1" hangingPunct="1">
              <a:lnSpc>
                <a:spcPct val="90000"/>
              </a:lnSpc>
              <a:defRPr/>
            </a:pPr>
            <a:endParaRPr lang="en-GB" sz="2000" dirty="0" smtClean="0"/>
          </a:p>
          <a:p>
            <a:pPr lvl="4" eaLnBrk="1" hangingPunct="1">
              <a:lnSpc>
                <a:spcPct val="90000"/>
              </a:lnSpc>
              <a:defRPr/>
            </a:pPr>
            <a:r>
              <a:rPr lang="en-GB" sz="1600" dirty="0" smtClean="0"/>
              <a:t>Al</a:t>
            </a:r>
            <a:r>
              <a:rPr lang="en-GB" sz="1600" baseline="30000" dirty="0" smtClean="0"/>
              <a:t>3+</a:t>
            </a:r>
            <a:r>
              <a:rPr lang="en-GB" sz="1600" baseline="-25000" dirty="0" smtClean="0"/>
              <a:t>aq</a:t>
            </a:r>
            <a:r>
              <a:rPr lang="en-GB" sz="1600" dirty="0" smtClean="0"/>
              <a:t> denotes Al(H</a:t>
            </a:r>
            <a:r>
              <a:rPr lang="en-GB" sz="1600" baseline="-25000" dirty="0" smtClean="0"/>
              <a:t>2</a:t>
            </a:r>
            <a:r>
              <a:rPr lang="en-GB" sz="1600" dirty="0" smtClean="0"/>
              <a:t>O)</a:t>
            </a:r>
            <a:r>
              <a:rPr lang="en-GB" sz="1600" baseline="-25000" dirty="0" smtClean="0"/>
              <a:t>6</a:t>
            </a:r>
            <a:r>
              <a:rPr lang="en-GB" sz="1600" baseline="30000" dirty="0" smtClean="0"/>
              <a:t>3+</a:t>
            </a:r>
          </a:p>
        </p:txBody>
      </p:sp>
    </p:spTree>
    <p:extLst>
      <p:ext uri="{BB962C8B-B14F-4D97-AF65-F5344CB8AC3E}">
        <p14:creationId xmlns:p14="http://schemas.microsoft.com/office/powerpoint/2010/main" val="420859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Distribution of </a:t>
            </a:r>
            <a:r>
              <a:rPr lang="en-US" sz="3200" dirty="0" smtClean="0"/>
              <a:t>dissolved Fe</a:t>
            </a:r>
            <a:r>
              <a:rPr lang="en-US" sz="3200" baseline="30000" dirty="0" smtClean="0"/>
              <a:t>3+</a:t>
            </a:r>
            <a:r>
              <a:rPr lang="en-US" sz="3200" dirty="0" smtClean="0"/>
              <a:t> species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000" dirty="0" smtClean="0"/>
              <a:t>Two total Fe concentrations, </a:t>
            </a:r>
            <a:br>
              <a:rPr lang="en-US" sz="2000" dirty="0" smtClean="0"/>
            </a:br>
            <a:r>
              <a:rPr lang="en-US" sz="2000" dirty="0" err="1" smtClean="0"/>
              <a:t>Fe</a:t>
            </a:r>
            <a:r>
              <a:rPr lang="en-US" sz="2000" baseline="-25000" dirty="0" err="1" smtClean="0"/>
              <a:t>T</a:t>
            </a:r>
            <a:r>
              <a:rPr lang="en-US" sz="2000" dirty="0" smtClean="0"/>
              <a:t> = 10</a:t>
            </a:r>
            <a:r>
              <a:rPr lang="en-US" sz="2000" baseline="30000" dirty="0" smtClean="0"/>
              <a:t>-4</a:t>
            </a:r>
            <a:r>
              <a:rPr lang="en-US" sz="2000" dirty="0" smtClean="0"/>
              <a:t>M and </a:t>
            </a:r>
            <a:r>
              <a:rPr lang="en-US" sz="2000" dirty="0" err="1" smtClean="0"/>
              <a:t>Fe</a:t>
            </a:r>
            <a:r>
              <a:rPr lang="en-US" sz="2000" baseline="-25000" dirty="0" err="1" smtClean="0"/>
              <a:t>T</a:t>
            </a:r>
            <a:r>
              <a:rPr lang="en-US" sz="2000" dirty="0" smtClean="0"/>
              <a:t> = 10</a:t>
            </a:r>
            <a:r>
              <a:rPr lang="en-US" sz="2000" baseline="30000" dirty="0" smtClean="0"/>
              <a:t>-2</a:t>
            </a:r>
            <a:r>
              <a:rPr lang="en-US" sz="2000" dirty="0" smtClean="0"/>
              <a:t>M</a:t>
            </a:r>
          </a:p>
        </p:txBody>
      </p:sp>
      <p:graphicFrame>
        <p:nvGraphicFramePr>
          <p:cNvPr id="22531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682625" y="1600200"/>
          <a:ext cx="3587750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" name="SPW 4.0 Graph" r:id="rId4" imgW="7751160" imgH="9779400" progId="JandelGraphicObject.2">
                  <p:embed/>
                </p:oleObj>
              </mc:Choice>
              <mc:Fallback>
                <p:oleObj name="SPW 4.0 Graph" r:id="rId4" imgW="7751160" imgH="9779400" progId="JandelGraphicObject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25" y="1600200"/>
                        <a:ext cx="3587750" cy="452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427538" y="2209800"/>
          <a:ext cx="4068762" cy="318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1" name="Worksheet" r:id="rId6" imgW="3657961" imgH="1838566" progId="Excel.Sheet.8">
                  <p:embed/>
                </p:oleObj>
              </mc:Choice>
              <mc:Fallback>
                <p:oleObj name="Worksheet" r:id="rId6" imgW="3657961" imgH="1838566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2209800"/>
                        <a:ext cx="4068762" cy="318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555776" y="630932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Distribution diagrams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281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Dissolved Organic Matter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268413"/>
            <a:ext cx="5338762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000" dirty="0" smtClean="0"/>
              <a:t>Low molecular weight (LMW)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1800" dirty="0" smtClean="0"/>
              <a:t>&lt; 1000Da  (e.g. C</a:t>
            </a:r>
            <a:r>
              <a:rPr lang="en-GB" sz="1800" baseline="-25000" dirty="0" smtClean="0"/>
              <a:t>32</a:t>
            </a:r>
            <a:r>
              <a:rPr lang="en-GB" sz="1800" dirty="0" smtClean="0"/>
              <a:t>H</a:t>
            </a:r>
            <a:r>
              <a:rPr lang="en-GB" sz="1800" baseline="-25000" dirty="0" smtClean="0"/>
              <a:t>80</a:t>
            </a:r>
            <a:r>
              <a:rPr lang="en-GB" sz="1800" dirty="0" smtClean="0"/>
              <a:t>O</a:t>
            </a:r>
            <a:r>
              <a:rPr lang="en-GB" sz="1800" baseline="-25000" dirty="0" smtClean="0"/>
              <a:t>33</a:t>
            </a:r>
            <a:r>
              <a:rPr lang="en-GB" sz="1800" dirty="0" smtClean="0"/>
              <a:t>N</a:t>
            </a:r>
            <a:r>
              <a:rPr lang="en-GB" sz="1800" baseline="-25000" dirty="0" smtClean="0"/>
              <a:t>5</a:t>
            </a:r>
            <a:r>
              <a:rPr lang="en-GB" sz="1800" dirty="0" smtClean="0"/>
              <a:t>P</a:t>
            </a:r>
            <a:r>
              <a:rPr lang="en-GB" sz="1800" baseline="-25000" dirty="0" smtClean="0"/>
              <a:t>0.3</a:t>
            </a:r>
            <a:r>
              <a:rPr lang="en-GB" sz="1800" dirty="0" smtClean="0"/>
              <a:t>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1800" dirty="0" smtClean="0"/>
              <a:t>E.g.: </a:t>
            </a:r>
            <a:br>
              <a:rPr lang="en-GB" sz="1800" dirty="0" smtClean="0"/>
            </a:br>
            <a:endParaRPr lang="en-GB" sz="1800" dirty="0" smtClean="0"/>
          </a:p>
          <a:p>
            <a:pPr lvl="1" eaLnBrk="1" hangingPunct="1">
              <a:lnSpc>
                <a:spcPct val="90000"/>
              </a:lnSpc>
              <a:defRPr/>
            </a:pPr>
            <a:endParaRPr lang="en-GB" sz="1800" dirty="0" smtClean="0"/>
          </a:p>
          <a:p>
            <a:pPr lvl="1" eaLnBrk="1" hangingPunct="1">
              <a:lnSpc>
                <a:spcPct val="90000"/>
              </a:lnSpc>
              <a:defRPr/>
            </a:pPr>
            <a:endParaRPr lang="en-GB" sz="1800" dirty="0" smtClean="0"/>
          </a:p>
          <a:p>
            <a:pPr lvl="1" eaLnBrk="1" hangingPunct="1">
              <a:lnSpc>
                <a:spcPct val="90000"/>
              </a:lnSpc>
              <a:defRPr/>
            </a:pPr>
            <a:endParaRPr lang="en-GB" sz="1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GB" sz="2000" dirty="0" smtClean="0"/>
              <a:t>High molecular weight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1800" dirty="0" smtClean="0"/>
              <a:t>1000 - &gt; 100 000Da	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1800" dirty="0" err="1" smtClean="0"/>
              <a:t>Humic</a:t>
            </a:r>
            <a:r>
              <a:rPr lang="en-GB" sz="1800" dirty="0" smtClean="0"/>
              <a:t> substance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GB" sz="1600" dirty="0" smtClean="0"/>
              <a:t>Very complex </a:t>
            </a:r>
            <a:br>
              <a:rPr lang="en-GB" sz="1600" dirty="0" smtClean="0"/>
            </a:br>
            <a:r>
              <a:rPr lang="en-GB" sz="1600" dirty="0" smtClean="0"/>
              <a:t>and coloured </a:t>
            </a:r>
            <a:br>
              <a:rPr lang="en-GB" sz="1600" dirty="0" smtClean="0"/>
            </a:br>
            <a:r>
              <a:rPr lang="en-GB" sz="1600" dirty="0" smtClean="0"/>
              <a:t>substances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GB" sz="2000" dirty="0" smtClean="0"/>
              <a:t>Measured by </a:t>
            </a:r>
            <a:br>
              <a:rPr lang="en-GB" sz="2000" dirty="0" smtClean="0"/>
            </a:br>
            <a:r>
              <a:rPr lang="en-GB" sz="2000" dirty="0" smtClean="0"/>
              <a:t>TOC/DOC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1800" dirty="0" smtClean="0"/>
              <a:t>Or by </a:t>
            </a: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 smtClean="0"/>
              <a:t>UV absorbency or </a:t>
            </a:r>
            <a:br>
              <a:rPr lang="en-GB" sz="1800" dirty="0" smtClean="0"/>
            </a:br>
            <a:r>
              <a:rPr lang="en-GB" sz="1800" dirty="0" smtClean="0"/>
              <a:t>colour</a:t>
            </a:r>
            <a:endParaRPr lang="en-GB" sz="1800" dirty="0" smtClean="0"/>
          </a:p>
        </p:txBody>
      </p:sp>
      <p:pic>
        <p:nvPicPr>
          <p:cNvPr id="23556" name="Picture 5" descr="fig2-2humus"/>
          <p:cNvPicPr>
            <a:picLocks noChangeAspect="1" noChangeArrowheads="1"/>
          </p:cNvPicPr>
          <p:nvPr/>
        </p:nvPicPr>
        <p:blipFill>
          <a:blip r:embed="rId3">
            <a:lum contras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989138"/>
            <a:ext cx="467677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9" descr="NOM3"/>
          <p:cNvPicPr>
            <a:picLocks noChangeAspect="1" noChangeArrowheads="1"/>
          </p:cNvPicPr>
          <p:nvPr/>
        </p:nvPicPr>
        <p:blipFill>
          <a:blip r:embed="rId4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751263"/>
            <a:ext cx="5543550" cy="28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839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323850" y="5202238"/>
          <a:ext cx="2895600" cy="165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8" r:id="rId4" imgW="3703138" imgH="2388916" progId="">
                  <p:embed/>
                </p:oleObj>
              </mc:Choice>
              <mc:Fallback>
                <p:oleObj r:id="rId4" imgW="3703138" imgH="2388916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5202238"/>
                        <a:ext cx="2895600" cy="165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4195" name="Rectangle 3"/>
          <p:cNvSpPr>
            <a:spLocks noGrp="1" noChangeArrowheads="1"/>
          </p:cNvSpPr>
          <p:nvPr>
            <p:ph type="title"/>
          </p:nvPr>
        </p:nvSpPr>
        <p:spPr>
          <a:xfrm>
            <a:off x="406400" y="285750"/>
            <a:ext cx="8737600" cy="712788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smtClean="0"/>
              <a:t>Speciation with different ligands present</a:t>
            </a:r>
          </a:p>
        </p:txBody>
      </p:sp>
      <p:sp>
        <p:nvSpPr>
          <p:cNvPr id="2641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642350" cy="41719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GB" sz="2000" smtClean="0"/>
              <a:t>In aqueous solution, containing a number of metal cations and </a:t>
            </a:r>
            <a:br>
              <a:rPr lang="en-GB" sz="2000" smtClean="0"/>
            </a:br>
            <a:r>
              <a:rPr lang="en-GB" sz="2000" smtClean="0"/>
              <a:t>ligand anions, there are several simultaneous equilibriums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sz="1800" smtClean="0"/>
              <a:t>Important ligands in natural water systems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GB" sz="1600" smtClean="0"/>
              <a:t>Basic: CO</a:t>
            </a:r>
            <a:r>
              <a:rPr lang="en-GB" sz="1600" baseline="-25000" smtClean="0"/>
              <a:t>3</a:t>
            </a:r>
            <a:r>
              <a:rPr lang="en-GB" sz="1600" baseline="30000" smtClean="0"/>
              <a:t>2-</a:t>
            </a:r>
            <a:r>
              <a:rPr lang="en-GB" sz="1600" smtClean="0"/>
              <a:t>, OH</a:t>
            </a:r>
            <a:r>
              <a:rPr lang="en-GB" sz="1600" baseline="30000" smtClean="0"/>
              <a:t>-</a:t>
            </a:r>
            <a:r>
              <a:rPr lang="en-GB" sz="1600" smtClean="0"/>
              <a:t>, Org</a:t>
            </a:r>
            <a:r>
              <a:rPr lang="en-GB" sz="1600" baseline="30000" smtClean="0"/>
              <a:t>-</a:t>
            </a:r>
            <a:r>
              <a:rPr lang="en-GB" sz="1600" smtClean="0"/>
              <a:t>, Cl</a:t>
            </a:r>
            <a:r>
              <a:rPr lang="en-GB" sz="1600" baseline="30000" smtClean="0"/>
              <a:t>-</a:t>
            </a:r>
            <a:endParaRPr lang="en-GB" sz="1600" smtClean="0"/>
          </a:p>
          <a:p>
            <a:pPr lvl="2" eaLnBrk="1" hangingPunct="1">
              <a:lnSpc>
                <a:spcPct val="80000"/>
              </a:lnSpc>
              <a:defRPr/>
            </a:pPr>
            <a:r>
              <a:rPr lang="en-GB" sz="1600" smtClean="0"/>
              <a:t>Acid: F</a:t>
            </a:r>
            <a:r>
              <a:rPr lang="en-GB" sz="1600" baseline="30000" smtClean="0"/>
              <a:t>-</a:t>
            </a:r>
            <a:r>
              <a:rPr lang="en-GB" sz="1600" smtClean="0"/>
              <a:t>, SO</a:t>
            </a:r>
            <a:r>
              <a:rPr lang="en-GB" sz="1600" baseline="-25000" smtClean="0"/>
              <a:t>4</a:t>
            </a:r>
            <a:r>
              <a:rPr lang="en-GB" sz="1600" baseline="30000" smtClean="0"/>
              <a:t>2-</a:t>
            </a:r>
            <a:r>
              <a:rPr lang="en-GB" sz="1600" smtClean="0"/>
              <a:t>, Org</a:t>
            </a:r>
            <a:r>
              <a:rPr lang="en-GB" sz="1600" baseline="30000" smtClean="0"/>
              <a:t>-</a:t>
            </a:r>
            <a:r>
              <a:rPr lang="en-GB" sz="1600" smtClean="0"/>
              <a:t>, Cl</a:t>
            </a:r>
            <a:r>
              <a:rPr lang="en-GB" sz="1600" baseline="30000" smtClean="0"/>
              <a:t>-</a:t>
            </a:r>
            <a:endParaRPr lang="en-GB" sz="160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sz="1800" smtClean="0"/>
              <a:t>The distribution of species will depend on factors such </a:t>
            </a:r>
            <a:br>
              <a:rPr lang="en-GB" sz="1800" smtClean="0"/>
            </a:br>
            <a:r>
              <a:rPr lang="en-GB" sz="1800" smtClean="0"/>
              <a:t>as ligand concentrations, temperature, pH and ionic strength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000" smtClean="0"/>
              <a:t>The calculations become very complex where a </a:t>
            </a:r>
            <a:br>
              <a:rPr lang="en-GB" sz="2000" smtClean="0"/>
            </a:br>
            <a:r>
              <a:rPr lang="en-GB" sz="2000" smtClean="0"/>
              <a:t>metal cation have the opportunity to bind to more than </a:t>
            </a:r>
            <a:br>
              <a:rPr lang="en-GB" sz="2000" smtClean="0"/>
            </a:br>
            <a:r>
              <a:rPr lang="en-GB" sz="2000" smtClean="0"/>
              <a:t>one type of ligands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sz="1800" smtClean="0"/>
              <a:t>Multiple iterations of the calculations are necessary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000" smtClean="0"/>
              <a:t>For such calculations we apply computer programs as  MINEQL+,  ALCHEMI or PHREEQ-C</a:t>
            </a:r>
          </a:p>
        </p:txBody>
      </p:sp>
      <p:pic>
        <p:nvPicPr>
          <p:cNvPr id="26419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868863"/>
            <a:ext cx="2813050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graphicFrame>
        <p:nvGraphicFramePr>
          <p:cNvPr id="264198" name="Object 6"/>
          <p:cNvGraphicFramePr>
            <a:graphicFrameLocks noChangeAspect="1"/>
          </p:cNvGraphicFramePr>
          <p:nvPr/>
        </p:nvGraphicFramePr>
        <p:xfrm>
          <a:off x="3708400" y="4338638"/>
          <a:ext cx="1873250" cy="2519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9" r:id="rId7" imgW="3245965" imgH="5326491" progId="">
                  <p:embed/>
                </p:oleObj>
              </mc:Choice>
              <mc:Fallback>
                <p:oleObj r:id="rId7" imgW="3245965" imgH="5326491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4338638"/>
                        <a:ext cx="1873250" cy="2519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323850" y="4868863"/>
            <a:ext cx="29527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nb-NO" sz="1200"/>
              <a:t>E.g. simple system with only Al</a:t>
            </a:r>
            <a:r>
              <a:rPr lang="nb-NO" sz="1200" baseline="30000"/>
              <a:t>3+</a:t>
            </a:r>
            <a:r>
              <a:rPr lang="nb-NO" sz="1200"/>
              <a:t> and F</a:t>
            </a:r>
            <a:r>
              <a:rPr lang="nb-NO" sz="1200" baseline="30000"/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3"/>
          <p:cNvSpPr>
            <a:spLocks noChangeAspect="1" noChangeArrowheads="1" noTextEdit="1"/>
          </p:cNvSpPr>
          <p:nvPr/>
        </p:nvSpPr>
        <p:spPr bwMode="auto">
          <a:xfrm>
            <a:off x="1403350" y="620713"/>
            <a:ext cx="5610225" cy="623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2555875" y="974725"/>
            <a:ext cx="2805113" cy="296863"/>
          </a:xfrm>
          <a:prstGeom prst="rect">
            <a:avLst/>
          </a:prstGeom>
          <a:solidFill>
            <a:srgbClr val="FFFFFF">
              <a:alpha val="1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sz="1200">
                <a:latin typeface="Times New Roman" pitchFamily="18" charset="0"/>
                <a:cs typeface="Times New Roman" pitchFamily="18" charset="0"/>
              </a:rPr>
              <a:t>Relevant balanced equilibrium reactions</a:t>
            </a:r>
            <a:endParaRPr lang="en-GB" sz="2400">
              <a:latin typeface="Times New Roman" pitchFamily="18" charset="0"/>
            </a:endParaRP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3106738" y="1477963"/>
            <a:ext cx="1752600" cy="287337"/>
          </a:xfrm>
          <a:prstGeom prst="rect">
            <a:avLst/>
          </a:prstGeom>
          <a:solidFill>
            <a:schemeClr val="tx2">
              <a:alpha val="10196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sz="1200">
                <a:latin typeface="Times New Roman" pitchFamily="18" charset="0"/>
                <a:cs typeface="Times New Roman" pitchFamily="18" charset="0"/>
              </a:rPr>
              <a:t>Definition of unknown</a:t>
            </a:r>
            <a:endParaRPr lang="en-GB" sz="2400">
              <a:latin typeface="Times New Roman" pitchFamily="18" charset="0"/>
            </a:endParaRPr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3106738" y="1944688"/>
            <a:ext cx="1752600" cy="685800"/>
          </a:xfrm>
          <a:prstGeom prst="rect">
            <a:avLst/>
          </a:prstGeom>
          <a:solidFill>
            <a:schemeClr val="tx2">
              <a:alpha val="10196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sz="1200">
                <a:latin typeface="Times New Roman" pitchFamily="18" charset="0"/>
                <a:cs typeface="Times New Roman" pitchFamily="18" charset="0"/>
              </a:rPr>
              <a:t>Equilibrium expressions</a:t>
            </a:r>
          </a:p>
          <a:p>
            <a:pPr algn="ctr"/>
            <a:r>
              <a:rPr lang="en-GB" sz="1200">
                <a:latin typeface="Times New Roman" pitchFamily="18" charset="0"/>
              </a:rPr>
              <a:t>Mass balance</a:t>
            </a:r>
            <a:endParaRPr lang="nb-NO" sz="1200">
              <a:latin typeface="Times New Roman" pitchFamily="18" charset="0"/>
            </a:endParaRPr>
          </a:p>
          <a:p>
            <a:pPr algn="ctr"/>
            <a:r>
              <a:rPr lang="en-GB" sz="1200">
                <a:latin typeface="Times New Roman" pitchFamily="18" charset="0"/>
              </a:rPr>
              <a:t>Charge balance</a:t>
            </a:r>
          </a:p>
          <a:p>
            <a:pPr algn="ctr"/>
            <a:endParaRPr lang="en-GB" sz="1200">
              <a:latin typeface="Times New Roman" pitchFamily="18" charset="0"/>
            </a:endParaRPr>
          </a:p>
        </p:txBody>
      </p:sp>
      <p:sp>
        <p:nvSpPr>
          <p:cNvPr id="292872" name="AutoShape 8"/>
          <p:cNvSpPr>
            <a:spLocks noChangeArrowheads="1"/>
          </p:cNvSpPr>
          <p:nvPr/>
        </p:nvSpPr>
        <p:spPr bwMode="auto">
          <a:xfrm>
            <a:off x="2689225" y="2852986"/>
            <a:ext cx="2571750" cy="1008062"/>
          </a:xfrm>
          <a:prstGeom prst="diamond">
            <a:avLst/>
          </a:prstGeom>
          <a:solidFill>
            <a:schemeClr val="tx2">
              <a:alpha val="10196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200" dirty="0">
                <a:latin typeface="Times New Roman" pitchFamily="18" charset="0"/>
                <a:cs typeface="Times New Roman" pitchFamily="18" charset="0"/>
              </a:rPr>
              <a:t>No of unknown </a:t>
            </a:r>
            <a:r>
              <a:rPr lang="en-GB" sz="1600" b="1" dirty="0">
                <a:latin typeface="Times New Roman" pitchFamily="18" charset="0"/>
                <a:cs typeface="Times New Roman" pitchFamily="18" charset="0"/>
              </a:rPr>
              <a:t>&lt;</a:t>
            </a:r>
            <a:endParaRPr lang="nb-NO" sz="1000" b="1" dirty="0">
              <a:latin typeface="Times New Roman" pitchFamily="18" charset="0"/>
            </a:endParaRPr>
          </a:p>
          <a:p>
            <a:pPr algn="ctr"/>
            <a:r>
              <a:rPr lang="en-GB" sz="1200" dirty="0">
                <a:latin typeface="Times New Roman" pitchFamily="18" charset="0"/>
                <a:cs typeface="Times New Roman" pitchFamily="18" charset="0"/>
              </a:rPr>
              <a:t>No of equations</a:t>
            </a:r>
            <a:endParaRPr lang="nb-NO" sz="800" dirty="0">
              <a:latin typeface="Times New Roman" pitchFamily="18" charset="0"/>
            </a:endParaRPr>
          </a:p>
          <a:p>
            <a:pPr algn="ctr"/>
            <a:endParaRPr lang="nb-NO" sz="2400" dirty="0">
              <a:latin typeface="Times New Roman" pitchFamily="18" charset="0"/>
            </a:endParaRPr>
          </a:p>
        </p:txBody>
      </p:sp>
      <p:sp>
        <p:nvSpPr>
          <p:cNvPr id="292873" name="Text Box 9"/>
          <p:cNvSpPr txBox="1">
            <a:spLocks noChangeArrowheads="1"/>
          </p:cNvSpPr>
          <p:nvPr/>
        </p:nvSpPr>
        <p:spPr bwMode="auto">
          <a:xfrm>
            <a:off x="3273425" y="4086225"/>
            <a:ext cx="1519238" cy="296863"/>
          </a:xfrm>
          <a:prstGeom prst="rect">
            <a:avLst/>
          </a:prstGeom>
          <a:solidFill>
            <a:schemeClr val="tx2">
              <a:alpha val="10196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sz="1200">
                <a:latin typeface="Times New Roman" pitchFamily="18" charset="0"/>
                <a:cs typeface="Times New Roman" pitchFamily="18" charset="0"/>
              </a:rPr>
              <a:t>Approximations</a:t>
            </a:r>
            <a:endParaRPr lang="en-GB" sz="2400">
              <a:latin typeface="Times New Roman" pitchFamily="18" charset="0"/>
            </a:endParaRPr>
          </a:p>
        </p:txBody>
      </p:sp>
      <p:sp>
        <p:nvSpPr>
          <p:cNvPr id="292874" name="Text Box 10"/>
          <p:cNvSpPr txBox="1">
            <a:spLocks noChangeArrowheads="1"/>
          </p:cNvSpPr>
          <p:nvPr/>
        </p:nvSpPr>
        <p:spPr bwMode="auto">
          <a:xfrm>
            <a:off x="3273425" y="4778375"/>
            <a:ext cx="1519238" cy="396875"/>
          </a:xfrm>
          <a:prstGeom prst="rect">
            <a:avLst/>
          </a:prstGeom>
          <a:solidFill>
            <a:schemeClr val="tx2">
              <a:alpha val="10196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sz="1200">
                <a:latin typeface="Times New Roman" pitchFamily="18" charset="0"/>
                <a:cs typeface="Times New Roman" pitchFamily="18" charset="0"/>
              </a:rPr>
              <a:t>Solve equations</a:t>
            </a:r>
            <a:endParaRPr lang="en-GB" sz="2400">
              <a:latin typeface="Times New Roman" pitchFamily="18" charset="0"/>
            </a:endParaRPr>
          </a:p>
        </p:txBody>
      </p:sp>
      <p:sp>
        <p:nvSpPr>
          <p:cNvPr id="292875" name="AutoShape 11"/>
          <p:cNvSpPr>
            <a:spLocks noChangeArrowheads="1"/>
          </p:cNvSpPr>
          <p:nvPr/>
        </p:nvSpPr>
        <p:spPr bwMode="auto">
          <a:xfrm>
            <a:off x="2806700" y="5570538"/>
            <a:ext cx="2454275" cy="693737"/>
          </a:xfrm>
          <a:prstGeom prst="diamond">
            <a:avLst/>
          </a:prstGeom>
          <a:solidFill>
            <a:schemeClr val="tx2">
              <a:alpha val="10196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200">
                <a:latin typeface="Times New Roman" pitchFamily="18" charset="0"/>
                <a:cs typeface="Times New Roman" pitchFamily="18" charset="0"/>
              </a:rPr>
              <a:t>Are assumptions justified?</a:t>
            </a:r>
            <a:endParaRPr lang="en-GB" sz="2400">
              <a:latin typeface="Times New Roman" pitchFamily="18" charset="0"/>
            </a:endParaRPr>
          </a:p>
        </p:txBody>
      </p:sp>
      <p:sp>
        <p:nvSpPr>
          <p:cNvPr id="292876" name="Line 12"/>
          <p:cNvSpPr>
            <a:spLocks noChangeShapeType="1"/>
          </p:cNvSpPr>
          <p:nvPr/>
        </p:nvSpPr>
        <p:spPr bwMode="auto">
          <a:xfrm>
            <a:off x="3975100" y="3887788"/>
            <a:ext cx="0" cy="1984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2877" name="Line 13"/>
          <p:cNvSpPr>
            <a:spLocks noChangeShapeType="1"/>
          </p:cNvSpPr>
          <p:nvPr/>
        </p:nvSpPr>
        <p:spPr bwMode="auto">
          <a:xfrm>
            <a:off x="5260975" y="3346450"/>
            <a:ext cx="4667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2878" name="Oval 14"/>
          <p:cNvSpPr>
            <a:spLocks noChangeArrowheads="1"/>
          </p:cNvSpPr>
          <p:nvPr/>
        </p:nvSpPr>
        <p:spPr bwMode="auto">
          <a:xfrm>
            <a:off x="5727700" y="3149600"/>
            <a:ext cx="715963" cy="350838"/>
          </a:xfrm>
          <a:prstGeom prst="ellipse">
            <a:avLst/>
          </a:prstGeom>
          <a:solidFill>
            <a:schemeClr val="tx2">
              <a:alpha val="10196"/>
            </a:scheme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r>
              <a:rPr lang="en-GB" sz="1200">
                <a:latin typeface="Times New Roman" pitchFamily="18" charset="0"/>
                <a:cs typeface="Times New Roman" pitchFamily="18" charset="0"/>
              </a:rPr>
              <a:t>Stop</a:t>
            </a:r>
            <a:endParaRPr lang="en-GB" sz="2400">
              <a:latin typeface="Times New Roman" pitchFamily="18" charset="0"/>
            </a:endParaRPr>
          </a:p>
        </p:txBody>
      </p:sp>
      <p:sp>
        <p:nvSpPr>
          <p:cNvPr id="7181" name="Line 15"/>
          <p:cNvSpPr>
            <a:spLocks noChangeShapeType="1"/>
          </p:cNvSpPr>
          <p:nvPr/>
        </p:nvSpPr>
        <p:spPr bwMode="auto">
          <a:xfrm>
            <a:off x="3940175" y="1271588"/>
            <a:ext cx="0" cy="1984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82" name="Line 16"/>
          <p:cNvSpPr>
            <a:spLocks noChangeShapeType="1"/>
          </p:cNvSpPr>
          <p:nvPr/>
        </p:nvSpPr>
        <p:spPr bwMode="auto">
          <a:xfrm>
            <a:off x="3940175" y="1747838"/>
            <a:ext cx="0" cy="196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83" name="Line 17"/>
          <p:cNvSpPr>
            <a:spLocks noChangeShapeType="1"/>
          </p:cNvSpPr>
          <p:nvPr/>
        </p:nvSpPr>
        <p:spPr bwMode="auto">
          <a:xfrm>
            <a:off x="3960813" y="2630488"/>
            <a:ext cx="0" cy="1984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2883" name="Line 19"/>
          <p:cNvSpPr>
            <a:spLocks noChangeShapeType="1"/>
          </p:cNvSpPr>
          <p:nvPr/>
        </p:nvSpPr>
        <p:spPr bwMode="auto">
          <a:xfrm>
            <a:off x="3975100" y="4383088"/>
            <a:ext cx="0" cy="3952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2884" name="Line 20"/>
          <p:cNvSpPr>
            <a:spLocks noChangeShapeType="1"/>
          </p:cNvSpPr>
          <p:nvPr/>
        </p:nvSpPr>
        <p:spPr bwMode="auto">
          <a:xfrm>
            <a:off x="3975100" y="5175250"/>
            <a:ext cx="0" cy="3952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2885" name="Line 21"/>
          <p:cNvSpPr>
            <a:spLocks noChangeShapeType="1"/>
          </p:cNvSpPr>
          <p:nvPr/>
        </p:nvSpPr>
        <p:spPr bwMode="auto">
          <a:xfrm>
            <a:off x="5260975" y="5967413"/>
            <a:ext cx="4667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2886" name="Line 22"/>
          <p:cNvSpPr>
            <a:spLocks noChangeShapeType="1"/>
          </p:cNvSpPr>
          <p:nvPr/>
        </p:nvSpPr>
        <p:spPr bwMode="auto">
          <a:xfrm flipV="1">
            <a:off x="5727700" y="4284663"/>
            <a:ext cx="1588" cy="16827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2887" name="Line 23"/>
          <p:cNvSpPr>
            <a:spLocks noChangeShapeType="1"/>
          </p:cNvSpPr>
          <p:nvPr/>
        </p:nvSpPr>
        <p:spPr bwMode="auto">
          <a:xfrm flipH="1">
            <a:off x="4792663" y="4284663"/>
            <a:ext cx="9350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2888" name="Text Box 24"/>
          <p:cNvSpPr txBox="1">
            <a:spLocks noChangeArrowheads="1"/>
          </p:cNvSpPr>
          <p:nvPr/>
        </p:nvSpPr>
        <p:spPr bwMode="auto">
          <a:xfrm>
            <a:off x="5961063" y="5273675"/>
            <a:ext cx="468312" cy="315913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400" b="1">
                <a:latin typeface="Times New Roman" pitchFamily="18" charset="0"/>
                <a:cs typeface="Times New Roman" pitchFamily="18" charset="0"/>
              </a:rPr>
              <a:t>No</a:t>
            </a:r>
            <a:endParaRPr lang="en-GB" sz="2400">
              <a:latin typeface="Times New Roman" pitchFamily="18" charset="0"/>
            </a:endParaRPr>
          </a:p>
        </p:txBody>
      </p:sp>
      <p:sp>
        <p:nvSpPr>
          <p:cNvPr id="292889" name="Line 25"/>
          <p:cNvSpPr>
            <a:spLocks noChangeShapeType="1"/>
          </p:cNvSpPr>
          <p:nvPr/>
        </p:nvSpPr>
        <p:spPr bwMode="auto">
          <a:xfrm>
            <a:off x="3975100" y="6264275"/>
            <a:ext cx="0" cy="3952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2890" name="Text Box 26"/>
          <p:cNvSpPr txBox="1">
            <a:spLocks noChangeArrowheads="1"/>
          </p:cNvSpPr>
          <p:nvPr/>
        </p:nvSpPr>
        <p:spPr bwMode="auto">
          <a:xfrm>
            <a:off x="4325938" y="6362700"/>
            <a:ext cx="533400" cy="296863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400" b="1">
                <a:latin typeface="Times New Roman" pitchFamily="18" charset="0"/>
                <a:cs typeface="Times New Roman" pitchFamily="18" charset="0"/>
              </a:rPr>
              <a:t>Yes</a:t>
            </a:r>
            <a:endParaRPr lang="en-GB" sz="2400">
              <a:latin typeface="Times New Roman" pitchFamily="18" charset="0"/>
            </a:endParaRPr>
          </a:p>
        </p:txBody>
      </p:sp>
      <p:sp>
        <p:nvSpPr>
          <p:cNvPr id="292891" name="Text Box 27"/>
          <p:cNvSpPr txBox="1">
            <a:spLocks noChangeArrowheads="1"/>
          </p:cNvSpPr>
          <p:nvPr/>
        </p:nvSpPr>
        <p:spPr bwMode="auto">
          <a:xfrm>
            <a:off x="5260975" y="2951163"/>
            <a:ext cx="466725" cy="296862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200">
                <a:latin typeface="Times New Roman" pitchFamily="18" charset="0"/>
                <a:cs typeface="Times New Roman" pitchFamily="18" charset="0"/>
              </a:rPr>
              <a:t>No</a:t>
            </a:r>
            <a:endParaRPr lang="en-GB" sz="2400">
              <a:latin typeface="Times New Roman" pitchFamily="18" charset="0"/>
            </a:endParaRPr>
          </a:p>
        </p:txBody>
      </p:sp>
      <p:sp>
        <p:nvSpPr>
          <p:cNvPr id="292892" name="Text Box 28"/>
          <p:cNvSpPr txBox="1">
            <a:spLocks noChangeArrowheads="1"/>
          </p:cNvSpPr>
          <p:nvPr/>
        </p:nvSpPr>
        <p:spPr bwMode="auto">
          <a:xfrm>
            <a:off x="4572000" y="3789363"/>
            <a:ext cx="517525" cy="2159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200">
                <a:latin typeface="Times New Roman" pitchFamily="18" charset="0"/>
                <a:cs typeface="Times New Roman" pitchFamily="18" charset="0"/>
              </a:rPr>
              <a:t>Yes</a:t>
            </a:r>
          </a:p>
          <a:p>
            <a:endParaRPr lang="en-GB" sz="2400">
              <a:latin typeface="Times New Roman" pitchFamily="18" charset="0"/>
            </a:endParaRPr>
          </a:p>
        </p:txBody>
      </p:sp>
      <p:sp>
        <p:nvSpPr>
          <p:cNvPr id="292893" name="Rectangle 29"/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8964613" cy="6477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smtClean="0"/>
              <a:t>Scheme for chemical equilibrium calculations</a:t>
            </a:r>
          </a:p>
        </p:txBody>
      </p:sp>
      <p:sp>
        <p:nvSpPr>
          <p:cNvPr id="7195" name="Rectangle 31"/>
          <p:cNvSpPr>
            <a:spLocks noChangeArrowheads="1"/>
          </p:cNvSpPr>
          <p:nvPr/>
        </p:nvSpPr>
        <p:spPr bwMode="auto">
          <a:xfrm>
            <a:off x="0" y="728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nb-NO"/>
          </a:p>
        </p:txBody>
      </p:sp>
      <p:sp>
        <p:nvSpPr>
          <p:cNvPr id="7196" name="Rectangle 32"/>
          <p:cNvSpPr>
            <a:spLocks noChangeArrowheads="1"/>
          </p:cNvSpPr>
          <p:nvPr/>
        </p:nvSpPr>
        <p:spPr bwMode="auto">
          <a:xfrm>
            <a:off x="0" y="728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nb-NO"/>
          </a:p>
        </p:txBody>
      </p:sp>
      <p:sp>
        <p:nvSpPr>
          <p:cNvPr id="292897" name="Text Box 33"/>
          <p:cNvSpPr txBox="1">
            <a:spLocks noChangeArrowheads="1"/>
          </p:cNvSpPr>
          <p:nvPr/>
        </p:nvSpPr>
        <p:spPr bwMode="auto">
          <a:xfrm>
            <a:off x="5113338" y="1909763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nb-NO">
                <a:solidFill>
                  <a:srgbClr val="FF0000"/>
                </a:solidFill>
              </a:rPr>
              <a:t>1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92898" name="Text Box 34"/>
          <p:cNvSpPr txBox="1">
            <a:spLocks noChangeArrowheads="1"/>
          </p:cNvSpPr>
          <p:nvPr/>
        </p:nvSpPr>
        <p:spPr bwMode="auto">
          <a:xfrm>
            <a:off x="5113338" y="2205038"/>
            <a:ext cx="11525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nb-NO">
                <a:solidFill>
                  <a:srgbClr val="FF0000"/>
                </a:solidFill>
              </a:rPr>
              <a:t>2 </a:t>
            </a:r>
            <a:r>
              <a:rPr lang="nb-NO"/>
              <a:t>and</a:t>
            </a:r>
            <a:r>
              <a:rPr lang="nb-NO">
                <a:solidFill>
                  <a:srgbClr val="FF0000"/>
                </a:solidFill>
              </a:rPr>
              <a:t> 3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92899" name="Text Box 35"/>
          <p:cNvSpPr txBox="1">
            <a:spLocks noChangeArrowheads="1"/>
          </p:cNvSpPr>
          <p:nvPr/>
        </p:nvSpPr>
        <p:spPr bwMode="auto">
          <a:xfrm>
            <a:off x="250825" y="3429000"/>
            <a:ext cx="2305050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Approximations</a:t>
            </a:r>
            <a:r>
              <a:rPr lang="en-GB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are commonly done by assuming the concentration of specific species are </a:t>
            </a:r>
            <a:r>
              <a:rPr lang="en-GB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0 Molar</a:t>
            </a:r>
            <a:endParaRPr lang="en-GB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defRPr/>
            </a:pPr>
            <a:r>
              <a:rPr lang="en-GB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Only mass balance and charge balance equations can be simplified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72" grpId="0" animBg="1"/>
      <p:bldP spid="292873" grpId="0" animBg="1"/>
      <p:bldP spid="292873" grpId="1" animBg="1"/>
      <p:bldP spid="292874" grpId="0" animBg="1"/>
      <p:bldP spid="292875" grpId="0" animBg="1"/>
      <p:bldP spid="292876" grpId="0" animBg="1"/>
      <p:bldP spid="292877" grpId="0" animBg="1"/>
      <p:bldP spid="292878" grpId="0" animBg="1"/>
      <p:bldP spid="292883" grpId="0" animBg="1"/>
      <p:bldP spid="292884" grpId="0" animBg="1"/>
      <p:bldP spid="292885" grpId="0" animBg="1"/>
      <p:bldP spid="292886" grpId="0" animBg="1"/>
      <p:bldP spid="292887" grpId="0" animBg="1"/>
      <p:bldP spid="292888" grpId="0" animBg="1"/>
      <p:bldP spid="292889" grpId="0" animBg="1"/>
      <p:bldP spid="292890" grpId="0" animBg="1"/>
      <p:bldP spid="292891" grpId="0" animBg="1"/>
      <p:bldP spid="292892" grpId="0" animBg="1"/>
      <p:bldP spid="292897" grpId="0"/>
      <p:bldP spid="292898" grpId="0"/>
      <p:bldP spid="29289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0225" y="427038"/>
            <a:ext cx="8480425" cy="1109662"/>
          </a:xfrm>
        </p:spPr>
        <p:txBody>
          <a:bodyPr lIns="0" tIns="0" rIns="0" bIns="0" anchor="b"/>
          <a:lstStyle/>
          <a:p>
            <a:pPr marL="0" indent="0" defTabSz="452438" eaLnBrk="1" hangingPunct="1">
              <a:spcBef>
                <a:spcPct val="0"/>
              </a:spcBef>
              <a:buClr>
                <a:srgbClr val="9F000F"/>
              </a:buClr>
              <a:buSzPct val="90000"/>
              <a:buFont typeface="Monotype Sorts" pitchFamily="2" charset="2"/>
              <a:buNone/>
              <a:defRPr/>
            </a:pPr>
            <a:r>
              <a:rPr lang="en-GB" sz="4200" b="1" smtClean="0"/>
              <a:t>Set of expressions</a:t>
            </a:r>
            <a:endParaRPr lang="en-GB" smtClean="0"/>
          </a:p>
        </p:txBody>
      </p:sp>
      <p:sp>
        <p:nvSpPr>
          <p:cNvPr id="244739" name="Text Box 3"/>
          <p:cNvSpPr txBox="1">
            <a:spLocks noChangeArrowheads="1"/>
          </p:cNvSpPr>
          <p:nvPr/>
        </p:nvSpPr>
        <p:spPr bwMode="auto">
          <a:xfrm>
            <a:off x="471488" y="1779588"/>
            <a:ext cx="867251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09575" indent="-409575" defTabSz="406400">
              <a:defRPr>
                <a:solidFill>
                  <a:schemeClr val="tx1"/>
                </a:solidFill>
                <a:latin typeface="Arial" charset="0"/>
              </a:defRPr>
            </a:lvl1pPr>
            <a:lvl2pPr marL="820738" indent="-411163" defTabSz="406400">
              <a:defRPr>
                <a:solidFill>
                  <a:schemeClr val="tx1"/>
                </a:solidFill>
                <a:latin typeface="Arial" charset="0"/>
              </a:defRPr>
            </a:lvl2pPr>
            <a:lvl3pPr marL="1230313" indent="-409575" defTabSz="4064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064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064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06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06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06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06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990000"/>
              </a:buClr>
              <a:buSzPct val="90000"/>
              <a:buFont typeface="Monotype Sorts" pitchFamily="2" charset="2"/>
              <a:buAutoNum type="arabicPeriod"/>
            </a:pPr>
            <a:r>
              <a:rPr lang="en-GB" sz="2900" b="1"/>
              <a:t>Equilibrium expressions</a:t>
            </a:r>
            <a:endParaRPr lang="en-GB" sz="2900"/>
          </a:p>
          <a:p>
            <a:pPr lvl="1" eaLnBrk="1" hangingPunct="1">
              <a:buClr>
                <a:srgbClr val="9F000F"/>
              </a:buClr>
              <a:buSzPct val="70000"/>
              <a:buFont typeface="Arial" charset="0"/>
              <a:buChar char="–"/>
            </a:pPr>
            <a:r>
              <a:rPr lang="en-GB" sz="2500"/>
              <a:t>K</a:t>
            </a:r>
            <a:r>
              <a:rPr lang="en-GB" sz="2500" baseline="-25000"/>
              <a:t>W</a:t>
            </a:r>
            <a:r>
              <a:rPr lang="en-GB" sz="2500"/>
              <a:t>, K</a:t>
            </a:r>
            <a:r>
              <a:rPr lang="en-GB" sz="2500" baseline="-25000"/>
              <a:t>SP</a:t>
            </a:r>
            <a:r>
              <a:rPr lang="en-GB" sz="2500"/>
              <a:t>, K</a:t>
            </a:r>
            <a:r>
              <a:rPr lang="en-GB" sz="2500" baseline="-25000"/>
              <a:t>A</a:t>
            </a:r>
            <a:r>
              <a:rPr lang="en-GB" sz="2500"/>
              <a:t>, K</a:t>
            </a:r>
            <a:r>
              <a:rPr lang="en-GB" sz="2500" baseline="-25000"/>
              <a:t>B</a:t>
            </a:r>
            <a:r>
              <a:rPr lang="en-GB" sz="2500"/>
              <a:t>, </a:t>
            </a:r>
            <a:r>
              <a:rPr lang="en-GB" sz="2500">
                <a:latin typeface="Symbol" pitchFamily="18" charset="2"/>
              </a:rPr>
              <a:t>b</a:t>
            </a:r>
            <a:r>
              <a:rPr lang="en-GB" sz="2500" baseline="-25000"/>
              <a:t>n</a:t>
            </a:r>
            <a:r>
              <a:rPr lang="en-GB" sz="2500"/>
              <a:t>, K</a:t>
            </a:r>
            <a:r>
              <a:rPr lang="en-GB" sz="2500" baseline="-25000"/>
              <a:t>REDOX</a:t>
            </a:r>
            <a:r>
              <a:rPr lang="en-GB" sz="2500"/>
              <a:t>, K</a:t>
            </a:r>
            <a:r>
              <a:rPr lang="en-GB" sz="2500" baseline="-25000"/>
              <a:t>d</a:t>
            </a:r>
            <a:r>
              <a:rPr lang="en-GB" sz="1300"/>
              <a:t/>
            </a:r>
            <a:br>
              <a:rPr lang="en-GB" sz="1300"/>
            </a:br>
            <a:endParaRPr lang="en-GB" sz="2900"/>
          </a:p>
          <a:p>
            <a:pPr eaLnBrk="1" hangingPunct="1">
              <a:buClr>
                <a:srgbClr val="9F000F"/>
              </a:buClr>
              <a:buSzPct val="90000"/>
              <a:buFont typeface="Monotype Sorts" pitchFamily="2" charset="2"/>
              <a:buAutoNum type="arabicPeriod"/>
            </a:pPr>
            <a:r>
              <a:rPr lang="en-GB" sz="2900" b="1" i="1"/>
              <a:t>Mass</a:t>
            </a:r>
            <a:r>
              <a:rPr lang="en-GB" sz="2900" b="1"/>
              <a:t> </a:t>
            </a:r>
            <a:r>
              <a:rPr lang="en-GB" sz="2900"/>
              <a:t>(read: concentration)</a:t>
            </a:r>
            <a:r>
              <a:rPr lang="en-GB" sz="2900" b="1" i="1"/>
              <a:t> balance</a:t>
            </a:r>
            <a:endParaRPr lang="en-GB" sz="2900"/>
          </a:p>
          <a:p>
            <a:pPr lvl="1" eaLnBrk="1" hangingPunct="1">
              <a:buClr>
                <a:srgbClr val="9F000F"/>
              </a:buClr>
              <a:buSzPct val="70000"/>
              <a:buFont typeface="Arial" charset="0"/>
              <a:buChar char="–"/>
            </a:pPr>
            <a:r>
              <a:rPr lang="en-GB" sz="2900"/>
              <a:t>Set the equilibrium molarities (M</a:t>
            </a:r>
            <a:r>
              <a:rPr lang="en-GB" sz="2500" baseline="-25000"/>
              <a:t>X</a:t>
            </a:r>
            <a:r>
              <a:rPr lang="en-GB" sz="2900"/>
              <a:t>) </a:t>
            </a:r>
            <a:br>
              <a:rPr lang="en-GB" sz="2900"/>
            </a:br>
            <a:r>
              <a:rPr lang="en-GB" sz="2900"/>
              <a:t>up against each other (M</a:t>
            </a:r>
            <a:r>
              <a:rPr lang="en-GB" sz="2500" baseline="-25000"/>
              <a:t>X</a:t>
            </a:r>
            <a:r>
              <a:rPr lang="en-GB" sz="2900"/>
              <a:t> vs. M</a:t>
            </a:r>
            <a:r>
              <a:rPr lang="en-GB" sz="2500" baseline="-25000"/>
              <a:t>Y</a:t>
            </a:r>
            <a:r>
              <a:rPr lang="en-GB" sz="2900"/>
              <a:t>) and against the analytical molarity (M</a:t>
            </a:r>
            <a:r>
              <a:rPr lang="en-GB" sz="2500" i="1" baseline="-25000"/>
              <a:t>X </a:t>
            </a:r>
            <a:r>
              <a:rPr lang="en-GB" sz="2900"/>
              <a:t> vs.</a:t>
            </a:r>
            <a:r>
              <a:rPr lang="en-GB" sz="2900" i="1"/>
              <a:t> c</a:t>
            </a:r>
            <a:r>
              <a:rPr lang="en-GB" sz="2500" baseline="-25000"/>
              <a:t>X</a:t>
            </a:r>
            <a:r>
              <a:rPr lang="en-GB" sz="2900"/>
              <a:t>)</a:t>
            </a:r>
          </a:p>
          <a:p>
            <a:pPr lvl="2" eaLnBrk="1" hangingPunct="1">
              <a:buClr>
                <a:srgbClr val="9F000F"/>
              </a:buClr>
              <a:buSzPct val="70000"/>
              <a:buFont typeface="Arial" charset="0"/>
              <a:buChar char="–"/>
            </a:pPr>
            <a:r>
              <a:rPr lang="en-US" b="1"/>
              <a:t>Analytical concentration</a:t>
            </a:r>
            <a:r>
              <a:rPr lang="en-US"/>
              <a:t> is the </a:t>
            </a:r>
            <a:r>
              <a:rPr lang="en-US">
                <a:hlinkClick r:id="rId3" tooltip="Concentration"/>
              </a:rPr>
              <a:t>concentration</a:t>
            </a:r>
            <a:r>
              <a:rPr lang="en-US"/>
              <a:t> of a </a:t>
            </a:r>
            <a:r>
              <a:rPr lang="en-US">
                <a:hlinkClick r:id="rId4" tooltip="Substance"/>
              </a:rPr>
              <a:t>substance</a:t>
            </a:r>
            <a:r>
              <a:rPr lang="en-US"/>
              <a:t> dumped into a </a:t>
            </a:r>
            <a:r>
              <a:rPr lang="en-US">
                <a:hlinkClick r:id="rId5" tooltip="Solution"/>
              </a:rPr>
              <a:t>solution</a:t>
            </a:r>
            <a:r>
              <a:rPr lang="en-US"/>
              <a:t>. It includes all the forms of that substance in the solution.</a:t>
            </a:r>
            <a:r>
              <a:rPr lang="en-GB" sz="2900"/>
              <a:t/>
            </a:r>
            <a:br>
              <a:rPr lang="en-GB" sz="2900"/>
            </a:br>
            <a:endParaRPr lang="en-GB" sz="2900"/>
          </a:p>
          <a:p>
            <a:pPr eaLnBrk="1" hangingPunct="1">
              <a:buClr>
                <a:srgbClr val="9F000F"/>
              </a:buClr>
              <a:buSzPct val="90000"/>
              <a:buFont typeface="Monotype Sorts" pitchFamily="2" charset="2"/>
              <a:buAutoNum type="arabicPeriod"/>
            </a:pPr>
            <a:r>
              <a:rPr lang="en-GB" sz="2900" b="1" i="1"/>
              <a:t>Charge balance</a:t>
            </a:r>
            <a:endParaRPr lang="en-GB" sz="2900"/>
          </a:p>
          <a:p>
            <a:pPr lvl="1" eaLnBrk="1" hangingPunct="1">
              <a:buClr>
                <a:srgbClr val="9F000F"/>
              </a:buClr>
              <a:buSzPct val="70000"/>
              <a:buFont typeface="Arial" charset="0"/>
              <a:buChar char="–"/>
            </a:pPr>
            <a:r>
              <a:rPr lang="en-GB" sz="2500">
                <a:sym typeface="Symbol" pitchFamily="18" charset="2"/>
              </a:rPr>
              <a:t> </a:t>
            </a:r>
            <a:r>
              <a:rPr lang="en-GB" sz="2500"/>
              <a:t>eqv./L positive charge = </a:t>
            </a:r>
            <a:r>
              <a:rPr lang="en-GB" sz="2500">
                <a:sym typeface="Symbol" pitchFamily="18" charset="2"/>
              </a:rPr>
              <a:t></a:t>
            </a:r>
            <a:r>
              <a:rPr lang="en-GB" sz="2500"/>
              <a:t> eqv./L negative charge</a:t>
            </a:r>
          </a:p>
        </p:txBody>
      </p:sp>
      <p:pic>
        <p:nvPicPr>
          <p:cNvPr id="8196" name="Picture 4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065963" y="1747838"/>
            <a:ext cx="17526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7063" y="427038"/>
            <a:ext cx="8482012" cy="1109662"/>
          </a:xfrm>
        </p:spPr>
        <p:txBody>
          <a:bodyPr lIns="0" tIns="0" rIns="0" bIns="0" anchor="b"/>
          <a:lstStyle/>
          <a:p>
            <a:pPr marL="609600" indent="-609600" defTabSz="452438" eaLnBrk="1" hangingPunct="1">
              <a:spcBef>
                <a:spcPct val="0"/>
              </a:spcBef>
              <a:buClr>
                <a:srgbClr val="9F000F"/>
              </a:buClr>
              <a:buFont typeface="Monotype Sorts" pitchFamily="2" charset="2"/>
              <a:buAutoNum type="arabicPeriod"/>
              <a:defRPr/>
            </a:pPr>
            <a:r>
              <a:rPr lang="en-GB" sz="4200" b="1" smtClean="0"/>
              <a:t>Equilibrium expressions</a:t>
            </a:r>
            <a:endParaRPr lang="en-GB" smtClean="0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98463" y="1708150"/>
            <a:ext cx="9304337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defTabSz="406400">
              <a:defRPr>
                <a:solidFill>
                  <a:schemeClr val="tx1"/>
                </a:solidFill>
                <a:latin typeface="Arial" charset="0"/>
              </a:defRPr>
            </a:lvl1pPr>
            <a:lvl2pPr marL="638175" indent="-228600" defTabSz="4064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064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064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064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06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06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06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06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buClr>
                <a:srgbClr val="9F000F"/>
              </a:buClr>
              <a:buFontTx/>
              <a:buChar char="•"/>
            </a:pPr>
            <a:r>
              <a:rPr lang="en-GB" sz="2900"/>
              <a:t>K</a:t>
            </a:r>
            <a:r>
              <a:rPr lang="en-GB" sz="2500" baseline="-25000"/>
              <a:t>W</a:t>
            </a:r>
            <a:r>
              <a:rPr lang="en-GB" sz="2900"/>
              <a:t>, K</a:t>
            </a:r>
            <a:r>
              <a:rPr lang="en-GB" sz="2500" baseline="-25000"/>
              <a:t>SP</a:t>
            </a:r>
            <a:r>
              <a:rPr lang="en-GB" sz="2900"/>
              <a:t>, K</a:t>
            </a:r>
            <a:r>
              <a:rPr lang="en-GB" sz="2500" baseline="-25000"/>
              <a:t>A</a:t>
            </a:r>
            <a:r>
              <a:rPr lang="en-GB" sz="2900"/>
              <a:t>, K</a:t>
            </a:r>
            <a:r>
              <a:rPr lang="en-GB" sz="2500" baseline="-25000"/>
              <a:t>B</a:t>
            </a:r>
            <a:r>
              <a:rPr lang="en-GB" sz="2900"/>
              <a:t>, </a:t>
            </a:r>
            <a:r>
              <a:rPr lang="en-GB" sz="2900">
                <a:latin typeface="Symbol" pitchFamily="18" charset="2"/>
              </a:rPr>
              <a:t>b</a:t>
            </a:r>
            <a:r>
              <a:rPr lang="en-GB" sz="2200" baseline="-25000"/>
              <a:t>n</a:t>
            </a:r>
            <a:r>
              <a:rPr lang="en-GB" sz="2900"/>
              <a:t>, K</a:t>
            </a:r>
            <a:r>
              <a:rPr lang="en-GB" sz="2500" baseline="-25000"/>
              <a:t>REDOX</a:t>
            </a:r>
            <a:r>
              <a:rPr lang="en-GB" sz="2900"/>
              <a:t>, K</a:t>
            </a:r>
            <a:r>
              <a:rPr lang="en-GB" sz="2500" baseline="-25000"/>
              <a:t>d</a:t>
            </a:r>
            <a:r>
              <a:rPr lang="en-GB" sz="1300"/>
              <a:t/>
            </a:r>
            <a:br>
              <a:rPr lang="en-GB" sz="1300"/>
            </a:br>
            <a:endParaRPr lang="en-GB" sz="2200">
              <a:latin typeface="Times New Roman" pitchFamily="18" charset="0"/>
            </a:endParaRPr>
          </a:p>
        </p:txBody>
      </p:sp>
      <p:pic>
        <p:nvPicPr>
          <p:cNvPr id="9220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971550" y="2349500"/>
            <a:ext cx="2952750" cy="4730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827088" y="3068638"/>
            <a:ext cx="3035300" cy="55086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4859338" y="2349500"/>
            <a:ext cx="3589337" cy="107791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4572000" y="3644900"/>
            <a:ext cx="3995738" cy="10795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395288" y="3789363"/>
            <a:ext cx="3384550" cy="1163637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468313" y="5373688"/>
            <a:ext cx="5183187" cy="1239837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156325" y="5300663"/>
            <a:ext cx="2159000" cy="121285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0225" y="427038"/>
            <a:ext cx="8480425" cy="554037"/>
          </a:xfrm>
        </p:spPr>
        <p:txBody>
          <a:bodyPr lIns="0" tIns="0" rIns="0" bIns="0" anchor="b"/>
          <a:lstStyle/>
          <a:p>
            <a:pPr marL="0" indent="0" defTabSz="452438" eaLnBrk="1" hangingPunct="1">
              <a:lnSpc>
                <a:spcPct val="90000"/>
              </a:lnSpc>
              <a:spcBef>
                <a:spcPct val="0"/>
              </a:spcBef>
              <a:buClr>
                <a:srgbClr val="9F000F"/>
              </a:buClr>
              <a:buSzPct val="90000"/>
              <a:buFont typeface="Monotype Sorts" pitchFamily="2" charset="2"/>
              <a:buNone/>
              <a:defRPr/>
            </a:pPr>
            <a:r>
              <a:rPr lang="en-GB" sz="3800" b="1" smtClean="0">
                <a:solidFill>
                  <a:srgbClr val="9F000F"/>
                </a:solidFill>
              </a:rPr>
              <a:t>2. </a:t>
            </a:r>
            <a:r>
              <a:rPr lang="en-GB" sz="3800" b="1" smtClean="0"/>
              <a:t>Mass balance</a:t>
            </a:r>
            <a:endParaRPr lang="en-GB" sz="2800" smtClean="0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68313" y="1268413"/>
            <a:ext cx="8999537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85738" indent="-185738" defTabSz="406400">
              <a:defRPr>
                <a:solidFill>
                  <a:schemeClr val="tx1"/>
                </a:solidFill>
                <a:latin typeface="Arial" charset="0"/>
              </a:defRPr>
            </a:lvl1pPr>
            <a:lvl2pPr marL="638175" indent="-228600" defTabSz="406400">
              <a:defRPr>
                <a:solidFill>
                  <a:schemeClr val="tx1"/>
                </a:solidFill>
                <a:latin typeface="Arial" charset="0"/>
              </a:defRPr>
            </a:lvl2pPr>
            <a:lvl3pPr marL="1000125" indent="-179388" defTabSz="4064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064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064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06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06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06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06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9F000F"/>
              </a:buClr>
              <a:buFontTx/>
              <a:buChar char="•"/>
            </a:pPr>
            <a:r>
              <a:rPr lang="en-GB" sz="2900"/>
              <a:t>Ex.1: BaSO</a:t>
            </a:r>
            <a:r>
              <a:rPr lang="en-GB" sz="2500" baseline="-25000"/>
              <a:t>4</a:t>
            </a:r>
            <a:r>
              <a:rPr lang="en-GB" sz="2900"/>
              <a:t> in HCl solution</a:t>
            </a:r>
          </a:p>
          <a:p>
            <a:pPr lvl="1" eaLnBrk="1" hangingPunct="1">
              <a:buClr>
                <a:srgbClr val="9F000F"/>
              </a:buClr>
              <a:buSzPct val="70000"/>
              <a:buFont typeface="Arial" charset="0"/>
              <a:buChar char="–"/>
            </a:pPr>
            <a:r>
              <a:rPr lang="en-GB" sz="2500"/>
              <a:t>We see from the molecular formula </a:t>
            </a:r>
            <a:br>
              <a:rPr lang="en-GB" sz="2500"/>
            </a:br>
            <a:r>
              <a:rPr lang="en-GB" sz="2500"/>
              <a:t>that:</a:t>
            </a:r>
          </a:p>
          <a:p>
            <a:pPr lvl="2" eaLnBrk="1" hangingPunct="1">
              <a:buClr>
                <a:srgbClr val="9F000F"/>
              </a:buClr>
              <a:buFont typeface="Wingdings" pitchFamily="2" charset="2"/>
              <a:buChar char="Ø"/>
            </a:pPr>
            <a:r>
              <a:rPr lang="en-GB" sz="2500"/>
              <a:t>So that:</a:t>
            </a:r>
          </a:p>
          <a:p>
            <a:pPr lvl="2" eaLnBrk="1" hangingPunct="1">
              <a:buClr>
                <a:srgbClr val="9F000F"/>
              </a:buClr>
              <a:buFont typeface="Wingdings" pitchFamily="2" charset="2"/>
              <a:buChar char="Ø"/>
            </a:pPr>
            <a:endParaRPr lang="en-GB" sz="2500"/>
          </a:p>
          <a:p>
            <a:pPr lvl="2" eaLnBrk="1" hangingPunct="1">
              <a:buClr>
                <a:srgbClr val="9F000F"/>
              </a:buClr>
              <a:buFont typeface="Wingdings" pitchFamily="2" charset="2"/>
              <a:buChar char="Ø"/>
            </a:pPr>
            <a:r>
              <a:rPr lang="en-GB" sz="2500"/>
              <a:t>The hydroniumion (H</a:t>
            </a:r>
            <a:r>
              <a:rPr lang="en-GB" sz="2500" baseline="30000"/>
              <a:t>+</a:t>
            </a:r>
            <a:r>
              <a:rPr lang="en-GB" sz="2500"/>
              <a:t>) has two sources: </a:t>
            </a:r>
            <a:br>
              <a:rPr lang="en-GB" sz="2500"/>
            </a:br>
            <a:r>
              <a:rPr lang="en-GB" sz="2500"/>
              <a:t>HCl (=c</a:t>
            </a:r>
            <a:r>
              <a:rPr lang="en-GB" baseline="-25000"/>
              <a:t>HCL</a:t>
            </a:r>
            <a:r>
              <a:rPr lang="en-GB" sz="2500"/>
              <a:t>) and the auto-proteolysis of water (=[OH¯]): </a:t>
            </a:r>
            <a:br>
              <a:rPr lang="en-GB" sz="2500"/>
            </a:br>
            <a:endParaRPr lang="en-GB" sz="2500"/>
          </a:p>
          <a:p>
            <a:pPr lvl="2" eaLnBrk="1" hangingPunct="1">
              <a:buClr>
                <a:srgbClr val="9F000F"/>
              </a:buClr>
              <a:buFont typeface="Wingdings" pitchFamily="2" charset="2"/>
              <a:buChar char="Ø"/>
            </a:pPr>
            <a:endParaRPr lang="en-GB" sz="2500"/>
          </a:p>
          <a:p>
            <a:pPr eaLnBrk="1" hangingPunct="1">
              <a:buClr>
                <a:srgbClr val="9F000F"/>
              </a:buClr>
              <a:buFontTx/>
              <a:buChar char="•"/>
            </a:pPr>
            <a:r>
              <a:rPr lang="en-GB" sz="2900"/>
              <a:t>Ex.2: Ag</a:t>
            </a:r>
            <a:r>
              <a:rPr lang="en-GB" sz="2500" baseline="-25000"/>
              <a:t>2</a:t>
            </a:r>
            <a:r>
              <a:rPr lang="en-GB" sz="2900"/>
              <a:t>CrO</a:t>
            </a:r>
            <a:r>
              <a:rPr lang="en-GB" sz="2500" baseline="-25000"/>
              <a:t>4</a:t>
            </a:r>
            <a:r>
              <a:rPr lang="en-GB" sz="1300"/>
              <a:t> </a:t>
            </a:r>
            <a:r>
              <a:rPr lang="en-GB" sz="2900"/>
              <a:t> solution </a:t>
            </a:r>
            <a:endParaRPr lang="en-GB" sz="1300"/>
          </a:p>
          <a:p>
            <a:pPr lvl="1" eaLnBrk="1" hangingPunct="1">
              <a:buClr>
                <a:srgbClr val="9F000F"/>
              </a:buClr>
              <a:buSzPct val="70000"/>
              <a:buFont typeface="Arial" charset="0"/>
              <a:buChar char="–"/>
            </a:pPr>
            <a:r>
              <a:rPr lang="en-GB" sz="2500"/>
              <a:t>We see from the molecular formula that</a:t>
            </a:r>
            <a:r>
              <a:rPr lang="en-GB"/>
              <a:t> </a:t>
            </a:r>
            <a:r>
              <a:rPr lang="en-GB" sz="2500"/>
              <a:t>:</a:t>
            </a:r>
          </a:p>
          <a:p>
            <a:pPr lvl="2" eaLnBrk="1" hangingPunct="1">
              <a:buClr>
                <a:srgbClr val="9F000F"/>
              </a:buClr>
              <a:buFont typeface="Wingdings" pitchFamily="2" charset="2"/>
              <a:buChar char="Ø"/>
            </a:pPr>
            <a:r>
              <a:rPr lang="en-GB" sz="2500"/>
              <a:t>So that</a:t>
            </a:r>
            <a:r>
              <a:rPr lang="en-GB"/>
              <a:t> </a:t>
            </a:r>
            <a:r>
              <a:rPr lang="en-GB" sz="2500"/>
              <a:t>: </a:t>
            </a:r>
          </a:p>
        </p:txBody>
      </p:sp>
      <p:pic>
        <p:nvPicPr>
          <p:cNvPr id="10244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060575"/>
            <a:ext cx="2459037" cy="37465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492375"/>
            <a:ext cx="317182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5589588"/>
            <a:ext cx="21336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Rectangle 7"/>
          <p:cNvSpPr>
            <a:spLocks noChangeArrowheads="1"/>
          </p:cNvSpPr>
          <p:nvPr/>
        </p:nvSpPr>
        <p:spPr bwMode="auto">
          <a:xfrm flipV="1">
            <a:off x="6457950" y="5662613"/>
            <a:ext cx="2103438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graphicFrame>
        <p:nvGraphicFramePr>
          <p:cNvPr id="10248" name="Object 8"/>
          <p:cNvGraphicFramePr>
            <a:graphicFrameLocks noChangeAspect="1"/>
          </p:cNvGraphicFramePr>
          <p:nvPr/>
        </p:nvGraphicFramePr>
        <p:xfrm>
          <a:off x="6788150" y="5229225"/>
          <a:ext cx="23558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3" r:id="rId7" imgW="2147565" imgH="338802" progId="">
                  <p:embed/>
                </p:oleObj>
              </mc:Choice>
              <mc:Fallback>
                <p:oleObj r:id="rId7" imgW="2147565" imgH="338802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8150" y="5229225"/>
                        <a:ext cx="23558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149725"/>
            <a:ext cx="2436813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dirty="0" smtClean="0"/>
              <a:t>Compilation, calculations </a:t>
            </a:r>
            <a:br>
              <a:rPr lang="en-GB" sz="4000" dirty="0" smtClean="0"/>
            </a:br>
            <a:r>
              <a:rPr lang="en-GB" sz="4000" dirty="0" smtClean="0"/>
              <a:t>and QC of data</a:t>
            </a:r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852988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dirty="0" smtClean="0"/>
              <a:t>After the analysis </a:t>
            </a:r>
            <a:br>
              <a:rPr lang="en-GB" sz="2800" dirty="0" smtClean="0"/>
            </a:br>
            <a:r>
              <a:rPr lang="en-GB" sz="2800" dirty="0" smtClean="0"/>
              <a:t>the data must be:</a:t>
            </a:r>
          </a:p>
          <a:p>
            <a:pPr lvl="1" eaLnBrk="1" hangingPunct="1">
              <a:defRPr/>
            </a:pPr>
            <a:r>
              <a:rPr lang="en-GB" sz="2400" dirty="0" smtClean="0"/>
              <a:t>compiled</a:t>
            </a:r>
          </a:p>
          <a:p>
            <a:pPr lvl="1" eaLnBrk="1" hangingPunct="1">
              <a:defRPr/>
            </a:pPr>
            <a:r>
              <a:rPr lang="en-GB" sz="2400" dirty="0" smtClean="0"/>
              <a:t>reckoned in terms of equivalent charge and </a:t>
            </a:r>
          </a:p>
          <a:p>
            <a:pPr lvl="1" eaLnBrk="1" hangingPunct="1">
              <a:defRPr/>
            </a:pPr>
            <a:r>
              <a:rPr lang="en-GB" sz="2400" dirty="0" smtClean="0"/>
              <a:t>quality controlled by ion balance and agreement between measured and calculated conductivity</a:t>
            </a:r>
          </a:p>
        </p:txBody>
      </p:sp>
      <p:pic>
        <p:nvPicPr>
          <p:cNvPr id="4100" name="Picture 4">
            <a:hlinkClick r:id="rId3" action="ppaction://hlinkfile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347913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88913"/>
            <a:ext cx="8480425" cy="1109662"/>
          </a:xfrm>
        </p:spPr>
        <p:txBody>
          <a:bodyPr lIns="0" tIns="0" rIns="0" bIns="0" anchor="b"/>
          <a:lstStyle/>
          <a:p>
            <a:pPr marL="0" indent="0" defTabSz="452438" eaLnBrk="1" hangingPunct="1">
              <a:spcBef>
                <a:spcPct val="0"/>
              </a:spcBef>
              <a:buClr>
                <a:srgbClr val="9F000F"/>
              </a:buClr>
              <a:buSzPct val="90000"/>
              <a:buFont typeface="Monotype Sorts" pitchFamily="2" charset="2"/>
              <a:buNone/>
              <a:defRPr/>
            </a:pPr>
            <a:r>
              <a:rPr lang="en-GB" sz="4200" b="1" smtClean="0">
                <a:solidFill>
                  <a:srgbClr val="9F000F"/>
                </a:solidFill>
              </a:rPr>
              <a:t>3. </a:t>
            </a:r>
            <a:r>
              <a:rPr lang="en-GB" sz="4200" b="1" smtClean="0"/>
              <a:t>Charge balance</a:t>
            </a:r>
            <a:endParaRPr lang="en-GB" smtClean="0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71463" y="1431925"/>
            <a:ext cx="8672512" cy="51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85738" indent="-185738" defTabSz="406400">
              <a:defRPr>
                <a:solidFill>
                  <a:schemeClr val="tx1"/>
                </a:solidFill>
                <a:latin typeface="Arial" charset="0"/>
              </a:defRPr>
            </a:lvl1pPr>
            <a:lvl2pPr marL="638175" indent="-228600" defTabSz="406400">
              <a:defRPr>
                <a:solidFill>
                  <a:schemeClr val="tx1"/>
                </a:solidFill>
                <a:latin typeface="Arial" charset="0"/>
              </a:defRPr>
            </a:lvl2pPr>
            <a:lvl3pPr marL="1000125" indent="-179388" defTabSz="4064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06400">
              <a:defRPr>
                <a:solidFill>
                  <a:schemeClr val="tx1"/>
                </a:solidFill>
                <a:latin typeface="Arial" charset="0"/>
              </a:defRPr>
            </a:lvl4pPr>
            <a:lvl5pPr marL="1641475" defTabSz="406400">
              <a:defRPr>
                <a:solidFill>
                  <a:schemeClr val="tx1"/>
                </a:solidFill>
                <a:latin typeface="Arial" charset="0"/>
              </a:defRPr>
            </a:lvl5pPr>
            <a:lvl6pPr marL="2098675" defTabSz="406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55875" defTabSz="406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13075" defTabSz="406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70275" defTabSz="406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9F000F"/>
              </a:buClr>
              <a:buFontTx/>
              <a:buChar char="•"/>
            </a:pPr>
            <a:r>
              <a:rPr lang="en-GB" sz="2900"/>
              <a:t>The law of physics demand that </a:t>
            </a:r>
          </a:p>
          <a:p>
            <a:pPr lvl="1" eaLnBrk="1" hangingPunct="1">
              <a:buClr>
                <a:srgbClr val="9F000F"/>
              </a:buClr>
              <a:buSzPct val="70000"/>
              <a:buFont typeface="Arial" charset="0"/>
              <a:buChar char="–"/>
            </a:pPr>
            <a:r>
              <a:rPr lang="en-GB" sz="2500"/>
              <a:t>Number of positive charge is </a:t>
            </a:r>
            <a:br>
              <a:rPr lang="en-GB" sz="2500"/>
            </a:br>
            <a:r>
              <a:rPr lang="en-GB" sz="2500"/>
              <a:t>equal to number of negative charge</a:t>
            </a:r>
          </a:p>
          <a:p>
            <a:pPr lvl="2" eaLnBrk="1" hangingPunct="1">
              <a:buClr>
                <a:srgbClr val="9F000F"/>
              </a:buClr>
              <a:buFont typeface="Wingdings" pitchFamily="2" charset="2"/>
              <a:buChar char="Ø"/>
            </a:pPr>
            <a:r>
              <a:rPr lang="en-GB" sz="2500"/>
              <a:t>Charge contribution of a specie </a:t>
            </a:r>
            <a:br>
              <a:rPr lang="en-GB" sz="2500"/>
            </a:br>
            <a:r>
              <a:rPr lang="en-GB" sz="2500"/>
              <a:t>=  Valens · Molar concentration</a:t>
            </a:r>
            <a:br>
              <a:rPr lang="en-GB" sz="2500"/>
            </a:br>
            <a:r>
              <a:rPr lang="en-GB" sz="2900"/>
              <a:t>	</a:t>
            </a:r>
            <a:r>
              <a:rPr lang="en-GB" sz="2500"/>
              <a:t/>
            </a:r>
            <a:br>
              <a:rPr lang="en-GB" sz="2500"/>
            </a:br>
            <a:endParaRPr lang="en-GB" sz="2500"/>
          </a:p>
          <a:p>
            <a:pPr lvl="1" eaLnBrk="1" hangingPunct="1">
              <a:buClr>
                <a:srgbClr val="9F000F"/>
              </a:buClr>
              <a:buSzPct val="90000"/>
              <a:buFont typeface="Monotype Sorts" pitchFamily="2" charset="2"/>
              <a:buNone/>
            </a:pPr>
            <a:r>
              <a:rPr lang="en-GB" sz="2500"/>
              <a:t>   Ex. 1:</a:t>
            </a:r>
          </a:p>
          <a:p>
            <a:pPr lvl="4" eaLnBrk="1" hangingPunct="1">
              <a:buClr>
                <a:srgbClr val="9F000F"/>
              </a:buClr>
              <a:buSzPct val="70000"/>
              <a:buFont typeface="Arial" charset="0"/>
              <a:buChar char="–"/>
            </a:pPr>
            <a:r>
              <a:rPr lang="en-GB" sz="2500"/>
              <a:t> In neutral pH</a:t>
            </a:r>
            <a:r>
              <a:rPr lang="en-GB" sz="2500" b="1"/>
              <a:t> </a:t>
            </a:r>
            <a:r>
              <a:rPr lang="en-GB" sz="2500"/>
              <a:t>solutions one can disregard the </a:t>
            </a:r>
            <a:br>
              <a:rPr lang="en-GB" sz="2500"/>
            </a:br>
            <a:r>
              <a:rPr lang="en-GB" sz="2500"/>
              <a:t>H</a:t>
            </a:r>
            <a:r>
              <a:rPr lang="en-GB" sz="2500" baseline="30000"/>
              <a:t>+</a:t>
            </a:r>
            <a:r>
              <a:rPr lang="en-GB" sz="2500"/>
              <a:t> and OH</a:t>
            </a:r>
            <a:r>
              <a:rPr lang="en-GB" sz="2500" baseline="30000"/>
              <a:t>-</a:t>
            </a:r>
            <a:r>
              <a:rPr lang="en-GB" sz="2500"/>
              <a:t> ions</a:t>
            </a:r>
          </a:p>
          <a:p>
            <a:pPr lvl="1" eaLnBrk="1" hangingPunct="1">
              <a:buClr>
                <a:srgbClr val="9F000F"/>
              </a:buClr>
              <a:buSzPct val="90000"/>
              <a:buFont typeface="Monotype Sorts" pitchFamily="2" charset="2"/>
              <a:buNone/>
            </a:pPr>
            <a:endParaRPr lang="en-GB" sz="2500"/>
          </a:p>
          <a:p>
            <a:pPr lvl="1" eaLnBrk="1" hangingPunct="1">
              <a:buClr>
                <a:srgbClr val="9F000F"/>
              </a:buClr>
              <a:buSzPct val="90000"/>
              <a:buFont typeface="Monotype Sorts" pitchFamily="2" charset="2"/>
              <a:buNone/>
            </a:pPr>
            <a:r>
              <a:rPr lang="en-GB" sz="2500"/>
              <a:t>  Ex. 2:</a:t>
            </a:r>
          </a:p>
          <a:p>
            <a:pPr lvl="1" eaLnBrk="1" hangingPunct="1">
              <a:buClr>
                <a:srgbClr val="9F000F"/>
              </a:buClr>
              <a:buSzPct val="70000"/>
              <a:buFont typeface="Arial" charset="0"/>
              <a:buChar char="–"/>
            </a:pPr>
            <a:r>
              <a:rPr lang="en-GB" sz="2500"/>
              <a:t>No new information</a:t>
            </a:r>
            <a:endParaRPr lang="en-GB" sz="2200">
              <a:latin typeface="Times New Roman" pitchFamily="18" charset="0"/>
            </a:endParaRPr>
          </a:p>
        </p:txBody>
      </p:sp>
      <p:pic>
        <p:nvPicPr>
          <p:cNvPr id="11268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63" y="5711825"/>
            <a:ext cx="2116137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908175" y="4149725"/>
            <a:ext cx="55118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630363" y="3406775"/>
            <a:ext cx="3983037" cy="53498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7786688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GB" smtClean="0"/>
              <a:t>Metal hydrolysis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331200" cy="41719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GB" sz="2000" smtClean="0"/>
              <a:t>The hydrolysis is described by a set of equilibrium reactions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sz="1800" smtClean="0"/>
          </a:p>
          <a:p>
            <a:pPr eaLnBrk="1" hangingPunct="1">
              <a:lnSpc>
                <a:spcPct val="80000"/>
              </a:lnSpc>
              <a:defRPr/>
            </a:pPr>
            <a:endParaRPr lang="en-GB" sz="1800" smtClean="0"/>
          </a:p>
          <a:p>
            <a:pPr eaLnBrk="1" hangingPunct="1">
              <a:lnSpc>
                <a:spcPct val="80000"/>
              </a:lnSpc>
              <a:defRPr/>
            </a:pPr>
            <a:endParaRPr lang="en-GB" sz="1800" smtClean="0"/>
          </a:p>
          <a:p>
            <a:pPr eaLnBrk="1" hangingPunct="1">
              <a:lnSpc>
                <a:spcPct val="80000"/>
              </a:lnSpc>
              <a:defRPr/>
            </a:pPr>
            <a:endParaRPr lang="en-GB" sz="1800" smtClean="0"/>
          </a:p>
          <a:p>
            <a:pPr eaLnBrk="1" hangingPunct="1">
              <a:lnSpc>
                <a:spcPct val="80000"/>
              </a:lnSpc>
              <a:defRPr/>
            </a:pPr>
            <a:endParaRPr lang="en-GB" sz="1800" smtClean="0"/>
          </a:p>
          <a:p>
            <a:pPr eaLnBrk="1" hangingPunct="1">
              <a:lnSpc>
                <a:spcPct val="80000"/>
              </a:lnSpc>
              <a:defRPr/>
            </a:pPr>
            <a:endParaRPr lang="en-GB" sz="18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GB" sz="2000" smtClean="0"/>
              <a:t>{Fe</a:t>
            </a:r>
            <a:r>
              <a:rPr lang="en-GB" sz="2000" baseline="30000" smtClean="0"/>
              <a:t>3+</a:t>
            </a:r>
            <a:r>
              <a:rPr lang="en-GB" sz="2000" smtClean="0"/>
              <a:t>} is determined by replacing each of the other parts of the mass equation with their equilibrium expression with {Fe</a:t>
            </a:r>
            <a:r>
              <a:rPr lang="en-GB" sz="2000" baseline="30000" smtClean="0"/>
              <a:t>3+</a:t>
            </a:r>
            <a:r>
              <a:rPr lang="en-GB" sz="2000" smtClean="0"/>
              <a:t>} :</a:t>
            </a:r>
            <a:endParaRPr lang="en-GB" smtClean="0"/>
          </a:p>
          <a:p>
            <a:pPr lvl="1" eaLnBrk="1" hangingPunct="1">
              <a:lnSpc>
                <a:spcPct val="80000"/>
              </a:lnSpc>
              <a:defRPr/>
            </a:pPr>
            <a:endParaRPr lang="en-GB" smtClean="0"/>
          </a:p>
          <a:p>
            <a:pPr lvl="1" eaLnBrk="1" hangingPunct="1">
              <a:lnSpc>
                <a:spcPct val="80000"/>
              </a:lnSpc>
              <a:defRPr/>
            </a:pPr>
            <a:endParaRPr lang="en-GB" smtClean="0"/>
          </a:p>
          <a:p>
            <a:pPr lvl="1" eaLnBrk="1" hangingPunct="1">
              <a:lnSpc>
                <a:spcPct val="80000"/>
              </a:lnSpc>
              <a:defRPr/>
            </a:pPr>
            <a:endParaRPr lang="en-GB" smtClean="0"/>
          </a:p>
          <a:p>
            <a:pPr lvl="1" eaLnBrk="1" hangingPunct="1">
              <a:lnSpc>
                <a:spcPct val="80000"/>
              </a:lnSpc>
              <a:defRPr/>
            </a:pPr>
            <a:endParaRPr lang="en-GB" smtClean="0"/>
          </a:p>
          <a:p>
            <a:pPr lvl="1" eaLnBrk="1" hangingPunct="1">
              <a:lnSpc>
                <a:spcPct val="80000"/>
              </a:lnSpc>
              <a:defRPr/>
            </a:pPr>
            <a:endParaRPr lang="en-GB" sz="180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sz="1800" smtClean="0"/>
              <a:t>Then the other species can be determined from the  {Fe</a:t>
            </a:r>
            <a:r>
              <a:rPr lang="en-GB" sz="1800" baseline="30000" smtClean="0"/>
              <a:t>3+</a:t>
            </a:r>
            <a:r>
              <a:rPr lang="en-GB" sz="1800" smtClean="0"/>
              <a:t>} and </a:t>
            </a:r>
            <a:r>
              <a:rPr lang="en-GB" sz="1800" smtClean="0">
                <a:latin typeface="Symbol" pitchFamily="18" charset="2"/>
                <a:sym typeface="WP Greek Century" pitchFamily="2" charset="2"/>
              </a:rPr>
              <a:t>b</a:t>
            </a:r>
            <a:r>
              <a:rPr lang="en-GB" sz="1800" i="1" smtClean="0">
                <a:latin typeface="Symbol" pitchFamily="18" charset="2"/>
                <a:sym typeface="WP Greek Century" pitchFamily="2" charset="2"/>
              </a:rPr>
              <a:t/>
            </a:r>
            <a:br>
              <a:rPr lang="en-GB" sz="1800" i="1" smtClean="0">
                <a:latin typeface="Symbol" pitchFamily="18" charset="2"/>
                <a:sym typeface="WP Greek Century" pitchFamily="2" charset="2"/>
              </a:rPr>
            </a:br>
            <a:r>
              <a:rPr lang="nb-NO" sz="1800" i="1" smtClean="0">
                <a:latin typeface="Symbol" pitchFamily="18" charset="2"/>
                <a:sym typeface="WP Greek Century" pitchFamily="2" charset="2"/>
              </a:rPr>
              <a:t>		</a:t>
            </a:r>
            <a:r>
              <a:rPr lang="en-GB" sz="1800" smtClean="0">
                <a:sym typeface="WP Greek Century" pitchFamily="2" charset="2"/>
              </a:rPr>
              <a:t>E</a:t>
            </a:r>
            <a:r>
              <a:rPr lang="nb-NO" sz="1800" smtClean="0">
                <a:sym typeface="WP Greek Century" pitchFamily="2" charset="2"/>
              </a:rPr>
              <a:t>.g.</a:t>
            </a:r>
            <a:r>
              <a:rPr lang="en-GB" sz="1800" smtClean="0">
                <a:sym typeface="WP Greek Century" pitchFamily="2" charset="2"/>
              </a:rPr>
              <a:t>;</a:t>
            </a:r>
            <a:endParaRPr lang="en-GB" sz="1800" smtClean="0"/>
          </a:p>
          <a:p>
            <a:pPr lvl="1" eaLnBrk="1" hangingPunct="1">
              <a:lnSpc>
                <a:spcPct val="80000"/>
              </a:lnSpc>
              <a:defRPr/>
            </a:pPr>
            <a:endParaRPr lang="en-GB" smtClean="0"/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971550" y="1557338"/>
          <a:ext cx="6337300" cy="159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1" name="Equation" r:id="rId4" imgW="4978400" imgH="1282700" progId="Equation.3">
                  <p:embed/>
                </p:oleObj>
              </mc:Choice>
              <mc:Fallback>
                <p:oleObj name="Equation" r:id="rId4" imgW="4978400" imgH="12827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557338"/>
                        <a:ext cx="6337300" cy="1598612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2916238" y="5981700"/>
          <a:ext cx="2303462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2" name="Equation" r:id="rId6" imgW="1409088" imgH="444307" progId="Equation.3">
                  <p:embed/>
                </p:oleObj>
              </mc:Choice>
              <mc:Fallback>
                <p:oleObj name="Equation" r:id="rId6" imgW="1409088" imgH="444307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5981700"/>
                        <a:ext cx="2303462" cy="687388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971550" y="2852738"/>
            <a:ext cx="547211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12295" name="Object 7"/>
          <p:cNvGraphicFramePr>
            <a:graphicFrameLocks noChangeAspect="1"/>
          </p:cNvGraphicFramePr>
          <p:nvPr/>
        </p:nvGraphicFramePr>
        <p:xfrm>
          <a:off x="900113" y="3860800"/>
          <a:ext cx="3311525" cy="169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3" name="Equation" r:id="rId8" imgW="2222500" imgH="1181100" progId="Equation.3">
                  <p:embed/>
                </p:oleObj>
              </mc:Choice>
              <mc:Fallback>
                <p:oleObj name="Equation" r:id="rId8" imgW="2222500" imgH="11811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860800"/>
                        <a:ext cx="3311525" cy="1697038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6" name="Oval 8"/>
          <p:cNvSpPr>
            <a:spLocks noChangeArrowheads="1"/>
          </p:cNvSpPr>
          <p:nvPr/>
        </p:nvSpPr>
        <p:spPr bwMode="auto">
          <a:xfrm>
            <a:off x="2051050" y="4868863"/>
            <a:ext cx="1223963" cy="719137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297" name="Freeform 9"/>
          <p:cNvSpPr>
            <a:spLocks/>
          </p:cNvSpPr>
          <p:nvPr/>
        </p:nvSpPr>
        <p:spPr bwMode="auto">
          <a:xfrm flipH="1">
            <a:off x="2987675" y="3141663"/>
            <a:ext cx="360363" cy="1800225"/>
          </a:xfrm>
          <a:custGeom>
            <a:avLst/>
            <a:gdLst>
              <a:gd name="T0" fmla="*/ 235256326 w 552"/>
              <a:gd name="T1" fmla="*/ 2147483647 h 1179"/>
              <a:gd name="T2" fmla="*/ 22587971 w 552"/>
              <a:gd name="T3" fmla="*/ 1480470532 h 1179"/>
              <a:gd name="T4" fmla="*/ 99728502 w 552"/>
              <a:gd name="T5" fmla="*/ 0 h 1179"/>
              <a:gd name="T6" fmla="*/ 0 60000 65536"/>
              <a:gd name="T7" fmla="*/ 0 60000 65536"/>
              <a:gd name="T8" fmla="*/ 0 60000 65536"/>
              <a:gd name="T9" fmla="*/ 0 w 552"/>
              <a:gd name="T10" fmla="*/ 0 h 1179"/>
              <a:gd name="T11" fmla="*/ 552 w 552"/>
              <a:gd name="T12" fmla="*/ 1179 h 11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2" h="1179">
                <a:moveTo>
                  <a:pt x="552" y="1179"/>
                </a:moveTo>
                <a:cubicBezTo>
                  <a:pt x="329" y="1005"/>
                  <a:pt x="106" y="831"/>
                  <a:pt x="53" y="635"/>
                </a:cubicBezTo>
                <a:cubicBezTo>
                  <a:pt x="0" y="439"/>
                  <a:pt x="117" y="219"/>
                  <a:pt x="234" y="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12298" name="Object 10"/>
          <p:cNvGraphicFramePr>
            <a:graphicFrameLocks noChangeAspect="1"/>
          </p:cNvGraphicFramePr>
          <p:nvPr/>
        </p:nvGraphicFramePr>
        <p:xfrm>
          <a:off x="3563938" y="4941888"/>
          <a:ext cx="5430837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4" name="Equation" r:id="rId10" imgW="2933700" imgH="457200" progId="Equation.3">
                  <p:embed/>
                </p:oleObj>
              </mc:Choice>
              <mc:Fallback>
                <p:oleObj name="Equation" r:id="rId10" imgW="2933700" imgH="4572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4941888"/>
                        <a:ext cx="5430837" cy="576262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Speciation programmes</a:t>
            </a:r>
          </a:p>
        </p:txBody>
      </p:sp>
      <p:sp>
        <p:nvSpPr>
          <p:cNvPr id="256010" name="Rectangle 10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2400" smtClean="0">
                <a:effectLst/>
              </a:rPr>
              <a:t>MINEQL+ is a chemical equilibrium model capable of calculating</a:t>
            </a:r>
          </a:p>
          <a:p>
            <a:pPr lvl="1" eaLnBrk="1" hangingPunct="1">
              <a:defRPr/>
            </a:pPr>
            <a:r>
              <a:rPr lang="en-GB" sz="2000" smtClean="0">
                <a:effectLst/>
              </a:rPr>
              <a:t>aqueous speciation</a:t>
            </a:r>
          </a:p>
          <a:p>
            <a:pPr lvl="1" eaLnBrk="1" hangingPunct="1">
              <a:defRPr/>
            </a:pPr>
            <a:r>
              <a:rPr lang="en-GB" sz="2000" smtClean="0">
                <a:effectLst/>
              </a:rPr>
              <a:t>solid phase saturation</a:t>
            </a:r>
          </a:p>
          <a:p>
            <a:pPr lvl="1" eaLnBrk="1" hangingPunct="1">
              <a:defRPr/>
            </a:pPr>
            <a:r>
              <a:rPr lang="en-GB" sz="2000" smtClean="0">
                <a:effectLst/>
              </a:rPr>
              <a:t>precipitation-dissolution</a:t>
            </a:r>
          </a:p>
          <a:p>
            <a:pPr lvl="1" eaLnBrk="1" hangingPunct="1">
              <a:defRPr/>
            </a:pPr>
            <a:r>
              <a:rPr lang="en-GB" sz="2000" smtClean="0">
                <a:effectLst/>
              </a:rPr>
              <a:t>adsorption. </a:t>
            </a:r>
          </a:p>
          <a:p>
            <a:pPr eaLnBrk="1" hangingPunct="1">
              <a:defRPr/>
            </a:pPr>
            <a:r>
              <a:rPr lang="en-GB" sz="2400" smtClean="0">
                <a:effectLst/>
              </a:rPr>
              <a:t>An extensive thermodynamic database is included in the model</a:t>
            </a:r>
          </a:p>
          <a:p>
            <a:pPr eaLnBrk="1" hangingPunct="1">
              <a:defRPr/>
            </a:pPr>
            <a:endParaRPr lang="en-GB" sz="2400" smtClean="0"/>
          </a:p>
        </p:txBody>
      </p:sp>
      <p:pic>
        <p:nvPicPr>
          <p:cNvPr id="13316" name="Picture 11" descr="FRO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276475"/>
            <a:ext cx="3816350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Speciation; Shortcomings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12875"/>
            <a:ext cx="8435975" cy="16843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The equilibrium model is based on a choice of complexes and their stability constants, </a:t>
            </a:r>
            <a:br>
              <a:rPr lang="en-US" sz="2800" smtClean="0"/>
            </a:br>
            <a:r>
              <a:rPr lang="en-US" sz="2800" smtClean="0"/>
              <a:t>which makes the results questionable</a:t>
            </a:r>
          </a:p>
          <a:p>
            <a:pPr eaLnBrk="1" hangingPunct="1">
              <a:defRPr/>
            </a:pPr>
            <a:endParaRPr lang="en-US" sz="2800" smtClean="0"/>
          </a:p>
        </p:txBody>
      </p:sp>
      <p:graphicFrame>
        <p:nvGraphicFramePr>
          <p:cNvPr id="14340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1763713" y="3043238"/>
          <a:ext cx="5329237" cy="361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4" name="Photo Editor Photo" r:id="rId4" imgW="7085714" imgH="4800000" progId="MSPhotoEd.3">
                  <p:embed/>
                </p:oleObj>
              </mc:Choice>
              <mc:Fallback>
                <p:oleObj name="Photo Editor Photo" r:id="rId4" imgW="7085714" imgH="4800000" progId="MSPhotoEd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3043238"/>
                        <a:ext cx="5329237" cy="3611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Tutorial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2800" smtClean="0">
                <a:effectLst/>
              </a:rPr>
              <a:t>Start out by choosing components that define your system</a:t>
            </a:r>
          </a:p>
          <a:p>
            <a:pPr eaLnBrk="1" hangingPunct="1">
              <a:defRPr/>
            </a:pPr>
            <a:endParaRPr lang="en-GB" sz="2800" smtClean="0">
              <a:effectLst/>
            </a:endParaRPr>
          </a:p>
          <a:p>
            <a:pPr eaLnBrk="1" hangingPunct="1">
              <a:defRPr/>
            </a:pPr>
            <a:endParaRPr lang="en-GB" sz="2800" smtClean="0">
              <a:effectLst/>
            </a:endParaRPr>
          </a:p>
          <a:p>
            <a:pPr eaLnBrk="1" hangingPunct="1">
              <a:defRPr/>
            </a:pPr>
            <a:r>
              <a:rPr lang="en-GB" sz="2800" smtClean="0">
                <a:effectLst/>
              </a:rPr>
              <a:t>Find thermodynamic constants in database in ”Scan Thermo”</a:t>
            </a:r>
          </a:p>
          <a:p>
            <a:pPr eaLnBrk="1" hangingPunct="1">
              <a:defRPr/>
            </a:pPr>
            <a:endParaRPr lang="en-GB" sz="2800" smtClean="0"/>
          </a:p>
        </p:txBody>
      </p:sp>
      <p:pic>
        <p:nvPicPr>
          <p:cNvPr id="15364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0175" y="1600200"/>
            <a:ext cx="2914650" cy="2185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8588" y="3938588"/>
            <a:ext cx="2916237" cy="2187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Tutorial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2800" smtClean="0">
                <a:effectLst/>
              </a:rPr>
              <a:t>The Calculation Wizards Tool is a collection of </a:t>
            </a:r>
            <a:r>
              <a:rPr lang="en-GB" sz="2800" b="1" smtClean="0">
                <a:effectLst/>
              </a:rPr>
              <a:t>5 </a:t>
            </a:r>
            <a:r>
              <a:rPr lang="en-GB" sz="2800" smtClean="0">
                <a:effectLst/>
              </a:rPr>
              <a:t>input options to describe the chemistry of the system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GB" sz="2800" smtClean="0">
              <a:effectLst/>
            </a:endParaRPr>
          </a:p>
          <a:p>
            <a:pPr eaLnBrk="1" hangingPunct="1">
              <a:defRPr/>
            </a:pPr>
            <a:r>
              <a:rPr lang="en-GB" sz="2800" smtClean="0">
                <a:effectLst/>
              </a:rPr>
              <a:t>Running the calculation</a:t>
            </a:r>
          </a:p>
          <a:p>
            <a:pPr eaLnBrk="1" hangingPunct="1">
              <a:defRPr/>
            </a:pPr>
            <a:endParaRPr lang="en-GB" sz="2800" smtClean="0">
              <a:effectLst/>
            </a:endParaRPr>
          </a:p>
          <a:p>
            <a:pPr eaLnBrk="1" hangingPunct="1">
              <a:defRPr/>
            </a:pPr>
            <a:endParaRPr lang="en-GB" sz="2800" smtClean="0"/>
          </a:p>
        </p:txBody>
      </p:sp>
      <p:pic>
        <p:nvPicPr>
          <p:cNvPr id="16388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0175" y="1600200"/>
            <a:ext cx="2914650" cy="2185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8588" y="3938588"/>
            <a:ext cx="2916237" cy="2187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Tutorial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2400" smtClean="0"/>
              <a:t>Multirun manager </a:t>
            </a:r>
          </a:p>
          <a:p>
            <a:pPr lvl="1" eaLnBrk="1" hangingPunct="1">
              <a:defRPr/>
            </a:pPr>
            <a:r>
              <a:rPr lang="en-GB" sz="2000" smtClean="0"/>
              <a:t>Titration</a:t>
            </a:r>
          </a:p>
          <a:p>
            <a:pPr lvl="1" eaLnBrk="1" hangingPunct="1">
              <a:defRPr/>
            </a:pPr>
            <a:r>
              <a:rPr lang="en-GB" sz="2000" smtClean="0"/>
              <a:t>2 way analysis</a:t>
            </a:r>
          </a:p>
          <a:p>
            <a:pPr lvl="1" eaLnBrk="1" hangingPunct="1">
              <a:defRPr/>
            </a:pPr>
            <a:r>
              <a:rPr lang="en-GB" sz="2000" smtClean="0"/>
              <a:t>Field data</a:t>
            </a:r>
          </a:p>
          <a:p>
            <a:pPr lvl="1" eaLnBrk="1" hangingPunct="1">
              <a:defRPr/>
            </a:pPr>
            <a:endParaRPr lang="en-GB" sz="2000" smtClean="0"/>
          </a:p>
          <a:p>
            <a:pPr eaLnBrk="1" hangingPunct="1">
              <a:defRPr/>
            </a:pPr>
            <a:r>
              <a:rPr lang="en-GB" sz="2400" smtClean="0"/>
              <a:t>Output manager</a:t>
            </a:r>
          </a:p>
          <a:p>
            <a:pPr lvl="1" eaLnBrk="1" hangingPunct="1">
              <a:defRPr/>
            </a:pPr>
            <a:r>
              <a:rPr lang="en-GB" sz="2000" smtClean="0"/>
              <a:t>Types of Output</a:t>
            </a:r>
          </a:p>
          <a:p>
            <a:pPr lvl="2" eaLnBrk="1" hangingPunct="1">
              <a:defRPr/>
            </a:pPr>
            <a:r>
              <a:rPr lang="en-GB" sz="1800" smtClean="0"/>
              <a:t>The Header</a:t>
            </a:r>
          </a:p>
          <a:p>
            <a:pPr lvl="2" eaLnBrk="1" hangingPunct="1">
              <a:defRPr/>
            </a:pPr>
            <a:r>
              <a:rPr lang="en-GB" sz="1800" smtClean="0"/>
              <a:t>The Log</a:t>
            </a:r>
          </a:p>
          <a:p>
            <a:pPr lvl="2" eaLnBrk="1" hangingPunct="1">
              <a:defRPr/>
            </a:pPr>
            <a:r>
              <a:rPr lang="en-GB" sz="1800" smtClean="0"/>
              <a:t>The MultiRun Table</a:t>
            </a:r>
          </a:p>
          <a:p>
            <a:pPr lvl="2" eaLnBrk="1" hangingPunct="1">
              <a:defRPr/>
            </a:pPr>
            <a:r>
              <a:rPr lang="en-GB" sz="1800" smtClean="0"/>
              <a:t>Component Groups</a:t>
            </a:r>
          </a:p>
          <a:p>
            <a:pPr lvl="2" eaLnBrk="1" hangingPunct="1">
              <a:defRPr/>
            </a:pPr>
            <a:r>
              <a:rPr lang="en-GB" sz="1800" smtClean="0"/>
              <a:t>Special Reports</a:t>
            </a:r>
          </a:p>
        </p:txBody>
      </p:sp>
      <p:pic>
        <p:nvPicPr>
          <p:cNvPr id="17412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0175" y="1600200"/>
            <a:ext cx="2914650" cy="2185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8588" y="3938588"/>
            <a:ext cx="2916237" cy="2187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Tutorial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2800" smtClean="0"/>
              <a:t>Graphics manager</a:t>
            </a:r>
          </a:p>
          <a:p>
            <a:pPr lvl="1" eaLnBrk="1" hangingPunct="1">
              <a:defRPr/>
            </a:pPr>
            <a:r>
              <a:rPr lang="en-GB" sz="2400" smtClean="0"/>
              <a:t>Bar and X-Y plots</a:t>
            </a:r>
          </a:p>
          <a:p>
            <a:pPr lvl="1" eaLnBrk="1" hangingPunct="1">
              <a:defRPr/>
            </a:pPr>
            <a:endParaRPr lang="en-GB" sz="2400" smtClean="0"/>
          </a:p>
          <a:p>
            <a:pPr lvl="1" eaLnBrk="1" hangingPunct="1">
              <a:defRPr/>
            </a:pPr>
            <a:endParaRPr lang="en-GB" sz="2400" smtClean="0"/>
          </a:p>
          <a:p>
            <a:pPr lvl="1" eaLnBrk="1" hangingPunct="1">
              <a:defRPr/>
            </a:pPr>
            <a:endParaRPr lang="en-GB" sz="2400" smtClean="0"/>
          </a:p>
          <a:p>
            <a:pPr lvl="1" eaLnBrk="1" hangingPunct="1">
              <a:defRPr/>
            </a:pPr>
            <a:endParaRPr lang="en-GB" sz="2400" smtClean="0"/>
          </a:p>
          <a:p>
            <a:pPr eaLnBrk="1" hangingPunct="1">
              <a:defRPr/>
            </a:pPr>
            <a:r>
              <a:rPr lang="en-GB" sz="2800" smtClean="0"/>
              <a:t>Run through the 4 problems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z="2800" smtClean="0"/>
              <a:t> 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GB" sz="2400" smtClean="0"/>
          </a:p>
        </p:txBody>
      </p:sp>
      <p:pic>
        <p:nvPicPr>
          <p:cNvPr id="18436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0175" y="1600200"/>
            <a:ext cx="2914650" cy="2185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9700" y="4149725"/>
            <a:ext cx="2916238" cy="2187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Report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The report (~ 3p) should include the following paragraphs</a:t>
            </a:r>
          </a:p>
          <a:p>
            <a:pPr lvl="1" eaLnBrk="1" hangingPunct="1">
              <a:defRPr/>
            </a:pPr>
            <a:r>
              <a:rPr lang="en-GB" smtClean="0"/>
              <a:t>Abstract</a:t>
            </a:r>
          </a:p>
          <a:p>
            <a:pPr lvl="1" eaLnBrk="1" hangingPunct="1">
              <a:defRPr/>
            </a:pPr>
            <a:r>
              <a:rPr lang="en-GB" smtClean="0"/>
              <a:t>Introduction</a:t>
            </a:r>
          </a:p>
          <a:p>
            <a:pPr lvl="1" eaLnBrk="1" hangingPunct="1">
              <a:defRPr/>
            </a:pPr>
            <a:r>
              <a:rPr lang="en-GB" smtClean="0"/>
              <a:t>Material and methods</a:t>
            </a:r>
          </a:p>
          <a:p>
            <a:pPr lvl="1" eaLnBrk="1" hangingPunct="1">
              <a:defRPr/>
            </a:pPr>
            <a:r>
              <a:rPr lang="en-GB" smtClean="0"/>
              <a:t>Results</a:t>
            </a:r>
          </a:p>
          <a:p>
            <a:pPr lvl="1" eaLnBrk="1" hangingPunct="1">
              <a:defRPr/>
            </a:pPr>
            <a:r>
              <a:rPr lang="en-GB" smtClean="0"/>
              <a:t>Discussion</a:t>
            </a:r>
          </a:p>
          <a:p>
            <a:pPr lvl="1" eaLnBrk="1" hangingPunct="1">
              <a:defRPr/>
            </a:pPr>
            <a:r>
              <a:rPr lang="en-GB" smtClean="0"/>
              <a:t>Conclusion</a:t>
            </a:r>
          </a:p>
        </p:txBody>
      </p:sp>
      <p:pic>
        <p:nvPicPr>
          <p:cNvPr id="19460" name="Picture 4" descr="MORSA0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781300"/>
            <a:ext cx="396081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242"/>
          <a:stretch>
            <a:fillRect/>
          </a:stretch>
        </p:blipFill>
        <p:spPr bwMode="auto">
          <a:xfrm>
            <a:off x="0" y="0"/>
            <a:ext cx="9144000" cy="226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90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251520" y="2205038"/>
            <a:ext cx="8568952" cy="4464322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Statistical analysis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Correlation matrix</a:t>
            </a:r>
          </a:p>
          <a:p>
            <a:pPr lvl="1">
              <a:defRPr/>
            </a:pPr>
            <a:r>
              <a:rPr lang="en-GB" dirty="0" smtClean="0"/>
              <a:t>Identify parameters that are directly correlated or </a:t>
            </a:r>
            <a:br>
              <a:rPr lang="en-GB" dirty="0" smtClean="0"/>
            </a:br>
            <a:r>
              <a:rPr lang="en-GB" dirty="0" smtClean="0"/>
              <a:t>co-</a:t>
            </a:r>
            <a:r>
              <a:rPr lang="en-GB" dirty="0" err="1" smtClean="0"/>
              <a:t>variate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112" y="2924944"/>
            <a:ext cx="5184244" cy="3849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348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Multivariate statistics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9552" y="1268760"/>
            <a:ext cx="8147050" cy="4525963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How to interpret information in a data matrix of 1000 samples with typically 20 – 30 parameters </a:t>
            </a: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284538"/>
            <a:ext cx="5961063" cy="328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645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Cluster analysis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496" y="1600200"/>
            <a:ext cx="8362950" cy="1468438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Organizing parameters that co-</a:t>
            </a:r>
            <a:r>
              <a:rPr lang="en-GB" dirty="0" err="1" smtClean="0"/>
              <a:t>variate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in clusters</a:t>
            </a:r>
          </a:p>
          <a:p>
            <a:pPr lvl="1">
              <a:defRPr/>
            </a:pPr>
            <a:r>
              <a:rPr lang="en-GB" dirty="0" smtClean="0"/>
              <a:t>Identify </a:t>
            </a:r>
          </a:p>
          <a:p>
            <a:pPr lvl="2">
              <a:defRPr/>
            </a:pPr>
            <a:r>
              <a:rPr lang="en-GB" dirty="0" smtClean="0"/>
              <a:t>Links </a:t>
            </a:r>
            <a:br>
              <a:rPr lang="en-GB" dirty="0" smtClean="0"/>
            </a:br>
            <a:r>
              <a:rPr lang="en-GB" dirty="0" smtClean="0"/>
              <a:t>between groups</a:t>
            </a:r>
            <a:br>
              <a:rPr lang="en-GB" dirty="0" smtClean="0"/>
            </a:br>
            <a:r>
              <a:rPr lang="en-GB" dirty="0" smtClean="0"/>
              <a:t>of parameters</a:t>
            </a:r>
          </a:p>
          <a:p>
            <a:pPr lvl="2">
              <a:defRPr/>
            </a:pPr>
            <a:r>
              <a:rPr lang="en-GB" dirty="0" smtClean="0"/>
              <a:t>Key </a:t>
            </a:r>
            <a:br>
              <a:rPr lang="en-GB" dirty="0" smtClean="0"/>
            </a:br>
            <a:r>
              <a:rPr lang="en-GB" dirty="0" smtClean="0"/>
              <a:t>variables  </a:t>
            </a:r>
          </a:p>
          <a:p>
            <a:pPr lvl="2">
              <a:defRPr/>
            </a:pPr>
            <a:r>
              <a:rPr lang="en-GB" dirty="0" smtClean="0"/>
              <a:t>General </a:t>
            </a:r>
            <a:br>
              <a:rPr lang="en-GB" dirty="0" smtClean="0"/>
            </a:br>
            <a:r>
              <a:rPr lang="en-GB" dirty="0" smtClean="0"/>
              <a:t>patterns</a:t>
            </a:r>
          </a:p>
          <a:p>
            <a:pPr>
              <a:defRPr/>
            </a:pPr>
            <a:endParaRPr lang="en-GB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564904"/>
            <a:ext cx="5465217" cy="353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17994" y="476579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4">
                    <a:lumMod val="10000"/>
                  </a:schemeClr>
                </a:solidFill>
              </a:rPr>
              <a:t>1</a:t>
            </a:r>
            <a:endParaRPr lang="en-GB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60232" y="477180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4">
                    <a:lumMod val="10000"/>
                  </a:schemeClr>
                </a:solidFill>
              </a:rPr>
              <a:t>2</a:t>
            </a:r>
            <a:endParaRPr lang="en-GB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68344" y="474079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4">
                    <a:lumMod val="10000"/>
                  </a:schemeClr>
                </a:solidFill>
              </a:rPr>
              <a:t>3</a:t>
            </a:r>
            <a:endParaRPr lang="en-GB" b="1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76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Principal Component Analysis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defRPr/>
            </a:pPr>
            <a:r>
              <a:rPr lang="en-GB" sz="2400" dirty="0" smtClean="0"/>
              <a:t>Makes an n-</a:t>
            </a:r>
            <a:r>
              <a:rPr lang="en-GB" sz="2400" dirty="0" err="1" smtClean="0"/>
              <a:t>dimential</a:t>
            </a:r>
            <a:r>
              <a:rPr lang="en-GB" sz="2400" dirty="0" smtClean="0"/>
              <a:t> graph of your </a:t>
            </a:r>
            <a:br>
              <a:rPr lang="en-GB" sz="2400" dirty="0" smtClean="0"/>
            </a:br>
            <a:r>
              <a:rPr lang="en-GB" sz="2400" dirty="0" smtClean="0"/>
              <a:t>n parameters </a:t>
            </a:r>
          </a:p>
          <a:p>
            <a:pPr>
              <a:defRPr/>
            </a:pPr>
            <a:r>
              <a:rPr lang="en-GB" sz="2400" dirty="0" smtClean="0"/>
              <a:t>Identifies the greatest variation in the swarm of data points and draws the PC1 through its axis. </a:t>
            </a:r>
          </a:p>
          <a:p>
            <a:pPr>
              <a:defRPr/>
            </a:pPr>
            <a:r>
              <a:rPr lang="en-GB" sz="2400" dirty="0" smtClean="0"/>
              <a:t>Identifies the next PC perpendicular to the previous</a:t>
            </a:r>
          </a:p>
          <a:p>
            <a:pPr>
              <a:defRPr/>
            </a:pPr>
            <a:r>
              <a:rPr lang="en-GB" sz="2400" dirty="0" smtClean="0"/>
              <a:t>Produce loading plots that are projections of the points to the PC plane </a:t>
            </a:r>
            <a:endParaRPr lang="en-GB" sz="2400" dirty="0"/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4584778" y="2780858"/>
            <a:ext cx="4418195" cy="2880390"/>
            <a:chOff x="153805" y="548610"/>
            <a:chExt cx="8836389" cy="576077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3805" y="548610"/>
              <a:ext cx="8836389" cy="5760779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 bwMode="auto">
            <a:xfrm flipV="1">
              <a:off x="3312263" y="1198328"/>
              <a:ext cx="33617" cy="4448735"/>
            </a:xfrm>
            <a:prstGeom prst="line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V="1">
              <a:off x="1187948" y="2397357"/>
              <a:ext cx="7504739" cy="11206"/>
            </a:xfrm>
            <a:prstGeom prst="line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2" name="Oval 11"/>
          <p:cNvSpPr/>
          <p:nvPr/>
        </p:nvSpPr>
        <p:spPr bwMode="auto">
          <a:xfrm>
            <a:off x="5220072" y="4653066"/>
            <a:ext cx="1152128" cy="648072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7524328" y="3105717"/>
            <a:ext cx="1276800" cy="755261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7245796" y="4181897"/>
            <a:ext cx="854596" cy="759201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58089" y="5377902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accent4">
                    <a:lumMod val="10000"/>
                  </a:schemeClr>
                </a:solidFill>
              </a:rPr>
              <a:t>40.0%</a:t>
            </a:r>
            <a:endParaRPr lang="en-GB" sz="12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0800000">
            <a:off x="4572000" y="3394719"/>
            <a:ext cx="369332" cy="52674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GB" sz="1200" dirty="0" smtClean="0">
                <a:solidFill>
                  <a:schemeClr val="accent4">
                    <a:lumMod val="10000"/>
                  </a:schemeClr>
                </a:solidFill>
              </a:rPr>
              <a:t>28.7%</a:t>
            </a:r>
            <a:endParaRPr lang="en-GB" sz="12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83230" y="48284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4">
                    <a:lumMod val="10000"/>
                  </a:schemeClr>
                </a:solidFill>
              </a:rPr>
              <a:t>2</a:t>
            </a:r>
            <a:endParaRPr lang="en-GB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87486" y="320361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4">
                    <a:lumMod val="10000"/>
                  </a:schemeClr>
                </a:solidFill>
              </a:rPr>
              <a:t>1</a:t>
            </a:r>
            <a:endParaRPr lang="en-GB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96336" y="457176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4">
                    <a:lumMod val="10000"/>
                  </a:schemeClr>
                </a:solidFill>
              </a:rPr>
              <a:t>3</a:t>
            </a:r>
            <a:endParaRPr lang="en-GB" b="1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7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56184"/>
            <a:ext cx="8229600" cy="4525963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7" name="Objec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89" y="764704"/>
            <a:ext cx="8803822" cy="584530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 bwMode="auto">
          <a:xfrm flipV="1">
            <a:off x="4714874" y="1499489"/>
            <a:ext cx="40821" cy="4313465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flipV="1">
            <a:off x="1081767" y="2887418"/>
            <a:ext cx="7429500" cy="40821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3635896" y="2564904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4">
                    <a:lumMod val="10000"/>
                  </a:schemeClr>
                </a:solidFill>
              </a:rPr>
              <a:t>Degree of eutrophication</a:t>
            </a:r>
            <a:endParaRPr lang="en-GB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3830843" y="3872833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4">
                    <a:lumMod val="10000"/>
                  </a:schemeClr>
                </a:solidFill>
              </a:rPr>
              <a:t>Degree of pollution</a:t>
            </a:r>
            <a:endParaRPr lang="en-GB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06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0251820"/>
              </p:ext>
            </p:extLst>
          </p:nvPr>
        </p:nvGraphicFramePr>
        <p:xfrm>
          <a:off x="474033" y="2332037"/>
          <a:ext cx="8669967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482" name="Picture 2" descr="M:\www_docs\KJM_MEF_4010\Pictures\Bogstadvannet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5176"/>
            <a:ext cx="1658112" cy="124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M:\www_docs\KJM_MEF_4010\Pictures\Lysakerelva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86064"/>
            <a:ext cx="1658112" cy="124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 descr="M:\www_docs\KJM_MEF_4010\Pictures\Akerselva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328" y="834784"/>
            <a:ext cx="1243584" cy="165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M:\www_docs\KJM_MEF_4010\Pictures\Maridalsvannet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5176"/>
            <a:ext cx="1658112" cy="124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M:\www_docs\KJM_MEF_4010\Pictures\Østensjøvann0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992" y="25176"/>
            <a:ext cx="1658112" cy="124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7" name="Picture 7" descr="M:\www_docs\KJM_MEF_4010\Pictures\Kolbotntjernet0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249312"/>
            <a:ext cx="1658112" cy="124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M:\www_docs\KJM_MEF_4010\Pictures\Årungen0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5176"/>
            <a:ext cx="1658112" cy="124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9" name="Picture 9" descr="M:\www_docs\KJM_MEF_4010\Pictures\Sværsvann0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924" y="1249312"/>
            <a:ext cx="1658112" cy="124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0" name="Picture 10" descr="M:\www_docs\KJM_MEF_4010\Pictures\Nesøytjernet04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376" y="25176"/>
            <a:ext cx="1658112" cy="124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1" name="Picture 11" descr="M:\www_docs\KJM_MEF_4010\Pictures\Lutvann03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53762"/>
            <a:ext cx="1658112" cy="124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27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8444</TotalTime>
  <Words>852</Words>
  <Application>Microsoft Office PowerPoint</Application>
  <PresentationFormat>On-screen Show (4:3)</PresentationFormat>
  <Paragraphs>254</Paragraphs>
  <Slides>28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Ripple</vt:lpstr>
      <vt:lpstr>Document</vt:lpstr>
      <vt:lpstr>Equation</vt:lpstr>
      <vt:lpstr>SPW 4.0 Graph</vt:lpstr>
      <vt:lpstr>Worksheet</vt:lpstr>
      <vt:lpstr>Photo Editor Photo</vt:lpstr>
      <vt:lpstr>Species in natural freshwater  Central equilibriums in natural water samples </vt:lpstr>
      <vt:lpstr>Compilation, calculations  and QC of data</vt:lpstr>
      <vt:lpstr>PowerPoint Presentation</vt:lpstr>
      <vt:lpstr>Statistical analysis</vt:lpstr>
      <vt:lpstr>Multivariate statistics</vt:lpstr>
      <vt:lpstr>Cluster analysis</vt:lpstr>
      <vt:lpstr>Principal Component Analysis</vt:lpstr>
      <vt:lpstr>PowerPoint Presentation</vt:lpstr>
      <vt:lpstr>PowerPoint Presentation</vt:lpstr>
      <vt:lpstr>Challenges with simultaneous equilibrium</vt:lpstr>
      <vt:lpstr>Inorganic complexes</vt:lpstr>
      <vt:lpstr>Hydrolysis</vt:lpstr>
      <vt:lpstr>Distribution of dissolved Fe3+ species Two total Fe concentrations,  FeT = 10-4M and FeT = 10-2M</vt:lpstr>
      <vt:lpstr>Dissolved Organic Matter</vt:lpstr>
      <vt:lpstr>Speciation with different ligands present</vt:lpstr>
      <vt:lpstr>Scheme for chemical equilibrium calculations</vt:lpstr>
      <vt:lpstr>PowerPoint Presentation</vt:lpstr>
      <vt:lpstr>PowerPoint Presentation</vt:lpstr>
      <vt:lpstr>PowerPoint Presentation</vt:lpstr>
      <vt:lpstr>PowerPoint Presentation</vt:lpstr>
      <vt:lpstr>Metal hydrolysis</vt:lpstr>
      <vt:lpstr>Speciation programmes</vt:lpstr>
      <vt:lpstr>Speciation; Shortcomings</vt:lpstr>
      <vt:lpstr>Tutorial</vt:lpstr>
      <vt:lpstr>Tutorial</vt:lpstr>
      <vt:lpstr>Tutorial</vt:lpstr>
      <vt:lpstr>Tutorial</vt:lpstr>
      <vt:lpstr>Report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Difference between  total analysis,  fractionation and  species</dc:title>
  <dc:creator>rvogt_lokal</dc:creator>
  <cp:lastModifiedBy>Rolf David Vogt</cp:lastModifiedBy>
  <cp:revision>63</cp:revision>
  <cp:lastPrinted>2013-10-24T06:46:53Z</cp:lastPrinted>
  <dcterms:created xsi:type="dcterms:W3CDTF">2004-10-08T16:14:13Z</dcterms:created>
  <dcterms:modified xsi:type="dcterms:W3CDTF">2014-10-07T18:06:27Z</dcterms:modified>
</cp:coreProperties>
</file>