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0"/>
  </p:notesMasterIdLst>
  <p:handoutMasterIdLst>
    <p:handoutMasterId r:id="rId51"/>
  </p:handoutMasterIdLst>
  <p:sldIdLst>
    <p:sldId id="256" r:id="rId2"/>
    <p:sldId id="258" r:id="rId3"/>
    <p:sldId id="288" r:id="rId4"/>
    <p:sldId id="287" r:id="rId5"/>
    <p:sldId id="325" r:id="rId6"/>
    <p:sldId id="273" r:id="rId7"/>
    <p:sldId id="315" r:id="rId8"/>
    <p:sldId id="319" r:id="rId9"/>
    <p:sldId id="283" r:id="rId10"/>
    <p:sldId id="277" r:id="rId11"/>
    <p:sldId id="290" r:id="rId12"/>
    <p:sldId id="280" r:id="rId13"/>
    <p:sldId id="282" r:id="rId14"/>
    <p:sldId id="317" r:id="rId15"/>
    <p:sldId id="338" r:id="rId16"/>
    <p:sldId id="339" r:id="rId17"/>
    <p:sldId id="341" r:id="rId18"/>
    <p:sldId id="342" r:id="rId19"/>
    <p:sldId id="327" r:id="rId20"/>
    <p:sldId id="344" r:id="rId21"/>
    <p:sldId id="345" r:id="rId22"/>
    <p:sldId id="346" r:id="rId23"/>
    <p:sldId id="347" r:id="rId24"/>
    <p:sldId id="343" r:id="rId25"/>
    <p:sldId id="278" r:id="rId26"/>
    <p:sldId id="285" r:id="rId27"/>
    <p:sldId id="308" r:id="rId28"/>
    <p:sldId id="299" r:id="rId29"/>
    <p:sldId id="318" r:id="rId30"/>
    <p:sldId id="349" r:id="rId31"/>
    <p:sldId id="350" r:id="rId32"/>
    <p:sldId id="352" r:id="rId33"/>
    <p:sldId id="353" r:id="rId34"/>
    <p:sldId id="326" r:id="rId35"/>
    <p:sldId id="331" r:id="rId36"/>
    <p:sldId id="329" r:id="rId37"/>
    <p:sldId id="328" r:id="rId38"/>
    <p:sldId id="330" r:id="rId39"/>
    <p:sldId id="286" r:id="rId40"/>
    <p:sldId id="355" r:id="rId41"/>
    <p:sldId id="297" r:id="rId42"/>
    <p:sldId id="354" r:id="rId43"/>
    <p:sldId id="322" r:id="rId44"/>
    <p:sldId id="321" r:id="rId45"/>
    <p:sldId id="332" r:id="rId46"/>
    <p:sldId id="333" r:id="rId47"/>
    <p:sldId id="323" r:id="rId48"/>
    <p:sldId id="324" r:id="rId49"/>
  </p:sldIdLst>
  <p:sldSz cx="9144000" cy="6858000" type="screen4x3"/>
  <p:notesSz cx="6794500" cy="9906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55" autoAdjust="0"/>
    <p:restoredTop sz="94505" autoAdjust="0"/>
  </p:normalViewPr>
  <p:slideViewPr>
    <p:cSldViewPr>
      <p:cViewPr>
        <p:scale>
          <a:sx n="60" d="100"/>
          <a:sy n="60" d="100"/>
        </p:scale>
        <p:origin x="-1362" y="-10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2FBC85-538B-4E85-88BF-1961A2C1EC7D}" type="datetimeFigureOut">
              <a:rPr lang="nb-NO" smtClean="0"/>
              <a:t>08.08.2017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6C1A26-F6B2-4557-9390-BB58D7E1AB7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579152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EFB23D-9C10-4F5D-B096-4D8B42D37EBA}" type="datetimeFigureOut">
              <a:rPr lang="nb-NO" smtClean="0"/>
              <a:t>08.08.2017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1CAFE8-2B8F-4DB0-A7D7-A97C6B73CCB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53350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 smtClean="0"/>
              <a:t>Downstreams</a:t>
            </a:r>
            <a:r>
              <a:rPr lang="nb-NO" dirty="0" smtClean="0"/>
              <a:t> </a:t>
            </a:r>
            <a:r>
              <a:rPr lang="nb-NO" dirty="0" err="1" smtClean="0"/>
              <a:t>user</a:t>
            </a:r>
            <a:r>
              <a:rPr lang="nb-NO" dirty="0" smtClean="0"/>
              <a:t>?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CAFE8-2B8F-4DB0-A7D7-A97C6B73CCBC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08514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i="1" dirty="0" smtClean="0"/>
              <a:t>Forskrift om klassifisering, merking og emballering av stoffer og stoffblandinger (CLP)</a:t>
            </a:r>
            <a:r>
              <a:rPr lang="nb-NO" dirty="0" smtClean="0"/>
              <a:t> ble innført 16. juni 2012. Denne </a:t>
            </a:r>
            <a:r>
              <a:rPr lang="nb-NO" dirty="0" err="1" smtClean="0"/>
              <a:t>forskriften</a:t>
            </a:r>
            <a:r>
              <a:rPr lang="nb-NO" dirty="0" smtClean="0"/>
              <a:t> erstatter </a:t>
            </a:r>
            <a:r>
              <a:rPr lang="nb-NO" i="1" dirty="0" smtClean="0"/>
              <a:t>Forskrift om klassifisering, merking mv. av farlige kjemikalier (Merkeforskriften)</a:t>
            </a:r>
            <a:r>
              <a:rPr lang="nb-NO" dirty="0" smtClean="0"/>
              <a:t>. </a:t>
            </a:r>
          </a:p>
          <a:p>
            <a:r>
              <a:rPr lang="nb-NO" dirty="0" smtClean="0"/>
              <a:t>Skal sikre samme merking for lagring, omsetning og transport, over hele verden.</a:t>
            </a:r>
          </a:p>
          <a:p>
            <a:endParaRPr lang="nb-NO" dirty="0" smtClean="0"/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CAFE8-2B8F-4DB0-A7D7-A97C6B73CCBC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8559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AB0058-8764-FA45-A2C0-F66876D43A8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497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543800" cy="1143000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143000" y="3429000"/>
            <a:ext cx="7543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259632" y="1484784"/>
            <a:ext cx="648072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sz="2800" b="1" dirty="0" smtClean="0">
                <a:latin typeface="Calibri" pitchFamily="34" charset="0"/>
                <a:cs typeface="Calibri" pitchFamily="34" charset="0"/>
              </a:rPr>
              <a:t>Kjemisk institutt - Skolelaboratoriet</a:t>
            </a:r>
            <a:endParaRPr lang="nb-NO" sz="28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0"/>
            <a:ext cx="8208912" cy="1556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18.08.2015</a:t>
            </a:r>
            <a:endParaRPr lang="nb-NO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Brit Skaugrud og Svein Tveit - Skolelaboratoriet for kjemi</a:t>
            </a:r>
            <a:endParaRPr lang="nb-NO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6ED4D6-005A-4584-BC5F-8FD6FC2D7B2F}" type="slidenum">
              <a:rPr lang="nb-NO" smtClean="0"/>
              <a:t>‹#›</a:t>
            </a:fld>
            <a:endParaRPr lang="nb-NO"/>
          </a:p>
        </p:txBody>
      </p:sp>
      <p:sp>
        <p:nvSpPr>
          <p:cNvPr id="7" name="TextBox 6"/>
          <p:cNvSpPr txBox="1"/>
          <p:nvPr/>
        </p:nvSpPr>
        <p:spPr>
          <a:xfrm>
            <a:off x="827584" y="76562"/>
            <a:ext cx="547260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b="1" dirty="0" smtClean="0">
                <a:latin typeface="Calibri" pitchFamily="34" charset="0"/>
                <a:cs typeface="Calibri" pitchFamily="34" charset="0"/>
              </a:rPr>
              <a:t>Kjemisk institutt - Skolelaboratoriet</a:t>
            </a:r>
            <a:endParaRPr lang="nb-NO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838200"/>
            <a:ext cx="192405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838200"/>
            <a:ext cx="561975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18.08.2015</a:t>
            </a:r>
            <a:endParaRPr lang="nb-NO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Brit Skaugrud og Svein Tveit - Skolelaboratoriet for kjemi</a:t>
            </a:r>
            <a:endParaRPr lang="nb-NO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6ED4D6-005A-4584-BC5F-8FD6FC2D7B2F}" type="slidenum">
              <a:rPr lang="nb-NO" smtClean="0"/>
              <a:t>‹#›</a:t>
            </a:fld>
            <a:endParaRPr lang="nb-NO"/>
          </a:p>
        </p:txBody>
      </p:sp>
      <p:sp>
        <p:nvSpPr>
          <p:cNvPr id="7" name="TextBox 6"/>
          <p:cNvSpPr txBox="1"/>
          <p:nvPr/>
        </p:nvSpPr>
        <p:spPr>
          <a:xfrm>
            <a:off x="827584" y="76562"/>
            <a:ext cx="547260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b="1" dirty="0" smtClean="0">
                <a:latin typeface="Calibri" pitchFamily="34" charset="0"/>
                <a:cs typeface="Calibri" pitchFamily="34" charset="0"/>
              </a:rPr>
              <a:t>Kjemisk institutt - Skolelaboratoriet</a:t>
            </a:r>
            <a:endParaRPr lang="nb-NO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18.08.2015</a:t>
            </a:r>
            <a:endParaRPr lang="nb-NO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Brit Skaugrud og Svein Tveit - Skolelaboratoriet for kjemi</a:t>
            </a:r>
            <a:endParaRPr lang="nb-NO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6ED4D6-005A-4584-BC5F-8FD6FC2D7B2F}" type="slidenum">
              <a:rPr lang="nb-NO" smtClean="0"/>
              <a:t>‹#›</a:t>
            </a:fld>
            <a:endParaRPr lang="nb-NO"/>
          </a:p>
        </p:txBody>
      </p:sp>
      <p:sp>
        <p:nvSpPr>
          <p:cNvPr id="7" name="TextBox 6"/>
          <p:cNvSpPr txBox="1"/>
          <p:nvPr/>
        </p:nvSpPr>
        <p:spPr>
          <a:xfrm>
            <a:off x="827584" y="76562"/>
            <a:ext cx="547260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b="1" dirty="0" smtClean="0">
                <a:latin typeface="Calibri" pitchFamily="34" charset="0"/>
                <a:cs typeface="Calibri" pitchFamily="34" charset="0"/>
              </a:rPr>
              <a:t>Kjemisk institutt - Skolelaboratoriet</a:t>
            </a:r>
            <a:endParaRPr lang="nb-NO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18.08.2015</a:t>
            </a:r>
            <a:endParaRPr lang="nb-NO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Brit Skaugrud og Svein Tveit - Skolelaboratoriet for kjemi</a:t>
            </a:r>
            <a:endParaRPr lang="nb-NO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6ED4D6-005A-4584-BC5F-8FD6FC2D7B2F}" type="slidenum">
              <a:rPr lang="nb-NO" smtClean="0"/>
              <a:t>‹#›</a:t>
            </a:fld>
            <a:endParaRPr lang="nb-NO"/>
          </a:p>
        </p:txBody>
      </p:sp>
      <p:sp>
        <p:nvSpPr>
          <p:cNvPr id="7" name="TextBox 6"/>
          <p:cNvSpPr txBox="1"/>
          <p:nvPr/>
        </p:nvSpPr>
        <p:spPr>
          <a:xfrm>
            <a:off x="827584" y="76562"/>
            <a:ext cx="547260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b="1" dirty="0" smtClean="0">
                <a:latin typeface="Calibri" pitchFamily="34" charset="0"/>
                <a:cs typeface="Calibri" pitchFamily="34" charset="0"/>
              </a:rPr>
              <a:t>Kjemisk institutt - Skolelaboratoriet</a:t>
            </a:r>
            <a:endParaRPr lang="nb-NO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771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771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18.08.2015</a:t>
            </a:r>
            <a:endParaRPr lang="nb-NO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Brit Skaugrud og Svein Tveit - Skolelaboratoriet for kjemi</a:t>
            </a:r>
            <a:endParaRPr lang="nb-NO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6ED4D6-005A-4584-BC5F-8FD6FC2D7B2F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extBox 7"/>
          <p:cNvSpPr txBox="1"/>
          <p:nvPr/>
        </p:nvSpPr>
        <p:spPr>
          <a:xfrm>
            <a:off x="827584" y="76562"/>
            <a:ext cx="547260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b="1" dirty="0" smtClean="0">
                <a:latin typeface="Calibri" pitchFamily="34" charset="0"/>
                <a:cs typeface="Calibri" pitchFamily="34" charset="0"/>
              </a:rPr>
              <a:t>Kjemisk institutt - Skolelaboratoriet</a:t>
            </a:r>
            <a:endParaRPr lang="nb-NO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18.08.2015</a:t>
            </a:r>
            <a:endParaRPr lang="nb-NO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Brit Skaugrud og Svein Tveit - Skolelaboratoriet for kjemi</a:t>
            </a:r>
            <a:endParaRPr lang="nb-NO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6ED4D6-005A-4584-BC5F-8FD6FC2D7B2F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extBox 9"/>
          <p:cNvSpPr txBox="1"/>
          <p:nvPr/>
        </p:nvSpPr>
        <p:spPr>
          <a:xfrm>
            <a:off x="827584" y="76562"/>
            <a:ext cx="547260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b="1" dirty="0" smtClean="0">
                <a:latin typeface="Calibri" pitchFamily="34" charset="0"/>
                <a:cs typeface="Calibri" pitchFamily="34" charset="0"/>
              </a:rPr>
              <a:t>Kjemisk institutt - Skolelaboratoriet</a:t>
            </a:r>
            <a:endParaRPr lang="nb-NO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18.08.2015</a:t>
            </a:r>
            <a:endParaRPr lang="nb-NO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Brit Skaugrud og Svein Tveit - Skolelaboratoriet for kjemi</a:t>
            </a:r>
            <a:endParaRPr lang="nb-NO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6ED4D6-005A-4584-BC5F-8FD6FC2D7B2F}" type="slidenum">
              <a:rPr lang="nb-NO" smtClean="0"/>
              <a:t>‹#›</a:t>
            </a:fld>
            <a:endParaRPr lang="nb-NO"/>
          </a:p>
        </p:txBody>
      </p:sp>
      <p:sp>
        <p:nvSpPr>
          <p:cNvPr id="6" name="TextBox 5"/>
          <p:cNvSpPr txBox="1"/>
          <p:nvPr/>
        </p:nvSpPr>
        <p:spPr>
          <a:xfrm>
            <a:off x="827584" y="76562"/>
            <a:ext cx="547260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b="1" dirty="0" smtClean="0">
                <a:latin typeface="Calibri" pitchFamily="34" charset="0"/>
                <a:cs typeface="Calibri" pitchFamily="34" charset="0"/>
              </a:rPr>
              <a:t>Kjemisk institutt - Skolelaboratoriet</a:t>
            </a:r>
            <a:endParaRPr lang="nb-NO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18.08.2015</a:t>
            </a:r>
            <a:endParaRPr lang="nb-NO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Brit Skaugrud og Svein Tveit - Skolelaboratoriet for kjemi</a:t>
            </a:r>
            <a:endParaRPr lang="nb-NO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6ED4D6-005A-4584-BC5F-8FD6FC2D7B2F}" type="slidenum">
              <a:rPr lang="nb-NO" smtClean="0"/>
              <a:t>‹#›</a:t>
            </a:fld>
            <a:endParaRPr lang="nb-NO"/>
          </a:p>
        </p:txBody>
      </p:sp>
      <p:sp>
        <p:nvSpPr>
          <p:cNvPr id="5" name="TextBox 4"/>
          <p:cNvSpPr txBox="1"/>
          <p:nvPr/>
        </p:nvSpPr>
        <p:spPr>
          <a:xfrm>
            <a:off x="827584" y="76562"/>
            <a:ext cx="547260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b="1" dirty="0" smtClean="0">
                <a:latin typeface="Calibri" pitchFamily="34" charset="0"/>
                <a:cs typeface="Calibri" pitchFamily="34" charset="0"/>
              </a:rPr>
              <a:t>Kjemisk institutt - Skolelaboratoriet</a:t>
            </a:r>
            <a:endParaRPr lang="nb-NO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18.08.2015</a:t>
            </a:r>
            <a:endParaRPr lang="nb-NO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Brit Skaugrud og Svein Tveit - Skolelaboratoriet for kjemi</a:t>
            </a:r>
            <a:endParaRPr lang="nb-NO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6ED4D6-005A-4584-BC5F-8FD6FC2D7B2F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extBox 7"/>
          <p:cNvSpPr txBox="1"/>
          <p:nvPr/>
        </p:nvSpPr>
        <p:spPr>
          <a:xfrm>
            <a:off x="827584" y="76562"/>
            <a:ext cx="547260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b="1" dirty="0" smtClean="0">
                <a:latin typeface="Calibri" pitchFamily="34" charset="0"/>
                <a:cs typeface="Calibri" pitchFamily="34" charset="0"/>
              </a:rPr>
              <a:t>Kjemisk institutt - Skolelaboratoriet</a:t>
            </a:r>
            <a:endParaRPr lang="nb-NO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nb-NO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18.08.2015</a:t>
            </a:r>
            <a:endParaRPr lang="nb-NO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Brit Skaugrud og Svein Tveit - Skolelaboratoriet for kjemi</a:t>
            </a:r>
            <a:endParaRPr lang="nb-NO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6ED4D6-005A-4584-BC5F-8FD6FC2D7B2F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extBox 7"/>
          <p:cNvSpPr txBox="1"/>
          <p:nvPr/>
        </p:nvSpPr>
        <p:spPr>
          <a:xfrm>
            <a:off x="827584" y="76562"/>
            <a:ext cx="547260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b="1" dirty="0" smtClean="0">
                <a:latin typeface="Calibri" pitchFamily="34" charset="0"/>
                <a:cs typeface="Calibri" pitchFamily="34" charset="0"/>
              </a:rPr>
              <a:t>Kjemisk institutt - Skolelaboratoriet</a:t>
            </a:r>
            <a:endParaRPr lang="nb-NO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838200"/>
            <a:ext cx="769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81200"/>
            <a:ext cx="7696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r>
              <a:rPr lang="nb-NO" smtClean="0"/>
              <a:t>18.08.2015</a:t>
            </a:r>
            <a:endParaRPr lang="nb-NO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248400"/>
            <a:ext cx="480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r>
              <a:rPr lang="nb-NO" smtClean="0"/>
              <a:t>Brit Skaugrud og Svein Tveit - Skolelaboratoriet for kjemi</a:t>
            </a:r>
            <a:endParaRPr lang="nb-NO" dirty="0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01000" y="6248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fld id="{F56ED4D6-005A-4584-BC5F-8FD6FC2D7B2F}" type="slidenum">
              <a:rPr lang="nb-NO" smtClean="0"/>
              <a:t>‹#›</a:t>
            </a:fld>
            <a:endParaRPr lang="nb-NO"/>
          </a:p>
        </p:txBody>
      </p:sp>
      <p:pic>
        <p:nvPicPr>
          <p:cNvPr id="1031" name="Picture 6" descr="UiO_A.png"/>
          <p:cNvPicPr>
            <a:picLocks noChangeAspect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304800" y="228600"/>
            <a:ext cx="2300288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827584" y="76562"/>
            <a:ext cx="547260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b="1" dirty="0" smtClean="0">
                <a:latin typeface="Calibri" pitchFamily="34" charset="0"/>
                <a:cs typeface="Calibri" pitchFamily="34" charset="0"/>
              </a:rPr>
              <a:t>Kjemisk institutt - Skolelaboratoriet</a:t>
            </a:r>
            <a:endParaRPr lang="nb-NO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s://echa.europa.eu/documents/10162/13562/clp_en.pdf/58b5dc6d-ac2a-4910-9702-e9e1f5051cc5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://eur-lex.europa.eu/LexUriServ/LexUriServ.do?uri=OJ:L:2008:353:0001:1355:en:PDF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hyperlink" Target="http://www.miljodirektoratet.no/Global/dokumenter/tema/kjemikaler/reach_clp_tidslinje_800.jpg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ljodirektoratet.no/Documents/publikasjoner/M259/M259.pdf" TargetMode="External"/><Relationship Id="rId2" Type="http://schemas.openxmlformats.org/officeDocument/2006/relationships/hyperlink" Target="http://www.hsa.ie/eng/Publications_and_Forms/Publications/Chemical_and_Hazardous_Substances/CLP_Poster_1_A1_size_.pdf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echa.europa.eu/documents/10162/23036412/clp_labelling_en.pdf/89628d94-573a-4024-86cc-0b4052a74d65" TargetMode="Externa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echa.europa.eu/information-on-chemicals/cl-inventory-databas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1143000" y="1988840"/>
            <a:ext cx="7543800" cy="1143000"/>
          </a:xfrm>
        </p:spPr>
        <p:txBody>
          <a:bodyPr/>
          <a:lstStyle/>
          <a:p>
            <a:r>
              <a:rPr lang="nb-NO" sz="2400" dirty="0" err="1" smtClean="0"/>
              <a:t>Introduction</a:t>
            </a:r>
            <a:r>
              <a:rPr lang="nb-NO" sz="2400" dirty="0" smtClean="0"/>
              <a:t> to</a:t>
            </a:r>
            <a:endParaRPr lang="nb-NO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1143000" y="3140968"/>
            <a:ext cx="7543800" cy="2146176"/>
          </a:xfrm>
        </p:spPr>
        <p:txBody>
          <a:bodyPr>
            <a:normAutofit/>
          </a:bodyPr>
          <a:lstStyle/>
          <a:p>
            <a:r>
              <a:rPr lang="en-US" sz="3200" dirty="0"/>
              <a:t>Classification and labelling of </a:t>
            </a:r>
            <a:r>
              <a:rPr lang="en-US" sz="3200" dirty="0" smtClean="0"/>
              <a:t>mixtures</a:t>
            </a:r>
          </a:p>
          <a:p>
            <a:pPr lvl="0"/>
            <a:endParaRPr lang="en-US" sz="1600" dirty="0" smtClean="0"/>
          </a:p>
          <a:p>
            <a:pPr lvl="0"/>
            <a:r>
              <a:rPr lang="en-US" sz="2200" dirty="0" smtClean="0"/>
              <a:t>Tuesday 22. </a:t>
            </a:r>
            <a:r>
              <a:rPr lang="en-US" sz="2200" dirty="0" err="1" smtClean="0"/>
              <a:t>aug.</a:t>
            </a:r>
            <a:r>
              <a:rPr lang="en-US" sz="2200" dirty="0" smtClean="0"/>
              <a:t> 2017 </a:t>
            </a:r>
            <a:br>
              <a:rPr lang="en-US" sz="2200" dirty="0" smtClean="0"/>
            </a:br>
            <a:r>
              <a:rPr lang="en-US" sz="2200" dirty="0" smtClean="0"/>
              <a:t>09:15 – 12.00 and 13.15 – 15.00 </a:t>
            </a:r>
          </a:p>
          <a:p>
            <a:pPr lvl="0"/>
            <a:r>
              <a:rPr lang="en-US" sz="2200" dirty="0" smtClean="0"/>
              <a:t>Seminar </a:t>
            </a:r>
            <a:r>
              <a:rPr lang="en-US" sz="2200" dirty="0"/>
              <a:t>room </a:t>
            </a:r>
            <a:r>
              <a:rPr lang="en-US" sz="2200" dirty="0" smtClean="0"/>
              <a:t>Berzelius, </a:t>
            </a:r>
            <a:r>
              <a:rPr lang="en-US" sz="2200" dirty="0"/>
              <a:t>Chemistry </a:t>
            </a:r>
            <a:r>
              <a:rPr lang="en-US" sz="2200" dirty="0" smtClean="0"/>
              <a:t>building</a:t>
            </a:r>
            <a:endParaRPr lang="nb-NO" sz="2200" dirty="0"/>
          </a:p>
          <a:p>
            <a:endParaRPr lang="nb-NO" dirty="0"/>
          </a:p>
        </p:txBody>
      </p:sp>
      <p:pic>
        <p:nvPicPr>
          <p:cNvPr id="4" name="Picture 2" descr="http://www.miljodirektoratet.no/FileCache/Global/Temabilder%20(ikke%20i%20bruk)/clp.jpg/width_640.height_311.mode_max.Anchor_middlecen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359152"/>
            <a:ext cx="2952328" cy="1144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40360" y="6597352"/>
            <a:ext cx="386328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 smtClean="0"/>
              <a:t>Karoline </a:t>
            </a:r>
            <a:r>
              <a:rPr lang="nb-NO" sz="1050" dirty="0" err="1" smtClean="0"/>
              <a:t>Fægri</a:t>
            </a:r>
            <a:r>
              <a:rPr lang="nb-NO" sz="1050" dirty="0" smtClean="0"/>
              <a:t> og Svein Tveit, Skolelaboratoriet </a:t>
            </a:r>
            <a:r>
              <a:rPr lang="nb-NO" sz="1050" dirty="0"/>
              <a:t>i</a:t>
            </a:r>
            <a:r>
              <a:rPr lang="nb-NO" sz="1050" dirty="0" smtClean="0"/>
              <a:t> kjemi</a:t>
            </a:r>
            <a:endParaRPr lang="nb-NO" sz="1050" dirty="0"/>
          </a:p>
        </p:txBody>
      </p:sp>
    </p:spTree>
    <p:extLst>
      <p:ext uri="{BB962C8B-B14F-4D97-AF65-F5344CB8AC3E}">
        <p14:creationId xmlns:p14="http://schemas.microsoft.com/office/powerpoint/2010/main" val="313018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5576" y="476672"/>
            <a:ext cx="8075240" cy="1143000"/>
          </a:xfrm>
        </p:spPr>
        <p:txBody>
          <a:bodyPr/>
          <a:lstStyle/>
          <a:p>
            <a:r>
              <a:rPr lang="nb-NO" dirty="0" err="1" smtClean="0"/>
              <a:t>Hazard</a:t>
            </a:r>
            <a:r>
              <a:rPr lang="nb-NO" dirty="0" smtClean="0"/>
              <a:t> </a:t>
            </a:r>
            <a:r>
              <a:rPr lang="nb-NO" dirty="0" err="1" smtClean="0"/>
              <a:t>classes</a:t>
            </a:r>
            <a:r>
              <a:rPr lang="nb-NO" dirty="0"/>
              <a:t> </a:t>
            </a:r>
            <a:r>
              <a:rPr lang="nb-NO" dirty="0" smtClean="0"/>
              <a:t>and </a:t>
            </a:r>
            <a:r>
              <a:rPr lang="nb-NO" dirty="0" err="1" smtClean="0"/>
              <a:t>categories</a:t>
            </a:r>
            <a:endParaRPr lang="nb-N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28751"/>
            <a:ext cx="469900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Down Arrow 9"/>
          <p:cNvSpPr/>
          <p:nvPr/>
        </p:nvSpPr>
        <p:spPr bwMode="auto">
          <a:xfrm>
            <a:off x="2771800" y="1828751"/>
            <a:ext cx="432048" cy="576064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28" y="2484693"/>
            <a:ext cx="9197240" cy="2744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378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Hazard</a:t>
            </a:r>
            <a:r>
              <a:rPr lang="nb-NO" dirty="0" smtClean="0"/>
              <a:t> </a:t>
            </a:r>
            <a:r>
              <a:rPr lang="nb-NO" dirty="0" err="1"/>
              <a:t>p</a:t>
            </a:r>
            <a:r>
              <a:rPr lang="nb-NO" dirty="0" err="1" smtClean="0"/>
              <a:t>ictograms</a:t>
            </a:r>
            <a:endParaRPr lang="nb-NO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62" y="2636912"/>
            <a:ext cx="7544869" cy="98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ight Brace 6"/>
          <p:cNvSpPr/>
          <p:nvPr/>
        </p:nvSpPr>
        <p:spPr bwMode="auto">
          <a:xfrm rot="5400000">
            <a:off x="2297181" y="2384547"/>
            <a:ext cx="288032" cy="3240360"/>
          </a:xfrm>
          <a:prstGeom prst="rightBrace">
            <a:avLst>
              <a:gd name="adj1" fmla="val 0"/>
              <a:gd name="adj2" fmla="val 5000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8" name="Right Brace 7"/>
          <p:cNvSpPr/>
          <p:nvPr/>
        </p:nvSpPr>
        <p:spPr bwMode="auto">
          <a:xfrm rot="5400000">
            <a:off x="5688124" y="2375592"/>
            <a:ext cx="288032" cy="3240360"/>
          </a:xfrm>
          <a:prstGeom prst="rightBrace">
            <a:avLst>
              <a:gd name="adj1" fmla="val 0"/>
              <a:gd name="adj2" fmla="val 5000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9" name="Right Brace 8"/>
          <p:cNvSpPr/>
          <p:nvPr/>
        </p:nvSpPr>
        <p:spPr bwMode="auto">
          <a:xfrm rot="5400000">
            <a:off x="7812360" y="3572680"/>
            <a:ext cx="288032" cy="864096"/>
          </a:xfrm>
          <a:prstGeom prst="rightBrace">
            <a:avLst>
              <a:gd name="adj1" fmla="val 0"/>
              <a:gd name="adj2" fmla="val 5000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92080" y="4221088"/>
            <a:ext cx="11608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dirty="0"/>
              <a:t>Health </a:t>
            </a:r>
            <a:endParaRPr lang="nb-NO" dirty="0"/>
          </a:p>
        </p:txBody>
      </p:sp>
      <p:sp>
        <p:nvSpPr>
          <p:cNvPr id="12" name="Rectangle 11"/>
          <p:cNvSpPr/>
          <p:nvPr/>
        </p:nvSpPr>
        <p:spPr>
          <a:xfrm>
            <a:off x="1763688" y="4221088"/>
            <a:ext cx="13965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dirty="0" err="1"/>
              <a:t>Physical</a:t>
            </a:r>
            <a:r>
              <a:rPr lang="nb-NO" dirty="0"/>
              <a:t>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050181" y="4221088"/>
            <a:ext cx="19143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dirty="0"/>
              <a:t>Environment</a:t>
            </a:r>
            <a:endParaRPr lang="nb-NO" dirty="0"/>
          </a:p>
        </p:txBody>
      </p:sp>
      <p:cxnSp>
        <p:nvCxnSpPr>
          <p:cNvPr id="4" name="Straight Arrow Connector 3"/>
          <p:cNvCxnSpPr>
            <a:endCxn id="13" idx="1"/>
          </p:cNvCxnSpPr>
          <p:nvPr/>
        </p:nvCxnSpPr>
        <p:spPr bwMode="auto">
          <a:xfrm>
            <a:off x="5724128" y="3429000"/>
            <a:ext cx="1326053" cy="1022921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22401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985" y="642812"/>
            <a:ext cx="8045896" cy="1143000"/>
          </a:xfrm>
        </p:spPr>
        <p:txBody>
          <a:bodyPr/>
          <a:lstStyle/>
          <a:p>
            <a:r>
              <a:rPr lang="nb-NO" dirty="0" smtClean="0"/>
              <a:t>Signal </a:t>
            </a:r>
            <a:r>
              <a:rPr lang="nb-NO" dirty="0" err="1" smtClean="0"/>
              <a:t>words</a:t>
            </a:r>
            <a:r>
              <a:rPr lang="nb-NO" dirty="0" smtClean="0"/>
              <a:t> and </a:t>
            </a:r>
            <a:r>
              <a:rPr lang="nb-NO" dirty="0" err="1" smtClean="0"/>
              <a:t>hazard</a:t>
            </a:r>
            <a:r>
              <a:rPr lang="nb-NO" dirty="0" smtClean="0"/>
              <a:t> statements</a:t>
            </a:r>
            <a:endParaRPr lang="nb-NO" dirty="0"/>
          </a:p>
        </p:txBody>
      </p:sp>
      <p:sp>
        <p:nvSpPr>
          <p:cNvPr id="5" name="Down Arrow 4"/>
          <p:cNvSpPr/>
          <p:nvPr/>
        </p:nvSpPr>
        <p:spPr bwMode="auto">
          <a:xfrm>
            <a:off x="5220072" y="1814364"/>
            <a:ext cx="432048" cy="576064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9" name="Down Arrow 8"/>
          <p:cNvSpPr/>
          <p:nvPr/>
        </p:nvSpPr>
        <p:spPr bwMode="auto">
          <a:xfrm>
            <a:off x="7380312" y="1814364"/>
            <a:ext cx="432048" cy="576064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28" y="2484693"/>
            <a:ext cx="9197240" cy="2744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548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Groups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br>
              <a:rPr lang="nb-NO" dirty="0" smtClean="0"/>
            </a:br>
            <a:r>
              <a:rPr lang="nb-NO" dirty="0" err="1" smtClean="0"/>
              <a:t>hazard</a:t>
            </a:r>
            <a:r>
              <a:rPr lang="nb-NO" dirty="0" smtClean="0"/>
              <a:t> and </a:t>
            </a:r>
            <a:r>
              <a:rPr lang="nb-NO" dirty="0" err="1" smtClean="0"/>
              <a:t>precautionary</a:t>
            </a:r>
            <a:r>
              <a:rPr lang="nb-NO" dirty="0" smtClean="0"/>
              <a:t> statements</a:t>
            </a:r>
            <a:endParaRPr lang="nb-NO" dirty="0"/>
          </a:p>
        </p:txBody>
      </p:sp>
      <p:graphicFrame>
        <p:nvGraphicFramePr>
          <p:cNvPr id="7" name="Plassholder for innhold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9105722"/>
              </p:ext>
            </p:extLst>
          </p:nvPr>
        </p:nvGraphicFramePr>
        <p:xfrm>
          <a:off x="971600" y="2394560"/>
          <a:ext cx="7560840" cy="3078480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189021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9021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9021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9021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nb-NO" sz="2000" dirty="0" smtClean="0"/>
                        <a:t>Code</a:t>
                      </a:r>
                      <a:endParaRPr lang="nb-N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dirty="0" err="1" smtClean="0"/>
                        <a:t>hazard</a:t>
                      </a:r>
                      <a:r>
                        <a:rPr lang="nb-NO" sz="2000" dirty="0" smtClean="0"/>
                        <a:t> statements</a:t>
                      </a:r>
                      <a:endParaRPr lang="nb-N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dirty="0" smtClean="0"/>
                        <a:t>Code </a:t>
                      </a:r>
                      <a:endParaRPr lang="nb-N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dirty="0" err="1" smtClean="0"/>
                        <a:t>precautionary</a:t>
                      </a:r>
                      <a:r>
                        <a:rPr lang="nb-NO" sz="2000" dirty="0" smtClean="0"/>
                        <a:t> statements</a:t>
                      </a:r>
                      <a:endParaRPr lang="nb-NO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nb-NO" sz="2000"/>
                        <a:t>H200-H299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dirty="0" err="1" smtClean="0"/>
                        <a:t>Physical</a:t>
                      </a:r>
                      <a:r>
                        <a:rPr lang="nb-NO" sz="2000" dirty="0" smtClean="0"/>
                        <a:t> </a:t>
                      </a:r>
                      <a:endParaRPr lang="nb-N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dirty="0" smtClean="0"/>
                        <a:t>P100-P199</a:t>
                      </a:r>
                      <a:endParaRPr lang="nb-N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dirty="0" smtClean="0"/>
                        <a:t>General</a:t>
                      </a:r>
                      <a:endParaRPr lang="nb-NO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nb-NO" sz="2000"/>
                        <a:t>H300-H399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dirty="0" smtClean="0"/>
                        <a:t>Health </a:t>
                      </a:r>
                      <a:endParaRPr lang="nb-N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dirty="0" smtClean="0"/>
                        <a:t>P200-P299</a:t>
                      </a:r>
                      <a:endParaRPr lang="nb-N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dirty="0" err="1" smtClean="0"/>
                        <a:t>Prevention</a:t>
                      </a:r>
                      <a:endParaRPr lang="nb-NO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nb-NO" sz="2000"/>
                        <a:t>H400-H499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dirty="0" smtClean="0"/>
                        <a:t>Environment</a:t>
                      </a:r>
                      <a:endParaRPr lang="nb-N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dirty="0" smtClean="0"/>
                        <a:t>P300-P399</a:t>
                      </a:r>
                      <a:endParaRPr lang="nb-N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dirty="0" err="1" smtClean="0"/>
                        <a:t>Response</a:t>
                      </a:r>
                      <a:endParaRPr lang="nb-NO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nb-NO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dirty="0" smtClean="0"/>
                        <a:t>P400-P499</a:t>
                      </a:r>
                      <a:r>
                        <a:rPr lang="nb-NO" sz="2000" dirty="0"/>
                        <a:t>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dirty="0" smtClean="0"/>
                        <a:t>Storage</a:t>
                      </a:r>
                      <a:endParaRPr lang="nb-NO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nb-NO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dirty="0" smtClean="0"/>
                        <a:t>P500-P599</a:t>
                      </a:r>
                      <a:endParaRPr lang="nb-N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dirty="0" err="1" smtClean="0"/>
                        <a:t>Disposal</a:t>
                      </a:r>
                      <a:endParaRPr lang="nb-NO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nb-NO" sz="2000" dirty="0" smtClean="0"/>
                        <a:t>EUH</a:t>
                      </a:r>
                      <a:endParaRPr lang="nb-N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dirty="0" err="1" smtClean="0"/>
                        <a:t>only</a:t>
                      </a:r>
                      <a:r>
                        <a:rPr lang="nb-NO" sz="2000" dirty="0" smtClean="0"/>
                        <a:t> in </a:t>
                      </a:r>
                      <a:r>
                        <a:rPr lang="nb-NO" sz="2000" dirty="0" err="1" smtClean="0"/>
                        <a:t>the</a:t>
                      </a:r>
                      <a:r>
                        <a:rPr lang="nb-NO" sz="2000" dirty="0" smtClean="0"/>
                        <a:t> EU</a:t>
                      </a:r>
                      <a:endParaRPr lang="nb-N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0480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Exercises</a:t>
            </a:r>
            <a:r>
              <a:rPr lang="nb-NO" dirty="0" smtClean="0"/>
              <a:t> - CLP</a:t>
            </a:r>
            <a:endParaRPr lang="nb-NO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nb-NO" dirty="0" smtClean="0"/>
          </a:p>
          <a:p>
            <a:pPr marL="514350" indent="-514350">
              <a:buFont typeface="+mj-lt"/>
              <a:buAutoNum type="arabicPeriod"/>
            </a:pPr>
            <a:r>
              <a:rPr lang="nb-NO" dirty="0" err="1" smtClean="0"/>
              <a:t>Label</a:t>
            </a:r>
            <a:r>
              <a:rPr lang="nb-NO" dirty="0" smtClean="0"/>
              <a:t> for 3 % </a:t>
            </a:r>
            <a:r>
              <a:rPr lang="nb-NO" dirty="0" err="1" smtClean="0"/>
              <a:t>NaOH</a:t>
            </a:r>
            <a:r>
              <a:rPr lang="nb-NO" dirty="0" smtClean="0"/>
              <a:t> in 1 L </a:t>
            </a:r>
            <a:r>
              <a:rPr lang="nb-NO" dirty="0" err="1" smtClean="0"/>
              <a:t>bottle</a:t>
            </a: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300317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e 6"/>
          <p:cNvGrpSpPr/>
          <p:nvPr/>
        </p:nvGrpSpPr>
        <p:grpSpPr>
          <a:xfrm>
            <a:off x="133549" y="116632"/>
            <a:ext cx="8686923" cy="6768752"/>
            <a:chOff x="133549" y="44624"/>
            <a:chExt cx="8686923" cy="6768752"/>
          </a:xfrm>
        </p:grpSpPr>
        <p:pic>
          <p:nvPicPr>
            <p:cNvPr id="4" name="Bilde 3"/>
            <p:cNvPicPr>
              <a:picLocks noChangeAspect="1"/>
            </p:cNvPicPr>
            <p:nvPr/>
          </p:nvPicPr>
          <p:blipFill rotWithShape="1">
            <a:blip r:embed="rId2"/>
            <a:srcRect b="41434"/>
            <a:stretch/>
          </p:blipFill>
          <p:spPr>
            <a:xfrm>
              <a:off x="133549" y="44624"/>
              <a:ext cx="8686923" cy="6768752"/>
            </a:xfrm>
            <a:prstGeom prst="rect">
              <a:avLst/>
            </a:prstGeom>
          </p:spPr>
        </p:pic>
        <p:sp>
          <p:nvSpPr>
            <p:cNvPr id="6" name="Rektangel 5"/>
            <p:cNvSpPr/>
            <p:nvPr/>
          </p:nvSpPr>
          <p:spPr bwMode="auto">
            <a:xfrm>
              <a:off x="467544" y="4941168"/>
              <a:ext cx="936104" cy="57606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b-NO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rPr>
                <a:t>Fare</a:t>
              </a:r>
              <a:endParaRPr kumimoji="0" lang="nb-NO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9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2"/>
          <a:srcRect t="57319"/>
          <a:stretch/>
        </p:blipFill>
        <p:spPr>
          <a:xfrm>
            <a:off x="133549" y="-27384"/>
            <a:ext cx="8686923" cy="493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30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 rotWithShape="1">
          <a:blip r:embed="rId2"/>
          <a:srcRect b="39477"/>
          <a:stretch/>
        </p:blipFill>
        <p:spPr>
          <a:xfrm>
            <a:off x="323528" y="188640"/>
            <a:ext cx="8299648" cy="66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0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 rotWithShape="1">
          <a:blip r:embed="rId2"/>
          <a:srcRect t="60523"/>
          <a:stretch/>
        </p:blipFill>
        <p:spPr>
          <a:xfrm>
            <a:off x="323527" y="-6015"/>
            <a:ext cx="8280921" cy="434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59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Exercises</a:t>
            </a:r>
            <a:r>
              <a:rPr lang="nb-NO" dirty="0" smtClean="0"/>
              <a:t> - CLP</a:t>
            </a:r>
            <a:endParaRPr lang="nb-NO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2.  </a:t>
            </a:r>
            <a:r>
              <a:rPr lang="nb-NO" dirty="0" err="1" smtClean="0"/>
              <a:t>Label</a:t>
            </a:r>
            <a:r>
              <a:rPr lang="nb-NO" dirty="0" smtClean="0"/>
              <a:t> for 15 % </a:t>
            </a:r>
            <a:r>
              <a:rPr lang="nb-NO" dirty="0" err="1" smtClean="0"/>
              <a:t>HCl</a:t>
            </a:r>
            <a:r>
              <a:rPr lang="nb-NO" dirty="0" smtClean="0"/>
              <a:t> in 1 L </a:t>
            </a:r>
            <a:r>
              <a:rPr lang="nb-NO" dirty="0" err="1" smtClean="0"/>
              <a:t>bottle</a:t>
            </a: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72293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Competence</a:t>
            </a:r>
            <a:r>
              <a:rPr lang="nb-NO" dirty="0" smtClean="0"/>
              <a:t> </a:t>
            </a:r>
            <a:r>
              <a:rPr lang="nb-NO" dirty="0" err="1" smtClean="0"/>
              <a:t>aims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aims of </a:t>
            </a:r>
            <a:r>
              <a:rPr lang="en-US" dirty="0" smtClean="0"/>
              <a:t>this course are </a:t>
            </a:r>
            <a:r>
              <a:rPr lang="en-US" dirty="0"/>
              <a:t>to enable </a:t>
            </a:r>
            <a:r>
              <a:rPr lang="en-US" dirty="0" smtClean="0"/>
              <a:t>students </a:t>
            </a:r>
            <a:r>
              <a:rPr lang="en-US" dirty="0"/>
              <a:t>to</a:t>
            </a:r>
            <a:r>
              <a:rPr lang="nb-NO" i="1" dirty="0" smtClean="0"/>
              <a:t>:</a:t>
            </a:r>
            <a:endParaRPr lang="nb-NO" dirty="0"/>
          </a:p>
          <a:p>
            <a:r>
              <a:rPr lang="nb-NO" dirty="0" err="1" smtClean="0"/>
              <a:t>use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CLP-</a:t>
            </a:r>
            <a:r>
              <a:rPr lang="nb-NO" dirty="0" err="1" smtClean="0"/>
              <a:t>definitions</a:t>
            </a:r>
            <a:r>
              <a:rPr lang="nb-NO" dirty="0" smtClean="0"/>
              <a:t> in </a:t>
            </a:r>
            <a:r>
              <a:rPr lang="nb-NO" dirty="0" err="1" smtClean="0"/>
              <a:t>classification</a:t>
            </a:r>
            <a:r>
              <a:rPr lang="nb-NO" dirty="0" smtClean="0"/>
              <a:t> and </a:t>
            </a:r>
            <a:r>
              <a:rPr lang="nb-NO" dirty="0" err="1" smtClean="0"/>
              <a:t>labelling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mixtures</a:t>
            </a:r>
            <a:endParaRPr lang="nb-NO" dirty="0"/>
          </a:p>
          <a:p>
            <a:pPr lvl="0"/>
            <a:r>
              <a:rPr lang="nb-NO" dirty="0" err="1" smtClean="0"/>
              <a:t>describe</a:t>
            </a:r>
            <a:r>
              <a:rPr lang="nb-NO" dirty="0" smtClean="0"/>
              <a:t> </a:t>
            </a:r>
            <a:r>
              <a:rPr lang="en-US" dirty="0" smtClean="0"/>
              <a:t>hazard communication in the form of labelling</a:t>
            </a:r>
            <a:endParaRPr lang="nb-NO" dirty="0" smtClean="0"/>
          </a:p>
          <a:p>
            <a:pPr lvl="0"/>
            <a:r>
              <a:rPr lang="nb-NO" dirty="0" err="1" smtClean="0"/>
              <a:t>produce</a:t>
            </a:r>
            <a:r>
              <a:rPr lang="nb-NO" dirty="0" smtClean="0"/>
              <a:t> </a:t>
            </a:r>
            <a:r>
              <a:rPr lang="nb-NO" dirty="0" err="1" smtClean="0"/>
              <a:t>labels</a:t>
            </a:r>
            <a:r>
              <a:rPr lang="nb-NO" dirty="0" smtClean="0"/>
              <a:t> for 3 </a:t>
            </a:r>
            <a:r>
              <a:rPr lang="nb-NO" dirty="0"/>
              <a:t>% </a:t>
            </a:r>
            <a:r>
              <a:rPr lang="nb-NO" dirty="0" err="1" smtClean="0"/>
              <a:t>NaOH</a:t>
            </a:r>
            <a:r>
              <a:rPr lang="nb-NO" dirty="0" smtClean="0"/>
              <a:t>, 15 </a:t>
            </a:r>
            <a:r>
              <a:rPr lang="nb-NO" dirty="0"/>
              <a:t>% </a:t>
            </a:r>
            <a:r>
              <a:rPr lang="nb-NO" dirty="0" err="1" smtClean="0"/>
              <a:t>HCl</a:t>
            </a:r>
            <a:r>
              <a:rPr lang="nb-NO" dirty="0" smtClean="0"/>
              <a:t>, 9 % NH</a:t>
            </a:r>
            <a:r>
              <a:rPr lang="nb-NO" baseline="-25000" dirty="0" smtClean="0"/>
              <a:t>3</a:t>
            </a:r>
            <a:r>
              <a:rPr lang="nb-NO" dirty="0" smtClean="0"/>
              <a:t> and 2 % CuSO</a:t>
            </a:r>
            <a:r>
              <a:rPr lang="nb-NO" baseline="-25000" dirty="0" smtClean="0"/>
              <a:t>4 </a:t>
            </a:r>
            <a:endParaRPr lang="nb-NO" baseline="-25000" dirty="0"/>
          </a:p>
          <a:p>
            <a:endParaRPr lang="nb-NO" dirty="0"/>
          </a:p>
        </p:txBody>
      </p:sp>
      <p:pic>
        <p:nvPicPr>
          <p:cNvPr id="9" name="Picture 2" descr="http://www.miljodirektoratet.no/FileCache/Global/Temabilder%20(ikke%20i%20bruk)/clp.jpg/width_640.height_311.mode_max.Anchor_middlecen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04664"/>
            <a:ext cx="3647728" cy="1413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4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 rotWithShape="1">
          <a:blip r:embed="rId2"/>
          <a:srcRect b="35662"/>
          <a:stretch/>
        </p:blipFill>
        <p:spPr>
          <a:xfrm>
            <a:off x="25884" y="476672"/>
            <a:ext cx="8938604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87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 rotWithShape="1">
          <a:blip r:embed="rId2"/>
          <a:srcRect t="61478"/>
          <a:stretch/>
        </p:blipFill>
        <p:spPr>
          <a:xfrm>
            <a:off x="25884" y="-27384"/>
            <a:ext cx="8938604" cy="388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28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2"/>
          <a:srcRect b="50944"/>
          <a:stretch/>
        </p:blipFill>
        <p:spPr>
          <a:xfrm>
            <a:off x="251520" y="116633"/>
            <a:ext cx="8568952" cy="676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93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-27384"/>
            <a:ext cx="8572500" cy="603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338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5580112" y="3573016"/>
            <a:ext cx="2376264" cy="1683286"/>
            <a:chOff x="4355976" y="1334453"/>
            <a:chExt cx="2376264" cy="1588257"/>
          </a:xfrm>
        </p:grpSpPr>
        <p:sp>
          <p:nvSpPr>
            <p:cNvPr id="3" name="Tekstboks 217"/>
            <p:cNvSpPr txBox="1">
              <a:spLocks noChangeArrowheads="1"/>
            </p:cNvSpPr>
            <p:nvPr/>
          </p:nvSpPr>
          <p:spPr bwMode="auto">
            <a:xfrm>
              <a:off x="4355976" y="1334453"/>
              <a:ext cx="2376264" cy="158825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endParaRPr lang="nb-NO" sz="1600" b="1" dirty="0" smtClean="0">
                <a:solidFill>
                  <a:srgbClr val="000000"/>
                </a:solidFill>
                <a:effectLst/>
                <a:latin typeface="Calibri"/>
                <a:ea typeface="Times New Roman"/>
                <a:cs typeface="Calibri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nb-NO" sz="1600" b="1" dirty="0" smtClean="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Calibri"/>
                </a:rPr>
                <a:t>Saltsyre</a:t>
              </a:r>
              <a:endParaRPr lang="nb-NO" sz="1100" dirty="0">
                <a:effectLst/>
                <a:latin typeface="Calibri"/>
                <a:ea typeface="Times New Roman"/>
                <a:cs typeface="Times New Roman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nb-NO" sz="1600" b="1" dirty="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Calibri"/>
                </a:rPr>
                <a:t>15 % </a:t>
              </a:r>
              <a:r>
                <a:rPr lang="nb-NO" sz="1600" b="1" dirty="0" err="1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Calibri"/>
                </a:rPr>
                <a:t>HCl</a:t>
              </a:r>
              <a:endParaRPr lang="nb-NO" sz="1100" dirty="0">
                <a:effectLst/>
                <a:latin typeface="Calibri"/>
                <a:ea typeface="Times New Roman"/>
                <a:cs typeface="Times New Roman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nb-NO" sz="1600" b="1" dirty="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Calibri"/>
                </a:rPr>
                <a:t> </a:t>
              </a:r>
              <a:r>
                <a:rPr lang="nb-NO" sz="1600" b="1" dirty="0" smtClean="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Calibri"/>
                </a:rPr>
                <a:t>               </a:t>
              </a: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nb-NO" sz="1600" b="1" dirty="0">
                  <a:solidFill>
                    <a:srgbClr val="000000"/>
                  </a:solidFill>
                  <a:latin typeface="Calibri"/>
                  <a:ea typeface="Times New Roman"/>
                  <a:cs typeface="Calibri"/>
                </a:rPr>
                <a:t>	</a:t>
              </a:r>
              <a:r>
                <a:rPr lang="nb-NO" sz="1600" dirty="0" smtClean="0">
                  <a:solidFill>
                    <a:srgbClr val="000000"/>
                  </a:solidFill>
                  <a:latin typeface="Calibri"/>
                  <a:ea typeface="Times New Roman"/>
                  <a:cs typeface="Calibri"/>
                </a:rPr>
                <a:t>      </a:t>
              </a:r>
              <a:r>
                <a:rPr lang="nb-NO" sz="1600" dirty="0" smtClean="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Calibri"/>
                </a:rPr>
                <a:t>    </a:t>
              </a:r>
              <a:r>
                <a:rPr lang="nb-NO" sz="1100" dirty="0" smtClean="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Calibri"/>
                </a:rPr>
                <a:t>Advarsel</a:t>
              </a: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nb-NO" sz="900" dirty="0">
                  <a:latin typeface="Calibri"/>
                  <a:ea typeface="Times New Roman"/>
                  <a:cs typeface="Times New Roman"/>
                </a:rPr>
                <a:t>Skole, adresse og telefonnummer: </a:t>
              </a: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nb-NO" sz="900" dirty="0">
                  <a:latin typeface="Calibri"/>
                  <a:ea typeface="Times New Roman"/>
                  <a:cs typeface="Times New Roman"/>
                </a:rPr>
                <a:t>(Laget av, dato</a:t>
              </a:r>
              <a:r>
                <a:rPr lang="nb-NO" sz="900" dirty="0" smtClean="0">
                  <a:latin typeface="Calibri"/>
                  <a:ea typeface="Times New Roman"/>
                  <a:cs typeface="Times New Roman"/>
                </a:rPr>
                <a:t>)</a:t>
              </a: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endParaRPr lang="nb-NO" sz="900" dirty="0">
                <a:latin typeface="Calibri"/>
                <a:ea typeface="Times New Roman"/>
                <a:cs typeface="Times New Roman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endParaRPr lang="nb-NO" sz="1100" dirty="0" smtClean="0">
                <a:solidFill>
                  <a:srgbClr val="000000"/>
                </a:solidFill>
                <a:effectLst/>
                <a:latin typeface="Calibri"/>
                <a:ea typeface="Times New Roman"/>
                <a:cs typeface="Calibri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endParaRPr lang="nb-NO" sz="1600" b="1" dirty="0">
                <a:solidFill>
                  <a:srgbClr val="000000"/>
                </a:solidFill>
                <a:latin typeface="Calibri"/>
                <a:ea typeface="Times New Roman"/>
                <a:cs typeface="Calibri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endParaRPr lang="nb-NO" sz="1600" b="1" dirty="0" smtClean="0">
                <a:solidFill>
                  <a:srgbClr val="000000"/>
                </a:solidFill>
                <a:effectLst/>
                <a:latin typeface="Calibri"/>
                <a:ea typeface="Times New Roman"/>
                <a:cs typeface="Calibri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endParaRPr lang="nb-NO" sz="1600" b="1" dirty="0" smtClean="0">
                <a:solidFill>
                  <a:srgbClr val="000000"/>
                </a:solidFill>
                <a:latin typeface="Calibri"/>
                <a:ea typeface="Times New Roman"/>
                <a:cs typeface="Times New Roman"/>
              </a:endParaRPr>
            </a:p>
          </p:txBody>
        </p:sp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4108" y="1412776"/>
              <a:ext cx="1074758" cy="10124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" name="Group 5"/>
          <p:cNvGrpSpPr/>
          <p:nvPr/>
        </p:nvGrpSpPr>
        <p:grpSpPr>
          <a:xfrm>
            <a:off x="1259632" y="3573016"/>
            <a:ext cx="2808312" cy="1683286"/>
            <a:chOff x="4211960" y="1334453"/>
            <a:chExt cx="2808312" cy="1588257"/>
          </a:xfrm>
        </p:grpSpPr>
        <p:sp>
          <p:nvSpPr>
            <p:cNvPr id="6" name="Tekstboks 217"/>
            <p:cNvSpPr txBox="1">
              <a:spLocks noChangeArrowheads="1"/>
            </p:cNvSpPr>
            <p:nvPr/>
          </p:nvSpPr>
          <p:spPr bwMode="auto">
            <a:xfrm>
              <a:off x="4211960" y="1334453"/>
              <a:ext cx="2808312" cy="158825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endParaRPr lang="nb-NO" sz="1600" b="1" dirty="0" smtClean="0">
                <a:solidFill>
                  <a:srgbClr val="000000"/>
                </a:solidFill>
                <a:effectLst/>
                <a:latin typeface="Calibri"/>
                <a:ea typeface="Times New Roman"/>
                <a:cs typeface="Calibri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nb-NO" sz="1600" b="1" dirty="0" err="1" smtClean="0">
                  <a:solidFill>
                    <a:srgbClr val="000000"/>
                  </a:solidFill>
                  <a:latin typeface="Calibri"/>
                  <a:ea typeface="Times New Roman"/>
                  <a:cs typeface="Times New Roman"/>
                </a:rPr>
                <a:t>Hydrochloric</a:t>
              </a:r>
              <a:r>
                <a:rPr lang="nb-NO" sz="1600" b="1" dirty="0" smtClean="0">
                  <a:solidFill>
                    <a:srgbClr val="000000"/>
                  </a:solidFill>
                  <a:latin typeface="Calibri"/>
                  <a:ea typeface="Times New Roman"/>
                  <a:cs typeface="Times New Roman"/>
                </a:rPr>
                <a:t> acid,</a:t>
              </a:r>
              <a:endParaRPr lang="nb-NO" sz="1100" dirty="0">
                <a:effectLst/>
                <a:latin typeface="Calibri"/>
                <a:ea typeface="Times New Roman"/>
                <a:cs typeface="Times New Roman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nb-NO" sz="1600" b="1" dirty="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Calibri"/>
                </a:rPr>
                <a:t>15 % </a:t>
              </a:r>
              <a:r>
                <a:rPr lang="nb-NO" sz="1600" b="1" dirty="0" err="1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Calibri"/>
                </a:rPr>
                <a:t>HCl</a:t>
              </a:r>
              <a:endParaRPr lang="nb-NO" sz="1100" dirty="0">
                <a:effectLst/>
                <a:latin typeface="Calibri"/>
                <a:ea typeface="Times New Roman"/>
                <a:cs typeface="Times New Roman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nb-NO" sz="1600" b="1" dirty="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Calibri"/>
                </a:rPr>
                <a:t> </a:t>
              </a:r>
              <a:r>
                <a:rPr lang="nb-NO" sz="1600" b="1" dirty="0" smtClean="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Calibri"/>
                </a:rPr>
                <a:t>               </a:t>
              </a: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nb-NO" sz="1600" b="1" dirty="0" smtClean="0">
                  <a:solidFill>
                    <a:srgbClr val="000000"/>
                  </a:solidFill>
                  <a:latin typeface="Calibri"/>
                  <a:ea typeface="Times New Roman"/>
                  <a:cs typeface="Calibri"/>
                </a:rPr>
                <a:t>	      </a:t>
              </a:r>
              <a:r>
                <a:rPr lang="nb-NO" sz="1600" b="1" dirty="0" smtClean="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Calibri"/>
                </a:rPr>
                <a:t>              </a:t>
              </a:r>
              <a:r>
                <a:rPr lang="nb-NO" sz="1100" dirty="0" err="1" smtClean="0">
                  <a:solidFill>
                    <a:srgbClr val="000000"/>
                  </a:solidFill>
                  <a:latin typeface="Calibri"/>
                  <a:ea typeface="Times New Roman"/>
                  <a:cs typeface="Calibri"/>
                </a:rPr>
                <a:t>Warning</a:t>
              </a:r>
              <a:endParaRPr lang="nb-NO" sz="1100" dirty="0" smtClean="0">
                <a:solidFill>
                  <a:srgbClr val="000000"/>
                </a:solidFill>
                <a:latin typeface="Calibri"/>
                <a:ea typeface="Times New Roman"/>
                <a:cs typeface="Calibri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sz="900" dirty="0">
                  <a:solidFill>
                    <a:srgbClr val="000000"/>
                  </a:solidFill>
                  <a:latin typeface="Calibri"/>
                  <a:ea typeface="Times New Roman"/>
                  <a:cs typeface="Calibri"/>
                </a:rPr>
                <a:t>Company’s name , </a:t>
              </a:r>
              <a:r>
                <a:rPr lang="en-US" sz="900" dirty="0" err="1">
                  <a:solidFill>
                    <a:srgbClr val="000000"/>
                  </a:solidFill>
                  <a:latin typeface="Calibri"/>
                  <a:ea typeface="Times New Roman"/>
                  <a:cs typeface="Calibri"/>
                </a:rPr>
                <a:t>adress</a:t>
              </a:r>
              <a:r>
                <a:rPr lang="en-US" sz="900" dirty="0">
                  <a:solidFill>
                    <a:srgbClr val="000000"/>
                  </a:solidFill>
                  <a:latin typeface="Calibri"/>
                  <a:ea typeface="Times New Roman"/>
                  <a:cs typeface="Calibri"/>
                </a:rPr>
                <a:t> and telephone number: </a:t>
              </a: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sz="900" dirty="0">
                  <a:solidFill>
                    <a:srgbClr val="000000"/>
                  </a:solidFill>
                  <a:latin typeface="Calibri"/>
                  <a:ea typeface="Times New Roman"/>
                  <a:cs typeface="Calibri"/>
                </a:rPr>
                <a:t>(Made by, date)</a:t>
              </a: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endParaRPr lang="nb-NO" sz="1100" dirty="0" smtClean="0">
                <a:solidFill>
                  <a:srgbClr val="000000"/>
                </a:solidFill>
                <a:effectLst/>
                <a:latin typeface="Calibri"/>
                <a:ea typeface="Times New Roman"/>
                <a:cs typeface="Calibri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endParaRPr lang="nb-NO" sz="1600" b="1" dirty="0">
                <a:solidFill>
                  <a:srgbClr val="000000"/>
                </a:solidFill>
                <a:latin typeface="Calibri"/>
                <a:ea typeface="Times New Roman"/>
                <a:cs typeface="Calibri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endParaRPr lang="nb-NO" sz="1600" b="1" dirty="0" smtClean="0">
                <a:solidFill>
                  <a:srgbClr val="000000"/>
                </a:solidFill>
                <a:effectLst/>
                <a:latin typeface="Calibri"/>
                <a:ea typeface="Times New Roman"/>
                <a:cs typeface="Calibri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endParaRPr lang="nb-NO" sz="1600" b="1" dirty="0" smtClean="0">
                <a:solidFill>
                  <a:srgbClr val="000000"/>
                </a:solidFill>
                <a:latin typeface="Calibri"/>
                <a:ea typeface="Times New Roman"/>
                <a:cs typeface="Times New Roman"/>
              </a:endParaRP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144" y="1412776"/>
              <a:ext cx="1074758" cy="10124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Labelling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 err="1" smtClean="0"/>
              <a:t>only</a:t>
            </a:r>
            <a:r>
              <a:rPr lang="nb-NO" dirty="0" smtClean="0"/>
              <a:t> </a:t>
            </a:r>
            <a:r>
              <a:rPr lang="nb-NO" dirty="0" err="1" smtClean="0"/>
              <a:t>hazard</a:t>
            </a:r>
            <a:r>
              <a:rPr lang="nb-NO" dirty="0" smtClean="0"/>
              <a:t> </a:t>
            </a:r>
            <a:r>
              <a:rPr lang="nb-NO" dirty="0" err="1" smtClean="0"/>
              <a:t>pictogram</a:t>
            </a:r>
            <a:r>
              <a:rPr lang="nb-NO" dirty="0" smtClean="0"/>
              <a:t> and signal </a:t>
            </a:r>
            <a:r>
              <a:rPr lang="nb-NO" dirty="0" err="1" smtClean="0"/>
              <a:t>word</a:t>
            </a:r>
            <a:endParaRPr lang="nb-NO" dirty="0"/>
          </a:p>
        </p:txBody>
      </p:sp>
      <p:sp>
        <p:nvSpPr>
          <p:cNvPr id="9" name="TekstSylinder 8"/>
          <p:cNvSpPr txBox="1"/>
          <p:nvPr/>
        </p:nvSpPr>
        <p:spPr>
          <a:xfrm>
            <a:off x="990600" y="2204864"/>
            <a:ext cx="6749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Exeptions</a:t>
            </a:r>
            <a:r>
              <a:rPr lang="nb-NO" dirty="0" smtClean="0"/>
              <a:t> for </a:t>
            </a:r>
            <a:r>
              <a:rPr lang="nb-NO" dirty="0" err="1" smtClean="0"/>
              <a:t>some</a:t>
            </a:r>
            <a:r>
              <a:rPr lang="nb-NO" dirty="0" smtClean="0"/>
              <a:t> </a:t>
            </a:r>
            <a:r>
              <a:rPr lang="nb-NO" dirty="0" err="1" smtClean="0"/>
              <a:t>hazard</a:t>
            </a:r>
            <a:r>
              <a:rPr lang="nb-NO" dirty="0" smtClean="0"/>
              <a:t> </a:t>
            </a:r>
            <a:r>
              <a:rPr lang="nb-NO" dirty="0" err="1" smtClean="0"/>
              <a:t>classes</a:t>
            </a:r>
            <a:r>
              <a:rPr lang="nb-NO" dirty="0" smtClean="0"/>
              <a:t> </a:t>
            </a:r>
            <a:r>
              <a:rPr lang="nb-NO" dirty="0" err="1" smtClean="0"/>
              <a:t>where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contents</a:t>
            </a:r>
            <a:r>
              <a:rPr lang="nb-NO" dirty="0" smtClean="0"/>
              <a:t> do not </a:t>
            </a:r>
            <a:r>
              <a:rPr lang="nb-NO" dirty="0" err="1" smtClean="0"/>
              <a:t>exceed</a:t>
            </a:r>
            <a:r>
              <a:rPr lang="nb-NO" dirty="0" smtClean="0"/>
              <a:t> 125 </a:t>
            </a:r>
            <a:r>
              <a:rPr lang="nb-NO" dirty="0" err="1" smtClean="0"/>
              <a:t>mL</a:t>
            </a:r>
            <a:r>
              <a:rPr lang="nb-NO" dirty="0" smtClean="0"/>
              <a:t> (</a:t>
            </a:r>
            <a:r>
              <a:rPr lang="nb-NO" dirty="0" err="1" smtClean="0"/>
              <a:t>see</a:t>
            </a:r>
            <a:r>
              <a:rPr lang="nb-NO" dirty="0" smtClean="0"/>
              <a:t> </a:t>
            </a:r>
            <a:r>
              <a:rPr lang="nb-NO" dirty="0" err="1" smtClean="0"/>
              <a:t>booklet</a:t>
            </a:r>
            <a:r>
              <a:rPr lang="nb-NO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0728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80920" cy="790600"/>
          </a:xfrm>
        </p:spPr>
        <p:txBody>
          <a:bodyPr>
            <a:normAutofit/>
          </a:bodyPr>
          <a:lstStyle/>
          <a:p>
            <a:r>
              <a:rPr lang="nb-NO" dirty="0" err="1" smtClean="0"/>
              <a:t>Concentration</a:t>
            </a:r>
            <a:r>
              <a:rPr lang="nb-NO" dirty="0" smtClean="0"/>
              <a:t> limits</a:t>
            </a:r>
            <a:endParaRPr lang="nb-NO" dirty="0"/>
          </a:p>
        </p:txBody>
      </p:sp>
      <p:sp>
        <p:nvSpPr>
          <p:cNvPr id="6" name="TekstSylinder 5"/>
          <p:cNvSpPr txBox="1"/>
          <p:nvPr/>
        </p:nvSpPr>
        <p:spPr>
          <a:xfrm>
            <a:off x="611560" y="1278488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 smtClean="0"/>
              <a:t>Specific</a:t>
            </a:r>
            <a:r>
              <a:rPr lang="nb-NO" dirty="0" smtClean="0"/>
              <a:t> </a:t>
            </a:r>
            <a:r>
              <a:rPr lang="nb-NO" dirty="0" err="1" smtClean="0"/>
              <a:t>concentration</a:t>
            </a:r>
            <a:r>
              <a:rPr lang="nb-NO" dirty="0" smtClean="0"/>
              <a:t> limits and </a:t>
            </a:r>
            <a:r>
              <a:rPr lang="nb-NO" b="1" dirty="0" err="1" smtClean="0"/>
              <a:t>Generic</a:t>
            </a:r>
            <a:r>
              <a:rPr lang="nb-NO" b="1" dirty="0" smtClean="0"/>
              <a:t> </a:t>
            </a:r>
            <a:r>
              <a:rPr lang="nb-NO" b="1" dirty="0" err="1" smtClean="0"/>
              <a:t>concentration</a:t>
            </a:r>
            <a:r>
              <a:rPr lang="nb-NO" b="1" dirty="0" smtClean="0"/>
              <a:t> limits</a:t>
            </a:r>
            <a:endParaRPr lang="nb-NO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" y="1728965"/>
            <a:ext cx="9096757" cy="50124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 bwMode="auto">
          <a:xfrm>
            <a:off x="444973" y="3271430"/>
            <a:ext cx="2769814" cy="616986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1829880" y="3888417"/>
            <a:ext cx="0" cy="92547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Oval 12"/>
          <p:cNvSpPr/>
          <p:nvPr/>
        </p:nvSpPr>
        <p:spPr bwMode="auto">
          <a:xfrm>
            <a:off x="-29852" y="4813896"/>
            <a:ext cx="3546987" cy="719817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6222014" y="4813896"/>
            <a:ext cx="2769814" cy="616986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6222014" y="3682755"/>
            <a:ext cx="2769814" cy="616986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>
            <a:off x="3517135" y="5173805"/>
            <a:ext cx="2704879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V="1">
            <a:off x="7250803" y="4299741"/>
            <a:ext cx="0" cy="51415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43657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7" grpId="0" animBg="1"/>
      <p:bldP spid="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90600" y="548680"/>
            <a:ext cx="7696200" cy="1143000"/>
          </a:xfrm>
        </p:spPr>
        <p:txBody>
          <a:bodyPr/>
          <a:lstStyle/>
          <a:p>
            <a:r>
              <a:rPr lang="nb-NO" dirty="0" err="1" smtClean="0"/>
              <a:t>Classification</a:t>
            </a:r>
            <a:r>
              <a:rPr lang="nb-NO" dirty="0" smtClean="0"/>
              <a:t> for </a:t>
            </a:r>
            <a:r>
              <a:rPr lang="nb-NO" dirty="0" err="1" smtClean="0"/>
              <a:t>acute</a:t>
            </a:r>
            <a:r>
              <a:rPr lang="nb-NO" dirty="0" smtClean="0"/>
              <a:t> or </a:t>
            </a:r>
            <a:r>
              <a:rPr lang="nb-NO" dirty="0" err="1" smtClean="0"/>
              <a:t>chronic</a:t>
            </a:r>
            <a:r>
              <a:rPr lang="nb-NO" dirty="0"/>
              <a:t> </a:t>
            </a:r>
            <a:r>
              <a:rPr lang="nb-NO" dirty="0" err="1"/>
              <a:t>aquatic</a:t>
            </a:r>
            <a:r>
              <a:rPr lang="nb-NO" dirty="0"/>
              <a:t> </a:t>
            </a:r>
            <a:r>
              <a:rPr lang="nb-NO" dirty="0" err="1"/>
              <a:t>hazard</a:t>
            </a:r>
            <a:endParaRPr lang="nb-NO" dirty="0"/>
          </a:p>
        </p:txBody>
      </p:sp>
      <p:sp>
        <p:nvSpPr>
          <p:cNvPr id="8" name="Rectangle 7"/>
          <p:cNvSpPr/>
          <p:nvPr/>
        </p:nvSpPr>
        <p:spPr>
          <a:xfrm>
            <a:off x="1043608" y="1969090"/>
            <a:ext cx="720080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800" b="1" dirty="0" smtClean="0"/>
              <a:t>L(E)C</a:t>
            </a:r>
            <a:r>
              <a:rPr lang="nb-NO" sz="2800" b="1" baseline="-25000" dirty="0" smtClean="0"/>
              <a:t>50 </a:t>
            </a:r>
            <a:r>
              <a:rPr lang="nb-NO" sz="2800" b="1" dirty="0"/>
              <a:t>from SDS</a:t>
            </a:r>
          </a:p>
          <a:p>
            <a:endParaRPr lang="nb-NO" dirty="0" smtClean="0"/>
          </a:p>
          <a:p>
            <a:r>
              <a:rPr lang="en-US" sz="2400" dirty="0" smtClean="0"/>
              <a:t>Product </a:t>
            </a:r>
            <a:r>
              <a:rPr lang="en-US" sz="2400" dirty="0"/>
              <a:t>name	</a:t>
            </a:r>
            <a:r>
              <a:rPr lang="en-US" sz="2400" dirty="0" smtClean="0">
                <a:solidFill>
                  <a:srgbClr val="FF0000"/>
                </a:solidFill>
              </a:rPr>
              <a:t>Ammonia </a:t>
            </a:r>
          </a:p>
          <a:p>
            <a:endParaRPr lang="nb-NO" sz="2400" dirty="0"/>
          </a:p>
          <a:p>
            <a:r>
              <a:rPr lang="en-US" sz="2400" dirty="0">
                <a:solidFill>
                  <a:srgbClr val="FF0000"/>
                </a:solidFill>
              </a:rPr>
              <a:t>SECTION 12: Ecological information</a:t>
            </a:r>
            <a:endParaRPr lang="nb-NO" sz="2400" dirty="0">
              <a:solidFill>
                <a:srgbClr val="FF0000"/>
              </a:solidFill>
            </a:endParaRPr>
          </a:p>
          <a:p>
            <a:r>
              <a:rPr lang="en-US" sz="2400" dirty="0"/>
              <a:t>12.1. Toxicity</a:t>
            </a:r>
            <a:endParaRPr lang="nb-NO" sz="2400" dirty="0"/>
          </a:p>
          <a:p>
            <a:r>
              <a:rPr lang="en-US" sz="2400" dirty="0"/>
              <a:t>Acute aquatic, </a:t>
            </a:r>
            <a:r>
              <a:rPr lang="en-US" sz="2400" dirty="0" smtClean="0"/>
              <a:t>fish: Value</a:t>
            </a:r>
            <a:r>
              <a:rPr lang="en-US" sz="2400" dirty="0"/>
              <a:t>: </a:t>
            </a:r>
            <a:r>
              <a:rPr lang="en-US" sz="2400" dirty="0">
                <a:solidFill>
                  <a:srgbClr val="FF0000"/>
                </a:solidFill>
              </a:rPr>
              <a:t>x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mg/l</a:t>
            </a:r>
            <a:r>
              <a:rPr lang="en-US" sz="2400" dirty="0"/>
              <a:t>, Method of testing: LC50 (Not ionized freshwater), Duration: 96h</a:t>
            </a:r>
            <a:endParaRPr lang="nb-NO" sz="2400" dirty="0"/>
          </a:p>
          <a:p>
            <a:r>
              <a:rPr lang="en-US" sz="2400" dirty="0"/>
              <a:t>Acute aquatic, </a:t>
            </a:r>
            <a:r>
              <a:rPr lang="en-US" sz="2400" dirty="0" smtClean="0"/>
              <a:t>Daphnia: Value</a:t>
            </a:r>
            <a:r>
              <a:rPr lang="en-US" sz="2400" dirty="0"/>
              <a:t>: </a:t>
            </a:r>
            <a:r>
              <a:rPr lang="en-US" sz="2400" dirty="0">
                <a:solidFill>
                  <a:srgbClr val="FF0000"/>
                </a:solidFill>
              </a:rPr>
              <a:t>y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mg/m³</a:t>
            </a:r>
            <a:r>
              <a:rPr lang="en-US" sz="2400" dirty="0"/>
              <a:t>, Method of testing: LC50 (Freshwater), Duration: 96 h 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250022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13792"/>
            <a:ext cx="7696200" cy="1143000"/>
          </a:xfrm>
        </p:spPr>
        <p:txBody>
          <a:bodyPr/>
          <a:lstStyle/>
          <a:p>
            <a:r>
              <a:rPr lang="nb-NO" dirty="0" smtClean="0"/>
              <a:t>M - </a:t>
            </a:r>
            <a:r>
              <a:rPr lang="nb-NO" dirty="0" err="1" smtClean="0"/>
              <a:t>factor</a:t>
            </a:r>
            <a:endParaRPr lang="nb-N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592" y="1484784"/>
            <a:ext cx="10608321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149779" y="2957553"/>
            <a:ext cx="3546987" cy="719817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6588224" y="2981406"/>
            <a:ext cx="864096" cy="616986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3696766" y="3317463"/>
            <a:ext cx="281945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Oval 3"/>
          <p:cNvSpPr/>
          <p:nvPr/>
        </p:nvSpPr>
        <p:spPr bwMode="auto">
          <a:xfrm>
            <a:off x="179512" y="4149343"/>
            <a:ext cx="3546987" cy="719817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8" name="Oval 4"/>
          <p:cNvSpPr/>
          <p:nvPr/>
        </p:nvSpPr>
        <p:spPr bwMode="auto">
          <a:xfrm>
            <a:off x="6617957" y="4173196"/>
            <a:ext cx="864096" cy="616986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cxnSp>
        <p:nvCxnSpPr>
          <p:cNvPr id="9" name="Straight Arrow Connector 5"/>
          <p:cNvCxnSpPr/>
          <p:nvPr/>
        </p:nvCxnSpPr>
        <p:spPr bwMode="auto">
          <a:xfrm>
            <a:off x="3726499" y="4509253"/>
            <a:ext cx="281945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88057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7696200" cy="1143000"/>
          </a:xfrm>
        </p:spPr>
        <p:txBody>
          <a:bodyPr/>
          <a:lstStyle/>
          <a:p>
            <a:r>
              <a:rPr lang="nb-NO" dirty="0" err="1" smtClean="0"/>
              <a:t>Classification</a:t>
            </a:r>
            <a:r>
              <a:rPr lang="nb-NO" dirty="0" smtClean="0"/>
              <a:t> – </a:t>
            </a:r>
            <a:r>
              <a:rPr lang="nb-NO" dirty="0" err="1"/>
              <a:t>A</a:t>
            </a:r>
            <a:r>
              <a:rPr lang="nb-NO" dirty="0" err="1" smtClean="0"/>
              <a:t>quatic</a:t>
            </a:r>
            <a:r>
              <a:rPr lang="nb-NO" dirty="0" smtClean="0"/>
              <a:t> </a:t>
            </a:r>
            <a:r>
              <a:rPr lang="nb-NO" dirty="0" err="1" smtClean="0"/>
              <a:t>acute</a:t>
            </a:r>
            <a:endParaRPr lang="nb-N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444" y="1916832"/>
            <a:ext cx="9807996" cy="2427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73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Exercises</a:t>
            </a:r>
            <a:r>
              <a:rPr lang="nb-NO" dirty="0" smtClean="0"/>
              <a:t> - CLP</a:t>
            </a:r>
            <a:endParaRPr lang="nb-NO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3. </a:t>
            </a:r>
            <a:r>
              <a:rPr lang="nb-NO" dirty="0" err="1" smtClean="0"/>
              <a:t>Label</a:t>
            </a:r>
            <a:r>
              <a:rPr lang="nb-NO" dirty="0" smtClean="0"/>
              <a:t> for 9 % NH</a:t>
            </a:r>
            <a:r>
              <a:rPr lang="nb-NO" baseline="-25000" dirty="0" smtClean="0"/>
              <a:t>3 </a:t>
            </a:r>
            <a:r>
              <a:rPr lang="nb-NO" dirty="0" smtClean="0"/>
              <a:t>in 1L </a:t>
            </a:r>
            <a:r>
              <a:rPr lang="nb-NO" dirty="0" err="1" smtClean="0"/>
              <a:t>bottle</a:t>
            </a:r>
            <a:endParaRPr lang="nb-NO" dirty="0" smtClean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5512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160" y="341784"/>
            <a:ext cx="5968008" cy="1143000"/>
          </a:xfrm>
        </p:spPr>
        <p:txBody>
          <a:bodyPr/>
          <a:lstStyle/>
          <a:p>
            <a:r>
              <a:rPr lang="nb-NO" sz="2800" dirty="0" smtClean="0">
                <a:solidFill>
                  <a:srgbClr val="FF0000"/>
                </a:solidFill>
              </a:rPr>
              <a:t>HSE</a:t>
            </a:r>
            <a:r>
              <a:rPr lang="nb-NO" sz="2800" dirty="0" smtClean="0"/>
              <a:t>/</a:t>
            </a:r>
            <a:r>
              <a:rPr lang="nb-NO" sz="2800" dirty="0" smtClean="0">
                <a:solidFill>
                  <a:srgbClr val="0070C0"/>
                </a:solidFill>
              </a:rPr>
              <a:t>HMS</a:t>
            </a:r>
            <a:r>
              <a:rPr lang="nb-NO" sz="2800" dirty="0" smtClean="0"/>
              <a:t> – </a:t>
            </a:r>
            <a:r>
              <a:rPr lang="nb-NO" sz="2800" dirty="0" err="1" smtClean="0"/>
              <a:t>authorities</a:t>
            </a:r>
            <a:r>
              <a:rPr lang="nb-NO" sz="2800" dirty="0" smtClean="0"/>
              <a:t> in Norway</a:t>
            </a:r>
            <a:endParaRPr lang="nb-NO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0073336"/>
              </p:ext>
            </p:extLst>
          </p:nvPr>
        </p:nvGraphicFramePr>
        <p:xfrm>
          <a:off x="0" y="1196752"/>
          <a:ext cx="9144000" cy="56612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673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1364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7630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7691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b-NO" sz="19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000" dirty="0">
                          <a:effectLst/>
                        </a:rPr>
                        <a:t>Nature  </a:t>
                      </a:r>
                      <a:r>
                        <a:rPr lang="nb-NO" sz="2000" dirty="0" err="1">
                          <a:effectLst/>
                        </a:rPr>
                        <a:t>of</a:t>
                      </a:r>
                      <a:r>
                        <a:rPr lang="nb-NO" sz="2000" dirty="0">
                          <a:effectLst/>
                        </a:rPr>
                        <a:t> </a:t>
                      </a:r>
                      <a:r>
                        <a:rPr lang="nb-NO" sz="2000" dirty="0" err="1">
                          <a:effectLst/>
                        </a:rPr>
                        <a:t>hazards</a:t>
                      </a:r>
                      <a:endParaRPr lang="nb-NO" sz="20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</a:rPr>
                        <a:t>Resposible</a:t>
                      </a:r>
                      <a:r>
                        <a:rPr lang="en-US" sz="2000" dirty="0" smtClean="0">
                          <a:effectLst/>
                        </a:rPr>
                        <a:t> authorities for HSE-laws </a:t>
                      </a:r>
                      <a:r>
                        <a:rPr lang="en-US" sz="2000" dirty="0">
                          <a:effectLst/>
                        </a:rPr>
                        <a:t>and regulations</a:t>
                      </a:r>
                      <a:endParaRPr lang="nb-NO" sz="20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445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400" dirty="0">
                          <a:solidFill>
                            <a:srgbClr val="FF0000"/>
                          </a:solidFill>
                          <a:effectLst/>
                        </a:rPr>
                        <a:t>Health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400" dirty="0">
                          <a:solidFill>
                            <a:srgbClr val="0070C0"/>
                          </a:solidFill>
                          <a:effectLst/>
                        </a:rPr>
                        <a:t>H</a:t>
                      </a:r>
                      <a:r>
                        <a:rPr lang="nb-NO" sz="2400" dirty="0">
                          <a:effectLst/>
                        </a:rPr>
                        <a:t>else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900" dirty="0">
                          <a:effectLst/>
                        </a:rPr>
                        <a:t> </a:t>
                      </a:r>
                      <a:endParaRPr lang="nb-NO" sz="19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400" dirty="0">
                          <a:effectLst/>
                        </a:rPr>
                        <a:t>Health </a:t>
                      </a:r>
                      <a:endParaRPr lang="nb-NO" sz="2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Norwegian </a:t>
                      </a:r>
                      <a:r>
                        <a:rPr lang="en-US" sz="2400" dirty="0" err="1">
                          <a:effectLst/>
                        </a:rPr>
                        <a:t>Labour</a:t>
                      </a:r>
                      <a:r>
                        <a:rPr lang="en-US" sz="2400" dirty="0">
                          <a:effectLst/>
                        </a:rPr>
                        <a:t> Inspection Authority</a:t>
                      </a:r>
                      <a:endParaRPr lang="nb-NO" sz="2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i="1" dirty="0" err="1">
                          <a:effectLst/>
                        </a:rPr>
                        <a:t>Arbeidstilsynet</a:t>
                      </a:r>
                      <a:endParaRPr lang="nb-NO" sz="2400" i="1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213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400" dirty="0" err="1">
                          <a:solidFill>
                            <a:srgbClr val="FF0000"/>
                          </a:solidFill>
                          <a:effectLst/>
                        </a:rPr>
                        <a:t>Safety</a:t>
                      </a:r>
                      <a:endParaRPr lang="nb-NO" sz="24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400" dirty="0">
                          <a:solidFill>
                            <a:srgbClr val="0070C0"/>
                          </a:solidFill>
                          <a:effectLst/>
                        </a:rPr>
                        <a:t>S</a:t>
                      </a:r>
                      <a:r>
                        <a:rPr lang="nb-NO" sz="2400" dirty="0">
                          <a:effectLst/>
                        </a:rPr>
                        <a:t>ikkerhet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900" dirty="0">
                          <a:effectLst/>
                        </a:rPr>
                        <a:t> </a:t>
                      </a:r>
                      <a:endParaRPr lang="nb-NO" sz="19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400" dirty="0" err="1">
                          <a:effectLst/>
                        </a:rPr>
                        <a:t>Physical</a:t>
                      </a:r>
                      <a:r>
                        <a:rPr lang="nb-NO" sz="2400" dirty="0">
                          <a:effectLst/>
                        </a:rPr>
                        <a:t> </a:t>
                      </a:r>
                      <a:endParaRPr lang="nb-NO" sz="2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Norwegian Directorate for Civil Protection</a:t>
                      </a:r>
                      <a:endParaRPr lang="nb-NO" sz="2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400" i="1" dirty="0">
                          <a:effectLst/>
                        </a:rPr>
                        <a:t>Direktoratet for </a:t>
                      </a:r>
                      <a:r>
                        <a:rPr lang="nb-NO" sz="2400" i="1" dirty="0" smtClean="0">
                          <a:effectLst/>
                        </a:rPr>
                        <a:t>samfunnssikkerhet </a:t>
                      </a:r>
                      <a:r>
                        <a:rPr lang="nb-NO" sz="2400" i="1" dirty="0">
                          <a:effectLst/>
                        </a:rPr>
                        <a:t>og </a:t>
                      </a:r>
                      <a:r>
                        <a:rPr lang="nb-NO" sz="2400" i="1" dirty="0" smtClean="0">
                          <a:effectLst/>
                        </a:rPr>
                        <a:t>beredskap (DSB)</a:t>
                      </a:r>
                      <a:endParaRPr lang="nb-NO" sz="2400" i="1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261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000" dirty="0">
                          <a:solidFill>
                            <a:srgbClr val="FF0000"/>
                          </a:solidFill>
                          <a:effectLst/>
                        </a:rPr>
                        <a:t>Environment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400" dirty="0">
                          <a:solidFill>
                            <a:srgbClr val="0070C0"/>
                          </a:solidFill>
                          <a:effectLst/>
                        </a:rPr>
                        <a:t>M</a:t>
                      </a:r>
                      <a:r>
                        <a:rPr lang="nb-NO" sz="2400" dirty="0">
                          <a:effectLst/>
                        </a:rPr>
                        <a:t>iljø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900" dirty="0">
                          <a:effectLst/>
                        </a:rPr>
                        <a:t> </a:t>
                      </a:r>
                      <a:endParaRPr lang="nb-NO" sz="19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000" dirty="0">
                          <a:effectLst/>
                        </a:rPr>
                        <a:t>Environment</a:t>
                      </a:r>
                      <a:endParaRPr lang="nb-NO" sz="20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Norwegian Environment Agency</a:t>
                      </a:r>
                      <a:endParaRPr lang="nb-NO" sz="2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400" i="1" dirty="0">
                          <a:effectLst/>
                        </a:rPr>
                        <a:t>Miljødirektoratet</a:t>
                      </a:r>
                      <a:endParaRPr lang="nb-NO" sz="2400" i="1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021" y="2420888"/>
            <a:ext cx="1551235" cy="63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201268"/>
            <a:ext cx="1905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0242" y="5445224"/>
            <a:ext cx="891014" cy="881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613" y="116632"/>
            <a:ext cx="280987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0061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 rotWithShape="1">
          <a:blip r:embed="rId2"/>
          <a:srcRect b="43142"/>
          <a:stretch/>
        </p:blipFill>
        <p:spPr>
          <a:xfrm>
            <a:off x="0" y="598891"/>
            <a:ext cx="8964488" cy="635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70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 rotWithShape="1">
          <a:blip r:embed="rId2"/>
          <a:srcRect t="53639"/>
          <a:stretch/>
        </p:blipFill>
        <p:spPr>
          <a:xfrm>
            <a:off x="0" y="-27384"/>
            <a:ext cx="8964488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27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 rotWithShape="1">
          <a:blip r:embed="rId2"/>
          <a:srcRect b="44098"/>
          <a:stretch/>
        </p:blipFill>
        <p:spPr>
          <a:xfrm>
            <a:off x="-1" y="678191"/>
            <a:ext cx="8973369" cy="620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55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 rotWithShape="1">
          <a:blip r:embed="rId2"/>
          <a:srcRect t="52659"/>
          <a:stretch/>
        </p:blipFill>
        <p:spPr>
          <a:xfrm>
            <a:off x="-1" y="-27384"/>
            <a:ext cx="8973369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13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7644" y="620688"/>
            <a:ext cx="6408712" cy="1143000"/>
          </a:xfrm>
        </p:spPr>
        <p:txBody>
          <a:bodyPr/>
          <a:lstStyle/>
          <a:p>
            <a:r>
              <a:rPr lang="nb-NO" dirty="0" err="1" smtClean="0"/>
              <a:t>Classification</a:t>
            </a:r>
            <a:r>
              <a:rPr lang="nb-NO" dirty="0" smtClean="0"/>
              <a:t> –</a:t>
            </a:r>
            <a:r>
              <a:rPr lang="nb-NO" dirty="0"/>
              <a:t> </a:t>
            </a:r>
            <a:r>
              <a:rPr lang="nb-NO" dirty="0" err="1" smtClean="0"/>
              <a:t>Aquatic</a:t>
            </a:r>
            <a:r>
              <a:rPr lang="nb-NO" dirty="0" smtClean="0"/>
              <a:t> </a:t>
            </a:r>
            <a:r>
              <a:rPr lang="nb-NO" dirty="0" err="1" smtClean="0"/>
              <a:t>chronic</a:t>
            </a:r>
            <a:endParaRPr lang="nb-NO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988840"/>
            <a:ext cx="10230875" cy="439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479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Classification</a:t>
            </a:r>
            <a:r>
              <a:rPr lang="nb-NO" dirty="0" smtClean="0"/>
              <a:t> – </a:t>
            </a:r>
            <a:r>
              <a:rPr lang="nb-NO" dirty="0" err="1" smtClean="0"/>
              <a:t>Acute</a:t>
            </a:r>
            <a:r>
              <a:rPr lang="nb-NO" dirty="0" smtClean="0"/>
              <a:t> </a:t>
            </a:r>
            <a:r>
              <a:rPr lang="nb-NO" dirty="0" err="1" smtClean="0"/>
              <a:t>toxicity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338536"/>
            <a:ext cx="7696200" cy="1018456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ATE = </a:t>
            </a:r>
            <a:r>
              <a:rPr lang="nb-NO" dirty="0" err="1" smtClean="0"/>
              <a:t>Acute</a:t>
            </a:r>
            <a:r>
              <a:rPr lang="nb-NO" dirty="0" smtClean="0"/>
              <a:t> </a:t>
            </a:r>
            <a:r>
              <a:rPr lang="nb-NO" dirty="0" err="1" smtClean="0"/>
              <a:t>toxicity</a:t>
            </a:r>
            <a:r>
              <a:rPr lang="nb-NO" dirty="0" smtClean="0"/>
              <a:t> </a:t>
            </a:r>
            <a:r>
              <a:rPr lang="nb-NO" dirty="0" err="1" smtClean="0"/>
              <a:t>estimate</a:t>
            </a:r>
            <a:endParaRPr lang="nb-NO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348880"/>
            <a:ext cx="2160000" cy="216000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005064"/>
            <a:ext cx="216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02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4128" y="116632"/>
            <a:ext cx="3294125" cy="1152128"/>
          </a:xfrm>
          <a:ln w="381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nb-NO" dirty="0" err="1" smtClean="0"/>
              <a:t>Acute</a:t>
            </a:r>
            <a:r>
              <a:rPr lang="nb-NO" dirty="0" smtClean="0"/>
              <a:t> </a:t>
            </a:r>
            <a:r>
              <a:rPr lang="nb-NO" dirty="0" err="1" smtClean="0"/>
              <a:t>toxicity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23528" y="5820730"/>
                <a:ext cx="5898538" cy="84863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/>
                            </a:rPr>
                            <m:t>𝐴𝑇𝐸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/>
                            </a:rPr>
                            <m:t>𝑚𝑖𝑥</m:t>
                          </m:r>
                        </m:sub>
                      </m:sSub>
                      <m:r>
                        <a:rPr lang="nb-NO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nb-NO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nb-NO" sz="2400" b="0" i="1" smtClean="0">
                              <a:latin typeface="Cambria Math"/>
                            </a:rPr>
                            <m:t>100∗</m:t>
                          </m:r>
                          <m:sSub>
                            <m:sSubPr>
                              <m:ctrlPr>
                                <a:rPr lang="nb-NO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nb-NO" sz="2400" b="0" i="1" smtClean="0">
                                  <a:latin typeface="Cambria Math"/>
                                </a:rPr>
                                <m:t>𝐴𝑇𝐸</m:t>
                              </m:r>
                            </m:e>
                            <m:sub>
                              <m:r>
                                <a:rPr lang="nb-NO" sz="24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nb-NO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nb-NO" sz="24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nb-NO" sz="24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nb-NO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nb-NO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nb-NO" sz="2400" b="0" i="1" smtClean="0">
                              <a:latin typeface="Cambria Math"/>
                            </a:rPr>
                            <m:t>100∗</m:t>
                          </m:r>
                          <m:r>
                            <a:rPr lang="nb-NO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100</m:t>
                          </m:r>
                        </m:num>
                        <m:den>
                          <m:r>
                            <a:rPr lang="nb-NO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nb-NO" sz="2400" b="0" i="1" smtClean="0">
                          <a:latin typeface="Cambria Math"/>
                        </a:rPr>
                        <m:t>=2000</m:t>
                      </m:r>
                    </m:oMath>
                  </m:oMathPara>
                </a14:m>
                <a:endParaRPr lang="nb-NO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5820730"/>
                <a:ext cx="5898538" cy="84863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23528" y="620688"/>
            <a:ext cx="4392438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sz="2400" dirty="0" err="1" smtClean="0"/>
              <a:t>Example</a:t>
            </a:r>
            <a:endParaRPr lang="nb-NO" sz="2400" dirty="0" smtClean="0"/>
          </a:p>
          <a:p>
            <a:r>
              <a:rPr lang="nb-NO" sz="2400" dirty="0" smtClean="0"/>
              <a:t>A </a:t>
            </a:r>
            <a:r>
              <a:rPr lang="nb-NO" sz="2400" dirty="0" smtClean="0">
                <a:solidFill>
                  <a:srgbClr val="FF0000"/>
                </a:solidFill>
              </a:rPr>
              <a:t>5 % </a:t>
            </a:r>
            <a:r>
              <a:rPr lang="nb-NO" sz="2400" dirty="0" err="1" smtClean="0"/>
              <a:t>solution</a:t>
            </a:r>
            <a:r>
              <a:rPr lang="nb-NO" sz="2400" dirty="0" smtClean="0"/>
              <a:t> </a:t>
            </a:r>
            <a:r>
              <a:rPr lang="nb-NO" sz="2400" dirty="0" err="1" smtClean="0"/>
              <a:t>of</a:t>
            </a:r>
            <a:r>
              <a:rPr lang="nb-NO" sz="2400" dirty="0" smtClean="0"/>
              <a:t> a </a:t>
            </a:r>
            <a:r>
              <a:rPr lang="nb-NO" sz="2400" dirty="0" err="1" smtClean="0"/>
              <a:t>substance</a:t>
            </a:r>
            <a:r>
              <a:rPr lang="nb-NO" sz="2400" dirty="0" smtClean="0"/>
              <a:t> </a:t>
            </a:r>
            <a:r>
              <a:rPr lang="nb-NO" sz="2400" dirty="0" err="1" smtClean="0"/>
              <a:t>classified</a:t>
            </a:r>
            <a:r>
              <a:rPr lang="nb-NO" sz="2400" dirty="0" smtClean="0"/>
              <a:t> as </a:t>
            </a:r>
            <a:r>
              <a:rPr lang="nb-NO" sz="2400" dirty="0" err="1" smtClean="0">
                <a:solidFill>
                  <a:srgbClr val="FF0000"/>
                </a:solidFill>
              </a:rPr>
              <a:t>acute</a:t>
            </a:r>
            <a:r>
              <a:rPr lang="nb-NO" sz="2400" dirty="0" smtClean="0">
                <a:solidFill>
                  <a:srgbClr val="FF0000"/>
                </a:solidFill>
              </a:rPr>
              <a:t> </a:t>
            </a:r>
            <a:r>
              <a:rPr lang="nb-NO" sz="2400" dirty="0" err="1" smtClean="0">
                <a:solidFill>
                  <a:srgbClr val="FF0000"/>
                </a:solidFill>
              </a:rPr>
              <a:t>tox</a:t>
            </a:r>
            <a:r>
              <a:rPr lang="nb-NO" sz="2400" dirty="0" smtClean="0">
                <a:solidFill>
                  <a:srgbClr val="FF0000"/>
                </a:solidFill>
              </a:rPr>
              <a:t>. 3 </a:t>
            </a:r>
            <a:r>
              <a:rPr lang="nb-NO" sz="2400" dirty="0" smtClean="0">
                <a:solidFill>
                  <a:schemeClr val="tx1"/>
                </a:solidFill>
              </a:rPr>
              <a:t>– oral </a:t>
            </a:r>
            <a:r>
              <a:rPr lang="nb-NO" sz="2400" dirty="0" err="1" smtClean="0">
                <a:solidFill>
                  <a:schemeClr val="tx1"/>
                </a:solidFill>
              </a:rPr>
              <a:t>exposure</a:t>
            </a:r>
            <a:endParaRPr lang="nb-NO" sz="2400" dirty="0" smtClean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67" y="2215712"/>
            <a:ext cx="7146553" cy="3373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val 14"/>
          <p:cNvSpPr/>
          <p:nvPr/>
        </p:nvSpPr>
        <p:spPr bwMode="auto">
          <a:xfrm>
            <a:off x="179512" y="3823210"/>
            <a:ext cx="648072" cy="288032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6300192" y="4149080"/>
            <a:ext cx="648072" cy="288032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3777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5" grpId="0" animBg="1"/>
      <p:bldP spid="1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8393062" cy="56886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Oval 3"/>
          <p:cNvSpPr/>
          <p:nvPr/>
        </p:nvSpPr>
        <p:spPr bwMode="auto">
          <a:xfrm>
            <a:off x="7164288" y="1772816"/>
            <a:ext cx="1368152" cy="72008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2079518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4128" y="116632"/>
            <a:ext cx="3294125" cy="1152128"/>
          </a:xfrm>
          <a:ln w="38100">
            <a:solidFill>
              <a:srgbClr val="0070C0"/>
            </a:solidFill>
          </a:ln>
        </p:spPr>
        <p:txBody>
          <a:bodyPr/>
          <a:lstStyle/>
          <a:p>
            <a:pPr algn="ctr"/>
            <a:r>
              <a:rPr lang="nb-NO" dirty="0" err="1" smtClean="0"/>
              <a:t>Acute</a:t>
            </a:r>
            <a:r>
              <a:rPr lang="nb-NO" dirty="0" smtClean="0"/>
              <a:t> </a:t>
            </a:r>
            <a:r>
              <a:rPr lang="nb-NO" dirty="0" err="1" smtClean="0"/>
              <a:t>toxicity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23528" y="5820730"/>
                <a:ext cx="5898538" cy="84863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/>
                            </a:rPr>
                            <m:t>𝐴𝑇𝐸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/>
                            </a:rPr>
                            <m:t>𝑚𝑖𝑥</m:t>
                          </m:r>
                        </m:sub>
                      </m:sSub>
                      <m:r>
                        <a:rPr lang="nb-NO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nb-NO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nb-NO" sz="2400" b="0" i="1" smtClean="0">
                              <a:latin typeface="Cambria Math"/>
                            </a:rPr>
                            <m:t>100∗</m:t>
                          </m:r>
                          <m:sSub>
                            <m:sSubPr>
                              <m:ctrlPr>
                                <a:rPr lang="nb-NO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nb-NO" sz="2400" b="0" i="1" smtClean="0">
                                  <a:latin typeface="Cambria Math"/>
                                </a:rPr>
                                <m:t>𝐴𝑇𝐸</m:t>
                              </m:r>
                            </m:e>
                            <m:sub>
                              <m:r>
                                <a:rPr lang="nb-NO" sz="24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nb-NO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nb-NO" sz="24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nb-NO" sz="24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nb-NO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nb-NO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nb-NO" sz="2400" b="0" i="1" smtClean="0">
                              <a:latin typeface="Cambria Math"/>
                            </a:rPr>
                            <m:t>100∗</m:t>
                          </m:r>
                          <m:r>
                            <a:rPr lang="nb-NO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100</m:t>
                          </m:r>
                        </m:num>
                        <m:den>
                          <m:r>
                            <a:rPr lang="nb-NO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nb-NO" sz="2400" b="0" i="1" smtClean="0">
                          <a:latin typeface="Cambria Math"/>
                        </a:rPr>
                        <m:t>=2000</m:t>
                      </m:r>
                    </m:oMath>
                  </m:oMathPara>
                </a14:m>
                <a:endParaRPr lang="nb-NO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5820730"/>
                <a:ext cx="5898538" cy="84863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23528" y="620688"/>
            <a:ext cx="4392438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sz="2400" dirty="0" err="1" smtClean="0"/>
              <a:t>Example</a:t>
            </a:r>
            <a:endParaRPr lang="nb-NO" sz="2400" dirty="0" smtClean="0"/>
          </a:p>
          <a:p>
            <a:r>
              <a:rPr lang="nb-NO" sz="2400" dirty="0" smtClean="0"/>
              <a:t>A </a:t>
            </a:r>
            <a:r>
              <a:rPr lang="nb-NO" sz="2400" dirty="0" smtClean="0">
                <a:solidFill>
                  <a:srgbClr val="FF0000"/>
                </a:solidFill>
              </a:rPr>
              <a:t>5 % </a:t>
            </a:r>
            <a:r>
              <a:rPr lang="nb-NO" sz="2400" dirty="0" err="1" smtClean="0"/>
              <a:t>solution</a:t>
            </a:r>
            <a:r>
              <a:rPr lang="nb-NO" sz="2400" dirty="0" smtClean="0"/>
              <a:t> </a:t>
            </a:r>
            <a:r>
              <a:rPr lang="nb-NO" sz="2400" dirty="0" err="1" smtClean="0"/>
              <a:t>of</a:t>
            </a:r>
            <a:r>
              <a:rPr lang="nb-NO" sz="2400" dirty="0" smtClean="0"/>
              <a:t> a </a:t>
            </a:r>
            <a:r>
              <a:rPr lang="nb-NO" sz="2400" dirty="0" err="1" smtClean="0"/>
              <a:t>substance</a:t>
            </a:r>
            <a:r>
              <a:rPr lang="nb-NO" sz="2400" dirty="0" smtClean="0"/>
              <a:t> </a:t>
            </a:r>
            <a:r>
              <a:rPr lang="nb-NO" sz="2400" dirty="0" err="1" smtClean="0"/>
              <a:t>classified</a:t>
            </a:r>
            <a:r>
              <a:rPr lang="nb-NO" sz="2400" dirty="0" smtClean="0"/>
              <a:t> as </a:t>
            </a:r>
            <a:r>
              <a:rPr lang="nb-NO" sz="2400" dirty="0" err="1" smtClean="0">
                <a:solidFill>
                  <a:srgbClr val="FF0000"/>
                </a:solidFill>
              </a:rPr>
              <a:t>acute</a:t>
            </a:r>
            <a:r>
              <a:rPr lang="nb-NO" sz="2400" dirty="0" smtClean="0">
                <a:solidFill>
                  <a:srgbClr val="FF0000"/>
                </a:solidFill>
              </a:rPr>
              <a:t> </a:t>
            </a:r>
            <a:r>
              <a:rPr lang="nb-NO" sz="2400" dirty="0" err="1" smtClean="0">
                <a:solidFill>
                  <a:srgbClr val="FF0000"/>
                </a:solidFill>
              </a:rPr>
              <a:t>tox</a:t>
            </a:r>
            <a:r>
              <a:rPr lang="nb-NO" sz="2400" dirty="0" smtClean="0">
                <a:solidFill>
                  <a:srgbClr val="FF0000"/>
                </a:solidFill>
              </a:rPr>
              <a:t>. 3 </a:t>
            </a:r>
            <a:r>
              <a:rPr lang="nb-NO" sz="2400" dirty="0" smtClean="0">
                <a:solidFill>
                  <a:schemeClr val="tx1"/>
                </a:solidFill>
              </a:rPr>
              <a:t>– oral </a:t>
            </a:r>
            <a:r>
              <a:rPr lang="nb-NO" sz="2400" dirty="0" err="1" smtClean="0">
                <a:solidFill>
                  <a:schemeClr val="tx1"/>
                </a:solidFill>
              </a:rPr>
              <a:t>exposure</a:t>
            </a:r>
            <a:endParaRPr lang="nb-NO" sz="2400" dirty="0" smtClean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39034"/>
            <a:ext cx="7146553" cy="3373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val 14"/>
          <p:cNvSpPr/>
          <p:nvPr/>
        </p:nvSpPr>
        <p:spPr bwMode="auto">
          <a:xfrm>
            <a:off x="179512" y="3823210"/>
            <a:ext cx="648072" cy="288032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6300192" y="4255258"/>
            <a:ext cx="648072" cy="288032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7260878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Exercises</a:t>
            </a:r>
            <a:r>
              <a:rPr lang="nb-NO" dirty="0" smtClean="0"/>
              <a:t> - CLP</a:t>
            </a:r>
            <a:endParaRPr lang="nb-NO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smtClean="0"/>
              <a:t>4. </a:t>
            </a:r>
            <a:r>
              <a:rPr lang="nb-NO" dirty="0" err="1" smtClean="0"/>
              <a:t>Label</a:t>
            </a:r>
            <a:r>
              <a:rPr lang="nb-NO" dirty="0" smtClean="0"/>
              <a:t> for 2 % CuSO</a:t>
            </a:r>
            <a:r>
              <a:rPr lang="nb-NO" baseline="-25000" dirty="0" smtClean="0"/>
              <a:t>4</a:t>
            </a:r>
            <a:r>
              <a:rPr lang="nb-NO" dirty="0"/>
              <a:t> </a:t>
            </a:r>
            <a:r>
              <a:rPr lang="nb-NO" dirty="0" smtClean="0"/>
              <a:t>in 1 L </a:t>
            </a:r>
            <a:r>
              <a:rPr lang="nb-NO" dirty="0" err="1" smtClean="0"/>
              <a:t>bottle</a:t>
            </a:r>
            <a:endParaRPr lang="nb-NO" baseline="-25000" dirty="0" smtClean="0"/>
          </a:p>
        </p:txBody>
      </p:sp>
    </p:spTree>
    <p:extLst>
      <p:ext uri="{BB962C8B-B14F-4D97-AF65-F5344CB8AC3E}">
        <p14:creationId xmlns:p14="http://schemas.microsoft.com/office/powerpoint/2010/main" val="210016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20688"/>
            <a:ext cx="7696200" cy="1143000"/>
          </a:xfrm>
        </p:spPr>
        <p:txBody>
          <a:bodyPr/>
          <a:lstStyle/>
          <a:p>
            <a:r>
              <a:rPr lang="nb-NO" sz="2800" dirty="0" err="1"/>
              <a:t>About</a:t>
            </a:r>
            <a:r>
              <a:rPr lang="nb-NO" sz="2800" dirty="0"/>
              <a:t>  </a:t>
            </a:r>
            <a:r>
              <a:rPr lang="nb-NO" sz="2800" dirty="0" err="1"/>
              <a:t>Regulation</a:t>
            </a:r>
            <a:r>
              <a:rPr lang="nb-NO" sz="2800" dirty="0"/>
              <a:t> (EC) No 1272/2008 </a:t>
            </a:r>
            <a:r>
              <a:rPr lang="nb-NO" sz="2800" dirty="0">
                <a:solidFill>
                  <a:srgbClr val="FF0000"/>
                </a:solidFill>
              </a:rPr>
              <a:t>(CLP)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9654867"/>
              </p:ext>
            </p:extLst>
          </p:nvPr>
        </p:nvGraphicFramePr>
        <p:xfrm>
          <a:off x="0" y="1700808"/>
          <a:ext cx="9144000" cy="5256584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4756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6683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287383">
                <a:tc>
                  <a:txBody>
                    <a:bodyPr/>
                    <a:lstStyle/>
                    <a:p>
                      <a:pPr marL="0" marR="0" indent="0" algn="l" defTabSz="36292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GHS</a:t>
                      </a:r>
                    </a:p>
                    <a:p>
                      <a:pPr marL="0" marR="0" indent="0" algn="l" defTabSz="36292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24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b-NO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36292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4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SimSun"/>
                          <a:cs typeface="Times New Roman"/>
                        </a:rPr>
                        <a:t>G</a:t>
                      </a:r>
                      <a:r>
                        <a:rPr lang="nb-NO" sz="2400" b="1" dirty="0" smtClean="0">
                          <a:effectLst/>
                          <a:latin typeface="+mn-lt"/>
                          <a:ea typeface="SimSun"/>
                          <a:cs typeface="Times New Roman"/>
                        </a:rPr>
                        <a:t>lobal </a:t>
                      </a:r>
                      <a:r>
                        <a:rPr lang="nb-NO" sz="2400" b="1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SimSun"/>
                          <a:cs typeface="Times New Roman"/>
                        </a:rPr>
                        <a:t>H</a:t>
                      </a:r>
                      <a:r>
                        <a:rPr lang="nb-NO" sz="2400" b="1" dirty="0" err="1" smtClean="0">
                          <a:effectLst/>
                          <a:latin typeface="+mn-lt"/>
                          <a:ea typeface="SimSun"/>
                          <a:cs typeface="Times New Roman"/>
                        </a:rPr>
                        <a:t>armonized</a:t>
                      </a:r>
                      <a:r>
                        <a:rPr lang="nb-NO" sz="2400" b="1" dirty="0" smtClean="0">
                          <a:effectLst/>
                          <a:latin typeface="+mn-lt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nb-NO" sz="24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SimSun"/>
                          <a:cs typeface="Times New Roman"/>
                        </a:rPr>
                        <a:t>S</a:t>
                      </a:r>
                      <a:r>
                        <a:rPr lang="nb-NO" sz="2400" b="1" dirty="0" smtClean="0">
                          <a:effectLst/>
                          <a:latin typeface="+mn-lt"/>
                          <a:ea typeface="SimSun"/>
                          <a:cs typeface="Times New Roman"/>
                        </a:rPr>
                        <a:t>ystem </a:t>
                      </a:r>
                      <a:r>
                        <a:rPr lang="en-US" sz="2400" b="1" dirty="0" smtClean="0"/>
                        <a:t>for classification and labelling of chemicals </a:t>
                      </a:r>
                      <a:endParaRPr lang="nb-NO" sz="2400" b="1" dirty="0" smtClean="0"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400" b="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FNs globalt harmoniserte system for klassifisering og merking </a:t>
                      </a:r>
                      <a:r>
                        <a:rPr lang="nb-NO" sz="240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av kjemikalier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69201">
                <a:tc>
                  <a:txBody>
                    <a:bodyPr/>
                    <a:lstStyle/>
                    <a:p>
                      <a:r>
                        <a:rPr lang="nb-NO" sz="2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ECHA</a:t>
                      </a:r>
                    </a:p>
                    <a:p>
                      <a:endParaRPr lang="nb-NO" sz="24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36292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nb-NO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uropean </a:t>
                      </a:r>
                      <a:r>
                        <a:rPr lang="nb-NO" sz="2400" b="1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CH</a:t>
                      </a:r>
                      <a:r>
                        <a:rPr lang="nb-NO" sz="2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emicals</a:t>
                      </a:r>
                      <a:r>
                        <a:rPr lang="nb-NO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b-NO" sz="2400" b="1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nb-NO" sz="2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gency</a:t>
                      </a:r>
                      <a:r>
                        <a:rPr lang="nb-NO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nb-NO" sz="2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responsible</a:t>
                      </a:r>
                      <a:r>
                        <a:rPr lang="nb-NO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for </a:t>
                      </a:r>
                      <a:r>
                        <a:rPr lang="nb-NO" sz="2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implementing</a:t>
                      </a:r>
                      <a:r>
                        <a:rPr lang="nb-NO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GHS in EU by </a:t>
                      </a:r>
                      <a:r>
                        <a:rPr lang="nb-NO" sz="2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establishing</a:t>
                      </a:r>
                      <a:r>
                        <a:rPr lang="nb-NO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nb-NO" sz="2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updating</a:t>
                      </a:r>
                      <a:r>
                        <a:rPr lang="nb-NO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 </a:t>
                      </a:r>
                      <a:r>
                        <a:rPr lang="nb-NO" sz="2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inventory</a:t>
                      </a:r>
                      <a:r>
                        <a:rPr lang="nb-NO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for GHS </a:t>
                      </a:r>
                      <a:r>
                        <a:rPr lang="nb-NO" sz="2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substances</a:t>
                      </a:r>
                      <a:endParaRPr lang="nb-NO" sz="2400" dirty="0" smtClean="0"/>
                    </a:p>
                    <a:p>
                      <a:pPr marL="0" marR="0" indent="0" algn="l" defTabSz="36292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400" b="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Det europeiske kjemikaliebyrået ECHA har ansvar for å etablere og holde oppdatert et register over stoffers fareklassifisering og -merking.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4581200"/>
            <a:ext cx="1080000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276952"/>
            <a:ext cx="108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75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boks 6"/>
          <p:cNvSpPr txBox="1">
            <a:spLocks noChangeArrowheads="1"/>
          </p:cNvSpPr>
          <p:nvPr/>
        </p:nvSpPr>
        <p:spPr bwMode="auto">
          <a:xfrm>
            <a:off x="1475657" y="620688"/>
            <a:ext cx="6048671" cy="583264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b-NO" sz="3200" b="1" dirty="0">
                <a:effectLst/>
                <a:latin typeface="Calibri"/>
                <a:ea typeface="Times New Roman"/>
                <a:cs typeface="Times New Roman"/>
              </a:rPr>
              <a:t>Kobber(II)sulfatløsning, </a:t>
            </a:r>
            <a:endParaRPr lang="nb-NO" sz="2000" dirty="0">
              <a:effectLst/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b-NO" sz="3200" b="1" dirty="0">
                <a:effectLst/>
                <a:latin typeface="Calibri"/>
                <a:ea typeface="Times New Roman"/>
                <a:cs typeface="Times New Roman"/>
              </a:rPr>
              <a:t>2 % CuSO</a:t>
            </a:r>
            <a:r>
              <a:rPr lang="nb-NO" sz="3200" b="1" baseline="-25000" dirty="0">
                <a:effectLst/>
                <a:latin typeface="Calibri"/>
                <a:ea typeface="Times New Roman"/>
                <a:cs typeface="Times New Roman"/>
              </a:rPr>
              <a:t>4</a:t>
            </a:r>
            <a:endParaRPr lang="nb-NO" sz="2000" dirty="0">
              <a:effectLst/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b-NO" sz="2000" b="1" dirty="0" smtClean="0">
                <a:effectLst/>
                <a:latin typeface="Calibri"/>
                <a:ea typeface="Times New Roman"/>
                <a:cs typeface="Times New Roman"/>
              </a:rPr>
              <a:t>CAS no</a:t>
            </a:r>
            <a:r>
              <a:rPr lang="nb-NO" sz="2000" b="1" dirty="0">
                <a:latin typeface="Calibri"/>
                <a:ea typeface="Times New Roman"/>
                <a:cs typeface="Times New Roman"/>
              </a:rPr>
              <a:t>. 7758-98-7</a:t>
            </a:r>
            <a:endParaRPr lang="nb-NO" sz="1400" dirty="0">
              <a:effectLst/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b-NO" sz="2000" dirty="0">
                <a:effectLst/>
                <a:latin typeface="Calibri"/>
                <a:ea typeface="Times New Roman"/>
                <a:cs typeface="Times New Roman"/>
              </a:rPr>
              <a:t>     </a:t>
            </a:r>
          </a:p>
          <a:p>
            <a:pPr>
              <a:spcAft>
                <a:spcPts val="0"/>
              </a:spcAft>
            </a:pPr>
            <a:r>
              <a:rPr lang="nb-NO" sz="20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Calibri"/>
              </a:rPr>
              <a:t> </a:t>
            </a:r>
            <a:endParaRPr lang="nb-NO" sz="2400" dirty="0">
              <a:solidFill>
                <a:srgbClr val="000000"/>
              </a:solidFill>
              <a:effectLst/>
              <a:latin typeface="Calibri"/>
              <a:ea typeface="Times New Roman"/>
              <a:cs typeface="Calibri"/>
            </a:endParaRPr>
          </a:p>
          <a:p>
            <a:pPr>
              <a:spcAft>
                <a:spcPts val="0"/>
              </a:spcAft>
            </a:pPr>
            <a:endParaRPr lang="nb-NO" sz="2000" dirty="0" smtClean="0">
              <a:solidFill>
                <a:srgbClr val="000000"/>
              </a:solidFill>
              <a:effectLst/>
              <a:latin typeface="Calibri"/>
              <a:ea typeface="Times New Roman"/>
              <a:cs typeface="Calibri"/>
            </a:endParaRPr>
          </a:p>
          <a:p>
            <a:pPr>
              <a:spcAft>
                <a:spcPts val="0"/>
              </a:spcAft>
            </a:pPr>
            <a:endParaRPr lang="nb-NO" sz="2000" dirty="0" smtClean="0">
              <a:solidFill>
                <a:srgbClr val="000000"/>
              </a:solidFill>
              <a:latin typeface="Calibri"/>
              <a:ea typeface="Times New Roman"/>
              <a:cs typeface="Calibri"/>
            </a:endParaRPr>
          </a:p>
          <a:p>
            <a:pPr>
              <a:spcAft>
                <a:spcPts val="0"/>
              </a:spcAft>
            </a:pPr>
            <a:endParaRPr lang="nb-NO" sz="2000" dirty="0">
              <a:solidFill>
                <a:srgbClr val="000000"/>
              </a:solidFill>
              <a:latin typeface="Calibri"/>
              <a:ea typeface="Times New Roman"/>
              <a:cs typeface="Calibri"/>
            </a:endParaRPr>
          </a:p>
          <a:p>
            <a:pPr>
              <a:spcAft>
                <a:spcPts val="0"/>
              </a:spcAft>
            </a:pPr>
            <a:endParaRPr lang="nb-NO" sz="2000" dirty="0" smtClean="0">
              <a:solidFill>
                <a:srgbClr val="000000"/>
              </a:solidFill>
              <a:effectLst/>
              <a:latin typeface="Calibri"/>
              <a:ea typeface="Times New Roman"/>
              <a:cs typeface="Calibri"/>
            </a:endParaRPr>
          </a:p>
          <a:p>
            <a:pPr>
              <a:spcAft>
                <a:spcPts val="0"/>
              </a:spcAft>
            </a:pPr>
            <a:r>
              <a:rPr lang="nb-NO" sz="2400" dirty="0" smtClean="0">
                <a:solidFill>
                  <a:srgbClr val="000000"/>
                </a:solidFill>
                <a:effectLst/>
                <a:latin typeface="Calibri"/>
                <a:ea typeface="Times New Roman"/>
                <a:cs typeface="Calibri"/>
              </a:rPr>
              <a:t>Giftig</a:t>
            </a:r>
            <a:r>
              <a:rPr lang="nb-NO" sz="24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Calibri"/>
              </a:rPr>
              <a:t>, med langtidsvirkning, for liv i vann.</a:t>
            </a:r>
            <a:endParaRPr lang="nb-NO" sz="2800" dirty="0">
              <a:solidFill>
                <a:srgbClr val="000000"/>
              </a:solidFill>
              <a:effectLst/>
              <a:latin typeface="Calibri"/>
              <a:ea typeface="Times New Roman"/>
              <a:cs typeface="Calibri"/>
            </a:endParaRPr>
          </a:p>
          <a:p>
            <a:pPr>
              <a:spcAft>
                <a:spcPts val="0"/>
              </a:spcAft>
            </a:pPr>
            <a:r>
              <a:rPr lang="nb-NO" sz="24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Calibri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nb-NO" sz="24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Calibri"/>
              </a:rPr>
              <a:t>Unngå utslipp til miljøet. Samle opp spill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b-NO" sz="2000" dirty="0">
                <a:effectLst/>
                <a:latin typeface="Calibri"/>
                <a:ea typeface="Times New Roman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b-NO" sz="2000" dirty="0">
                <a:effectLst/>
                <a:latin typeface="Calibri"/>
                <a:ea typeface="Times New Roman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b-NO" sz="2000" dirty="0">
                <a:effectLst/>
                <a:latin typeface="Calibri"/>
                <a:ea typeface="Times New Roman"/>
                <a:cs typeface="Times New Roman"/>
              </a:rPr>
              <a:t>Skole, adresse og telefonnummer: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b-NO" sz="2000" dirty="0">
                <a:effectLst/>
                <a:latin typeface="Calibri"/>
                <a:ea typeface="Times New Roman"/>
                <a:cs typeface="Times New Roman"/>
              </a:rPr>
              <a:t>(Laget av, dato)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2000" dirty="0">
                <a:effectLst/>
                <a:latin typeface="Calibri"/>
                <a:ea typeface="Times New Roman"/>
                <a:cs typeface="Times New Roman"/>
              </a:rPr>
              <a:t> </a:t>
            </a:r>
          </a:p>
        </p:txBody>
      </p:sp>
      <p:pic>
        <p:nvPicPr>
          <p:cNvPr id="12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635" y="1988839"/>
            <a:ext cx="1957253" cy="193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37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boks 6"/>
          <p:cNvSpPr txBox="1">
            <a:spLocks noChangeArrowheads="1"/>
          </p:cNvSpPr>
          <p:nvPr/>
        </p:nvSpPr>
        <p:spPr bwMode="auto">
          <a:xfrm>
            <a:off x="1475657" y="620688"/>
            <a:ext cx="6048671" cy="583264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</a:pPr>
            <a:r>
              <a:rPr lang="nb-NO" sz="3200" b="1" dirty="0" err="1">
                <a:latin typeface="Calibri"/>
                <a:ea typeface="Times New Roman"/>
                <a:cs typeface="Times New Roman"/>
              </a:rPr>
              <a:t>copper</a:t>
            </a:r>
            <a:r>
              <a:rPr lang="nb-NO" sz="3200" b="1" dirty="0">
                <a:latin typeface="Calibri"/>
                <a:ea typeface="Times New Roman"/>
                <a:cs typeface="Times New Roman"/>
              </a:rPr>
              <a:t>(II)</a:t>
            </a:r>
            <a:r>
              <a:rPr lang="nb-NO" sz="3200" b="1" dirty="0" err="1">
                <a:latin typeface="Calibri"/>
                <a:ea typeface="Times New Roman"/>
                <a:cs typeface="Times New Roman"/>
              </a:rPr>
              <a:t>sulphate</a:t>
            </a:r>
            <a:r>
              <a:rPr lang="nb-NO" sz="3200" b="1" dirty="0">
                <a:latin typeface="Calibri"/>
                <a:ea typeface="Times New Roman"/>
                <a:cs typeface="Times New Roman"/>
              </a:rPr>
              <a:t> </a:t>
            </a:r>
            <a:r>
              <a:rPr lang="nb-NO" sz="3200" b="1" dirty="0" smtClean="0">
                <a:effectLst/>
                <a:latin typeface="Calibri"/>
                <a:ea typeface="Times New Roman"/>
                <a:cs typeface="Times New Roman"/>
              </a:rPr>
              <a:t>, </a:t>
            </a:r>
            <a:endParaRPr lang="nb-NO" sz="2000" dirty="0">
              <a:effectLst/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b-NO" sz="3200" b="1" dirty="0">
                <a:effectLst/>
                <a:latin typeface="Calibri"/>
                <a:ea typeface="Times New Roman"/>
                <a:cs typeface="Times New Roman"/>
              </a:rPr>
              <a:t>2 % CuSO</a:t>
            </a:r>
            <a:r>
              <a:rPr lang="nb-NO" sz="3200" b="1" baseline="-25000" dirty="0">
                <a:effectLst/>
                <a:latin typeface="Calibri"/>
                <a:ea typeface="Times New Roman"/>
                <a:cs typeface="Times New Roman"/>
              </a:rPr>
              <a:t>4</a:t>
            </a:r>
            <a:endParaRPr lang="nb-NO" sz="2000" dirty="0">
              <a:effectLst/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b-NO" sz="2000" b="1" dirty="0" smtClean="0">
                <a:effectLst/>
                <a:latin typeface="Calibri"/>
                <a:ea typeface="Times New Roman"/>
                <a:cs typeface="Times New Roman"/>
              </a:rPr>
              <a:t>CAS no</a:t>
            </a:r>
            <a:r>
              <a:rPr lang="nb-NO" sz="2000" b="1" dirty="0">
                <a:latin typeface="Calibri"/>
                <a:ea typeface="Times New Roman"/>
                <a:cs typeface="Times New Roman"/>
              </a:rPr>
              <a:t>. 7758-98-7</a:t>
            </a:r>
            <a:endParaRPr lang="nb-NO" sz="1400" dirty="0">
              <a:effectLst/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b-NO" sz="2000" dirty="0">
                <a:effectLst/>
                <a:latin typeface="Calibri"/>
                <a:ea typeface="Times New Roman"/>
                <a:cs typeface="Times New Roman"/>
              </a:rPr>
              <a:t>     </a:t>
            </a:r>
          </a:p>
          <a:p>
            <a:pPr>
              <a:spcAft>
                <a:spcPts val="0"/>
              </a:spcAft>
            </a:pPr>
            <a:r>
              <a:rPr lang="nb-NO" sz="20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Calibri"/>
              </a:rPr>
              <a:t> </a:t>
            </a:r>
            <a:endParaRPr lang="nb-NO" sz="2400" dirty="0">
              <a:solidFill>
                <a:srgbClr val="000000"/>
              </a:solidFill>
              <a:effectLst/>
              <a:latin typeface="Calibri"/>
              <a:ea typeface="Times New Roman"/>
              <a:cs typeface="Calibri"/>
            </a:endParaRPr>
          </a:p>
          <a:p>
            <a:pPr>
              <a:spcAft>
                <a:spcPts val="0"/>
              </a:spcAft>
            </a:pPr>
            <a:endParaRPr lang="nb-NO" sz="2000" dirty="0" smtClean="0">
              <a:solidFill>
                <a:srgbClr val="000000"/>
              </a:solidFill>
              <a:effectLst/>
              <a:latin typeface="Calibri"/>
              <a:ea typeface="Times New Roman"/>
              <a:cs typeface="Calibri"/>
            </a:endParaRPr>
          </a:p>
          <a:p>
            <a:pPr>
              <a:spcAft>
                <a:spcPts val="0"/>
              </a:spcAft>
            </a:pPr>
            <a:endParaRPr lang="nb-NO" sz="2000" dirty="0" smtClean="0">
              <a:solidFill>
                <a:srgbClr val="000000"/>
              </a:solidFill>
              <a:latin typeface="Calibri"/>
              <a:ea typeface="Times New Roman"/>
              <a:cs typeface="Calibri"/>
            </a:endParaRPr>
          </a:p>
          <a:p>
            <a:pPr>
              <a:spcAft>
                <a:spcPts val="0"/>
              </a:spcAft>
            </a:pPr>
            <a:endParaRPr lang="nb-NO" sz="2000" dirty="0">
              <a:solidFill>
                <a:srgbClr val="000000"/>
              </a:solidFill>
              <a:latin typeface="Calibri"/>
              <a:ea typeface="Times New Roman"/>
              <a:cs typeface="Calibri"/>
            </a:endParaRPr>
          </a:p>
          <a:p>
            <a:pPr>
              <a:spcAft>
                <a:spcPts val="0"/>
              </a:spcAft>
            </a:pPr>
            <a:endParaRPr lang="nb-NO" sz="2000" dirty="0" smtClean="0">
              <a:solidFill>
                <a:srgbClr val="000000"/>
              </a:solidFill>
              <a:effectLst/>
              <a:latin typeface="Calibri"/>
              <a:ea typeface="Times New Roman"/>
              <a:cs typeface="Calibri"/>
            </a:endParaRPr>
          </a:p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Toxic to aquatic life with long lasting effects.</a:t>
            </a:r>
          </a:p>
          <a:p>
            <a:pPr>
              <a:spcAft>
                <a:spcPts val="0"/>
              </a:spcAft>
            </a:pPr>
            <a:r>
              <a:rPr lang="nb-NO" sz="2800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Avoid release to the environment.</a:t>
            </a:r>
            <a:r>
              <a:rPr lang="nb-NO" sz="2400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 </a:t>
            </a:r>
            <a:r>
              <a:rPr lang="nb-NO" sz="2400" dirty="0" err="1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Collect</a:t>
            </a:r>
            <a:r>
              <a:rPr lang="nb-NO" sz="2400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 </a:t>
            </a:r>
            <a:r>
              <a:rPr lang="nb-NO" sz="2400" dirty="0" err="1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spillage</a:t>
            </a:r>
            <a:r>
              <a:rPr lang="nb-NO" sz="2400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.</a:t>
            </a:r>
            <a:r>
              <a:rPr lang="nb-NO" sz="2000" dirty="0">
                <a:latin typeface="Calibri"/>
                <a:ea typeface="Times New Roman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b-NO" sz="2400" dirty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000" dirty="0">
                <a:latin typeface="Calibri"/>
                <a:ea typeface="Times New Roman"/>
                <a:cs typeface="Times New Roman"/>
              </a:rPr>
              <a:t>Company’s name , </a:t>
            </a:r>
            <a:r>
              <a:rPr lang="en-US" sz="2000" dirty="0" err="1">
                <a:latin typeface="Calibri"/>
                <a:ea typeface="Times New Roman"/>
                <a:cs typeface="Times New Roman"/>
              </a:rPr>
              <a:t>adress</a:t>
            </a:r>
            <a:r>
              <a:rPr lang="en-US" sz="2000" dirty="0">
                <a:latin typeface="Calibri"/>
                <a:ea typeface="Times New Roman"/>
                <a:cs typeface="Times New Roman"/>
              </a:rPr>
              <a:t> and telephone number: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000" dirty="0">
                <a:latin typeface="Calibri"/>
                <a:ea typeface="Times New Roman"/>
                <a:cs typeface="Times New Roman"/>
              </a:rPr>
              <a:t>(Made by, date)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2000" dirty="0">
                <a:effectLst/>
                <a:latin typeface="Calibri"/>
                <a:ea typeface="Times New Roman"/>
                <a:cs typeface="Times New Roman"/>
              </a:rPr>
              <a:t> </a:t>
            </a:r>
          </a:p>
        </p:txBody>
      </p:sp>
      <p:pic>
        <p:nvPicPr>
          <p:cNvPr id="12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635" y="1988839"/>
            <a:ext cx="1957253" cy="193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39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Labelling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 err="1" smtClean="0"/>
              <a:t>only</a:t>
            </a:r>
            <a:r>
              <a:rPr lang="nb-NO" dirty="0" smtClean="0"/>
              <a:t> </a:t>
            </a:r>
            <a:r>
              <a:rPr lang="nb-NO" dirty="0" err="1" smtClean="0"/>
              <a:t>hazard</a:t>
            </a:r>
            <a:r>
              <a:rPr lang="nb-NO" dirty="0" smtClean="0"/>
              <a:t> </a:t>
            </a:r>
            <a:r>
              <a:rPr lang="nb-NO" dirty="0" err="1" smtClean="0"/>
              <a:t>pictogram</a:t>
            </a:r>
            <a:r>
              <a:rPr lang="nb-NO" dirty="0" smtClean="0"/>
              <a:t> and signal </a:t>
            </a:r>
            <a:r>
              <a:rPr lang="nb-NO" dirty="0" err="1" smtClean="0"/>
              <a:t>word</a:t>
            </a:r>
            <a:endParaRPr lang="nb-NO" dirty="0"/>
          </a:p>
        </p:txBody>
      </p:sp>
      <p:sp>
        <p:nvSpPr>
          <p:cNvPr id="9" name="TekstSylinder 8"/>
          <p:cNvSpPr txBox="1"/>
          <p:nvPr/>
        </p:nvSpPr>
        <p:spPr>
          <a:xfrm>
            <a:off x="990600" y="2204864"/>
            <a:ext cx="6749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Exeptions</a:t>
            </a:r>
            <a:r>
              <a:rPr lang="nb-NO" dirty="0" smtClean="0"/>
              <a:t> for </a:t>
            </a:r>
            <a:r>
              <a:rPr lang="nb-NO" dirty="0" err="1" smtClean="0"/>
              <a:t>some</a:t>
            </a:r>
            <a:r>
              <a:rPr lang="nb-NO" dirty="0" smtClean="0"/>
              <a:t> </a:t>
            </a:r>
            <a:r>
              <a:rPr lang="nb-NO" dirty="0" err="1" smtClean="0"/>
              <a:t>hazard</a:t>
            </a:r>
            <a:r>
              <a:rPr lang="nb-NO" dirty="0" smtClean="0"/>
              <a:t> </a:t>
            </a:r>
            <a:r>
              <a:rPr lang="nb-NO" dirty="0" err="1" smtClean="0"/>
              <a:t>classes</a:t>
            </a:r>
            <a:r>
              <a:rPr lang="nb-NO" dirty="0" smtClean="0"/>
              <a:t> </a:t>
            </a:r>
            <a:r>
              <a:rPr lang="nb-NO" dirty="0" err="1" smtClean="0"/>
              <a:t>where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contents</a:t>
            </a:r>
            <a:r>
              <a:rPr lang="nb-NO" dirty="0" smtClean="0"/>
              <a:t> do not </a:t>
            </a:r>
            <a:r>
              <a:rPr lang="nb-NO" dirty="0" err="1" smtClean="0"/>
              <a:t>exceed</a:t>
            </a:r>
            <a:r>
              <a:rPr lang="nb-NO" dirty="0" smtClean="0"/>
              <a:t> 125 </a:t>
            </a:r>
            <a:r>
              <a:rPr lang="nb-NO" dirty="0" err="1" smtClean="0"/>
              <a:t>mL</a:t>
            </a:r>
            <a:r>
              <a:rPr lang="nb-NO" dirty="0" smtClean="0"/>
              <a:t> (</a:t>
            </a:r>
            <a:r>
              <a:rPr lang="nb-NO" dirty="0" err="1" smtClean="0"/>
              <a:t>see</a:t>
            </a:r>
            <a:r>
              <a:rPr lang="nb-NO" dirty="0" smtClean="0"/>
              <a:t> </a:t>
            </a:r>
            <a:r>
              <a:rPr lang="nb-NO" dirty="0" err="1" smtClean="0"/>
              <a:t>booklet</a:t>
            </a:r>
            <a:r>
              <a:rPr lang="nb-NO" dirty="0" smtClean="0"/>
              <a:t>).</a:t>
            </a:r>
            <a:endParaRPr lang="nb-NO" dirty="0"/>
          </a:p>
        </p:txBody>
      </p:sp>
      <p:sp>
        <p:nvSpPr>
          <p:cNvPr id="10" name="Tekstboks 6"/>
          <p:cNvSpPr txBox="1">
            <a:spLocks noChangeArrowheads="1"/>
          </p:cNvSpPr>
          <p:nvPr/>
        </p:nvSpPr>
        <p:spPr bwMode="auto">
          <a:xfrm>
            <a:off x="974659" y="3429000"/>
            <a:ext cx="3168352" cy="13380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b-NO" sz="1600" b="1" dirty="0">
                <a:effectLst/>
                <a:latin typeface="Calibri"/>
                <a:ea typeface="Times New Roman"/>
                <a:cs typeface="Times New Roman"/>
              </a:rPr>
              <a:t>Kobber(II)sulfatløsning, </a:t>
            </a:r>
            <a:endParaRPr lang="nb-NO" sz="1100" dirty="0">
              <a:effectLst/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b-NO" sz="1600" b="1" dirty="0">
                <a:effectLst/>
                <a:latin typeface="Calibri"/>
                <a:ea typeface="Times New Roman"/>
                <a:cs typeface="Times New Roman"/>
              </a:rPr>
              <a:t>2 % CuSO</a:t>
            </a:r>
            <a:r>
              <a:rPr lang="nb-NO" sz="1600" b="1" baseline="-25000" dirty="0">
                <a:effectLst/>
                <a:latin typeface="Calibri"/>
                <a:ea typeface="Times New Roman"/>
                <a:cs typeface="Times New Roman"/>
              </a:rPr>
              <a:t>4</a:t>
            </a:r>
            <a:endParaRPr lang="nb-NO" sz="1100" dirty="0">
              <a:effectLst/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b-NO" sz="1600" b="1" dirty="0">
                <a:effectLst/>
                <a:latin typeface="Calibri"/>
                <a:ea typeface="Times New Roman"/>
                <a:cs typeface="Times New Roman"/>
              </a:rPr>
              <a:t> </a:t>
            </a:r>
            <a:endParaRPr lang="nb-NO" sz="1100" dirty="0">
              <a:effectLst/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b-NO" sz="1100" dirty="0" smtClean="0">
                <a:effectLst/>
                <a:latin typeface="Calibri"/>
                <a:ea typeface="Times New Roman"/>
                <a:cs typeface="Times New Roman"/>
              </a:rPr>
              <a:t>  </a:t>
            </a:r>
            <a:endParaRPr lang="nb-NO" sz="1100" dirty="0">
              <a:effectLst/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b-NO" sz="1000" dirty="0">
                <a:latin typeface="Calibri"/>
                <a:ea typeface="Times New Roman"/>
                <a:cs typeface="Times New Roman"/>
              </a:rPr>
              <a:t>Skole, adresse og telefonnummer: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b-NO" sz="1000" dirty="0">
                <a:latin typeface="Calibri"/>
                <a:ea typeface="Times New Roman"/>
                <a:cs typeface="Times New Roman"/>
              </a:rPr>
              <a:t>(Laget av, dato)</a:t>
            </a:r>
          </a:p>
          <a:p>
            <a:pPr>
              <a:spcAft>
                <a:spcPts val="0"/>
              </a:spcAft>
            </a:pPr>
            <a:r>
              <a:rPr lang="nb-NO" sz="11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Calibri"/>
              </a:rPr>
              <a:t> </a:t>
            </a:r>
            <a:endParaRPr lang="nb-NO" sz="1200" dirty="0">
              <a:solidFill>
                <a:srgbClr val="000000"/>
              </a:solidFill>
              <a:effectLst/>
              <a:latin typeface="Calibri"/>
              <a:ea typeface="Times New Roman"/>
              <a:cs typeface="Calibri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b-NO" sz="1100" dirty="0">
              <a:effectLst/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11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365" y="3470868"/>
            <a:ext cx="864094" cy="854752"/>
          </a:xfrm>
          <a:prstGeom prst="rect">
            <a:avLst/>
          </a:prstGeom>
        </p:spPr>
      </p:pic>
      <p:sp>
        <p:nvSpPr>
          <p:cNvPr id="12" name="Tekstboks 6"/>
          <p:cNvSpPr txBox="1">
            <a:spLocks noChangeArrowheads="1"/>
          </p:cNvSpPr>
          <p:nvPr/>
        </p:nvSpPr>
        <p:spPr bwMode="auto">
          <a:xfrm>
            <a:off x="4860032" y="3429000"/>
            <a:ext cx="3065810" cy="14820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b-NO" sz="1600" b="1" dirty="0" err="1" smtClean="0">
                <a:latin typeface="Calibri"/>
                <a:ea typeface="Times New Roman"/>
                <a:cs typeface="Times New Roman"/>
              </a:rPr>
              <a:t>copper</a:t>
            </a:r>
            <a:r>
              <a:rPr lang="nb-NO" sz="1600" b="1" dirty="0" smtClean="0">
                <a:effectLst/>
                <a:latin typeface="Calibri"/>
                <a:ea typeface="Times New Roman"/>
                <a:cs typeface="Times New Roman"/>
              </a:rPr>
              <a:t>(II)</a:t>
            </a:r>
            <a:r>
              <a:rPr lang="nb-NO" sz="1600" b="1" dirty="0" err="1" smtClean="0">
                <a:effectLst/>
                <a:latin typeface="Calibri"/>
                <a:ea typeface="Times New Roman"/>
                <a:cs typeface="Times New Roman"/>
              </a:rPr>
              <a:t>sulphate</a:t>
            </a:r>
            <a:r>
              <a:rPr lang="nb-NO" sz="1600" b="1" dirty="0" smtClean="0">
                <a:effectLst/>
                <a:latin typeface="Calibri"/>
                <a:ea typeface="Times New Roman"/>
                <a:cs typeface="Times New Roman"/>
              </a:rPr>
              <a:t> </a:t>
            </a:r>
            <a:endParaRPr lang="nb-NO" sz="1100" dirty="0">
              <a:effectLst/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b-NO" sz="1600" b="1" dirty="0">
                <a:effectLst/>
                <a:latin typeface="Calibri"/>
                <a:ea typeface="Times New Roman"/>
                <a:cs typeface="Times New Roman"/>
              </a:rPr>
              <a:t>2 % CuSO</a:t>
            </a:r>
            <a:r>
              <a:rPr lang="nb-NO" sz="1600" b="1" baseline="-25000" dirty="0">
                <a:effectLst/>
                <a:latin typeface="Calibri"/>
                <a:ea typeface="Times New Roman"/>
                <a:cs typeface="Times New Roman"/>
              </a:rPr>
              <a:t>4</a:t>
            </a:r>
            <a:endParaRPr lang="nb-NO" sz="1100" dirty="0">
              <a:effectLst/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b-NO" sz="1600" b="1" dirty="0">
                <a:effectLst/>
                <a:latin typeface="Calibri"/>
                <a:ea typeface="Times New Roman"/>
                <a:cs typeface="Times New Roman"/>
              </a:rPr>
              <a:t> </a:t>
            </a:r>
            <a:endParaRPr lang="nb-NO" sz="1100" dirty="0">
              <a:effectLst/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b-NO" sz="1100" dirty="0">
                <a:effectLst/>
                <a:latin typeface="Calibri"/>
                <a:ea typeface="Times New Roman"/>
                <a:cs typeface="Times New Roman"/>
              </a:rPr>
              <a:t>     </a:t>
            </a:r>
            <a:endParaRPr lang="en-US" sz="1400" dirty="0">
              <a:solidFill>
                <a:srgbClr val="000000"/>
              </a:solidFill>
              <a:latin typeface="Calibri"/>
              <a:ea typeface="Times New Roman"/>
              <a:cs typeface="Calibri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Company’s name , </a:t>
            </a:r>
            <a:r>
              <a:rPr lang="en-US" sz="1000" dirty="0" err="1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adress</a:t>
            </a:r>
            <a:r>
              <a:rPr lang="en-US" sz="1000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 and telephone number: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(Made by, date)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b-NO" sz="1100" dirty="0">
              <a:effectLst/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13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731" y="3470868"/>
            <a:ext cx="864096" cy="85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49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Exercise</a:t>
            </a:r>
            <a:r>
              <a:rPr lang="nb-NO" dirty="0" smtClean="0"/>
              <a:t> - CLP (</a:t>
            </a:r>
            <a:r>
              <a:rPr lang="nb-NO" dirty="0" err="1" smtClean="0"/>
              <a:t>optional</a:t>
            </a:r>
            <a:r>
              <a:rPr lang="nb-NO" dirty="0" smtClean="0"/>
              <a:t>)</a:t>
            </a:r>
            <a:endParaRPr lang="nb-NO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smtClean="0"/>
              <a:t>5. </a:t>
            </a:r>
            <a:r>
              <a:rPr lang="nb-NO" dirty="0" err="1" smtClean="0"/>
              <a:t>Wich</a:t>
            </a:r>
            <a:r>
              <a:rPr lang="nb-NO" dirty="0" smtClean="0"/>
              <a:t> </a:t>
            </a:r>
            <a:r>
              <a:rPr lang="nb-NO" dirty="0" err="1" smtClean="0"/>
              <a:t>concentration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a </a:t>
            </a:r>
            <a:r>
              <a:rPr lang="nb-NO" dirty="0" err="1" smtClean="0"/>
              <a:t>nickel</a:t>
            </a:r>
            <a:r>
              <a:rPr lang="nb-NO" dirty="0" smtClean="0"/>
              <a:t>(II)</a:t>
            </a:r>
            <a:r>
              <a:rPr lang="nb-NO" dirty="0" err="1" smtClean="0"/>
              <a:t>sulfate</a:t>
            </a:r>
            <a:r>
              <a:rPr lang="nb-NO" dirty="0" smtClean="0"/>
              <a:t> </a:t>
            </a:r>
            <a:r>
              <a:rPr lang="nb-NO" dirty="0" err="1" smtClean="0"/>
              <a:t>solution</a:t>
            </a:r>
            <a:r>
              <a:rPr lang="nb-NO" dirty="0" smtClean="0"/>
              <a:t> is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lowest</a:t>
            </a:r>
            <a:r>
              <a:rPr lang="nb-NO" dirty="0" smtClean="0"/>
              <a:t> </a:t>
            </a:r>
            <a:r>
              <a:rPr lang="nb-NO" dirty="0" err="1" smtClean="0"/>
              <a:t>that</a:t>
            </a:r>
            <a:r>
              <a:rPr lang="nb-NO" dirty="0" smtClean="0"/>
              <a:t> </a:t>
            </a:r>
            <a:r>
              <a:rPr lang="nb-NO" dirty="0" err="1" smtClean="0"/>
              <a:t>will</a:t>
            </a:r>
            <a:r>
              <a:rPr lang="nb-NO" dirty="0" smtClean="0"/>
              <a:t> trigger </a:t>
            </a:r>
            <a:r>
              <a:rPr lang="nb-NO" dirty="0" err="1" smtClean="0"/>
              <a:t>any</a:t>
            </a:r>
            <a:r>
              <a:rPr lang="nb-NO" dirty="0" smtClean="0"/>
              <a:t> </a:t>
            </a:r>
            <a:r>
              <a:rPr lang="nb-NO" dirty="0" err="1" smtClean="0"/>
              <a:t>classification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solution</a:t>
            </a:r>
            <a:r>
              <a:rPr lang="nb-NO" dirty="0" smtClean="0"/>
              <a:t> as </a:t>
            </a:r>
            <a:r>
              <a:rPr lang="nb-NO" dirty="0" err="1" smtClean="0"/>
              <a:t>hazardous</a:t>
            </a:r>
            <a:r>
              <a:rPr lang="nb-NO" dirty="0" smtClean="0"/>
              <a:t> </a:t>
            </a:r>
            <a:r>
              <a:rPr lang="nb-NO" dirty="0" err="1" smtClean="0"/>
              <a:t>according</a:t>
            </a:r>
            <a:r>
              <a:rPr lang="nb-NO" dirty="0" smtClean="0"/>
              <a:t> to </a:t>
            </a:r>
            <a:r>
              <a:rPr lang="nb-NO" dirty="0" err="1" smtClean="0"/>
              <a:t>the</a:t>
            </a:r>
            <a:r>
              <a:rPr lang="nb-NO" dirty="0" smtClean="0"/>
              <a:t> CLP </a:t>
            </a:r>
            <a:r>
              <a:rPr lang="nb-NO" dirty="0" err="1" smtClean="0"/>
              <a:t>regulation</a:t>
            </a:r>
            <a:r>
              <a:rPr lang="nb-NO" dirty="0" smtClean="0"/>
              <a:t>?</a:t>
            </a:r>
          </a:p>
          <a:p>
            <a:pPr marL="0" indent="0">
              <a:buNone/>
            </a:pPr>
            <a:endParaRPr lang="nb-NO" baseline="-25000" dirty="0"/>
          </a:p>
          <a:p>
            <a:pPr marL="0" indent="0">
              <a:buNone/>
            </a:pPr>
            <a:r>
              <a:rPr lang="nb-NO" dirty="0" smtClean="0"/>
              <a:t>(</a:t>
            </a:r>
            <a:r>
              <a:rPr lang="nb-NO" dirty="0" err="1" smtClean="0"/>
              <a:t>see</a:t>
            </a:r>
            <a:r>
              <a:rPr lang="nb-NO" dirty="0" smtClean="0"/>
              <a:t> </a:t>
            </a:r>
            <a:r>
              <a:rPr lang="nb-NO" dirty="0" err="1" smtClean="0"/>
              <a:t>next</a:t>
            </a:r>
            <a:r>
              <a:rPr lang="nb-NO" dirty="0" smtClean="0"/>
              <a:t> slide)</a:t>
            </a:r>
            <a:endParaRPr lang="nb-NO" baseline="-25000" dirty="0" smtClean="0"/>
          </a:p>
        </p:txBody>
      </p:sp>
    </p:spTree>
    <p:extLst>
      <p:ext uri="{BB962C8B-B14F-4D97-AF65-F5344CB8AC3E}">
        <p14:creationId xmlns:p14="http://schemas.microsoft.com/office/powerpoint/2010/main" val="2585001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0755220"/>
              </p:ext>
            </p:extLst>
          </p:nvPr>
        </p:nvGraphicFramePr>
        <p:xfrm>
          <a:off x="-36512" y="-3"/>
          <a:ext cx="9180512" cy="69874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273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37898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741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128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400" dirty="0" err="1" smtClean="0">
                          <a:effectLst/>
                        </a:rPr>
                        <a:t>Hazard</a:t>
                      </a:r>
                      <a:r>
                        <a:rPr lang="nn-NO" sz="1400" dirty="0" smtClean="0">
                          <a:effectLst/>
                        </a:rPr>
                        <a:t> </a:t>
                      </a:r>
                      <a:r>
                        <a:rPr lang="nn-NO" sz="1400" dirty="0" err="1" smtClean="0">
                          <a:effectLst/>
                        </a:rPr>
                        <a:t>class</a:t>
                      </a:r>
                      <a:endParaRPr lang="nb-NO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400" dirty="0" smtClean="0">
                          <a:effectLst/>
                        </a:rPr>
                        <a:t>To </a:t>
                      </a:r>
                      <a:r>
                        <a:rPr lang="nn-NO" sz="1400" dirty="0" err="1" smtClean="0">
                          <a:effectLst/>
                        </a:rPr>
                        <a:t>determine</a:t>
                      </a:r>
                      <a:r>
                        <a:rPr lang="nn-NO" sz="1400" dirty="0" smtClean="0">
                          <a:effectLst/>
                        </a:rPr>
                        <a:t> </a:t>
                      </a:r>
                      <a:r>
                        <a:rPr lang="nn-NO" sz="1400" dirty="0" err="1" smtClean="0">
                          <a:effectLst/>
                        </a:rPr>
                        <a:t>the</a:t>
                      </a:r>
                      <a:r>
                        <a:rPr lang="nn-NO" sz="1400" dirty="0" smtClean="0">
                          <a:effectLst/>
                        </a:rPr>
                        <a:t> </a:t>
                      </a:r>
                      <a:r>
                        <a:rPr lang="nn-NO" sz="1400" dirty="0" err="1" smtClean="0">
                          <a:effectLst/>
                        </a:rPr>
                        <a:t>classification</a:t>
                      </a:r>
                      <a:r>
                        <a:rPr lang="nn-NO" sz="1400" baseline="0" dirty="0" smtClean="0">
                          <a:effectLst/>
                        </a:rPr>
                        <a:t> </a:t>
                      </a:r>
                      <a:r>
                        <a:rPr lang="nn-NO" sz="1400" baseline="0" dirty="0" err="1" smtClean="0">
                          <a:effectLst/>
                        </a:rPr>
                        <a:t>of</a:t>
                      </a:r>
                      <a:r>
                        <a:rPr lang="nn-NO" sz="1400" baseline="0" dirty="0" smtClean="0">
                          <a:effectLst/>
                        </a:rPr>
                        <a:t> </a:t>
                      </a:r>
                      <a:r>
                        <a:rPr lang="nn-NO" sz="1400" baseline="0" dirty="0" err="1" smtClean="0">
                          <a:effectLst/>
                        </a:rPr>
                        <a:t>the</a:t>
                      </a:r>
                      <a:r>
                        <a:rPr lang="nn-NO" sz="1400" baseline="0" dirty="0" smtClean="0">
                          <a:effectLst/>
                        </a:rPr>
                        <a:t> </a:t>
                      </a:r>
                      <a:r>
                        <a:rPr lang="nn-NO" sz="1400" baseline="0" dirty="0" err="1" smtClean="0">
                          <a:effectLst/>
                        </a:rPr>
                        <a:t>mixture</a:t>
                      </a:r>
                      <a:endParaRPr lang="nb-NO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 err="1" smtClean="0">
                          <a:effectLst/>
                        </a:rPr>
                        <a:t>Concentration</a:t>
                      </a:r>
                      <a:r>
                        <a:rPr lang="nb-NO" sz="1400" dirty="0" smtClean="0">
                          <a:effectLst/>
                        </a:rPr>
                        <a:t> limit for </a:t>
                      </a:r>
                      <a:r>
                        <a:rPr lang="nb-NO" sz="1400" dirty="0" err="1" smtClean="0">
                          <a:effectLst/>
                        </a:rPr>
                        <a:t>the</a:t>
                      </a:r>
                      <a:r>
                        <a:rPr lang="nb-NO" sz="1400" dirty="0" smtClean="0">
                          <a:effectLst/>
                        </a:rPr>
                        <a:t> </a:t>
                      </a:r>
                      <a:r>
                        <a:rPr lang="nb-NO" sz="1400" dirty="0" err="1" smtClean="0">
                          <a:effectLst/>
                        </a:rPr>
                        <a:t>mixture</a:t>
                      </a:r>
                      <a:r>
                        <a:rPr lang="nb-NO" sz="1400" dirty="0" smtClean="0">
                          <a:effectLst/>
                        </a:rPr>
                        <a:t> to be </a:t>
                      </a:r>
                      <a:r>
                        <a:rPr lang="nb-NO" sz="1400" dirty="0" err="1" smtClean="0">
                          <a:effectLst/>
                        </a:rPr>
                        <a:t>classified</a:t>
                      </a:r>
                      <a:r>
                        <a:rPr lang="nb-NO" sz="1400" dirty="0" smtClean="0">
                          <a:effectLst/>
                        </a:rPr>
                        <a:t> as </a:t>
                      </a:r>
                      <a:r>
                        <a:rPr lang="nb-NO" sz="1400" dirty="0" err="1" smtClean="0">
                          <a:effectLst/>
                        </a:rPr>
                        <a:t>hazardous</a:t>
                      </a:r>
                      <a:endParaRPr lang="nb-NO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4812" marR="84812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64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Acute </a:t>
                      </a:r>
                      <a:r>
                        <a:rPr lang="en-US" sz="1400" dirty="0" err="1">
                          <a:effectLst/>
                        </a:rPr>
                        <a:t>Tox</a:t>
                      </a:r>
                      <a:r>
                        <a:rPr lang="en-US" sz="1400" dirty="0">
                          <a:effectLst/>
                        </a:rPr>
                        <a:t>. 4;H302</a:t>
                      </a:r>
                      <a:endParaRPr lang="nb-NO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Oral</a:t>
                      </a:r>
                      <a:endParaRPr lang="nb-NO" sz="140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1400" dirty="0" smtClean="0">
                          <a:effectLst/>
                        </a:rPr>
                        <a:t>  25 %</a:t>
                      </a:r>
                      <a:endParaRPr lang="nb-NO" sz="1400" dirty="0" smtClean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4812" marR="84812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128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400" dirty="0">
                          <a:effectLst/>
                        </a:rPr>
                        <a:t>Skin </a:t>
                      </a:r>
                      <a:r>
                        <a:rPr lang="nn-NO" sz="1400" dirty="0" err="1">
                          <a:effectLst/>
                        </a:rPr>
                        <a:t>irrit</a:t>
                      </a:r>
                      <a:r>
                        <a:rPr lang="nn-NO" sz="1400" dirty="0">
                          <a:effectLst/>
                        </a:rPr>
                        <a:t>. </a:t>
                      </a:r>
                      <a:r>
                        <a:rPr lang="nb-NO" sz="1400" dirty="0">
                          <a:effectLst/>
                        </a:rPr>
                        <a:t>2;H315</a:t>
                      </a:r>
                      <a:endParaRPr lang="nb-NO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400" dirty="0" err="1" smtClean="0">
                          <a:effectLst/>
                        </a:rPr>
                        <a:t>Specific</a:t>
                      </a:r>
                      <a:r>
                        <a:rPr lang="nn-NO" sz="1400" dirty="0" smtClean="0">
                          <a:effectLst/>
                        </a:rPr>
                        <a:t> </a:t>
                      </a:r>
                      <a:r>
                        <a:rPr lang="nn-NO" sz="1400" dirty="0" err="1" smtClean="0">
                          <a:effectLst/>
                        </a:rPr>
                        <a:t>concentration</a:t>
                      </a:r>
                      <a:r>
                        <a:rPr lang="nn-NO" sz="1400" dirty="0" smtClean="0">
                          <a:effectLst/>
                        </a:rPr>
                        <a:t> </a:t>
                      </a:r>
                      <a:r>
                        <a:rPr lang="nn-NO" sz="1400" dirty="0" err="1" smtClean="0">
                          <a:effectLst/>
                        </a:rPr>
                        <a:t>limit</a:t>
                      </a:r>
                      <a:r>
                        <a:rPr lang="nn-NO" sz="1400" dirty="0" smtClean="0">
                          <a:effectLst/>
                        </a:rPr>
                        <a:t> </a:t>
                      </a:r>
                      <a:r>
                        <a:rPr lang="nb-NO" sz="1400" dirty="0" smtClean="0">
                          <a:effectLst/>
                        </a:rPr>
                        <a:t> </a:t>
                      </a:r>
                      <a:r>
                        <a:rPr lang="nb-NO" sz="1400" dirty="0">
                          <a:effectLst/>
                        </a:rPr>
                        <a:t>C ≥ 20 %</a:t>
                      </a:r>
                      <a:endParaRPr lang="nb-NO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400" dirty="0" smtClean="0">
                          <a:effectLst/>
                        </a:rPr>
                        <a:t>  20 %</a:t>
                      </a:r>
                      <a:endParaRPr lang="nb-NO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4812" marR="84812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128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Skin Sens. 1;H317</a:t>
                      </a:r>
                      <a:endParaRPr lang="nb-NO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400" dirty="0" err="1" smtClean="0">
                          <a:effectLst/>
                        </a:rPr>
                        <a:t>Specific</a:t>
                      </a:r>
                      <a:r>
                        <a:rPr lang="nn-NO" sz="1400" dirty="0" smtClean="0">
                          <a:effectLst/>
                        </a:rPr>
                        <a:t> </a:t>
                      </a:r>
                      <a:r>
                        <a:rPr lang="nn-NO" sz="1400" dirty="0" err="1" smtClean="0">
                          <a:effectLst/>
                        </a:rPr>
                        <a:t>concentration</a:t>
                      </a:r>
                      <a:r>
                        <a:rPr lang="nn-NO" sz="1400" dirty="0" smtClean="0">
                          <a:effectLst/>
                        </a:rPr>
                        <a:t> </a:t>
                      </a:r>
                      <a:r>
                        <a:rPr lang="nn-NO" sz="1400" dirty="0" err="1" smtClean="0">
                          <a:effectLst/>
                        </a:rPr>
                        <a:t>limit</a:t>
                      </a:r>
                      <a:r>
                        <a:rPr lang="nn-NO" sz="1400" dirty="0" smtClean="0">
                          <a:effectLst/>
                        </a:rPr>
                        <a:t> </a:t>
                      </a:r>
                      <a:r>
                        <a:rPr lang="nb-NO" sz="1400" dirty="0" smtClean="0">
                          <a:effectLst/>
                        </a:rPr>
                        <a:t>C </a:t>
                      </a:r>
                      <a:r>
                        <a:rPr lang="nb-NO" sz="1400" dirty="0">
                          <a:effectLst/>
                        </a:rPr>
                        <a:t>≥ 0,01 %</a:t>
                      </a:r>
                      <a:endParaRPr lang="nb-NO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400" dirty="0" smtClean="0">
                          <a:effectLst/>
                        </a:rPr>
                        <a:t>  0,01 %</a:t>
                      </a:r>
                      <a:endParaRPr lang="nb-NO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4812" marR="84812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64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Acute Tox. 4;H332</a:t>
                      </a:r>
                      <a:endParaRPr lang="nb-NO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Dust/mist</a:t>
                      </a:r>
                      <a:endParaRPr lang="nb-NO" sz="140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400" dirty="0" smtClean="0">
                          <a:effectLst/>
                        </a:rPr>
                        <a:t>  30 %</a:t>
                      </a:r>
                      <a:endParaRPr lang="nb-NO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4812" marR="84812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128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Resp. Sens. 1;H334</a:t>
                      </a:r>
                      <a:endParaRPr lang="nb-NO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400" dirty="0" err="1" smtClean="0">
                          <a:effectLst/>
                        </a:rPr>
                        <a:t>Generic</a:t>
                      </a:r>
                      <a:r>
                        <a:rPr lang="nn-NO" sz="1400" dirty="0" smtClean="0">
                          <a:effectLst/>
                        </a:rPr>
                        <a:t> </a:t>
                      </a:r>
                      <a:r>
                        <a:rPr lang="nn-NO" sz="1400" dirty="0" err="1" smtClean="0">
                          <a:effectLst/>
                        </a:rPr>
                        <a:t>concentration</a:t>
                      </a:r>
                      <a:r>
                        <a:rPr lang="nn-NO" sz="1400" baseline="0" dirty="0" smtClean="0">
                          <a:effectLst/>
                        </a:rPr>
                        <a:t> </a:t>
                      </a:r>
                      <a:r>
                        <a:rPr lang="nn-NO" sz="1400" baseline="0" dirty="0" err="1" smtClean="0">
                          <a:effectLst/>
                        </a:rPr>
                        <a:t>limit</a:t>
                      </a:r>
                      <a:r>
                        <a:rPr lang="nn-NO" sz="1400" baseline="0" dirty="0" smtClean="0">
                          <a:effectLst/>
                        </a:rPr>
                        <a:t> </a:t>
                      </a:r>
                      <a:r>
                        <a:rPr lang="nn-NO" sz="1400" dirty="0" smtClean="0">
                          <a:effectLst/>
                        </a:rPr>
                        <a:t> </a:t>
                      </a:r>
                      <a:r>
                        <a:rPr lang="nb-NO" sz="1400" dirty="0">
                          <a:effectLst/>
                        </a:rPr>
                        <a:t>C ≥ 1,0 % - </a:t>
                      </a:r>
                      <a:r>
                        <a:rPr lang="nb-NO" sz="1400" dirty="0" err="1" smtClean="0">
                          <a:effectLst/>
                        </a:rPr>
                        <a:t>table</a:t>
                      </a:r>
                      <a:r>
                        <a:rPr lang="nb-NO" sz="1400" dirty="0" smtClean="0">
                          <a:effectLst/>
                        </a:rPr>
                        <a:t> </a:t>
                      </a:r>
                      <a:r>
                        <a:rPr lang="nb-NO" sz="1400" dirty="0">
                          <a:effectLst/>
                        </a:rPr>
                        <a:t>3.4.3 </a:t>
                      </a:r>
                      <a:r>
                        <a:rPr lang="nb-NO" sz="1400" dirty="0" smtClean="0">
                          <a:effectLst/>
                        </a:rPr>
                        <a:t>in </a:t>
                      </a:r>
                      <a:r>
                        <a:rPr lang="nb-NO" sz="1400" dirty="0" err="1" smtClean="0">
                          <a:effectLst/>
                        </a:rPr>
                        <a:t>the</a:t>
                      </a:r>
                      <a:r>
                        <a:rPr lang="nb-NO" sz="1400" dirty="0" smtClean="0">
                          <a:effectLst/>
                        </a:rPr>
                        <a:t> CLP </a:t>
                      </a:r>
                      <a:r>
                        <a:rPr lang="nb-NO" sz="1400" dirty="0" err="1" smtClean="0">
                          <a:effectLst/>
                        </a:rPr>
                        <a:t>regulation</a:t>
                      </a:r>
                      <a:endParaRPr lang="nb-NO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400" dirty="0" smtClean="0">
                          <a:effectLst/>
                        </a:rPr>
                        <a:t>  1 %</a:t>
                      </a:r>
                      <a:endParaRPr lang="nb-NO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4812" marR="84812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246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Muta. 2;H341</a:t>
                      </a:r>
                      <a:endParaRPr lang="nb-NO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1400" dirty="0" err="1" smtClean="0">
                          <a:effectLst/>
                        </a:rPr>
                        <a:t>Generic</a:t>
                      </a:r>
                      <a:r>
                        <a:rPr lang="nn-NO" sz="1400" dirty="0" smtClean="0">
                          <a:effectLst/>
                        </a:rPr>
                        <a:t> </a:t>
                      </a:r>
                      <a:r>
                        <a:rPr lang="nn-NO" sz="1400" dirty="0" err="1" smtClean="0">
                          <a:effectLst/>
                        </a:rPr>
                        <a:t>concentration</a:t>
                      </a:r>
                      <a:r>
                        <a:rPr lang="nn-NO" sz="1400" baseline="0" dirty="0" smtClean="0">
                          <a:effectLst/>
                        </a:rPr>
                        <a:t> </a:t>
                      </a:r>
                      <a:r>
                        <a:rPr lang="nn-NO" sz="1400" baseline="0" dirty="0" err="1" smtClean="0">
                          <a:effectLst/>
                        </a:rPr>
                        <a:t>limit</a:t>
                      </a:r>
                      <a:r>
                        <a:rPr lang="nn-NO" sz="1400" baseline="0" dirty="0" smtClean="0">
                          <a:effectLst/>
                        </a:rPr>
                        <a:t> </a:t>
                      </a:r>
                      <a:r>
                        <a:rPr lang="nb-NO" sz="1400" dirty="0" smtClean="0">
                          <a:effectLst/>
                        </a:rPr>
                        <a:t>C </a:t>
                      </a:r>
                      <a:r>
                        <a:rPr lang="nb-NO" sz="1400" dirty="0">
                          <a:effectLst/>
                        </a:rPr>
                        <a:t>≥ 1,0 % - </a:t>
                      </a:r>
                      <a:r>
                        <a:rPr lang="nb-NO" sz="1400" dirty="0" err="1" smtClean="0">
                          <a:effectLst/>
                        </a:rPr>
                        <a:t>table</a:t>
                      </a:r>
                      <a:r>
                        <a:rPr lang="nb-NO" sz="1400" dirty="0" smtClean="0">
                          <a:effectLst/>
                        </a:rPr>
                        <a:t> </a:t>
                      </a:r>
                      <a:r>
                        <a:rPr lang="nb-NO" sz="1400" dirty="0">
                          <a:effectLst/>
                        </a:rPr>
                        <a:t>3.5.2 </a:t>
                      </a:r>
                      <a:r>
                        <a:rPr lang="nb-NO" sz="1400" dirty="0" smtClean="0">
                          <a:effectLst/>
                        </a:rPr>
                        <a:t>in </a:t>
                      </a:r>
                      <a:r>
                        <a:rPr lang="nb-NO" sz="1400" dirty="0" err="1" smtClean="0">
                          <a:effectLst/>
                        </a:rPr>
                        <a:t>the</a:t>
                      </a:r>
                      <a:r>
                        <a:rPr lang="nb-NO" sz="1400" dirty="0" smtClean="0">
                          <a:effectLst/>
                        </a:rPr>
                        <a:t> CLP </a:t>
                      </a:r>
                      <a:r>
                        <a:rPr lang="nb-NO" sz="1400" dirty="0" err="1" smtClean="0">
                          <a:effectLst/>
                        </a:rPr>
                        <a:t>regulation</a:t>
                      </a:r>
                      <a:endParaRPr lang="nb-NO" sz="1400" dirty="0" smtClean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b-NO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400" dirty="0" smtClean="0">
                          <a:effectLst/>
                        </a:rPr>
                        <a:t>  1 %</a:t>
                      </a:r>
                      <a:endParaRPr lang="nb-NO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4812" marR="84812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128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Carc. 1A;H350i</a:t>
                      </a:r>
                      <a:endParaRPr lang="nb-NO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400" dirty="0" err="1" smtClean="0">
                          <a:effectLst/>
                        </a:rPr>
                        <a:t>Generic</a:t>
                      </a:r>
                      <a:r>
                        <a:rPr lang="nn-NO" sz="1400" dirty="0" smtClean="0">
                          <a:effectLst/>
                        </a:rPr>
                        <a:t> </a:t>
                      </a:r>
                      <a:r>
                        <a:rPr lang="nn-NO" sz="1400" dirty="0" err="1" smtClean="0">
                          <a:effectLst/>
                        </a:rPr>
                        <a:t>concentration</a:t>
                      </a:r>
                      <a:r>
                        <a:rPr lang="nn-NO" sz="1400" baseline="0" dirty="0" smtClean="0">
                          <a:effectLst/>
                        </a:rPr>
                        <a:t> </a:t>
                      </a:r>
                      <a:r>
                        <a:rPr lang="nn-NO" sz="1400" baseline="0" dirty="0" err="1" smtClean="0">
                          <a:effectLst/>
                        </a:rPr>
                        <a:t>limit</a:t>
                      </a:r>
                      <a:r>
                        <a:rPr lang="nn-NO" sz="1400" baseline="0" dirty="0" smtClean="0">
                          <a:effectLst/>
                        </a:rPr>
                        <a:t> </a:t>
                      </a:r>
                      <a:r>
                        <a:rPr lang="nb-NO" sz="1400" dirty="0" smtClean="0">
                          <a:effectLst/>
                        </a:rPr>
                        <a:t>C </a:t>
                      </a:r>
                      <a:r>
                        <a:rPr lang="nb-NO" sz="1400" dirty="0">
                          <a:effectLst/>
                        </a:rPr>
                        <a:t>≥ 0,1 % - </a:t>
                      </a:r>
                      <a:r>
                        <a:rPr lang="nb-NO" sz="1400" dirty="0" err="1" smtClean="0">
                          <a:effectLst/>
                        </a:rPr>
                        <a:t>table</a:t>
                      </a:r>
                      <a:r>
                        <a:rPr lang="nb-NO" sz="1400" dirty="0" smtClean="0">
                          <a:effectLst/>
                        </a:rPr>
                        <a:t> </a:t>
                      </a:r>
                      <a:r>
                        <a:rPr lang="nb-NO" sz="1400" dirty="0">
                          <a:effectLst/>
                        </a:rPr>
                        <a:t>3.6.2 </a:t>
                      </a:r>
                      <a:r>
                        <a:rPr lang="nb-NO" sz="1400" dirty="0" smtClean="0">
                          <a:effectLst/>
                        </a:rPr>
                        <a:t>in </a:t>
                      </a:r>
                      <a:r>
                        <a:rPr lang="nb-NO" sz="1400" dirty="0" err="1" smtClean="0">
                          <a:effectLst/>
                        </a:rPr>
                        <a:t>the</a:t>
                      </a:r>
                      <a:r>
                        <a:rPr lang="nb-NO" sz="1400" dirty="0" smtClean="0">
                          <a:effectLst/>
                        </a:rPr>
                        <a:t> </a:t>
                      </a:r>
                      <a:r>
                        <a:rPr lang="nb-NO" sz="1400" dirty="0">
                          <a:effectLst/>
                        </a:rPr>
                        <a:t>CLP </a:t>
                      </a:r>
                      <a:r>
                        <a:rPr lang="nb-NO" sz="1400" dirty="0" err="1" smtClean="0">
                          <a:effectLst/>
                        </a:rPr>
                        <a:t>regulation</a:t>
                      </a:r>
                      <a:endParaRPr lang="nb-NO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400" dirty="0" smtClean="0">
                          <a:effectLst/>
                        </a:rPr>
                        <a:t>  0,1 %</a:t>
                      </a:r>
                      <a:endParaRPr lang="nb-NO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4812" marR="84812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6128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Repr. 1B;H360D</a:t>
                      </a:r>
                      <a:endParaRPr lang="nb-NO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400" dirty="0">
                          <a:effectLst/>
                        </a:rPr>
                        <a:t>Generisk konsentrasjonsgrense </a:t>
                      </a:r>
                      <a:r>
                        <a:rPr lang="nb-NO" sz="1400" dirty="0">
                          <a:effectLst/>
                        </a:rPr>
                        <a:t>C ≥ 0,3 % - </a:t>
                      </a:r>
                      <a:r>
                        <a:rPr lang="nb-NO" sz="1400" dirty="0" err="1" smtClean="0">
                          <a:effectLst/>
                        </a:rPr>
                        <a:t>table</a:t>
                      </a:r>
                      <a:r>
                        <a:rPr lang="nb-NO" sz="1400" dirty="0" smtClean="0">
                          <a:effectLst/>
                        </a:rPr>
                        <a:t> 3.7.2 in </a:t>
                      </a:r>
                      <a:r>
                        <a:rPr lang="nb-NO" sz="1400" dirty="0" err="1" smtClean="0">
                          <a:effectLst/>
                        </a:rPr>
                        <a:t>the</a:t>
                      </a:r>
                      <a:r>
                        <a:rPr lang="nb-NO" sz="1400" dirty="0" smtClean="0">
                          <a:effectLst/>
                        </a:rPr>
                        <a:t> CLP </a:t>
                      </a:r>
                      <a:r>
                        <a:rPr lang="nb-NO" sz="1400" dirty="0" err="1" smtClean="0">
                          <a:effectLst/>
                        </a:rPr>
                        <a:t>regulation</a:t>
                      </a:r>
                      <a:endParaRPr lang="nb-NO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400" dirty="0" smtClean="0">
                          <a:effectLst/>
                        </a:rPr>
                        <a:t>  0,3 %</a:t>
                      </a:r>
                      <a:endParaRPr lang="nb-NO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4812" marR="84812"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064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STOT RE 1;H372</a:t>
                      </a:r>
                      <a:endParaRPr lang="nb-NO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 err="1" smtClean="0">
                          <a:effectLst/>
                        </a:rPr>
                        <a:t>Specific</a:t>
                      </a:r>
                      <a:r>
                        <a:rPr lang="nb-NO" sz="1400" dirty="0" smtClean="0">
                          <a:effectLst/>
                        </a:rPr>
                        <a:t> </a:t>
                      </a:r>
                      <a:r>
                        <a:rPr lang="nb-NO" sz="1400" dirty="0" err="1" smtClean="0">
                          <a:effectLst/>
                        </a:rPr>
                        <a:t>concentration</a:t>
                      </a:r>
                      <a:r>
                        <a:rPr lang="nb-NO" sz="1400" dirty="0" smtClean="0">
                          <a:effectLst/>
                        </a:rPr>
                        <a:t> limit </a:t>
                      </a:r>
                      <a:r>
                        <a:rPr lang="nb-NO" sz="1400" dirty="0">
                          <a:effectLst/>
                        </a:rPr>
                        <a:t>C ≥ 1 %</a:t>
                      </a:r>
                      <a:endParaRPr lang="nb-NO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400" dirty="0" smtClean="0">
                          <a:effectLst/>
                        </a:rPr>
                        <a:t>  1 %</a:t>
                      </a:r>
                      <a:endParaRPr lang="nb-NO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4812" marR="84812" marT="0" marB="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6128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STOT R</a:t>
                      </a:r>
                      <a:r>
                        <a:rPr lang="en-US" sz="1400">
                          <a:effectLst/>
                        </a:rPr>
                        <a:t>E 2;H373</a:t>
                      </a:r>
                      <a:endParaRPr lang="nb-NO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400" dirty="0" err="1" smtClean="0">
                          <a:effectLst/>
                        </a:rPr>
                        <a:t>Specific</a:t>
                      </a:r>
                      <a:r>
                        <a:rPr lang="nn-NO" sz="1400" dirty="0" smtClean="0">
                          <a:effectLst/>
                        </a:rPr>
                        <a:t> </a:t>
                      </a:r>
                      <a:r>
                        <a:rPr lang="nn-NO" sz="1400" dirty="0" err="1" smtClean="0">
                          <a:effectLst/>
                        </a:rPr>
                        <a:t>concentration</a:t>
                      </a:r>
                      <a:r>
                        <a:rPr lang="nn-NO" sz="1400" dirty="0" smtClean="0">
                          <a:effectLst/>
                        </a:rPr>
                        <a:t> </a:t>
                      </a:r>
                      <a:r>
                        <a:rPr lang="nn-NO" sz="1400" dirty="0" err="1" smtClean="0">
                          <a:effectLst/>
                        </a:rPr>
                        <a:t>limit</a:t>
                      </a:r>
                      <a:r>
                        <a:rPr lang="nn-NO" sz="1400" dirty="0" smtClean="0">
                          <a:effectLst/>
                        </a:rPr>
                        <a:t> 0,1 </a:t>
                      </a:r>
                      <a:r>
                        <a:rPr lang="nn-NO" sz="1400" dirty="0">
                          <a:effectLst/>
                        </a:rPr>
                        <a:t>% ≤ C ≤ 1%</a:t>
                      </a:r>
                      <a:endParaRPr lang="nb-NO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400" dirty="0" smtClean="0">
                          <a:effectLst/>
                        </a:rPr>
                        <a:t>  0,1 %</a:t>
                      </a:r>
                      <a:endParaRPr lang="nb-NO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4812" marR="84812" marT="0" marB="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064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Aquatic Acute 1</a:t>
                      </a:r>
                      <a:endParaRPr lang="nb-NO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1400" dirty="0" smtClean="0">
                          <a:effectLst/>
                        </a:rPr>
                        <a:t>˂ 25 % </a:t>
                      </a:r>
                      <a:r>
                        <a:rPr lang="nn-NO" sz="1400" dirty="0">
                          <a:effectLst/>
                        </a:rPr>
                        <a:t>∙ 1(M) ˂ 25 %</a:t>
                      </a:r>
                      <a:endParaRPr lang="nb-NO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400" dirty="0" smtClean="0">
                          <a:effectLst/>
                        </a:rPr>
                        <a:t>  25 %</a:t>
                      </a:r>
                      <a:endParaRPr lang="nb-NO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4812" marR="84812" marT="0" marB="0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6128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Aquatic Chronic 1</a:t>
                      </a:r>
                      <a:endParaRPr lang="nb-NO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400" dirty="0" smtClean="0">
                          <a:effectLst/>
                        </a:rPr>
                        <a:t>˂ 0,25 </a:t>
                      </a:r>
                      <a:r>
                        <a:rPr lang="nn-NO" sz="1400" dirty="0">
                          <a:effectLst/>
                        </a:rPr>
                        <a:t>% ∙ 1 (M) ∙ 100 ˂ 25 </a:t>
                      </a:r>
                      <a:r>
                        <a:rPr lang="nn-NO" sz="1400" dirty="0" smtClean="0">
                          <a:effectLst/>
                        </a:rPr>
                        <a:t>%</a:t>
                      </a:r>
                      <a:endParaRPr lang="nb-NO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400" dirty="0" smtClean="0">
                          <a:effectLst/>
                        </a:rPr>
                        <a:t>  0,25 % </a:t>
                      </a:r>
                      <a:endParaRPr lang="nb-NO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4812" marR="84812" marT="0" marB="0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7" name="Oval 6"/>
          <p:cNvSpPr/>
          <p:nvPr/>
        </p:nvSpPr>
        <p:spPr bwMode="auto">
          <a:xfrm>
            <a:off x="6444208" y="1484784"/>
            <a:ext cx="1152128" cy="432048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796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90600" y="404664"/>
            <a:ext cx="7696200" cy="1143000"/>
          </a:xfrm>
        </p:spPr>
        <p:txBody>
          <a:bodyPr/>
          <a:lstStyle/>
          <a:p>
            <a:r>
              <a:rPr lang="nb-NO" dirty="0" err="1" smtClean="0"/>
              <a:t>Harmonised</a:t>
            </a:r>
            <a:r>
              <a:rPr lang="nb-NO" dirty="0" smtClean="0"/>
              <a:t> </a:t>
            </a:r>
            <a:r>
              <a:rPr lang="nb-NO" dirty="0" err="1"/>
              <a:t>c</a:t>
            </a:r>
            <a:r>
              <a:rPr lang="nb-NO" dirty="0" err="1" smtClean="0"/>
              <a:t>lassification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4232" y="1402432"/>
            <a:ext cx="7696200" cy="4114800"/>
          </a:xfrm>
        </p:spPr>
        <p:txBody>
          <a:bodyPr/>
          <a:lstStyle/>
          <a:p>
            <a:r>
              <a:rPr lang="en-US" dirty="0" err="1" smtClean="0"/>
              <a:t>Harmonised</a:t>
            </a:r>
            <a:r>
              <a:rPr lang="en-US" dirty="0" smtClean="0"/>
              <a:t> </a:t>
            </a:r>
            <a:r>
              <a:rPr lang="en-US" dirty="0"/>
              <a:t>classification </a:t>
            </a:r>
            <a:r>
              <a:rPr lang="en-US" dirty="0" smtClean="0"/>
              <a:t>(as </a:t>
            </a:r>
            <a:r>
              <a:rPr lang="en-US" dirty="0"/>
              <a:t>provided in Annex VI to </a:t>
            </a:r>
            <a:r>
              <a:rPr lang="en-US" dirty="0" smtClean="0"/>
              <a:t>CLP), must </a:t>
            </a:r>
            <a:r>
              <a:rPr lang="en-US" dirty="0"/>
              <a:t>always be used by a </a:t>
            </a:r>
            <a:r>
              <a:rPr lang="en-US" dirty="0" smtClean="0"/>
              <a:t>manufacturer</a:t>
            </a:r>
          </a:p>
          <a:p>
            <a:r>
              <a:rPr lang="en-US" dirty="0" err="1" smtClean="0"/>
              <a:t>Harmonised</a:t>
            </a:r>
            <a:r>
              <a:rPr lang="en-US" dirty="0" smtClean="0"/>
              <a:t> </a:t>
            </a:r>
            <a:r>
              <a:rPr lang="en-US" dirty="0"/>
              <a:t>classification normally applies to those properties of the highest </a:t>
            </a:r>
            <a:r>
              <a:rPr lang="en-US" dirty="0" smtClean="0"/>
              <a:t>concern</a:t>
            </a:r>
          </a:p>
          <a:p>
            <a:r>
              <a:rPr lang="en-US" dirty="0"/>
              <a:t>Where </a:t>
            </a:r>
            <a:r>
              <a:rPr lang="en-US" dirty="0" smtClean="0"/>
              <a:t>some, </a:t>
            </a:r>
            <a:r>
              <a:rPr lang="en-US" dirty="0"/>
              <a:t>but not all hazard classes or differentiations within hazard classes have been </a:t>
            </a:r>
            <a:r>
              <a:rPr lang="en-US" dirty="0" err="1"/>
              <a:t>harmonised</a:t>
            </a:r>
            <a:r>
              <a:rPr lang="en-US" dirty="0"/>
              <a:t>, the remainder </a:t>
            </a:r>
            <a:r>
              <a:rPr lang="en-US" dirty="0" smtClean="0"/>
              <a:t>should </a:t>
            </a:r>
            <a:r>
              <a:rPr lang="en-US" dirty="0"/>
              <a:t>be </a:t>
            </a:r>
            <a:r>
              <a:rPr lang="en-US" b="1" dirty="0"/>
              <a:t>self-classified</a:t>
            </a:r>
            <a:r>
              <a:rPr lang="en-US" dirty="0"/>
              <a:t> to complete the classification</a:t>
            </a:r>
            <a:endParaRPr lang="en-US" dirty="0" smtClean="0"/>
          </a:p>
          <a:p>
            <a:endParaRPr lang="nb-NO" dirty="0"/>
          </a:p>
        </p:txBody>
      </p:sp>
      <p:sp>
        <p:nvSpPr>
          <p:cNvPr id="5" name="Rectangle 4"/>
          <p:cNvSpPr/>
          <p:nvPr/>
        </p:nvSpPr>
        <p:spPr>
          <a:xfrm>
            <a:off x="3203848" y="6237312"/>
            <a:ext cx="5526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Guidance on the Application of the CLP Criteria</a:t>
            </a:r>
            <a:endParaRPr lang="nb-NO" dirty="0"/>
          </a:p>
        </p:txBody>
      </p:sp>
      <p:sp>
        <p:nvSpPr>
          <p:cNvPr id="6" name="Rectangle 5"/>
          <p:cNvSpPr/>
          <p:nvPr/>
        </p:nvSpPr>
        <p:spPr bwMode="auto">
          <a:xfrm>
            <a:off x="755576" y="1412776"/>
            <a:ext cx="7776864" cy="230425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5289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7696200" cy="1143000"/>
          </a:xfrm>
        </p:spPr>
        <p:txBody>
          <a:bodyPr/>
          <a:lstStyle/>
          <a:p>
            <a:r>
              <a:rPr lang="nb-NO" dirty="0" smtClean="0"/>
              <a:t>Leads to different </a:t>
            </a:r>
            <a:r>
              <a:rPr lang="nb-NO" dirty="0" err="1" smtClean="0"/>
              <a:t>classification</a:t>
            </a:r>
            <a:r>
              <a:rPr lang="nb-NO" dirty="0" smtClean="0"/>
              <a:t> for </a:t>
            </a:r>
            <a:r>
              <a:rPr lang="nb-NO" dirty="0" err="1" smtClean="0"/>
              <a:t>the</a:t>
            </a:r>
            <a:r>
              <a:rPr lang="nb-NO" dirty="0" smtClean="0"/>
              <a:t> same </a:t>
            </a:r>
            <a:r>
              <a:rPr lang="nb-NO" dirty="0" err="1" smtClean="0"/>
              <a:t>mixture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23528" y="1981200"/>
            <a:ext cx="4438972" cy="4114800"/>
          </a:xfrm>
        </p:spPr>
        <p:txBody>
          <a:bodyPr/>
          <a:lstStyle/>
          <a:p>
            <a:pPr marL="0" indent="0">
              <a:buNone/>
            </a:pPr>
            <a:r>
              <a:rPr lang="nb-NO" dirty="0" err="1" smtClean="0"/>
              <a:t>Ammonia</a:t>
            </a:r>
            <a:r>
              <a:rPr lang="nb-NO" dirty="0" smtClean="0"/>
              <a:t> 25 % (Avantor)</a:t>
            </a:r>
          </a:p>
          <a:p>
            <a:pPr marL="0" indent="0">
              <a:buNone/>
            </a:pPr>
            <a:r>
              <a:rPr lang="nb-NO" dirty="0" err="1" smtClean="0"/>
              <a:t>Skin</a:t>
            </a:r>
            <a:r>
              <a:rPr lang="nb-NO" dirty="0" smtClean="0"/>
              <a:t> </a:t>
            </a:r>
            <a:r>
              <a:rPr lang="nb-NO" dirty="0" err="1" smtClean="0"/>
              <a:t>corrosion</a:t>
            </a:r>
            <a:r>
              <a:rPr lang="nb-NO" dirty="0" smtClean="0"/>
              <a:t> 1B</a:t>
            </a:r>
          </a:p>
          <a:p>
            <a:pPr marL="0" indent="0">
              <a:buNone/>
            </a:pPr>
            <a:r>
              <a:rPr lang="nb-NO" dirty="0" err="1"/>
              <a:t>Aquatic</a:t>
            </a:r>
            <a:r>
              <a:rPr lang="nb-NO" dirty="0"/>
              <a:t> </a:t>
            </a:r>
            <a:r>
              <a:rPr lang="nb-NO" dirty="0" err="1"/>
              <a:t>acute</a:t>
            </a:r>
            <a:r>
              <a:rPr lang="nb-NO" dirty="0"/>
              <a:t>, 1</a:t>
            </a:r>
          </a:p>
          <a:p>
            <a:pPr marL="0" indent="0">
              <a:buNone/>
            </a:pPr>
            <a:r>
              <a:rPr lang="nb-NO" dirty="0"/>
              <a:t>STOT, SE, </a:t>
            </a:r>
            <a:r>
              <a:rPr lang="nb-NO" dirty="0" smtClean="0"/>
              <a:t>3</a:t>
            </a:r>
          </a:p>
          <a:p>
            <a:pPr marL="0" indent="0">
              <a:buNone/>
            </a:pPr>
            <a:r>
              <a:rPr lang="nb-NO" dirty="0" err="1" smtClean="0"/>
              <a:t>Serious</a:t>
            </a:r>
            <a:r>
              <a:rPr lang="nb-NO" dirty="0" smtClean="0"/>
              <a:t> </a:t>
            </a:r>
            <a:r>
              <a:rPr lang="nb-NO" dirty="0" err="1" smtClean="0"/>
              <a:t>eyedamage</a:t>
            </a:r>
            <a:r>
              <a:rPr lang="nb-NO" dirty="0" smtClean="0"/>
              <a:t>, 1</a:t>
            </a:r>
          </a:p>
          <a:p>
            <a:pPr marL="0" indent="0">
              <a:buNone/>
            </a:pPr>
            <a:r>
              <a:rPr lang="nb-NO" dirty="0" err="1" smtClean="0"/>
              <a:t>Aquatic</a:t>
            </a:r>
            <a:r>
              <a:rPr lang="nb-NO" dirty="0" smtClean="0"/>
              <a:t> </a:t>
            </a:r>
            <a:r>
              <a:rPr lang="nb-NO" dirty="0" err="1" smtClean="0"/>
              <a:t>chronic</a:t>
            </a:r>
            <a:r>
              <a:rPr lang="nb-NO" dirty="0" smtClean="0"/>
              <a:t>, 2</a:t>
            </a:r>
            <a:endParaRPr lang="nb-NO" dirty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4121596" cy="4114800"/>
          </a:xfrm>
        </p:spPr>
        <p:txBody>
          <a:bodyPr/>
          <a:lstStyle/>
          <a:p>
            <a:pPr marL="0" indent="0">
              <a:buNone/>
            </a:pPr>
            <a:r>
              <a:rPr lang="nb-NO" dirty="0" err="1" smtClean="0"/>
              <a:t>Ammonia</a:t>
            </a:r>
            <a:r>
              <a:rPr lang="nb-NO" dirty="0" smtClean="0"/>
              <a:t> 25 % (Merck)</a:t>
            </a:r>
          </a:p>
          <a:p>
            <a:pPr marL="0" indent="0">
              <a:buNone/>
            </a:pPr>
            <a:r>
              <a:rPr lang="nb-NO" dirty="0" err="1" smtClean="0"/>
              <a:t>Skin</a:t>
            </a:r>
            <a:r>
              <a:rPr lang="nb-NO" dirty="0" smtClean="0"/>
              <a:t> </a:t>
            </a:r>
            <a:r>
              <a:rPr lang="nb-NO" dirty="0" err="1" smtClean="0"/>
              <a:t>corrosion</a:t>
            </a:r>
            <a:r>
              <a:rPr lang="nb-NO" dirty="0" smtClean="0"/>
              <a:t>, 1B</a:t>
            </a:r>
          </a:p>
          <a:p>
            <a:pPr marL="0" indent="0">
              <a:buNone/>
            </a:pPr>
            <a:r>
              <a:rPr lang="nb-NO" dirty="0" err="1" smtClean="0"/>
              <a:t>Aquatic</a:t>
            </a:r>
            <a:r>
              <a:rPr lang="nb-NO" dirty="0" smtClean="0"/>
              <a:t> </a:t>
            </a:r>
            <a:r>
              <a:rPr lang="nb-NO" dirty="0" err="1" smtClean="0"/>
              <a:t>acute</a:t>
            </a:r>
            <a:r>
              <a:rPr lang="nb-NO" dirty="0" smtClean="0"/>
              <a:t>, 1</a:t>
            </a:r>
          </a:p>
          <a:p>
            <a:pPr marL="0" indent="0">
              <a:buNone/>
            </a:pPr>
            <a:r>
              <a:rPr lang="nb-NO" dirty="0" smtClean="0"/>
              <a:t>STOT, SE, 3</a:t>
            </a:r>
          </a:p>
          <a:p>
            <a:pPr marL="0" indent="0">
              <a:buNone/>
            </a:pPr>
            <a:r>
              <a:rPr lang="nb-NO" dirty="0" err="1" smtClean="0"/>
              <a:t>Corrosive</a:t>
            </a:r>
            <a:r>
              <a:rPr lang="nb-NO" dirty="0" smtClean="0"/>
              <a:t> to metals, 1</a:t>
            </a:r>
            <a:endParaRPr lang="nb-NO" dirty="0"/>
          </a:p>
        </p:txBody>
      </p:sp>
      <p:sp>
        <p:nvSpPr>
          <p:cNvPr id="7" name="Rectangle 6"/>
          <p:cNvSpPr/>
          <p:nvPr/>
        </p:nvSpPr>
        <p:spPr bwMode="auto">
          <a:xfrm>
            <a:off x="179512" y="2492896"/>
            <a:ext cx="8208912" cy="158417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3002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696200" cy="1143000"/>
          </a:xfrm>
        </p:spPr>
        <p:txBody>
          <a:bodyPr/>
          <a:lstStyle/>
          <a:p>
            <a:r>
              <a:rPr lang="nb-NO" dirty="0" smtClean="0"/>
              <a:t>CLP in </a:t>
            </a:r>
            <a:r>
              <a:rPr lang="nb-NO" dirty="0" err="1" smtClean="0"/>
              <a:t>scientific</a:t>
            </a:r>
            <a:r>
              <a:rPr lang="nb-NO" dirty="0" smtClean="0"/>
              <a:t> </a:t>
            </a:r>
            <a:r>
              <a:rPr lang="nb-NO" dirty="0" err="1" smtClean="0"/>
              <a:t>research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772816"/>
            <a:ext cx="7696200" cy="4114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This </a:t>
            </a:r>
            <a:r>
              <a:rPr lang="en-US" dirty="0" smtClean="0"/>
              <a:t>Regulation (CLP) </a:t>
            </a:r>
            <a:r>
              <a:rPr lang="en-US" dirty="0"/>
              <a:t>shall not apply to the following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substances and mixtures for scientific research and development, which are not placed on the market, provided they are used under controlled conditions in accordance with Community workplace and environmental legislation.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43608" y="6165303"/>
            <a:ext cx="57606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>
                <a:hlinkClick r:id="rId2"/>
              </a:rPr>
              <a:t>http://</a:t>
            </a:r>
            <a:r>
              <a:rPr lang="nb-NO" sz="1100" dirty="0" smtClean="0">
                <a:hlinkClick r:id="rId2"/>
              </a:rPr>
              <a:t>eur-lex.europa.eu/LexUriServ/LexUriServ.do?uri=OJ:L:2008:353:0001:1355:en:PDF</a:t>
            </a:r>
            <a:endParaRPr lang="nb-NO" sz="1100" dirty="0" smtClean="0"/>
          </a:p>
          <a:p>
            <a:r>
              <a:rPr lang="nb-NO" sz="1100" dirty="0" err="1" smtClean="0"/>
              <a:t>Title</a:t>
            </a:r>
            <a:r>
              <a:rPr lang="nb-NO" sz="1100" dirty="0" smtClean="0"/>
              <a:t> 1, </a:t>
            </a:r>
            <a:r>
              <a:rPr lang="nb-NO" sz="1100" dirty="0" err="1" smtClean="0"/>
              <a:t>Article</a:t>
            </a:r>
            <a:r>
              <a:rPr lang="nb-NO" sz="1100" dirty="0" smtClean="0"/>
              <a:t> 1, 2d</a:t>
            </a:r>
            <a:endParaRPr lang="nb-NO" sz="1100" dirty="0"/>
          </a:p>
        </p:txBody>
      </p:sp>
    </p:spTree>
    <p:extLst>
      <p:ext uri="{BB962C8B-B14F-4D97-AF65-F5344CB8AC3E}">
        <p14:creationId xmlns:p14="http://schemas.microsoft.com/office/powerpoint/2010/main" val="29086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773832"/>
            <a:ext cx="8352928" cy="1143000"/>
          </a:xfrm>
        </p:spPr>
        <p:txBody>
          <a:bodyPr/>
          <a:lstStyle/>
          <a:p>
            <a:r>
              <a:rPr lang="nb-NO" dirty="0" smtClean="0"/>
              <a:t>How to </a:t>
            </a:r>
            <a:r>
              <a:rPr lang="nb-NO" dirty="0" err="1" smtClean="0"/>
              <a:t>label</a:t>
            </a:r>
            <a:r>
              <a:rPr lang="nb-NO" dirty="0" smtClean="0"/>
              <a:t> </a:t>
            </a:r>
            <a:r>
              <a:rPr lang="nb-NO" dirty="0" err="1" smtClean="0"/>
              <a:t>mixtures</a:t>
            </a:r>
            <a:r>
              <a:rPr lang="nb-NO" dirty="0" smtClean="0"/>
              <a:t> in </a:t>
            </a:r>
            <a:r>
              <a:rPr lang="nb-NO" dirty="0" err="1" smtClean="0"/>
              <a:t>your</a:t>
            </a:r>
            <a:r>
              <a:rPr lang="nb-NO" dirty="0" smtClean="0"/>
              <a:t> </a:t>
            </a:r>
            <a:r>
              <a:rPr lang="nb-NO" dirty="0" err="1" smtClean="0"/>
              <a:t>science</a:t>
            </a:r>
            <a:r>
              <a:rPr lang="nb-NO" dirty="0" smtClean="0"/>
              <a:t> lab 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 smtClean="0"/>
              <a:t>Mixtures</a:t>
            </a:r>
            <a:r>
              <a:rPr lang="nb-NO" dirty="0" smtClean="0"/>
              <a:t> </a:t>
            </a:r>
            <a:r>
              <a:rPr lang="nb-NO" dirty="0" err="1" smtClean="0"/>
              <a:t>that</a:t>
            </a:r>
            <a:r>
              <a:rPr lang="nb-NO" dirty="0" smtClean="0"/>
              <a:t> </a:t>
            </a:r>
            <a:r>
              <a:rPr lang="nb-NO" dirty="0" err="1" smtClean="0"/>
              <a:t>are</a:t>
            </a:r>
            <a:r>
              <a:rPr lang="nb-NO" dirty="0" smtClean="0"/>
              <a:t> to be </a:t>
            </a:r>
            <a:r>
              <a:rPr lang="nb-NO" dirty="0" err="1" smtClean="0"/>
              <a:t>use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same </a:t>
            </a:r>
            <a:r>
              <a:rPr lang="nb-NO" dirty="0" err="1" smtClean="0"/>
              <a:t>day</a:t>
            </a:r>
            <a:r>
              <a:rPr lang="nb-NO" dirty="0" smtClean="0"/>
              <a:t> do not </a:t>
            </a:r>
            <a:r>
              <a:rPr lang="nb-NO" dirty="0" err="1" smtClean="0"/>
              <a:t>require</a:t>
            </a:r>
            <a:r>
              <a:rPr lang="nb-NO" dirty="0" smtClean="0"/>
              <a:t> </a:t>
            </a:r>
            <a:r>
              <a:rPr lang="nb-NO" dirty="0" err="1" smtClean="0"/>
              <a:t>any</a:t>
            </a:r>
            <a:r>
              <a:rPr lang="nb-NO" dirty="0" smtClean="0"/>
              <a:t> </a:t>
            </a:r>
            <a:r>
              <a:rPr lang="nb-NO" dirty="0" err="1" smtClean="0"/>
              <a:t>labelling</a:t>
            </a:r>
            <a:endParaRPr lang="nb-NO" dirty="0" smtClean="0"/>
          </a:p>
          <a:p>
            <a:r>
              <a:rPr lang="nb-NO" dirty="0" err="1" smtClean="0"/>
              <a:t>Mixtures</a:t>
            </a:r>
            <a:r>
              <a:rPr lang="nb-NO" dirty="0" smtClean="0"/>
              <a:t> </a:t>
            </a:r>
            <a:r>
              <a:rPr lang="nb-NO" dirty="0" err="1" smtClean="0"/>
              <a:t>that</a:t>
            </a:r>
            <a:r>
              <a:rPr lang="nb-NO" dirty="0" smtClean="0"/>
              <a:t> </a:t>
            </a:r>
            <a:r>
              <a:rPr lang="nb-NO" dirty="0" err="1" smtClean="0"/>
              <a:t>are</a:t>
            </a:r>
            <a:r>
              <a:rPr lang="nb-NO" dirty="0" smtClean="0"/>
              <a:t> </a:t>
            </a:r>
            <a:r>
              <a:rPr lang="nb-NO" dirty="0" err="1" smtClean="0"/>
              <a:t>left</a:t>
            </a:r>
            <a:r>
              <a:rPr lang="nb-NO" dirty="0" smtClean="0"/>
              <a:t> over </a:t>
            </a:r>
            <a:r>
              <a:rPr lang="nb-NO" dirty="0" err="1" smtClean="0"/>
              <a:t>night</a:t>
            </a:r>
            <a:r>
              <a:rPr lang="nb-NO" dirty="0" smtClean="0"/>
              <a:t> </a:t>
            </a:r>
            <a:r>
              <a:rPr lang="nb-NO" dirty="0" err="1" smtClean="0"/>
              <a:t>requires</a:t>
            </a:r>
            <a:r>
              <a:rPr lang="nb-NO" dirty="0" smtClean="0"/>
              <a:t> a minimum </a:t>
            </a:r>
            <a:r>
              <a:rPr lang="nb-NO" dirty="0" err="1" smtClean="0"/>
              <a:t>labelling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:</a:t>
            </a:r>
          </a:p>
          <a:p>
            <a:pPr lvl="1"/>
            <a:r>
              <a:rPr lang="nb-NO" dirty="0" err="1" smtClean="0"/>
              <a:t>Name</a:t>
            </a:r>
            <a:r>
              <a:rPr lang="nb-NO" dirty="0" smtClean="0"/>
              <a:t> and molar </a:t>
            </a:r>
            <a:r>
              <a:rPr lang="nb-NO" dirty="0" err="1" smtClean="0"/>
              <a:t>concentration</a:t>
            </a:r>
            <a:endParaRPr lang="nb-NO" dirty="0" smtClean="0"/>
          </a:p>
          <a:p>
            <a:pPr lvl="1"/>
            <a:r>
              <a:rPr lang="nb-NO" dirty="0" err="1" smtClean="0"/>
              <a:t>Hazard</a:t>
            </a:r>
            <a:r>
              <a:rPr lang="nb-NO" dirty="0" smtClean="0"/>
              <a:t> </a:t>
            </a:r>
            <a:r>
              <a:rPr lang="nb-NO" dirty="0" err="1" smtClean="0"/>
              <a:t>pictograms</a:t>
            </a:r>
            <a:endParaRPr lang="nb-NO" dirty="0" smtClean="0"/>
          </a:p>
          <a:p>
            <a:pPr lvl="1"/>
            <a:r>
              <a:rPr lang="nb-NO" dirty="0" err="1" smtClean="0"/>
              <a:t>Hazard</a:t>
            </a:r>
            <a:r>
              <a:rPr lang="nb-NO" dirty="0" smtClean="0"/>
              <a:t> statements</a:t>
            </a:r>
          </a:p>
          <a:p>
            <a:pPr lvl="1"/>
            <a:r>
              <a:rPr lang="nb-NO" dirty="0" smtClean="0"/>
              <a:t>(</a:t>
            </a:r>
            <a:r>
              <a:rPr lang="nb-NO" dirty="0" err="1" smtClean="0"/>
              <a:t>Highly</a:t>
            </a:r>
            <a:r>
              <a:rPr lang="nb-NO" dirty="0" smtClean="0"/>
              <a:t> relevant </a:t>
            </a:r>
            <a:r>
              <a:rPr lang="nb-NO" dirty="0" err="1" smtClean="0"/>
              <a:t>precautionairy</a:t>
            </a:r>
            <a:r>
              <a:rPr lang="nb-NO" dirty="0" smtClean="0"/>
              <a:t> statements)</a:t>
            </a:r>
          </a:p>
        </p:txBody>
      </p:sp>
    </p:spTree>
    <p:extLst>
      <p:ext uri="{BB962C8B-B14F-4D97-AF65-F5344CB8AC3E}">
        <p14:creationId xmlns:p14="http://schemas.microsoft.com/office/powerpoint/2010/main" val="267661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6247727"/>
              </p:ext>
            </p:extLst>
          </p:nvPr>
        </p:nvGraphicFramePr>
        <p:xfrm>
          <a:off x="26318" y="1772816"/>
          <a:ext cx="9117682" cy="5085184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59335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243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512127">
                <a:tc>
                  <a:txBody>
                    <a:bodyPr/>
                    <a:lstStyle/>
                    <a:p>
                      <a:pPr marL="0" marR="0" indent="0" algn="l" defTabSz="36292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REACH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b-NO" sz="240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b-NO" sz="2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b-NO" sz="24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Regulation</a:t>
                      </a:r>
                      <a:r>
                        <a:rPr lang="nb-NO" sz="2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(EC) No </a:t>
                      </a:r>
                      <a:r>
                        <a:rPr lang="nb-NO" sz="2400" dirty="0" smtClean="0"/>
                        <a:t>1907/2006 </a:t>
                      </a:r>
                      <a:endParaRPr lang="nb-NO" sz="24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nb-NO" sz="2400" b="1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nb-NO" sz="2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egistration</a:t>
                      </a:r>
                      <a:r>
                        <a:rPr lang="nb-NO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nb-NO" sz="2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b-NO" sz="2400" b="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registrering</a:t>
                      </a:r>
                    </a:p>
                    <a:p>
                      <a:r>
                        <a:rPr lang="nb-NO" sz="2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nb-NO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valuation,</a:t>
                      </a:r>
                      <a:r>
                        <a:rPr lang="nb-NO" sz="2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b-NO" sz="2400" b="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vurdering </a:t>
                      </a:r>
                    </a:p>
                    <a:p>
                      <a:r>
                        <a:rPr lang="nb-NO" sz="2400" b="1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nb-NO" sz="2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uthorisation</a:t>
                      </a:r>
                      <a:r>
                        <a:rPr lang="nb-NO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b-NO" sz="2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 </a:t>
                      </a:r>
                      <a:r>
                        <a:rPr lang="nb-NO" sz="24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nb-NO" sz="2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estriction</a:t>
                      </a:r>
                      <a:r>
                        <a:rPr lang="nb-NO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nb-NO" sz="2400" b="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godkjenning og begrensning</a:t>
                      </a:r>
                    </a:p>
                    <a:p>
                      <a:r>
                        <a:rPr lang="nb-NO" sz="2400" b="1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CH</a:t>
                      </a:r>
                      <a:r>
                        <a:rPr lang="nb-NO" sz="2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emicals</a:t>
                      </a:r>
                      <a:r>
                        <a:rPr lang="nb-NO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nb-NO" sz="2400" b="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kjemikalier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730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4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CLP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b-NO" sz="24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b-NO" sz="2400" dirty="0" err="1" smtClean="0"/>
                        <a:t>Regulation</a:t>
                      </a:r>
                      <a:r>
                        <a:rPr lang="nb-NO" sz="2400" dirty="0" smtClean="0"/>
                        <a:t> (EC) No 1272/2008</a:t>
                      </a:r>
                      <a:endParaRPr lang="en-US" sz="24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lassification. </a:t>
                      </a:r>
                      <a:r>
                        <a:rPr lang="en-US" sz="2400" b="0" kern="12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klassifisering</a:t>
                      </a:r>
                      <a:r>
                        <a:rPr lang="en-US" sz="2400" b="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n-US" sz="2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abelling, </a:t>
                      </a:r>
                      <a:r>
                        <a:rPr lang="en-US" sz="2400" b="0" kern="12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merking</a:t>
                      </a:r>
                      <a:endParaRPr lang="en-US" sz="2400" b="0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ackaging</a:t>
                      </a:r>
                      <a:r>
                        <a:rPr lang="en-US" sz="2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of Substances and Mixtures, </a:t>
                      </a:r>
                      <a:r>
                        <a:rPr lang="en-US" sz="2400" b="0" kern="12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og</a:t>
                      </a:r>
                      <a:r>
                        <a:rPr lang="en-US" sz="2400" b="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emballering</a:t>
                      </a:r>
                      <a:r>
                        <a:rPr lang="en-US" sz="2400" b="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av</a:t>
                      </a:r>
                      <a:r>
                        <a:rPr lang="en-US" sz="2400" b="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stoffer</a:t>
                      </a:r>
                      <a:r>
                        <a:rPr lang="en-US" sz="2400" b="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og</a:t>
                      </a:r>
                      <a:r>
                        <a:rPr lang="en-US" sz="2400" b="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stoffblandinger</a:t>
                      </a:r>
                      <a:endParaRPr lang="en-US" sz="2400" b="0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7696200" cy="1143000"/>
          </a:xfrm>
        </p:spPr>
        <p:txBody>
          <a:bodyPr/>
          <a:lstStyle/>
          <a:p>
            <a:r>
              <a:rPr lang="nb-NO" sz="2800" dirty="0" err="1"/>
              <a:t>About</a:t>
            </a:r>
            <a:r>
              <a:rPr lang="nb-NO" sz="2800" dirty="0"/>
              <a:t>  </a:t>
            </a:r>
            <a:r>
              <a:rPr lang="nb-NO" sz="2800" dirty="0" err="1"/>
              <a:t>Regulation</a:t>
            </a:r>
            <a:r>
              <a:rPr lang="nb-NO" sz="2800" dirty="0"/>
              <a:t> (EC) No 1272/2008 </a:t>
            </a:r>
            <a:r>
              <a:rPr lang="nb-NO" sz="2800" dirty="0">
                <a:solidFill>
                  <a:srgbClr val="FF0000"/>
                </a:solidFill>
              </a:rPr>
              <a:t>(CLP)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32" y="3164636"/>
            <a:ext cx="1080000" cy="735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32" y="2348880"/>
            <a:ext cx="1080000" cy="648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32" y="5653323"/>
            <a:ext cx="1080000" cy="735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32" y="4869160"/>
            <a:ext cx="1080000" cy="648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847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90600" y="332656"/>
            <a:ext cx="7696200" cy="1143000"/>
          </a:xfrm>
        </p:spPr>
        <p:txBody>
          <a:bodyPr/>
          <a:lstStyle/>
          <a:p>
            <a:r>
              <a:rPr lang="nb-NO" dirty="0" err="1" smtClean="0"/>
              <a:t>Timeline</a:t>
            </a:r>
            <a:r>
              <a:rPr lang="nb-NO" dirty="0" smtClean="0"/>
              <a:t> for </a:t>
            </a:r>
            <a:r>
              <a:rPr lang="nb-NO" dirty="0" err="1" smtClean="0"/>
              <a:t>implementing</a:t>
            </a:r>
            <a:r>
              <a:rPr lang="nb-NO" dirty="0" smtClean="0"/>
              <a:t> CLP</a:t>
            </a:r>
            <a:endParaRPr lang="nb-NO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7" y="1340768"/>
            <a:ext cx="9117703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Bildeforklaring formet som et rektangel 6"/>
          <p:cNvSpPr/>
          <p:nvPr/>
        </p:nvSpPr>
        <p:spPr bwMode="auto">
          <a:xfrm>
            <a:off x="539552" y="4681552"/>
            <a:ext cx="2880320" cy="907688"/>
          </a:xfrm>
          <a:prstGeom prst="wedgeRectCallout">
            <a:avLst>
              <a:gd name="adj1" fmla="val 42790"/>
              <a:gd name="adj2" fmla="val -248178"/>
            </a:avLst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2400" dirty="0" smtClean="0">
                <a:solidFill>
                  <a:srgbClr val="000000"/>
                </a:solidFill>
              </a:rPr>
              <a:t>1. </a:t>
            </a:r>
            <a:r>
              <a:rPr lang="nb-NO" sz="2400" dirty="0" err="1" smtClean="0">
                <a:solidFill>
                  <a:srgbClr val="000000"/>
                </a:solidFill>
              </a:rPr>
              <a:t>December</a:t>
            </a:r>
            <a:r>
              <a:rPr lang="nb-NO" sz="2400" dirty="0" smtClean="0">
                <a:solidFill>
                  <a:srgbClr val="000000"/>
                </a:solidFill>
              </a:rPr>
              <a:t> 2010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2400" dirty="0" smtClean="0">
                <a:solidFill>
                  <a:srgbClr val="000000"/>
                </a:solidFill>
              </a:rPr>
              <a:t>CLP in EU</a:t>
            </a:r>
            <a:endParaRPr lang="nb-NO" sz="2400" dirty="0">
              <a:solidFill>
                <a:srgbClr val="000000"/>
              </a:solidFill>
            </a:endParaRPr>
          </a:p>
        </p:txBody>
      </p:sp>
      <p:sp>
        <p:nvSpPr>
          <p:cNvPr id="11" name="Bildeforklaring formet som et rektangel 10"/>
          <p:cNvSpPr/>
          <p:nvPr/>
        </p:nvSpPr>
        <p:spPr bwMode="auto">
          <a:xfrm>
            <a:off x="3851920" y="4005064"/>
            <a:ext cx="2304256" cy="864096"/>
          </a:xfrm>
          <a:prstGeom prst="wedgeRectCallout">
            <a:avLst>
              <a:gd name="adj1" fmla="val -30655"/>
              <a:gd name="adj2" fmla="val -178908"/>
            </a:avLst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2400" dirty="0" smtClean="0">
                <a:solidFill>
                  <a:srgbClr val="000000"/>
                </a:solidFill>
              </a:rPr>
              <a:t>16. June 2012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2400" dirty="0" smtClean="0">
                <a:solidFill>
                  <a:srgbClr val="000000"/>
                </a:solidFill>
              </a:rPr>
              <a:t>CLP in Norway</a:t>
            </a:r>
            <a:endParaRPr lang="nb-NO" sz="2400" dirty="0">
              <a:solidFill>
                <a:srgbClr val="000000"/>
              </a:solidFill>
            </a:endParaRPr>
          </a:p>
        </p:txBody>
      </p:sp>
      <p:sp>
        <p:nvSpPr>
          <p:cNvPr id="10" name="Bildeforklaring formet som et rektangel 7"/>
          <p:cNvSpPr/>
          <p:nvPr/>
        </p:nvSpPr>
        <p:spPr bwMode="auto">
          <a:xfrm>
            <a:off x="6156176" y="5214025"/>
            <a:ext cx="2304256" cy="1167303"/>
          </a:xfrm>
          <a:prstGeom prst="wedgeRectCallout">
            <a:avLst>
              <a:gd name="adj1" fmla="val -46774"/>
              <a:gd name="adj2" fmla="val -247276"/>
            </a:avLst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2400" dirty="0" smtClean="0">
                <a:solidFill>
                  <a:srgbClr val="000000"/>
                </a:solidFill>
              </a:rPr>
              <a:t>Old </a:t>
            </a:r>
            <a:r>
              <a:rPr lang="nb-NO" sz="2400" dirty="0" err="1" smtClean="0">
                <a:solidFill>
                  <a:srgbClr val="000000"/>
                </a:solidFill>
              </a:rPr>
              <a:t>labels</a:t>
            </a:r>
            <a:r>
              <a:rPr lang="nb-NO" sz="2400" dirty="0" smtClean="0">
                <a:solidFill>
                  <a:srgbClr val="000000"/>
                </a:solidFill>
              </a:rPr>
              <a:t> and CLP </a:t>
            </a:r>
            <a:r>
              <a:rPr lang="nb-NO" sz="2400" dirty="0" err="1" smtClean="0">
                <a:solidFill>
                  <a:srgbClr val="000000"/>
                </a:solidFill>
              </a:rPr>
              <a:t>until</a:t>
            </a:r>
            <a:r>
              <a:rPr lang="nb-NO" sz="2400" dirty="0" smtClean="0">
                <a:solidFill>
                  <a:srgbClr val="000000"/>
                </a:solidFill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2400" dirty="0" smtClean="0">
                <a:solidFill>
                  <a:srgbClr val="000000"/>
                </a:solidFill>
              </a:rPr>
              <a:t>1. June 2015</a:t>
            </a:r>
          </a:p>
        </p:txBody>
      </p:sp>
      <p:sp>
        <p:nvSpPr>
          <p:cNvPr id="12" name="Bildeforklaring formet som et rektangel 7"/>
          <p:cNvSpPr/>
          <p:nvPr/>
        </p:nvSpPr>
        <p:spPr bwMode="auto">
          <a:xfrm>
            <a:off x="7236296" y="3629368"/>
            <a:ext cx="1863153" cy="1239792"/>
          </a:xfrm>
          <a:prstGeom prst="wedgeRectCallout">
            <a:avLst>
              <a:gd name="adj1" fmla="val -33935"/>
              <a:gd name="adj2" fmla="val -108502"/>
            </a:avLst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2400" dirty="0" err="1" smtClean="0">
                <a:solidFill>
                  <a:srgbClr val="000000"/>
                </a:solidFill>
              </a:rPr>
              <a:t>only</a:t>
            </a:r>
            <a:r>
              <a:rPr lang="nb-NO" sz="2400" dirty="0" smtClean="0">
                <a:solidFill>
                  <a:srgbClr val="000000"/>
                </a:solidFill>
              </a:rPr>
              <a:t> CLP </a:t>
            </a:r>
            <a:r>
              <a:rPr lang="nb-NO" sz="2400" dirty="0" err="1" smtClean="0">
                <a:solidFill>
                  <a:srgbClr val="000000"/>
                </a:solidFill>
              </a:rPr>
              <a:t>after</a:t>
            </a:r>
            <a:endParaRPr lang="nb-NO" sz="2400" dirty="0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2400" dirty="0" smtClean="0">
                <a:solidFill>
                  <a:srgbClr val="000000"/>
                </a:solidFill>
              </a:rPr>
              <a:t>1. juni 2017</a:t>
            </a:r>
          </a:p>
        </p:txBody>
      </p:sp>
      <p:sp>
        <p:nvSpPr>
          <p:cNvPr id="9" name="Rectangle 8"/>
          <p:cNvSpPr/>
          <p:nvPr/>
        </p:nvSpPr>
        <p:spPr>
          <a:xfrm>
            <a:off x="2685253" y="6611333"/>
            <a:ext cx="640871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900" dirty="0" smtClean="0"/>
              <a:t>Kilde: </a:t>
            </a:r>
            <a:r>
              <a:rPr lang="nb-NO" sz="900" dirty="0" smtClean="0">
                <a:hlinkClick r:id="rId4"/>
              </a:rPr>
              <a:t>http</a:t>
            </a:r>
            <a:r>
              <a:rPr lang="nb-NO" sz="900" dirty="0">
                <a:hlinkClick r:id="rId4"/>
              </a:rPr>
              <a:t>://</a:t>
            </a:r>
            <a:r>
              <a:rPr lang="nb-NO" sz="900" dirty="0" smtClean="0">
                <a:hlinkClick r:id="rId4"/>
              </a:rPr>
              <a:t>www.miljodirektoratet.no/Global/dokumenter/tema/kjemikaler/reach_clp_tidslinje_800.jpg</a:t>
            </a:r>
            <a:r>
              <a:rPr lang="nb-NO" sz="900" dirty="0" smtClean="0"/>
              <a:t> (august 2014)</a:t>
            </a:r>
            <a:endParaRPr lang="nb-NO" sz="9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16633"/>
            <a:ext cx="2696915" cy="482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5923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17535"/>
            <a:ext cx="7560840" cy="6216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5220072" y="764704"/>
            <a:ext cx="3240360" cy="79208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Product </a:t>
            </a:r>
            <a:r>
              <a:rPr kumimoji="0" lang="nb-NO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identifier</a:t>
            </a:r>
            <a:endParaRPr kumimoji="0" lang="nb-NO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220072" y="1916832"/>
            <a:ext cx="3240360" cy="57606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Hazard</a:t>
            </a:r>
            <a:r>
              <a:rPr kumimoji="0" lang="nb-NO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 </a:t>
            </a:r>
            <a:r>
              <a:rPr kumimoji="0" lang="nb-NO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pictogram</a:t>
            </a:r>
            <a:endParaRPr kumimoji="0" lang="nb-NO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220072" y="3149586"/>
            <a:ext cx="3240360" cy="56744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Signal </a:t>
            </a:r>
            <a:r>
              <a:rPr kumimoji="0" lang="nb-NO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word</a:t>
            </a:r>
            <a:endParaRPr kumimoji="0" lang="nb-NO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220072" y="3789040"/>
            <a:ext cx="3240360" cy="57606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Hazard</a:t>
            </a:r>
            <a:r>
              <a:rPr kumimoji="0" lang="nb-NO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 statement</a:t>
            </a:r>
            <a:endParaRPr kumimoji="0" lang="nb-NO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220072" y="4581128"/>
            <a:ext cx="3240360" cy="9361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Precautionary</a:t>
            </a:r>
            <a:r>
              <a:rPr kumimoji="0" lang="nb-NO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statement</a:t>
            </a:r>
            <a:endParaRPr kumimoji="0" lang="nb-NO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228431" y="5661248"/>
            <a:ext cx="3240360" cy="57606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Company </a:t>
            </a:r>
            <a:r>
              <a:rPr kumimoji="0" lang="nb-NO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identity</a:t>
            </a:r>
            <a:endParaRPr kumimoji="0" lang="nb-NO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932040" y="6256759"/>
            <a:ext cx="3536751" cy="57606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619672" y="6381328"/>
            <a:ext cx="3240360" cy="123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4" name="Rektangel 3"/>
          <p:cNvSpPr/>
          <p:nvPr/>
        </p:nvSpPr>
        <p:spPr bwMode="auto">
          <a:xfrm>
            <a:off x="251520" y="44624"/>
            <a:ext cx="5472608" cy="54206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3600" b="1" dirty="0" err="1"/>
              <a:t>Hazard</a:t>
            </a:r>
            <a:r>
              <a:rPr lang="nb-NO" sz="3600" b="1" dirty="0"/>
              <a:t> </a:t>
            </a:r>
            <a:r>
              <a:rPr lang="nb-NO" sz="3600" b="1" dirty="0" err="1"/>
              <a:t>communication</a:t>
            </a:r>
            <a:endParaRPr kumimoji="0" lang="nb-NO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1030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7544" y="2560836"/>
            <a:ext cx="374441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400" dirty="0"/>
              <a:t>The poster </a:t>
            </a:r>
            <a:endParaRPr lang="nb-NO" sz="2400" dirty="0" smtClean="0"/>
          </a:p>
          <a:p>
            <a:endParaRPr lang="nb-NO" sz="2400" dirty="0" smtClean="0"/>
          </a:p>
          <a:p>
            <a:r>
              <a:rPr lang="nb-NO" sz="2400" dirty="0" smtClean="0"/>
              <a:t>English:</a:t>
            </a:r>
          </a:p>
          <a:p>
            <a:r>
              <a:rPr lang="nb-NO" sz="2400" dirty="0" smtClean="0">
                <a:hlinkClick r:id="rId2"/>
              </a:rPr>
              <a:t>CLP </a:t>
            </a:r>
            <a:r>
              <a:rPr lang="nb-NO" sz="2400" dirty="0" err="1" smtClean="0">
                <a:hlinkClick r:id="rId2"/>
              </a:rPr>
              <a:t>Regulation</a:t>
            </a:r>
            <a:endParaRPr lang="nb-NO" sz="2400" dirty="0" smtClean="0"/>
          </a:p>
          <a:p>
            <a:endParaRPr lang="nb-NO" sz="2400" dirty="0"/>
          </a:p>
          <a:p>
            <a:r>
              <a:rPr lang="nb-NO" sz="2400" dirty="0" smtClean="0"/>
              <a:t>Norwegian:</a:t>
            </a:r>
          </a:p>
          <a:p>
            <a:r>
              <a:rPr lang="nb-NO" sz="2400" dirty="0" smtClean="0">
                <a:hlinkClick r:id="rId3"/>
              </a:rPr>
              <a:t>Klassifisering </a:t>
            </a:r>
            <a:r>
              <a:rPr lang="nb-NO" sz="2400" dirty="0">
                <a:hlinkClick r:id="rId3"/>
              </a:rPr>
              <a:t>og merking i </a:t>
            </a:r>
            <a:r>
              <a:rPr lang="nb-NO" sz="2400" dirty="0" smtClean="0">
                <a:hlinkClick r:id="rId3"/>
              </a:rPr>
              <a:t>CLP</a:t>
            </a:r>
            <a:r>
              <a:rPr lang="nb-NO" sz="2400" dirty="0" smtClean="0"/>
              <a:t> </a:t>
            </a:r>
            <a:endParaRPr lang="nb-NO" sz="2400" dirty="0"/>
          </a:p>
          <a:p>
            <a:endParaRPr lang="nb-NO" dirty="0" smtClean="0">
              <a:solidFill>
                <a:prstClr val="black"/>
              </a:solidFill>
            </a:endParaRPr>
          </a:p>
          <a:p>
            <a:endParaRPr lang="nb-NO" dirty="0">
              <a:solidFill>
                <a:prstClr val="black"/>
              </a:solidFill>
            </a:endParaRPr>
          </a:p>
          <a:p>
            <a:endParaRPr lang="nb-NO" dirty="0">
              <a:solidFill>
                <a:prstClr val="black"/>
              </a:solidFill>
            </a:endParaRPr>
          </a:p>
          <a:p>
            <a:endParaRPr lang="nb-NO" dirty="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4"/>
          <a:stretch>
            <a:fillRect/>
          </a:stretch>
        </p:blipFill>
        <p:spPr>
          <a:xfrm>
            <a:off x="4427984" y="476672"/>
            <a:ext cx="4536504" cy="6239148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 bwMode="auto">
          <a:xfrm>
            <a:off x="539552" y="692696"/>
            <a:ext cx="3816424" cy="1224136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  <a:hlinkClick r:id="rId5"/>
              </a:rPr>
              <a:t>Guidance</a:t>
            </a:r>
            <a:r>
              <a:rPr kumimoji="0" lang="nb-N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  <a:hlinkClick r:id="rId5"/>
              </a:rPr>
              <a:t> </a:t>
            </a:r>
            <a:r>
              <a:rPr kumimoji="0" lang="nb-NO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  <a:hlinkClick r:id="rId5"/>
              </a:rPr>
              <a:t>on</a:t>
            </a:r>
            <a:r>
              <a:rPr kumimoji="0" lang="nb-N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  <a:hlinkClick r:id="rId5"/>
              </a:rPr>
              <a:t> </a:t>
            </a:r>
            <a:r>
              <a:rPr lang="nb-NO" sz="2000" dirty="0" err="1">
                <a:latin typeface="Arial" charset="0"/>
                <a:ea typeface="ヒラギノ角ゴ Pro W3" charset="-128"/>
                <a:cs typeface="ヒラギノ角ゴ Pro W3" charset="-128"/>
                <a:hlinkClick r:id="rId5"/>
              </a:rPr>
              <a:t>L</a:t>
            </a:r>
            <a:r>
              <a:rPr kumimoji="0" lang="nb-NO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  <a:hlinkClick r:id="rId5"/>
              </a:rPr>
              <a:t>abelling</a:t>
            </a:r>
            <a:r>
              <a:rPr kumimoji="0" lang="nb-N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  <a:hlinkClick r:id="rId5"/>
              </a:rPr>
              <a:t> and</a:t>
            </a:r>
            <a:r>
              <a:rPr kumimoji="0" lang="nb-NO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  <a:hlinkClick r:id="rId5"/>
              </a:rPr>
              <a:t> </a:t>
            </a:r>
            <a:r>
              <a:rPr lang="nb-NO" sz="2000" dirty="0" err="1">
                <a:latin typeface="Arial" charset="0"/>
                <a:ea typeface="ヒラギノ角ゴ Pro W3" charset="-128"/>
                <a:cs typeface="ヒラギノ角ゴ Pro W3" charset="-128"/>
                <a:hlinkClick r:id="rId5"/>
              </a:rPr>
              <a:t>P</a:t>
            </a:r>
            <a:r>
              <a:rPr kumimoji="0" lang="nb-NO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  <a:hlinkClick r:id="rId5"/>
              </a:rPr>
              <a:t>ackaging</a:t>
            </a:r>
            <a:r>
              <a:rPr kumimoji="0" lang="nb-NO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  <a:hlinkClick r:id="rId5"/>
              </a:rPr>
              <a:t> in </a:t>
            </a:r>
            <a:r>
              <a:rPr kumimoji="0" lang="nb-NO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  <a:hlinkClick r:id="rId5"/>
              </a:rPr>
              <a:t>accordance</a:t>
            </a:r>
            <a:r>
              <a:rPr kumimoji="0" lang="nb-NO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  <a:hlinkClick r:id="rId5"/>
              </a:rPr>
              <a:t> </a:t>
            </a:r>
            <a:r>
              <a:rPr kumimoji="0" lang="nb-NO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  <a:hlinkClick r:id="rId5"/>
              </a:rPr>
              <a:t>with</a:t>
            </a:r>
            <a:r>
              <a:rPr kumimoji="0" lang="nb-NO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  <a:hlinkClick r:id="rId5"/>
              </a:rPr>
              <a:t> </a:t>
            </a:r>
            <a:r>
              <a:rPr kumimoji="0" lang="nb-NO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  <a:hlinkClick r:id="rId5"/>
              </a:rPr>
              <a:t>Regulation</a:t>
            </a:r>
            <a:r>
              <a:rPr kumimoji="0" lang="nb-NO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  <a:hlinkClick r:id="rId5"/>
              </a:rPr>
              <a:t> (EC) No 1272/2008</a:t>
            </a:r>
            <a:endParaRPr kumimoji="0" lang="nb-NO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91006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Product </a:t>
            </a:r>
            <a:r>
              <a:rPr lang="nb-NO" dirty="0" err="1" smtClean="0"/>
              <a:t>identifier</a:t>
            </a:r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b-NO" sz="2200" dirty="0" smtClean="0"/>
          </a:p>
          <a:p>
            <a:r>
              <a:rPr lang="nb-NO" dirty="0" err="1" smtClean="0"/>
              <a:t>Name</a:t>
            </a:r>
            <a:r>
              <a:rPr lang="nb-NO" dirty="0" smtClean="0"/>
              <a:t> </a:t>
            </a:r>
            <a:r>
              <a:rPr lang="nb-NO" dirty="0"/>
              <a:t>and </a:t>
            </a:r>
            <a:r>
              <a:rPr lang="nb-NO" dirty="0" err="1"/>
              <a:t>identification</a:t>
            </a:r>
            <a:r>
              <a:rPr lang="nb-NO" dirty="0"/>
              <a:t> </a:t>
            </a:r>
            <a:r>
              <a:rPr lang="nb-NO" dirty="0" err="1"/>
              <a:t>number</a:t>
            </a:r>
            <a:r>
              <a:rPr lang="nb-NO" dirty="0"/>
              <a:t> given </a:t>
            </a:r>
            <a:r>
              <a:rPr lang="nb-NO" dirty="0" smtClean="0"/>
              <a:t>in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>
                <a:hlinkClick r:id="rId2"/>
              </a:rPr>
              <a:t>Classification</a:t>
            </a:r>
            <a:r>
              <a:rPr lang="nb-NO" dirty="0" smtClean="0">
                <a:hlinkClick r:id="rId2"/>
              </a:rPr>
              <a:t> and </a:t>
            </a:r>
            <a:r>
              <a:rPr lang="nb-NO" dirty="0" err="1" smtClean="0">
                <a:hlinkClick r:id="rId2"/>
              </a:rPr>
              <a:t>Labelling</a:t>
            </a:r>
            <a:r>
              <a:rPr lang="nb-NO" dirty="0" smtClean="0">
                <a:hlinkClick r:id="rId2"/>
              </a:rPr>
              <a:t> Inventory</a:t>
            </a:r>
            <a:r>
              <a:rPr lang="nb-NO" dirty="0"/>
              <a:t/>
            </a:r>
            <a:br>
              <a:rPr lang="nb-NO" dirty="0"/>
            </a:br>
            <a:endParaRPr lang="nb-NO" dirty="0" smtClean="0"/>
          </a:p>
          <a:p>
            <a:pPr marL="0" indent="0">
              <a:buNone/>
            </a:pPr>
            <a:r>
              <a:rPr lang="nb-NO" sz="2200" dirty="0" err="1"/>
              <a:t>if</a:t>
            </a:r>
            <a:r>
              <a:rPr lang="nb-NO" sz="2200" dirty="0"/>
              <a:t> not </a:t>
            </a:r>
            <a:r>
              <a:rPr lang="nb-NO" sz="2200" dirty="0" err="1"/>
              <a:t>included</a:t>
            </a:r>
            <a:r>
              <a:rPr lang="nb-NO" sz="2200" dirty="0"/>
              <a:t> in </a:t>
            </a:r>
            <a:r>
              <a:rPr lang="nb-NO" sz="2200" dirty="0" smtClean="0"/>
              <a:t>C&amp;L Inventory</a:t>
            </a:r>
          </a:p>
          <a:p>
            <a:r>
              <a:rPr lang="nb-NO" dirty="0" smtClean="0"/>
              <a:t>CAS </a:t>
            </a:r>
            <a:r>
              <a:rPr lang="nb-NO" dirty="0" err="1" smtClean="0"/>
              <a:t>number</a:t>
            </a:r>
            <a:r>
              <a:rPr lang="nb-NO" dirty="0"/>
              <a:t> </a:t>
            </a:r>
            <a:r>
              <a:rPr lang="nb-NO" dirty="0" smtClean="0"/>
              <a:t>and IUPAC </a:t>
            </a:r>
            <a:r>
              <a:rPr lang="nb-NO" dirty="0" err="1" smtClean="0"/>
              <a:t>name</a:t>
            </a:r>
            <a:r>
              <a:rPr lang="nb-NO" dirty="0" smtClean="0"/>
              <a:t/>
            </a:r>
            <a:br>
              <a:rPr lang="nb-NO" dirty="0" smtClean="0"/>
            </a:b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2865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kolelab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3C8C92"/>
      </a:hlink>
      <a:folHlink>
        <a:srgbClr val="7299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2013-tynn-tynnere-tynnest-gabriel</Template>
  <TotalTime>7585</TotalTime>
  <Words>1186</Words>
  <Application>Microsoft Office PowerPoint</Application>
  <PresentationFormat>On-screen Show (4:3)</PresentationFormat>
  <Paragraphs>299</Paragraphs>
  <Slides>48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skolelab</vt:lpstr>
      <vt:lpstr>Introduction to</vt:lpstr>
      <vt:lpstr>Competence aims</vt:lpstr>
      <vt:lpstr>HSE/HMS – authorities in Norway</vt:lpstr>
      <vt:lpstr>About  Regulation (EC) No 1272/2008 (CLP)</vt:lpstr>
      <vt:lpstr>About  Regulation (EC) No 1272/2008 (CLP)</vt:lpstr>
      <vt:lpstr>Timeline for implementing CLP</vt:lpstr>
      <vt:lpstr>PowerPoint Presentation</vt:lpstr>
      <vt:lpstr>PowerPoint Presentation</vt:lpstr>
      <vt:lpstr>Product identifier </vt:lpstr>
      <vt:lpstr>Hazard classes and categories</vt:lpstr>
      <vt:lpstr>Hazard pictograms</vt:lpstr>
      <vt:lpstr>Signal words and hazard statements</vt:lpstr>
      <vt:lpstr>Groups of  hazard and precautionary statements</vt:lpstr>
      <vt:lpstr>Exercises - CLP</vt:lpstr>
      <vt:lpstr>PowerPoint Presentation</vt:lpstr>
      <vt:lpstr>PowerPoint Presentation</vt:lpstr>
      <vt:lpstr>PowerPoint Presentation</vt:lpstr>
      <vt:lpstr>PowerPoint Presentation</vt:lpstr>
      <vt:lpstr>Exercises - CLP</vt:lpstr>
      <vt:lpstr>PowerPoint Presentation</vt:lpstr>
      <vt:lpstr>PowerPoint Presentation</vt:lpstr>
      <vt:lpstr>PowerPoint Presentation</vt:lpstr>
      <vt:lpstr>PowerPoint Presentation</vt:lpstr>
      <vt:lpstr>Labelling with only hazard pictogram and signal word</vt:lpstr>
      <vt:lpstr>Concentration limits</vt:lpstr>
      <vt:lpstr>Classification for acute or chronic aquatic hazard</vt:lpstr>
      <vt:lpstr>M - factor</vt:lpstr>
      <vt:lpstr>Classification – Aquatic acute</vt:lpstr>
      <vt:lpstr>Exercises - CLP</vt:lpstr>
      <vt:lpstr>PowerPoint Presentation</vt:lpstr>
      <vt:lpstr>PowerPoint Presentation</vt:lpstr>
      <vt:lpstr>PowerPoint Presentation</vt:lpstr>
      <vt:lpstr>PowerPoint Presentation</vt:lpstr>
      <vt:lpstr>Classification – Aquatic chronic</vt:lpstr>
      <vt:lpstr>Classification – Acute toxicity</vt:lpstr>
      <vt:lpstr>Acute toxicity</vt:lpstr>
      <vt:lpstr>PowerPoint Presentation</vt:lpstr>
      <vt:lpstr>Acute toxicity</vt:lpstr>
      <vt:lpstr>Exercises - CLP</vt:lpstr>
      <vt:lpstr>PowerPoint Presentation</vt:lpstr>
      <vt:lpstr>PowerPoint Presentation</vt:lpstr>
      <vt:lpstr>Labelling with only hazard pictogram and signal word</vt:lpstr>
      <vt:lpstr>Exercise - CLP (optional)</vt:lpstr>
      <vt:lpstr>PowerPoint Presentation</vt:lpstr>
      <vt:lpstr>Harmonised classification</vt:lpstr>
      <vt:lpstr>Leads to different classification for the same mixture</vt:lpstr>
      <vt:lpstr>CLP in scientific research</vt:lpstr>
      <vt:lpstr>How to label mixtures in your science lab </vt:lpstr>
    </vt:vector>
  </TitlesOfParts>
  <Company>Universitetet i Oslo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Brit Skaugrud</dc:creator>
  <cp:lastModifiedBy>Svein Tveit</cp:lastModifiedBy>
  <cp:revision>236</cp:revision>
  <cp:lastPrinted>2017-01-17T10:50:42Z</cp:lastPrinted>
  <dcterms:created xsi:type="dcterms:W3CDTF">2014-08-11T07:38:08Z</dcterms:created>
  <dcterms:modified xsi:type="dcterms:W3CDTF">2017-08-08T08:29:36Z</dcterms:modified>
</cp:coreProperties>
</file>