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77" r:id="rId5"/>
    <p:sldId id="258" r:id="rId6"/>
    <p:sldId id="272" r:id="rId7"/>
    <p:sldId id="273" r:id="rId8"/>
    <p:sldId id="275" r:id="rId9"/>
    <p:sldId id="274" r:id="rId10"/>
    <p:sldId id="281" r:id="rId11"/>
    <p:sldId id="282" r:id="rId12"/>
    <p:sldId id="278" r:id="rId13"/>
    <p:sldId id="285" r:id="rId14"/>
    <p:sldId id="276" r:id="rId15"/>
    <p:sldId id="261" r:id="rId16"/>
    <p:sldId id="283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86" r:id="rId27"/>
    <p:sldId id="288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\Eksamen\MENA1000-Eksamener-H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'Sensor A'!$AH$111:$AM$111</c:f>
              <c:strCache>
                <c:ptCount val="6"/>
                <c:pt idx="0">
                  <c:v>F</c:v>
                </c:pt>
                <c:pt idx="1">
                  <c:v>E</c:v>
                </c:pt>
                <c:pt idx="2">
                  <c:v>D</c:v>
                </c:pt>
                <c:pt idx="3">
                  <c:v>C</c:v>
                </c:pt>
                <c:pt idx="4">
                  <c:v>B</c:v>
                </c:pt>
                <c:pt idx="5">
                  <c:v>A</c:v>
                </c:pt>
              </c:strCache>
            </c:strRef>
          </c:cat>
          <c:val>
            <c:numRef>
              <c:f>'Sensor A'!$AH$112:$AM$112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66432"/>
        <c:axId val="81589760"/>
        <c:axId val="0"/>
      </c:bar3DChart>
      <c:catAx>
        <c:axId val="4366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81589760"/>
        <c:crosses val="autoZero"/>
        <c:auto val="1"/>
        <c:lblAlgn val="ctr"/>
        <c:lblOffset val="100"/>
        <c:noMultiLvlLbl val="0"/>
      </c:catAx>
      <c:valAx>
        <c:axId val="8158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6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F767A21-DEF2-4AFB-B34A-9E7CA2E62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C04D140-AB05-46D7-A5D9-9DDEDAF01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8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Les teksten. Fjern den. </a:t>
            </a:r>
          </a:p>
          <a:p>
            <a:r>
              <a:rPr lang="nb-NO" dirty="0" smtClean="0"/>
              <a:t>Husker du noe? Prøv å forklare den til noen. </a:t>
            </a:r>
          </a:p>
          <a:p>
            <a:r>
              <a:rPr lang="nb-NO" dirty="0" smtClean="0"/>
              <a:t>Les den igjen. Hva nå?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4D140-AB05-46D7-A5D9-9DDEDAF018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0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21024-ACEE-4138-9438-9B1A18C6C61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MEF 1000 omhandler særlig materialer og energi, men også indirekte helse&amp;medisin, IKT, transport, og miljø.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A6A44-85DA-46B8-AF28-72B17C630F2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Skillet ikke entydig. Morgendagens konstruksjonsmaterialer vil ha funksjonelle egenskaper (og omvendt).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F0DE-879C-4E26-8425-2066B9090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9134-D8A6-480D-8BF9-2CBF84D2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A06E-52B7-48DD-BCFD-7C8705527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ABB2-2514-4E61-A55F-A6F30CBBF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5693-724C-436B-92AD-502C478D3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D9EE-7C80-4627-91F7-CB8371293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13AE-863A-4F29-9D56-AE662C4A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36E8-10D3-440F-953D-5E444D02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4376-1681-47BA-8507-4D0B635F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493A-E0E4-4C07-BDD7-93CC66F95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B412-1509-4E46-9D19-C37336FF2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374F-8A69-4D0D-B811-DCFBC220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5532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423270-0E09-4B6B-AC30-E1A944CB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ruls.norby@kjemi.uio.n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o.no/studier/program/mena/index.x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hq@student.matnat.uio.no" TargetMode="External"/><Relationship Id="rId2" Type="http://schemas.openxmlformats.org/officeDocument/2006/relationships/hyperlink" Target="mailto:truls.norby@kjemi.uio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dvar.dyrlie@kjemi.uio.no" TargetMode="External"/><Relationship Id="rId5" Type="http://schemas.openxmlformats.org/officeDocument/2006/relationships/hyperlink" Target="mailto:m.e.ingebrigtsen@fys.uio.no" TargetMode="External"/><Relationship Id="rId4" Type="http://schemas.openxmlformats.org/officeDocument/2006/relationships/hyperlink" Target="mailto:jonas.sottmann@smn.uio.n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emner/matnat/kjemi/MENA1000/h15/" TargetMode="External"/><Relationship Id="rId2" Type="http://schemas.openxmlformats.org/officeDocument/2006/relationships/hyperlink" Target="http://www.uio.no/studier/emner/matnat/kjemi/MENA10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onter.uio.n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" y="762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MENA 1000</a:t>
            </a:r>
            <a:endParaRPr 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2400" y="4267200"/>
            <a:ext cx="2332038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>
                <a:latin typeface="Arial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>
                <a:latin typeface="Arial" charset="0"/>
              </a:rPr>
              <a:t>Universitetet i Oslo</a:t>
            </a:r>
          </a:p>
          <a:p>
            <a:pPr eaLnBrk="0" hangingPunct="0"/>
            <a:endParaRPr kumimoji="1" lang="nb-NO">
              <a:latin typeface="Arial" charset="0"/>
            </a:endParaRPr>
          </a:p>
          <a:p>
            <a:pPr eaLnBrk="0" hangingPunct="0"/>
            <a:r>
              <a:rPr kumimoji="1" lang="nb-NO">
                <a:latin typeface="Arial" charset="0"/>
              </a:rPr>
              <a:t>FERMIO</a:t>
            </a:r>
            <a:endParaRPr kumimoji="1" lang="en-GB">
              <a:latin typeface="Arial" charset="0"/>
            </a:endParaRPr>
          </a:p>
          <a:p>
            <a:pPr eaLnBrk="0" hangingPunct="0"/>
            <a:r>
              <a:rPr kumimoji="1" lang="en-GB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>
                <a:latin typeface="Arial" charset="0"/>
              </a:rPr>
              <a:t>N-0349 Oslo</a:t>
            </a:r>
          </a:p>
          <a:p>
            <a:pPr eaLnBrk="0" hangingPunct="0"/>
            <a:endParaRPr kumimoji="1" lang="en-GB">
              <a:latin typeface="Arial" charset="0"/>
            </a:endParaRPr>
          </a:p>
          <a:p>
            <a:pPr eaLnBrk="0" hangingPunct="0"/>
            <a:r>
              <a:rPr kumimoji="1" lang="en-GB">
                <a:latin typeface="Arial" charset="0"/>
              </a:rPr>
              <a:t>truls.norby@kjemi.uio.no</a:t>
            </a:r>
            <a:endParaRPr lang="en-GB" sz="1600"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781800" y="3484563"/>
            <a:ext cx="23622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Kurs-uke </a:t>
            </a:r>
            <a:r>
              <a:rPr lang="nb-NO" sz="1600" dirty="0" smtClean="0">
                <a:solidFill>
                  <a:srgbClr val="CC3399"/>
                </a:solidFill>
                <a:latin typeface="Arial" charset="0"/>
              </a:rPr>
              <a:t>1 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Kursinformasjon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nb-NO" sz="1600" dirty="0" err="1">
                <a:latin typeface="Arial" charset="0"/>
              </a:rPr>
              <a:t>Kap</a:t>
            </a:r>
            <a:r>
              <a:rPr lang="nb-NO" sz="1600" dirty="0">
                <a:latin typeface="Arial" charset="0"/>
              </a:rPr>
              <a:t>. 1; Materialer og energi (innledning)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endParaRPr lang="nb-NO" sz="1600" dirty="0">
              <a:latin typeface="Arial" charset="0"/>
            </a:endParaRPr>
          </a:p>
        </p:txBody>
      </p:sp>
      <p:pic>
        <p:nvPicPr>
          <p:cNvPr id="1031" name="Picture 9" descr="proc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786188"/>
            <a:ext cx="42672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WordArt 10"/>
          <p:cNvSpPr>
            <a:spLocks noChangeArrowheads="1" noChangeShapeType="1"/>
          </p:cNvSpPr>
          <p:nvPr/>
        </p:nvSpPr>
        <p:spPr bwMode="auto">
          <a:xfrm>
            <a:off x="323850" y="1989138"/>
            <a:ext cx="86407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Impact"/>
              </a:rPr>
              <a:t>Materialer, energi og nanoteknologi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studere</a:t>
            </a:r>
            <a:r>
              <a:rPr lang="en-GB" dirty="0" smtClean="0"/>
              <a:t> her…</a:t>
            </a:r>
            <a:r>
              <a:rPr lang="en-GB" dirty="0" err="1" smtClean="0"/>
              <a:t>på</a:t>
            </a:r>
            <a:r>
              <a:rPr lang="en-GB" dirty="0" smtClean="0"/>
              <a:t> UiO…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MENA1000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71600"/>
            <a:ext cx="8134672" cy="4724400"/>
          </a:xfrm>
        </p:spPr>
        <p:txBody>
          <a:bodyPr/>
          <a:lstStyle/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dere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jeg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vi?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gjøre</a:t>
            </a:r>
            <a:r>
              <a:rPr lang="en-GB" dirty="0" smtClean="0"/>
              <a:t> </a:t>
            </a:r>
            <a:r>
              <a:rPr lang="en-GB" dirty="0" err="1" smtClean="0"/>
              <a:t>sammen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gjøre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5122" name="Picture 2" descr="http://www.uio.no/studier/program/mena/mena-63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6000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limitlessandfree.files.wordpress.com/2010/07/cartoon-xl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537" y="2618910"/>
            <a:ext cx="5016557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16496"/>
          </a:xfrm>
        </p:spPr>
        <p:txBody>
          <a:bodyPr/>
          <a:lstStyle/>
          <a:p>
            <a:r>
              <a:rPr lang="nb-NO" dirty="0" smtClean="0"/>
              <a:t>2014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5445224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+mn-lt"/>
              </a:rPr>
              <a:t>63 </a:t>
            </a:r>
            <a:r>
              <a:rPr lang="nb-NO" sz="1600" dirty="0" smtClean="0">
                <a:latin typeface="+mn-lt"/>
              </a:rPr>
              <a:t>tok deleksamen</a:t>
            </a:r>
          </a:p>
          <a:p>
            <a:r>
              <a:rPr lang="nb-NO" sz="1600" dirty="0" smtClean="0">
                <a:latin typeface="+mn-lt"/>
              </a:rPr>
              <a:t>41 </a:t>
            </a:r>
            <a:r>
              <a:rPr lang="nb-NO" sz="1600" dirty="0" smtClean="0">
                <a:latin typeface="+mn-lt"/>
              </a:rPr>
              <a:t>tok slutteksamen</a:t>
            </a:r>
            <a:endParaRPr lang="nb-NO" sz="16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634376" cy="40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816423" cy="33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350870"/>
              </p:ext>
            </p:extLst>
          </p:nvPr>
        </p:nvGraphicFramePr>
        <p:xfrm>
          <a:off x="4716016" y="3717032"/>
          <a:ext cx="3816424" cy="297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22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488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lære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381328"/>
          </a:xfrm>
        </p:spPr>
        <p:txBody>
          <a:bodyPr/>
          <a:lstStyle/>
          <a:p>
            <a:r>
              <a:rPr lang="nb-NO" dirty="0" smtClean="0"/>
              <a:t>Læreboka</a:t>
            </a:r>
          </a:p>
          <a:p>
            <a:pPr lvl="1"/>
            <a:r>
              <a:rPr lang="nb-NO" dirty="0" smtClean="0"/>
              <a:t>Les for å forberede deg til forelesning, </a:t>
            </a:r>
            <a:r>
              <a:rPr lang="nb-NO" dirty="0" err="1" smtClean="0"/>
              <a:t>kollokvie</a:t>
            </a:r>
            <a:r>
              <a:rPr lang="nb-NO" dirty="0" smtClean="0"/>
              <a:t>, og lab</a:t>
            </a:r>
          </a:p>
          <a:p>
            <a:endParaRPr lang="nb-NO" dirty="0" smtClean="0"/>
          </a:p>
          <a:p>
            <a:r>
              <a:rPr lang="nb-NO" dirty="0" smtClean="0"/>
              <a:t>Forelesninger</a:t>
            </a:r>
          </a:p>
          <a:p>
            <a:pPr lvl="1"/>
            <a:r>
              <a:rPr lang="nb-NO" dirty="0" smtClean="0"/>
              <a:t>Jeg foreleser det meste, men prøver å fokusere på det vanskelige</a:t>
            </a:r>
          </a:p>
          <a:p>
            <a:endParaRPr lang="nb-NO" dirty="0" smtClean="0"/>
          </a:p>
          <a:p>
            <a:r>
              <a:rPr lang="nb-NO" dirty="0" smtClean="0"/>
              <a:t>Læreboka</a:t>
            </a:r>
          </a:p>
          <a:p>
            <a:pPr lvl="1"/>
            <a:r>
              <a:rPr lang="nb-NO" dirty="0" smtClean="0"/>
              <a:t>Les en gang til</a:t>
            </a:r>
          </a:p>
          <a:p>
            <a:pPr lvl="1"/>
            <a:r>
              <a:rPr lang="nb-NO" dirty="0" smtClean="0"/>
              <a:t>Ikke surfe, men pløye</a:t>
            </a:r>
          </a:p>
          <a:p>
            <a:endParaRPr lang="nb-NO" dirty="0" smtClean="0"/>
          </a:p>
          <a:p>
            <a:r>
              <a:rPr lang="nb-NO" dirty="0" smtClean="0"/>
              <a:t>Kollokviene</a:t>
            </a:r>
          </a:p>
          <a:p>
            <a:pPr lvl="1"/>
            <a:r>
              <a:rPr lang="nb-NO" dirty="0" smtClean="0"/>
              <a:t>Kom!!!</a:t>
            </a:r>
          </a:p>
          <a:p>
            <a:endParaRPr lang="nb-NO" dirty="0" smtClean="0"/>
          </a:p>
          <a:p>
            <a:r>
              <a:rPr lang="nb-NO" dirty="0" smtClean="0"/>
              <a:t>Lab</a:t>
            </a:r>
          </a:p>
          <a:p>
            <a:pPr lvl="1"/>
            <a:r>
              <a:rPr lang="nb-NO" dirty="0" smtClean="0"/>
              <a:t>Obligatorisk</a:t>
            </a:r>
          </a:p>
          <a:p>
            <a:pPr lvl="1"/>
            <a:r>
              <a:rPr lang="nb-NO" dirty="0" smtClean="0"/>
              <a:t>Labhefte, forberede, gjøre, skrive journal. Få hjelp! Få tilbakemeldinger!</a:t>
            </a:r>
          </a:p>
          <a:p>
            <a:endParaRPr lang="nb-NO" dirty="0" smtClean="0"/>
          </a:p>
          <a:p>
            <a:r>
              <a:rPr lang="nb-NO" dirty="0" smtClean="0"/>
              <a:t>Hverandre!?!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1000 – Materialer, energi og nanoteknologi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420888"/>
            <a:ext cx="5760640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Belastning på et materiale fører til deformasjon, d.v.s. endringer i volum, fasong eller begge deler. Endringene forekommer i tre former: elastisk deformasjon som går tilbake når belastningen fjernes, plastisk deformasjon som forblir etter avlastning, og brudd som deler materialet i to eller flere biter. Parameterne som beskriver forholdet mellom deformasjon og belastningen, og hvilken belastning materialet tåler før deformasjonen endrer karakter, utgjør materialets mekaniske egenskaper.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76200"/>
            <a:ext cx="7772400" cy="1143000"/>
          </a:xfrm>
        </p:spPr>
        <p:txBody>
          <a:bodyPr/>
          <a:lstStyle/>
          <a:p>
            <a:pPr algn="l"/>
            <a:r>
              <a:rPr lang="nb-NO" dirty="0" smtClean="0"/>
              <a:t>Lese…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96" y="1371600"/>
            <a:ext cx="2592288" cy="4724400"/>
          </a:xfrm>
        </p:spPr>
        <p:txBody>
          <a:bodyPr/>
          <a:lstStyle/>
          <a:p>
            <a:r>
              <a:rPr lang="nb-NO" sz="1600" dirty="0" smtClean="0">
                <a:solidFill>
                  <a:srgbClr val="0070C0"/>
                </a:solidFill>
              </a:rPr>
              <a:t>Overskrifter</a:t>
            </a:r>
          </a:p>
          <a:p>
            <a:pPr lvl="1"/>
            <a:r>
              <a:rPr lang="nb-NO" sz="1400" dirty="0" smtClean="0">
                <a:solidFill>
                  <a:srgbClr val="0070C0"/>
                </a:solidFill>
              </a:rPr>
              <a:t>Hva handler det om? </a:t>
            </a:r>
          </a:p>
          <a:p>
            <a:pPr lvl="1"/>
            <a:endParaRPr lang="nb-NO" sz="14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Avsnitt</a:t>
            </a:r>
          </a:p>
          <a:p>
            <a:pPr lvl="1"/>
            <a:r>
              <a:rPr lang="nb-NO" sz="1400" dirty="0" smtClean="0">
                <a:solidFill>
                  <a:srgbClr val="0070C0"/>
                </a:solidFill>
              </a:rPr>
              <a:t>Finn ett innhold i hvert avsnitt</a:t>
            </a:r>
          </a:p>
          <a:p>
            <a:pPr lvl="1"/>
            <a:r>
              <a:rPr lang="nb-NO" sz="1400" dirty="0" smtClean="0">
                <a:solidFill>
                  <a:srgbClr val="0070C0"/>
                </a:solidFill>
              </a:rPr>
              <a:t>Markér stikkord</a:t>
            </a:r>
          </a:p>
          <a:p>
            <a:pPr lvl="1"/>
            <a:endParaRPr lang="nb-NO" sz="14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Hva har forfatteren prøvd å markere som viktig?</a:t>
            </a:r>
          </a:p>
          <a:p>
            <a:endParaRPr lang="nb-NO" sz="16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Hva skjønner jeg?</a:t>
            </a:r>
          </a:p>
          <a:p>
            <a:r>
              <a:rPr lang="nb-NO" sz="1600" dirty="0" smtClean="0">
                <a:solidFill>
                  <a:srgbClr val="0070C0"/>
                </a:solidFill>
              </a:rPr>
              <a:t>Hva skjønner jeg ikke?</a:t>
            </a:r>
          </a:p>
          <a:p>
            <a:endParaRPr lang="nb-NO" sz="16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Overskrift OK?</a:t>
            </a:r>
            <a:endParaRPr lang="nb-NO" sz="16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1000 – Materialer, energi og nanoteknologi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7384"/>
            <a:ext cx="6444208" cy="68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" name="Picture 2" descr="http://www.ironmountainmine.com/fred-flintstone-barney-rubble-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20864"/>
            <a:ext cx="3600400" cy="277230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20696270">
            <a:off x="1114146" y="2763199"/>
            <a:ext cx="33009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Kapittel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Materialer og fremskritt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96975"/>
            <a:ext cx="4262438" cy="5280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Materialer har alltid vært en viktig faktor for menneskets ”fremskritt”: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survival</a:t>
            </a:r>
            <a:endParaRPr lang="nb-NO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fittest</a:t>
            </a:r>
            <a:endParaRPr lang="nb-NO" sz="1400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or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fattest</a:t>
            </a:r>
            <a:r>
              <a:rPr lang="nb-NO" sz="14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Tidsaldre oppkalt etter den tidsalderens avanserte materialtype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Fremskritt og velferd er knyttet til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mat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Helse &amp; medisin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Informasjon &amp; kommunikasjon </a:t>
            </a:r>
            <a:r>
              <a:rPr lang="nb-NO" sz="1600" dirty="0" smtClean="0"/>
              <a:t>(IKT)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transport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energi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miljø…..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Og mange av disse er i stor grad knyttet til </a:t>
            </a:r>
            <a:r>
              <a:rPr lang="nb-NO" sz="1600" b="1" i="1" dirty="0" smtClean="0"/>
              <a:t>nye materialer</a:t>
            </a:r>
            <a:endParaRPr lang="en-US" sz="1600" b="1" i="1" dirty="0" smtClean="0"/>
          </a:p>
        </p:txBody>
      </p:sp>
      <p:pic>
        <p:nvPicPr>
          <p:cNvPr id="20482" name="Picture 2" descr="http://www.ironmountainmine.com/fred-flintstone-barney-rubble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20864"/>
            <a:ext cx="3600400" cy="27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liten øvelse…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49093" cy="5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79248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Moderne samfunn og velferd krever energi. Hvor kommer den fra?</a:t>
            </a:r>
          </a:p>
        </p:txBody>
      </p:sp>
      <p:pic>
        <p:nvPicPr>
          <p:cNvPr id="14340" name="Picture 1" descr="http://www.energyliteracy.com/wp-content/uploads/2009/09/USenergyflowG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77863"/>
            <a:ext cx="6985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Energi (og miljø) for fremtiden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275138" cy="5314950"/>
          </a:xfrm>
        </p:spPr>
        <p:txBody>
          <a:bodyPr/>
          <a:lstStyle/>
          <a:p>
            <a:pPr eaLnBrk="1" hangingPunct="1"/>
            <a:r>
              <a:rPr lang="nb-NO" sz="1800" smtClean="0"/>
              <a:t>Bedre bruk av fossile energikilder</a:t>
            </a:r>
          </a:p>
          <a:p>
            <a:pPr lvl="1" eaLnBrk="1" hangingPunct="1"/>
            <a:r>
              <a:rPr lang="nb-NO" sz="1600" smtClean="0"/>
              <a:t>Bedre effektivitet</a:t>
            </a:r>
          </a:p>
          <a:p>
            <a:pPr lvl="1" eaLnBrk="1" hangingPunct="1"/>
            <a:r>
              <a:rPr lang="nb-NO" sz="1600" smtClean="0"/>
              <a:t>Mindre forurensning</a:t>
            </a:r>
          </a:p>
          <a:p>
            <a:pPr lvl="1" eaLnBrk="1" hangingPunct="1"/>
            <a:r>
              <a:rPr lang="nb-NO" sz="1600" smtClean="0"/>
              <a:t>CO</a:t>
            </a:r>
            <a:r>
              <a:rPr lang="nb-NO" sz="1600" baseline="-25000" smtClean="0"/>
              <a:t>2</a:t>
            </a:r>
            <a:r>
              <a:rPr lang="nb-NO" sz="1600" smtClean="0"/>
              <a:t>-håndtering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Overgang til fornybare energikilder</a:t>
            </a:r>
          </a:p>
          <a:p>
            <a:pPr lvl="1" eaLnBrk="1" hangingPunct="1"/>
            <a:r>
              <a:rPr lang="nb-NO" sz="1600" smtClean="0"/>
              <a:t>Direkte solenergi</a:t>
            </a:r>
          </a:p>
          <a:p>
            <a:pPr lvl="1" eaLnBrk="1" hangingPunct="1"/>
            <a:r>
              <a:rPr lang="nb-NO" sz="1600" smtClean="0"/>
              <a:t>Indirekte solenergi</a:t>
            </a:r>
          </a:p>
          <a:p>
            <a:pPr lvl="2" eaLnBrk="1" hangingPunct="1"/>
            <a:r>
              <a:rPr lang="nb-NO" sz="1400" smtClean="0"/>
              <a:t>Vannkraft</a:t>
            </a:r>
          </a:p>
          <a:p>
            <a:pPr lvl="2" eaLnBrk="1" hangingPunct="1"/>
            <a:r>
              <a:rPr lang="nb-NO" sz="1400" smtClean="0"/>
              <a:t>Bølgekraft</a:t>
            </a:r>
          </a:p>
          <a:p>
            <a:pPr lvl="2" eaLnBrk="1" hangingPunct="1"/>
            <a:r>
              <a:rPr lang="nb-NO" sz="1400" smtClean="0"/>
              <a:t>Vindkraft</a:t>
            </a:r>
          </a:p>
          <a:p>
            <a:pPr lvl="1" eaLnBrk="1" hangingPunct="1"/>
            <a:r>
              <a:rPr lang="nb-NO" sz="1600" smtClean="0"/>
              <a:t>Geovarme</a:t>
            </a:r>
          </a:p>
          <a:p>
            <a:pPr lvl="1" eaLnBrk="1" hangingPunct="1"/>
            <a:r>
              <a:rPr lang="nb-NO" sz="1600" smtClean="0"/>
              <a:t>Tidevannskraft</a:t>
            </a:r>
          </a:p>
          <a:p>
            <a:pPr lvl="1" eaLnBrk="1" hangingPunct="1"/>
            <a:r>
              <a:rPr lang="nb-NO" sz="1600" smtClean="0"/>
              <a:t>Kjernekraft?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Hydrogen som energibærer?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Tidsperspektiv?</a:t>
            </a:r>
            <a:endParaRPr lang="en-US" sz="1600" smtClean="0"/>
          </a:p>
        </p:txBody>
      </p:sp>
      <p:pic>
        <p:nvPicPr>
          <p:cNvPr id="15365" name="Picture 8" descr="H-samfun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13100"/>
            <a:ext cx="5437188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Hva er et materiale?</a:t>
            </a:r>
            <a:endParaRPr lang="en-US" smtClean="0"/>
          </a:p>
        </p:txBody>
      </p:sp>
      <p:sp>
        <p:nvSpPr>
          <p:cNvPr id="40964" name="WordArt 4" descr="White marble"/>
          <p:cNvSpPr>
            <a:spLocks noChangeArrowheads="1" noChangeShapeType="1" noTextEdit="1"/>
          </p:cNvSpPr>
          <p:nvPr/>
        </p:nvSpPr>
        <p:spPr bwMode="auto">
          <a:xfrm rot="-758448">
            <a:off x="1325563" y="2590800"/>
            <a:ext cx="9190037" cy="16621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Et materiale er et fast stoff </a:t>
            </a:r>
          </a:p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som kan brukes til noe</a:t>
            </a:r>
            <a:endParaRPr lang="en-GB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010400" cy="904875"/>
          </a:xfrm>
        </p:spPr>
        <p:txBody>
          <a:bodyPr/>
          <a:lstStyle/>
          <a:p>
            <a:pPr eaLnBrk="1" hangingPunct="1"/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90600"/>
            <a:ext cx="4843463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Kurs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10 studiepoeng (1/3 semester)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Pensum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Truls Norby: </a:t>
            </a:r>
            <a:r>
              <a:rPr lang="nb-NO" i="1" dirty="0" smtClean="0"/>
              <a:t>Materialer, energi og nanoteknologi </a:t>
            </a:r>
            <a:r>
              <a:rPr lang="nb-NO" dirty="0" smtClean="0"/>
              <a:t>kompendium </a:t>
            </a:r>
            <a:r>
              <a:rPr lang="nb-NO" b="1" dirty="0" smtClean="0">
                <a:solidFill>
                  <a:srgbClr val="FF0000"/>
                </a:solidFill>
              </a:rPr>
              <a:t>2015;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nb-NO" dirty="0" smtClean="0"/>
              <a:t>    380 sider;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nb-NO" dirty="0"/>
              <a:t> </a:t>
            </a:r>
            <a:r>
              <a:rPr lang="nb-NO" dirty="0" smtClean="0"/>
              <a:t>   </a:t>
            </a:r>
            <a:r>
              <a:rPr lang="nb-NO" dirty="0" smtClean="0"/>
              <a:t>Kjøpes kun i Akademika, Blindern</a:t>
            </a:r>
            <a:endParaRPr lang="nb-NO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Laboratorieøvelser i MENA 1000, kompendium, ca. 40 sider. Deles ut.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Kursansvarlig: Truls Norby (</a:t>
            </a:r>
            <a:r>
              <a:rPr lang="nb-NO" dirty="0" err="1" smtClean="0">
                <a:hlinkClick r:id="rId2"/>
              </a:rPr>
              <a:t>truls.norby@kjemi.uio.no</a:t>
            </a:r>
            <a:r>
              <a:rPr lang="nb-NO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Evaluering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Obligatorisk midtveisevaluering (deleksamen)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Teller 10%</a:t>
            </a:r>
            <a:endParaRPr lang="nb-NO" b="1" dirty="0" smtClean="0"/>
          </a:p>
          <a:p>
            <a:pPr lvl="1" eaLnBrk="1" hangingPunct="1">
              <a:lnSpc>
                <a:spcPct val="90000"/>
              </a:lnSpc>
            </a:pPr>
            <a:r>
              <a:rPr lang="nb-NO" b="1" dirty="0" smtClean="0"/>
              <a:t>Skriftlig eksamen </a:t>
            </a:r>
          </a:p>
          <a:p>
            <a:pPr lvl="2" eaLnBrk="1" hangingPunct="1">
              <a:lnSpc>
                <a:spcPct val="90000"/>
              </a:lnSpc>
            </a:pPr>
            <a:r>
              <a:rPr lang="nb-NO" b="1" dirty="0" smtClean="0"/>
              <a:t>Teller 90%</a:t>
            </a:r>
            <a:endParaRPr lang="en-US" dirty="0" smtClean="0"/>
          </a:p>
        </p:txBody>
      </p:sp>
      <p:pic>
        <p:nvPicPr>
          <p:cNvPr id="3" name="Picture 2" descr="C:\Users\trulsn\Documents\MENA1000bok\Figurer\Forside 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4038130" cy="57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12" descr="iphone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0605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Konstruksjonsmaterialer og funksjonelle materialer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Konstruksjonsmaterialer (strukturelle materialer)</a:t>
            </a:r>
          </a:p>
          <a:p>
            <a:pPr lvl="1" eaLnBrk="1" hangingPunct="1"/>
            <a:r>
              <a:rPr lang="nb-NO" sz="1600" dirty="0" smtClean="0"/>
              <a:t>Mekaniske egenskaper</a:t>
            </a:r>
          </a:p>
          <a:p>
            <a:pPr lvl="1" eaLnBrk="1" hangingPunct="1"/>
            <a:r>
              <a:rPr lang="nb-NO" sz="1600" dirty="0" smtClean="0"/>
              <a:t>Styrke</a:t>
            </a:r>
          </a:p>
          <a:p>
            <a:pPr lvl="1" eaLnBrk="1" hangingPunct="1"/>
            <a:r>
              <a:rPr lang="nb-NO" sz="1600" dirty="0" smtClean="0"/>
              <a:t>Utseende</a:t>
            </a:r>
            <a:endParaRPr lang="en-US" sz="1600" dirty="0" smtClean="0"/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Funksjonelle materialer</a:t>
            </a:r>
          </a:p>
          <a:p>
            <a:pPr lvl="1" eaLnBrk="1" hangingPunct="1"/>
            <a:r>
              <a:rPr lang="nb-NO" sz="1600" dirty="0" smtClean="0"/>
              <a:t>Fysikalske egenskaper</a:t>
            </a:r>
            <a:endParaRPr lang="en-US" sz="1600" dirty="0" smtClean="0"/>
          </a:p>
        </p:txBody>
      </p:sp>
      <p:pic>
        <p:nvPicPr>
          <p:cNvPr id="2056" name="Picture 7" descr="condeep_tow_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19425"/>
            <a:ext cx="3810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724400" y="2930525"/>
          <a:ext cx="25114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6" imgW="3213720" imgH="2101320" progId="Word.Document.8">
                  <p:embed/>
                </p:oleObj>
              </mc:Choice>
              <mc:Fallback>
                <p:oleObj name="Document" r:id="rId6" imgW="3213720" imgH="210132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30525"/>
                        <a:ext cx="25114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0" descr="blaalas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857750"/>
            <a:ext cx="243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airba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3038" y="4221163"/>
            <a:ext cx="25130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Metaller, plast, keramer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Metalliske grunnstoffer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Legeringer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Duktile, leder varme og elektrisitet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Metallglans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Plast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Polymere organiske forbindelser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Myke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Isolerende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Keramer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Forskjellige definisjoner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Moderne versjon: Ikke-metalliske uorganiske faste forbindelser. Inkluderer glass.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Typisk harde, sprø.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Stor variasjon i sammensetninger og egenskaper</a:t>
            </a:r>
            <a:endParaRPr lang="en-US" sz="1400" smtClean="0"/>
          </a:p>
        </p:txBody>
      </p:sp>
      <p:pic>
        <p:nvPicPr>
          <p:cNvPr id="17413" name="Picture 4" descr="alumi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3000"/>
            <a:ext cx="19177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AdvancedCeramics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21250"/>
            <a:ext cx="4343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Solcelle-av-p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336925"/>
            <a:ext cx="228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all-metal-g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0525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Kompositt- og hybridmaterialer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Komposittmaterialer består av flere faser (oftest av forskjellig klasse; metall, plast, keram);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Bedre egenskaper enn enkeltfasene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	eller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Prishensyn/enklere fremstilling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Eksempler: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Fiberforsterket plast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Cermets (</a:t>
            </a:r>
            <a:r>
              <a:rPr lang="nb-NO" sz="1400" i="1" smtClean="0"/>
              <a:t>Cer</a:t>
            </a:r>
            <a:r>
              <a:rPr lang="nb-NO" sz="1400" smtClean="0"/>
              <a:t>amic+</a:t>
            </a:r>
            <a:r>
              <a:rPr lang="nb-NO" sz="1400" i="1" smtClean="0"/>
              <a:t>met</a:t>
            </a:r>
            <a:r>
              <a:rPr lang="nb-NO" sz="1400" smtClean="0"/>
              <a:t>al)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Armert betong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Hybridmaterialer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Organiske og uorganiske komponenter i samme molekyl eller struktur.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</p:txBody>
      </p:sp>
      <p:pic>
        <p:nvPicPr>
          <p:cNvPr id="18437" name="Picture 5" descr="hybridmateriale-uio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3429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fig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13716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Mikroteknologi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196752"/>
            <a:ext cx="4345632" cy="5356448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Miniatyrisert og tettpakket teknologi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føle (sensorer) 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huske (datalagre) 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tenke (prosessorer)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handle (motorer og mekanikk)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skaffe energi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Solcelle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Brenselcelle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Termoelektrisk generator</a:t>
            </a:r>
            <a:endParaRPr lang="en-US" sz="1400" dirty="0" smtClean="0"/>
          </a:p>
        </p:txBody>
      </p:sp>
      <p:pic>
        <p:nvPicPr>
          <p:cNvPr id="19463" name="Picture 9" descr="airb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28725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Sensonor-tyre-pressure-SP12-dbc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149080"/>
            <a:ext cx="3096568" cy="23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Given-M2A-fing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1622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Users\trulsn\Documents\MENA1000bok\Figurer\IC-3layer-Cu-IB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836712"/>
            <a:ext cx="27432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894263" cy="1143000"/>
          </a:xfrm>
        </p:spPr>
        <p:txBody>
          <a:bodyPr/>
          <a:lstStyle/>
          <a:p>
            <a:pPr eaLnBrk="1" hangingPunct="1"/>
            <a:r>
              <a:rPr lang="nb-NO" smtClean="0"/>
              <a:t>Nanoteknologi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924425" cy="5257800"/>
          </a:xfrm>
        </p:spPr>
        <p:txBody>
          <a:bodyPr/>
          <a:lstStyle/>
          <a:p>
            <a:pPr eaLnBrk="1" hangingPunct="1"/>
            <a:r>
              <a:rPr lang="nb-NO" sz="1800" smtClean="0"/>
              <a:t>Naturen har alltid hatt nanoskopiske strukturer</a:t>
            </a:r>
          </a:p>
          <a:p>
            <a:pPr lvl="1" eaLnBrk="1" hangingPunct="1"/>
            <a:r>
              <a:rPr lang="nb-NO" sz="1600" smtClean="0"/>
              <a:t>Mineralsk</a:t>
            </a:r>
          </a:p>
          <a:p>
            <a:pPr lvl="2" eaLnBrk="1" hangingPunct="1"/>
            <a:r>
              <a:rPr lang="nb-NO" sz="1400" smtClean="0"/>
              <a:t>Bergarter, leire, jord</a:t>
            </a:r>
          </a:p>
          <a:p>
            <a:pPr lvl="1" eaLnBrk="1" hangingPunct="1"/>
            <a:r>
              <a:rPr lang="nb-NO" sz="1600" smtClean="0"/>
              <a:t>Biologiske</a:t>
            </a:r>
          </a:p>
          <a:p>
            <a:pPr lvl="2" eaLnBrk="1" hangingPunct="1"/>
            <a:r>
              <a:rPr lang="nb-NO" sz="1400" smtClean="0"/>
              <a:t>Organismer, vev, ben, DNA…</a:t>
            </a:r>
          </a:p>
          <a:p>
            <a:pPr lvl="1" eaLnBrk="1" hangingPunct="1"/>
            <a:r>
              <a:rPr lang="nb-NO" sz="1600" smtClean="0"/>
              <a:t>Noen av de beste og sterkeste materialer som er kjent er naturens egne</a:t>
            </a:r>
          </a:p>
          <a:p>
            <a:pPr lvl="2" eaLnBrk="1" hangingPunct="1"/>
            <a:r>
              <a:rPr lang="nb-NO" sz="1400" smtClean="0"/>
              <a:t>Skjell og andre skall (kompositt av mineralske og organiske stoffer)</a:t>
            </a:r>
          </a:p>
          <a:p>
            <a:pPr lvl="2" eaLnBrk="1" hangingPunct="1"/>
            <a:r>
              <a:rPr lang="nb-NO" sz="1400" smtClean="0"/>
              <a:t>tre og andre plantefibre,</a:t>
            </a:r>
          </a:p>
          <a:p>
            <a:pPr lvl="2" eaLnBrk="1" hangingPunct="1"/>
            <a:r>
              <a:rPr lang="nb-NO" sz="1400" smtClean="0"/>
              <a:t>edderkoppens tråd, osv.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		  </a:t>
            </a:r>
          </a:p>
          <a:p>
            <a:pPr eaLnBrk="1" hangingPunct="1"/>
            <a:r>
              <a:rPr lang="nb-NO" sz="1800" smtClean="0"/>
              <a:t>Nanoteknologi er å beherske kunstig fremstilling av og egenskaper til strukturer på nanometerskala</a:t>
            </a:r>
          </a:p>
          <a:p>
            <a:pPr lvl="2" eaLnBrk="1" hangingPunct="1"/>
            <a:r>
              <a:rPr lang="nb-NO" sz="1400" smtClean="0"/>
              <a:t>Nye egenskaper</a:t>
            </a:r>
          </a:p>
          <a:p>
            <a:pPr lvl="2" eaLnBrk="1" hangingPunct="1"/>
            <a:r>
              <a:rPr lang="nb-NO" sz="1400" smtClean="0"/>
              <a:t>Hybridisering (biologisk – uorganisk)</a:t>
            </a:r>
          </a:p>
          <a:p>
            <a:pPr lvl="2" eaLnBrk="1" hangingPunct="1"/>
            <a:r>
              <a:rPr lang="nb-NO" sz="1400" smtClean="0"/>
              <a:t>Miniatyrisering</a:t>
            </a:r>
            <a:endParaRPr lang="en-US" sz="1400" smtClean="0"/>
          </a:p>
        </p:txBody>
      </p:sp>
      <p:pic>
        <p:nvPicPr>
          <p:cNvPr id="20485" name="Picture 9" descr="Nanofibers-and-human-hair-Espin-Techologies-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952500"/>
            <a:ext cx="307181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Carbon_Nanotubes-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389313"/>
            <a:ext cx="30654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Users\trulsn\Documents\MENA1000bok\Figurer\Mercedes B Fuel cell H2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765175"/>
            <a:ext cx="3351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1508" name="Picture 5" descr="atom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975"/>
          </a:xfrm>
        </p:spPr>
        <p:txBody>
          <a:bodyPr/>
          <a:lstStyle/>
          <a:p>
            <a:pPr eaLnBrk="1" hangingPunct="1"/>
            <a:r>
              <a:rPr lang="nb-NO" dirty="0" smtClean="0"/>
              <a:t>Materialer og energi</a:t>
            </a:r>
            <a:endParaRPr lang="en-US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4704"/>
            <a:ext cx="6913563" cy="5616575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Materialer er avgjørende for ny energiteknologi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Energi er avgjørende for naturen, og for materialer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Derfor skal vi </a:t>
            </a:r>
          </a:p>
          <a:p>
            <a:pPr lvl="1" eaLnBrk="1" hangingPunct="1"/>
            <a:r>
              <a:rPr lang="nb-NO" sz="1600" dirty="0" smtClean="0"/>
              <a:t>Starte med energi</a:t>
            </a:r>
          </a:p>
          <a:p>
            <a:pPr lvl="2" eaLnBrk="1" hangingPunct="1"/>
            <a:r>
              <a:rPr lang="nb-NO" sz="1400" dirty="0" smtClean="0"/>
              <a:t>Mekanikk</a:t>
            </a:r>
          </a:p>
          <a:p>
            <a:pPr lvl="2" eaLnBrk="1" hangingPunct="1"/>
            <a:r>
              <a:rPr lang="nb-NO" sz="1400" dirty="0" smtClean="0"/>
              <a:t>Termodynamikk</a:t>
            </a:r>
          </a:p>
          <a:p>
            <a:pPr lvl="1" eaLnBrk="1" hangingPunct="1"/>
            <a:r>
              <a:rPr lang="nb-NO" sz="1600" dirty="0" smtClean="0"/>
              <a:t>Lære om materialer</a:t>
            </a:r>
          </a:p>
          <a:p>
            <a:pPr lvl="2" eaLnBrk="1" hangingPunct="1"/>
            <a:r>
              <a:rPr lang="nb-NO" sz="1400" dirty="0" smtClean="0"/>
              <a:t>Sammensetning og bindinger</a:t>
            </a:r>
          </a:p>
          <a:p>
            <a:pPr lvl="2" eaLnBrk="1" hangingPunct="1"/>
            <a:r>
              <a:rPr lang="nb-NO" sz="1400" dirty="0" smtClean="0"/>
              <a:t>Struktur og mikrostruktur</a:t>
            </a:r>
          </a:p>
          <a:p>
            <a:pPr lvl="2" eaLnBrk="1" hangingPunct="1"/>
            <a:r>
              <a:rPr lang="nb-NO" sz="1400" dirty="0" smtClean="0"/>
              <a:t>Mekaniske egenskaper - konstruksjonsmaterialer</a:t>
            </a:r>
          </a:p>
          <a:p>
            <a:pPr lvl="2" eaLnBrk="1" hangingPunct="1"/>
            <a:r>
              <a:rPr lang="nb-NO" sz="1400" dirty="0" smtClean="0"/>
              <a:t>Funksjonelle egenskaper – funksjonelle materialer</a:t>
            </a:r>
          </a:p>
          <a:p>
            <a:pPr lvl="1" eaLnBrk="1" hangingPunct="1"/>
            <a:r>
              <a:rPr lang="nb-NO" sz="1600" dirty="0" smtClean="0"/>
              <a:t>Lære om energiteknologi. Fokus på</a:t>
            </a:r>
          </a:p>
          <a:p>
            <a:pPr lvl="2" eaLnBrk="1" hangingPunct="1"/>
            <a:r>
              <a:rPr lang="nb-NO" sz="1400" dirty="0" smtClean="0"/>
              <a:t>Energikonvertering og -lagring</a:t>
            </a:r>
          </a:p>
          <a:p>
            <a:pPr lvl="2" eaLnBrk="1" hangingPunct="1"/>
            <a:r>
              <a:rPr lang="nb-NO" sz="1400" dirty="0" smtClean="0"/>
              <a:t>Ny bærekraftig teknologi</a:t>
            </a:r>
          </a:p>
          <a:p>
            <a:pPr lvl="2" eaLnBrk="1" hangingPunct="1"/>
            <a:r>
              <a:rPr lang="nb-NO" sz="1400" dirty="0" smtClean="0"/>
              <a:t>Materialaspektet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Nanoteknologi – </a:t>
            </a:r>
            <a:r>
              <a:rPr lang="en-US" sz="1800" dirty="0" err="1" smtClean="0"/>
              <a:t>nye</a:t>
            </a:r>
            <a:r>
              <a:rPr lang="en-US" sz="1800" dirty="0" smtClean="0"/>
              <a:t> </a:t>
            </a:r>
            <a:r>
              <a:rPr lang="en-US" sz="1800" dirty="0" err="1" smtClean="0"/>
              <a:t>muligheter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ELSA </a:t>
            </a:r>
            <a:r>
              <a:rPr lang="en-US" sz="1800" dirty="0" err="1" smtClean="0"/>
              <a:t>og</a:t>
            </a:r>
            <a:r>
              <a:rPr lang="en-US" sz="1800" dirty="0" smtClean="0"/>
              <a:t> HMS</a:t>
            </a:r>
          </a:p>
        </p:txBody>
      </p:sp>
      <p:pic>
        <p:nvPicPr>
          <p:cNvPr id="21511" name="Picture 6" descr="galakse-andromeda-m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913" y="2781300"/>
            <a:ext cx="24209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Cross-section of the Siemens V84.2 gas turbin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029200"/>
            <a:ext cx="3352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r>
              <a:rPr lang="nb-NO" dirty="0" smtClean="0"/>
              <a:t>Kapitlenes oppsummering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496" y="1371600"/>
            <a:ext cx="2304256" cy="4724400"/>
          </a:xfrm>
        </p:spPr>
        <p:txBody>
          <a:bodyPr/>
          <a:lstStyle/>
          <a:p>
            <a:r>
              <a:rPr lang="nb-NO" dirty="0" smtClean="0"/>
              <a:t>Inneholder to deler:</a:t>
            </a:r>
          </a:p>
          <a:p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Oppsummering</a:t>
            </a:r>
          </a:p>
          <a:p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Kontroll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Bruk dem!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6696744" cy="583264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200"/>
            <a:ext cx="1728192" cy="616496"/>
          </a:xfrm>
        </p:spPr>
        <p:txBody>
          <a:bodyPr/>
          <a:lstStyle/>
          <a:p>
            <a:r>
              <a:rPr lang="nb-NO" dirty="0" smtClean="0"/>
              <a:t>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71600"/>
            <a:ext cx="2232248" cy="4724400"/>
          </a:xfrm>
        </p:spPr>
        <p:txBody>
          <a:bodyPr/>
          <a:lstStyle/>
          <a:p>
            <a:r>
              <a:rPr lang="nb-NO" sz="1800" dirty="0" smtClean="0"/>
              <a:t>… gjør vi på kollokviene …</a:t>
            </a:r>
          </a:p>
          <a:p>
            <a:endParaRPr lang="nb-NO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24"/>
            <a:ext cx="5774870" cy="68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Kursbeskrivelse; innhold og mål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3888432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0000"/>
                </a:solidFill>
                <a:cs typeface="Arial" charset="0"/>
              </a:rPr>
              <a:t>Innhold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b-NO" sz="1600" dirty="0" smtClean="0"/>
              <a:t>MENA1000 er et introduksjonsemne i materialvitenskap og en obligatorisk del </a:t>
            </a:r>
            <a:r>
              <a:rPr lang="nb-NO" sz="1600" dirty="0"/>
              <a:t>av </a:t>
            </a:r>
            <a:r>
              <a:rPr lang="nb-NO" sz="1600" dirty="0" smtClean="0"/>
              <a:t>bachelorprogrammet </a:t>
            </a:r>
            <a:r>
              <a:rPr lang="nb-NO" sz="1600" dirty="0" smtClean="0">
                <a:hlinkClick r:id="rId2"/>
              </a:rPr>
              <a:t>Materialer, energi og nanoteknologi</a:t>
            </a:r>
            <a:r>
              <a:rPr lang="nb-NO" sz="1600" dirty="0" smtClean="0"/>
              <a:t>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b-NO" sz="1600" dirty="0" smtClean="0"/>
              <a:t>Emnet </a:t>
            </a:r>
            <a:r>
              <a:rPr lang="nb-NO" sz="1600" dirty="0" smtClean="0"/>
              <a:t>gir nødvendig bakgrunn i fysikk og kjemi og har stor vekt på materialer for miljøvennlig energiteknologi og på nanoteknologi. </a:t>
            </a:r>
            <a:endParaRPr lang="nb-NO" sz="16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b-NO" sz="1600" dirty="0" smtClean="0"/>
              <a:t>MENA1000 </a:t>
            </a:r>
            <a:r>
              <a:rPr lang="nb-NO" sz="1600" dirty="0" smtClean="0"/>
              <a:t>kan være et nyttig og interessant valgfritt emne i andre studieprogrammer.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268413"/>
            <a:ext cx="5040114" cy="5113337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nb-NO" sz="1600" dirty="0" smtClean="0"/>
              <a:t>Vi skal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Etablere VGS Fysikk 2 og Kjemi 2 nivå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Dekke noe av innledende KJM- og </a:t>
            </a:r>
            <a:r>
              <a:rPr lang="nb-NO" sz="1600" dirty="0" err="1" smtClean="0"/>
              <a:t>FYS-emner</a:t>
            </a:r>
            <a:r>
              <a:rPr lang="nb-NO" sz="1600" dirty="0" smtClean="0"/>
              <a:t> for å forberede videre KJM- og </a:t>
            </a:r>
            <a:r>
              <a:rPr lang="nb-NO" sz="1600" dirty="0" err="1" smtClean="0"/>
              <a:t>FYS-emner</a:t>
            </a:r>
            <a:r>
              <a:rPr lang="nb-NO" sz="1600" dirty="0" smtClean="0"/>
              <a:t>.</a:t>
            </a:r>
          </a:p>
          <a:p>
            <a:pPr lvl="1" eaLnBrk="1" hangingPunct="1"/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	(Aktuell støttelitteratur er derfor pensumbøker i Fysikk 2 og Kjemi 2 og/eller innledende generelle kurs i fysikk og kjemi ved UiO)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Lære en god del grunnleggende og litt mer avansert fysikk og kjemi som danner et grunnlag for materialvitenskap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Se på mange anvendelser av materialer i bærekraftig energiteknologi og nanoteknologi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488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lærer</a:t>
            </a:r>
            <a:r>
              <a:rPr lang="en-GB" dirty="0" smtClean="0"/>
              <a:t> </a:t>
            </a:r>
            <a:r>
              <a:rPr lang="en-GB" dirty="0" err="1" smtClean="0"/>
              <a:t>du</a:t>
            </a:r>
            <a:r>
              <a:rPr lang="en-GB" dirty="0" smtClean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832500"/>
          </a:xfrm>
        </p:spPr>
        <p:txBody>
          <a:bodyPr/>
          <a:lstStyle/>
          <a:p>
            <a:pPr>
              <a:defRPr/>
            </a:pPr>
            <a:r>
              <a:rPr lang="nb-NO" sz="1800" dirty="0" smtClean="0"/>
              <a:t>Etter å ha fullført emnet skal du ha følgende kompetanse:</a:t>
            </a: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Grunnleggende kunnskaper i fysikk: bevegelse, krefter, energi, gravitasjon, elektrisitet, magnetisme, elektromagnetisk stråling. Grunnleggende kunnskaper i kjemi: grunnstoffene, periodesystemet, bindinger, noe uorganisk og organisk stoffkjemi, termodynamikk og kjemiske likevekter.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Innledende oversikt over viktige materialklasser, deres sammensetning, bindinger, struktur, defekter og bruksområder: konstruksjonsmaterialer og mekaniske egenskaper, funksjonelle materialer og fysikalske egenskaper (bl.a. optiske, elektriske, magnetiske og katalytiske).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Kunnskap om fossile og fornybare energikilder, om konvertering, lagring og transport av energi, og om teknologi for å redusere forurensning og utslipp av klimagasser.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Kunnskap om hva nanoteknologi er og eksempler på prinsipper, verktøy, nanomaterialer, og anvendelser, inklusiv en kort innføring i helse, miljø og sikkerhet (HMS) og etiske, juridiske og samfunnsmessige aspekter (ELSA) rundt nanoteknologi.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Innledende praktiske ferdigheter i utførelse og rapportering av fysiske eksperimenter og kjemisk laboratoriearbeid inklusiv syntese av et avansert materiale (høytemperatur superleder).</a:t>
            </a:r>
          </a:p>
          <a:p>
            <a:pPr>
              <a:defRPr/>
            </a:pPr>
            <a:endParaRPr lang="en-GB" sz="1800" dirty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010400" cy="1049338"/>
          </a:xfrm>
        </p:spPr>
        <p:txBody>
          <a:bodyPr/>
          <a:lstStyle/>
          <a:p>
            <a:pPr eaLnBrk="1" hangingPunct="1"/>
            <a:r>
              <a:rPr lang="nb-NO" smtClean="0"/>
              <a:t>MENA 1000 – Materialer, energi og nanoteknologi</a:t>
            </a:r>
            <a:br>
              <a:rPr lang="nb-NO" smtClean="0"/>
            </a:br>
            <a:r>
              <a:rPr lang="nb-NO" smtClean="0"/>
              <a:t>Undervisning</a:t>
            </a:r>
            <a:endParaRPr lang="en-US" smtClean="0"/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990600"/>
            <a:ext cx="8640762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Forelesninger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b="1" dirty="0"/>
              <a:t>4</a:t>
            </a:r>
            <a:r>
              <a:rPr lang="nb-NO" sz="1400" dirty="0" smtClean="0"/>
              <a:t> timer/uke; mandager 14.15-16.00 og torsdager </a:t>
            </a:r>
            <a:r>
              <a:rPr lang="nb-NO" sz="1400" dirty="0" smtClean="0"/>
              <a:t>8.15-10.00</a:t>
            </a:r>
            <a:r>
              <a:rPr lang="nb-NO" sz="1400" dirty="0" smtClean="0"/>
              <a:t>, begge i Lille Fysiske Auditorium, Fysikkbygningen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Truls Norby (</a:t>
            </a:r>
            <a:r>
              <a:rPr lang="nb-NO" sz="1400" dirty="0" err="1" smtClean="0">
                <a:hlinkClick r:id="rId2"/>
              </a:rPr>
              <a:t>truls.norby@kjemi.uio.no</a:t>
            </a:r>
            <a:r>
              <a:rPr lang="nb-NO" sz="1400" dirty="0" smtClean="0"/>
              <a:t>)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+ Gjesteforelesere</a:t>
            </a:r>
          </a:p>
          <a:p>
            <a:pPr lvl="1"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Øvelser (kollokvier)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Regneøvelser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Starter neste uke!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2 </a:t>
            </a:r>
            <a:r>
              <a:rPr lang="nb-NO" sz="1400" dirty="0" smtClean="0"/>
              <a:t>timer/uke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1 </a:t>
            </a:r>
            <a:r>
              <a:rPr lang="nb-NO" sz="1200" dirty="0" smtClean="0"/>
              <a:t>torsdager 14.15-16.00 </a:t>
            </a:r>
            <a:r>
              <a:rPr lang="nb-NO" sz="1200" dirty="0" smtClean="0"/>
              <a:t>(FI Ø394)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</a:t>
            </a:r>
            <a:r>
              <a:rPr lang="nb-NO" sz="1200" dirty="0" smtClean="0"/>
              <a:t>2 tirsdager 14.15-16.00 </a:t>
            </a:r>
            <a:r>
              <a:rPr lang="nb-NO" sz="1200" dirty="0" smtClean="0"/>
              <a:t>(FI </a:t>
            </a:r>
            <a:r>
              <a:rPr lang="nb-NO" sz="1200" dirty="0" smtClean="0"/>
              <a:t>Ø443)</a:t>
            </a:r>
            <a:endParaRPr lang="nb-NO" sz="1200" dirty="0" smtClean="0"/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Thomas </a:t>
            </a:r>
            <a:r>
              <a:rPr lang="nb-NO" sz="1400" dirty="0"/>
              <a:t>Håbu Qureishy </a:t>
            </a:r>
            <a:r>
              <a:rPr lang="nb-NO" sz="1400" dirty="0" smtClean="0"/>
              <a:t>(</a:t>
            </a:r>
            <a:r>
              <a:rPr lang="nb-NO" sz="1400" dirty="0" smtClean="0">
                <a:hlinkClick r:id="rId3"/>
              </a:rPr>
              <a:t>thomashq@student.matnat.uio.no</a:t>
            </a:r>
            <a:r>
              <a:rPr lang="nb-NO" sz="1400" dirty="0" smtClean="0"/>
              <a:t>) </a:t>
            </a:r>
            <a:r>
              <a:rPr lang="nb-NO" sz="1400" dirty="0" smtClean="0">
                <a:solidFill>
                  <a:srgbClr val="FF0000"/>
                </a:solidFill>
              </a:rPr>
              <a:t>ansvarlig</a:t>
            </a:r>
            <a:r>
              <a:rPr lang="nb-NO" sz="1400" dirty="0" smtClean="0"/>
              <a:t> </a:t>
            </a:r>
            <a:endParaRPr lang="nb-NO" sz="1400" dirty="0" smtClean="0"/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Jonas </a:t>
            </a:r>
            <a:r>
              <a:rPr lang="nb-NO" sz="1400" dirty="0"/>
              <a:t>Sottmann (</a:t>
            </a:r>
            <a:r>
              <a:rPr lang="nb-NO" sz="1400" dirty="0">
                <a:hlinkClick r:id="rId4"/>
              </a:rPr>
              <a:t>jonas.sottmann@smn.uio.no</a:t>
            </a:r>
            <a:r>
              <a:rPr lang="nb-NO" sz="1400" dirty="0" smtClean="0"/>
              <a:t>)</a:t>
            </a:r>
            <a:endParaRPr lang="nb-NO" sz="1400" dirty="0"/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nb-NO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Laboratorieøvelser (obligatoriske), 5 timer, erstatter regneøvelser i 4 av ukene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Lab 1 går i FV 225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uke </a:t>
            </a:r>
            <a:r>
              <a:rPr lang="nb-NO" sz="1400" dirty="0" smtClean="0"/>
              <a:t>40</a:t>
            </a:r>
            <a:r>
              <a:rPr lang="nb-NO" sz="1400" dirty="0" smtClean="0"/>
              <a:t>, </a:t>
            </a:r>
            <a:r>
              <a:rPr lang="nb-NO" sz="1400" dirty="0" smtClean="0"/>
              <a:t>42, 44, 46  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1 </a:t>
            </a:r>
            <a:r>
              <a:rPr lang="nb-NO" sz="1200" dirty="0" smtClean="0"/>
              <a:t>torsdager </a:t>
            </a:r>
            <a:r>
              <a:rPr lang="nb-NO" sz="1200" dirty="0" smtClean="0"/>
              <a:t>12</a:t>
            </a:r>
            <a:r>
              <a:rPr lang="nb-NO" sz="1200" dirty="0" smtClean="0"/>
              <a:t>.15-17.00 </a:t>
            </a:r>
            <a:r>
              <a:rPr lang="nb-NO" sz="1200" dirty="0" smtClean="0"/>
              <a:t>(Første lab i FI FV225)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2 </a:t>
            </a:r>
            <a:r>
              <a:rPr lang="nb-NO" sz="1200" dirty="0" smtClean="0"/>
              <a:t>fredager 9.15-14.00 </a:t>
            </a:r>
            <a:r>
              <a:rPr lang="nb-NO" sz="1200" dirty="0" smtClean="0"/>
              <a:t>(Første lab i FI FV225). 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Jonas Sottmann (</a:t>
            </a:r>
            <a:r>
              <a:rPr lang="nb-NO" sz="1400" dirty="0" err="1" smtClean="0">
                <a:hlinkClick r:id="rId4"/>
              </a:rPr>
              <a:t>jonas.sottmann@smn.uio.no</a:t>
            </a:r>
            <a:r>
              <a:rPr lang="nb-NO" sz="1400" dirty="0" smtClean="0"/>
              <a:t>), </a:t>
            </a:r>
            <a:r>
              <a:rPr lang="nb-NO" sz="1400" dirty="0" smtClean="0">
                <a:solidFill>
                  <a:srgbClr val="FF0000"/>
                </a:solidFill>
              </a:rPr>
              <a:t>ansvarlig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Mads Eide </a:t>
            </a:r>
            <a:r>
              <a:rPr lang="nb-NO" sz="1400" dirty="0"/>
              <a:t>Ingebrigtsen </a:t>
            </a:r>
            <a:r>
              <a:rPr lang="nb-NO" sz="1400" dirty="0" smtClean="0"/>
              <a:t>(</a:t>
            </a:r>
            <a:r>
              <a:rPr lang="nb-NO" sz="1400" dirty="0" smtClean="0">
                <a:hlinkClick r:id="rId5"/>
              </a:rPr>
              <a:t>m.e.ingebrigtsen@fys.uio.no</a:t>
            </a:r>
            <a:r>
              <a:rPr lang="nb-NO" sz="14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/>
              <a:t>Thomas Håbu Qureishy (</a:t>
            </a:r>
            <a:r>
              <a:rPr lang="nb-NO" sz="1400" dirty="0">
                <a:hlinkClick r:id="rId3"/>
              </a:rPr>
              <a:t>thomashq@student.matnat.uio.no</a:t>
            </a:r>
            <a:r>
              <a:rPr lang="nb-NO" sz="1400" dirty="0"/>
              <a:t>)</a:t>
            </a:r>
            <a:endParaRPr lang="nb-NO" sz="1400" dirty="0" smtClean="0">
              <a:solidFill>
                <a:srgbClr val="00B05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NN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Tekniker: Oddvar Dyrlie (</a:t>
            </a:r>
            <a:r>
              <a:rPr lang="nb-NO" sz="1400" dirty="0" smtClean="0">
                <a:hlinkClick r:id="rId6"/>
              </a:rPr>
              <a:t>oddvar.dyrlie@kjemi.uio.no</a:t>
            </a:r>
            <a:r>
              <a:rPr lang="nb-NO" sz="1400" dirty="0" smtClean="0"/>
              <a:t>)</a:t>
            </a:r>
          </a:p>
        </p:txBody>
      </p:sp>
      <p:sp>
        <p:nvSpPr>
          <p:cNvPr id="32772" name="WordArt 1028"/>
          <p:cNvSpPr>
            <a:spLocks noChangeArrowheads="1" noChangeShapeType="1" noTextEdit="1"/>
          </p:cNvSpPr>
          <p:nvPr/>
        </p:nvSpPr>
        <p:spPr bwMode="auto">
          <a:xfrm>
            <a:off x="6986588" y="6026150"/>
            <a:ext cx="1906587" cy="715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Kjenn din veileder!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6948363" y="4901406"/>
            <a:ext cx="2016125" cy="8318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b-NO" dirty="0"/>
              <a:t>Innlevering og tilbakemeldinger via Fronter; </a:t>
            </a:r>
          </a:p>
          <a:p>
            <a:pPr>
              <a:defRPr/>
            </a:pPr>
            <a:r>
              <a:rPr lang="nb-NO" dirty="0" err="1"/>
              <a:t>fronter.uio.no</a:t>
            </a:r>
            <a:endParaRPr lang="nb-NO" dirty="0"/>
          </a:p>
          <a:p>
            <a:pPr>
              <a:defRPr/>
            </a:pPr>
            <a:r>
              <a:rPr lang="nb-NO" dirty="0"/>
              <a:t>Frister: 1 uke etter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Lab-øvelser</a:t>
            </a:r>
            <a:endParaRPr 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71600"/>
            <a:ext cx="777240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1. Energi og varme</a:t>
            </a:r>
          </a:p>
          <a:p>
            <a:pPr lvl="1" eaLnBrk="1" hangingPunct="1"/>
            <a:r>
              <a:rPr lang="nb-NO" dirty="0" smtClean="0"/>
              <a:t>Termodynamikk (entalpi, entropi, varme) og lys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2. Syntese</a:t>
            </a:r>
          </a:p>
          <a:p>
            <a:pPr lvl="1" eaLnBrk="1" hangingPunct="1"/>
            <a:r>
              <a:rPr lang="nb-NO" dirty="0" smtClean="0"/>
              <a:t>Syntese av en høytemperatur superleder YBa</a:t>
            </a:r>
            <a:r>
              <a:rPr lang="nb-NO" baseline="-25000" dirty="0" smtClean="0"/>
              <a:t>2</a:t>
            </a:r>
            <a:r>
              <a:rPr lang="nb-NO" dirty="0" smtClean="0"/>
              <a:t>Cu</a:t>
            </a:r>
            <a:r>
              <a:rPr lang="nb-NO" baseline="-25000" dirty="0" smtClean="0"/>
              <a:t>3</a:t>
            </a:r>
            <a:r>
              <a:rPr lang="nb-NO" dirty="0" smtClean="0"/>
              <a:t>O</a:t>
            </a:r>
            <a:r>
              <a:rPr lang="nb-NO" baseline="-25000" dirty="0" smtClean="0"/>
              <a:t>7-</a:t>
            </a:r>
            <a:r>
              <a:rPr lang="el-GR" baseline="-25000" dirty="0" smtClean="0"/>
              <a:t>δ</a:t>
            </a:r>
            <a:endParaRPr lang="nb-NO" baseline="-25000" dirty="0" smtClean="0"/>
          </a:p>
          <a:p>
            <a:pPr lvl="1" eaLnBrk="1" hangingPunct="1"/>
            <a:r>
              <a:rPr lang="nb-NO" dirty="0" smtClean="0"/>
              <a:t>Nanopartikler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3. Funksjonelle materialer</a:t>
            </a:r>
          </a:p>
          <a:p>
            <a:pPr lvl="1" eaLnBrk="1" hangingPunct="1"/>
            <a:r>
              <a:rPr lang="nb-NO" dirty="0" smtClean="0"/>
              <a:t>Elektriske egenskaper m.m.</a:t>
            </a:r>
          </a:p>
          <a:p>
            <a:pPr lvl="1" eaLnBrk="1" hangingPunct="1"/>
            <a:r>
              <a:rPr lang="nb-NO" dirty="0" smtClean="0"/>
              <a:t>Teste superlederen</a:t>
            </a:r>
          </a:p>
          <a:p>
            <a:pPr lvl="1" eaLnBrk="1" hangingPunct="1"/>
            <a:endParaRPr lang="nb-NO" dirty="0" smtClean="0"/>
          </a:p>
          <a:p>
            <a:pPr eaLnBrk="1" hangingPunct="1"/>
            <a:r>
              <a:rPr lang="nb-NO" dirty="0" smtClean="0"/>
              <a:t>4. Energikonvertering</a:t>
            </a:r>
          </a:p>
          <a:p>
            <a:pPr lvl="1" eaLnBrk="1" hangingPunct="1"/>
            <a:r>
              <a:rPr lang="nb-NO" dirty="0" smtClean="0"/>
              <a:t>Solcelle, elektrolysør, hydrogen, brenselcelle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 rot="20449097">
            <a:off x="6731749" y="2585967"/>
            <a:ext cx="23416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skjema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449097">
            <a:off x="6731749" y="1547921"/>
            <a:ext cx="23416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skjema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449097">
            <a:off x="6706154" y="3924186"/>
            <a:ext cx="23416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fritekst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449097">
            <a:off x="6730849" y="5024367"/>
            <a:ext cx="2341635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skjema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samme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432048"/>
          </a:xfrm>
        </p:spPr>
        <p:txBody>
          <a:bodyPr/>
          <a:lstStyle/>
          <a:p>
            <a:pPr eaLnBrk="1" hangingPunct="1"/>
            <a:r>
              <a:rPr lang="nb-NO" sz="2000" dirty="0" smtClean="0"/>
              <a:t> </a:t>
            </a:r>
            <a:endParaRPr lang="en-GB" sz="16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847"/>
            <a:ext cx="6892627" cy="65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web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327650"/>
          </a:xfrm>
        </p:spPr>
        <p:txBody>
          <a:bodyPr/>
          <a:lstStyle/>
          <a:p>
            <a:pPr eaLnBrk="1" hangingPunct="1"/>
            <a:r>
              <a:rPr lang="nb-NO" dirty="0" smtClean="0"/>
              <a:t>MENA1000 kurs- og semesterside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2"/>
              </a:rPr>
              <a:t>http://www.uio.no/studier/emner/matnat/kjemi/MENA1000/</a:t>
            </a:r>
            <a:endParaRPr lang="nb-NO" dirty="0" smtClean="0"/>
          </a:p>
          <a:p>
            <a:pPr lvl="1" eaLnBrk="1" hangingPunct="1">
              <a:buFontTx/>
              <a:buNone/>
            </a:pPr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www.uio.no/studier/emner/matnat/kjemi/MENA1000/h15/</a:t>
            </a:r>
            <a:r>
              <a:rPr lang="nb-NO" dirty="0" smtClean="0"/>
              <a:t> 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>
              <a:buNone/>
            </a:pPr>
            <a:r>
              <a:rPr lang="nb-NO" dirty="0" smtClean="0"/>
              <a:t>	…eller bare </a:t>
            </a:r>
            <a:r>
              <a:rPr lang="nb-NO" dirty="0" err="1" smtClean="0"/>
              <a:t>google</a:t>
            </a:r>
            <a:r>
              <a:rPr lang="nb-NO" dirty="0" smtClean="0"/>
              <a:t> ”MENA1000” </a:t>
            </a:r>
            <a:r>
              <a:rPr lang="nb-NO" dirty="0" smtClean="0">
                <a:sym typeface="Wingdings" pitchFamily="2" charset="2"/>
              </a:rPr>
              <a:t></a:t>
            </a:r>
            <a:endParaRPr lang="nb-NO" dirty="0" smtClean="0"/>
          </a:p>
          <a:p>
            <a:pPr lvl="1"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Fronter (for informasjon, kommunikasjon, innlevering av </a:t>
            </a:r>
            <a:r>
              <a:rPr lang="nb-NO" dirty="0" err="1" smtClean="0"/>
              <a:t>labrapporter</a:t>
            </a:r>
            <a:r>
              <a:rPr lang="nb-NO" dirty="0" smtClean="0"/>
              <a:t> etc.)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err="1" smtClean="0"/>
              <a:t>fronter.uio.no</a:t>
            </a:r>
            <a:r>
              <a:rPr lang="nb-NO" dirty="0" smtClean="0"/>
              <a:t> 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4"/>
              </a:rPr>
              <a:t>https://fronter.uio.no</a:t>
            </a:r>
            <a:r>
              <a:rPr lang="nb-NO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7918648" cy="1584176"/>
          </a:xfrm>
        </p:spPr>
        <p:txBody>
          <a:bodyPr/>
          <a:lstStyle/>
          <a:p>
            <a:pPr eaLnBrk="1" hangingPunct="1"/>
            <a:r>
              <a:rPr lang="en-GB" dirty="0" smtClean="0"/>
              <a:t>MENA1000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smtClean="0"/>
              <a:t>MENA </a:t>
            </a:r>
            <a:r>
              <a:rPr lang="en-GB" dirty="0" err="1" smtClean="0"/>
              <a:t>bachelorprogrammet</a:t>
            </a:r>
            <a:endParaRPr lang="en-GB" dirty="0" smtClean="0"/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5774"/>
            <a:ext cx="8672616" cy="39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1526</Words>
  <Application>Microsoft Office PowerPoint</Application>
  <PresentationFormat>On-screen Show (4:3)</PresentationFormat>
  <Paragraphs>348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Picture</vt:lpstr>
      <vt:lpstr>Document</vt:lpstr>
      <vt:lpstr>MENA 1000</vt:lpstr>
      <vt:lpstr>MENA 1000 – Materialer, energi og nanoteknologi</vt:lpstr>
      <vt:lpstr>Kursbeskrivelse; innhold og mål</vt:lpstr>
      <vt:lpstr>Hva lærer du?</vt:lpstr>
      <vt:lpstr>MENA 1000 – Materialer, energi og nanoteknologi Undervisning</vt:lpstr>
      <vt:lpstr>Lab-øvelser</vt:lpstr>
      <vt:lpstr> </vt:lpstr>
      <vt:lpstr>Bruk web</vt:lpstr>
      <vt:lpstr>MENA1000 i MENA bachelorprogrammet</vt:lpstr>
      <vt:lpstr>Litt om det å studere her…på UiO…og på MENA1000</vt:lpstr>
      <vt:lpstr>2014</vt:lpstr>
      <vt:lpstr>Hva og hvordan skal vi lære?</vt:lpstr>
      <vt:lpstr>Lese…</vt:lpstr>
      <vt:lpstr>PowerPoint Presentation</vt:lpstr>
      <vt:lpstr>Materialer og fremskritt</vt:lpstr>
      <vt:lpstr>En liten øvelse…</vt:lpstr>
      <vt:lpstr>PowerPoint Presentation</vt:lpstr>
      <vt:lpstr>Energi (og miljø) for fremtiden</vt:lpstr>
      <vt:lpstr>Hva er et materiale?</vt:lpstr>
      <vt:lpstr>Konstruksjonsmaterialer og funksjonelle materialer</vt:lpstr>
      <vt:lpstr>Metaller, plast, keramer</vt:lpstr>
      <vt:lpstr>Kompositt- og hybridmaterialer</vt:lpstr>
      <vt:lpstr>Mikroteknologi</vt:lpstr>
      <vt:lpstr>Nanoteknologi</vt:lpstr>
      <vt:lpstr>Materialer og energi</vt:lpstr>
      <vt:lpstr>Kapitlenes oppsummering</vt:lpstr>
      <vt:lpstr>Oppgaver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98</cp:revision>
  <dcterms:created xsi:type="dcterms:W3CDTF">2003-05-03T22:01:05Z</dcterms:created>
  <dcterms:modified xsi:type="dcterms:W3CDTF">2015-08-16T19:18:39Z</dcterms:modified>
</cp:coreProperties>
</file>