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442" r:id="rId3"/>
    <p:sldId id="443" r:id="rId4"/>
    <p:sldId id="444" r:id="rId5"/>
    <p:sldId id="429" r:id="rId6"/>
    <p:sldId id="430" r:id="rId7"/>
    <p:sldId id="431" r:id="rId8"/>
    <p:sldId id="433" r:id="rId9"/>
    <p:sldId id="434" r:id="rId10"/>
    <p:sldId id="435" r:id="rId11"/>
    <p:sldId id="436" r:id="rId12"/>
    <p:sldId id="437" r:id="rId13"/>
    <p:sldId id="438" r:id="rId14"/>
    <p:sldId id="439" r:id="rId15"/>
    <p:sldId id="440" r:id="rId16"/>
    <p:sldId id="465" r:id="rId17"/>
    <p:sldId id="441" r:id="rId18"/>
    <p:sldId id="445" r:id="rId19"/>
    <p:sldId id="446" r:id="rId20"/>
    <p:sldId id="447" r:id="rId21"/>
    <p:sldId id="448" r:id="rId22"/>
    <p:sldId id="466" r:id="rId23"/>
    <p:sldId id="449" r:id="rId24"/>
    <p:sldId id="450" r:id="rId25"/>
    <p:sldId id="451" r:id="rId26"/>
    <p:sldId id="453" r:id="rId27"/>
    <p:sldId id="452" r:id="rId28"/>
    <p:sldId id="454" r:id="rId29"/>
    <p:sldId id="455" r:id="rId30"/>
    <p:sldId id="457" r:id="rId31"/>
    <p:sldId id="458" r:id="rId32"/>
    <p:sldId id="467" r:id="rId33"/>
    <p:sldId id="468" r:id="rId34"/>
    <p:sldId id="469" r:id="rId35"/>
    <p:sldId id="470" r:id="rId36"/>
    <p:sldId id="456" r:id="rId37"/>
    <p:sldId id="459" r:id="rId38"/>
    <p:sldId id="460" r:id="rId39"/>
    <p:sldId id="472" r:id="rId40"/>
    <p:sldId id="471" r:id="rId41"/>
    <p:sldId id="461" r:id="rId42"/>
    <p:sldId id="462" r:id="rId43"/>
    <p:sldId id="464" r:id="rId44"/>
    <p:sldId id="463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C0000"/>
    <a:srgbClr val="99CCFF"/>
    <a:srgbClr val="003366"/>
    <a:srgbClr val="000066"/>
    <a:srgbClr val="CCECFF"/>
    <a:srgbClr val="FFFF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>
      <p:cViewPr varScale="1">
        <p:scale>
          <a:sx n="39" d="100"/>
          <a:sy n="39" d="100"/>
        </p:scale>
        <p:origin x="-108" y="-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102" y="-4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EBB057B-FC7E-4D24-8884-81EFE522F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6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001B5F9-931E-46D0-B06C-CC9AAE033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5871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593DC-75FF-4E65-8C25-1F72FDE7E2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E3B97-09CB-481D-997A-248A7A4C66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FA21F-DA81-4D5C-97AD-15B69D47E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FDB6D-EDC6-4751-8381-A21423333F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29D91-9023-4E8E-A301-EB392C2E3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95EB6-311E-4550-8F14-2479DDBC3A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D03A0-2A4D-4252-A4D1-C5AB6571E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B8A11-7B0E-4533-8174-07DF236DA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4D604-58DC-406D-A936-4C2751C9B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8278B-FB7A-4DEC-890E-E1EFFE8BBE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AAC4E-3240-424C-9114-E61ECEFF96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0D4FC-7F4F-4207-A48D-BE16A4422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8175" y="6553200"/>
            <a:ext cx="4111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770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E7B2160-FB46-43AD-87A5-CA2613056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294" name="Picture 7" descr="uio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458200" y="152400"/>
            <a:ext cx="7620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elements.com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webelements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27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8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3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jpeg"/><Relationship Id="rId7" Type="http://schemas.openxmlformats.org/officeDocument/2006/relationships/image" Target="../media/image53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jpe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2.xml"/><Relationship Id="rId5" Type="http://schemas.microsoft.com/office/2007/relationships/hdphoto" Target="../media/hdphoto4.wdp"/><Relationship Id="rId4" Type="http://schemas.openxmlformats.org/officeDocument/2006/relationships/image" Target="../media/image59.jpe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image" Target="../media/image63.png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microsoft.com/office/2007/relationships/hdphoto" Target="../media/hdphoto6.wdp"/><Relationship Id="rId5" Type="http://schemas.openxmlformats.org/officeDocument/2006/relationships/image" Target="../media/image65.jpeg"/><Relationship Id="rId4" Type="http://schemas.openxmlformats.org/officeDocument/2006/relationships/image" Target="../media/image66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65.jpeg"/><Relationship Id="rId7" Type="http://schemas.openxmlformats.org/officeDocument/2006/relationships/image" Target="../media/image68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4.png"/><Relationship Id="rId5" Type="http://schemas.openxmlformats.org/officeDocument/2006/relationships/oleObject" Target="../embeddings/oleObject14.bin"/><Relationship Id="rId4" Type="http://schemas.microsoft.com/office/2007/relationships/hdphoto" Target="../media/hdphoto6.wdp"/><Relationship Id="rId9" Type="http://schemas.openxmlformats.org/officeDocument/2006/relationships/image" Target="../media/image1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/>
              <a:t>MENA 1000 – Materialer, energi og nanoteknologi</a:t>
            </a:r>
            <a:endParaRPr lang="en-US" dirty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8062913" cy="1143000"/>
          </a:xfrm>
        </p:spPr>
        <p:txBody>
          <a:bodyPr/>
          <a:lstStyle/>
          <a:p>
            <a:pPr eaLnBrk="1" hangingPunct="1"/>
            <a:r>
              <a:rPr lang="nb-NO" dirty="0" smtClean="0"/>
              <a:t>MENA 1000; Materialer, energi og nanoteknologi - Kap. 5</a:t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sz="3600" dirty="0" smtClean="0"/>
              <a:t>Bindinger, forbindelser, løsninger</a:t>
            </a:r>
            <a:endParaRPr lang="en-US" sz="4400" dirty="0" smtClean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28600" y="228600"/>
          <a:ext cx="504825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Picture" r:id="rId3" imgW="5048259" imgH="771481" progId="Word.Picture.8">
                  <p:embed/>
                </p:oleObj>
              </mc:Choice>
              <mc:Fallback>
                <p:oleObj name="Picture" r:id="rId3" imgW="5048259" imgH="771481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504825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152400" y="4017987"/>
            <a:ext cx="2590800" cy="2219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kumimoji="1" lang="en-GB" sz="1400" dirty="0">
                <a:latin typeface="Arial" charset="0"/>
              </a:rPr>
              <a:t>Truls Norby</a:t>
            </a:r>
          </a:p>
          <a:p>
            <a:pPr eaLnBrk="0" hangingPunct="0"/>
            <a:r>
              <a:rPr kumimoji="1" lang="en-GB" sz="1400" dirty="0" err="1">
                <a:latin typeface="Arial" charset="0"/>
              </a:rPr>
              <a:t>Kjemisk</a:t>
            </a:r>
            <a:r>
              <a:rPr kumimoji="1" lang="en-GB" sz="1400" dirty="0">
                <a:latin typeface="Arial" charset="0"/>
              </a:rPr>
              <a:t> </a:t>
            </a:r>
            <a:r>
              <a:rPr kumimoji="1" lang="en-GB" sz="1400" dirty="0" err="1">
                <a:latin typeface="Arial" charset="0"/>
              </a:rPr>
              <a:t>institutt</a:t>
            </a:r>
            <a:r>
              <a:rPr kumimoji="1" lang="en-GB" sz="1400" dirty="0">
                <a:latin typeface="Arial" charset="0"/>
              </a:rPr>
              <a:t>/</a:t>
            </a:r>
          </a:p>
          <a:p>
            <a:pPr eaLnBrk="0" hangingPunct="0"/>
            <a:r>
              <a:rPr kumimoji="1" lang="en-GB" sz="1400" dirty="0" err="1">
                <a:latin typeface="Arial" charset="0"/>
              </a:rPr>
              <a:t>Senter</a:t>
            </a:r>
            <a:r>
              <a:rPr kumimoji="1" lang="en-GB" sz="1400" dirty="0">
                <a:latin typeface="Arial" charset="0"/>
              </a:rPr>
              <a:t> for </a:t>
            </a:r>
            <a:r>
              <a:rPr kumimoji="1" lang="en-GB" sz="1400" dirty="0" err="1">
                <a:latin typeface="Arial" charset="0"/>
              </a:rPr>
              <a:t>Materialvitenskap</a:t>
            </a:r>
            <a:r>
              <a:rPr kumimoji="1" lang="en-GB" sz="1400" dirty="0">
                <a:latin typeface="Arial" charset="0"/>
              </a:rPr>
              <a:t> </a:t>
            </a:r>
            <a:r>
              <a:rPr kumimoji="1" lang="en-GB" sz="1400" dirty="0" err="1">
                <a:latin typeface="Arial" charset="0"/>
              </a:rPr>
              <a:t>og</a:t>
            </a:r>
            <a:r>
              <a:rPr kumimoji="1" lang="en-GB" sz="1400" dirty="0">
                <a:latin typeface="Arial" charset="0"/>
              </a:rPr>
              <a:t> Nanoteknologi (SMN)</a:t>
            </a:r>
          </a:p>
          <a:p>
            <a:pPr eaLnBrk="0" hangingPunct="0"/>
            <a:r>
              <a:rPr kumimoji="1" lang="en-GB" sz="1400" dirty="0" err="1">
                <a:latin typeface="Arial" charset="0"/>
              </a:rPr>
              <a:t>Universitetet</a:t>
            </a:r>
            <a:r>
              <a:rPr kumimoji="1" lang="en-GB" sz="1400" dirty="0">
                <a:latin typeface="Arial" charset="0"/>
              </a:rPr>
              <a:t> </a:t>
            </a:r>
            <a:r>
              <a:rPr kumimoji="1" lang="en-GB" sz="1400" dirty="0" err="1">
                <a:latin typeface="Arial" charset="0"/>
              </a:rPr>
              <a:t>i</a:t>
            </a:r>
            <a:r>
              <a:rPr kumimoji="1" lang="en-GB" sz="1400" dirty="0">
                <a:latin typeface="Arial" charset="0"/>
              </a:rPr>
              <a:t> Oslo</a:t>
            </a:r>
          </a:p>
          <a:p>
            <a:pPr eaLnBrk="0" hangingPunct="0"/>
            <a:r>
              <a:rPr kumimoji="1" lang="en-GB" sz="1400" dirty="0">
                <a:latin typeface="Arial" charset="0"/>
              </a:rPr>
              <a:t>Forskningsparken</a:t>
            </a:r>
          </a:p>
          <a:p>
            <a:pPr eaLnBrk="0" hangingPunct="0"/>
            <a:r>
              <a:rPr kumimoji="1" lang="en-GB" sz="1400" dirty="0">
                <a:latin typeface="Arial" charset="0"/>
              </a:rPr>
              <a:t>Gaustadalleen 21</a:t>
            </a:r>
          </a:p>
          <a:p>
            <a:pPr eaLnBrk="0" hangingPunct="0"/>
            <a:r>
              <a:rPr kumimoji="1" lang="en-GB" sz="1400" dirty="0">
                <a:latin typeface="Arial" charset="0"/>
              </a:rPr>
              <a:t>N-0349 Oslo</a:t>
            </a:r>
          </a:p>
          <a:p>
            <a:pPr eaLnBrk="0" hangingPunct="0"/>
            <a:endParaRPr kumimoji="1" lang="en-GB" sz="1400" dirty="0">
              <a:latin typeface="Arial" charset="0"/>
            </a:endParaRPr>
          </a:p>
          <a:p>
            <a:pPr eaLnBrk="0" hangingPunct="0"/>
            <a:r>
              <a:rPr kumimoji="1" lang="en-GB" sz="1400" dirty="0" err="1">
                <a:latin typeface="Arial" charset="0"/>
              </a:rPr>
              <a:t>truls.norby@kjemi.uio.no</a:t>
            </a:r>
            <a:endParaRPr lang="en-GB" sz="1800" dirty="0">
              <a:latin typeface="Arial" charset="0"/>
            </a:endParaRPr>
          </a:p>
        </p:txBody>
      </p:sp>
      <p:sp>
        <p:nvSpPr>
          <p:cNvPr id="1031" name="Text Box 6"/>
          <p:cNvSpPr txBox="1">
            <a:spLocks noChangeArrowheads="1"/>
          </p:cNvSpPr>
          <p:nvPr/>
        </p:nvSpPr>
        <p:spPr bwMode="auto">
          <a:xfrm>
            <a:off x="6629400" y="2870200"/>
            <a:ext cx="2514600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endParaRPr lang="nb-NO" sz="1600" b="1" dirty="0">
              <a:solidFill>
                <a:srgbClr val="CC3399"/>
              </a:solidFill>
              <a:latin typeface="Arial" charset="0"/>
            </a:endParaRPr>
          </a:p>
          <a:p>
            <a:pPr marL="457200" indent="-457200">
              <a:spcBef>
                <a:spcPct val="50000"/>
              </a:spcBef>
            </a:pPr>
            <a:r>
              <a:rPr lang="nb-NO" sz="1600" dirty="0">
                <a:solidFill>
                  <a:srgbClr val="CC3399"/>
                </a:solidFill>
                <a:latin typeface="Arial" charset="0"/>
              </a:rPr>
              <a:t>Molekylorbitaler</a:t>
            </a:r>
          </a:p>
          <a:p>
            <a:pPr marL="457200" indent="-457200">
              <a:spcBef>
                <a:spcPct val="50000"/>
              </a:spcBef>
            </a:pPr>
            <a:r>
              <a:rPr lang="nb-NO" sz="1600" dirty="0">
                <a:solidFill>
                  <a:srgbClr val="CC3399"/>
                </a:solidFill>
                <a:latin typeface="Arial" charset="0"/>
              </a:rPr>
              <a:t>Forenklede modeller:</a:t>
            </a:r>
          </a:p>
          <a:p>
            <a:pPr marL="457200" indent="-457200">
              <a:spcBef>
                <a:spcPct val="50000"/>
              </a:spcBef>
            </a:pPr>
            <a:r>
              <a:rPr lang="nb-NO" sz="1600" dirty="0">
                <a:solidFill>
                  <a:srgbClr val="CC3399"/>
                </a:solidFill>
                <a:latin typeface="Arial" charset="0"/>
              </a:rPr>
              <a:t>	Lewis</a:t>
            </a:r>
          </a:p>
          <a:p>
            <a:pPr marL="457200" indent="-457200">
              <a:spcBef>
                <a:spcPct val="50000"/>
              </a:spcBef>
            </a:pPr>
            <a:r>
              <a:rPr lang="nb-NO" sz="1600" dirty="0">
                <a:solidFill>
                  <a:srgbClr val="CC3399"/>
                </a:solidFill>
                <a:latin typeface="Arial" charset="0"/>
              </a:rPr>
              <a:t>	Kovalent, </a:t>
            </a:r>
            <a:r>
              <a:rPr lang="nb-NO" sz="1600" dirty="0" smtClean="0">
                <a:solidFill>
                  <a:srgbClr val="CC3399"/>
                </a:solidFill>
                <a:latin typeface="Arial" charset="0"/>
              </a:rPr>
              <a:t>metallisk og ionisk binding</a:t>
            </a:r>
            <a:endParaRPr lang="nb-NO" sz="1600" dirty="0">
              <a:solidFill>
                <a:srgbClr val="CC3399"/>
              </a:solidFill>
              <a:latin typeface="Arial" charset="0"/>
            </a:endParaRPr>
          </a:p>
          <a:p>
            <a:pPr marL="457200" indent="-457200">
              <a:spcBef>
                <a:spcPct val="50000"/>
              </a:spcBef>
            </a:pPr>
            <a:r>
              <a:rPr lang="nb-NO" sz="1600" dirty="0">
                <a:solidFill>
                  <a:srgbClr val="CC3399"/>
                </a:solidFill>
                <a:latin typeface="Arial" charset="0"/>
              </a:rPr>
              <a:t>Energibetraktninger for ioniske stoffer</a:t>
            </a:r>
          </a:p>
          <a:p>
            <a:pPr marL="457200" indent="-457200">
              <a:spcBef>
                <a:spcPct val="50000"/>
              </a:spcBef>
            </a:pPr>
            <a:r>
              <a:rPr lang="nb-NO" sz="1600" dirty="0">
                <a:solidFill>
                  <a:srgbClr val="CC3399"/>
                </a:solidFill>
                <a:latin typeface="Arial" charset="0"/>
              </a:rPr>
              <a:t>Forbindelser</a:t>
            </a:r>
          </a:p>
          <a:p>
            <a:pPr marL="457200" indent="-457200">
              <a:spcBef>
                <a:spcPct val="50000"/>
              </a:spcBef>
            </a:pPr>
            <a:r>
              <a:rPr lang="nb-NO" sz="1600" dirty="0">
                <a:solidFill>
                  <a:srgbClr val="CC3399"/>
                </a:solidFill>
                <a:latin typeface="Arial" charset="0"/>
              </a:rPr>
              <a:t>Løsninger</a:t>
            </a:r>
          </a:p>
          <a:p>
            <a:pPr marL="457200" indent="-457200">
              <a:spcBef>
                <a:spcPct val="50000"/>
              </a:spcBef>
            </a:pPr>
            <a:r>
              <a:rPr lang="nb-NO" sz="1600" dirty="0">
                <a:solidFill>
                  <a:srgbClr val="CC3399"/>
                </a:solidFill>
                <a:latin typeface="Arial" charset="0"/>
              </a:rPr>
              <a:t>Fasediagram	</a:t>
            </a:r>
            <a:endParaRPr lang="nb-NO" sz="1200" dirty="0">
              <a:solidFill>
                <a:srgbClr val="CC3399"/>
              </a:solidFill>
              <a:latin typeface="Arial" charset="0"/>
            </a:endParaRPr>
          </a:p>
        </p:txBody>
      </p:sp>
      <p:sp>
        <p:nvSpPr>
          <p:cNvPr id="1032" name="Rectangle 10"/>
          <p:cNvSpPr>
            <a:spLocks noChangeArrowheads="1"/>
          </p:cNvSpPr>
          <p:nvPr/>
        </p:nvSpPr>
        <p:spPr bwMode="auto">
          <a:xfrm>
            <a:off x="3773488" y="2886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1033" name="Picture 21" descr="c6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213" y="3356992"/>
            <a:ext cx="3429000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1593DC-75FF-4E65-8C25-1F72FDE7E20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Kovalent binding </a:t>
            </a:r>
            <a:br>
              <a:rPr lang="nb-NO" smtClean="0"/>
            </a:br>
            <a:r>
              <a:rPr lang="nb-NO" smtClean="0"/>
              <a:t>(”molekylenes binding” – krefter</a:t>
            </a:r>
            <a:r>
              <a:rPr lang="nb-NO" i="1" smtClean="0"/>
              <a:t> i </a:t>
            </a:r>
            <a:r>
              <a:rPr lang="nb-NO" smtClean="0"/>
              <a:t>molekyler)</a:t>
            </a:r>
            <a:endParaRPr lang="en-US" smtClean="0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4343400" cy="5334000"/>
          </a:xfrm>
        </p:spPr>
        <p:txBody>
          <a:bodyPr/>
          <a:lstStyle/>
          <a:p>
            <a:pPr eaLnBrk="1" hangingPunct="1"/>
            <a:r>
              <a:rPr lang="nb-NO" sz="1600" smtClean="0"/>
              <a:t>Tilsvarer Lewisstrukturens modell</a:t>
            </a:r>
          </a:p>
          <a:p>
            <a:pPr eaLnBrk="1" hangingPunct="1"/>
            <a:endParaRPr lang="nb-NO" sz="1600" smtClean="0"/>
          </a:p>
          <a:p>
            <a:pPr eaLnBrk="1" hangingPunct="1"/>
            <a:r>
              <a:rPr lang="nb-NO" sz="1600" smtClean="0"/>
              <a:t>Deling av bindende elektronpar</a:t>
            </a:r>
          </a:p>
          <a:p>
            <a:pPr eaLnBrk="1" hangingPunct="1"/>
            <a:endParaRPr lang="nb-NO" sz="1600" smtClean="0"/>
          </a:p>
          <a:p>
            <a:pPr eaLnBrk="1" hangingPunct="1"/>
            <a:r>
              <a:rPr lang="nb-NO" sz="1600" b="1" i="1" smtClean="0"/>
              <a:t>Meget sterke bindinger i molekylene</a:t>
            </a:r>
            <a:r>
              <a:rPr lang="nb-NO" sz="1600" smtClean="0"/>
              <a:t> pga stor overlapp av orbitaler</a:t>
            </a:r>
          </a:p>
          <a:p>
            <a:pPr eaLnBrk="1" hangingPunct="1"/>
            <a:endParaRPr lang="nb-NO" sz="1600" smtClean="0"/>
          </a:p>
          <a:p>
            <a:pPr eaLnBrk="1" hangingPunct="1"/>
            <a:r>
              <a:rPr lang="nb-NO" sz="1600" smtClean="0"/>
              <a:t>Retningsbestemte</a:t>
            </a:r>
          </a:p>
          <a:p>
            <a:pPr eaLnBrk="1" hangingPunct="1"/>
            <a:endParaRPr lang="nb-NO" sz="1600" smtClean="0"/>
          </a:p>
          <a:p>
            <a:pPr eaLnBrk="1" hangingPunct="1"/>
            <a:r>
              <a:rPr lang="nb-NO" sz="1600" smtClean="0"/>
              <a:t>Grunnstoffmolekyler og forbindelser med mange valenselektroner og liten forskjell i elektronegativitet </a:t>
            </a:r>
          </a:p>
          <a:p>
            <a:pPr eaLnBrk="1" hangingPunct="1"/>
            <a:endParaRPr lang="nb-NO" sz="1600" smtClean="0"/>
          </a:p>
          <a:p>
            <a:pPr lvl="1" eaLnBrk="1" hangingPunct="1"/>
            <a:r>
              <a:rPr lang="nb-NO" sz="1400" smtClean="0"/>
              <a:t>H-H, O=O, N</a:t>
            </a:r>
            <a:r>
              <a:rPr lang="nb-NO" sz="1400" smtClean="0">
                <a:sym typeface="Symbol" pitchFamily="18" charset="2"/>
              </a:rPr>
              <a:t>N</a:t>
            </a:r>
          </a:p>
          <a:p>
            <a:pPr lvl="1" eaLnBrk="1" hangingPunct="1"/>
            <a:r>
              <a:rPr lang="nb-NO" sz="1400" smtClean="0">
                <a:sym typeface="Symbol" pitchFamily="18" charset="2"/>
              </a:rPr>
              <a:t>P</a:t>
            </a:r>
            <a:r>
              <a:rPr lang="nb-NO" sz="1400" baseline="-25000" smtClean="0">
                <a:sym typeface="Symbol" pitchFamily="18" charset="2"/>
              </a:rPr>
              <a:t>4</a:t>
            </a:r>
            <a:r>
              <a:rPr lang="nb-NO" sz="1400" smtClean="0">
                <a:sym typeface="Symbol" pitchFamily="18" charset="2"/>
              </a:rPr>
              <a:t>, S</a:t>
            </a:r>
            <a:r>
              <a:rPr lang="nb-NO" sz="1400" baseline="-25000" smtClean="0">
                <a:sym typeface="Symbol" pitchFamily="18" charset="2"/>
              </a:rPr>
              <a:t>8</a:t>
            </a:r>
            <a:r>
              <a:rPr lang="nb-NO" sz="1400" smtClean="0">
                <a:sym typeface="Symbol" pitchFamily="18" charset="2"/>
              </a:rPr>
              <a:t>, C</a:t>
            </a:r>
            <a:r>
              <a:rPr lang="nb-NO" sz="1400" baseline="-25000" smtClean="0">
                <a:sym typeface="Symbol" pitchFamily="18" charset="2"/>
              </a:rPr>
              <a:t>60</a:t>
            </a:r>
          </a:p>
          <a:p>
            <a:pPr lvl="1" eaLnBrk="1" hangingPunct="1"/>
            <a:r>
              <a:rPr lang="nb-NO" sz="1600" smtClean="0"/>
              <a:t>C</a:t>
            </a:r>
            <a:r>
              <a:rPr lang="nb-NO" sz="1600" baseline="-25000" smtClean="0"/>
              <a:t>diamant</a:t>
            </a:r>
            <a:endParaRPr lang="nb-NO" sz="1600" smtClean="0"/>
          </a:p>
          <a:p>
            <a:pPr lvl="1" eaLnBrk="1" hangingPunct="1"/>
            <a:endParaRPr lang="nb-NO" sz="1600" baseline="-25000" smtClean="0"/>
          </a:p>
          <a:p>
            <a:pPr eaLnBrk="1" hangingPunct="1"/>
            <a:r>
              <a:rPr lang="nb-NO" sz="1800" b="1" smtClean="0"/>
              <a:t>Svake bindinger </a:t>
            </a:r>
            <a:r>
              <a:rPr lang="nb-NO" sz="1800" b="1" i="1" smtClean="0"/>
              <a:t>mellom</a:t>
            </a:r>
            <a:r>
              <a:rPr lang="nb-NO" sz="1800" b="1" smtClean="0"/>
              <a:t> molekylene</a:t>
            </a:r>
            <a:endParaRPr lang="en-US" sz="1600" smtClean="0"/>
          </a:p>
        </p:txBody>
      </p:sp>
      <p:pic>
        <p:nvPicPr>
          <p:cNvPr id="21509" name="Picture 5" descr="C:\Documents and Settings\trulsn\My Documents\MetEnFrem\Figurer\c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425825"/>
            <a:ext cx="3429000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6396038" y="6613525"/>
            <a:ext cx="27479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 b="1">
                <a:cs typeface="Times New Roman" pitchFamily="18" charset="0"/>
              </a:rPr>
              <a:t>Figur fra </a:t>
            </a:r>
            <a:r>
              <a:rPr lang="nb-NO" sz="1000" b="1">
                <a:cs typeface="Times New Roman" pitchFamily="18" charset="0"/>
                <a:hlinkClick r:id="rId3"/>
              </a:rPr>
              <a:t>http://www.webelements.com</a:t>
            </a:r>
            <a:endParaRPr lang="en-US" sz="1000"/>
          </a:p>
        </p:txBody>
      </p:sp>
      <p:sp>
        <p:nvSpPr>
          <p:cNvPr id="334856" name="WordArt 8"/>
          <p:cNvSpPr>
            <a:spLocks noChangeArrowheads="1" noChangeShapeType="1" noTextEdit="1"/>
          </p:cNvSpPr>
          <p:nvPr/>
        </p:nvSpPr>
        <p:spPr bwMode="auto">
          <a:xfrm>
            <a:off x="228600" y="152400"/>
            <a:ext cx="838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NFF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nb-NO" smtClean="0"/>
              <a:t>VSEPR</a:t>
            </a:r>
            <a:endParaRPr lang="en-US" smtClean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8077200" cy="2154238"/>
          </a:xfrm>
        </p:spPr>
        <p:txBody>
          <a:bodyPr/>
          <a:lstStyle/>
          <a:p>
            <a:pPr eaLnBrk="1" hangingPunct="1"/>
            <a:r>
              <a:rPr lang="nb-NO" sz="1600" smtClean="0"/>
              <a:t>Symmetri, geometri (retninger) for mange molekyler kan finnes ved Valence Shell Electron Pair Repulsion (VSEPR)-modellen (som også er en forenkling): </a:t>
            </a:r>
          </a:p>
          <a:p>
            <a:pPr eaLnBrk="1" hangingPunct="1"/>
            <a:endParaRPr lang="nb-NO" sz="1600" smtClean="0"/>
          </a:p>
          <a:p>
            <a:pPr eaLnBrk="1" hangingPunct="1">
              <a:buFontTx/>
              <a:buNone/>
            </a:pPr>
            <a:r>
              <a:rPr lang="nb-NO" sz="1600" smtClean="0"/>
              <a:t>	Alle elektronpar frastøter hverandre og spriker mest mulig fra hverandre i rommet.</a:t>
            </a:r>
          </a:p>
          <a:p>
            <a:pPr eaLnBrk="1" hangingPunct="1">
              <a:buFontTx/>
              <a:buNone/>
            </a:pPr>
            <a:r>
              <a:rPr lang="nb-NO" sz="1600" smtClean="0"/>
              <a:t>	Frie elektronpar er mer frastøtende enn bindende.</a:t>
            </a:r>
          </a:p>
          <a:p>
            <a:pPr eaLnBrk="1" hangingPunct="1">
              <a:buFontTx/>
              <a:buNone/>
            </a:pPr>
            <a:endParaRPr lang="nb-NO" sz="1600" smtClean="0"/>
          </a:p>
          <a:p>
            <a:pPr eaLnBrk="1" hangingPunct="1">
              <a:buFontTx/>
              <a:buNone/>
            </a:pPr>
            <a:r>
              <a:rPr lang="nb-NO" sz="1600" smtClean="0"/>
              <a:t>	Husk forskjell på symmetri (alle elektronpar) og geometri (bare bindende)</a:t>
            </a:r>
            <a:endParaRPr lang="en-US" sz="1600" smtClean="0"/>
          </a:p>
        </p:txBody>
      </p:sp>
      <p:pic>
        <p:nvPicPr>
          <p:cNvPr id="22533" name="Picture 5" descr="C:\Documents and Settings\trulsn\My Documents\MetEnFrem\Figurer\PERK-2-9-tetraeder-VSEP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89275"/>
            <a:ext cx="3810000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C:\Documents and Settings\trulsn\My Documents\MetEnFrem\Figurer\PERK-2-11-oktaeder-VSEP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111500"/>
            <a:ext cx="4343400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Text Box 8"/>
          <p:cNvSpPr txBox="1">
            <a:spLocks noChangeArrowheads="1"/>
          </p:cNvSpPr>
          <p:nvPr/>
        </p:nvSpPr>
        <p:spPr bwMode="auto">
          <a:xfrm>
            <a:off x="6588224" y="6093296"/>
            <a:ext cx="24431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 b="1" dirty="0">
                <a:cs typeface="Times New Roman" pitchFamily="18" charset="0"/>
              </a:rPr>
              <a:t>Figurer fra P. Kofstad: Uorganisk kjemi</a:t>
            </a:r>
            <a:r>
              <a:rPr lang="en-US" sz="1000" dirty="0"/>
              <a:t> </a:t>
            </a:r>
          </a:p>
        </p:txBody>
      </p:sp>
      <p:sp>
        <p:nvSpPr>
          <p:cNvPr id="335881" name="WordArt 9"/>
          <p:cNvSpPr>
            <a:spLocks noChangeArrowheads="1" noChangeShapeType="1" noTextEdit="1"/>
          </p:cNvSpPr>
          <p:nvPr/>
        </p:nvSpPr>
        <p:spPr bwMode="auto">
          <a:xfrm>
            <a:off x="228600" y="152400"/>
            <a:ext cx="838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NFF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5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5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8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To enkle effekter av størrelse</a:t>
            </a:r>
            <a:endParaRPr lang="en-US" smtClean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b-NO" sz="1800" smtClean="0"/>
              <a:t>Sterisk hindring:</a:t>
            </a:r>
          </a:p>
          <a:p>
            <a:pPr lvl="1" eaLnBrk="1" hangingPunct="1"/>
            <a:r>
              <a:rPr lang="nb-NO" sz="1600" smtClean="0"/>
              <a:t>Små sentralatomer kan ikke omgis av for mange atomer.</a:t>
            </a:r>
          </a:p>
          <a:p>
            <a:pPr lvl="1" eaLnBrk="1" hangingPunct="1"/>
            <a:r>
              <a:rPr lang="nb-NO" sz="1600" smtClean="0"/>
              <a:t>Eks.: PCl</a:t>
            </a:r>
            <a:r>
              <a:rPr lang="nb-NO" sz="1600" baseline="-25000" smtClean="0"/>
              <a:t>5</a:t>
            </a:r>
            <a:r>
              <a:rPr lang="nb-NO" sz="1600" smtClean="0"/>
              <a:t> ok, men NCl</a:t>
            </a:r>
            <a:r>
              <a:rPr lang="nb-NO" sz="1600" baseline="-25000" smtClean="0"/>
              <a:t>5</a:t>
            </a:r>
            <a:r>
              <a:rPr lang="nb-NO" sz="1600" smtClean="0"/>
              <a:t> ustabil.</a:t>
            </a:r>
          </a:p>
          <a:p>
            <a:pPr lvl="1" eaLnBrk="1" hangingPunct="1"/>
            <a:endParaRPr lang="nb-NO" sz="16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Dobbelt- og trippelbindinger for små atomer, men oftest bare enkeltbindinger for store atomer:</a:t>
            </a:r>
          </a:p>
          <a:p>
            <a:pPr lvl="1" eaLnBrk="1" hangingPunct="1">
              <a:buFontTx/>
              <a:buNone/>
            </a:pPr>
            <a:r>
              <a:rPr lang="nb-NO" sz="1600" smtClean="0"/>
              <a:t>Store atomer forhindrer overlapp for p</a:t>
            </a:r>
            <a:r>
              <a:rPr lang="nb-NO" sz="1600" baseline="-25000" smtClean="0"/>
              <a:t>x</a:t>
            </a:r>
            <a:r>
              <a:rPr lang="nb-NO" sz="1600" smtClean="0"/>
              <a:t>- og p</a:t>
            </a:r>
            <a:r>
              <a:rPr lang="nb-NO" sz="1600" baseline="-25000" smtClean="0"/>
              <a:t>y</a:t>
            </a:r>
            <a:r>
              <a:rPr lang="nb-NO" sz="1600" smtClean="0"/>
              <a:t>-orbitaler</a:t>
            </a:r>
          </a:p>
          <a:p>
            <a:pPr lvl="1" eaLnBrk="1" hangingPunct="1">
              <a:buFontTx/>
              <a:buNone/>
            </a:pPr>
            <a:r>
              <a:rPr lang="nb-NO" sz="1600" smtClean="0"/>
              <a:t>O=O men S</a:t>
            </a:r>
            <a:r>
              <a:rPr lang="nb-NO" sz="1600" baseline="-25000" smtClean="0"/>
              <a:t>8</a:t>
            </a:r>
            <a:endParaRPr lang="nb-NO" sz="1600" smtClean="0"/>
          </a:p>
          <a:p>
            <a:pPr lvl="1" eaLnBrk="1" hangingPunct="1">
              <a:buFontTx/>
              <a:buNone/>
            </a:pPr>
            <a:r>
              <a:rPr lang="nb-NO" sz="1600" smtClean="0"/>
              <a:t>N</a:t>
            </a:r>
            <a:r>
              <a:rPr lang="nb-NO" smtClean="0">
                <a:sym typeface="Symbol" pitchFamily="18" charset="2"/>
              </a:rPr>
              <a:t></a:t>
            </a:r>
            <a:r>
              <a:rPr lang="nb-NO" sz="1600" smtClean="0">
                <a:sym typeface="Symbol" pitchFamily="18" charset="2"/>
              </a:rPr>
              <a:t>N men P</a:t>
            </a:r>
            <a:r>
              <a:rPr lang="nb-NO" sz="1600" baseline="-25000" smtClean="0">
                <a:sym typeface="Symbol" pitchFamily="18" charset="2"/>
              </a:rPr>
              <a:t>4</a:t>
            </a:r>
            <a:r>
              <a:rPr lang="nb-NO" smtClean="0">
                <a:sym typeface="Symbol" pitchFamily="18" charset="2"/>
              </a:rPr>
              <a:t> </a:t>
            </a:r>
            <a:endParaRPr lang="en-US" smtClean="0">
              <a:sym typeface="Symbol" pitchFamily="18" charset="2"/>
            </a:endParaRPr>
          </a:p>
        </p:txBody>
      </p:sp>
      <p:pic>
        <p:nvPicPr>
          <p:cNvPr id="23557" name="Picture 5" descr="C:\Documents and Settings\trulsn\My Documents\MetEnFrem\Figurer\fig0305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717032"/>
            <a:ext cx="1635125" cy="218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6902" name="Picture 6" descr="C:\Documents and Settings\trulsn\My Documents\MetEnFrem\Figurer\P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7438" y="3573016"/>
            <a:ext cx="2747962" cy="2322513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5364088" y="6093296"/>
            <a:ext cx="2747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 b="1" dirty="0">
                <a:cs typeface="Times New Roman" pitchFamily="18" charset="0"/>
              </a:rPr>
              <a:t>Figurer fra </a:t>
            </a:r>
            <a:r>
              <a:rPr lang="nb-NO" sz="1000" b="1" dirty="0" err="1">
                <a:cs typeface="Times New Roman" pitchFamily="18" charset="0"/>
              </a:rPr>
              <a:t>Shriver</a:t>
            </a:r>
            <a:r>
              <a:rPr lang="nb-NO" sz="1000" b="1" dirty="0">
                <a:cs typeface="Times New Roman" pitchFamily="18" charset="0"/>
              </a:rPr>
              <a:t> and </a:t>
            </a:r>
            <a:r>
              <a:rPr lang="nb-NO" sz="1000" b="1" dirty="0" err="1">
                <a:cs typeface="Times New Roman" pitchFamily="18" charset="0"/>
              </a:rPr>
              <a:t>Atkins</a:t>
            </a:r>
            <a:r>
              <a:rPr lang="nb-NO" sz="1000" b="1" dirty="0">
                <a:cs typeface="Times New Roman" pitchFamily="18" charset="0"/>
              </a:rPr>
              <a:t>: </a:t>
            </a:r>
            <a:r>
              <a:rPr lang="nb-NO" sz="1000" b="1" dirty="0" err="1">
                <a:cs typeface="Times New Roman" pitchFamily="18" charset="0"/>
              </a:rPr>
              <a:t>Inorganic</a:t>
            </a:r>
            <a:r>
              <a:rPr lang="nb-NO" sz="1000" b="1" dirty="0">
                <a:cs typeface="Times New Roman" pitchFamily="18" charset="0"/>
              </a:rPr>
              <a:t> </a:t>
            </a:r>
            <a:r>
              <a:rPr lang="nb-NO" sz="1000" b="1" dirty="0" err="1">
                <a:cs typeface="Times New Roman" pitchFamily="18" charset="0"/>
              </a:rPr>
              <a:t>Chemistry</a:t>
            </a:r>
            <a:r>
              <a:rPr lang="nb-NO" sz="1000" b="1" dirty="0">
                <a:cs typeface="Times New Roman" pitchFamily="18" charset="0"/>
              </a:rPr>
              <a:t> og </a:t>
            </a:r>
            <a:r>
              <a:rPr lang="nb-NO" sz="1000" b="1" dirty="0">
                <a:cs typeface="Times New Roman" pitchFamily="18" charset="0"/>
                <a:hlinkClick r:id="rId4"/>
              </a:rPr>
              <a:t>http://www.webelements.com</a:t>
            </a:r>
            <a:endParaRPr lang="en-US" sz="1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6" descr="C:\Documents and Settings\trulsn\My Documents\MetEnFrem\Figurer\fig0924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9200" y="2636912"/>
            <a:ext cx="2616200" cy="346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pic>
        <p:nvPicPr>
          <p:cNvPr id="24579" name="Picture 5" descr="C:\Documents and Settings\trulsn\My Documents\MetEnFrem\Figurer\PERK-5-3-Hydrogenbind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973138"/>
            <a:ext cx="2895600" cy="229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Krefter </a:t>
            </a:r>
            <a:r>
              <a:rPr lang="nb-NO" i="1" smtClean="0"/>
              <a:t>mellom</a:t>
            </a:r>
            <a:r>
              <a:rPr lang="nb-NO" smtClean="0"/>
              <a:t> molekyler</a:t>
            </a:r>
            <a:endParaRPr lang="en-US" smtClean="0"/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3657600" cy="5029200"/>
          </a:xfrm>
        </p:spPr>
        <p:txBody>
          <a:bodyPr/>
          <a:lstStyle/>
          <a:p>
            <a:pPr eaLnBrk="1" hangingPunct="1"/>
            <a:r>
              <a:rPr lang="nb-NO" sz="1600" smtClean="0"/>
              <a:t>Permanente dipolmoment</a:t>
            </a:r>
          </a:p>
          <a:p>
            <a:pPr lvl="1" eaLnBrk="1" hangingPunct="1"/>
            <a:r>
              <a:rPr lang="nb-NO" sz="1400" smtClean="0"/>
              <a:t>Polare kovalente bindinger</a:t>
            </a:r>
          </a:p>
          <a:p>
            <a:pPr lvl="1" eaLnBrk="1" hangingPunct="1"/>
            <a:r>
              <a:rPr lang="nb-NO" sz="1400" smtClean="0"/>
              <a:t>Forskjellig elektronegativitet</a:t>
            </a:r>
          </a:p>
          <a:p>
            <a:pPr lvl="1" eaLnBrk="1" hangingPunct="1"/>
            <a:r>
              <a:rPr lang="nb-NO" sz="1400" smtClean="0"/>
              <a:t>Elektrostatiske krefter mellom molekyler</a:t>
            </a:r>
          </a:p>
          <a:p>
            <a:pPr lvl="1" eaLnBrk="1" hangingPunct="1"/>
            <a:r>
              <a:rPr lang="nb-NO" sz="1400" smtClean="0"/>
              <a:t>For hydrogen (H—XH) kalles dette </a:t>
            </a:r>
            <a:r>
              <a:rPr lang="nb-NO" sz="1400" b="1" i="1" smtClean="0"/>
              <a:t>hydrogenbinding</a:t>
            </a:r>
            <a:r>
              <a:rPr lang="nb-NO" sz="1400" smtClean="0"/>
              <a:t>.</a:t>
            </a:r>
          </a:p>
          <a:p>
            <a:pPr lvl="1" eaLnBrk="1" hangingPunct="1"/>
            <a:r>
              <a:rPr lang="nb-NO" sz="1400" smtClean="0"/>
              <a:t>Høyere smeltepunkt og kokepunkt for mer polare molekyler.</a:t>
            </a:r>
          </a:p>
          <a:p>
            <a:pPr lvl="1" eaLnBrk="1" hangingPunct="1"/>
            <a:endParaRPr lang="nb-NO" sz="1400" smtClean="0"/>
          </a:p>
          <a:p>
            <a:pPr lvl="1" eaLnBrk="1" hangingPunct="1"/>
            <a:endParaRPr lang="nb-NO" sz="1400" smtClean="0"/>
          </a:p>
          <a:p>
            <a:pPr eaLnBrk="1" hangingPunct="1"/>
            <a:r>
              <a:rPr lang="nb-NO" sz="1600" smtClean="0"/>
              <a:t>Induserte dipoler</a:t>
            </a:r>
          </a:p>
          <a:p>
            <a:pPr lvl="1" eaLnBrk="1" hangingPunct="1"/>
            <a:r>
              <a:rPr lang="nb-NO" sz="1400" smtClean="0"/>
              <a:t>Vibrasjoner fører til instantane dipoler</a:t>
            </a:r>
          </a:p>
          <a:p>
            <a:pPr lvl="1" eaLnBrk="1" hangingPunct="1"/>
            <a:r>
              <a:rPr lang="nb-NO" sz="1400" smtClean="0"/>
              <a:t>Elektroner vs kjerne, ioner vs ioner</a:t>
            </a:r>
          </a:p>
          <a:p>
            <a:pPr lvl="1" eaLnBrk="1" hangingPunct="1"/>
            <a:r>
              <a:rPr lang="nb-NO" sz="1400" smtClean="0"/>
              <a:t>Netto tiltrekkende kraft</a:t>
            </a:r>
          </a:p>
          <a:p>
            <a:pPr lvl="1" eaLnBrk="1" hangingPunct="1"/>
            <a:r>
              <a:rPr lang="nb-NO" sz="1400" smtClean="0"/>
              <a:t>Kalles:</a:t>
            </a:r>
          </a:p>
          <a:p>
            <a:pPr lvl="2" eaLnBrk="1" hangingPunct="1">
              <a:buFontTx/>
              <a:buNone/>
            </a:pPr>
            <a:r>
              <a:rPr lang="nb-NO" sz="1400" smtClean="0"/>
              <a:t>Londonkrefter, dispersjonskrefter</a:t>
            </a:r>
          </a:p>
          <a:p>
            <a:pPr lvl="1" eaLnBrk="1" hangingPunct="1">
              <a:buFontTx/>
              <a:buNone/>
            </a:pPr>
            <a:r>
              <a:rPr lang="nb-NO" sz="1400" smtClean="0"/>
              <a:t>		</a:t>
            </a:r>
            <a:r>
              <a:rPr lang="nb-NO" sz="1400" b="1" i="1" smtClean="0"/>
              <a:t>van der Waalske bindinger</a:t>
            </a:r>
            <a:endParaRPr lang="en-US" sz="1400" b="1" i="1" smtClean="0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4788024" y="5949280"/>
            <a:ext cx="2595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 b="1" dirty="0">
                <a:cs typeface="Times New Roman" pitchFamily="18" charset="0"/>
              </a:rPr>
              <a:t>Figurer fra P. Kofstad: Uorganisk kjemi og </a:t>
            </a:r>
            <a:r>
              <a:rPr lang="nb-NO" sz="1000" b="1" dirty="0" err="1">
                <a:cs typeface="Times New Roman" pitchFamily="18" charset="0"/>
              </a:rPr>
              <a:t>Shriver</a:t>
            </a:r>
            <a:r>
              <a:rPr lang="nb-NO" sz="1000" b="1" dirty="0">
                <a:cs typeface="Times New Roman" pitchFamily="18" charset="0"/>
              </a:rPr>
              <a:t> and </a:t>
            </a:r>
            <a:r>
              <a:rPr lang="nb-NO" sz="1000" b="1" dirty="0" err="1">
                <a:cs typeface="Times New Roman" pitchFamily="18" charset="0"/>
              </a:rPr>
              <a:t>Atkins</a:t>
            </a:r>
            <a:r>
              <a:rPr lang="nb-NO" sz="1000" b="1" dirty="0">
                <a:cs typeface="Times New Roman" pitchFamily="18" charset="0"/>
              </a:rPr>
              <a:t>: </a:t>
            </a:r>
            <a:r>
              <a:rPr lang="nb-NO" sz="1000" b="1" dirty="0" err="1">
                <a:cs typeface="Times New Roman" pitchFamily="18" charset="0"/>
              </a:rPr>
              <a:t>Inorganic</a:t>
            </a:r>
            <a:r>
              <a:rPr lang="nb-NO" sz="1000" b="1" dirty="0">
                <a:cs typeface="Times New Roman" pitchFamily="18" charset="0"/>
              </a:rPr>
              <a:t> </a:t>
            </a:r>
            <a:r>
              <a:rPr lang="nb-NO" sz="1000" b="1" dirty="0" err="1">
                <a:cs typeface="Times New Roman" pitchFamily="18" charset="0"/>
              </a:rPr>
              <a:t>Chemistry</a:t>
            </a:r>
            <a:r>
              <a:rPr lang="en-US" sz="1000" dirty="0"/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Metallisk binding </a:t>
            </a:r>
            <a:br>
              <a:rPr lang="en-GB" smtClean="0"/>
            </a:br>
            <a:r>
              <a:rPr lang="nb-NO" smtClean="0"/>
              <a:t>(”metallenes binding”)</a:t>
            </a:r>
            <a:endParaRPr lang="en-GB" smtClean="0"/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95400"/>
            <a:ext cx="4648200" cy="4953000"/>
          </a:xfrm>
        </p:spPr>
        <p:txBody>
          <a:bodyPr/>
          <a:lstStyle/>
          <a:p>
            <a:pPr eaLnBrk="1" hangingPunct="1"/>
            <a:r>
              <a:rPr lang="en-GB" sz="1800" smtClean="0"/>
              <a:t>Ikke nok valenselektroner til å fylle oktetter </a:t>
            </a:r>
          </a:p>
          <a:p>
            <a:pPr eaLnBrk="1" hangingPunct="1"/>
            <a:r>
              <a:rPr lang="en-GB" sz="1800" smtClean="0"/>
              <a:t>Deler elektroner med flest mulig andre; elektron-sjø</a:t>
            </a:r>
          </a:p>
          <a:p>
            <a:pPr eaLnBrk="1" hangingPunct="1"/>
            <a:r>
              <a:rPr lang="en-GB" sz="1800" smtClean="0"/>
              <a:t>Ekvivalent med resonans-modellen</a:t>
            </a:r>
          </a:p>
          <a:p>
            <a:pPr eaLnBrk="1" hangingPunct="1"/>
            <a:endParaRPr lang="en-GB" sz="1800" smtClean="0"/>
          </a:p>
          <a:p>
            <a:pPr eaLnBrk="1" hangingPunct="1"/>
            <a:r>
              <a:rPr lang="en-GB" sz="1800" smtClean="0"/>
              <a:t>Ikke rettede bindinger  </a:t>
            </a:r>
          </a:p>
          <a:p>
            <a:pPr eaLnBrk="1" hangingPunct="1"/>
            <a:r>
              <a:rPr lang="en-GB" sz="1800" smtClean="0"/>
              <a:t>Kulepakking  </a:t>
            </a:r>
          </a:p>
          <a:p>
            <a:pPr eaLnBrk="1" hangingPunct="1"/>
            <a:r>
              <a:rPr lang="en-GB" sz="1800" smtClean="0"/>
              <a:t>Høye koordinasjonstall  </a:t>
            </a:r>
          </a:p>
          <a:p>
            <a:pPr eaLnBrk="1" hangingPunct="1"/>
            <a:endParaRPr lang="en-GB" sz="1800" smtClean="0"/>
          </a:p>
          <a:p>
            <a:pPr eaLnBrk="1" hangingPunct="1"/>
            <a:endParaRPr lang="en-GB" sz="1800" smtClean="0"/>
          </a:p>
          <a:p>
            <a:pPr eaLnBrk="1" hangingPunct="1"/>
            <a:r>
              <a:rPr lang="en-GB" sz="1800" smtClean="0"/>
              <a:t>Leder strøm  </a:t>
            </a:r>
          </a:p>
          <a:p>
            <a:pPr eaLnBrk="1" hangingPunct="1"/>
            <a:r>
              <a:rPr lang="en-GB" sz="1800" smtClean="0"/>
              <a:t>Smibare  </a:t>
            </a:r>
          </a:p>
          <a:p>
            <a:pPr eaLnBrk="1" hangingPunct="1"/>
            <a:r>
              <a:rPr lang="en-GB" sz="1800" smtClean="0"/>
              <a:t>Metallisk glans</a:t>
            </a:r>
          </a:p>
        </p:txBody>
      </p:sp>
      <p:graphicFrame>
        <p:nvGraphicFramePr>
          <p:cNvPr id="205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662840"/>
              </p:ext>
            </p:extLst>
          </p:nvPr>
        </p:nvGraphicFramePr>
        <p:xfrm>
          <a:off x="5181600" y="1079649"/>
          <a:ext cx="3717925" cy="537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Drawing" r:id="rId3" imgW="3982049" imgH="5752773" progId="WPDraw30.Drawing">
                  <p:embed/>
                </p:oleObj>
              </mc:Choice>
              <mc:Fallback>
                <p:oleObj name="Drawing" r:id="rId3" imgW="3982049" imgH="5752773" progId="WPDraw30.Drawing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079649"/>
                        <a:ext cx="3717925" cy="537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Text Box 9"/>
          <p:cNvSpPr txBox="1">
            <a:spLocks noChangeArrowheads="1"/>
          </p:cNvSpPr>
          <p:nvPr/>
        </p:nvSpPr>
        <p:spPr bwMode="auto">
          <a:xfrm>
            <a:off x="6084168" y="6208861"/>
            <a:ext cx="2976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 b="1" dirty="0">
                <a:cs typeface="Times New Roman" pitchFamily="18" charset="0"/>
              </a:rPr>
              <a:t>Figur fra </a:t>
            </a:r>
            <a:r>
              <a:rPr lang="nb-NO" sz="1000" b="1" dirty="0" err="1">
                <a:cs typeface="Times New Roman" pitchFamily="18" charset="0"/>
              </a:rPr>
              <a:t>Shriver</a:t>
            </a:r>
            <a:r>
              <a:rPr lang="nb-NO" sz="1000" b="1" dirty="0">
                <a:cs typeface="Times New Roman" pitchFamily="18" charset="0"/>
              </a:rPr>
              <a:t> and </a:t>
            </a:r>
            <a:r>
              <a:rPr lang="nb-NO" sz="1000" b="1" dirty="0" err="1">
                <a:cs typeface="Times New Roman" pitchFamily="18" charset="0"/>
              </a:rPr>
              <a:t>Atkins</a:t>
            </a:r>
            <a:r>
              <a:rPr lang="nb-NO" sz="1000" b="1" dirty="0">
                <a:cs typeface="Times New Roman" pitchFamily="18" charset="0"/>
              </a:rPr>
              <a:t>: </a:t>
            </a:r>
            <a:r>
              <a:rPr lang="nb-NO" sz="1000" b="1" dirty="0" err="1">
                <a:cs typeface="Times New Roman" pitchFamily="18" charset="0"/>
              </a:rPr>
              <a:t>Inorganic</a:t>
            </a:r>
            <a:r>
              <a:rPr lang="nb-NO" sz="1000" b="1" dirty="0">
                <a:cs typeface="Times New Roman" pitchFamily="18" charset="0"/>
              </a:rPr>
              <a:t> </a:t>
            </a:r>
            <a:r>
              <a:rPr lang="nb-NO" sz="1000" b="1" dirty="0" err="1">
                <a:cs typeface="Times New Roman" pitchFamily="18" charset="0"/>
              </a:rPr>
              <a:t>Chemistry</a:t>
            </a:r>
            <a:r>
              <a:rPr lang="en-US" sz="1000" dirty="0"/>
              <a:t> </a:t>
            </a:r>
          </a:p>
        </p:txBody>
      </p:sp>
      <p:sp>
        <p:nvSpPr>
          <p:cNvPr id="338954" name="WordArt 10"/>
          <p:cNvSpPr>
            <a:spLocks noChangeArrowheads="1" noChangeShapeType="1" noTextEdit="1"/>
          </p:cNvSpPr>
          <p:nvPr/>
        </p:nvSpPr>
        <p:spPr bwMode="auto">
          <a:xfrm>
            <a:off x="228600" y="152400"/>
            <a:ext cx="838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NFF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DD03A0-2A4D-4252-A4D1-C5AB6571E30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Ionisk binding </a:t>
            </a:r>
            <a:br>
              <a:rPr lang="nb-NO" smtClean="0"/>
            </a:br>
            <a:r>
              <a:rPr lang="nb-NO" smtClean="0"/>
              <a:t>(”saltenes binding”)</a:t>
            </a:r>
            <a:endParaRPr lang="en-US" smtClean="0"/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19200"/>
            <a:ext cx="4572000" cy="5257800"/>
          </a:xfrm>
        </p:spPr>
        <p:txBody>
          <a:bodyPr/>
          <a:lstStyle/>
          <a:p>
            <a:pPr eaLnBrk="1" hangingPunct="1"/>
            <a:r>
              <a:rPr lang="nb-NO" sz="1600" smtClean="0"/>
              <a:t>Ikke dele, men </a:t>
            </a:r>
            <a:r>
              <a:rPr lang="nb-NO" sz="1600" i="1" smtClean="0"/>
              <a:t>fordele </a:t>
            </a:r>
            <a:r>
              <a:rPr lang="nb-NO" sz="1600" smtClean="0"/>
              <a:t>elektroner for å oppnå full oktett</a:t>
            </a:r>
          </a:p>
          <a:p>
            <a:pPr eaLnBrk="1" hangingPunct="1"/>
            <a:endParaRPr lang="nb-NO" sz="1600" smtClean="0"/>
          </a:p>
          <a:p>
            <a:pPr eaLnBrk="1" hangingPunct="1"/>
            <a:r>
              <a:rPr lang="nb-NO" sz="1600" smtClean="0"/>
              <a:t>Forskjell i elektronegativitet &gt; 2</a:t>
            </a:r>
          </a:p>
          <a:p>
            <a:pPr eaLnBrk="1" hangingPunct="1"/>
            <a:endParaRPr lang="nb-NO" sz="1600" smtClean="0"/>
          </a:p>
          <a:p>
            <a:pPr eaLnBrk="1" hangingPunct="1"/>
            <a:r>
              <a:rPr lang="en-GB" sz="1600" smtClean="0"/>
              <a:t>Ladede kuler</a:t>
            </a:r>
          </a:p>
          <a:p>
            <a:pPr eaLnBrk="1" hangingPunct="1"/>
            <a:r>
              <a:rPr lang="en-GB" sz="1600" smtClean="0"/>
              <a:t>Elektrostatiske krefter</a:t>
            </a:r>
          </a:p>
          <a:p>
            <a:pPr eaLnBrk="1" hangingPunct="1"/>
            <a:r>
              <a:rPr lang="en-GB" sz="1600" smtClean="0"/>
              <a:t>Sprø, ikke-ledende</a:t>
            </a:r>
          </a:p>
          <a:p>
            <a:pPr lvl="1" eaLnBrk="1" hangingPunct="1"/>
            <a:r>
              <a:rPr lang="en-GB" sz="1400" smtClean="0"/>
              <a:t>elektronene bundet</a:t>
            </a:r>
          </a:p>
          <a:p>
            <a:pPr lvl="1" eaLnBrk="1" hangingPunct="1"/>
            <a:r>
              <a:rPr lang="en-GB" sz="1400" smtClean="0"/>
              <a:t>men ioneledere når smeltet</a:t>
            </a:r>
          </a:p>
          <a:p>
            <a:pPr eaLnBrk="1" hangingPunct="1"/>
            <a:r>
              <a:rPr lang="en-GB" sz="1600" smtClean="0"/>
              <a:t>lav koordinasjon</a:t>
            </a:r>
          </a:p>
          <a:p>
            <a:pPr lvl="1" eaLnBrk="1" hangingPunct="1"/>
            <a:r>
              <a:rPr lang="en-GB" sz="1400" smtClean="0"/>
              <a:t>store anioner  </a:t>
            </a:r>
          </a:p>
          <a:p>
            <a:pPr eaLnBrk="1" hangingPunct="1"/>
            <a:r>
              <a:rPr lang="en-GB" sz="1600" smtClean="0"/>
              <a:t>lav tetthet</a:t>
            </a:r>
          </a:p>
          <a:p>
            <a:pPr eaLnBrk="1" hangingPunct="1"/>
            <a:endParaRPr lang="en-GB" sz="1600" smtClean="0"/>
          </a:p>
          <a:p>
            <a:pPr eaLnBrk="1" hangingPunct="1"/>
            <a:r>
              <a:rPr lang="en-GB" sz="1600" smtClean="0"/>
              <a:t>“Salter”</a:t>
            </a:r>
          </a:p>
          <a:p>
            <a:pPr eaLnBrk="1" hangingPunct="1"/>
            <a:endParaRPr lang="en-GB" sz="1600" smtClean="0"/>
          </a:p>
          <a:p>
            <a:pPr eaLnBrk="1" hangingPunct="1"/>
            <a:r>
              <a:rPr lang="en-GB" sz="1600" smtClean="0"/>
              <a:t>Grupper kan være kationer og anioner; </a:t>
            </a:r>
          </a:p>
          <a:p>
            <a:pPr lvl="1" eaLnBrk="1" hangingPunct="1">
              <a:buFontTx/>
              <a:buNone/>
            </a:pPr>
            <a:r>
              <a:rPr lang="en-GB" sz="1400" smtClean="0"/>
              <a:t>NH</a:t>
            </a:r>
            <a:r>
              <a:rPr lang="en-GB" sz="1400" baseline="-25000" smtClean="0"/>
              <a:t>4</a:t>
            </a:r>
            <a:r>
              <a:rPr lang="en-GB" sz="1400" baseline="30000" smtClean="0"/>
              <a:t>+</a:t>
            </a:r>
            <a:r>
              <a:rPr lang="en-GB" sz="1400" smtClean="0"/>
              <a:t> , NO</a:t>
            </a:r>
            <a:r>
              <a:rPr lang="en-GB" sz="1400" baseline="-25000" smtClean="0"/>
              <a:t>3</a:t>
            </a:r>
            <a:r>
              <a:rPr lang="en-GB" sz="1400" baseline="30000" smtClean="0"/>
              <a:t>-</a:t>
            </a:r>
            <a:r>
              <a:rPr lang="en-GB" sz="1400" smtClean="0"/>
              <a:t> ; NH</a:t>
            </a:r>
            <a:r>
              <a:rPr lang="en-GB" sz="1400" baseline="-25000" smtClean="0"/>
              <a:t>4</a:t>
            </a:r>
            <a:r>
              <a:rPr lang="en-GB" sz="1400" smtClean="0"/>
              <a:t>NO</a:t>
            </a:r>
            <a:r>
              <a:rPr lang="en-GB" sz="1400" baseline="-25000" smtClean="0"/>
              <a:t>3</a:t>
            </a:r>
            <a:r>
              <a:rPr lang="en-GB" sz="1400" smtClean="0"/>
              <a:t>(s)</a:t>
            </a:r>
            <a:endParaRPr lang="en-US" sz="1400" smtClean="0"/>
          </a:p>
        </p:txBody>
      </p:sp>
      <p:graphicFrame>
        <p:nvGraphicFramePr>
          <p:cNvPr id="3074" name="Object 0"/>
          <p:cNvGraphicFramePr>
            <a:graphicFrameLocks noChangeAspect="1"/>
          </p:cNvGraphicFramePr>
          <p:nvPr/>
        </p:nvGraphicFramePr>
        <p:xfrm>
          <a:off x="5486400" y="1724025"/>
          <a:ext cx="3352800" cy="327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Drawing" r:id="rId3" imgW="4324182" imgH="4219641" progId="WPDraw30.Drawing">
                  <p:embed/>
                </p:oleObj>
              </mc:Choice>
              <mc:Fallback>
                <p:oleObj name="Drawing" r:id="rId3" imgW="4324182" imgH="4219641" progId="WPDraw30.Drawing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724025"/>
                        <a:ext cx="3352800" cy="327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Text Box 7"/>
          <p:cNvSpPr txBox="1">
            <a:spLocks noChangeArrowheads="1"/>
          </p:cNvSpPr>
          <p:nvPr/>
        </p:nvSpPr>
        <p:spPr bwMode="auto">
          <a:xfrm>
            <a:off x="6012160" y="6093296"/>
            <a:ext cx="2976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 b="1" dirty="0">
                <a:cs typeface="Times New Roman" pitchFamily="18" charset="0"/>
              </a:rPr>
              <a:t>Figur fra </a:t>
            </a:r>
            <a:r>
              <a:rPr lang="nb-NO" sz="1000" b="1" dirty="0" err="1">
                <a:cs typeface="Times New Roman" pitchFamily="18" charset="0"/>
              </a:rPr>
              <a:t>Shriver</a:t>
            </a:r>
            <a:r>
              <a:rPr lang="nb-NO" sz="1000" b="1" dirty="0">
                <a:cs typeface="Times New Roman" pitchFamily="18" charset="0"/>
              </a:rPr>
              <a:t> and </a:t>
            </a:r>
            <a:r>
              <a:rPr lang="nb-NO" sz="1000" b="1" dirty="0" err="1">
                <a:cs typeface="Times New Roman" pitchFamily="18" charset="0"/>
              </a:rPr>
              <a:t>Atkins</a:t>
            </a:r>
            <a:r>
              <a:rPr lang="nb-NO" sz="1000" b="1" dirty="0">
                <a:cs typeface="Times New Roman" pitchFamily="18" charset="0"/>
              </a:rPr>
              <a:t>: </a:t>
            </a:r>
            <a:r>
              <a:rPr lang="nb-NO" sz="1000" b="1" dirty="0" err="1">
                <a:cs typeface="Times New Roman" pitchFamily="18" charset="0"/>
              </a:rPr>
              <a:t>Inorganic</a:t>
            </a:r>
            <a:r>
              <a:rPr lang="nb-NO" sz="1000" b="1" dirty="0">
                <a:cs typeface="Times New Roman" pitchFamily="18" charset="0"/>
              </a:rPr>
              <a:t> </a:t>
            </a:r>
            <a:r>
              <a:rPr lang="nb-NO" sz="1000" b="1" dirty="0" err="1">
                <a:cs typeface="Times New Roman" pitchFamily="18" charset="0"/>
              </a:rPr>
              <a:t>Chemistry</a:t>
            </a:r>
            <a:r>
              <a:rPr lang="en-US" sz="1000" dirty="0"/>
              <a:t> </a:t>
            </a:r>
          </a:p>
        </p:txBody>
      </p:sp>
      <p:sp>
        <p:nvSpPr>
          <p:cNvPr id="339976" name="WordArt 8"/>
          <p:cNvSpPr>
            <a:spLocks noChangeArrowheads="1" noChangeShapeType="1" noTextEdit="1"/>
          </p:cNvSpPr>
          <p:nvPr/>
        </p:nvSpPr>
        <p:spPr bwMode="auto">
          <a:xfrm>
            <a:off x="228600" y="152400"/>
            <a:ext cx="838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NFF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9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9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7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Formelle oksidasjonstall</a:t>
            </a:r>
            <a:endParaRPr lang="en-US" smtClean="0"/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724400"/>
          </a:xfrm>
        </p:spPr>
        <p:txBody>
          <a:bodyPr/>
          <a:lstStyle/>
          <a:p>
            <a:pPr eaLnBrk="1" hangingPunct="1"/>
            <a:r>
              <a:rPr lang="nb-NO" smtClean="0"/>
              <a:t>Tillegges grunnstoffene i et sett regler for forbindelser mellom ulike grunnstoffer. Tar hensyn til elektronegativitet og antall valenselektroner:</a:t>
            </a:r>
          </a:p>
          <a:p>
            <a:pPr lvl="1" algn="just" eaLnBrk="1" hangingPunct="1"/>
            <a:r>
              <a:rPr lang="nb-NO" smtClean="0">
                <a:cs typeface="Times New Roman" pitchFamily="18" charset="0"/>
              </a:rPr>
              <a:t>Fluor har alltid formelt oksidasjonstall -1 </a:t>
            </a:r>
          </a:p>
          <a:p>
            <a:pPr lvl="1" algn="just" eaLnBrk="1" hangingPunct="1"/>
            <a:r>
              <a:rPr lang="nb-NO" smtClean="0">
                <a:cs typeface="Times New Roman" pitchFamily="18" charset="0"/>
              </a:rPr>
              <a:t>Oksygen har oksidasjonstall -2, -1 eller -½, unntatt i forbindelse med fluor.</a:t>
            </a:r>
            <a:endParaRPr lang="en-US" smtClean="0">
              <a:cs typeface="Times New Roman" pitchFamily="18" charset="0"/>
            </a:endParaRPr>
          </a:p>
          <a:p>
            <a:pPr lvl="1" algn="just" eaLnBrk="1" hangingPunct="1"/>
            <a:r>
              <a:rPr lang="nb-NO" smtClean="0">
                <a:cs typeface="Times New Roman" pitchFamily="18" charset="0"/>
              </a:rPr>
              <a:t>Hydrogen har oksidasjonstall +1 eller -1.</a:t>
            </a:r>
            <a:endParaRPr lang="en-US" smtClean="0">
              <a:cs typeface="Times New Roman" pitchFamily="18" charset="0"/>
            </a:endParaRPr>
          </a:p>
          <a:p>
            <a:pPr lvl="1" algn="just" eaLnBrk="1" hangingPunct="1"/>
            <a:r>
              <a:rPr lang="nb-NO" smtClean="0">
                <a:cs typeface="Times New Roman" pitchFamily="18" charset="0"/>
              </a:rPr>
              <a:t>Andre grunnstoffer har oksidasjonstall som gis av antall valenselektroner og ønsket om å oppnå full oktett i ytre skall, </a:t>
            </a:r>
            <a:r>
              <a:rPr lang="nb-NO" smtClean="0">
                <a:solidFill>
                  <a:srgbClr val="CC0000"/>
                </a:solidFill>
                <a:cs typeface="Times New Roman" pitchFamily="18" charset="0"/>
              </a:rPr>
              <a:t>samt av forskjell i elektronegativitet</a:t>
            </a:r>
            <a:r>
              <a:rPr lang="nb-NO" smtClean="0">
                <a:cs typeface="Times New Roman" pitchFamily="18" charset="0"/>
              </a:rPr>
              <a:t>.</a:t>
            </a:r>
            <a:endParaRPr lang="en-US" smtClean="0">
              <a:cs typeface="Times New Roman" pitchFamily="18" charset="0"/>
            </a:endParaRPr>
          </a:p>
          <a:p>
            <a:pPr lvl="1" algn="just" eaLnBrk="1" hangingPunct="1"/>
            <a:r>
              <a:rPr lang="nb-NO" smtClean="0">
                <a:cs typeface="Times New Roman" pitchFamily="18" charset="0"/>
              </a:rPr>
              <a:t>Summen av oksidasjonstall skal være lik netto ladning for molekylet/ionet.</a:t>
            </a:r>
          </a:p>
          <a:p>
            <a:pPr algn="just" eaLnBrk="1" hangingPunct="1"/>
            <a:endParaRPr lang="nb-NO" smtClean="0">
              <a:cs typeface="Times New Roman" pitchFamily="18" charset="0"/>
            </a:endParaRPr>
          </a:p>
          <a:p>
            <a:pPr algn="just" eaLnBrk="1" hangingPunct="1"/>
            <a:r>
              <a:rPr lang="nb-NO" smtClean="0">
                <a:cs typeface="Times New Roman" pitchFamily="18" charset="0"/>
              </a:rPr>
              <a:t>Eksempel, vann-skift-reaksjonen:</a:t>
            </a:r>
            <a:endParaRPr lang="en-US" smtClean="0">
              <a:cs typeface="Times New Roman" pitchFamily="18" charset="0"/>
            </a:endParaRPr>
          </a:p>
          <a:p>
            <a:pPr lvl="1" eaLnBrk="1" hangingPunct="1"/>
            <a:endParaRPr lang="nb-NO" smtClean="0"/>
          </a:p>
          <a:p>
            <a:pPr lvl="1" eaLnBrk="1" hangingPunct="1"/>
            <a:endParaRPr lang="nb-NO" smtClean="0"/>
          </a:p>
          <a:p>
            <a:pPr lvl="1" eaLnBrk="1" hangingPunct="1"/>
            <a:endParaRPr lang="en-US" smtClean="0"/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3562350" y="329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5486400" y="5508625"/>
          <a:ext cx="304165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Equation" r:id="rId3" imgW="1485720" imgH="279360" progId="Equation.3">
                  <p:embed/>
                </p:oleObj>
              </mc:Choice>
              <mc:Fallback>
                <p:oleObj name="Equation" r:id="rId3" imgW="1485720" imgH="2793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508625"/>
                        <a:ext cx="3041650" cy="58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E29D91-9023-4E8E-A301-EB392C2E335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Gitterenergi for ioniske stoffer</a:t>
            </a:r>
            <a:endParaRPr lang="en-US" smtClean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4876800" cy="4724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1800" smtClean="0">
                <a:cs typeface="Times New Roman" pitchFamily="18" charset="0"/>
              </a:rPr>
              <a:t>Hvilket gitter er mest stabilt?</a:t>
            </a:r>
          </a:p>
          <a:p>
            <a:pPr eaLnBrk="1" hangingPunct="1">
              <a:buFontTx/>
              <a:buNone/>
            </a:pPr>
            <a:r>
              <a:rPr lang="en-GB" sz="1800" smtClean="0">
                <a:cs typeface="Times New Roman" pitchFamily="18" charset="0"/>
              </a:rPr>
              <a:t>Mest negativ </a:t>
            </a:r>
            <a:r>
              <a:rPr lang="nb-NO" sz="1800" smtClean="0">
                <a:cs typeface="Times New Roman" pitchFamily="18" charset="0"/>
              </a:rPr>
              <a:t>Δ</a:t>
            </a:r>
            <a:r>
              <a:rPr lang="en-GB" sz="1800" smtClean="0">
                <a:cs typeface="Times New Roman" pitchFamily="18" charset="0"/>
              </a:rPr>
              <a:t>G</a:t>
            </a:r>
            <a:r>
              <a:rPr lang="en-GB" sz="1800" baseline="30000" smtClean="0">
                <a:cs typeface="Times New Roman" pitchFamily="18" charset="0"/>
              </a:rPr>
              <a:t>0</a:t>
            </a:r>
            <a:r>
              <a:rPr lang="en-GB" sz="1800" smtClean="0">
                <a:cs typeface="Times New Roman" pitchFamily="18" charset="0"/>
              </a:rPr>
              <a:t> for følgende:</a:t>
            </a:r>
          </a:p>
          <a:p>
            <a:pPr eaLnBrk="1" hangingPunct="1">
              <a:buFontTx/>
              <a:buNone/>
            </a:pPr>
            <a:endParaRPr lang="en-GB" sz="180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1800" smtClean="0">
                <a:cs typeface="Times New Roman" pitchFamily="18" charset="0"/>
              </a:rPr>
              <a:t>M</a:t>
            </a:r>
            <a:r>
              <a:rPr lang="en-GB" sz="1800" baseline="30000" smtClean="0">
                <a:cs typeface="Times New Roman" pitchFamily="18" charset="0"/>
              </a:rPr>
              <a:t>+</a:t>
            </a:r>
            <a:r>
              <a:rPr lang="en-GB" sz="1800" smtClean="0">
                <a:cs typeface="Times New Roman" pitchFamily="18" charset="0"/>
              </a:rPr>
              <a:t>(g) + X</a:t>
            </a:r>
            <a:r>
              <a:rPr lang="en-GB" sz="1800" baseline="30000" smtClean="0">
                <a:cs typeface="Times New Roman" pitchFamily="18" charset="0"/>
              </a:rPr>
              <a:t>-</a:t>
            </a:r>
            <a:r>
              <a:rPr lang="en-GB" sz="1800" smtClean="0">
                <a:cs typeface="Times New Roman" pitchFamily="18" charset="0"/>
              </a:rPr>
              <a:t>(g) = MX(s)	</a:t>
            </a:r>
            <a:r>
              <a:rPr lang="nb-NO" sz="1800" smtClean="0">
                <a:cs typeface="Times New Roman" pitchFamily="18" charset="0"/>
              </a:rPr>
              <a:t>Δ</a:t>
            </a:r>
            <a:r>
              <a:rPr lang="en-GB" sz="1800" smtClean="0">
                <a:cs typeface="Times New Roman" pitchFamily="18" charset="0"/>
              </a:rPr>
              <a:t>G</a:t>
            </a:r>
            <a:r>
              <a:rPr lang="en-GB" sz="1800" baseline="30000" smtClean="0">
                <a:cs typeface="Times New Roman" pitchFamily="18" charset="0"/>
              </a:rPr>
              <a:t>0</a:t>
            </a:r>
            <a:r>
              <a:rPr lang="en-GB" sz="1800" smtClean="0">
                <a:cs typeface="Times New Roman" pitchFamily="18" charset="0"/>
              </a:rPr>
              <a:t> = </a:t>
            </a:r>
            <a:r>
              <a:rPr lang="nb-NO" sz="1800" smtClean="0">
                <a:cs typeface="Times New Roman" pitchFamily="18" charset="0"/>
              </a:rPr>
              <a:t>Δ</a:t>
            </a:r>
            <a:r>
              <a:rPr lang="en-GB" sz="1800" smtClean="0">
                <a:cs typeface="Times New Roman" pitchFamily="18" charset="0"/>
              </a:rPr>
              <a:t>H</a:t>
            </a:r>
            <a:r>
              <a:rPr lang="en-GB" sz="1800" baseline="30000" smtClean="0">
                <a:cs typeface="Times New Roman" pitchFamily="18" charset="0"/>
              </a:rPr>
              <a:t>0</a:t>
            </a:r>
            <a:r>
              <a:rPr lang="en-GB" sz="1800" smtClean="0">
                <a:cs typeface="Times New Roman" pitchFamily="18" charset="0"/>
              </a:rPr>
              <a:t> – T</a:t>
            </a:r>
            <a:r>
              <a:rPr lang="nb-NO" sz="1800" smtClean="0">
                <a:cs typeface="Times New Roman" pitchFamily="18" charset="0"/>
              </a:rPr>
              <a:t>Δ</a:t>
            </a:r>
            <a:r>
              <a:rPr lang="en-GB" sz="1800" smtClean="0">
                <a:cs typeface="Times New Roman" pitchFamily="18" charset="0"/>
              </a:rPr>
              <a:t>S</a:t>
            </a:r>
            <a:r>
              <a:rPr lang="en-GB" sz="1800" baseline="30000" smtClean="0">
                <a:cs typeface="Times New Roman" pitchFamily="18" charset="0"/>
              </a:rPr>
              <a:t>0</a:t>
            </a:r>
            <a:endParaRPr lang="en-GB" sz="180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180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1800" smtClean="0">
                <a:cs typeface="Times New Roman" pitchFamily="18" charset="0"/>
              </a:rPr>
              <a:t>M</a:t>
            </a:r>
            <a:r>
              <a:rPr lang="en-GB" sz="1800" baseline="30000" smtClean="0">
                <a:cs typeface="Times New Roman" pitchFamily="18" charset="0"/>
              </a:rPr>
              <a:t>+</a:t>
            </a:r>
            <a:r>
              <a:rPr lang="en-GB" sz="1800" smtClean="0">
                <a:cs typeface="Times New Roman" pitchFamily="18" charset="0"/>
              </a:rPr>
              <a:t>(g) + X</a:t>
            </a:r>
            <a:r>
              <a:rPr lang="en-GB" sz="1800" baseline="30000" smtClean="0">
                <a:cs typeface="Times New Roman" pitchFamily="18" charset="0"/>
              </a:rPr>
              <a:t>-</a:t>
            </a:r>
            <a:r>
              <a:rPr lang="en-GB" sz="1800" smtClean="0">
                <a:cs typeface="Times New Roman" pitchFamily="18" charset="0"/>
              </a:rPr>
              <a:t>(g) er felles referansepunkt for flere strukturer.</a:t>
            </a:r>
          </a:p>
          <a:p>
            <a:pPr eaLnBrk="1" hangingPunct="1">
              <a:buFontTx/>
              <a:buNone/>
            </a:pPr>
            <a:endParaRPr lang="en-GB" sz="180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180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1800" smtClean="0">
                <a:cs typeface="Times New Roman" pitchFamily="18" charset="0"/>
              </a:rPr>
              <a:t>Gitterentalpi er mer vanlig å bruke, og angis ofte for den omvendte prosessen: </a:t>
            </a:r>
          </a:p>
          <a:p>
            <a:pPr eaLnBrk="1" hangingPunct="1">
              <a:buFontTx/>
              <a:buNone/>
            </a:pPr>
            <a:endParaRPr lang="en-GB" sz="180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1800" smtClean="0">
                <a:cs typeface="Times New Roman" pitchFamily="18" charset="0"/>
              </a:rPr>
              <a:t>MX(s) = M</a:t>
            </a:r>
            <a:r>
              <a:rPr lang="en-GB" sz="1800" baseline="30000" smtClean="0">
                <a:cs typeface="Times New Roman" pitchFamily="18" charset="0"/>
              </a:rPr>
              <a:t>+</a:t>
            </a:r>
            <a:r>
              <a:rPr lang="en-GB" sz="1800" smtClean="0">
                <a:cs typeface="Times New Roman" pitchFamily="18" charset="0"/>
              </a:rPr>
              <a:t>(g) + X</a:t>
            </a:r>
            <a:r>
              <a:rPr lang="en-GB" sz="1800" baseline="30000" smtClean="0">
                <a:cs typeface="Times New Roman" pitchFamily="18" charset="0"/>
              </a:rPr>
              <a:t>-</a:t>
            </a:r>
            <a:r>
              <a:rPr lang="en-GB" sz="1800" smtClean="0">
                <a:cs typeface="Times New Roman" pitchFamily="18" charset="0"/>
              </a:rPr>
              <a:t>(g)	</a:t>
            </a:r>
            <a:r>
              <a:rPr lang="nb-NO" sz="1800" smtClean="0">
                <a:cs typeface="Times New Roman" pitchFamily="18" charset="0"/>
              </a:rPr>
              <a:t>Δ</a:t>
            </a:r>
            <a:r>
              <a:rPr lang="en-GB" sz="1800" smtClean="0">
                <a:cs typeface="Times New Roman" pitchFamily="18" charset="0"/>
              </a:rPr>
              <a:t>H</a:t>
            </a:r>
            <a:r>
              <a:rPr lang="en-GB" sz="1800" baseline="-30000" smtClean="0">
                <a:cs typeface="Times New Roman" pitchFamily="18" charset="0"/>
              </a:rPr>
              <a:t>L</a:t>
            </a:r>
            <a:r>
              <a:rPr lang="en-GB" sz="1800" baseline="30000" smtClean="0">
                <a:cs typeface="Times New Roman" pitchFamily="18" charset="0"/>
              </a:rPr>
              <a:t>0</a:t>
            </a:r>
            <a:r>
              <a:rPr lang="en-GB" sz="1800" smtClean="0">
                <a:cs typeface="Times New Roman" pitchFamily="18" charset="0"/>
              </a:rPr>
              <a:t>  	(&gt; 0)	</a:t>
            </a:r>
            <a:r>
              <a:rPr lang="en-US" sz="1800" smtClean="0">
                <a:cs typeface="Times New Roman" pitchFamily="18" charset="0"/>
              </a:rPr>
              <a:t> </a:t>
            </a:r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5486400" y="1724025"/>
          <a:ext cx="3352800" cy="327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Drawing" r:id="rId3" imgW="4324182" imgH="4219641" progId="WPDraw30.Drawing">
                  <p:embed/>
                </p:oleObj>
              </mc:Choice>
              <mc:Fallback>
                <p:oleObj name="Drawing" r:id="rId3" imgW="4324182" imgH="4219641" progId="WPDraw30.Drawing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724025"/>
                        <a:ext cx="3352800" cy="327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940152" y="6093296"/>
            <a:ext cx="2976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 b="1" dirty="0">
                <a:cs typeface="Times New Roman" pitchFamily="18" charset="0"/>
              </a:rPr>
              <a:t>Figur fra </a:t>
            </a:r>
            <a:r>
              <a:rPr lang="nb-NO" sz="1000" b="1" dirty="0" err="1">
                <a:cs typeface="Times New Roman" pitchFamily="18" charset="0"/>
              </a:rPr>
              <a:t>Shriver</a:t>
            </a:r>
            <a:r>
              <a:rPr lang="nb-NO" sz="1000" b="1" dirty="0">
                <a:cs typeface="Times New Roman" pitchFamily="18" charset="0"/>
              </a:rPr>
              <a:t> and </a:t>
            </a:r>
            <a:r>
              <a:rPr lang="nb-NO" sz="1000" b="1" dirty="0" err="1">
                <a:cs typeface="Times New Roman" pitchFamily="18" charset="0"/>
              </a:rPr>
              <a:t>Atkins</a:t>
            </a:r>
            <a:r>
              <a:rPr lang="nb-NO" sz="1000" b="1" dirty="0">
                <a:cs typeface="Times New Roman" pitchFamily="18" charset="0"/>
              </a:rPr>
              <a:t>: </a:t>
            </a:r>
            <a:r>
              <a:rPr lang="nb-NO" sz="1000" b="1" dirty="0" err="1">
                <a:cs typeface="Times New Roman" pitchFamily="18" charset="0"/>
              </a:rPr>
              <a:t>Inorganic</a:t>
            </a:r>
            <a:r>
              <a:rPr lang="nb-NO" sz="1000" b="1" dirty="0">
                <a:cs typeface="Times New Roman" pitchFamily="18" charset="0"/>
              </a:rPr>
              <a:t> </a:t>
            </a:r>
            <a:r>
              <a:rPr lang="nb-NO" sz="1000" b="1" dirty="0" err="1">
                <a:cs typeface="Times New Roman" pitchFamily="18" charset="0"/>
              </a:rPr>
              <a:t>Chemistry</a:t>
            </a:r>
            <a:r>
              <a:rPr lang="en-US" sz="1000" dirty="0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Termodynamisk modell – Born-Haber-syklus</a:t>
            </a:r>
            <a:endParaRPr lang="en-US" smtClean="0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42672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400" smtClean="0">
                <a:cs typeface="Times New Roman" pitchFamily="18" charset="0"/>
              </a:rPr>
              <a:t>Na(s) + ½ Cl</a:t>
            </a:r>
            <a:r>
              <a:rPr lang="en-GB" sz="1400" baseline="-30000" smtClean="0">
                <a:cs typeface="Times New Roman" pitchFamily="18" charset="0"/>
              </a:rPr>
              <a:t>2</a:t>
            </a:r>
            <a:r>
              <a:rPr lang="en-GB" sz="1400" smtClean="0">
                <a:cs typeface="Times New Roman" pitchFamily="18" charset="0"/>
              </a:rPr>
              <a:t>(g) = NaCl(s)	        </a:t>
            </a:r>
            <a:r>
              <a:rPr lang="nb-NO" sz="1400" smtClean="0">
                <a:cs typeface="Times New Roman" pitchFamily="18" charset="0"/>
              </a:rPr>
              <a:t>Δ</a:t>
            </a:r>
            <a:r>
              <a:rPr lang="en-GB" sz="1400" baseline="-30000" smtClean="0">
                <a:cs typeface="Times New Roman" pitchFamily="18" charset="0"/>
              </a:rPr>
              <a:t>f</a:t>
            </a:r>
            <a:r>
              <a:rPr lang="en-GB" sz="1400" smtClean="0">
                <a:cs typeface="Times New Roman" pitchFamily="18" charset="0"/>
              </a:rPr>
              <a:t>H</a:t>
            </a:r>
            <a:r>
              <a:rPr lang="en-GB" sz="1400" baseline="30000" smtClean="0">
                <a:cs typeface="Times New Roman" pitchFamily="18" charset="0"/>
              </a:rPr>
              <a:t>0</a:t>
            </a:r>
            <a:r>
              <a:rPr lang="en-US" sz="1400" smtClean="0"/>
              <a:t> </a:t>
            </a:r>
            <a:endParaRPr lang="nb-NO" sz="1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400" smtClean="0">
                <a:cs typeface="Times New Roman" pitchFamily="18" charset="0"/>
              </a:rPr>
              <a:t>Atomisering (sublimasjon) av Na(s)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400" smtClean="0">
                <a:cs typeface="Times New Roman" pitchFamily="18" charset="0"/>
              </a:rPr>
              <a:t>				+109 kJ/mol</a:t>
            </a:r>
            <a:endParaRPr lang="en-US" sz="14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4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400" smtClean="0">
                <a:cs typeface="Times New Roman" pitchFamily="18" charset="0"/>
              </a:rPr>
              <a:t>Dissosiering av ½ mol Cl</a:t>
            </a:r>
            <a:r>
              <a:rPr lang="nb-NO" sz="1400" baseline="-30000" smtClean="0">
                <a:cs typeface="Times New Roman" pitchFamily="18" charset="0"/>
              </a:rPr>
              <a:t>2</a:t>
            </a:r>
            <a:r>
              <a:rPr lang="nb-NO" sz="1400" smtClean="0">
                <a:cs typeface="Times New Roman" pitchFamily="18" charset="0"/>
              </a:rPr>
              <a:t>(g)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400" smtClean="0">
                <a:cs typeface="Times New Roman" pitchFamily="18" charset="0"/>
              </a:rPr>
              <a:t> 	½ * 242 kJ/mol =		+121 kJ/mol</a:t>
            </a:r>
            <a:endParaRPr lang="en-US" sz="14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4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400" smtClean="0">
                <a:cs typeface="Times New Roman" pitchFamily="18" charset="0"/>
              </a:rPr>
              <a:t>Ionisering av Na(g)						+495 kJ/mol</a:t>
            </a:r>
            <a:endParaRPr lang="en-US" sz="14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4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400" smtClean="0">
                <a:cs typeface="Times New Roman" pitchFamily="18" charset="0"/>
              </a:rPr>
              <a:t>Elektronopptak av Cl(g)					-349 kJ/mol</a:t>
            </a:r>
            <a:endParaRPr lang="en-US" sz="14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400" u="sng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400" smtClean="0">
                <a:cs typeface="Times New Roman" pitchFamily="18" charset="0"/>
              </a:rPr>
              <a:t>Gitterentalpi for NaCl(s)				     	-786 kJ/mol</a:t>
            </a:r>
            <a:endParaRPr lang="en-US" sz="14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4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400" smtClean="0">
                <a:cs typeface="Times New Roman" pitchFamily="18" charset="0"/>
              </a:rPr>
              <a:t>Målt dannelsesentalpi for NaCl(s) fra grunnstoffene			-410 kJ/mol</a:t>
            </a:r>
            <a:endParaRPr lang="en-US" sz="14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400" smtClean="0"/>
          </a:p>
        </p:txBody>
      </p:sp>
      <p:pic>
        <p:nvPicPr>
          <p:cNvPr id="25605" name="Picture 5" descr="C:\Documents and Settings\trulsn\My Documents\MetEnFrem\Figurer\PerK-2-1-termodynamisk-mode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527550" y="1295400"/>
            <a:ext cx="45402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6156176" y="6237312"/>
            <a:ext cx="2514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 b="1" dirty="0">
                <a:cs typeface="Times New Roman" pitchFamily="18" charset="0"/>
              </a:rPr>
              <a:t>Figur fra P. Kofstad: Uorganisk kjemi</a:t>
            </a:r>
            <a:r>
              <a:rPr lang="en-US" sz="1000" dirty="0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14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Teoretisk estimat av gitterenergi for ioniske krystaller</a:t>
            </a:r>
            <a:endParaRPr lang="en-US" smtClean="0"/>
          </a:p>
        </p:txBody>
      </p:sp>
      <p:sp>
        <p:nvSpPr>
          <p:cNvPr id="6150" name="Rectangle 1030"/>
          <p:cNvSpPr>
            <a:spLocks noChangeArrowheads="1"/>
          </p:cNvSpPr>
          <p:nvPr/>
        </p:nvSpPr>
        <p:spPr bwMode="auto">
          <a:xfrm>
            <a:off x="358140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6146" name="Object 1029"/>
          <p:cNvGraphicFramePr>
            <a:graphicFrameLocks noChangeAspect="1"/>
          </p:cNvGraphicFramePr>
          <p:nvPr/>
        </p:nvGraphicFramePr>
        <p:xfrm>
          <a:off x="760413" y="1527175"/>
          <a:ext cx="4344987" cy="296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Equation" r:id="rId3" imgW="2654280" imgH="1815840" progId="Equation.3">
                  <p:embed/>
                </p:oleObj>
              </mc:Choice>
              <mc:Fallback>
                <p:oleObj name="Equation" r:id="rId3" imgW="2654280" imgH="1815840" progId="Equation.3">
                  <p:embed/>
                  <p:pic>
                    <p:nvPicPr>
                      <p:cNvPr id="0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413" y="1527175"/>
                        <a:ext cx="4344987" cy="296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1031"/>
          <p:cNvGraphicFramePr>
            <a:graphicFrameLocks noChangeAspect="1"/>
          </p:cNvGraphicFramePr>
          <p:nvPr/>
        </p:nvGraphicFramePr>
        <p:xfrm>
          <a:off x="5486400" y="1724025"/>
          <a:ext cx="3352800" cy="327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Drawing" r:id="rId5" imgW="4324182" imgH="4219641" progId="WPDraw30.Drawing">
                  <p:embed/>
                </p:oleObj>
              </mc:Choice>
              <mc:Fallback>
                <p:oleObj name="Drawing" r:id="rId5" imgW="4324182" imgH="4219641" progId="WPDraw30.Drawing">
                  <p:embed/>
                  <p:pic>
                    <p:nvPicPr>
                      <p:cNvPr id="0" name="Object 10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724025"/>
                        <a:ext cx="3352800" cy="327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Text Box 1032"/>
          <p:cNvSpPr txBox="1">
            <a:spLocks noChangeArrowheads="1"/>
          </p:cNvSpPr>
          <p:nvPr/>
        </p:nvSpPr>
        <p:spPr bwMode="auto">
          <a:xfrm>
            <a:off x="5868144" y="6093296"/>
            <a:ext cx="2976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 b="1" dirty="0">
                <a:cs typeface="Times New Roman" pitchFamily="18" charset="0"/>
              </a:rPr>
              <a:t>Figur fra </a:t>
            </a:r>
            <a:r>
              <a:rPr lang="nb-NO" sz="1000" b="1" dirty="0" err="1">
                <a:cs typeface="Times New Roman" pitchFamily="18" charset="0"/>
              </a:rPr>
              <a:t>Shriver</a:t>
            </a:r>
            <a:r>
              <a:rPr lang="nb-NO" sz="1000" b="1" dirty="0">
                <a:cs typeface="Times New Roman" pitchFamily="18" charset="0"/>
              </a:rPr>
              <a:t> and </a:t>
            </a:r>
            <a:r>
              <a:rPr lang="nb-NO" sz="1000" b="1" dirty="0" err="1">
                <a:cs typeface="Times New Roman" pitchFamily="18" charset="0"/>
              </a:rPr>
              <a:t>Atkins</a:t>
            </a:r>
            <a:r>
              <a:rPr lang="nb-NO" sz="1000" b="1" dirty="0">
                <a:cs typeface="Times New Roman" pitchFamily="18" charset="0"/>
              </a:rPr>
              <a:t>: </a:t>
            </a:r>
            <a:r>
              <a:rPr lang="nb-NO" sz="1000" b="1" dirty="0" err="1">
                <a:cs typeface="Times New Roman" pitchFamily="18" charset="0"/>
              </a:rPr>
              <a:t>Inorganic</a:t>
            </a:r>
            <a:r>
              <a:rPr lang="nb-NO" sz="1000" b="1" dirty="0">
                <a:cs typeface="Times New Roman" pitchFamily="18" charset="0"/>
              </a:rPr>
              <a:t> </a:t>
            </a:r>
            <a:r>
              <a:rPr lang="nb-NO" sz="1000" b="1" dirty="0" err="1">
                <a:cs typeface="Times New Roman" pitchFamily="18" charset="0"/>
              </a:rPr>
              <a:t>Chemistry</a:t>
            </a:r>
            <a:r>
              <a:rPr lang="en-US" sz="1000" dirty="0"/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pic>
        <p:nvPicPr>
          <p:cNvPr id="13315" name="Picture 5" descr="PERK-2-13-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63" y="4024313"/>
            <a:ext cx="5138737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Molekylorbitaler</a:t>
            </a:r>
            <a:endParaRPr lang="en-US" smtClean="0"/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38100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600" smtClean="0"/>
              <a:t>Hvis to atomer er svært nær hverandre må hvert elektron forholde seg til begge kjerner og alle andre elektroner: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Atomorbitalene blir til </a:t>
            </a:r>
            <a:r>
              <a:rPr lang="nb-NO" sz="1600" b="1" smtClean="0"/>
              <a:t>molekylorbitaler (MO)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400" smtClean="0"/>
              <a:t>Tilnærmelse: Lineær kombinasjon av atomorbitaler (LCAO)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600" b="1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Vi får like mange molekylorbitaler som summen av atomorbitalene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Bindende og antibindende(*)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Bindende orbitaler har høy sannsynlighet mellom atomkjernene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Eksempel: s + s</a:t>
            </a: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6553200" y="6613525"/>
            <a:ext cx="2514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 b="1">
                <a:cs typeface="Times New Roman" pitchFamily="18" charset="0"/>
              </a:rPr>
              <a:t>Figur fra P. Kofstad: Uorganisk kjemi</a:t>
            </a:r>
            <a:r>
              <a:rPr lang="en-US" sz="1000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Eksempel: 1-dimensjonal streng</a:t>
            </a:r>
            <a:endParaRPr lang="en-US" smtClean="0"/>
          </a:p>
        </p:txBody>
      </p:sp>
      <p:pic>
        <p:nvPicPr>
          <p:cNvPr id="7173" name="Picture 5" descr="C:\Documents and Settings\trulsn\My Documents\MetEnFrem\Figurer\fig0225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8475" y="1295400"/>
            <a:ext cx="35655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170" name="Object 7"/>
          <p:cNvGraphicFramePr>
            <a:graphicFrameLocks noChangeAspect="1"/>
          </p:cNvGraphicFramePr>
          <p:nvPr/>
        </p:nvGraphicFramePr>
        <p:xfrm>
          <a:off x="515938" y="1143000"/>
          <a:ext cx="6527800" cy="511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Equation" r:id="rId4" imgW="3987720" imgH="3124080" progId="Equation.3">
                  <p:embed/>
                </p:oleObj>
              </mc:Choice>
              <mc:Fallback>
                <p:oleObj name="Equation" r:id="rId4" imgW="3987720" imgH="31240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8" y="1143000"/>
                        <a:ext cx="6527800" cy="5110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Text Box 9"/>
          <p:cNvSpPr txBox="1">
            <a:spLocks noChangeArrowheads="1"/>
          </p:cNvSpPr>
          <p:nvPr/>
        </p:nvSpPr>
        <p:spPr bwMode="auto">
          <a:xfrm>
            <a:off x="7375525" y="5070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b-NO"/>
          </a:p>
        </p:txBody>
      </p:sp>
      <p:sp>
        <p:nvSpPr>
          <p:cNvPr id="347148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5562600" y="5410200"/>
            <a:ext cx="3276600" cy="1143000"/>
          </a:xfrm>
          <a:solidFill>
            <a:schemeClr val="folHlink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1600" i="1" smtClean="0">
                <a:cs typeface="Times New Roman" pitchFamily="18" charset="0"/>
              </a:rPr>
              <a:t>A</a:t>
            </a:r>
            <a:r>
              <a:rPr lang="en-GB" sz="1600" smtClean="0">
                <a:cs typeface="Times New Roman" pitchFamily="18" charset="0"/>
              </a:rPr>
              <a:t> = Madelungkonstanten</a:t>
            </a:r>
          </a:p>
          <a:p>
            <a:pPr eaLnBrk="1" hangingPunct="1">
              <a:buFontTx/>
              <a:buNone/>
            </a:pPr>
            <a:r>
              <a:rPr lang="en-GB" sz="1600" smtClean="0">
                <a:cs typeface="Times New Roman" pitchFamily="18" charset="0"/>
              </a:rPr>
              <a:t>1-dimensjonal streng: </a:t>
            </a:r>
            <a:r>
              <a:rPr lang="en-GB" sz="1600" i="1" smtClean="0">
                <a:cs typeface="Times New Roman" pitchFamily="18" charset="0"/>
              </a:rPr>
              <a:t>A</a:t>
            </a:r>
            <a:r>
              <a:rPr lang="en-GB" sz="1600" smtClean="0">
                <a:cs typeface="Times New Roman" pitchFamily="18" charset="0"/>
              </a:rPr>
              <a:t> = 1,386 </a:t>
            </a:r>
          </a:p>
          <a:p>
            <a:pPr eaLnBrk="1" hangingPunct="1">
              <a:buFontTx/>
              <a:buNone/>
            </a:pPr>
            <a:r>
              <a:rPr lang="en-GB" sz="1600" smtClean="0">
                <a:cs typeface="Times New Roman" pitchFamily="18" charset="0"/>
              </a:rPr>
              <a:t>NaCl-strukturen: </a:t>
            </a:r>
            <a:r>
              <a:rPr lang="en-GB" sz="1600" i="1" smtClean="0">
                <a:cs typeface="Times New Roman" pitchFamily="18" charset="0"/>
              </a:rPr>
              <a:t>A</a:t>
            </a:r>
            <a:r>
              <a:rPr lang="en-GB" sz="1600" smtClean="0">
                <a:cs typeface="Times New Roman" pitchFamily="18" charset="0"/>
              </a:rPr>
              <a:t> = 1,748</a:t>
            </a:r>
            <a:endParaRPr lang="en-US" sz="1600" smtClean="0"/>
          </a:p>
        </p:txBody>
      </p:sp>
      <p:sp>
        <p:nvSpPr>
          <p:cNvPr id="7176" name="Text Box 13"/>
          <p:cNvSpPr txBox="1">
            <a:spLocks noChangeArrowheads="1"/>
          </p:cNvSpPr>
          <p:nvPr/>
        </p:nvSpPr>
        <p:spPr bwMode="auto">
          <a:xfrm>
            <a:off x="6012160" y="2636912"/>
            <a:ext cx="2976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 b="1" dirty="0">
                <a:cs typeface="Times New Roman" pitchFamily="18" charset="0"/>
              </a:rPr>
              <a:t>Figur fra </a:t>
            </a:r>
            <a:r>
              <a:rPr lang="nb-NO" sz="1000" b="1" dirty="0" err="1">
                <a:cs typeface="Times New Roman" pitchFamily="18" charset="0"/>
              </a:rPr>
              <a:t>Shriver</a:t>
            </a:r>
            <a:r>
              <a:rPr lang="nb-NO" sz="1000" b="1" dirty="0">
                <a:cs typeface="Times New Roman" pitchFamily="18" charset="0"/>
              </a:rPr>
              <a:t> and </a:t>
            </a:r>
            <a:r>
              <a:rPr lang="nb-NO" sz="1000" b="1" dirty="0" err="1">
                <a:cs typeface="Times New Roman" pitchFamily="18" charset="0"/>
              </a:rPr>
              <a:t>Atkins</a:t>
            </a:r>
            <a:r>
              <a:rPr lang="nb-NO" sz="1000" b="1" dirty="0">
                <a:cs typeface="Times New Roman" pitchFamily="18" charset="0"/>
              </a:rPr>
              <a:t>: </a:t>
            </a:r>
            <a:r>
              <a:rPr lang="nb-NO" sz="1000" b="1" dirty="0" err="1">
                <a:cs typeface="Times New Roman" pitchFamily="18" charset="0"/>
              </a:rPr>
              <a:t>Inorganic</a:t>
            </a:r>
            <a:r>
              <a:rPr lang="nb-NO" sz="1000" b="1" dirty="0">
                <a:cs typeface="Times New Roman" pitchFamily="18" charset="0"/>
              </a:rPr>
              <a:t> </a:t>
            </a:r>
            <a:r>
              <a:rPr lang="nb-NO" sz="1000" b="1" dirty="0" err="1">
                <a:cs typeface="Times New Roman" pitchFamily="18" charset="0"/>
              </a:rPr>
              <a:t>Chemistry</a:t>
            </a:r>
            <a:r>
              <a:rPr lang="en-US" sz="1000" dirty="0"/>
              <a:t>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7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48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8" descr="C:\Documents and Settings\trulsn\My Documents\MetEnFrem\Figurer\fig0226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2813" y="1916832"/>
            <a:ext cx="2998787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Gitterenergi, forts.</a:t>
            </a:r>
            <a:endParaRPr lang="en-US" smtClean="0"/>
          </a:p>
        </p:txBody>
      </p:sp>
      <p:pic>
        <p:nvPicPr>
          <p:cNvPr id="8197" name="Picture 3" descr="C:\Documents and Settings\trulsn\My Documents\MetEnFrem\Figurer\fig0225c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8475" y="1066800"/>
            <a:ext cx="35655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465138" y="1096963"/>
          <a:ext cx="5114925" cy="543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Equation" r:id="rId5" imgW="3416040" imgH="3632040" progId="Equation.3">
                  <p:embed/>
                </p:oleObj>
              </mc:Choice>
              <mc:Fallback>
                <p:oleObj name="Equation" r:id="rId5" imgW="3416040" imgH="3632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8" y="1096963"/>
                        <a:ext cx="5114925" cy="543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7375525" y="5070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b-NO"/>
          </a:p>
        </p:txBody>
      </p:sp>
      <p:sp>
        <p:nvSpPr>
          <p:cNvPr id="8200" name="Text Box 9"/>
          <p:cNvSpPr txBox="1">
            <a:spLocks noChangeArrowheads="1"/>
          </p:cNvSpPr>
          <p:nvPr/>
        </p:nvSpPr>
        <p:spPr bwMode="auto">
          <a:xfrm>
            <a:off x="5796136" y="6237312"/>
            <a:ext cx="3200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 b="1" dirty="0">
                <a:cs typeface="Times New Roman" pitchFamily="18" charset="0"/>
              </a:rPr>
              <a:t>Figurer fra </a:t>
            </a:r>
            <a:r>
              <a:rPr lang="nb-NO" sz="1000" b="1" dirty="0" err="1">
                <a:cs typeface="Times New Roman" pitchFamily="18" charset="0"/>
              </a:rPr>
              <a:t>Shriver</a:t>
            </a:r>
            <a:r>
              <a:rPr lang="nb-NO" sz="1000" b="1" dirty="0">
                <a:cs typeface="Times New Roman" pitchFamily="18" charset="0"/>
              </a:rPr>
              <a:t> and </a:t>
            </a:r>
            <a:r>
              <a:rPr lang="nb-NO" sz="1000" b="1" dirty="0" err="1">
                <a:cs typeface="Times New Roman" pitchFamily="18" charset="0"/>
              </a:rPr>
              <a:t>Atkins</a:t>
            </a:r>
            <a:r>
              <a:rPr lang="nb-NO" sz="1000" b="1" dirty="0">
                <a:cs typeface="Times New Roman" pitchFamily="18" charset="0"/>
              </a:rPr>
              <a:t>: </a:t>
            </a:r>
            <a:r>
              <a:rPr lang="nb-NO" sz="1000" b="1" dirty="0" err="1">
                <a:cs typeface="Times New Roman" pitchFamily="18" charset="0"/>
              </a:rPr>
              <a:t>Inorganic</a:t>
            </a:r>
            <a:r>
              <a:rPr lang="nb-NO" sz="1000" b="1" dirty="0">
                <a:cs typeface="Times New Roman" pitchFamily="18" charset="0"/>
              </a:rPr>
              <a:t> </a:t>
            </a:r>
            <a:r>
              <a:rPr lang="nb-NO" sz="1000" b="1" dirty="0" err="1">
                <a:cs typeface="Times New Roman" pitchFamily="18" charset="0"/>
              </a:rPr>
              <a:t>Chemistry</a:t>
            </a:r>
            <a:r>
              <a:rPr lang="en-US" sz="1000" dirty="0"/>
              <a:t>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26627" name="Rectangle 4"/>
          <p:cNvSpPr>
            <a:spLocks noGrp="1" noChangeArrowheads="1"/>
          </p:cNvSpPr>
          <p:nvPr>
            <p:ph type="title"/>
          </p:nvPr>
        </p:nvSpPr>
        <p:spPr>
          <a:xfrm>
            <a:off x="107950" y="44450"/>
            <a:ext cx="8497888" cy="1223963"/>
          </a:xfrm>
        </p:spPr>
        <p:txBody>
          <a:bodyPr/>
          <a:lstStyle/>
          <a:p>
            <a:pPr eaLnBrk="1" hangingPunct="1"/>
            <a:r>
              <a:rPr lang="nb-NO" smtClean="0"/>
              <a:t>Bruk av gitterenergi for stabilitetsvurdering av ioniske stoffer</a:t>
            </a:r>
            <a:br>
              <a:rPr lang="nb-NO" smtClean="0"/>
            </a:br>
            <a:r>
              <a:rPr lang="nb-NO" sz="2000" smtClean="0"/>
              <a:t>Eksempel: Løselighet av et salt i vann</a:t>
            </a:r>
            <a:endParaRPr lang="en-GB" sz="2000" smtClean="0"/>
          </a:p>
        </p:txBody>
      </p:sp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340768"/>
            <a:ext cx="6697662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C4D604-58DC-406D-A936-4C2751C9B64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76200"/>
            <a:ext cx="8424863" cy="1143000"/>
          </a:xfrm>
        </p:spPr>
        <p:txBody>
          <a:bodyPr/>
          <a:lstStyle/>
          <a:p>
            <a:pPr eaLnBrk="1" hangingPunct="1"/>
            <a:r>
              <a:rPr lang="nb-NO" smtClean="0"/>
              <a:t>Bruk av gitterenergi for stabilitetsvurdering av ioniske stoffer</a:t>
            </a:r>
            <a:br>
              <a:rPr lang="nb-NO" smtClean="0"/>
            </a:br>
            <a:r>
              <a:rPr lang="nb-NO" sz="2000" smtClean="0"/>
              <a:t>Eksempel: Løselighet av et salt i vann</a:t>
            </a:r>
            <a:endParaRPr lang="en-US" sz="2000" smtClean="0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8425" y="1295400"/>
            <a:ext cx="5410200" cy="47244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sz="1800" smtClean="0">
              <a:cs typeface="Times New Roman" pitchFamily="18" charset="0"/>
            </a:endParaRPr>
          </a:p>
          <a:p>
            <a:pPr lvl="1" eaLnBrk="1" hangingPunct="1">
              <a:buFontTx/>
              <a:buNone/>
            </a:pPr>
            <a:r>
              <a:rPr lang="en-GB" sz="1600" smtClean="0">
                <a:cs typeface="Times New Roman" pitchFamily="18" charset="0"/>
              </a:rPr>
              <a:t>MX(s) = M</a:t>
            </a:r>
            <a:r>
              <a:rPr lang="en-GB" sz="1600" baseline="30000" smtClean="0">
                <a:cs typeface="Times New Roman" pitchFamily="18" charset="0"/>
              </a:rPr>
              <a:t>z+</a:t>
            </a:r>
            <a:r>
              <a:rPr lang="en-GB" sz="1600" smtClean="0">
                <a:cs typeface="Times New Roman" pitchFamily="18" charset="0"/>
              </a:rPr>
              <a:t>(aq) + X</a:t>
            </a:r>
            <a:r>
              <a:rPr lang="en-GB" sz="1600" baseline="30000" smtClean="0">
                <a:cs typeface="Times New Roman" pitchFamily="18" charset="0"/>
              </a:rPr>
              <a:t>z-</a:t>
            </a:r>
            <a:r>
              <a:rPr lang="en-GB" sz="1600" smtClean="0">
                <a:cs typeface="Times New Roman" pitchFamily="18" charset="0"/>
              </a:rPr>
              <a:t>(aq)    		E</a:t>
            </a:r>
            <a:r>
              <a:rPr lang="en-GB" sz="1600" baseline="-30000" smtClean="0">
                <a:cs typeface="Times New Roman" pitchFamily="18" charset="0"/>
              </a:rPr>
              <a:t>S</a:t>
            </a:r>
            <a:r>
              <a:rPr lang="en-US" sz="1600" smtClean="0"/>
              <a:t> </a:t>
            </a:r>
            <a:endParaRPr lang="nb-NO" sz="1600" smtClean="0"/>
          </a:p>
          <a:p>
            <a:pPr lvl="1" eaLnBrk="1" hangingPunct="1">
              <a:buFontTx/>
              <a:buNone/>
            </a:pPr>
            <a:endParaRPr lang="nb-NO" sz="1600" smtClean="0"/>
          </a:p>
          <a:p>
            <a:pPr eaLnBrk="1" hangingPunct="1">
              <a:buFontTx/>
              <a:buNone/>
            </a:pPr>
            <a:r>
              <a:rPr lang="nb-NO" sz="1800" smtClean="0"/>
              <a:t>	Deles i to reaksjoner:</a:t>
            </a:r>
          </a:p>
          <a:p>
            <a:pPr lvl="1" eaLnBrk="1" hangingPunct="1">
              <a:buFontTx/>
              <a:buNone/>
            </a:pPr>
            <a:endParaRPr lang="nb-NO" sz="1600" smtClean="0"/>
          </a:p>
          <a:p>
            <a:pPr lvl="1" eaLnBrk="1" hangingPunct="1">
              <a:buFontTx/>
              <a:buNone/>
            </a:pPr>
            <a:r>
              <a:rPr lang="nb-NO" sz="1600" smtClean="0"/>
              <a:t>Ionisering; </a:t>
            </a:r>
          </a:p>
          <a:p>
            <a:pPr lvl="1" eaLnBrk="1" hangingPunct="1">
              <a:buFontTx/>
              <a:buNone/>
            </a:pPr>
            <a:endParaRPr lang="en-GB" sz="1600" smtClean="0">
              <a:cs typeface="Times New Roman" pitchFamily="18" charset="0"/>
            </a:endParaRPr>
          </a:p>
          <a:p>
            <a:pPr lvl="1" eaLnBrk="1" hangingPunct="1">
              <a:buFontTx/>
              <a:buNone/>
            </a:pPr>
            <a:r>
              <a:rPr lang="en-GB" sz="1600" smtClean="0">
                <a:cs typeface="Times New Roman" pitchFamily="18" charset="0"/>
              </a:rPr>
              <a:t>MX(s) = M</a:t>
            </a:r>
            <a:r>
              <a:rPr lang="en-GB" sz="1600" baseline="30000" smtClean="0">
                <a:cs typeface="Times New Roman" pitchFamily="18" charset="0"/>
              </a:rPr>
              <a:t>z+</a:t>
            </a:r>
            <a:r>
              <a:rPr lang="en-GB" sz="1600" smtClean="0">
                <a:cs typeface="Times New Roman" pitchFamily="18" charset="0"/>
              </a:rPr>
              <a:t>(g) + X</a:t>
            </a:r>
            <a:r>
              <a:rPr lang="en-GB" sz="1600" baseline="30000" smtClean="0">
                <a:cs typeface="Times New Roman" pitchFamily="18" charset="0"/>
              </a:rPr>
              <a:t>z-</a:t>
            </a:r>
            <a:r>
              <a:rPr lang="en-GB" sz="1600" smtClean="0">
                <a:cs typeface="Times New Roman" pitchFamily="18" charset="0"/>
              </a:rPr>
              <a:t>(g) 	     	-E</a:t>
            </a:r>
            <a:r>
              <a:rPr lang="en-GB" sz="1600" baseline="-30000" smtClean="0">
                <a:cs typeface="Times New Roman" pitchFamily="18" charset="0"/>
              </a:rPr>
              <a:t>L</a:t>
            </a:r>
            <a:r>
              <a:rPr lang="en-US" sz="1600" smtClean="0"/>
              <a:t> </a:t>
            </a:r>
            <a:r>
              <a:rPr lang="nb-NO" sz="1600" smtClean="0"/>
              <a:t>(gitterenergi)</a:t>
            </a:r>
          </a:p>
          <a:p>
            <a:pPr lvl="1" eaLnBrk="1" hangingPunct="1">
              <a:buFontTx/>
              <a:buNone/>
            </a:pPr>
            <a:endParaRPr lang="nb-NO" sz="1600" smtClean="0"/>
          </a:p>
          <a:p>
            <a:pPr lvl="1" eaLnBrk="1" hangingPunct="1">
              <a:buFontTx/>
              <a:buNone/>
            </a:pPr>
            <a:r>
              <a:rPr lang="nb-NO" sz="1600" smtClean="0"/>
              <a:t>Hydratisering (solvatisering) av ioner i vann:</a:t>
            </a:r>
          </a:p>
          <a:p>
            <a:pPr lvl="1" eaLnBrk="1" hangingPunct="1">
              <a:buFontTx/>
              <a:buNone/>
            </a:pPr>
            <a:endParaRPr lang="nb-NO" sz="1600" smtClean="0">
              <a:cs typeface="Times New Roman" pitchFamily="18" charset="0"/>
            </a:endParaRPr>
          </a:p>
          <a:p>
            <a:pPr lvl="1" eaLnBrk="1" hangingPunct="1">
              <a:buFontTx/>
              <a:buNone/>
            </a:pPr>
            <a:r>
              <a:rPr lang="nb-NO" sz="1600" smtClean="0">
                <a:cs typeface="Times New Roman" pitchFamily="18" charset="0"/>
              </a:rPr>
              <a:t>M</a:t>
            </a:r>
            <a:r>
              <a:rPr lang="nb-NO" sz="1600" baseline="30000" smtClean="0">
                <a:cs typeface="Times New Roman" pitchFamily="18" charset="0"/>
              </a:rPr>
              <a:t>z+</a:t>
            </a:r>
            <a:r>
              <a:rPr lang="nb-NO" sz="1600" smtClean="0">
                <a:cs typeface="Times New Roman" pitchFamily="18" charset="0"/>
              </a:rPr>
              <a:t>(g) + X</a:t>
            </a:r>
            <a:r>
              <a:rPr lang="nb-NO" sz="1600" baseline="30000" smtClean="0">
                <a:cs typeface="Times New Roman" pitchFamily="18" charset="0"/>
              </a:rPr>
              <a:t>z-</a:t>
            </a:r>
            <a:r>
              <a:rPr lang="nb-NO" sz="1600" smtClean="0">
                <a:cs typeface="Times New Roman" pitchFamily="18" charset="0"/>
              </a:rPr>
              <a:t>(g) = M</a:t>
            </a:r>
            <a:r>
              <a:rPr lang="nb-NO" sz="1600" baseline="30000" smtClean="0">
                <a:cs typeface="Times New Roman" pitchFamily="18" charset="0"/>
              </a:rPr>
              <a:t>z+</a:t>
            </a:r>
            <a:r>
              <a:rPr lang="nb-NO" sz="1600" smtClean="0">
                <a:cs typeface="Times New Roman" pitchFamily="18" charset="0"/>
              </a:rPr>
              <a:t>(aq) + X</a:t>
            </a:r>
            <a:r>
              <a:rPr lang="nb-NO" sz="1600" baseline="30000" smtClean="0">
                <a:cs typeface="Times New Roman" pitchFamily="18" charset="0"/>
              </a:rPr>
              <a:t>z-</a:t>
            </a:r>
            <a:r>
              <a:rPr lang="nb-NO" sz="1600" smtClean="0">
                <a:cs typeface="Times New Roman" pitchFamily="18" charset="0"/>
              </a:rPr>
              <a:t>(aq)		E</a:t>
            </a:r>
            <a:r>
              <a:rPr lang="nb-NO" sz="1600" baseline="-30000" smtClean="0">
                <a:cs typeface="Times New Roman" pitchFamily="18" charset="0"/>
              </a:rPr>
              <a:t>hyd</a:t>
            </a:r>
            <a:r>
              <a:rPr lang="en-US" sz="1600" smtClean="0"/>
              <a:t> </a:t>
            </a:r>
            <a:endParaRPr lang="nb-NO" sz="1600" smtClean="0"/>
          </a:p>
          <a:p>
            <a:pPr lvl="1" eaLnBrk="1" hangingPunct="1">
              <a:buFontTx/>
              <a:buNone/>
            </a:pPr>
            <a:endParaRPr lang="en-US" sz="1600" smtClean="0"/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1125538"/>
            <a:ext cx="3529013" cy="27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z="2000" smtClean="0"/>
              <a:t>Løselighet av ionisk stoff i vann, forts.</a:t>
            </a:r>
            <a:endParaRPr lang="en-US" sz="2000" smtClean="0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5181600"/>
            <a:ext cx="8305800" cy="1295400"/>
          </a:xfrm>
        </p:spPr>
        <p:txBody>
          <a:bodyPr/>
          <a:lstStyle/>
          <a:p>
            <a:pPr eaLnBrk="1" hangingPunct="1"/>
            <a:r>
              <a:rPr lang="nb-NO" smtClean="0"/>
              <a:t>Stort + lite ion: (r</a:t>
            </a:r>
            <a:r>
              <a:rPr lang="nb-NO" baseline="-25000" smtClean="0"/>
              <a:t>C</a:t>
            </a:r>
            <a:r>
              <a:rPr lang="nb-NO" smtClean="0"/>
              <a:t>+r</a:t>
            </a:r>
            <a:r>
              <a:rPr lang="nb-NO" baseline="-25000" smtClean="0"/>
              <a:t>A</a:t>
            </a:r>
            <a:r>
              <a:rPr lang="nb-NO" smtClean="0"/>
              <a:t>) stor: E</a:t>
            </a:r>
            <a:r>
              <a:rPr lang="nb-NO" baseline="-25000" smtClean="0"/>
              <a:t>L</a:t>
            </a:r>
            <a:r>
              <a:rPr lang="nb-NO" smtClean="0"/>
              <a:t> liten. E</a:t>
            </a:r>
            <a:r>
              <a:rPr lang="nb-NO" baseline="-25000" smtClean="0"/>
              <a:t>hyd</a:t>
            </a:r>
            <a:r>
              <a:rPr lang="nb-NO" smtClean="0"/>
              <a:t> stor: Løselig!</a:t>
            </a:r>
          </a:p>
          <a:p>
            <a:pPr eaLnBrk="1" hangingPunct="1"/>
            <a:r>
              <a:rPr lang="nb-NO" smtClean="0"/>
              <a:t>Stort + stort ion: (r</a:t>
            </a:r>
            <a:r>
              <a:rPr lang="nb-NO" baseline="-25000" smtClean="0"/>
              <a:t>C</a:t>
            </a:r>
            <a:r>
              <a:rPr lang="nb-NO" smtClean="0"/>
              <a:t>+r</a:t>
            </a:r>
            <a:r>
              <a:rPr lang="nb-NO" baseline="-25000" smtClean="0"/>
              <a:t>A</a:t>
            </a:r>
            <a:r>
              <a:rPr lang="nb-NO" smtClean="0"/>
              <a:t>) stor: E</a:t>
            </a:r>
            <a:r>
              <a:rPr lang="nb-NO" baseline="-25000" smtClean="0"/>
              <a:t>L</a:t>
            </a:r>
            <a:r>
              <a:rPr lang="nb-NO" smtClean="0"/>
              <a:t> liten. E</a:t>
            </a:r>
            <a:r>
              <a:rPr lang="nb-NO" baseline="-25000" smtClean="0"/>
              <a:t>hyd</a:t>
            </a:r>
            <a:r>
              <a:rPr lang="nb-NO" smtClean="0"/>
              <a:t> liten: Mindre løselig.</a:t>
            </a:r>
          </a:p>
          <a:p>
            <a:pPr eaLnBrk="1" hangingPunct="1"/>
            <a:r>
              <a:rPr lang="nb-NO" smtClean="0"/>
              <a:t>Lite + lite ion: (r</a:t>
            </a:r>
            <a:r>
              <a:rPr lang="nb-NO" baseline="-25000" smtClean="0"/>
              <a:t>C</a:t>
            </a:r>
            <a:r>
              <a:rPr lang="nb-NO" smtClean="0"/>
              <a:t>+r</a:t>
            </a:r>
            <a:r>
              <a:rPr lang="nb-NO" baseline="-25000" smtClean="0"/>
              <a:t>A</a:t>
            </a:r>
            <a:r>
              <a:rPr lang="nb-NO" smtClean="0"/>
              <a:t>) liten: E</a:t>
            </a:r>
            <a:r>
              <a:rPr lang="nb-NO" baseline="-25000" smtClean="0"/>
              <a:t>L</a:t>
            </a:r>
            <a:r>
              <a:rPr lang="nb-NO" smtClean="0"/>
              <a:t> stor. E</a:t>
            </a:r>
            <a:r>
              <a:rPr lang="nb-NO" baseline="-25000" smtClean="0"/>
              <a:t>hyd</a:t>
            </a:r>
            <a:r>
              <a:rPr lang="nb-NO" smtClean="0"/>
              <a:t> stor: Mindre løselig.</a:t>
            </a:r>
            <a:endParaRPr lang="en-US" smtClean="0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3744913" y="3189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9218" name="Object 5"/>
          <p:cNvGraphicFramePr>
            <a:graphicFrameLocks noChangeAspect="1"/>
          </p:cNvGraphicFramePr>
          <p:nvPr/>
        </p:nvGraphicFramePr>
        <p:xfrm>
          <a:off x="347663" y="1319213"/>
          <a:ext cx="8339137" cy="310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Equation" r:id="rId3" imgW="4533840" imgH="1701720" progId="Equation.3">
                  <p:embed/>
                </p:oleObj>
              </mc:Choice>
              <mc:Fallback>
                <p:oleObj name="Equation" r:id="rId3" imgW="4533840" imgH="17017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663" y="1319213"/>
                        <a:ext cx="8339137" cy="3100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Molekylorbitaler i faste stoffer; metaller</a:t>
            </a:r>
            <a:endParaRPr lang="en-US" smtClean="0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smtClean="0"/>
              <a:t>Antall molekylorbitaler  er lik antall atomorbitaler.</a:t>
            </a:r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Forskjellig energi (eller kvantetall)</a:t>
            </a:r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Dannelse av bånd</a:t>
            </a:r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Metaller (eks. Li og Be):</a:t>
            </a:r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Overlapp mellom s og p ved likevektsavstand</a:t>
            </a:r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Få valenselektroner – bare delvis fylling; metalliske egenskaper</a:t>
            </a:r>
          </a:p>
          <a:p>
            <a:pPr eaLnBrk="1" hangingPunct="1">
              <a:lnSpc>
                <a:spcPct val="90000"/>
              </a:lnSpc>
            </a:pPr>
            <a:endParaRPr lang="en-US" sz="1800" smtClean="0"/>
          </a:p>
        </p:txBody>
      </p:sp>
      <p:pic>
        <p:nvPicPr>
          <p:cNvPr id="351237" name="Picture 5" descr="C:\Documents and Settings\trulsn\My Documents\MetEnFrem\Figurer\PERK-2-18-baand-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838200"/>
            <a:ext cx="3352800" cy="2082800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351238" name="Picture 6" descr="C:\Documents and Settings\trulsn\My Documents\MetEnFrem\Figurer\PerK-2-20-baa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996952"/>
            <a:ext cx="3126903" cy="3024336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5796136" y="6165304"/>
            <a:ext cx="2514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 b="1" dirty="0">
                <a:cs typeface="Times New Roman" pitchFamily="18" charset="0"/>
              </a:rPr>
              <a:t>Figurer fra P. Kofstad: Uorganisk kjemi</a:t>
            </a:r>
            <a:r>
              <a:rPr lang="en-US" sz="1000" dirty="0"/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Tetthet av energier</a:t>
            </a:r>
            <a:endParaRPr lang="en-US" smtClean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b-NO" sz="1800" smtClean="0"/>
              <a:t>Tetthet av energier (Density Of States, DOS) er en mer komplisert funksjon av energien enn et ”bånd” gir inntrykk av.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Dersom et bånd er mindre enn halvfylt får vi n-ledning (elektron-”gass”)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Dersom et bånd er mer enn halvfylt får vi p-ledning (”hull-gass”)</a:t>
            </a:r>
            <a:endParaRPr lang="en-US" sz="1800" smtClean="0"/>
          </a:p>
        </p:txBody>
      </p:sp>
      <p:pic>
        <p:nvPicPr>
          <p:cNvPr id="29701" name="Picture 5" descr="C:\Documents and Settings\trulsn\My Documents\MetEnFrem\Figurer\fig0351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3175" y="1371600"/>
            <a:ext cx="34512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5724128" y="5229200"/>
            <a:ext cx="3200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 b="1" dirty="0">
                <a:cs typeface="Times New Roman" pitchFamily="18" charset="0"/>
              </a:rPr>
              <a:t>Figur fra </a:t>
            </a:r>
            <a:r>
              <a:rPr lang="nb-NO" sz="1000" b="1" dirty="0" err="1">
                <a:cs typeface="Times New Roman" pitchFamily="18" charset="0"/>
              </a:rPr>
              <a:t>Shriver</a:t>
            </a:r>
            <a:r>
              <a:rPr lang="nb-NO" sz="1000" b="1" dirty="0">
                <a:cs typeface="Times New Roman" pitchFamily="18" charset="0"/>
              </a:rPr>
              <a:t> and </a:t>
            </a:r>
            <a:r>
              <a:rPr lang="nb-NO" sz="1000" b="1" dirty="0" err="1">
                <a:cs typeface="Times New Roman" pitchFamily="18" charset="0"/>
              </a:rPr>
              <a:t>Atkins</a:t>
            </a:r>
            <a:r>
              <a:rPr lang="nb-NO" sz="1000" b="1" dirty="0">
                <a:cs typeface="Times New Roman" pitchFamily="18" charset="0"/>
              </a:rPr>
              <a:t>: </a:t>
            </a:r>
            <a:r>
              <a:rPr lang="nb-NO" sz="1000" b="1" dirty="0" err="1">
                <a:cs typeface="Times New Roman" pitchFamily="18" charset="0"/>
              </a:rPr>
              <a:t>Inorganic</a:t>
            </a:r>
            <a:r>
              <a:rPr lang="nb-NO" sz="1000" b="1" dirty="0">
                <a:cs typeface="Times New Roman" pitchFamily="18" charset="0"/>
              </a:rPr>
              <a:t> </a:t>
            </a:r>
            <a:r>
              <a:rPr lang="nb-NO" sz="1000" b="1" dirty="0" err="1">
                <a:cs typeface="Times New Roman" pitchFamily="18" charset="0"/>
              </a:rPr>
              <a:t>Chemistry</a:t>
            </a:r>
            <a:r>
              <a:rPr lang="en-US" sz="1000" dirty="0"/>
              <a:t> 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762000" y="5729288"/>
            <a:ext cx="7696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800"/>
              <a:t>For ordens skyld: p’en i p-ledning har ikke noe med p-orbitaler å gjøre…..</a:t>
            </a:r>
            <a:endParaRPr lang="en-US" sz="18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Valens- og ledningsbånd; båndgap</a:t>
            </a:r>
            <a:endParaRPr lang="en-US" smtClean="0"/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371600"/>
            <a:ext cx="5760640" cy="4724400"/>
          </a:xfrm>
        </p:spPr>
        <p:txBody>
          <a:bodyPr/>
          <a:lstStyle/>
          <a:p>
            <a:pPr eaLnBrk="1" hangingPunct="1"/>
            <a:r>
              <a:rPr lang="nb-NO" dirty="0" smtClean="0"/>
              <a:t>Molekylorbitalene i faste stoffer danner bånd og forbudte ”gap” i energinivåene</a:t>
            </a:r>
          </a:p>
          <a:p>
            <a:pPr eaLnBrk="1" hangingPunct="1"/>
            <a:endParaRPr lang="nb-NO" dirty="0" smtClean="0"/>
          </a:p>
          <a:p>
            <a:pPr eaLnBrk="1" hangingPunct="1"/>
            <a:r>
              <a:rPr lang="nb-NO" dirty="0" smtClean="0"/>
              <a:t>Elektronrike grunnstoffer tenderer til å fylle bånd (tilsvarer fulle skall/oktett)</a:t>
            </a:r>
          </a:p>
          <a:p>
            <a:pPr eaLnBrk="1" hangingPunct="1"/>
            <a:endParaRPr lang="nb-NO" dirty="0" smtClean="0"/>
          </a:p>
          <a:p>
            <a:pPr eaLnBrk="1" hangingPunct="1"/>
            <a:r>
              <a:rPr lang="nb-NO" dirty="0" smtClean="0"/>
              <a:t>Øverste fylte bånd kalles valensbåndet</a:t>
            </a:r>
          </a:p>
          <a:p>
            <a:pPr eaLnBrk="1" hangingPunct="1"/>
            <a:endParaRPr lang="nb-NO" dirty="0" smtClean="0"/>
          </a:p>
          <a:p>
            <a:pPr eaLnBrk="1" hangingPunct="1"/>
            <a:r>
              <a:rPr lang="nb-NO" dirty="0" smtClean="0"/>
              <a:t>Nederste tomme bånd kalles ledningsbåndet</a:t>
            </a:r>
          </a:p>
          <a:p>
            <a:pPr eaLnBrk="1" hangingPunct="1"/>
            <a:endParaRPr lang="nb-NO" dirty="0" smtClean="0"/>
          </a:p>
          <a:p>
            <a:pPr eaLnBrk="1" hangingPunct="1"/>
            <a:r>
              <a:rPr lang="nb-NO" dirty="0" smtClean="0"/>
              <a:t>Avstanden mellom de to kalles båndgapet, </a:t>
            </a:r>
            <a:r>
              <a:rPr lang="nb-NO" i="1" dirty="0" err="1" smtClean="0"/>
              <a:t>E</a:t>
            </a:r>
            <a:r>
              <a:rPr lang="nb-NO" i="1" baseline="-25000" dirty="0" err="1" smtClean="0"/>
              <a:t>g</a:t>
            </a:r>
            <a:endParaRPr lang="en-US" i="1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6444208" y="1331661"/>
            <a:ext cx="2423525" cy="4187188"/>
            <a:chOff x="6444208" y="1331661"/>
            <a:chExt cx="2423525" cy="4187188"/>
          </a:xfrm>
        </p:grpSpPr>
        <p:pic>
          <p:nvPicPr>
            <p:cNvPr id="12290" name="Picture 2" descr="C:\Users\trulsn\Documents\MENA1000bok\Figurer\Kap 5 bandgap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1331661"/>
              <a:ext cx="1944216" cy="4187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8392923" y="3054151"/>
              <a:ext cx="4748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i="1" dirty="0" err="1" smtClean="0"/>
                <a:t>E</a:t>
              </a:r>
              <a:r>
                <a:rPr lang="nb-NO" i="1" baseline="-25000" dirty="0" err="1" smtClean="0"/>
                <a:t>g</a:t>
              </a:r>
              <a:endParaRPr lang="nb-NO" i="1" baseline="-25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Halvledere og isolatorer</a:t>
            </a:r>
            <a:endParaRPr lang="en-US" smtClean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4343400" cy="502920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I ledningsbåndet kan elektroner få ekstra energi og bevege seg fritt.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I et fullt valensbånd kan elektroner ikke bevege seg – derimot kan et hull bevege seg.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i="1" dirty="0" smtClean="0"/>
              <a:t>T</a:t>
            </a:r>
            <a:r>
              <a:rPr lang="nb-NO" sz="1800" dirty="0" smtClean="0"/>
              <a:t>=0: Ingen ledningselektroner eller hull. Isolator.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i="1" dirty="0" smtClean="0"/>
              <a:t>T</a:t>
            </a:r>
            <a:r>
              <a:rPr lang="nb-NO" sz="1800" dirty="0" smtClean="0"/>
              <a:t>&gt;0: Entropi fører til fordeling av elektroner på valens- og ledningsbåndene: Halvleder.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Avhenger av </a:t>
            </a:r>
            <a:r>
              <a:rPr lang="nb-NO" sz="1800" i="1" dirty="0" smtClean="0"/>
              <a:t>T</a:t>
            </a:r>
            <a:r>
              <a:rPr lang="nb-NO" sz="1800" dirty="0" smtClean="0"/>
              <a:t> og </a:t>
            </a:r>
            <a:r>
              <a:rPr lang="nb-NO" sz="1800" i="1" dirty="0" err="1" smtClean="0"/>
              <a:t>E</a:t>
            </a:r>
            <a:r>
              <a:rPr lang="nb-NO" sz="1800" i="1" baseline="-25000" dirty="0" err="1" smtClean="0"/>
              <a:t>g</a:t>
            </a:r>
            <a:endParaRPr lang="en-US" sz="1800" i="1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13314" name="Picture 2" descr="C:\Users\trulsn\Documents\MENA1000bok\Figurer\Kap 5 band intrinsisk eksitasj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84784"/>
            <a:ext cx="2232248" cy="470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Doping</a:t>
            </a:r>
            <a:endParaRPr lang="en-US" smtClean="0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371600"/>
            <a:ext cx="4724400" cy="4724400"/>
          </a:xfrm>
        </p:spPr>
        <p:txBody>
          <a:bodyPr/>
          <a:lstStyle/>
          <a:p>
            <a:pPr eaLnBrk="1" hangingPunct="1"/>
            <a:r>
              <a:rPr lang="nb-NO" sz="1600" dirty="0" smtClean="0"/>
              <a:t>Elektronrike fremmede species (dopanter) som holder dårlig på elektronene introduserer elektronnivåer med høyere energi enn vertskapets egne: vi får </a:t>
            </a:r>
            <a:r>
              <a:rPr lang="nb-NO" sz="1600" i="1" dirty="0" smtClean="0"/>
              <a:t>donor</a:t>
            </a:r>
            <a:r>
              <a:rPr lang="nb-NO" sz="1600" dirty="0" smtClean="0"/>
              <a:t>nivåer høyt i båndgapet.</a:t>
            </a:r>
          </a:p>
          <a:p>
            <a:pPr eaLnBrk="1" hangingPunct="1"/>
            <a:endParaRPr lang="nb-NO" sz="1600" dirty="0" smtClean="0"/>
          </a:p>
          <a:p>
            <a:pPr eaLnBrk="1" hangingPunct="1"/>
            <a:r>
              <a:rPr lang="nb-NO" sz="1600" dirty="0" smtClean="0"/>
              <a:t>Kan ved </a:t>
            </a:r>
            <a:r>
              <a:rPr lang="nb-NO" sz="1600" i="1" dirty="0" smtClean="0"/>
              <a:t>T</a:t>
            </a:r>
            <a:r>
              <a:rPr lang="nb-NO" sz="1600" dirty="0" smtClean="0"/>
              <a:t>&gt;0 lett donere elektroner til ledningsbåndet: n-leder</a:t>
            </a:r>
          </a:p>
          <a:p>
            <a:pPr eaLnBrk="1" hangingPunct="1"/>
            <a:endParaRPr lang="nb-NO" sz="1600" dirty="0" smtClean="0"/>
          </a:p>
          <a:p>
            <a:pPr eaLnBrk="1" hangingPunct="1"/>
            <a:endParaRPr lang="nb-NO" sz="1600" dirty="0" smtClean="0"/>
          </a:p>
          <a:p>
            <a:pPr eaLnBrk="1" hangingPunct="1"/>
            <a:r>
              <a:rPr lang="nb-NO" sz="1600" dirty="0" smtClean="0"/>
              <a:t>Elektronfattige fremmede species som ønsker elektroner introduserer tomme elektronnivåer: vi får </a:t>
            </a:r>
            <a:r>
              <a:rPr lang="nb-NO" sz="1600" i="1" dirty="0" err="1" smtClean="0"/>
              <a:t>akseptor</a:t>
            </a:r>
            <a:r>
              <a:rPr lang="nb-NO" sz="1600" dirty="0" err="1" smtClean="0"/>
              <a:t>nivåer</a:t>
            </a:r>
            <a:r>
              <a:rPr lang="nb-NO" sz="1600" dirty="0" smtClean="0"/>
              <a:t> lavt i båndgapet.</a:t>
            </a:r>
          </a:p>
          <a:p>
            <a:pPr eaLnBrk="1" hangingPunct="1"/>
            <a:endParaRPr lang="nb-NO" sz="1600" dirty="0" smtClean="0"/>
          </a:p>
          <a:p>
            <a:pPr eaLnBrk="1" hangingPunct="1"/>
            <a:r>
              <a:rPr lang="nb-NO" sz="1600" dirty="0" smtClean="0"/>
              <a:t>Kan ved </a:t>
            </a:r>
            <a:r>
              <a:rPr lang="nb-NO" sz="1600" i="1" dirty="0" smtClean="0"/>
              <a:t>T</a:t>
            </a:r>
            <a:r>
              <a:rPr lang="nb-NO" sz="1600" dirty="0" smtClean="0"/>
              <a:t>&gt;0 lett akseptere elektroner fra ledningsbåndet: p-leder</a:t>
            </a:r>
            <a:endParaRPr lang="en-US" sz="16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14338" name="Picture 2" descr="C:\Users\trulsn\Documents\MENA1000bok\Figurer\Kap 5 donor aksept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73739"/>
            <a:ext cx="4183265" cy="394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Molekylorbitaler</a:t>
            </a:r>
            <a:endParaRPr lang="en-US" smtClean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38100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Eksempel: p</a:t>
            </a:r>
            <a:r>
              <a:rPr lang="nb-NO" sz="1800" baseline="-25000" smtClean="0"/>
              <a:t>z</a:t>
            </a:r>
            <a:r>
              <a:rPr lang="nb-NO" sz="1800" smtClean="0"/>
              <a:t> + p</a:t>
            </a:r>
            <a:r>
              <a:rPr lang="nb-NO" sz="1800" baseline="-25000" smtClean="0"/>
              <a:t>z</a:t>
            </a:r>
            <a:endParaRPr lang="nb-NO" sz="1800" smtClean="0"/>
          </a:p>
          <a:p>
            <a:pPr lvl="2" eaLnBrk="1" hangingPunct="1"/>
            <a:r>
              <a:rPr lang="nb-NO" sz="1400" smtClean="0"/>
              <a:t>(i figuren kalt p</a:t>
            </a:r>
            <a:r>
              <a:rPr lang="nb-NO" sz="1400" baseline="-25000" smtClean="0"/>
              <a:t>x</a:t>
            </a:r>
            <a:r>
              <a:rPr lang="nb-NO" sz="1400" smtClean="0"/>
              <a:t>)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Eksempel: p</a:t>
            </a:r>
            <a:r>
              <a:rPr lang="nb-NO" sz="1800" baseline="-25000" smtClean="0"/>
              <a:t>y</a:t>
            </a:r>
            <a:r>
              <a:rPr lang="nb-NO" sz="1800" smtClean="0"/>
              <a:t> + p</a:t>
            </a:r>
            <a:r>
              <a:rPr lang="nb-NO" sz="1800" baseline="-25000" smtClean="0"/>
              <a:t>y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baseline="-25000" smtClean="0"/>
          </a:p>
        </p:txBody>
      </p:sp>
      <p:pic>
        <p:nvPicPr>
          <p:cNvPr id="14341" name="Picture 5" descr="C:\Documents and Settings\trulsn\My Documents\MetEnFrem\Figurer\PERK-2-14-M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2363" y="1143000"/>
            <a:ext cx="5253037" cy="20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C:\Documents and Settings\trulsn\My Documents\MetEnFrem\Figurer\PERK-2-15-M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6675" y="3733800"/>
            <a:ext cx="50387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 Box 10"/>
          <p:cNvSpPr txBox="1">
            <a:spLocks noChangeArrowheads="1"/>
          </p:cNvSpPr>
          <p:nvPr/>
        </p:nvSpPr>
        <p:spPr bwMode="auto">
          <a:xfrm>
            <a:off x="6553200" y="6613525"/>
            <a:ext cx="2514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 b="1">
                <a:cs typeface="Times New Roman" pitchFamily="18" charset="0"/>
              </a:rPr>
              <a:t>Figur fra P. Kofstad: Uorganisk kjemi</a:t>
            </a:r>
            <a:r>
              <a:rPr lang="en-US" sz="1000"/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pic>
        <p:nvPicPr>
          <p:cNvPr id="33795" name="Picture 9" descr="C:\Documents and Settings\trulsn\My Documents\MetEnFrem\Figurer\PerK-1-6-periodesystem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838200"/>
            <a:ext cx="5029200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nb-NO" smtClean="0"/>
              <a:t>Grunnstoffene – bindinger og egenskaper</a:t>
            </a:r>
            <a:endParaRPr lang="en-US" smtClean="0"/>
          </a:p>
        </p:txBody>
      </p:sp>
      <p:pic>
        <p:nvPicPr>
          <p:cNvPr id="357382" name="Picture 6" descr="C:\Documents and Settings\trulsn\My Documents\MetEnFrem\Figurer\PerK-3-1-halvmetall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789040"/>
            <a:ext cx="2466975" cy="2085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33798" name="Text Box 8"/>
          <p:cNvSpPr txBox="1">
            <a:spLocks noChangeArrowheads="1"/>
          </p:cNvSpPr>
          <p:nvPr/>
        </p:nvSpPr>
        <p:spPr bwMode="auto">
          <a:xfrm>
            <a:off x="6444208" y="6165304"/>
            <a:ext cx="2514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 b="1" dirty="0">
                <a:cs typeface="Times New Roman" pitchFamily="18" charset="0"/>
              </a:rPr>
              <a:t>Figurer fra P. Kofstad: Uorganisk kjemi</a:t>
            </a:r>
            <a:r>
              <a:rPr lang="en-US" sz="1000" dirty="0"/>
              <a:t> </a:t>
            </a:r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838200"/>
            <a:ext cx="4191000" cy="5486400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lvl="1" eaLnBrk="1" hangingPunct="1">
              <a:buFontTx/>
              <a:buNone/>
              <a:defRPr/>
            </a:pPr>
            <a:r>
              <a:rPr lang="nb-NO" sz="1400" smtClean="0"/>
              <a:t>		               Atomære</a:t>
            </a:r>
          </a:p>
          <a:p>
            <a:pPr lvl="2" eaLnBrk="1" hangingPunct="1">
              <a:buFontTx/>
              <a:buNone/>
              <a:defRPr/>
            </a:pPr>
            <a:r>
              <a:rPr lang="nb-NO" sz="1200" smtClean="0"/>
              <a:t>	               He, Ne, Ar, Kr, Xe, Rn</a:t>
            </a:r>
          </a:p>
          <a:p>
            <a:pPr lvl="1" eaLnBrk="1" hangingPunct="1">
              <a:buFontTx/>
              <a:buNone/>
              <a:defRPr/>
            </a:pPr>
            <a:r>
              <a:rPr lang="nb-NO" sz="1400" smtClean="0"/>
              <a:t>		           Molekylære; diatomære:</a:t>
            </a:r>
          </a:p>
          <a:p>
            <a:pPr lvl="2" eaLnBrk="1" hangingPunct="1">
              <a:buFontTx/>
              <a:buNone/>
              <a:defRPr/>
            </a:pPr>
            <a:r>
              <a:rPr lang="nb-NO" sz="1200" smtClean="0"/>
              <a:t>	          H</a:t>
            </a:r>
            <a:r>
              <a:rPr lang="nb-NO" sz="1200" baseline="-25000" smtClean="0"/>
              <a:t>2</a:t>
            </a:r>
            <a:r>
              <a:rPr lang="nb-NO" sz="1200" smtClean="0"/>
              <a:t> 		(H-H)</a:t>
            </a:r>
          </a:p>
          <a:p>
            <a:pPr lvl="2" eaLnBrk="1" hangingPunct="1">
              <a:buFontTx/>
              <a:buNone/>
              <a:defRPr/>
            </a:pPr>
            <a:r>
              <a:rPr lang="nb-NO" sz="1200" smtClean="0"/>
              <a:t>	          F</a:t>
            </a:r>
            <a:r>
              <a:rPr lang="nb-NO" sz="1200" baseline="-25000" smtClean="0"/>
              <a:t>2</a:t>
            </a:r>
            <a:r>
              <a:rPr lang="nb-NO" sz="1200" smtClean="0"/>
              <a:t>, Cl</a:t>
            </a:r>
            <a:r>
              <a:rPr lang="nb-NO" sz="1200" baseline="-25000" smtClean="0"/>
              <a:t>2</a:t>
            </a:r>
            <a:r>
              <a:rPr lang="nb-NO" sz="1200" smtClean="0"/>
              <a:t>, Br</a:t>
            </a:r>
            <a:r>
              <a:rPr lang="nb-NO" sz="1200" baseline="-25000" smtClean="0"/>
              <a:t>2</a:t>
            </a:r>
            <a:r>
              <a:rPr lang="nb-NO" sz="1200" smtClean="0"/>
              <a:t>, I</a:t>
            </a:r>
            <a:r>
              <a:rPr lang="nb-NO" sz="1200" baseline="-25000" smtClean="0"/>
              <a:t>2</a:t>
            </a:r>
            <a:r>
              <a:rPr lang="nb-NO" sz="1200" smtClean="0"/>
              <a:t> 	(F-F osv.)</a:t>
            </a:r>
          </a:p>
          <a:p>
            <a:pPr lvl="2" eaLnBrk="1" hangingPunct="1">
              <a:buFontTx/>
              <a:buNone/>
              <a:defRPr/>
            </a:pPr>
            <a:r>
              <a:rPr lang="nb-NO" sz="1200" smtClean="0"/>
              <a:t>	          O</a:t>
            </a:r>
            <a:r>
              <a:rPr lang="nb-NO" sz="1200" baseline="-25000" smtClean="0"/>
              <a:t>2</a:t>
            </a:r>
            <a:r>
              <a:rPr lang="nb-NO" sz="1200" smtClean="0"/>
              <a:t>, S</a:t>
            </a:r>
            <a:r>
              <a:rPr lang="nb-NO" sz="1200" baseline="-25000" smtClean="0"/>
              <a:t>2</a:t>
            </a:r>
            <a:r>
              <a:rPr lang="nb-NO" sz="1200" smtClean="0"/>
              <a:t>	(O=O osv.)</a:t>
            </a:r>
          </a:p>
          <a:p>
            <a:pPr lvl="2" eaLnBrk="1" hangingPunct="1">
              <a:buFontTx/>
              <a:buNone/>
              <a:defRPr/>
            </a:pPr>
            <a:r>
              <a:rPr lang="nb-NO" sz="1200" smtClean="0"/>
              <a:t>	          N</a:t>
            </a:r>
            <a:r>
              <a:rPr lang="nb-NO" sz="1200" baseline="-25000" smtClean="0"/>
              <a:t>2</a:t>
            </a:r>
            <a:r>
              <a:rPr lang="nb-NO" sz="1200" smtClean="0"/>
              <a:t>		(N </a:t>
            </a:r>
            <a:r>
              <a:rPr lang="nb-NO" sz="1400" smtClean="0">
                <a:sym typeface="Symbol" pitchFamily="18" charset="2"/>
              </a:rPr>
              <a:t></a:t>
            </a:r>
            <a:r>
              <a:rPr lang="nb-NO" sz="1200" smtClean="0"/>
              <a:t>N)</a:t>
            </a:r>
          </a:p>
          <a:p>
            <a:pPr lvl="1" eaLnBrk="1" hangingPunct="1">
              <a:buFontTx/>
              <a:buNone/>
              <a:defRPr/>
            </a:pPr>
            <a:r>
              <a:rPr lang="nb-NO" sz="1400" smtClean="0"/>
              <a:t>	          Molekylære; polyedre</a:t>
            </a:r>
          </a:p>
          <a:p>
            <a:pPr lvl="2" eaLnBrk="1" hangingPunct="1">
              <a:buFontTx/>
              <a:buNone/>
              <a:defRPr/>
            </a:pPr>
            <a:r>
              <a:rPr lang="nb-NO" sz="1200" smtClean="0"/>
              <a:t>	      O</a:t>
            </a:r>
            <a:r>
              <a:rPr lang="nb-NO" sz="1200" baseline="-25000" smtClean="0"/>
              <a:t>3</a:t>
            </a:r>
            <a:r>
              <a:rPr lang="nb-NO" sz="1200" smtClean="0"/>
              <a:t>, S</a:t>
            </a:r>
            <a:r>
              <a:rPr lang="nb-NO" sz="1200" baseline="-25000" smtClean="0"/>
              <a:t>8</a:t>
            </a:r>
            <a:r>
              <a:rPr lang="nb-NO" sz="1200" smtClean="0"/>
              <a:t>, Se</a:t>
            </a:r>
            <a:r>
              <a:rPr lang="nb-NO" sz="1200" baseline="-25000" smtClean="0"/>
              <a:t>8</a:t>
            </a:r>
            <a:endParaRPr lang="nb-NO" sz="1200" smtClean="0"/>
          </a:p>
          <a:p>
            <a:pPr lvl="2" eaLnBrk="1" hangingPunct="1">
              <a:buFontTx/>
              <a:buNone/>
              <a:defRPr/>
            </a:pPr>
            <a:r>
              <a:rPr lang="nb-NO" sz="1200" smtClean="0"/>
              <a:t>	      P</a:t>
            </a:r>
            <a:r>
              <a:rPr lang="nb-NO" sz="1200" baseline="-25000" smtClean="0"/>
              <a:t>4</a:t>
            </a:r>
            <a:endParaRPr lang="nb-NO" sz="1200" smtClean="0"/>
          </a:p>
          <a:p>
            <a:pPr lvl="2" eaLnBrk="1" hangingPunct="1">
              <a:buFontTx/>
              <a:buNone/>
              <a:defRPr/>
            </a:pPr>
            <a:r>
              <a:rPr lang="nb-NO" sz="1200" smtClean="0"/>
              <a:t>	      C</a:t>
            </a:r>
            <a:r>
              <a:rPr lang="nb-NO" sz="1200" baseline="-25000" smtClean="0"/>
              <a:t>60</a:t>
            </a:r>
            <a:endParaRPr lang="nb-NO" sz="1200" smtClean="0"/>
          </a:p>
          <a:p>
            <a:pPr lvl="1" eaLnBrk="1" hangingPunct="1">
              <a:buFontTx/>
              <a:buNone/>
              <a:defRPr/>
            </a:pPr>
            <a:r>
              <a:rPr lang="nb-NO" sz="1400" smtClean="0"/>
              <a:t>		    Molekylære; kjeder</a:t>
            </a:r>
          </a:p>
          <a:p>
            <a:pPr lvl="2" eaLnBrk="1" hangingPunct="1">
              <a:buFontTx/>
              <a:buNone/>
              <a:defRPr/>
            </a:pPr>
            <a:r>
              <a:rPr lang="nb-NO" sz="1200" smtClean="0"/>
              <a:t>	    S</a:t>
            </a:r>
            <a:r>
              <a:rPr lang="nb-NO" sz="1200" baseline="-25000" smtClean="0"/>
              <a:t>n</a:t>
            </a:r>
            <a:endParaRPr lang="nb-NO" sz="1200" smtClean="0"/>
          </a:p>
          <a:p>
            <a:pPr lvl="2" eaLnBrk="1" hangingPunct="1">
              <a:buFontTx/>
              <a:buNone/>
              <a:defRPr/>
            </a:pPr>
            <a:r>
              <a:rPr lang="nb-NO" sz="1200" smtClean="0"/>
              <a:t>	    (P</a:t>
            </a:r>
            <a:r>
              <a:rPr lang="nb-NO" sz="1200" baseline="-25000" smtClean="0"/>
              <a:t>4</a:t>
            </a:r>
            <a:r>
              <a:rPr lang="nb-NO" sz="1200" smtClean="0"/>
              <a:t>)</a:t>
            </a:r>
            <a:r>
              <a:rPr lang="nb-NO" sz="1200" baseline="-25000" smtClean="0"/>
              <a:t>n</a:t>
            </a:r>
            <a:r>
              <a:rPr lang="nb-NO" sz="1200" smtClean="0"/>
              <a:t>(rødt)</a:t>
            </a:r>
          </a:p>
          <a:p>
            <a:pPr lvl="1" eaLnBrk="1" hangingPunct="1">
              <a:buFontTx/>
              <a:buNone/>
              <a:defRPr/>
            </a:pPr>
            <a:r>
              <a:rPr lang="nb-NO" sz="1400" smtClean="0"/>
              <a:t>		  Makromolekylære</a:t>
            </a:r>
          </a:p>
          <a:p>
            <a:pPr lvl="2" eaLnBrk="1" hangingPunct="1">
              <a:buFontTx/>
              <a:buNone/>
              <a:defRPr/>
            </a:pPr>
            <a:r>
              <a:rPr lang="nb-NO" sz="1200" smtClean="0"/>
              <a:t>  	  C(diamant)</a:t>
            </a:r>
          </a:p>
          <a:p>
            <a:pPr lvl="1" eaLnBrk="1" hangingPunct="1">
              <a:buFontTx/>
              <a:buNone/>
              <a:defRPr/>
            </a:pPr>
            <a:r>
              <a:rPr lang="nb-NO" sz="1400" smtClean="0"/>
              <a:t>		Molekylære; lag</a:t>
            </a:r>
          </a:p>
          <a:p>
            <a:pPr lvl="2" eaLnBrk="1" hangingPunct="1">
              <a:buFontTx/>
              <a:buNone/>
              <a:defRPr/>
            </a:pPr>
            <a:r>
              <a:rPr lang="nb-NO" sz="1200" smtClean="0"/>
              <a:t>     P(sort)</a:t>
            </a:r>
          </a:p>
          <a:p>
            <a:pPr lvl="2" eaLnBrk="1" hangingPunct="1">
              <a:buFontTx/>
              <a:buNone/>
              <a:defRPr/>
            </a:pPr>
            <a:r>
              <a:rPr lang="nb-NO" sz="1200" smtClean="0"/>
              <a:t>     C(grafitt)</a:t>
            </a:r>
          </a:p>
          <a:p>
            <a:pPr lvl="1" eaLnBrk="1" hangingPunct="1">
              <a:buFontTx/>
              <a:buNone/>
              <a:defRPr/>
            </a:pPr>
            <a:r>
              <a:rPr lang="nb-NO" sz="1400" smtClean="0"/>
              <a:t>	Halvmetaller</a:t>
            </a:r>
          </a:p>
          <a:p>
            <a:pPr lvl="2" eaLnBrk="1" hangingPunct="1">
              <a:buFontTx/>
              <a:buNone/>
              <a:defRPr/>
            </a:pPr>
            <a:r>
              <a:rPr lang="nb-NO" sz="1200" smtClean="0"/>
              <a:t>B, Si, Ge, As, Se</a:t>
            </a:r>
          </a:p>
          <a:p>
            <a:pPr lvl="1" eaLnBrk="1" hangingPunct="1">
              <a:buFontTx/>
              <a:buNone/>
              <a:defRPr/>
            </a:pPr>
            <a:r>
              <a:rPr lang="nb-NO" sz="1400" smtClean="0"/>
              <a:t>Metaller</a:t>
            </a:r>
          </a:p>
          <a:p>
            <a:pPr lvl="1" eaLnBrk="1" hangingPunct="1">
              <a:buFontTx/>
              <a:buNone/>
              <a:defRPr/>
            </a:pPr>
            <a:r>
              <a:rPr lang="nb-NO" sz="1200" smtClean="0"/>
              <a:t>  …..Al, Ga, Sn, Sb,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nb-NO" smtClean="0"/>
              <a:t>Forbindelser</a:t>
            </a:r>
            <a:endParaRPr lang="en-US" smtClean="0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914400"/>
            <a:ext cx="4572000" cy="56388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nb-NO" sz="1600" smtClean="0"/>
              <a:t>To ikke-metaller: Kovalent forbindelse</a:t>
            </a:r>
          </a:p>
          <a:p>
            <a:pPr lvl="1" eaLnBrk="1" hangingPunct="1">
              <a:buFontTx/>
              <a:buNone/>
            </a:pPr>
            <a:r>
              <a:rPr lang="nb-NO" sz="1400" smtClean="0"/>
              <a:t>H</a:t>
            </a:r>
            <a:r>
              <a:rPr lang="nb-NO" sz="1400" baseline="-25000" smtClean="0"/>
              <a:t>2</a:t>
            </a:r>
            <a:r>
              <a:rPr lang="nb-NO" sz="1400" smtClean="0"/>
              <a:t>O, HCl, SO</a:t>
            </a:r>
            <a:r>
              <a:rPr lang="nb-NO" sz="1400" baseline="-25000" smtClean="0"/>
              <a:t>2</a:t>
            </a:r>
            <a:r>
              <a:rPr lang="nb-NO" sz="1400" smtClean="0"/>
              <a:t>, CH</a:t>
            </a:r>
            <a:r>
              <a:rPr lang="nb-NO" sz="1400" baseline="-25000" smtClean="0"/>
              <a:t>4</a:t>
            </a:r>
            <a:r>
              <a:rPr lang="nb-NO" sz="1400" smtClean="0"/>
              <a:t>, CS</a:t>
            </a:r>
            <a:r>
              <a:rPr lang="nb-NO" sz="1400" baseline="-25000" smtClean="0"/>
              <a:t>2</a:t>
            </a:r>
            <a:r>
              <a:rPr lang="nb-NO" sz="1400" smtClean="0"/>
              <a:t>, NI</a:t>
            </a:r>
            <a:r>
              <a:rPr lang="nb-NO" sz="1400" baseline="-25000" smtClean="0"/>
              <a:t>3</a:t>
            </a:r>
            <a:r>
              <a:rPr lang="nb-NO" sz="1400" smtClean="0"/>
              <a:t>, SiO</a:t>
            </a:r>
            <a:r>
              <a:rPr lang="nb-NO" sz="1400" baseline="-25000" smtClean="0"/>
              <a:t>2</a:t>
            </a:r>
            <a:r>
              <a:rPr lang="nb-NO" sz="1400" smtClean="0"/>
              <a:t>, SiC, BN, osv.</a:t>
            </a:r>
          </a:p>
          <a:p>
            <a:pPr lvl="1" eaLnBrk="1" hangingPunct="1"/>
            <a:endParaRPr lang="nb-NO" sz="1400" smtClean="0"/>
          </a:p>
          <a:p>
            <a:pPr eaLnBrk="1" hangingPunct="1">
              <a:buFontTx/>
              <a:buNone/>
            </a:pPr>
            <a:r>
              <a:rPr lang="nb-NO" sz="1600" smtClean="0"/>
              <a:t>To metaller: Metallisk forbindelse</a:t>
            </a:r>
          </a:p>
          <a:p>
            <a:pPr lvl="1" eaLnBrk="1" hangingPunct="1">
              <a:buFontTx/>
              <a:buNone/>
            </a:pPr>
            <a:r>
              <a:rPr lang="nb-NO" sz="1400" smtClean="0"/>
              <a:t>NiAl, LaNi</a:t>
            </a:r>
            <a:r>
              <a:rPr lang="nb-NO" sz="1400" baseline="-25000" smtClean="0"/>
              <a:t>5</a:t>
            </a:r>
            <a:r>
              <a:rPr lang="nb-NO" sz="1400" smtClean="0"/>
              <a:t>, osv.</a:t>
            </a:r>
          </a:p>
          <a:p>
            <a:pPr lvl="1" eaLnBrk="1" hangingPunct="1"/>
            <a:endParaRPr lang="nb-NO" sz="1400" smtClean="0"/>
          </a:p>
          <a:p>
            <a:pPr eaLnBrk="1" hangingPunct="1">
              <a:buFontTx/>
              <a:buNone/>
            </a:pPr>
            <a:r>
              <a:rPr lang="nb-NO" sz="1600" smtClean="0"/>
              <a:t>Metall og ikke-metall: Ionisk</a:t>
            </a:r>
          </a:p>
          <a:p>
            <a:pPr lvl="1" eaLnBrk="1" hangingPunct="1">
              <a:buFontTx/>
              <a:buNone/>
            </a:pPr>
            <a:r>
              <a:rPr lang="nb-NO" sz="1400" smtClean="0"/>
              <a:t>NaCl, SrO, LaF</a:t>
            </a:r>
            <a:r>
              <a:rPr lang="nb-NO" sz="1400" baseline="-25000" smtClean="0"/>
              <a:t>3</a:t>
            </a:r>
            <a:r>
              <a:rPr lang="nb-NO" sz="1400" smtClean="0"/>
              <a:t>, osv.</a:t>
            </a:r>
          </a:p>
          <a:p>
            <a:pPr lvl="1" eaLnBrk="1" hangingPunct="1">
              <a:buFontTx/>
              <a:buNone/>
            </a:pPr>
            <a:r>
              <a:rPr lang="nb-NO" sz="1400" smtClean="0"/>
              <a:t>Minkende forskjell i elektronegativitet gir minkende ionisk og økende kovalent karakter; TiB</a:t>
            </a:r>
            <a:r>
              <a:rPr lang="nb-NO" sz="1400" baseline="-25000" smtClean="0"/>
              <a:t>2</a:t>
            </a:r>
            <a:r>
              <a:rPr lang="nb-NO" sz="1400" smtClean="0"/>
              <a:t>, WC, NiAs, osv.</a:t>
            </a:r>
          </a:p>
          <a:p>
            <a:pPr eaLnBrk="1" hangingPunct="1"/>
            <a:endParaRPr lang="nb-NO" sz="1600" smtClean="0"/>
          </a:p>
          <a:p>
            <a:pPr eaLnBrk="1" hangingPunct="1">
              <a:buFontTx/>
              <a:buNone/>
            </a:pPr>
            <a:r>
              <a:rPr lang="nb-NO" sz="1600" smtClean="0"/>
              <a:t>Hydrogen: Variabel rolle (metall/ikke-metall)</a:t>
            </a:r>
          </a:p>
          <a:p>
            <a:pPr lvl="1" eaLnBrk="1" hangingPunct="1">
              <a:buFontTx/>
              <a:buNone/>
            </a:pPr>
            <a:r>
              <a:rPr lang="nb-NO" sz="1400" smtClean="0"/>
              <a:t>HCl (polar kovalent), CH</a:t>
            </a:r>
            <a:r>
              <a:rPr lang="nb-NO" sz="1400" baseline="-25000" smtClean="0"/>
              <a:t>4 </a:t>
            </a:r>
            <a:r>
              <a:rPr lang="nb-NO" sz="1400" smtClean="0"/>
              <a:t>(kovalent), PdH</a:t>
            </a:r>
            <a:r>
              <a:rPr lang="nb-NO" sz="1400" baseline="-25000" smtClean="0"/>
              <a:t>2</a:t>
            </a:r>
            <a:r>
              <a:rPr lang="nb-NO" sz="1400" smtClean="0"/>
              <a:t> (metallisk), CaH</a:t>
            </a:r>
            <a:r>
              <a:rPr lang="nb-NO" sz="1400" baseline="-25000" smtClean="0"/>
              <a:t>2</a:t>
            </a:r>
            <a:r>
              <a:rPr lang="nb-NO" sz="1400" smtClean="0"/>
              <a:t> (ionisk)</a:t>
            </a:r>
          </a:p>
          <a:p>
            <a:pPr eaLnBrk="1" hangingPunct="1"/>
            <a:endParaRPr lang="nb-NO" sz="1600" smtClean="0"/>
          </a:p>
          <a:p>
            <a:pPr eaLnBrk="1" hangingPunct="1">
              <a:buFontTx/>
              <a:buNone/>
            </a:pPr>
            <a:r>
              <a:rPr lang="nb-NO" sz="1600" smtClean="0"/>
              <a:t>Høyere forbindelser: Komplisert, men grupper kan ofte ses på som kovalente internt og ioniske eksternt</a:t>
            </a:r>
          </a:p>
          <a:p>
            <a:pPr lvl="1" eaLnBrk="1" hangingPunct="1">
              <a:buFontTx/>
              <a:buNone/>
            </a:pPr>
            <a:r>
              <a:rPr lang="nb-NO" sz="1400" smtClean="0"/>
              <a:t>H</a:t>
            </a:r>
            <a:r>
              <a:rPr lang="nb-NO" sz="1400" baseline="-25000" smtClean="0"/>
              <a:t>3</a:t>
            </a:r>
            <a:r>
              <a:rPr lang="nb-NO" sz="1400" smtClean="0"/>
              <a:t>O</a:t>
            </a:r>
            <a:r>
              <a:rPr lang="nb-NO" sz="1400" baseline="30000" smtClean="0"/>
              <a:t>+</a:t>
            </a:r>
            <a:r>
              <a:rPr lang="nb-NO" sz="1400" smtClean="0"/>
              <a:t>, NO</a:t>
            </a:r>
            <a:r>
              <a:rPr lang="nb-NO" sz="1400" baseline="-25000" smtClean="0"/>
              <a:t>3</a:t>
            </a:r>
            <a:r>
              <a:rPr lang="nb-NO" sz="1400" baseline="30000" smtClean="0"/>
              <a:t>-</a:t>
            </a:r>
            <a:r>
              <a:rPr lang="nb-NO" sz="1400" smtClean="0"/>
              <a:t>, PO</a:t>
            </a:r>
            <a:r>
              <a:rPr lang="nb-NO" sz="1400" baseline="-25000" smtClean="0"/>
              <a:t>4</a:t>
            </a:r>
            <a:r>
              <a:rPr lang="nb-NO" sz="1400" baseline="30000" smtClean="0"/>
              <a:t>3-</a:t>
            </a:r>
            <a:r>
              <a:rPr lang="nb-NO" sz="1400" smtClean="0"/>
              <a:t>, NH</a:t>
            </a:r>
            <a:r>
              <a:rPr lang="nb-NO" sz="1400" baseline="-25000" smtClean="0"/>
              <a:t>4</a:t>
            </a:r>
            <a:r>
              <a:rPr lang="nb-NO" sz="1400" baseline="30000" smtClean="0"/>
              <a:t>+</a:t>
            </a:r>
            <a:r>
              <a:rPr lang="nb-NO" sz="1400" smtClean="0"/>
              <a:t>, osv.</a:t>
            </a:r>
            <a:endParaRPr lang="en-US" sz="1400" smtClean="0"/>
          </a:p>
        </p:txBody>
      </p:sp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6629400" y="6165304"/>
            <a:ext cx="2514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 b="1" dirty="0">
                <a:cs typeface="Times New Roman" pitchFamily="18" charset="0"/>
              </a:rPr>
              <a:t>Figur fra P. Kofstad: Uorganisk kjemi</a:t>
            </a:r>
            <a:r>
              <a:rPr lang="en-US" sz="1000" dirty="0"/>
              <a:t> </a:t>
            </a:r>
          </a:p>
        </p:txBody>
      </p:sp>
      <p:sp>
        <p:nvSpPr>
          <p:cNvPr id="358407" name="WordArt 7"/>
          <p:cNvSpPr>
            <a:spLocks noChangeArrowheads="1" noChangeShapeType="1" noTextEdit="1"/>
          </p:cNvSpPr>
          <p:nvPr/>
        </p:nvSpPr>
        <p:spPr bwMode="auto">
          <a:xfrm>
            <a:off x="228600" y="152400"/>
            <a:ext cx="838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NFF</a:t>
            </a:r>
          </a:p>
        </p:txBody>
      </p:sp>
      <p:pic>
        <p:nvPicPr>
          <p:cNvPr id="34823" name="Picture 8" descr="C:\Documents and Settings\trulsn\My Documents\MetEnFrem\Figurer\PerK-1-6-periodesystem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572000" y="2780928"/>
            <a:ext cx="45720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Organiske forbindelser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b-NO" smtClean="0"/>
              <a:t>Kovalente forbindelser med karbon, C</a:t>
            </a:r>
          </a:p>
          <a:p>
            <a:pPr lvl="1" eaLnBrk="1" hangingPunct="1"/>
            <a:r>
              <a:rPr lang="nb-NO" smtClean="0"/>
              <a:t>&gt;30 millioner kjente organiske forbindelser</a:t>
            </a:r>
          </a:p>
          <a:p>
            <a:pPr lvl="1" eaLnBrk="1" hangingPunct="1"/>
            <a:r>
              <a:rPr lang="nb-NO" smtClean="0"/>
              <a:t>bare noen få, enkle karbonforbindelser regnes om uorganiske</a:t>
            </a:r>
          </a:p>
          <a:p>
            <a:pPr lvl="2" eaLnBrk="1" hangingPunct="1"/>
            <a:r>
              <a:rPr lang="nb-NO" smtClean="0"/>
              <a:t>karbonater CO</a:t>
            </a:r>
            <a:r>
              <a:rPr lang="nb-NO" baseline="-25000" smtClean="0"/>
              <a:t>3</a:t>
            </a:r>
            <a:r>
              <a:rPr lang="nb-NO" baseline="30000" smtClean="0"/>
              <a:t>2-</a:t>
            </a:r>
            <a:r>
              <a:rPr lang="nb-NO" smtClean="0"/>
              <a:t>, karbider C</a:t>
            </a:r>
            <a:r>
              <a:rPr lang="nb-NO" baseline="30000" smtClean="0"/>
              <a:t>4-</a:t>
            </a:r>
            <a:r>
              <a:rPr lang="nb-NO" smtClean="0"/>
              <a:t>, cyanider CN</a:t>
            </a:r>
            <a:r>
              <a:rPr lang="nb-NO" baseline="30000" smtClean="0"/>
              <a:t>-</a:t>
            </a:r>
            <a:r>
              <a:rPr lang="nb-NO" smtClean="0"/>
              <a:t>, CO, CO</a:t>
            </a:r>
            <a:r>
              <a:rPr lang="nb-NO" baseline="30000" smtClean="0"/>
              <a:t>2-</a:t>
            </a:r>
            <a:r>
              <a:rPr lang="nb-NO" smtClean="0"/>
              <a:t>….</a:t>
            </a:r>
          </a:p>
          <a:p>
            <a:pPr lvl="2" eaLnBrk="1" hangingPunct="1"/>
            <a:endParaRPr lang="nb-NO" smtClean="0"/>
          </a:p>
          <a:p>
            <a:pPr eaLnBrk="1" hangingPunct="1"/>
            <a:r>
              <a:rPr lang="nb-NO" smtClean="0"/>
              <a:t>De enkleste; hydrokarboner; alkaner</a:t>
            </a:r>
          </a:p>
          <a:p>
            <a:pPr lvl="1" eaLnBrk="1" hangingPunct="1"/>
            <a:r>
              <a:rPr lang="nb-NO" smtClean="0"/>
              <a:t>metan CH</a:t>
            </a:r>
            <a:r>
              <a:rPr lang="nb-NO" baseline="-25000" smtClean="0"/>
              <a:t>4</a:t>
            </a:r>
          </a:p>
          <a:p>
            <a:pPr lvl="1" eaLnBrk="1" hangingPunct="1"/>
            <a:r>
              <a:rPr lang="nb-NO" smtClean="0"/>
              <a:t>etan C</a:t>
            </a:r>
            <a:r>
              <a:rPr lang="nb-NO" baseline="-25000" smtClean="0"/>
              <a:t>2</a:t>
            </a:r>
            <a:r>
              <a:rPr lang="nb-NO" smtClean="0"/>
              <a:t>H</a:t>
            </a:r>
            <a:r>
              <a:rPr lang="nb-NO" baseline="-25000" smtClean="0"/>
              <a:t>6</a:t>
            </a:r>
          </a:p>
          <a:p>
            <a:pPr lvl="1" eaLnBrk="1" hangingPunct="1"/>
            <a:r>
              <a:rPr lang="nb-NO" smtClean="0"/>
              <a:t>propan C</a:t>
            </a:r>
            <a:r>
              <a:rPr lang="nb-NO" baseline="-25000" smtClean="0"/>
              <a:t>3</a:t>
            </a:r>
            <a:r>
              <a:rPr lang="nb-NO" smtClean="0"/>
              <a:t>H</a:t>
            </a:r>
            <a:r>
              <a:rPr lang="nb-NO" baseline="-25000" smtClean="0"/>
              <a:t>8</a:t>
            </a:r>
          </a:p>
          <a:p>
            <a:pPr lvl="1" eaLnBrk="1" hangingPunct="1"/>
            <a:r>
              <a:rPr lang="nb-NO" smtClean="0"/>
              <a:t>butan C</a:t>
            </a:r>
            <a:r>
              <a:rPr lang="nb-NO" baseline="-25000" smtClean="0"/>
              <a:t>4</a:t>
            </a:r>
            <a:r>
              <a:rPr lang="nb-NO" smtClean="0"/>
              <a:t>H</a:t>
            </a:r>
            <a:r>
              <a:rPr lang="nb-NO" baseline="-25000" smtClean="0"/>
              <a:t>10</a:t>
            </a:r>
            <a:r>
              <a:rPr lang="nb-NO" smtClean="0"/>
              <a:t>     </a:t>
            </a:r>
          </a:p>
          <a:p>
            <a:pPr lvl="2" eaLnBrk="1" hangingPunct="1"/>
            <a:r>
              <a:rPr lang="nb-NO" smtClean="0"/>
              <a:t>iso-butan     </a:t>
            </a:r>
          </a:p>
          <a:p>
            <a:pPr lvl="2" eaLnBrk="1" hangingPunct="1"/>
            <a:r>
              <a:rPr lang="nb-NO" smtClean="0"/>
              <a:t>n-butan</a:t>
            </a:r>
          </a:p>
          <a:p>
            <a:pPr lvl="1" eaLnBrk="1" hangingPunct="1">
              <a:buFontTx/>
              <a:buNone/>
            </a:pPr>
            <a:r>
              <a:rPr lang="nb-NO" smtClean="0"/>
              <a:t>	…</a:t>
            </a:r>
          </a:p>
          <a:p>
            <a:pPr lvl="1" eaLnBrk="1" hangingPunct="1"/>
            <a:r>
              <a:rPr lang="nb-NO" smtClean="0"/>
              <a:t>Generelt: C</a:t>
            </a:r>
            <a:r>
              <a:rPr lang="nb-NO" baseline="-25000" smtClean="0"/>
              <a:t>n</a:t>
            </a:r>
            <a:r>
              <a:rPr lang="nb-NO" smtClean="0"/>
              <a:t>H</a:t>
            </a:r>
            <a:r>
              <a:rPr lang="nb-NO" baseline="-25000" smtClean="0"/>
              <a:t>2n+2</a:t>
            </a:r>
          </a:p>
        </p:txBody>
      </p:sp>
      <p:pic>
        <p:nvPicPr>
          <p:cNvPr id="35845" name="Picture 4" descr="butane-3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4652963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5" descr="butane-isom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3933825"/>
            <a:ext cx="23622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E29D91-9023-4E8E-A301-EB392C2E335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Hydrokarboner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24744"/>
            <a:ext cx="7772400" cy="4971256"/>
          </a:xfrm>
        </p:spPr>
        <p:txBody>
          <a:bodyPr/>
          <a:lstStyle/>
          <a:p>
            <a:pPr eaLnBrk="1" hangingPunct="1"/>
            <a:r>
              <a:rPr lang="nb-NO" sz="1800" dirty="0" smtClean="0"/>
              <a:t>Alkaner – bare enkeltbindinger (mettede)</a:t>
            </a:r>
          </a:p>
          <a:p>
            <a:pPr lvl="1" eaLnBrk="1" hangingPunct="1"/>
            <a:r>
              <a:rPr lang="nb-NO" sz="1600" dirty="0" smtClean="0"/>
              <a:t>metan CH</a:t>
            </a:r>
            <a:r>
              <a:rPr lang="nb-NO" sz="1600" baseline="-25000" dirty="0" smtClean="0"/>
              <a:t>4</a:t>
            </a:r>
          </a:p>
          <a:p>
            <a:pPr lvl="1" eaLnBrk="1" hangingPunct="1"/>
            <a:r>
              <a:rPr lang="nb-NO" sz="1600" dirty="0" smtClean="0"/>
              <a:t>etan C</a:t>
            </a:r>
            <a:r>
              <a:rPr lang="nb-NO" sz="1600" baseline="-25000" dirty="0" smtClean="0"/>
              <a:t>2</a:t>
            </a:r>
            <a:r>
              <a:rPr lang="nb-NO" sz="1600" dirty="0" smtClean="0"/>
              <a:t>H</a:t>
            </a:r>
            <a:r>
              <a:rPr lang="nb-NO" sz="1600" baseline="-25000" dirty="0" smtClean="0"/>
              <a:t>6</a:t>
            </a:r>
          </a:p>
          <a:p>
            <a:pPr lvl="1" eaLnBrk="1" hangingPunct="1"/>
            <a:r>
              <a:rPr lang="nb-NO" sz="1600" dirty="0" smtClean="0"/>
              <a:t>C</a:t>
            </a:r>
            <a:r>
              <a:rPr lang="nb-NO" sz="1600" baseline="-25000" dirty="0" smtClean="0"/>
              <a:t>n</a:t>
            </a:r>
            <a:r>
              <a:rPr lang="nb-NO" sz="1600" dirty="0" smtClean="0"/>
              <a:t>H</a:t>
            </a:r>
            <a:r>
              <a:rPr lang="nb-NO" sz="1600" baseline="-25000" dirty="0" smtClean="0"/>
              <a:t>2n+2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Alkener – med dobbelbindinger (umettede)</a:t>
            </a:r>
          </a:p>
          <a:p>
            <a:pPr lvl="1" eaLnBrk="1" hangingPunct="1"/>
            <a:r>
              <a:rPr lang="nb-NO" sz="1600" dirty="0" smtClean="0"/>
              <a:t>eten C</a:t>
            </a:r>
            <a:r>
              <a:rPr lang="nb-NO" sz="1600" baseline="-25000" dirty="0" smtClean="0"/>
              <a:t>2</a:t>
            </a:r>
            <a:r>
              <a:rPr lang="nb-NO" sz="1600" dirty="0" smtClean="0"/>
              <a:t>H</a:t>
            </a:r>
            <a:r>
              <a:rPr lang="nb-NO" sz="1600" baseline="-25000" dirty="0" smtClean="0"/>
              <a:t>4</a:t>
            </a:r>
            <a:r>
              <a:rPr lang="nb-NO" sz="1600" dirty="0" smtClean="0"/>
              <a:t>		H</a:t>
            </a:r>
            <a:r>
              <a:rPr lang="nb-NO" sz="1600" baseline="-25000" dirty="0" smtClean="0"/>
              <a:t>2</a:t>
            </a:r>
            <a:r>
              <a:rPr lang="nb-NO" sz="1600" dirty="0" smtClean="0"/>
              <a:t>C=CH</a:t>
            </a:r>
            <a:r>
              <a:rPr lang="nb-NO" sz="1600" baseline="-25000" dirty="0" smtClean="0"/>
              <a:t>2	</a:t>
            </a:r>
            <a:r>
              <a:rPr lang="nb-NO" sz="1600" dirty="0" smtClean="0"/>
              <a:t>CH</a:t>
            </a:r>
            <a:r>
              <a:rPr lang="nb-NO" sz="1600" baseline="-25000" dirty="0" smtClean="0"/>
              <a:t>2</a:t>
            </a:r>
            <a:r>
              <a:rPr lang="nb-NO" sz="1600" dirty="0" smtClean="0"/>
              <a:t>=CH</a:t>
            </a:r>
            <a:r>
              <a:rPr lang="nb-NO" sz="1600" baseline="-25000" dirty="0" smtClean="0"/>
              <a:t>2</a:t>
            </a:r>
          </a:p>
          <a:p>
            <a:pPr lvl="1" eaLnBrk="1" hangingPunct="1"/>
            <a:r>
              <a:rPr lang="nb-NO" sz="1600" dirty="0" smtClean="0"/>
              <a:t>propylen C</a:t>
            </a:r>
            <a:r>
              <a:rPr lang="nb-NO" sz="1600" baseline="-25000" dirty="0" smtClean="0"/>
              <a:t>3</a:t>
            </a:r>
            <a:r>
              <a:rPr lang="nb-NO" sz="1600" dirty="0" smtClean="0"/>
              <a:t>H</a:t>
            </a:r>
            <a:r>
              <a:rPr lang="nb-NO" sz="1600" baseline="-25000" dirty="0" smtClean="0"/>
              <a:t>6			</a:t>
            </a:r>
            <a:r>
              <a:rPr lang="nb-NO" sz="1600" dirty="0" smtClean="0"/>
              <a:t>H</a:t>
            </a:r>
            <a:r>
              <a:rPr lang="nb-NO" sz="1600" baseline="-25000" dirty="0" smtClean="0"/>
              <a:t>2</a:t>
            </a:r>
            <a:r>
              <a:rPr lang="nb-NO" sz="1600" dirty="0" smtClean="0"/>
              <a:t>C=CH-CH</a:t>
            </a:r>
            <a:r>
              <a:rPr lang="nb-NO" sz="1600" baseline="-25000" dirty="0" smtClean="0"/>
              <a:t>3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Alkyner – med trippelbindinger</a:t>
            </a:r>
          </a:p>
          <a:p>
            <a:pPr lvl="1" eaLnBrk="1" hangingPunct="1"/>
            <a:r>
              <a:rPr lang="nb-NO" sz="1600" dirty="0" smtClean="0"/>
              <a:t>etyn (acetylen) C</a:t>
            </a:r>
            <a:r>
              <a:rPr lang="nb-NO" sz="1600" baseline="-25000" dirty="0" smtClean="0"/>
              <a:t>2</a:t>
            </a:r>
            <a:r>
              <a:rPr lang="nb-NO" sz="1600" dirty="0" smtClean="0"/>
              <a:t>H</a:t>
            </a:r>
            <a:r>
              <a:rPr lang="nb-NO" sz="1600" baseline="-25000" dirty="0" smtClean="0"/>
              <a:t>2</a:t>
            </a:r>
            <a:r>
              <a:rPr lang="nb-NO" sz="1600" dirty="0" smtClean="0"/>
              <a:t>       HC</a:t>
            </a:r>
            <a:r>
              <a:rPr lang="nb-NO" sz="1600" dirty="0" smtClean="0">
                <a:cs typeface="Arial" charset="0"/>
              </a:rPr>
              <a:t>≡CH	CH≡CH</a:t>
            </a:r>
          </a:p>
          <a:p>
            <a:pPr lvl="1" eaLnBrk="1" hangingPunct="1"/>
            <a:endParaRPr lang="nb-NO" sz="1600" dirty="0" smtClean="0">
              <a:cs typeface="Arial" charset="0"/>
            </a:endParaRPr>
          </a:p>
          <a:p>
            <a:pPr eaLnBrk="1" hangingPunct="1"/>
            <a:r>
              <a:rPr lang="nb-NO" sz="1800" dirty="0" err="1" smtClean="0">
                <a:cs typeface="Arial" charset="0"/>
              </a:rPr>
              <a:t>Aromater</a:t>
            </a:r>
            <a:r>
              <a:rPr lang="nb-NO" sz="1800" dirty="0" smtClean="0">
                <a:cs typeface="Arial" charset="0"/>
              </a:rPr>
              <a:t> – ringformede forbindelser</a:t>
            </a:r>
          </a:p>
          <a:p>
            <a:pPr lvl="1" eaLnBrk="1" hangingPunct="1"/>
            <a:r>
              <a:rPr lang="nb-NO" sz="1600" dirty="0" smtClean="0"/>
              <a:t>sykloheksan C</a:t>
            </a:r>
            <a:r>
              <a:rPr lang="nb-NO" sz="1600" baseline="-25000" dirty="0" smtClean="0"/>
              <a:t>6</a:t>
            </a:r>
            <a:r>
              <a:rPr lang="nb-NO" sz="1600" dirty="0" smtClean="0"/>
              <a:t>H</a:t>
            </a:r>
            <a:r>
              <a:rPr lang="nb-NO" sz="1600" baseline="-25000" dirty="0" smtClean="0"/>
              <a:t>12</a:t>
            </a:r>
          </a:p>
          <a:p>
            <a:pPr lvl="1" eaLnBrk="1" hangingPunct="1"/>
            <a:r>
              <a:rPr lang="nb-NO" sz="1600" dirty="0" smtClean="0"/>
              <a:t>benzen C</a:t>
            </a:r>
            <a:r>
              <a:rPr lang="nb-NO" sz="1600" baseline="-25000" dirty="0" smtClean="0"/>
              <a:t>6</a:t>
            </a:r>
            <a:r>
              <a:rPr lang="nb-NO" sz="1600" dirty="0" smtClean="0"/>
              <a:t>H</a:t>
            </a:r>
            <a:r>
              <a:rPr lang="nb-NO" sz="1600" baseline="-25000" dirty="0" smtClean="0"/>
              <a:t>6</a:t>
            </a:r>
          </a:p>
        </p:txBody>
      </p:sp>
      <p:pic>
        <p:nvPicPr>
          <p:cNvPr id="36869" name="Picture 4" descr="benzene-different-on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9063" y="3789040"/>
            <a:ext cx="2565400" cy="269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E29D91-9023-4E8E-A301-EB392C2E335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Hydrokarboner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371600"/>
            <a:ext cx="5329238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mtClean="0"/>
              <a:t>Upolare – uløselige i vann</a:t>
            </a:r>
          </a:p>
          <a:p>
            <a:pPr eaLnBrk="1" hangingPunct="1">
              <a:lnSpc>
                <a:spcPct val="90000"/>
              </a:lnSpc>
            </a:pPr>
            <a:endParaRPr lang="nb-NO" smtClean="0"/>
          </a:p>
          <a:p>
            <a:pPr eaLnBrk="1" hangingPunct="1">
              <a:lnSpc>
                <a:spcPct val="90000"/>
              </a:lnSpc>
            </a:pPr>
            <a:r>
              <a:rPr lang="nb-NO" smtClean="0"/>
              <a:t>Smelte- og kokepunkt øker med antall karbonatomer</a:t>
            </a:r>
          </a:p>
          <a:p>
            <a:pPr eaLnBrk="1" hangingPunct="1">
              <a:lnSpc>
                <a:spcPct val="90000"/>
              </a:lnSpc>
            </a:pPr>
            <a:endParaRPr lang="nb-NO" smtClean="0"/>
          </a:p>
          <a:p>
            <a:pPr eaLnBrk="1" hangingPunct="1">
              <a:lnSpc>
                <a:spcPct val="90000"/>
              </a:lnSpc>
            </a:pPr>
            <a:r>
              <a:rPr lang="nb-NO" smtClean="0"/>
              <a:t>Hovedbestanddel i ”olje og gass”</a:t>
            </a:r>
          </a:p>
          <a:p>
            <a:pPr lvl="1" eaLnBrk="1" hangingPunct="1">
              <a:lnSpc>
                <a:spcPct val="90000"/>
              </a:lnSpc>
            </a:pPr>
            <a:r>
              <a:rPr lang="nb-NO" smtClean="0"/>
              <a:t>raffineres </a:t>
            </a:r>
          </a:p>
          <a:p>
            <a:pPr lvl="2" eaLnBrk="1" hangingPunct="1">
              <a:lnSpc>
                <a:spcPct val="90000"/>
              </a:lnSpc>
            </a:pPr>
            <a:r>
              <a:rPr lang="nb-NO" smtClean="0"/>
              <a:t>fraksjonert destillasjon</a:t>
            </a:r>
          </a:p>
          <a:p>
            <a:pPr lvl="2" eaLnBrk="1" hangingPunct="1">
              <a:lnSpc>
                <a:spcPct val="90000"/>
              </a:lnSpc>
            </a:pPr>
            <a:r>
              <a:rPr lang="nb-NO" smtClean="0"/>
              <a:t>cracking</a:t>
            </a:r>
          </a:p>
          <a:p>
            <a:pPr lvl="2" eaLnBrk="1" hangingPunct="1">
              <a:lnSpc>
                <a:spcPct val="90000"/>
              </a:lnSpc>
            </a:pPr>
            <a:r>
              <a:rPr lang="nb-NO" smtClean="0"/>
              <a:t>dehydrogenering</a:t>
            </a:r>
          </a:p>
          <a:p>
            <a:pPr lvl="2" eaLnBrk="1" hangingPunct="1">
              <a:lnSpc>
                <a:spcPct val="90000"/>
              </a:lnSpc>
            </a:pPr>
            <a:r>
              <a:rPr lang="nb-NO" smtClean="0"/>
              <a:t>…</a:t>
            </a:r>
          </a:p>
          <a:p>
            <a:pPr lvl="1" eaLnBrk="1" hangingPunct="1">
              <a:lnSpc>
                <a:spcPct val="90000"/>
              </a:lnSpc>
            </a:pPr>
            <a:r>
              <a:rPr lang="nb-NO" smtClean="0"/>
              <a:t>til asfalt…smøreoljer…paraffin, diesel, bensin…butan, propan, etan, metan</a:t>
            </a:r>
          </a:p>
          <a:p>
            <a:pPr lvl="1" eaLnBrk="1" hangingPunct="1">
              <a:lnSpc>
                <a:spcPct val="90000"/>
              </a:lnSpc>
            </a:pPr>
            <a:endParaRPr lang="nb-NO" smtClean="0"/>
          </a:p>
          <a:p>
            <a:pPr eaLnBrk="1" hangingPunct="1">
              <a:lnSpc>
                <a:spcPct val="90000"/>
              </a:lnSpc>
            </a:pPr>
            <a:r>
              <a:rPr lang="nb-NO" smtClean="0"/>
              <a:t>Høyt energi-innhold</a:t>
            </a:r>
          </a:p>
        </p:txBody>
      </p:sp>
      <p:pic>
        <p:nvPicPr>
          <p:cNvPr id="37893" name="Picture 4" descr="Wade-alkanes-b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1095375"/>
            <a:ext cx="3851275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5" descr="Wade-alkanes-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3492500"/>
            <a:ext cx="3995737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E29D91-9023-4E8E-A301-EB392C2E335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pic>
        <p:nvPicPr>
          <p:cNvPr id="38915" name="Picture 10" descr="amyloid-protein-lo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3213100"/>
            <a:ext cx="3095625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Andre organiske forbindelser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mtClean="0"/>
              <a:t>med oksygen</a:t>
            </a:r>
          </a:p>
          <a:p>
            <a:pPr lvl="1" eaLnBrk="1" hangingPunct="1">
              <a:lnSpc>
                <a:spcPct val="90000"/>
              </a:lnSpc>
            </a:pPr>
            <a:r>
              <a:rPr lang="nb-NO" smtClean="0"/>
              <a:t>alkoholer    	-OH</a:t>
            </a:r>
          </a:p>
          <a:p>
            <a:pPr lvl="1" eaLnBrk="1" hangingPunct="1">
              <a:lnSpc>
                <a:spcPct val="90000"/>
              </a:lnSpc>
            </a:pPr>
            <a:r>
              <a:rPr lang="nb-NO" smtClean="0"/>
              <a:t>aldehyder   	-HC=O</a:t>
            </a:r>
          </a:p>
          <a:p>
            <a:pPr lvl="1" eaLnBrk="1" hangingPunct="1">
              <a:lnSpc>
                <a:spcPct val="90000"/>
              </a:lnSpc>
            </a:pPr>
            <a:r>
              <a:rPr lang="nb-NO" smtClean="0"/>
              <a:t>ketoner       	-CO-</a:t>
            </a:r>
          </a:p>
          <a:p>
            <a:pPr lvl="1" eaLnBrk="1" hangingPunct="1">
              <a:lnSpc>
                <a:spcPct val="90000"/>
              </a:lnSpc>
            </a:pPr>
            <a:r>
              <a:rPr lang="nb-NO" smtClean="0"/>
              <a:t>karboksylsyrer	-COOH</a:t>
            </a:r>
          </a:p>
          <a:p>
            <a:pPr lvl="1" eaLnBrk="1" hangingPunct="1">
              <a:lnSpc>
                <a:spcPct val="90000"/>
              </a:lnSpc>
            </a:pPr>
            <a:endParaRPr lang="nb-NO" smtClean="0"/>
          </a:p>
          <a:p>
            <a:pPr eaLnBrk="1" hangingPunct="1">
              <a:lnSpc>
                <a:spcPct val="90000"/>
              </a:lnSpc>
            </a:pPr>
            <a:r>
              <a:rPr lang="nb-NO" smtClean="0"/>
              <a:t>med nitrogen</a:t>
            </a:r>
          </a:p>
          <a:p>
            <a:pPr lvl="1" eaLnBrk="1" hangingPunct="1">
              <a:lnSpc>
                <a:spcPct val="90000"/>
              </a:lnSpc>
            </a:pPr>
            <a:r>
              <a:rPr lang="nb-NO" smtClean="0"/>
              <a:t>aminosyrer; proteiner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mtClean="0"/>
              <a:t>urea</a:t>
            </a:r>
          </a:p>
          <a:p>
            <a:pPr lvl="1" eaLnBrk="1" hangingPunct="1">
              <a:lnSpc>
                <a:spcPct val="90000"/>
              </a:lnSpc>
            </a:pPr>
            <a:r>
              <a:rPr lang="nb-NO" smtClean="0"/>
              <a:t>benzimidazol</a:t>
            </a:r>
          </a:p>
          <a:p>
            <a:pPr lvl="1" eaLnBrk="1" hangingPunct="1">
              <a:lnSpc>
                <a:spcPct val="90000"/>
              </a:lnSpc>
            </a:pPr>
            <a:endParaRPr lang="nb-NO" smtClean="0"/>
          </a:p>
          <a:p>
            <a:pPr eaLnBrk="1" hangingPunct="1">
              <a:lnSpc>
                <a:spcPct val="90000"/>
              </a:lnSpc>
            </a:pPr>
            <a:r>
              <a:rPr lang="nb-NO" smtClean="0"/>
              <a:t>polymerer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mtClean="0"/>
              <a:t>polyetylen (PE)</a:t>
            </a:r>
          </a:p>
          <a:p>
            <a:pPr lvl="1" eaLnBrk="1" hangingPunct="1">
              <a:lnSpc>
                <a:spcPct val="90000"/>
              </a:lnSpc>
            </a:pPr>
            <a:r>
              <a:rPr lang="nb-NO" smtClean="0"/>
              <a:t>polypropylen (PP)</a:t>
            </a:r>
          </a:p>
          <a:p>
            <a:pPr lvl="1" eaLnBrk="1" hangingPunct="1">
              <a:lnSpc>
                <a:spcPct val="90000"/>
              </a:lnSpc>
            </a:pPr>
            <a:r>
              <a:rPr lang="nb-NO" smtClean="0"/>
              <a:t>polybenzimidazol (PBI)</a:t>
            </a:r>
          </a:p>
        </p:txBody>
      </p:sp>
      <p:pic>
        <p:nvPicPr>
          <p:cNvPr id="38918" name="Picture 4" descr="metan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90613"/>
            <a:ext cx="863600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5" descr="formaldehy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7038" y="1557338"/>
            <a:ext cx="7207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6" descr="acet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025" y="1846263"/>
            <a:ext cx="9366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7" descr="Formic-aci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7900" y="2420938"/>
            <a:ext cx="836613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2" name="Picture 8" descr="Acetic_acid_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425" y="2657475"/>
            <a:ext cx="11525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3" name="Picture 9" descr="amino-acid-alpha-2D-fla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3438" y="3357563"/>
            <a:ext cx="12954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4" name="Picture 11" descr="Benzimidazole_simple_structur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19475" y="4005263"/>
            <a:ext cx="1023938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5" name="Picture 12" descr="polybenzimidazol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11638" y="5472113"/>
            <a:ext cx="1944687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E29D91-9023-4E8E-A301-EB392C2E335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pic>
        <p:nvPicPr>
          <p:cNvPr id="39939" name="Picture 5" descr="C:\Documents and Settings\trulsn\My Documents\MetEnFrem\Figurer\fig0209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1388" y="1752600"/>
            <a:ext cx="4316412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Løsninger</a:t>
            </a:r>
            <a:endParaRPr lang="en-US" smtClean="0"/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66800"/>
            <a:ext cx="5029200" cy="5105400"/>
          </a:xfrm>
        </p:spPr>
        <p:txBody>
          <a:bodyPr/>
          <a:lstStyle/>
          <a:p>
            <a:pPr eaLnBrk="1" hangingPunct="1"/>
            <a:r>
              <a:rPr lang="nb-NO" sz="1600" smtClean="0"/>
              <a:t>Gasser</a:t>
            </a:r>
          </a:p>
          <a:p>
            <a:pPr lvl="1" eaLnBrk="1" hangingPunct="1"/>
            <a:r>
              <a:rPr lang="nb-NO" sz="1400" smtClean="0"/>
              <a:t>Alltid blandbare</a:t>
            </a:r>
          </a:p>
          <a:p>
            <a:pPr eaLnBrk="1" hangingPunct="1"/>
            <a:r>
              <a:rPr lang="nb-NO" sz="1600" smtClean="0"/>
              <a:t>Væsker</a:t>
            </a:r>
          </a:p>
          <a:p>
            <a:pPr lvl="1" eaLnBrk="1" hangingPunct="1"/>
            <a:r>
              <a:rPr lang="nb-NO" sz="1400" smtClean="0"/>
              <a:t>Ofte blandbare</a:t>
            </a:r>
          </a:p>
          <a:p>
            <a:pPr lvl="1" eaLnBrk="1" hangingPunct="1"/>
            <a:r>
              <a:rPr lang="nb-NO" sz="1400" smtClean="0"/>
              <a:t>”Likt løser likt”</a:t>
            </a:r>
          </a:p>
          <a:p>
            <a:pPr eaLnBrk="1" hangingPunct="1"/>
            <a:r>
              <a:rPr lang="nb-NO" sz="1600" smtClean="0"/>
              <a:t>Faste stoffer</a:t>
            </a:r>
          </a:p>
          <a:p>
            <a:pPr lvl="1" eaLnBrk="1" hangingPunct="1"/>
            <a:r>
              <a:rPr lang="nb-NO" sz="1400" smtClean="0"/>
              <a:t>Faste løsninger: oftest begrenset blandbarhet</a:t>
            </a:r>
          </a:p>
          <a:p>
            <a:pPr lvl="1" eaLnBrk="1" hangingPunct="1"/>
            <a:r>
              <a:rPr lang="nb-NO" sz="1400" smtClean="0"/>
              <a:t>”Likt løser likt”</a:t>
            </a:r>
          </a:p>
          <a:p>
            <a:pPr lvl="1" eaLnBrk="1" hangingPunct="1"/>
            <a:endParaRPr lang="nb-NO" sz="1400" smtClean="0"/>
          </a:p>
          <a:p>
            <a:pPr lvl="1" eaLnBrk="1" hangingPunct="1"/>
            <a:r>
              <a:rPr lang="nb-NO" sz="1400" smtClean="0"/>
              <a:t>Substitusjonell løsning</a:t>
            </a:r>
          </a:p>
          <a:p>
            <a:pPr lvl="1" eaLnBrk="1" hangingPunct="1"/>
            <a:r>
              <a:rPr lang="nb-NO" sz="1400" smtClean="0"/>
              <a:t>Interstitiell løsning</a:t>
            </a:r>
          </a:p>
          <a:p>
            <a:pPr lvl="1" eaLnBrk="1" hangingPunct="1"/>
            <a:endParaRPr lang="nb-NO" sz="1400" smtClean="0"/>
          </a:p>
          <a:p>
            <a:pPr eaLnBrk="1" hangingPunct="1"/>
            <a:r>
              <a:rPr lang="nb-NO" sz="1600" smtClean="0"/>
              <a:t>Fast løsning og konkurrerende alternativer: </a:t>
            </a:r>
          </a:p>
          <a:p>
            <a:pPr lvl="1" eaLnBrk="1" hangingPunct="1"/>
            <a:r>
              <a:rPr lang="nb-NO" sz="1400" smtClean="0"/>
              <a:t>Faseseparasjon; Lav entropi, negativ entalpi </a:t>
            </a:r>
          </a:p>
          <a:p>
            <a:pPr lvl="1" eaLnBrk="1" hangingPunct="1"/>
            <a:r>
              <a:rPr lang="nb-NO" sz="1400" smtClean="0"/>
              <a:t>Danne ordnet forbindelse; Lav entropi, negativ entalpi</a:t>
            </a:r>
          </a:p>
          <a:p>
            <a:pPr lvl="1" eaLnBrk="1" hangingPunct="1"/>
            <a:r>
              <a:rPr lang="nb-NO" sz="1400" smtClean="0"/>
              <a:t>Fast løsning; Høy entropi (uorden), positiv entalpi</a:t>
            </a:r>
          </a:p>
          <a:p>
            <a:pPr lvl="1" eaLnBrk="1" hangingPunct="1"/>
            <a:endParaRPr lang="nb-NO" sz="1400" smtClean="0"/>
          </a:p>
          <a:p>
            <a:pPr lvl="1" eaLnBrk="1" hangingPunct="1"/>
            <a:r>
              <a:rPr lang="nb-NO" sz="1400" smtClean="0"/>
              <a:t>Fast løsning begunstiges derfor av høy temperatur</a:t>
            </a:r>
          </a:p>
          <a:p>
            <a:pPr lvl="2" eaLnBrk="1" hangingPunct="1"/>
            <a:endParaRPr lang="en-US" sz="1200" smtClean="0"/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5943600" y="6165304"/>
            <a:ext cx="3200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 b="1" dirty="0">
                <a:cs typeface="Times New Roman" pitchFamily="18" charset="0"/>
              </a:rPr>
              <a:t>Figur fra </a:t>
            </a:r>
            <a:r>
              <a:rPr lang="nb-NO" sz="1000" b="1" dirty="0" err="1">
                <a:cs typeface="Times New Roman" pitchFamily="18" charset="0"/>
              </a:rPr>
              <a:t>Shriver</a:t>
            </a:r>
            <a:r>
              <a:rPr lang="nb-NO" sz="1000" b="1" dirty="0">
                <a:cs typeface="Times New Roman" pitchFamily="18" charset="0"/>
              </a:rPr>
              <a:t> and </a:t>
            </a:r>
            <a:r>
              <a:rPr lang="nb-NO" sz="1000" b="1" dirty="0" err="1">
                <a:cs typeface="Times New Roman" pitchFamily="18" charset="0"/>
              </a:rPr>
              <a:t>Atkins</a:t>
            </a:r>
            <a:r>
              <a:rPr lang="nb-NO" sz="1000" b="1" dirty="0">
                <a:cs typeface="Times New Roman" pitchFamily="18" charset="0"/>
              </a:rPr>
              <a:t>: </a:t>
            </a:r>
            <a:r>
              <a:rPr lang="nb-NO" sz="1000" b="1" dirty="0" err="1">
                <a:cs typeface="Times New Roman" pitchFamily="18" charset="0"/>
              </a:rPr>
              <a:t>Inorganic</a:t>
            </a:r>
            <a:r>
              <a:rPr lang="nb-NO" sz="1000" b="1" dirty="0">
                <a:cs typeface="Times New Roman" pitchFamily="18" charset="0"/>
              </a:rPr>
              <a:t> </a:t>
            </a:r>
            <a:r>
              <a:rPr lang="nb-NO" sz="1000" b="1" dirty="0" err="1">
                <a:cs typeface="Times New Roman" pitchFamily="18" charset="0"/>
              </a:rPr>
              <a:t>Chemistry</a:t>
            </a:r>
            <a:r>
              <a:rPr lang="en-US" sz="1000" dirty="0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Fasediagram - tilstandsdiagram</a:t>
            </a:r>
            <a:endParaRPr lang="en-US" smtClean="0"/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4267200" cy="5029200"/>
          </a:xfrm>
        </p:spPr>
        <p:txBody>
          <a:bodyPr/>
          <a:lstStyle/>
          <a:p>
            <a:pPr eaLnBrk="1" hangingPunct="1"/>
            <a:r>
              <a:rPr lang="nb-NO" sz="1800" smtClean="0"/>
              <a:t>Én komponent</a:t>
            </a:r>
          </a:p>
          <a:p>
            <a:pPr lvl="1" eaLnBrk="1" hangingPunct="1"/>
            <a:r>
              <a:rPr lang="nb-NO" sz="1600" smtClean="0"/>
              <a:t>Ett grunnstoff eller én forbindelse</a:t>
            </a:r>
          </a:p>
          <a:p>
            <a:pPr lvl="1" eaLnBrk="1" hangingPunct="1">
              <a:buFontTx/>
              <a:buNone/>
            </a:pPr>
            <a:r>
              <a:rPr lang="nb-NO" sz="1600" smtClean="0"/>
              <a:t>		P vs T</a:t>
            </a:r>
          </a:p>
          <a:p>
            <a:pPr lvl="1" eaLnBrk="1" hangingPunct="1"/>
            <a:r>
              <a:rPr lang="nb-NO" sz="1600" smtClean="0"/>
              <a:t>Viser stabilitetsområder for forskjellige faser av komponenten</a:t>
            </a:r>
          </a:p>
          <a:p>
            <a:pPr lvl="1" eaLnBrk="1" hangingPunct="1"/>
            <a:r>
              <a:rPr lang="nb-NO" sz="1600" smtClean="0"/>
              <a:t>Et resultat av minimalisering av Gibbs energi for systemet</a:t>
            </a:r>
          </a:p>
          <a:p>
            <a:pPr lvl="1" eaLnBrk="1" hangingPunct="1"/>
            <a:r>
              <a:rPr lang="nb-NO" sz="1600" smtClean="0"/>
              <a:t>Høyere temperatur og lavere trykk: Mindre kondenserte faser</a:t>
            </a:r>
          </a:p>
          <a:p>
            <a:pPr lvl="1" eaLnBrk="1" hangingPunct="1"/>
            <a:r>
              <a:rPr lang="nb-NO" sz="1600" smtClean="0"/>
              <a:t>Trippelpunkt: Likevekt mellom fast stoff, væske og gass</a:t>
            </a:r>
          </a:p>
          <a:p>
            <a:pPr lvl="1" eaLnBrk="1" hangingPunct="1"/>
            <a:r>
              <a:rPr lang="nb-NO" sz="1600" smtClean="0"/>
              <a:t>Kritisk punkt; grense for forskjell mellom væske og gass. Over dette: Superkritisk.</a:t>
            </a:r>
          </a:p>
        </p:txBody>
      </p:sp>
      <p:pic>
        <p:nvPicPr>
          <p:cNvPr id="40965" name="Picture 5" descr="aan-23-jer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800600" y="3464073"/>
            <a:ext cx="4318000" cy="298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6" descr="MAW-9-3-CO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756150" y="836712"/>
            <a:ext cx="31686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1763688" y="5877272"/>
            <a:ext cx="320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 b="1" dirty="0">
                <a:cs typeface="Times New Roman" pitchFamily="18" charset="0"/>
              </a:rPr>
              <a:t>Figurer fra M.A. White: </a:t>
            </a:r>
            <a:r>
              <a:rPr lang="nb-NO" sz="1000" b="1" dirty="0" err="1">
                <a:cs typeface="Times New Roman" pitchFamily="18" charset="0"/>
              </a:rPr>
              <a:t>Properties</a:t>
            </a:r>
            <a:r>
              <a:rPr lang="nb-NO" sz="1000" b="1" dirty="0">
                <a:cs typeface="Times New Roman" pitchFamily="18" charset="0"/>
              </a:rPr>
              <a:t> </a:t>
            </a:r>
            <a:r>
              <a:rPr lang="nb-NO" sz="1000" b="1" dirty="0" err="1">
                <a:cs typeface="Times New Roman" pitchFamily="18" charset="0"/>
              </a:rPr>
              <a:t>of</a:t>
            </a:r>
            <a:r>
              <a:rPr lang="nb-NO" sz="1000" b="1" dirty="0">
                <a:cs typeface="Times New Roman" pitchFamily="18" charset="0"/>
              </a:rPr>
              <a:t> Materials og A.A. Næss: Metalliske materialer</a:t>
            </a:r>
            <a:endParaRPr lang="en-US" sz="1000" dirty="0"/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7985125" y="2376488"/>
            <a:ext cx="620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2000"/>
              <a:t>CO</a:t>
            </a:r>
            <a:r>
              <a:rPr lang="nb-NO" sz="2000" baseline="-25000"/>
              <a:t>2</a:t>
            </a:r>
            <a:endParaRPr lang="en-US" sz="2000" baseline="-25000"/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8001000" y="553561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2000"/>
              <a:t>Fe</a:t>
            </a:r>
            <a:endParaRPr lang="en-US" sz="2000" baseline="-2500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Binært fasediagram – to komponenter</a:t>
            </a:r>
            <a:endParaRPr lang="en-US" dirty="0" smtClean="0"/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90600"/>
            <a:ext cx="498728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Oftest </a:t>
            </a:r>
            <a:r>
              <a:rPr lang="nb-NO" sz="1800" dirty="0" err="1" smtClean="0"/>
              <a:t>X</a:t>
            </a:r>
            <a:r>
              <a:rPr lang="nb-NO" sz="1800" dirty="0" smtClean="0"/>
              <a:t> </a:t>
            </a:r>
            <a:r>
              <a:rPr lang="nb-NO" sz="1800" dirty="0" err="1" smtClean="0"/>
              <a:t>vs</a:t>
            </a:r>
            <a:r>
              <a:rPr lang="nb-NO" sz="1800" dirty="0" smtClean="0"/>
              <a:t> T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X: 	Atomfraksjon eller atom-%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dirty="0" smtClean="0"/>
              <a:t>			eller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dirty="0" smtClean="0"/>
              <a:t>		Vektfraksjon eller vekt-%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Eksempel på fullt blandbart system: Cu-Ni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Liquidus- og solidus-kurver</a:t>
            </a:r>
          </a:p>
          <a:p>
            <a:pPr lvl="1" eaLnBrk="1" hangingPunct="1">
              <a:lnSpc>
                <a:spcPct val="90000"/>
              </a:lnSpc>
            </a:pPr>
            <a:endParaRPr lang="nb-NO" sz="1600" dirty="0" smtClean="0"/>
          </a:p>
          <a:p>
            <a:pPr lvl="1" eaLnBrk="1" hangingPunct="1">
              <a:lnSpc>
                <a:spcPct val="90000"/>
              </a:lnSpc>
            </a:pPr>
            <a:endParaRPr lang="nb-NO" sz="16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Slike diagrammer viser stabilitetsområder </a:t>
            </a:r>
          </a:p>
          <a:p>
            <a:pPr lvl="1" eaLnBrk="1" hangingPunct="1">
              <a:lnSpc>
                <a:spcPct val="90000"/>
              </a:lnSpc>
            </a:pPr>
            <a:endParaRPr lang="nb-NO" sz="16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Løsninger og tofaseområder</a:t>
            </a:r>
          </a:p>
          <a:p>
            <a:pPr lvl="1" eaLnBrk="1" hangingPunct="1">
              <a:lnSpc>
                <a:spcPct val="90000"/>
              </a:lnSpc>
            </a:pPr>
            <a:endParaRPr lang="nb-NO" sz="16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Sammensetning av løsningen i enfaseområde</a:t>
            </a:r>
          </a:p>
          <a:p>
            <a:pPr lvl="1" eaLnBrk="1" hangingPunct="1">
              <a:lnSpc>
                <a:spcPct val="90000"/>
              </a:lnSpc>
            </a:pPr>
            <a:endParaRPr lang="nb-NO" sz="16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Vi kan også indirekte lese blandingsforhold av faser i tofaseområder</a:t>
            </a:r>
          </a:p>
        </p:txBody>
      </p:sp>
      <p:pic>
        <p:nvPicPr>
          <p:cNvPr id="41989" name="Picture 5" descr="MAW-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583237" y="2780928"/>
            <a:ext cx="3347399" cy="3018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6060504" y="6309320"/>
            <a:ext cx="3048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 b="1" dirty="0" smtClean="0">
                <a:cs typeface="Times New Roman" pitchFamily="18" charset="0"/>
              </a:rPr>
              <a:t>Figur fra </a:t>
            </a:r>
            <a:r>
              <a:rPr lang="nb-NO" sz="1000" b="1" dirty="0">
                <a:cs typeface="Times New Roman" pitchFamily="18" charset="0"/>
              </a:rPr>
              <a:t>M.A. White: </a:t>
            </a:r>
            <a:r>
              <a:rPr lang="nb-NO" sz="1000" b="1" dirty="0" err="1">
                <a:cs typeface="Times New Roman" pitchFamily="18" charset="0"/>
              </a:rPr>
              <a:t>Properties</a:t>
            </a:r>
            <a:r>
              <a:rPr lang="nb-NO" sz="1000" b="1" dirty="0">
                <a:cs typeface="Times New Roman" pitchFamily="18" charset="0"/>
              </a:rPr>
              <a:t> </a:t>
            </a:r>
            <a:r>
              <a:rPr lang="nb-NO" sz="1000" b="1" dirty="0" err="1">
                <a:cs typeface="Times New Roman" pitchFamily="18" charset="0"/>
              </a:rPr>
              <a:t>of</a:t>
            </a:r>
            <a:r>
              <a:rPr lang="nb-NO" sz="1000" b="1" dirty="0">
                <a:cs typeface="Times New Roman" pitchFamily="18" charset="0"/>
              </a:rPr>
              <a:t> Materials</a:t>
            </a:r>
            <a:endParaRPr lang="en-US" sz="1000" dirty="0"/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5029200" y="3161928"/>
            <a:ext cx="819150" cy="39687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2000"/>
              <a:t>Cu-Ni</a:t>
            </a:r>
            <a:endParaRPr lang="en-US" sz="2000" baseline="-2500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189658" y="3393760"/>
            <a:ext cx="4983065" cy="3491624"/>
            <a:chOff x="4189658" y="3393760"/>
            <a:chExt cx="4983065" cy="3491624"/>
          </a:xfrm>
        </p:grpSpPr>
        <p:pic>
          <p:nvPicPr>
            <p:cNvPr id="12291" name="Picture 3" descr="C:\Users\trulsn\Documents\MENA1000bok\Figurer\Kap5 Solution A B d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9658" y="3393760"/>
              <a:ext cx="4983065" cy="3491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5220072" y="5661248"/>
              <a:ext cx="5357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dirty="0" smtClean="0"/>
                <a:t>A+B</a:t>
              </a:r>
              <a:endParaRPr lang="nb-NO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852700" y="5641503"/>
              <a:ext cx="5357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dirty="0" smtClean="0"/>
                <a:t>B+A</a:t>
              </a:r>
              <a:endParaRPr lang="nb-NO" sz="1400" dirty="0"/>
            </a:p>
          </p:txBody>
        </p:sp>
      </p:grpSp>
      <p:pic>
        <p:nvPicPr>
          <p:cNvPr id="12290" name="Picture 2" descr="C:\Users\trulsn\Documents\MENA1000bok\Figurer\Kap5 Solution A B 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764704"/>
            <a:ext cx="4955146" cy="347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2520"/>
          </a:xfrm>
        </p:spPr>
        <p:txBody>
          <a:bodyPr/>
          <a:lstStyle/>
          <a:p>
            <a:r>
              <a:rPr lang="nb-NO" dirty="0" smtClean="0"/>
              <a:t>Entropi og </a:t>
            </a:r>
            <a:r>
              <a:rPr lang="nb-NO" dirty="0"/>
              <a:t>G</a:t>
            </a:r>
            <a:r>
              <a:rPr lang="nb-NO" dirty="0" smtClean="0"/>
              <a:t>ibbs energi for fasediagram</a:t>
            </a:r>
            <a:endParaRPr lang="nb-NO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7504" y="980728"/>
            <a:ext cx="4464496" cy="5544616"/>
          </a:xfrm>
        </p:spPr>
        <p:txBody>
          <a:bodyPr/>
          <a:lstStyle/>
          <a:p>
            <a:pPr marL="0" indent="0">
              <a:buNone/>
            </a:pPr>
            <a:r>
              <a:rPr lang="nb-NO" sz="1800" dirty="0" smtClean="0"/>
              <a:t>Anta at det koster en viss entalpi </a:t>
            </a:r>
            <a:r>
              <a:rPr lang="el-GR" sz="1800" i="1" dirty="0" smtClean="0"/>
              <a:t>Δ</a:t>
            </a:r>
            <a:r>
              <a:rPr lang="nb-NO" sz="1800" i="1" dirty="0" smtClean="0"/>
              <a:t>H</a:t>
            </a:r>
            <a:r>
              <a:rPr lang="nb-NO" sz="1800" i="1" baseline="-25000" dirty="0" smtClean="0"/>
              <a:t>B/A</a:t>
            </a:r>
            <a:r>
              <a:rPr lang="nb-NO" sz="1800" dirty="0" smtClean="0"/>
              <a:t> å løse B i A</a:t>
            </a:r>
          </a:p>
          <a:p>
            <a:pPr marL="0" indent="0">
              <a:buNone/>
            </a:pPr>
            <a:endParaRPr lang="nb-NO" sz="1800" dirty="0" smtClean="0"/>
          </a:p>
          <a:p>
            <a:pPr marL="0" indent="0">
              <a:buNone/>
            </a:pPr>
            <a:r>
              <a:rPr lang="nb-NO" sz="1800" dirty="0" smtClean="0"/>
              <a:t>Konfigurasjonell entropi er gitt ved (fra Kap. 3):</a:t>
            </a:r>
          </a:p>
          <a:p>
            <a:endParaRPr lang="nb-NO" sz="1800" dirty="0"/>
          </a:p>
          <a:p>
            <a:endParaRPr lang="nb-NO" sz="1800" dirty="0" smtClean="0"/>
          </a:p>
          <a:p>
            <a:pPr marL="0" indent="0">
              <a:buNone/>
            </a:pPr>
            <a:r>
              <a:rPr lang="nb-NO" sz="1800" dirty="0" smtClean="0"/>
              <a:t>der a og b er relative mengder av A og B.</a:t>
            </a:r>
          </a:p>
          <a:p>
            <a:pPr marL="0" indent="0">
              <a:buNone/>
            </a:pPr>
            <a:endParaRPr lang="nb-NO" sz="1800" dirty="0" smtClean="0"/>
          </a:p>
          <a:p>
            <a:pPr marL="0" indent="0">
              <a:buNone/>
            </a:pPr>
            <a:r>
              <a:rPr lang="nb-NO" sz="1800" dirty="0" smtClean="0"/>
              <a:t>Gibbs energi for B løst i A:</a:t>
            </a:r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endParaRPr lang="nb-NO" sz="1800" dirty="0" smtClean="0"/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r>
              <a:rPr lang="nb-NO" sz="1800" dirty="0" smtClean="0"/>
              <a:t>Tilsvarende for A i B</a:t>
            </a:r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r>
              <a:rPr lang="nb-NO" sz="1800" dirty="0" smtClean="0"/>
              <a:t>Tangenter viser laveste Gibbs energi og en- og tofaseområder</a:t>
            </a:r>
          </a:p>
          <a:p>
            <a:endParaRPr lang="nb-NO" sz="1800" dirty="0" smtClean="0"/>
          </a:p>
          <a:p>
            <a:pPr marL="0" indent="0">
              <a:buNone/>
            </a:pPr>
            <a:r>
              <a:rPr lang="nb-NO" sz="1800" dirty="0" smtClean="0"/>
              <a:t> </a:t>
            </a:r>
          </a:p>
          <a:p>
            <a:pPr marL="0" indent="0">
              <a:buNone/>
            </a:pPr>
            <a:r>
              <a:rPr lang="nb-NO" sz="1800" dirty="0" smtClean="0"/>
              <a:t> </a:t>
            </a:r>
          </a:p>
          <a:p>
            <a:endParaRPr lang="nb-NO" sz="1800" dirty="0" smtClean="0"/>
          </a:p>
          <a:p>
            <a:endParaRPr lang="nb-NO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MENA 1000 – Materialer, energi og nanoteknologi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231921"/>
              </p:ext>
            </p:extLst>
          </p:nvPr>
        </p:nvGraphicFramePr>
        <p:xfrm>
          <a:off x="472004" y="2564904"/>
          <a:ext cx="3934096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" name="Formel" r:id="rId5" imgW="2667000" imgH="393700" progId="Equation.3">
                  <p:embed/>
                </p:oleObj>
              </mc:Choice>
              <mc:Fallback>
                <p:oleObj name="Formel" r:id="rId5" imgW="2667000" imgH="393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004" y="2564904"/>
                        <a:ext cx="3934096" cy="576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981174"/>
              </p:ext>
            </p:extLst>
          </p:nvPr>
        </p:nvGraphicFramePr>
        <p:xfrm>
          <a:off x="467544" y="4221088"/>
          <a:ext cx="2528887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name="Formel" r:id="rId7" imgW="1714320" imgH="393480" progId="Equation.3">
                  <p:embed/>
                </p:oleObj>
              </mc:Choice>
              <mc:Fallback>
                <p:oleObj name="Formel" r:id="rId7" imgW="1714320" imgH="3934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4221088"/>
                        <a:ext cx="2528887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/>
          <p:cNvCxnSpPr/>
          <p:nvPr/>
        </p:nvCxnSpPr>
        <p:spPr>
          <a:xfrm>
            <a:off x="5148064" y="5971582"/>
            <a:ext cx="3096344" cy="216024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72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Molekylorbitaler</a:t>
            </a:r>
            <a:endParaRPr lang="en-US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371600"/>
            <a:ext cx="38100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Hvis elektronene kan fylle molekylorbitalene med lavere energi, da har vi en </a:t>
            </a:r>
            <a:r>
              <a:rPr lang="nb-NO" sz="1800" b="1" smtClean="0"/>
              <a:t>binding: Molekylet er stabilt.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Eksempel: O</a:t>
            </a:r>
            <a:r>
              <a:rPr lang="nb-NO" sz="1800" baseline="-25000" smtClean="0"/>
              <a:t>2</a:t>
            </a:r>
            <a:r>
              <a:rPr lang="nb-NO" sz="1800" smtClean="0"/>
              <a:t>        O=O</a:t>
            </a:r>
          </a:p>
          <a:p>
            <a:pPr eaLnBrk="1" hangingPunct="1"/>
            <a:endParaRPr lang="nb-NO" sz="1800" smtClean="0"/>
          </a:p>
          <a:p>
            <a:pPr eaLnBrk="1" hangingPunct="1">
              <a:buFontTx/>
              <a:buNone/>
            </a:pPr>
            <a:r>
              <a:rPr lang="nb-NO" sz="1800" smtClean="0"/>
              <a:t>	4 elektronpar der energien har sunket (bindende).</a:t>
            </a:r>
          </a:p>
          <a:p>
            <a:pPr eaLnBrk="1" hangingPunct="1">
              <a:buFontTx/>
              <a:buNone/>
            </a:pPr>
            <a:r>
              <a:rPr lang="nb-NO" sz="1800" smtClean="0"/>
              <a:t>	2 elektronpar der energien har steget (antibindende)</a:t>
            </a:r>
          </a:p>
          <a:p>
            <a:pPr eaLnBrk="1" hangingPunct="1">
              <a:buFontTx/>
              <a:buNone/>
            </a:pPr>
            <a:r>
              <a:rPr lang="nb-NO" sz="1800" smtClean="0"/>
              <a:t>	</a:t>
            </a:r>
            <a:r>
              <a:rPr lang="nb-NO" sz="1800" b="1" smtClean="0"/>
              <a:t>Bindingsorden</a:t>
            </a:r>
            <a:r>
              <a:rPr lang="nb-NO" sz="1800" smtClean="0"/>
              <a:t> = 4 - 2 = 2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en-US" sz="1800" smtClean="0"/>
          </a:p>
        </p:txBody>
      </p:sp>
      <p:pic>
        <p:nvPicPr>
          <p:cNvPr id="15365" name="Picture 5" descr="C:\Documents and Settings\trulsn\My Documents\MetEnFrem\Figurer\PERK-2-16-M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466850"/>
            <a:ext cx="5105400" cy="440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6553200" y="6613525"/>
            <a:ext cx="2514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 b="1">
                <a:cs typeface="Times New Roman" pitchFamily="18" charset="0"/>
              </a:rPr>
              <a:t>Figur fra P. Kofstad: Uorganisk kjemi</a:t>
            </a:r>
            <a:r>
              <a:rPr lang="en-US" sz="1000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0" name="Picture 6" descr="MAW-9-36-SnP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283968" y="2474960"/>
            <a:ext cx="4860032" cy="387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Binært fasediagram – to komponenter</a:t>
            </a:r>
            <a:endParaRPr lang="en-US" smtClean="0"/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196752"/>
            <a:ext cx="5760640" cy="535644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Eksempel på system med ikke full løselighet i fast fase: Sn-Pb</a:t>
            </a:r>
          </a:p>
          <a:p>
            <a:pPr lvl="1" eaLnBrk="1" hangingPunct="1">
              <a:lnSpc>
                <a:spcPct val="90000"/>
              </a:lnSpc>
            </a:pPr>
            <a:endParaRPr lang="nb-NO" sz="16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To faste løsninger S</a:t>
            </a:r>
            <a:r>
              <a:rPr lang="nb-NO" sz="1600" baseline="-25000" dirty="0" smtClean="0"/>
              <a:t>1</a:t>
            </a:r>
            <a:r>
              <a:rPr lang="nb-NO" sz="1600" dirty="0" smtClean="0"/>
              <a:t> og S</a:t>
            </a:r>
            <a:r>
              <a:rPr lang="nb-NO" sz="1400" baseline="-25000" dirty="0" smtClean="0"/>
              <a:t>2</a:t>
            </a:r>
            <a:endParaRPr lang="nb-NO" sz="1600" baseline="-25000" dirty="0" smtClean="0"/>
          </a:p>
          <a:p>
            <a:pPr lvl="1" eaLnBrk="1" hangingPunct="1">
              <a:lnSpc>
                <a:spcPct val="90000"/>
              </a:lnSpc>
            </a:pPr>
            <a:endParaRPr lang="nb-NO" sz="16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Flytende løsning</a:t>
            </a:r>
          </a:p>
          <a:p>
            <a:pPr lvl="1" eaLnBrk="1" hangingPunct="1">
              <a:lnSpc>
                <a:spcPct val="90000"/>
              </a:lnSpc>
            </a:pPr>
            <a:endParaRPr lang="nb-NO" sz="1600" dirty="0"/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Flere tofaseområder</a:t>
            </a:r>
          </a:p>
          <a:p>
            <a:pPr lvl="1" eaLnBrk="1" hangingPunct="1">
              <a:lnSpc>
                <a:spcPct val="90000"/>
              </a:lnSpc>
            </a:pPr>
            <a:endParaRPr lang="nb-NO" sz="1600" dirty="0"/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Eutektikum; eutektisk sammensetning (B)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nb-NO" sz="1600" dirty="0" smtClean="0"/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4283968" y="6309320"/>
            <a:ext cx="3048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 b="1" dirty="0" smtClean="0">
                <a:cs typeface="Times New Roman" pitchFamily="18" charset="0"/>
              </a:rPr>
              <a:t>Figur </a:t>
            </a:r>
            <a:r>
              <a:rPr lang="nb-NO" sz="1000" b="1" dirty="0">
                <a:cs typeface="Times New Roman" pitchFamily="18" charset="0"/>
              </a:rPr>
              <a:t>fra M.A. White: </a:t>
            </a:r>
            <a:r>
              <a:rPr lang="nb-NO" sz="1000" b="1" dirty="0" err="1">
                <a:cs typeface="Times New Roman" pitchFamily="18" charset="0"/>
              </a:rPr>
              <a:t>Properties</a:t>
            </a:r>
            <a:r>
              <a:rPr lang="nb-NO" sz="1000" b="1" dirty="0">
                <a:cs typeface="Times New Roman" pitchFamily="18" charset="0"/>
              </a:rPr>
              <a:t> </a:t>
            </a:r>
            <a:r>
              <a:rPr lang="nb-NO" sz="1000" b="1" dirty="0" err="1">
                <a:cs typeface="Times New Roman" pitchFamily="18" charset="0"/>
              </a:rPr>
              <a:t>of</a:t>
            </a:r>
            <a:r>
              <a:rPr lang="nb-NO" sz="1000" b="1" dirty="0">
                <a:cs typeface="Times New Roman" pitchFamily="18" charset="0"/>
              </a:rPr>
              <a:t> Materials</a:t>
            </a:r>
            <a:endParaRPr lang="en-US" sz="1000" dirty="0"/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4125787" y="5517232"/>
            <a:ext cx="804863" cy="3968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2000" dirty="0"/>
              <a:t>Sn-Pb</a:t>
            </a:r>
            <a:endParaRPr lang="en-US" sz="2000" baseline="-250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61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Vektstangregelen</a:t>
            </a:r>
            <a:endParaRPr lang="en-US" smtClean="0"/>
          </a:p>
        </p:txBody>
      </p:sp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3143250" y="3211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10242" name="Object 0"/>
          <p:cNvGraphicFramePr>
            <a:graphicFrameLocks noChangeAspect="1"/>
          </p:cNvGraphicFramePr>
          <p:nvPr/>
        </p:nvGraphicFramePr>
        <p:xfrm>
          <a:off x="1447800" y="1066800"/>
          <a:ext cx="546735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r:id="rId3" imgW="2857500" imgH="431800" progId="Equation.3">
                  <p:embed/>
                </p:oleObj>
              </mc:Choice>
              <mc:Fallback>
                <p:oleObj r:id="rId3" imgW="2857500" imgH="43180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066800"/>
                        <a:ext cx="5467350" cy="83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247" name="Group 12"/>
          <p:cNvGrpSpPr>
            <a:grpSpLocks/>
          </p:cNvGrpSpPr>
          <p:nvPr/>
        </p:nvGrpSpPr>
        <p:grpSpPr bwMode="auto">
          <a:xfrm>
            <a:off x="1219200" y="1876425"/>
            <a:ext cx="5867400" cy="4676775"/>
            <a:chOff x="768" y="1182"/>
            <a:chExt cx="3696" cy="2946"/>
          </a:xfrm>
        </p:grpSpPr>
        <p:grpSp>
          <p:nvGrpSpPr>
            <p:cNvPr id="10258" name="Group 10"/>
            <p:cNvGrpSpPr>
              <a:grpSpLocks/>
            </p:cNvGrpSpPr>
            <p:nvPr/>
          </p:nvGrpSpPr>
          <p:grpSpPr bwMode="auto">
            <a:xfrm>
              <a:off x="768" y="1182"/>
              <a:ext cx="3696" cy="2946"/>
              <a:chOff x="768" y="1182"/>
              <a:chExt cx="3696" cy="2946"/>
            </a:xfrm>
          </p:grpSpPr>
          <p:pic>
            <p:nvPicPr>
              <p:cNvPr id="10260" name="Picture 5" descr="C:\Documents and Settings\trulsn\My Documents\MetEnFrem\Figurer\MAW-9-36-SnPb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1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8" y="1182"/>
                <a:ext cx="3696" cy="29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261" name="Rectangle 9"/>
              <p:cNvSpPr>
                <a:spLocks noChangeArrowheads="1"/>
              </p:cNvSpPr>
              <p:nvPr/>
            </p:nvSpPr>
            <p:spPr bwMode="auto">
              <a:xfrm>
                <a:off x="2448" y="2880"/>
                <a:ext cx="720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0259" name="Rectangle 11"/>
            <p:cNvSpPr>
              <a:spLocks noChangeArrowheads="1"/>
            </p:cNvSpPr>
            <p:nvPr/>
          </p:nvSpPr>
          <p:spPr bwMode="auto">
            <a:xfrm>
              <a:off x="3456" y="2688"/>
              <a:ext cx="288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2819400" y="4114800"/>
            <a:ext cx="3733800" cy="1371600"/>
            <a:chOff x="1776" y="2592"/>
            <a:chExt cx="2352" cy="864"/>
          </a:xfrm>
        </p:grpSpPr>
        <p:sp>
          <p:nvSpPr>
            <p:cNvPr id="10249" name="Line 13"/>
            <p:cNvSpPr>
              <a:spLocks noChangeShapeType="1"/>
            </p:cNvSpPr>
            <p:nvPr/>
          </p:nvSpPr>
          <p:spPr bwMode="auto">
            <a:xfrm>
              <a:off x="1776" y="2928"/>
              <a:ext cx="2160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50" name="Line 14"/>
            <p:cNvSpPr>
              <a:spLocks noChangeShapeType="1"/>
            </p:cNvSpPr>
            <p:nvPr/>
          </p:nvSpPr>
          <p:spPr bwMode="auto">
            <a:xfrm flipV="1">
              <a:off x="3216" y="2928"/>
              <a:ext cx="0" cy="528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51" name="Text Box 15"/>
            <p:cNvSpPr txBox="1">
              <a:spLocks noChangeArrowheads="1"/>
            </p:cNvSpPr>
            <p:nvPr/>
          </p:nvSpPr>
          <p:spPr bwMode="auto">
            <a:xfrm>
              <a:off x="3120" y="2736"/>
              <a:ext cx="19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sz="1600" b="1">
                  <a:solidFill>
                    <a:srgbClr val="000066"/>
                  </a:solidFill>
                  <a:latin typeface="Arial" charset="0"/>
                </a:rPr>
                <a:t>q</a:t>
              </a:r>
              <a:endParaRPr lang="en-US" sz="1600" b="1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10252" name="Text Box 16"/>
            <p:cNvSpPr txBox="1">
              <a:spLocks noChangeArrowheads="1"/>
            </p:cNvSpPr>
            <p:nvPr/>
          </p:nvSpPr>
          <p:spPr bwMode="auto">
            <a:xfrm>
              <a:off x="3461" y="2908"/>
              <a:ext cx="35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sz="1600" b="1">
                  <a:solidFill>
                    <a:srgbClr val="000066"/>
                  </a:solidFill>
                  <a:latin typeface="Arial" charset="0"/>
                </a:rPr>
                <a:t>a</a:t>
              </a:r>
              <a:r>
                <a:rPr lang="nb-NO" sz="1600" b="1" baseline="-25000">
                  <a:solidFill>
                    <a:srgbClr val="000066"/>
                  </a:solidFill>
                  <a:latin typeface="Arial" charset="0"/>
                </a:rPr>
                <a:t>2</a:t>
              </a:r>
              <a:r>
                <a:rPr lang="nb-NO" sz="1600" b="1">
                  <a:solidFill>
                    <a:srgbClr val="000066"/>
                  </a:solidFill>
                  <a:latin typeface="Arial" charset="0"/>
                </a:rPr>
                <a:t>-q</a:t>
              </a:r>
              <a:endParaRPr lang="en-US" sz="1600" b="1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10253" name="Text Box 17"/>
            <p:cNvSpPr txBox="1">
              <a:spLocks noChangeArrowheads="1"/>
            </p:cNvSpPr>
            <p:nvPr/>
          </p:nvSpPr>
          <p:spPr bwMode="auto">
            <a:xfrm>
              <a:off x="2352" y="2908"/>
              <a:ext cx="35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sz="1600" b="1">
                  <a:solidFill>
                    <a:srgbClr val="000066"/>
                  </a:solidFill>
                  <a:latin typeface="Arial" charset="0"/>
                </a:rPr>
                <a:t>q-a</a:t>
              </a:r>
              <a:r>
                <a:rPr lang="nb-NO" sz="1600" b="1" baseline="-25000">
                  <a:solidFill>
                    <a:srgbClr val="000066"/>
                  </a:solidFill>
                  <a:latin typeface="Arial" charset="0"/>
                </a:rPr>
                <a:t>1</a:t>
              </a:r>
              <a:endParaRPr lang="en-US" sz="1600" b="1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10254" name="Text Box 18"/>
            <p:cNvSpPr txBox="1">
              <a:spLocks noChangeArrowheads="1"/>
            </p:cNvSpPr>
            <p:nvPr/>
          </p:nvSpPr>
          <p:spPr bwMode="auto">
            <a:xfrm>
              <a:off x="3892" y="2592"/>
              <a:ext cx="2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sz="1600" b="1">
                  <a:solidFill>
                    <a:srgbClr val="000066"/>
                  </a:solidFill>
                  <a:latin typeface="Arial" charset="0"/>
                </a:rPr>
                <a:t>a</a:t>
              </a:r>
              <a:r>
                <a:rPr lang="nb-NO" sz="1600" b="1" baseline="-25000">
                  <a:solidFill>
                    <a:srgbClr val="000066"/>
                  </a:solidFill>
                  <a:latin typeface="Arial" charset="0"/>
                </a:rPr>
                <a:t>2</a:t>
              </a:r>
              <a:endParaRPr lang="en-US" sz="1600" b="1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10255" name="Text Box 19"/>
            <p:cNvSpPr txBox="1">
              <a:spLocks noChangeArrowheads="1"/>
            </p:cNvSpPr>
            <p:nvPr/>
          </p:nvSpPr>
          <p:spPr bwMode="auto">
            <a:xfrm>
              <a:off x="1924" y="2640"/>
              <a:ext cx="2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sz="1600" b="1">
                  <a:solidFill>
                    <a:srgbClr val="000066"/>
                  </a:solidFill>
                  <a:latin typeface="Arial" charset="0"/>
                </a:rPr>
                <a:t>a</a:t>
              </a:r>
              <a:r>
                <a:rPr lang="nb-NO" sz="1600" b="1" baseline="-25000">
                  <a:solidFill>
                    <a:srgbClr val="000066"/>
                  </a:solidFill>
                  <a:latin typeface="Arial" charset="0"/>
                </a:rPr>
                <a:t>1</a:t>
              </a:r>
              <a:endParaRPr lang="en-US" sz="1600" b="1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10256" name="Line 20"/>
            <p:cNvSpPr>
              <a:spLocks noChangeShapeType="1"/>
            </p:cNvSpPr>
            <p:nvPr/>
          </p:nvSpPr>
          <p:spPr bwMode="auto">
            <a:xfrm flipH="1">
              <a:off x="3936" y="2736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57" name="Line 21"/>
            <p:cNvSpPr>
              <a:spLocks noChangeShapeType="1"/>
            </p:cNvSpPr>
            <p:nvPr/>
          </p:nvSpPr>
          <p:spPr bwMode="auto">
            <a:xfrm flipH="1">
              <a:off x="1824" y="2784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2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5436096" y="6165304"/>
            <a:ext cx="3505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 b="1" dirty="0">
                <a:cs typeface="Times New Roman" pitchFamily="18" charset="0"/>
              </a:rPr>
              <a:t>Figur omarbeidet fra M.A. White: </a:t>
            </a:r>
            <a:r>
              <a:rPr lang="nb-NO" sz="1000" b="1" dirty="0" err="1">
                <a:cs typeface="Times New Roman" pitchFamily="18" charset="0"/>
              </a:rPr>
              <a:t>Properties</a:t>
            </a:r>
            <a:r>
              <a:rPr lang="nb-NO" sz="1000" b="1" dirty="0">
                <a:cs typeface="Times New Roman" pitchFamily="18" charset="0"/>
              </a:rPr>
              <a:t> </a:t>
            </a:r>
            <a:r>
              <a:rPr lang="nb-NO" sz="1000" b="1" dirty="0" err="1">
                <a:cs typeface="Times New Roman" pitchFamily="18" charset="0"/>
              </a:rPr>
              <a:t>of</a:t>
            </a:r>
            <a:r>
              <a:rPr lang="nb-NO" sz="1000" b="1" dirty="0">
                <a:cs typeface="Times New Roman" pitchFamily="18" charset="0"/>
              </a:rPr>
              <a:t> Materials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Fasediagram med intermediære forbindelser</a:t>
            </a:r>
            <a:endParaRPr lang="en-US" smtClean="0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4343400" cy="5029200"/>
          </a:xfrm>
        </p:spPr>
        <p:txBody>
          <a:bodyPr/>
          <a:lstStyle/>
          <a:p>
            <a:pPr eaLnBrk="1" hangingPunct="1"/>
            <a:r>
              <a:rPr lang="nb-NO" sz="1800" smtClean="0"/>
              <a:t>Intermediære forbindelser mellom komponentene (her A og B)</a:t>
            </a:r>
          </a:p>
          <a:p>
            <a:pPr lvl="1" eaLnBrk="1" hangingPunct="1"/>
            <a:r>
              <a:rPr lang="nb-NO" sz="1600" smtClean="0"/>
              <a:t>for eksempel A</a:t>
            </a:r>
            <a:r>
              <a:rPr lang="nb-NO" sz="1600" baseline="-25000" smtClean="0"/>
              <a:t>2</a:t>
            </a:r>
            <a:r>
              <a:rPr lang="nb-NO" sz="1600" smtClean="0"/>
              <a:t>B, AB, AB</a:t>
            </a:r>
            <a:r>
              <a:rPr lang="nb-NO" sz="1600" baseline="-25000" smtClean="0"/>
              <a:t>3</a:t>
            </a:r>
            <a:r>
              <a:rPr lang="nb-NO" sz="1600" smtClean="0"/>
              <a:t> </a:t>
            </a:r>
          </a:p>
          <a:p>
            <a:pPr lvl="1" eaLnBrk="1" hangingPunct="1"/>
            <a:r>
              <a:rPr lang="nb-NO" sz="1600" smtClean="0"/>
              <a:t>kalles ofte støkiometriske, men er det i prinsippet ikke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Eksempel (figuren): </a:t>
            </a:r>
          </a:p>
          <a:p>
            <a:pPr lvl="1" eaLnBrk="1" hangingPunct="1"/>
            <a:r>
              <a:rPr lang="nb-NO" sz="1600" smtClean="0"/>
              <a:t>Én intermediær fase AB.</a:t>
            </a:r>
          </a:p>
          <a:p>
            <a:pPr lvl="1" eaLnBrk="1" hangingPunct="1"/>
            <a:r>
              <a:rPr lang="nb-NO" sz="1600" smtClean="0"/>
              <a:t>Smelter (”kongruent”) til væske med samme sammensetning</a:t>
            </a:r>
          </a:p>
          <a:p>
            <a:pPr lvl="1" eaLnBrk="1" hangingPunct="1"/>
            <a:r>
              <a:rPr lang="nb-NO" sz="1600" smtClean="0"/>
              <a:t>Diagram satt sammen av to binære fasediagrammer</a:t>
            </a:r>
          </a:p>
        </p:txBody>
      </p:sp>
      <p:pic>
        <p:nvPicPr>
          <p:cNvPr id="43013" name="Picture 5" descr="MAW-9-39-kongru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2997200"/>
            <a:ext cx="39751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Text Box 7"/>
          <p:cNvSpPr txBox="1">
            <a:spLocks noChangeArrowheads="1"/>
          </p:cNvSpPr>
          <p:nvPr/>
        </p:nvSpPr>
        <p:spPr bwMode="auto">
          <a:xfrm>
            <a:off x="5652120" y="6093296"/>
            <a:ext cx="3048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 b="1" dirty="0">
                <a:cs typeface="Times New Roman" pitchFamily="18" charset="0"/>
              </a:rPr>
              <a:t>Figurer fra M.A. White: </a:t>
            </a:r>
            <a:r>
              <a:rPr lang="nb-NO" sz="1000" b="1" dirty="0" err="1">
                <a:cs typeface="Times New Roman" pitchFamily="18" charset="0"/>
              </a:rPr>
              <a:t>Properties</a:t>
            </a:r>
            <a:r>
              <a:rPr lang="nb-NO" sz="1000" b="1" dirty="0">
                <a:cs typeface="Times New Roman" pitchFamily="18" charset="0"/>
              </a:rPr>
              <a:t> </a:t>
            </a:r>
            <a:r>
              <a:rPr lang="nb-NO" sz="1000" b="1" dirty="0" err="1">
                <a:cs typeface="Times New Roman" pitchFamily="18" charset="0"/>
              </a:rPr>
              <a:t>of</a:t>
            </a:r>
            <a:r>
              <a:rPr lang="nb-NO" sz="1000" b="1" dirty="0">
                <a:cs typeface="Times New Roman" pitchFamily="18" charset="0"/>
              </a:rPr>
              <a:t> Materials</a:t>
            </a:r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pic>
        <p:nvPicPr>
          <p:cNvPr id="11269" name="Picture 7" descr="MAW-9-36-SnP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096000" y="4724400"/>
            <a:ext cx="24384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nb-NO" smtClean="0"/>
              <a:t>Oppsummering</a:t>
            </a:r>
            <a:endParaRPr lang="en-US" smtClean="0"/>
          </a:p>
        </p:txBody>
      </p:sp>
      <p:sp>
        <p:nvSpPr>
          <p:cNvPr id="11271" name="Text Box 5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95400"/>
            <a:ext cx="3886200" cy="4724400"/>
          </a:xfrm>
          <a:noFill/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nb-NO" sz="1600" smtClean="0">
                <a:solidFill>
                  <a:srgbClr val="000066"/>
                </a:solidFill>
              </a:rPr>
              <a:t>Molekylorbitaler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nb-NO" sz="1600" smtClean="0">
                <a:solidFill>
                  <a:srgbClr val="000066"/>
                </a:solidFill>
              </a:rPr>
              <a:t>Forenklede modeller: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nb-NO" sz="1600" smtClean="0">
                <a:solidFill>
                  <a:srgbClr val="000066"/>
                </a:solidFill>
              </a:rPr>
              <a:t>	VB, Lewis, VSEPR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nb-NO" sz="1600" smtClean="0">
                <a:solidFill>
                  <a:srgbClr val="000066"/>
                </a:solidFill>
              </a:rPr>
              <a:t>	Bindingstyper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nb-NO" sz="1600" smtClean="0">
                <a:solidFill>
                  <a:srgbClr val="000066"/>
                </a:solidFill>
              </a:rPr>
              <a:t>		Kovalent, Metallisk, Ionisk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nb-NO" sz="1600" smtClean="0">
                <a:solidFill>
                  <a:srgbClr val="000066"/>
                </a:solidFill>
              </a:rPr>
              <a:t>Energibetraktninger for ioniske stoffer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nb-NO" sz="1600" smtClean="0">
                <a:solidFill>
                  <a:srgbClr val="000066"/>
                </a:solidFill>
              </a:rPr>
              <a:t>Bånd og båndgap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nb-NO" sz="1600" smtClean="0">
                <a:solidFill>
                  <a:srgbClr val="000066"/>
                </a:solidFill>
              </a:rPr>
              <a:t>	Metaller, halvledere (&amp;doping), isolatorer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nb-NO" sz="1600" smtClean="0">
                <a:solidFill>
                  <a:srgbClr val="000066"/>
                </a:solidFill>
              </a:rPr>
              <a:t>Forbindelser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nb-NO" sz="1600" smtClean="0">
                <a:solidFill>
                  <a:srgbClr val="000066"/>
                </a:solidFill>
              </a:rPr>
              <a:t>	Kovalente, ioniske, metalliske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nb-NO" sz="1600" smtClean="0">
                <a:solidFill>
                  <a:srgbClr val="000066"/>
                </a:solidFill>
              </a:rPr>
              <a:t>	Organiske forbindelser; stor gruppe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nb-NO" sz="1600" smtClean="0">
                <a:solidFill>
                  <a:srgbClr val="000066"/>
                </a:solidFill>
              </a:rPr>
              <a:t>Løsninger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nb-NO" sz="1600" smtClean="0">
                <a:solidFill>
                  <a:srgbClr val="000066"/>
                </a:solidFill>
              </a:rPr>
              <a:t>Fasediagram	</a:t>
            </a:r>
            <a:endParaRPr lang="nb-NO" sz="1200" smtClean="0">
              <a:solidFill>
                <a:srgbClr val="000066"/>
              </a:solidFill>
            </a:endParaRPr>
          </a:p>
        </p:txBody>
      </p:sp>
      <p:graphicFrame>
        <p:nvGraphicFramePr>
          <p:cNvPr id="11266" name="Object 0"/>
          <p:cNvGraphicFramePr>
            <a:graphicFrameLocks noChangeAspect="1"/>
          </p:cNvGraphicFramePr>
          <p:nvPr/>
        </p:nvGraphicFramePr>
        <p:xfrm>
          <a:off x="5652120" y="2636912"/>
          <a:ext cx="2057400" cy="200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Drawing" r:id="rId5" imgW="4324182" imgH="4219641" progId="WPDraw30.Drawing">
                  <p:embed/>
                </p:oleObj>
              </mc:Choice>
              <mc:Fallback>
                <p:oleObj name="Drawing" r:id="rId5" imgW="4324182" imgH="4219641" progId="WPDraw30.Drawing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2636912"/>
                        <a:ext cx="2057400" cy="200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2" name="Picture 9" descr="PERK-2-11-oktaeder-VSEP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477000" y="838200"/>
            <a:ext cx="2133600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11" descr="fig0301c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81600" y="990600"/>
            <a:ext cx="10795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nb-NO" smtClean="0"/>
              <a:t>Oppsummering – bindinger og forbindelser</a:t>
            </a:r>
            <a:endParaRPr lang="en-US" smtClean="0"/>
          </a:p>
        </p:txBody>
      </p:sp>
      <p:grpSp>
        <p:nvGrpSpPr>
          <p:cNvPr id="44036" name="Group 82"/>
          <p:cNvGrpSpPr>
            <a:grpSpLocks/>
          </p:cNvGrpSpPr>
          <p:nvPr/>
        </p:nvGrpSpPr>
        <p:grpSpPr bwMode="auto">
          <a:xfrm>
            <a:off x="457200" y="990600"/>
            <a:ext cx="8305800" cy="5410200"/>
            <a:chOff x="-2" y="-2"/>
            <a:chExt cx="2574" cy="5527"/>
          </a:xfrm>
        </p:grpSpPr>
        <p:grpSp>
          <p:nvGrpSpPr>
            <p:cNvPr id="44037" name="Group 80"/>
            <p:cNvGrpSpPr>
              <a:grpSpLocks/>
            </p:cNvGrpSpPr>
            <p:nvPr/>
          </p:nvGrpSpPr>
          <p:grpSpPr bwMode="auto">
            <a:xfrm>
              <a:off x="0" y="0"/>
              <a:ext cx="2570" cy="5523"/>
              <a:chOff x="0" y="0"/>
              <a:chExt cx="2570" cy="5523"/>
            </a:xfrm>
          </p:grpSpPr>
          <p:grpSp>
            <p:nvGrpSpPr>
              <p:cNvPr id="44039" name="Group 31"/>
              <p:cNvGrpSpPr>
                <a:grpSpLocks/>
              </p:cNvGrpSpPr>
              <p:nvPr/>
            </p:nvGrpSpPr>
            <p:grpSpPr bwMode="auto">
              <a:xfrm>
                <a:off x="0" y="0"/>
                <a:ext cx="815" cy="1093"/>
                <a:chOff x="0" y="0"/>
                <a:chExt cx="815" cy="1093"/>
              </a:xfrm>
            </p:grpSpPr>
            <p:sp>
              <p:nvSpPr>
                <p:cNvPr id="44112" name="Rectangle 5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729" cy="10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nb-NO" sz="1400" i="1">
                      <a:cs typeface="Times New Roman" pitchFamily="18" charset="0"/>
                    </a:rPr>
                    <a:t>Type forbindelse</a:t>
                  </a:r>
                  <a:endParaRPr lang="en-US" sz="1400">
                    <a:cs typeface="Times New Roman" pitchFamily="18" charset="0"/>
                  </a:endParaRP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44113" name="Rectangle 3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815" cy="109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4040" name="Group 33"/>
              <p:cNvGrpSpPr>
                <a:grpSpLocks/>
              </p:cNvGrpSpPr>
              <p:nvPr/>
            </p:nvGrpSpPr>
            <p:grpSpPr bwMode="auto">
              <a:xfrm>
                <a:off x="815" y="0"/>
                <a:ext cx="681" cy="1093"/>
                <a:chOff x="815" y="0"/>
                <a:chExt cx="681" cy="1093"/>
              </a:xfrm>
            </p:grpSpPr>
            <p:sp>
              <p:nvSpPr>
                <p:cNvPr id="44110" name="Rectangle 6"/>
                <p:cNvSpPr>
                  <a:spLocks noChangeArrowheads="1"/>
                </p:cNvSpPr>
                <p:nvPr/>
              </p:nvSpPr>
              <p:spPr bwMode="auto">
                <a:xfrm>
                  <a:off x="858" y="0"/>
                  <a:ext cx="595" cy="10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nb-NO" sz="1400" i="1">
                      <a:cs typeface="Times New Roman" pitchFamily="18" charset="0"/>
                    </a:rPr>
                    <a:t>Aggregattilstand, mekaniske egenskaper</a:t>
                  </a:r>
                  <a:endParaRPr lang="en-US" sz="1400">
                    <a:cs typeface="Times New Roman" pitchFamily="18" charset="0"/>
                  </a:endParaRP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44111" name="Rectangle 32"/>
                <p:cNvSpPr>
                  <a:spLocks noChangeArrowheads="1"/>
                </p:cNvSpPr>
                <p:nvPr/>
              </p:nvSpPr>
              <p:spPr bwMode="auto">
                <a:xfrm>
                  <a:off x="815" y="0"/>
                  <a:ext cx="681" cy="109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4041" name="Group 35"/>
              <p:cNvGrpSpPr>
                <a:grpSpLocks/>
              </p:cNvGrpSpPr>
              <p:nvPr/>
            </p:nvGrpSpPr>
            <p:grpSpPr bwMode="auto">
              <a:xfrm>
                <a:off x="1496" y="0"/>
                <a:ext cx="633" cy="1093"/>
                <a:chOff x="1496" y="0"/>
                <a:chExt cx="633" cy="1093"/>
              </a:xfrm>
            </p:grpSpPr>
            <p:sp>
              <p:nvSpPr>
                <p:cNvPr id="44108" name="Rectangle 7"/>
                <p:cNvSpPr>
                  <a:spLocks noChangeArrowheads="1"/>
                </p:cNvSpPr>
                <p:nvPr/>
              </p:nvSpPr>
              <p:spPr bwMode="auto">
                <a:xfrm>
                  <a:off x="1539" y="0"/>
                  <a:ext cx="547" cy="10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nb-NO" sz="1400" i="1">
                      <a:cs typeface="Times New Roman" pitchFamily="18" charset="0"/>
                    </a:rPr>
                    <a:t>Typiske elektriske egenskaper</a:t>
                  </a:r>
                  <a:endParaRPr lang="en-US" sz="1400">
                    <a:cs typeface="Times New Roman" pitchFamily="18" charset="0"/>
                  </a:endParaRP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44109" name="Rectangle 34"/>
                <p:cNvSpPr>
                  <a:spLocks noChangeArrowheads="1"/>
                </p:cNvSpPr>
                <p:nvPr/>
              </p:nvSpPr>
              <p:spPr bwMode="auto">
                <a:xfrm>
                  <a:off x="1496" y="0"/>
                  <a:ext cx="633" cy="109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4042" name="Group 37"/>
              <p:cNvGrpSpPr>
                <a:grpSpLocks/>
              </p:cNvGrpSpPr>
              <p:nvPr/>
            </p:nvGrpSpPr>
            <p:grpSpPr bwMode="auto">
              <a:xfrm>
                <a:off x="2129" y="0"/>
                <a:ext cx="441" cy="1093"/>
                <a:chOff x="2129" y="0"/>
                <a:chExt cx="441" cy="1093"/>
              </a:xfrm>
            </p:grpSpPr>
            <p:sp>
              <p:nvSpPr>
                <p:cNvPr id="44106" name="Rectangle 8"/>
                <p:cNvSpPr>
                  <a:spLocks noChangeArrowheads="1"/>
                </p:cNvSpPr>
                <p:nvPr/>
              </p:nvSpPr>
              <p:spPr bwMode="auto">
                <a:xfrm>
                  <a:off x="2172" y="0"/>
                  <a:ext cx="355" cy="10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nb-NO" sz="1400" i="1">
                      <a:cs typeface="Times New Roman" pitchFamily="18" charset="0"/>
                    </a:rPr>
                    <a:t>Andre typiske egenskaper</a:t>
                  </a:r>
                  <a:endParaRPr lang="en-US" sz="1400">
                    <a:cs typeface="Times New Roman" pitchFamily="18" charset="0"/>
                  </a:endParaRP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44107" name="Rectangle 36"/>
                <p:cNvSpPr>
                  <a:spLocks noChangeArrowheads="1"/>
                </p:cNvSpPr>
                <p:nvPr/>
              </p:nvSpPr>
              <p:spPr bwMode="auto">
                <a:xfrm>
                  <a:off x="2129" y="0"/>
                  <a:ext cx="441" cy="109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4043" name="Group 39"/>
              <p:cNvGrpSpPr>
                <a:grpSpLocks/>
              </p:cNvGrpSpPr>
              <p:nvPr/>
            </p:nvGrpSpPr>
            <p:grpSpPr bwMode="auto">
              <a:xfrm>
                <a:off x="0" y="1093"/>
                <a:ext cx="422" cy="2819"/>
                <a:chOff x="0" y="1093"/>
                <a:chExt cx="422" cy="2819"/>
              </a:xfrm>
            </p:grpSpPr>
            <p:sp>
              <p:nvSpPr>
                <p:cNvPr id="44104" name="Rectangle 9"/>
                <p:cNvSpPr>
                  <a:spLocks noChangeArrowheads="1"/>
                </p:cNvSpPr>
                <p:nvPr/>
              </p:nvSpPr>
              <p:spPr bwMode="auto">
                <a:xfrm>
                  <a:off x="43" y="1093"/>
                  <a:ext cx="336" cy="28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nb-NO" sz="1400">
                      <a:cs typeface="Times New Roman" pitchFamily="18" charset="0"/>
                    </a:rPr>
                    <a:t>Kovalente</a:t>
                  </a:r>
                  <a:endParaRPr lang="en-US" sz="1400">
                    <a:cs typeface="Times New Roman" pitchFamily="18" charset="0"/>
                  </a:endParaRP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44105" name="Rectangle 38"/>
                <p:cNvSpPr>
                  <a:spLocks noChangeArrowheads="1"/>
                </p:cNvSpPr>
                <p:nvPr/>
              </p:nvSpPr>
              <p:spPr bwMode="auto">
                <a:xfrm>
                  <a:off x="0" y="1093"/>
                  <a:ext cx="422" cy="281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4044" name="Group 41"/>
              <p:cNvGrpSpPr>
                <a:grpSpLocks/>
              </p:cNvGrpSpPr>
              <p:nvPr/>
            </p:nvGrpSpPr>
            <p:grpSpPr bwMode="auto">
              <a:xfrm>
                <a:off x="422" y="1093"/>
                <a:ext cx="393" cy="863"/>
                <a:chOff x="422" y="1093"/>
                <a:chExt cx="393" cy="863"/>
              </a:xfrm>
            </p:grpSpPr>
            <p:sp>
              <p:nvSpPr>
                <p:cNvPr id="44102" name="Rectangle 10"/>
                <p:cNvSpPr>
                  <a:spLocks noChangeArrowheads="1"/>
                </p:cNvSpPr>
                <p:nvPr/>
              </p:nvSpPr>
              <p:spPr bwMode="auto">
                <a:xfrm>
                  <a:off x="465" y="1093"/>
                  <a:ext cx="307" cy="8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nb-NO" sz="1400">
                      <a:cs typeface="Times New Roman" pitchFamily="18" charset="0"/>
                    </a:rPr>
                    <a:t>Molekyler</a:t>
                  </a:r>
                  <a:endParaRPr lang="en-US" sz="1400">
                    <a:cs typeface="Times New Roman" pitchFamily="18" charset="0"/>
                  </a:endParaRP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44103" name="Rectangle 40"/>
                <p:cNvSpPr>
                  <a:spLocks noChangeArrowheads="1"/>
                </p:cNvSpPr>
                <p:nvPr/>
              </p:nvSpPr>
              <p:spPr bwMode="auto">
                <a:xfrm>
                  <a:off x="422" y="1093"/>
                  <a:ext cx="393" cy="86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4045" name="Group 43"/>
              <p:cNvGrpSpPr>
                <a:grpSpLocks/>
              </p:cNvGrpSpPr>
              <p:nvPr/>
            </p:nvGrpSpPr>
            <p:grpSpPr bwMode="auto">
              <a:xfrm>
                <a:off x="815" y="1093"/>
                <a:ext cx="681" cy="863"/>
                <a:chOff x="815" y="1093"/>
                <a:chExt cx="681" cy="863"/>
              </a:xfrm>
            </p:grpSpPr>
            <p:sp>
              <p:nvSpPr>
                <p:cNvPr id="44100" name="Rectangle 11"/>
                <p:cNvSpPr>
                  <a:spLocks noChangeArrowheads="1"/>
                </p:cNvSpPr>
                <p:nvPr/>
              </p:nvSpPr>
              <p:spPr bwMode="auto">
                <a:xfrm>
                  <a:off x="858" y="1093"/>
                  <a:ext cx="595" cy="8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nb-NO" sz="1400">
                      <a:cs typeface="Times New Roman" pitchFamily="18" charset="0"/>
                    </a:rPr>
                    <a:t>Gasser, væsker, faste stoffer med lave smeltepunkt</a:t>
                  </a:r>
                  <a:endParaRPr lang="en-US" sz="1400">
                    <a:cs typeface="Times New Roman" pitchFamily="18" charset="0"/>
                  </a:endParaRP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44101" name="Rectangle 42"/>
                <p:cNvSpPr>
                  <a:spLocks noChangeArrowheads="1"/>
                </p:cNvSpPr>
                <p:nvPr/>
              </p:nvSpPr>
              <p:spPr bwMode="auto">
                <a:xfrm>
                  <a:off x="815" y="1093"/>
                  <a:ext cx="681" cy="86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4046" name="Group 45"/>
              <p:cNvGrpSpPr>
                <a:grpSpLocks/>
              </p:cNvGrpSpPr>
              <p:nvPr/>
            </p:nvGrpSpPr>
            <p:grpSpPr bwMode="auto">
              <a:xfrm>
                <a:off x="1496" y="1093"/>
                <a:ext cx="633" cy="863"/>
                <a:chOff x="1496" y="1093"/>
                <a:chExt cx="633" cy="863"/>
              </a:xfrm>
            </p:grpSpPr>
            <p:sp>
              <p:nvSpPr>
                <p:cNvPr id="44098" name="Rectangle 12"/>
                <p:cNvSpPr>
                  <a:spLocks noChangeArrowheads="1"/>
                </p:cNvSpPr>
                <p:nvPr/>
              </p:nvSpPr>
              <p:spPr bwMode="auto">
                <a:xfrm>
                  <a:off x="1539" y="1093"/>
                  <a:ext cx="547" cy="8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nb-NO" sz="1400">
                      <a:cs typeface="Times New Roman" pitchFamily="18" charset="0"/>
                    </a:rPr>
                    <a:t>Oftest isolerende</a:t>
                  </a:r>
                  <a:endParaRPr lang="en-US" sz="1400">
                    <a:cs typeface="Times New Roman" pitchFamily="18" charset="0"/>
                  </a:endParaRP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44099" name="Rectangle 44"/>
                <p:cNvSpPr>
                  <a:spLocks noChangeArrowheads="1"/>
                </p:cNvSpPr>
                <p:nvPr/>
              </p:nvSpPr>
              <p:spPr bwMode="auto">
                <a:xfrm>
                  <a:off x="1496" y="1093"/>
                  <a:ext cx="633" cy="86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4047" name="Group 47"/>
              <p:cNvGrpSpPr>
                <a:grpSpLocks/>
              </p:cNvGrpSpPr>
              <p:nvPr/>
            </p:nvGrpSpPr>
            <p:grpSpPr bwMode="auto">
              <a:xfrm>
                <a:off x="2129" y="1093"/>
                <a:ext cx="441" cy="863"/>
                <a:chOff x="2129" y="1093"/>
                <a:chExt cx="441" cy="863"/>
              </a:xfrm>
            </p:grpSpPr>
            <p:sp>
              <p:nvSpPr>
                <p:cNvPr id="44096" name="Rectangle 13"/>
                <p:cNvSpPr>
                  <a:spLocks noChangeArrowheads="1"/>
                </p:cNvSpPr>
                <p:nvPr/>
              </p:nvSpPr>
              <p:spPr bwMode="auto">
                <a:xfrm>
                  <a:off x="2172" y="1093"/>
                  <a:ext cx="355" cy="8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400">
                      <a:cs typeface="Times New Roman" pitchFamily="18" charset="0"/>
                    </a:rPr>
                    <a:t> </a:t>
                  </a: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44097" name="Rectangle 46"/>
                <p:cNvSpPr>
                  <a:spLocks noChangeArrowheads="1"/>
                </p:cNvSpPr>
                <p:nvPr/>
              </p:nvSpPr>
              <p:spPr bwMode="auto">
                <a:xfrm>
                  <a:off x="2129" y="1093"/>
                  <a:ext cx="441" cy="86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4048" name="Group 49"/>
              <p:cNvGrpSpPr>
                <a:grpSpLocks/>
              </p:cNvGrpSpPr>
              <p:nvPr/>
            </p:nvGrpSpPr>
            <p:grpSpPr bwMode="auto">
              <a:xfrm>
                <a:off x="422" y="1956"/>
                <a:ext cx="393" cy="978"/>
                <a:chOff x="422" y="1956"/>
                <a:chExt cx="393" cy="978"/>
              </a:xfrm>
            </p:grpSpPr>
            <p:sp>
              <p:nvSpPr>
                <p:cNvPr id="44094" name="Rectangle 14"/>
                <p:cNvSpPr>
                  <a:spLocks noChangeArrowheads="1"/>
                </p:cNvSpPr>
                <p:nvPr/>
              </p:nvSpPr>
              <p:spPr bwMode="auto">
                <a:xfrm>
                  <a:off x="465" y="1956"/>
                  <a:ext cx="307" cy="9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nb-NO" sz="1400">
                      <a:cs typeface="Times New Roman" pitchFamily="18" charset="0"/>
                    </a:rPr>
                    <a:t>2-dim. sjikt</a:t>
                  </a:r>
                  <a:endParaRPr lang="en-US" sz="1400">
                    <a:cs typeface="Times New Roman" pitchFamily="18" charset="0"/>
                  </a:endParaRP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44095" name="Rectangle 48"/>
                <p:cNvSpPr>
                  <a:spLocks noChangeArrowheads="1"/>
                </p:cNvSpPr>
                <p:nvPr/>
              </p:nvSpPr>
              <p:spPr bwMode="auto">
                <a:xfrm>
                  <a:off x="422" y="1956"/>
                  <a:ext cx="393" cy="97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4049" name="Group 51"/>
              <p:cNvGrpSpPr>
                <a:grpSpLocks/>
              </p:cNvGrpSpPr>
              <p:nvPr/>
            </p:nvGrpSpPr>
            <p:grpSpPr bwMode="auto">
              <a:xfrm>
                <a:off x="815" y="1956"/>
                <a:ext cx="681" cy="978"/>
                <a:chOff x="815" y="1956"/>
                <a:chExt cx="681" cy="978"/>
              </a:xfrm>
            </p:grpSpPr>
            <p:sp>
              <p:nvSpPr>
                <p:cNvPr id="44092" name="Rectangle 15"/>
                <p:cNvSpPr>
                  <a:spLocks noChangeArrowheads="1"/>
                </p:cNvSpPr>
                <p:nvPr/>
              </p:nvSpPr>
              <p:spPr bwMode="auto">
                <a:xfrm>
                  <a:off x="858" y="1956"/>
                  <a:ext cx="595" cy="9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nb-NO" sz="1400">
                      <a:cs typeface="Times New Roman" pitchFamily="18" charset="0"/>
                    </a:rPr>
                    <a:t>Myke, sjiktstrukturer, smøremidler</a:t>
                  </a:r>
                  <a:endParaRPr lang="en-US" sz="1400">
                    <a:cs typeface="Times New Roman" pitchFamily="18" charset="0"/>
                  </a:endParaRP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44093" name="Rectangle 50"/>
                <p:cNvSpPr>
                  <a:spLocks noChangeArrowheads="1"/>
                </p:cNvSpPr>
                <p:nvPr/>
              </p:nvSpPr>
              <p:spPr bwMode="auto">
                <a:xfrm>
                  <a:off x="815" y="1956"/>
                  <a:ext cx="681" cy="97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4050" name="Group 53"/>
              <p:cNvGrpSpPr>
                <a:grpSpLocks/>
              </p:cNvGrpSpPr>
              <p:nvPr/>
            </p:nvGrpSpPr>
            <p:grpSpPr bwMode="auto">
              <a:xfrm>
                <a:off x="1496" y="1956"/>
                <a:ext cx="633" cy="978"/>
                <a:chOff x="1496" y="1956"/>
                <a:chExt cx="633" cy="978"/>
              </a:xfrm>
            </p:grpSpPr>
            <p:sp>
              <p:nvSpPr>
                <p:cNvPr id="44090" name="Rectangle 16"/>
                <p:cNvSpPr>
                  <a:spLocks noChangeArrowheads="1"/>
                </p:cNvSpPr>
                <p:nvPr/>
              </p:nvSpPr>
              <p:spPr bwMode="auto">
                <a:xfrm>
                  <a:off x="1539" y="1956"/>
                  <a:ext cx="547" cy="9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400">
                      <a:cs typeface="Times New Roman" pitchFamily="18" charset="0"/>
                    </a:rPr>
                    <a:t> </a:t>
                  </a: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44091" name="Rectangle 52"/>
                <p:cNvSpPr>
                  <a:spLocks noChangeArrowheads="1"/>
                </p:cNvSpPr>
                <p:nvPr/>
              </p:nvSpPr>
              <p:spPr bwMode="auto">
                <a:xfrm>
                  <a:off x="1496" y="1956"/>
                  <a:ext cx="633" cy="97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4051" name="Group 55"/>
              <p:cNvGrpSpPr>
                <a:grpSpLocks/>
              </p:cNvGrpSpPr>
              <p:nvPr/>
            </p:nvGrpSpPr>
            <p:grpSpPr bwMode="auto">
              <a:xfrm>
                <a:off x="2129" y="1956"/>
                <a:ext cx="441" cy="978"/>
                <a:chOff x="2129" y="1956"/>
                <a:chExt cx="441" cy="978"/>
              </a:xfrm>
            </p:grpSpPr>
            <p:sp>
              <p:nvSpPr>
                <p:cNvPr id="44088" name="Rectangle 17"/>
                <p:cNvSpPr>
                  <a:spLocks noChangeArrowheads="1"/>
                </p:cNvSpPr>
                <p:nvPr/>
              </p:nvSpPr>
              <p:spPr bwMode="auto">
                <a:xfrm>
                  <a:off x="2172" y="1956"/>
                  <a:ext cx="355" cy="9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400">
                      <a:cs typeface="Times New Roman" pitchFamily="18" charset="0"/>
                    </a:rPr>
                    <a:t> </a:t>
                  </a: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44089" name="Rectangle 54"/>
                <p:cNvSpPr>
                  <a:spLocks noChangeArrowheads="1"/>
                </p:cNvSpPr>
                <p:nvPr/>
              </p:nvSpPr>
              <p:spPr bwMode="auto">
                <a:xfrm>
                  <a:off x="2129" y="1956"/>
                  <a:ext cx="441" cy="97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4052" name="Group 57"/>
              <p:cNvGrpSpPr>
                <a:grpSpLocks/>
              </p:cNvGrpSpPr>
              <p:nvPr/>
            </p:nvGrpSpPr>
            <p:grpSpPr bwMode="auto">
              <a:xfrm>
                <a:off x="422" y="2934"/>
                <a:ext cx="393" cy="978"/>
                <a:chOff x="422" y="2934"/>
                <a:chExt cx="393" cy="978"/>
              </a:xfrm>
            </p:grpSpPr>
            <p:sp>
              <p:nvSpPr>
                <p:cNvPr id="44086" name="Rectangle 18"/>
                <p:cNvSpPr>
                  <a:spLocks noChangeArrowheads="1"/>
                </p:cNvSpPr>
                <p:nvPr/>
              </p:nvSpPr>
              <p:spPr bwMode="auto">
                <a:xfrm>
                  <a:off x="465" y="2934"/>
                  <a:ext cx="307" cy="9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nb-NO" sz="1400">
                      <a:cs typeface="Times New Roman" pitchFamily="18" charset="0"/>
                    </a:rPr>
                    <a:t>3-dim. nettverk</a:t>
                  </a:r>
                  <a:endParaRPr lang="en-US" sz="1400">
                    <a:cs typeface="Times New Roman" pitchFamily="18" charset="0"/>
                  </a:endParaRP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44087" name="Rectangle 56"/>
                <p:cNvSpPr>
                  <a:spLocks noChangeArrowheads="1"/>
                </p:cNvSpPr>
                <p:nvPr/>
              </p:nvSpPr>
              <p:spPr bwMode="auto">
                <a:xfrm>
                  <a:off x="422" y="2934"/>
                  <a:ext cx="393" cy="97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4053" name="Group 59"/>
              <p:cNvGrpSpPr>
                <a:grpSpLocks/>
              </p:cNvGrpSpPr>
              <p:nvPr/>
            </p:nvGrpSpPr>
            <p:grpSpPr bwMode="auto">
              <a:xfrm>
                <a:off x="815" y="2934"/>
                <a:ext cx="681" cy="978"/>
                <a:chOff x="815" y="2934"/>
                <a:chExt cx="681" cy="978"/>
              </a:xfrm>
            </p:grpSpPr>
            <p:sp>
              <p:nvSpPr>
                <p:cNvPr id="44084" name="Rectangle 19"/>
                <p:cNvSpPr>
                  <a:spLocks noChangeArrowheads="1"/>
                </p:cNvSpPr>
                <p:nvPr/>
              </p:nvSpPr>
              <p:spPr bwMode="auto">
                <a:xfrm>
                  <a:off x="858" y="2934"/>
                  <a:ext cx="595" cy="9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nb-NO" sz="1400">
                      <a:cs typeface="Times New Roman" pitchFamily="18" charset="0"/>
                    </a:rPr>
                    <a:t>Svært harde</a:t>
                  </a:r>
                  <a:endParaRPr lang="en-US" sz="1400">
                    <a:cs typeface="Times New Roman" pitchFamily="18" charset="0"/>
                  </a:endParaRP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44085" name="Rectangle 58"/>
                <p:cNvSpPr>
                  <a:spLocks noChangeArrowheads="1"/>
                </p:cNvSpPr>
                <p:nvPr/>
              </p:nvSpPr>
              <p:spPr bwMode="auto">
                <a:xfrm>
                  <a:off x="815" y="2934"/>
                  <a:ext cx="681" cy="97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4054" name="Group 61"/>
              <p:cNvGrpSpPr>
                <a:grpSpLocks/>
              </p:cNvGrpSpPr>
              <p:nvPr/>
            </p:nvGrpSpPr>
            <p:grpSpPr bwMode="auto">
              <a:xfrm>
                <a:off x="1496" y="2934"/>
                <a:ext cx="633" cy="978"/>
                <a:chOff x="1496" y="2934"/>
                <a:chExt cx="633" cy="978"/>
              </a:xfrm>
            </p:grpSpPr>
            <p:sp>
              <p:nvSpPr>
                <p:cNvPr id="44082" name="Rectangle 20"/>
                <p:cNvSpPr>
                  <a:spLocks noChangeArrowheads="1"/>
                </p:cNvSpPr>
                <p:nvPr/>
              </p:nvSpPr>
              <p:spPr bwMode="auto">
                <a:xfrm>
                  <a:off x="1539" y="2934"/>
                  <a:ext cx="547" cy="9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nb-NO" sz="1400">
                      <a:cs typeface="Times New Roman" pitchFamily="18" charset="0"/>
                    </a:rPr>
                    <a:t>Isolatorer, halvledere</a:t>
                  </a:r>
                  <a:endParaRPr lang="en-US" sz="1400">
                    <a:cs typeface="Times New Roman" pitchFamily="18" charset="0"/>
                  </a:endParaRP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44083" name="Rectangle 60"/>
                <p:cNvSpPr>
                  <a:spLocks noChangeArrowheads="1"/>
                </p:cNvSpPr>
                <p:nvPr/>
              </p:nvSpPr>
              <p:spPr bwMode="auto">
                <a:xfrm>
                  <a:off x="1496" y="2934"/>
                  <a:ext cx="633" cy="97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4055" name="Group 63"/>
              <p:cNvGrpSpPr>
                <a:grpSpLocks/>
              </p:cNvGrpSpPr>
              <p:nvPr/>
            </p:nvGrpSpPr>
            <p:grpSpPr bwMode="auto">
              <a:xfrm>
                <a:off x="2129" y="2934"/>
                <a:ext cx="441" cy="978"/>
                <a:chOff x="2129" y="2934"/>
                <a:chExt cx="441" cy="978"/>
              </a:xfrm>
            </p:grpSpPr>
            <p:sp>
              <p:nvSpPr>
                <p:cNvPr id="44080" name="Rectangle 21"/>
                <p:cNvSpPr>
                  <a:spLocks noChangeArrowheads="1"/>
                </p:cNvSpPr>
                <p:nvPr/>
              </p:nvSpPr>
              <p:spPr bwMode="auto">
                <a:xfrm>
                  <a:off x="2172" y="2934"/>
                  <a:ext cx="355" cy="9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400">
                      <a:cs typeface="Times New Roman" pitchFamily="18" charset="0"/>
                    </a:rPr>
                    <a:t> </a:t>
                  </a: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44081" name="Rectangle 62"/>
                <p:cNvSpPr>
                  <a:spLocks noChangeArrowheads="1"/>
                </p:cNvSpPr>
                <p:nvPr/>
              </p:nvSpPr>
              <p:spPr bwMode="auto">
                <a:xfrm>
                  <a:off x="2129" y="2934"/>
                  <a:ext cx="441" cy="97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4056" name="Group 65"/>
              <p:cNvGrpSpPr>
                <a:grpSpLocks/>
              </p:cNvGrpSpPr>
              <p:nvPr/>
            </p:nvGrpSpPr>
            <p:grpSpPr bwMode="auto">
              <a:xfrm>
                <a:off x="0" y="3912"/>
                <a:ext cx="815" cy="518"/>
                <a:chOff x="0" y="3912"/>
                <a:chExt cx="815" cy="518"/>
              </a:xfrm>
            </p:grpSpPr>
            <p:sp>
              <p:nvSpPr>
                <p:cNvPr id="44078" name="Rectangle 22"/>
                <p:cNvSpPr>
                  <a:spLocks noChangeArrowheads="1"/>
                </p:cNvSpPr>
                <p:nvPr/>
              </p:nvSpPr>
              <p:spPr bwMode="auto">
                <a:xfrm>
                  <a:off x="43" y="3912"/>
                  <a:ext cx="729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nb-NO" sz="1400">
                      <a:cs typeface="Times New Roman" pitchFamily="18" charset="0"/>
                    </a:rPr>
                    <a:t>Metalliske</a:t>
                  </a:r>
                  <a:endParaRPr lang="en-US" sz="1400">
                    <a:cs typeface="Times New Roman" pitchFamily="18" charset="0"/>
                  </a:endParaRP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44079" name="Rectangle 64"/>
                <p:cNvSpPr>
                  <a:spLocks noChangeArrowheads="1"/>
                </p:cNvSpPr>
                <p:nvPr/>
              </p:nvSpPr>
              <p:spPr bwMode="auto">
                <a:xfrm>
                  <a:off x="0" y="3912"/>
                  <a:ext cx="815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4057" name="Group 67"/>
              <p:cNvGrpSpPr>
                <a:grpSpLocks/>
              </p:cNvGrpSpPr>
              <p:nvPr/>
            </p:nvGrpSpPr>
            <p:grpSpPr bwMode="auto">
              <a:xfrm>
                <a:off x="815" y="3912"/>
                <a:ext cx="681" cy="518"/>
                <a:chOff x="815" y="3912"/>
                <a:chExt cx="681" cy="518"/>
              </a:xfrm>
            </p:grpSpPr>
            <p:sp>
              <p:nvSpPr>
                <p:cNvPr id="44076" name="Rectangle 23"/>
                <p:cNvSpPr>
                  <a:spLocks noChangeArrowheads="1"/>
                </p:cNvSpPr>
                <p:nvPr/>
              </p:nvSpPr>
              <p:spPr bwMode="auto">
                <a:xfrm>
                  <a:off x="858" y="3912"/>
                  <a:ext cx="595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nb-NO" sz="1400">
                      <a:cs typeface="Times New Roman" pitchFamily="18" charset="0"/>
                    </a:rPr>
                    <a:t>Myke, duktile</a:t>
                  </a:r>
                  <a:endParaRPr lang="en-US" sz="1400">
                    <a:cs typeface="Times New Roman" pitchFamily="18" charset="0"/>
                  </a:endParaRP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44077" name="Rectangle 66"/>
                <p:cNvSpPr>
                  <a:spLocks noChangeArrowheads="1"/>
                </p:cNvSpPr>
                <p:nvPr/>
              </p:nvSpPr>
              <p:spPr bwMode="auto">
                <a:xfrm>
                  <a:off x="815" y="3912"/>
                  <a:ext cx="681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4058" name="Group 69"/>
              <p:cNvGrpSpPr>
                <a:grpSpLocks/>
              </p:cNvGrpSpPr>
              <p:nvPr/>
            </p:nvGrpSpPr>
            <p:grpSpPr bwMode="auto">
              <a:xfrm>
                <a:off x="1496" y="3912"/>
                <a:ext cx="633" cy="518"/>
                <a:chOff x="1496" y="3912"/>
                <a:chExt cx="633" cy="518"/>
              </a:xfrm>
            </p:grpSpPr>
            <p:sp>
              <p:nvSpPr>
                <p:cNvPr id="44074" name="Rectangle 24"/>
                <p:cNvSpPr>
                  <a:spLocks noChangeArrowheads="1"/>
                </p:cNvSpPr>
                <p:nvPr/>
              </p:nvSpPr>
              <p:spPr bwMode="auto">
                <a:xfrm>
                  <a:off x="1539" y="3912"/>
                  <a:ext cx="547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nb-NO" sz="1400">
                      <a:cs typeface="Times New Roman" pitchFamily="18" charset="0"/>
                    </a:rPr>
                    <a:t>Metalliske ledere</a:t>
                  </a:r>
                  <a:endParaRPr lang="en-US" sz="1400">
                    <a:cs typeface="Times New Roman" pitchFamily="18" charset="0"/>
                  </a:endParaRP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44075" name="Rectangle 68"/>
                <p:cNvSpPr>
                  <a:spLocks noChangeArrowheads="1"/>
                </p:cNvSpPr>
                <p:nvPr/>
              </p:nvSpPr>
              <p:spPr bwMode="auto">
                <a:xfrm>
                  <a:off x="1496" y="3912"/>
                  <a:ext cx="633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4059" name="Group 71"/>
              <p:cNvGrpSpPr>
                <a:grpSpLocks/>
              </p:cNvGrpSpPr>
              <p:nvPr/>
            </p:nvGrpSpPr>
            <p:grpSpPr bwMode="auto">
              <a:xfrm>
                <a:off x="2129" y="3912"/>
                <a:ext cx="441" cy="518"/>
                <a:chOff x="2129" y="3912"/>
                <a:chExt cx="441" cy="518"/>
              </a:xfrm>
            </p:grpSpPr>
            <p:sp>
              <p:nvSpPr>
                <p:cNvPr id="44072" name="Rectangle 25"/>
                <p:cNvSpPr>
                  <a:spLocks noChangeArrowheads="1"/>
                </p:cNvSpPr>
                <p:nvPr/>
              </p:nvSpPr>
              <p:spPr bwMode="auto">
                <a:xfrm>
                  <a:off x="2172" y="3912"/>
                  <a:ext cx="355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nb-NO" sz="1400">
                      <a:cs typeface="Times New Roman" pitchFamily="18" charset="0"/>
                    </a:rPr>
                    <a:t>Metallisk glans</a:t>
                  </a:r>
                  <a:endParaRPr lang="en-US" sz="1400">
                    <a:cs typeface="Times New Roman" pitchFamily="18" charset="0"/>
                  </a:endParaRP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44073" name="Rectangle 70"/>
                <p:cNvSpPr>
                  <a:spLocks noChangeArrowheads="1"/>
                </p:cNvSpPr>
                <p:nvPr/>
              </p:nvSpPr>
              <p:spPr bwMode="auto">
                <a:xfrm>
                  <a:off x="2129" y="3912"/>
                  <a:ext cx="441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4060" name="Group 73"/>
              <p:cNvGrpSpPr>
                <a:grpSpLocks/>
              </p:cNvGrpSpPr>
              <p:nvPr/>
            </p:nvGrpSpPr>
            <p:grpSpPr bwMode="auto">
              <a:xfrm>
                <a:off x="0" y="4430"/>
                <a:ext cx="815" cy="1093"/>
                <a:chOff x="0" y="4430"/>
                <a:chExt cx="815" cy="1093"/>
              </a:xfrm>
            </p:grpSpPr>
            <p:sp>
              <p:nvSpPr>
                <p:cNvPr id="44070" name="Rectangle 26"/>
                <p:cNvSpPr>
                  <a:spLocks noChangeArrowheads="1"/>
                </p:cNvSpPr>
                <p:nvPr/>
              </p:nvSpPr>
              <p:spPr bwMode="auto">
                <a:xfrm>
                  <a:off x="43" y="4430"/>
                  <a:ext cx="729" cy="10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nb-NO" sz="1400">
                      <a:cs typeface="Times New Roman" pitchFamily="18" charset="0"/>
                    </a:rPr>
                    <a:t>Ioniske </a:t>
                  </a:r>
                  <a:endParaRPr lang="en-US" sz="1400">
                    <a:cs typeface="Times New Roman" pitchFamily="18" charset="0"/>
                  </a:endParaRP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44071" name="Rectangle 72"/>
                <p:cNvSpPr>
                  <a:spLocks noChangeArrowheads="1"/>
                </p:cNvSpPr>
                <p:nvPr/>
              </p:nvSpPr>
              <p:spPr bwMode="auto">
                <a:xfrm>
                  <a:off x="0" y="4430"/>
                  <a:ext cx="815" cy="109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4061" name="Group 75"/>
              <p:cNvGrpSpPr>
                <a:grpSpLocks/>
              </p:cNvGrpSpPr>
              <p:nvPr/>
            </p:nvGrpSpPr>
            <p:grpSpPr bwMode="auto">
              <a:xfrm>
                <a:off x="815" y="4430"/>
                <a:ext cx="681" cy="1093"/>
                <a:chOff x="815" y="4430"/>
                <a:chExt cx="681" cy="1093"/>
              </a:xfrm>
            </p:grpSpPr>
            <p:sp>
              <p:nvSpPr>
                <p:cNvPr id="44068" name="Rectangle 27"/>
                <p:cNvSpPr>
                  <a:spLocks noChangeArrowheads="1"/>
                </p:cNvSpPr>
                <p:nvPr/>
              </p:nvSpPr>
              <p:spPr bwMode="auto">
                <a:xfrm>
                  <a:off x="858" y="4430"/>
                  <a:ext cx="595" cy="10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nb-NO" sz="1400">
                      <a:cs typeface="Times New Roman" pitchFamily="18" charset="0"/>
                    </a:rPr>
                    <a:t>Harde, sprø </a:t>
                  </a:r>
                  <a:endParaRPr lang="en-US" sz="1400">
                    <a:cs typeface="Times New Roman" pitchFamily="18" charset="0"/>
                  </a:endParaRP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44069" name="Rectangle 74"/>
                <p:cNvSpPr>
                  <a:spLocks noChangeArrowheads="1"/>
                </p:cNvSpPr>
                <p:nvPr/>
              </p:nvSpPr>
              <p:spPr bwMode="auto">
                <a:xfrm>
                  <a:off x="815" y="4430"/>
                  <a:ext cx="681" cy="109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4062" name="Group 77"/>
              <p:cNvGrpSpPr>
                <a:grpSpLocks/>
              </p:cNvGrpSpPr>
              <p:nvPr/>
            </p:nvGrpSpPr>
            <p:grpSpPr bwMode="auto">
              <a:xfrm>
                <a:off x="1496" y="4430"/>
                <a:ext cx="633" cy="1093"/>
                <a:chOff x="1496" y="4430"/>
                <a:chExt cx="633" cy="1093"/>
              </a:xfrm>
            </p:grpSpPr>
            <p:sp>
              <p:nvSpPr>
                <p:cNvPr id="44066" name="Rectangle 28"/>
                <p:cNvSpPr>
                  <a:spLocks noChangeArrowheads="1"/>
                </p:cNvSpPr>
                <p:nvPr/>
              </p:nvSpPr>
              <p:spPr bwMode="auto">
                <a:xfrm>
                  <a:off x="1539" y="4430"/>
                  <a:ext cx="547" cy="10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nb-NO" sz="1400">
                      <a:cs typeface="Times New Roman" pitchFamily="18" charset="0"/>
                    </a:rPr>
                    <a:t>Isolatorer ved lav temperatur, ionisk ledning i smelte, løses i vann som ioner</a:t>
                  </a:r>
                  <a:endParaRPr lang="en-US" sz="1400">
                    <a:cs typeface="Times New Roman" pitchFamily="18" charset="0"/>
                  </a:endParaRP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44067" name="Rectangle 76"/>
                <p:cNvSpPr>
                  <a:spLocks noChangeArrowheads="1"/>
                </p:cNvSpPr>
                <p:nvPr/>
              </p:nvSpPr>
              <p:spPr bwMode="auto">
                <a:xfrm>
                  <a:off x="1496" y="4430"/>
                  <a:ext cx="633" cy="109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4063" name="Group 79"/>
              <p:cNvGrpSpPr>
                <a:grpSpLocks/>
              </p:cNvGrpSpPr>
              <p:nvPr/>
            </p:nvGrpSpPr>
            <p:grpSpPr bwMode="auto">
              <a:xfrm>
                <a:off x="2129" y="4430"/>
                <a:ext cx="441" cy="1093"/>
                <a:chOff x="2129" y="4430"/>
                <a:chExt cx="441" cy="1093"/>
              </a:xfrm>
            </p:grpSpPr>
            <p:sp>
              <p:nvSpPr>
                <p:cNvPr id="44064" name="Rectangle 29"/>
                <p:cNvSpPr>
                  <a:spLocks noChangeArrowheads="1"/>
                </p:cNvSpPr>
                <p:nvPr/>
              </p:nvSpPr>
              <p:spPr bwMode="auto">
                <a:xfrm>
                  <a:off x="2172" y="4430"/>
                  <a:ext cx="355" cy="10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nb-NO" sz="1400">
                      <a:cs typeface="Times New Roman" pitchFamily="18" charset="0"/>
                    </a:rPr>
                    <a:t>Saltaktige </a:t>
                  </a:r>
                  <a:endParaRPr lang="en-US" sz="1400">
                    <a:cs typeface="Times New Roman" pitchFamily="18" charset="0"/>
                  </a:endParaRP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44065" name="Rectangle 78"/>
                <p:cNvSpPr>
                  <a:spLocks noChangeArrowheads="1"/>
                </p:cNvSpPr>
                <p:nvPr/>
              </p:nvSpPr>
              <p:spPr bwMode="auto">
                <a:xfrm>
                  <a:off x="2129" y="4430"/>
                  <a:ext cx="441" cy="109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44038" name="Rectangle 81"/>
            <p:cNvSpPr>
              <a:spLocks noChangeArrowheads="1"/>
            </p:cNvSpPr>
            <p:nvPr/>
          </p:nvSpPr>
          <p:spPr bwMode="auto">
            <a:xfrm>
              <a:off x="-2" y="-2"/>
              <a:ext cx="2574" cy="5527"/>
            </a:xfrm>
            <a:prstGeom prst="rect">
              <a:avLst/>
            </a:prstGeom>
            <a:noFill/>
            <a:ln w="6350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2" name="Slide Number Placeholder 8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1638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Molekylorbitaler (MO)</a:t>
            </a:r>
            <a:endParaRPr lang="en-US" smtClean="0"/>
          </a:p>
        </p:txBody>
      </p:sp>
      <p:sp>
        <p:nvSpPr>
          <p:cNvPr id="16388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44958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Eksempel: Karbonmonoksid CO</a:t>
            </a:r>
          </a:p>
          <a:p>
            <a:pPr eaLnBrk="1" hangingPunct="1"/>
            <a:endParaRPr lang="nb-NO" sz="1800" smtClean="0"/>
          </a:p>
          <a:p>
            <a:pPr eaLnBrk="1" hangingPunct="1">
              <a:buFontTx/>
              <a:buNone/>
            </a:pPr>
            <a:r>
              <a:rPr lang="nb-NO" sz="1800" smtClean="0"/>
              <a:t>	:C</a:t>
            </a:r>
            <a:r>
              <a:rPr lang="nb-NO" sz="1800" smtClean="0">
                <a:sym typeface="Symbol" pitchFamily="18" charset="2"/>
              </a:rPr>
              <a:t>O:</a:t>
            </a:r>
          </a:p>
          <a:p>
            <a:pPr eaLnBrk="1" hangingPunct="1">
              <a:buFontTx/>
              <a:buNone/>
            </a:pPr>
            <a:endParaRPr lang="nb-NO" sz="1800" smtClean="0">
              <a:sym typeface="Symbol" pitchFamily="18" charset="2"/>
            </a:endParaRPr>
          </a:p>
          <a:p>
            <a:pPr eaLnBrk="1" hangingPunct="1"/>
            <a:r>
              <a:rPr lang="nb-NO" sz="1800" smtClean="0">
                <a:sym typeface="Symbol" pitchFamily="18" charset="2"/>
              </a:rPr>
              <a:t>Molekylorbitalene som tar hensyn til alle elektronene gir det fulle og hele bilde av bindingene</a:t>
            </a:r>
          </a:p>
          <a:p>
            <a:pPr eaLnBrk="1" hangingPunct="1"/>
            <a:endParaRPr lang="nb-NO" sz="1800" b="1" i="1" smtClean="0">
              <a:sym typeface="Symbol" pitchFamily="18" charset="2"/>
            </a:endParaRPr>
          </a:p>
          <a:p>
            <a:pPr eaLnBrk="1" hangingPunct="1"/>
            <a:r>
              <a:rPr lang="nb-NO" sz="1800" b="1" i="1" smtClean="0">
                <a:sym typeface="Symbol" pitchFamily="18" charset="2"/>
              </a:rPr>
              <a:t>MO RULER !</a:t>
            </a:r>
          </a:p>
          <a:p>
            <a:pPr eaLnBrk="1" hangingPunct="1"/>
            <a:endParaRPr lang="nb-NO" sz="1800" smtClean="0">
              <a:sym typeface="Symbol" pitchFamily="18" charset="2"/>
            </a:endParaRPr>
          </a:p>
          <a:p>
            <a:pPr eaLnBrk="1" hangingPunct="1"/>
            <a:r>
              <a:rPr lang="nb-NO" sz="1800" smtClean="0">
                <a:sym typeface="Symbol" pitchFamily="18" charset="2"/>
              </a:rPr>
              <a:t>Men de er kompliserte å beregne; vi klarer det bare med stor datakraft og bare for de enkleste systemene.</a:t>
            </a:r>
          </a:p>
          <a:p>
            <a:pPr eaLnBrk="1" hangingPunct="1"/>
            <a:endParaRPr lang="nb-NO" sz="1800" smtClean="0">
              <a:sym typeface="Symbol" pitchFamily="18" charset="2"/>
            </a:endParaRPr>
          </a:p>
          <a:p>
            <a:pPr eaLnBrk="1" hangingPunct="1"/>
            <a:r>
              <a:rPr lang="nb-NO" sz="1800" smtClean="0">
                <a:sym typeface="Symbol" pitchFamily="18" charset="2"/>
              </a:rPr>
              <a:t>Vi trenger </a:t>
            </a:r>
            <a:r>
              <a:rPr lang="nb-NO" sz="1800" i="1" smtClean="0">
                <a:sym typeface="Symbol" pitchFamily="18" charset="2"/>
              </a:rPr>
              <a:t>forenklede modeller</a:t>
            </a:r>
            <a:r>
              <a:rPr lang="nb-NO" sz="1800" smtClean="0">
                <a:sym typeface="Symbol" pitchFamily="18" charset="2"/>
              </a:rPr>
              <a:t> og </a:t>
            </a:r>
            <a:r>
              <a:rPr lang="nb-NO" sz="1800" i="1" smtClean="0">
                <a:sym typeface="Symbol" pitchFamily="18" charset="2"/>
              </a:rPr>
              <a:t>tilnærmelser</a:t>
            </a:r>
            <a:r>
              <a:rPr lang="nb-NO" sz="1800" smtClean="0">
                <a:sym typeface="Symbol" pitchFamily="18" charset="2"/>
              </a:rPr>
              <a:t>.</a:t>
            </a:r>
            <a:endParaRPr lang="en-US" sz="1800" smtClean="0"/>
          </a:p>
        </p:txBody>
      </p:sp>
      <p:pic>
        <p:nvPicPr>
          <p:cNvPr id="16390" name="Picture 1033" descr="fig03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9263" y="914400"/>
            <a:ext cx="3459162" cy="568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Rectangle 1034"/>
          <p:cNvSpPr>
            <a:spLocks noChangeArrowheads="1"/>
          </p:cNvSpPr>
          <p:nvPr/>
        </p:nvSpPr>
        <p:spPr bwMode="auto">
          <a:xfrm>
            <a:off x="6248400" y="6019800"/>
            <a:ext cx="12192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916238" y="6197600"/>
            <a:ext cx="38258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i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NFF – </a:t>
            </a:r>
            <a:r>
              <a:rPr lang="en-GB" sz="2000" i="1" dirty="0" err="1">
                <a:solidFill>
                  <a:schemeClr val="bg2">
                    <a:lumMod val="75000"/>
                  </a:schemeClr>
                </a:solidFill>
                <a:latin typeface="+mn-lt"/>
              </a:rPr>
              <a:t>Ny</a:t>
            </a:r>
            <a:r>
              <a:rPr lang="en-GB" sz="2000" i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 </a:t>
            </a:r>
            <a:r>
              <a:rPr lang="en-GB" sz="2000" i="1" dirty="0" err="1">
                <a:solidFill>
                  <a:schemeClr val="bg2">
                    <a:lumMod val="75000"/>
                  </a:schemeClr>
                </a:solidFill>
                <a:latin typeface="+mn-lt"/>
              </a:rPr>
              <a:t>Forenkling</a:t>
            </a:r>
            <a:r>
              <a:rPr lang="en-GB" sz="2000" i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 </a:t>
            </a:r>
            <a:r>
              <a:rPr lang="en-GB" sz="2000" i="1" dirty="0" err="1">
                <a:solidFill>
                  <a:schemeClr val="bg2">
                    <a:lumMod val="75000"/>
                  </a:schemeClr>
                </a:solidFill>
                <a:latin typeface="+mn-lt"/>
              </a:rPr>
              <a:t>Følger</a:t>
            </a:r>
            <a:r>
              <a:rPr lang="en-GB" sz="2000" i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 - </a:t>
            </a:r>
            <a:r>
              <a:rPr lang="en-GB" sz="2000" i="1" dirty="0">
                <a:solidFill>
                  <a:schemeClr val="bg2">
                    <a:lumMod val="75000"/>
                  </a:schemeClr>
                </a:solidFill>
                <a:latin typeface="+mn-lt"/>
                <a:sym typeface="Wingdings" pitchFamily="2" charset="2"/>
              </a:rPr>
              <a:t></a:t>
            </a:r>
            <a:endParaRPr lang="en-GB" sz="2000" i="1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6389" name="Text Box 1031"/>
          <p:cNvSpPr txBox="1">
            <a:spLocks noChangeArrowheads="1"/>
          </p:cNvSpPr>
          <p:nvPr/>
        </p:nvSpPr>
        <p:spPr bwMode="auto">
          <a:xfrm>
            <a:off x="5868144" y="5805264"/>
            <a:ext cx="2971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 b="1" dirty="0">
                <a:cs typeface="Times New Roman" pitchFamily="18" charset="0"/>
              </a:rPr>
              <a:t>Figur fra </a:t>
            </a:r>
            <a:r>
              <a:rPr lang="nb-NO" sz="1000" b="1" dirty="0" err="1">
                <a:cs typeface="Times New Roman" pitchFamily="18" charset="0"/>
              </a:rPr>
              <a:t>Shriver</a:t>
            </a:r>
            <a:r>
              <a:rPr lang="nb-NO" sz="1000" b="1" dirty="0">
                <a:cs typeface="Times New Roman" pitchFamily="18" charset="0"/>
              </a:rPr>
              <a:t> and </a:t>
            </a:r>
            <a:r>
              <a:rPr lang="nb-NO" sz="1000" b="1" dirty="0" err="1">
                <a:cs typeface="Times New Roman" pitchFamily="18" charset="0"/>
              </a:rPr>
              <a:t>Atkins</a:t>
            </a:r>
            <a:r>
              <a:rPr lang="nb-NO" sz="1000" b="1" dirty="0">
                <a:cs typeface="Times New Roman" pitchFamily="18" charset="0"/>
              </a:rPr>
              <a:t>: </a:t>
            </a:r>
            <a:r>
              <a:rPr lang="nb-NO" sz="1000" b="1" dirty="0" err="1">
                <a:cs typeface="Times New Roman" pitchFamily="18" charset="0"/>
              </a:rPr>
              <a:t>Inorganic</a:t>
            </a:r>
            <a:r>
              <a:rPr lang="nb-NO" sz="1000" b="1" dirty="0">
                <a:cs typeface="Times New Roman" pitchFamily="18" charset="0"/>
              </a:rPr>
              <a:t> </a:t>
            </a:r>
            <a:r>
              <a:rPr lang="nb-NO" sz="1000" b="1" dirty="0" err="1">
                <a:cs typeface="Times New Roman" pitchFamily="18" charset="0"/>
              </a:rPr>
              <a:t>Chemistry</a:t>
            </a:r>
            <a:r>
              <a:rPr lang="en-US" sz="10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1850"/>
          </a:xfrm>
        </p:spPr>
        <p:txBody>
          <a:bodyPr/>
          <a:lstStyle/>
          <a:p>
            <a:pPr eaLnBrk="1" hangingPunct="1"/>
            <a:r>
              <a:rPr lang="nb-NO" smtClean="0"/>
              <a:t>Valensbindingsmodellen (VB)</a:t>
            </a:r>
            <a:endParaRPr lang="en-US" smtClean="0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90600"/>
            <a:ext cx="4843463" cy="472440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Vi kan lage nye molekylorbitaler mellom to eller flere atomer ved lineære kombinasjoner av atomorbitaler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VB-modellen: ”Vi trenger bare ta med de </a:t>
            </a:r>
            <a:r>
              <a:rPr lang="nb-NO" sz="1800" i="1" dirty="0" smtClean="0"/>
              <a:t>bindende </a:t>
            </a:r>
            <a:r>
              <a:rPr lang="nb-NO" sz="1800" dirty="0" smtClean="0"/>
              <a:t>valenselektronene”</a:t>
            </a:r>
          </a:p>
          <a:p>
            <a:pPr lvl="1" eaLnBrk="1" hangingPunct="1"/>
            <a:endParaRPr lang="nb-NO" sz="1600" dirty="0" smtClean="0"/>
          </a:p>
          <a:p>
            <a:pPr eaLnBrk="1" hangingPunct="1"/>
            <a:r>
              <a:rPr lang="nb-NO" sz="1800" dirty="0" smtClean="0"/>
              <a:t>De er bindende ved konstruktiv overlapp</a:t>
            </a:r>
          </a:p>
          <a:p>
            <a:pPr lvl="1" eaLnBrk="1" hangingPunct="1"/>
            <a:endParaRPr lang="nb-NO" sz="1600" dirty="0" smtClean="0"/>
          </a:p>
          <a:p>
            <a:pPr eaLnBrk="1" hangingPunct="1"/>
            <a:r>
              <a:rPr lang="nb-NO" sz="1800" dirty="0" smtClean="0">
                <a:sym typeface="Symbol" pitchFamily="18" charset="2"/>
              </a:rPr>
              <a:t>-bindinger (</a:t>
            </a:r>
            <a:r>
              <a:rPr lang="nb-NO" sz="1800" dirty="0" err="1" smtClean="0">
                <a:sym typeface="Symbol" pitchFamily="18" charset="2"/>
              </a:rPr>
              <a:t>s+s</a:t>
            </a:r>
            <a:r>
              <a:rPr lang="nb-NO" sz="1800" dirty="0" smtClean="0">
                <a:sym typeface="Symbol" pitchFamily="18" charset="2"/>
              </a:rPr>
              <a:t>, </a:t>
            </a:r>
            <a:r>
              <a:rPr lang="nb-NO" sz="1800" dirty="0" err="1" smtClean="0">
                <a:sym typeface="Symbol" pitchFamily="18" charset="2"/>
              </a:rPr>
              <a:t>s+p</a:t>
            </a:r>
            <a:r>
              <a:rPr lang="nb-NO" sz="1800" baseline="-25000" dirty="0" err="1">
                <a:sym typeface="Symbol" pitchFamily="18" charset="2"/>
              </a:rPr>
              <a:t>x</a:t>
            </a:r>
            <a:r>
              <a:rPr lang="nb-NO" sz="1800" dirty="0" smtClean="0">
                <a:sym typeface="Symbol" pitchFamily="18" charset="2"/>
              </a:rPr>
              <a:t>, </a:t>
            </a:r>
            <a:r>
              <a:rPr lang="nb-NO" sz="1800" dirty="0" err="1" smtClean="0">
                <a:sym typeface="Symbol" pitchFamily="18" charset="2"/>
              </a:rPr>
              <a:t>p</a:t>
            </a:r>
            <a:r>
              <a:rPr lang="nb-NO" sz="1800" baseline="-25000" dirty="0" err="1" smtClean="0">
                <a:sym typeface="Symbol" pitchFamily="18" charset="2"/>
              </a:rPr>
              <a:t>x</a:t>
            </a:r>
            <a:r>
              <a:rPr lang="nb-NO" sz="1800" dirty="0" err="1" smtClean="0">
                <a:sym typeface="Symbol" pitchFamily="18" charset="2"/>
              </a:rPr>
              <a:t>+p</a:t>
            </a:r>
            <a:r>
              <a:rPr lang="nb-NO" sz="1800" baseline="-25000" dirty="0" err="1">
                <a:sym typeface="Symbol" pitchFamily="18" charset="2"/>
              </a:rPr>
              <a:t>x</a:t>
            </a:r>
            <a:r>
              <a:rPr lang="nb-NO" sz="1800" dirty="0" smtClean="0">
                <a:sym typeface="Symbol" pitchFamily="18" charset="2"/>
              </a:rPr>
              <a:t>) </a:t>
            </a:r>
            <a:endParaRPr lang="nb-NO" sz="1800" dirty="0" smtClean="0">
              <a:sym typeface="Symbol" pitchFamily="18" charset="2"/>
            </a:endParaRPr>
          </a:p>
          <a:p>
            <a:pPr eaLnBrk="1" hangingPunct="1"/>
            <a:r>
              <a:rPr lang="nb-NO" sz="1800" dirty="0" smtClean="0">
                <a:sym typeface="Symbol" pitchFamily="18" charset="2"/>
              </a:rPr>
              <a:t>-bindinger (</a:t>
            </a:r>
            <a:r>
              <a:rPr lang="nb-NO" sz="1800" dirty="0" err="1" smtClean="0">
                <a:sym typeface="Symbol" pitchFamily="18" charset="2"/>
              </a:rPr>
              <a:t>p</a:t>
            </a:r>
            <a:r>
              <a:rPr lang="nb-NO" sz="1800" baseline="-25000" dirty="0" err="1" smtClean="0">
                <a:sym typeface="Symbol" pitchFamily="18" charset="2"/>
              </a:rPr>
              <a:t>y</a:t>
            </a:r>
            <a:r>
              <a:rPr lang="nb-NO" sz="1800" dirty="0" err="1" smtClean="0">
                <a:sym typeface="Symbol" pitchFamily="18" charset="2"/>
              </a:rPr>
              <a:t>+p</a:t>
            </a:r>
            <a:r>
              <a:rPr lang="nb-NO" sz="1800" baseline="-25000" dirty="0" err="1">
                <a:sym typeface="Symbol" pitchFamily="18" charset="2"/>
              </a:rPr>
              <a:t>y</a:t>
            </a:r>
            <a:r>
              <a:rPr lang="nb-NO" sz="1800" dirty="0" smtClean="0">
                <a:sym typeface="Symbol" pitchFamily="18" charset="2"/>
              </a:rPr>
              <a:t>, </a:t>
            </a:r>
            <a:r>
              <a:rPr lang="nb-NO" sz="1800" dirty="0" err="1" smtClean="0">
                <a:sym typeface="Symbol" pitchFamily="18" charset="2"/>
              </a:rPr>
              <a:t>p</a:t>
            </a:r>
            <a:r>
              <a:rPr lang="nb-NO" sz="1800" baseline="-25000" dirty="0" err="1" smtClean="0">
                <a:sym typeface="Symbol" pitchFamily="18" charset="2"/>
              </a:rPr>
              <a:t>z</a:t>
            </a:r>
            <a:r>
              <a:rPr lang="nb-NO" sz="1800" dirty="0" err="1" smtClean="0">
                <a:sym typeface="Symbol" pitchFamily="18" charset="2"/>
              </a:rPr>
              <a:t>+p</a:t>
            </a:r>
            <a:r>
              <a:rPr lang="nb-NO" sz="1800" baseline="-25000" dirty="0" err="1">
                <a:sym typeface="Symbol" pitchFamily="18" charset="2"/>
              </a:rPr>
              <a:t>z</a:t>
            </a:r>
            <a:r>
              <a:rPr lang="nb-NO" sz="1800" dirty="0" smtClean="0">
                <a:sym typeface="Symbol" pitchFamily="18" charset="2"/>
              </a:rPr>
              <a:t>)</a:t>
            </a:r>
            <a:endParaRPr lang="nb-NO" sz="1800" dirty="0" smtClean="0"/>
          </a:p>
        </p:txBody>
      </p:sp>
      <p:pic>
        <p:nvPicPr>
          <p:cNvPr id="17413" name="Picture 5" descr="fig030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775" y="5029200"/>
            <a:ext cx="28924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fig0305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4370388"/>
            <a:ext cx="1635125" cy="218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 descr="fig0306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07063" y="1066800"/>
            <a:ext cx="3208337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867400" y="6309320"/>
            <a:ext cx="3276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 b="1" dirty="0">
                <a:cs typeface="Times New Roman" pitchFamily="18" charset="0"/>
              </a:rPr>
              <a:t>Figurer fra </a:t>
            </a:r>
            <a:r>
              <a:rPr lang="nb-NO" sz="1000" b="1" dirty="0" err="1">
                <a:cs typeface="Times New Roman" pitchFamily="18" charset="0"/>
              </a:rPr>
              <a:t>Shriver</a:t>
            </a:r>
            <a:r>
              <a:rPr lang="nb-NO" sz="1000" b="1" dirty="0">
                <a:cs typeface="Times New Roman" pitchFamily="18" charset="0"/>
              </a:rPr>
              <a:t> and </a:t>
            </a:r>
            <a:r>
              <a:rPr lang="nb-NO" sz="1000" b="1" dirty="0" err="1">
                <a:cs typeface="Times New Roman" pitchFamily="18" charset="0"/>
              </a:rPr>
              <a:t>Atkins</a:t>
            </a:r>
            <a:r>
              <a:rPr lang="nb-NO" sz="1000" b="1" dirty="0">
                <a:cs typeface="Times New Roman" pitchFamily="18" charset="0"/>
              </a:rPr>
              <a:t>: </a:t>
            </a:r>
            <a:r>
              <a:rPr lang="nb-NO" sz="1000" b="1" dirty="0" err="1">
                <a:cs typeface="Times New Roman" pitchFamily="18" charset="0"/>
              </a:rPr>
              <a:t>Inorganic</a:t>
            </a:r>
            <a:r>
              <a:rPr lang="nb-NO" sz="1000" b="1" dirty="0">
                <a:cs typeface="Times New Roman" pitchFamily="18" charset="0"/>
              </a:rPr>
              <a:t> </a:t>
            </a:r>
            <a:r>
              <a:rPr lang="nb-NO" sz="1000" b="1" dirty="0" err="1">
                <a:cs typeface="Times New Roman" pitchFamily="18" charset="0"/>
              </a:rPr>
              <a:t>Chemistry</a:t>
            </a:r>
            <a:r>
              <a:rPr lang="en-US" sz="1000" dirty="0"/>
              <a:t>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Hybridisering (?)</a:t>
            </a:r>
            <a:endParaRPr lang="en-US" smtClean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4411663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600" smtClean="0"/>
              <a:t>VB kan ikke forklare tetraedrisk CH</a:t>
            </a:r>
            <a:r>
              <a:rPr lang="nb-NO" sz="1600" baseline="-25000" smtClean="0"/>
              <a:t>4</a:t>
            </a:r>
            <a:r>
              <a:rPr lang="nb-NO" sz="1600" smtClean="0"/>
              <a:t>, fordi p-orbitalene er ortogonale.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Vi lager derfor en lineær kombinasjon av s- og p-orbitaler; sp</a:t>
            </a:r>
            <a:r>
              <a:rPr lang="nb-NO" sz="1600" baseline="30000" smtClean="0"/>
              <a:t>3</a:t>
            </a:r>
            <a:r>
              <a:rPr lang="nb-NO" sz="1600" smtClean="0"/>
              <a:t>; tetraedrisk symmetri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Vi kan ta med d-orbitaler for å få flere enn 4 retninger, eks. d</a:t>
            </a:r>
            <a:r>
              <a:rPr lang="nb-NO" sz="1600" baseline="30000" smtClean="0"/>
              <a:t>2</a:t>
            </a:r>
            <a:r>
              <a:rPr lang="nb-NO" sz="1600" smtClean="0"/>
              <a:t>sp</a:t>
            </a:r>
            <a:r>
              <a:rPr lang="nb-NO" sz="1600" baseline="30000" smtClean="0"/>
              <a:t>3</a:t>
            </a:r>
            <a:endParaRPr lang="nb-NO" sz="1600" smtClean="0"/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Men: MO som tar med også H sine elektroner gir uten videre korrekt geometri! 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600" b="1" smtClean="0"/>
              <a:t>		- </a:t>
            </a:r>
            <a:r>
              <a:rPr lang="nb-NO" sz="1600" b="1" i="1" smtClean="0"/>
              <a:t>MO RULER!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VB og hybridisering er forenklede modeller</a:t>
            </a:r>
            <a:endParaRPr lang="en-US" sz="1600" smtClean="0"/>
          </a:p>
        </p:txBody>
      </p:sp>
      <p:pic>
        <p:nvPicPr>
          <p:cNvPr id="18437" name="Picture 5" descr="fig011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19200"/>
            <a:ext cx="4495800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fig0308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9088" y="3048000"/>
            <a:ext cx="2754312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5508104" y="6237312"/>
            <a:ext cx="3200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 b="1" dirty="0">
                <a:cs typeface="Times New Roman" pitchFamily="18" charset="0"/>
              </a:rPr>
              <a:t>Figurer fra </a:t>
            </a:r>
            <a:r>
              <a:rPr lang="nb-NO" sz="1000" b="1" dirty="0" err="1">
                <a:cs typeface="Times New Roman" pitchFamily="18" charset="0"/>
              </a:rPr>
              <a:t>Shriver</a:t>
            </a:r>
            <a:r>
              <a:rPr lang="nb-NO" sz="1000" b="1" dirty="0">
                <a:cs typeface="Times New Roman" pitchFamily="18" charset="0"/>
              </a:rPr>
              <a:t> and </a:t>
            </a:r>
            <a:r>
              <a:rPr lang="nb-NO" sz="1000" b="1" dirty="0" err="1">
                <a:cs typeface="Times New Roman" pitchFamily="18" charset="0"/>
              </a:rPr>
              <a:t>Atkins</a:t>
            </a:r>
            <a:r>
              <a:rPr lang="nb-NO" sz="1000" b="1" dirty="0">
                <a:cs typeface="Times New Roman" pitchFamily="18" charset="0"/>
              </a:rPr>
              <a:t>: </a:t>
            </a:r>
            <a:r>
              <a:rPr lang="nb-NO" sz="1000" b="1" dirty="0" err="1">
                <a:cs typeface="Times New Roman" pitchFamily="18" charset="0"/>
              </a:rPr>
              <a:t>Inorganic</a:t>
            </a:r>
            <a:r>
              <a:rPr lang="nb-NO" sz="1000" b="1" dirty="0">
                <a:cs typeface="Times New Roman" pitchFamily="18" charset="0"/>
              </a:rPr>
              <a:t> </a:t>
            </a:r>
            <a:r>
              <a:rPr lang="nb-NO" sz="1000" b="1" dirty="0" err="1">
                <a:cs typeface="Times New Roman" pitchFamily="18" charset="0"/>
              </a:rPr>
              <a:t>Chemistry</a:t>
            </a:r>
            <a:r>
              <a:rPr lang="en-US" sz="1000" dirty="0"/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pic>
        <p:nvPicPr>
          <p:cNvPr id="19459" name="Picture 11" descr="C:\Documents and Settings\trulsn\My Documents\MetEnFrem\Figurer\fig0301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204864"/>
            <a:ext cx="27844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Oktettregelen og Lewisstrukturer</a:t>
            </a:r>
            <a:endParaRPr lang="en-US" smtClean="0"/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47244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smtClean="0"/>
              <a:t>Oktettregelen: Et fullt ytre skall (2+6=8 elektroner) gir stor stabilitet.</a:t>
            </a:r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Mange forbindelser er stabile nettopp fordi atomene får full oktett ved å dele elektronpar.</a:t>
            </a:r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Det delte elektronparet kalles et bindende elektronpar. Vi kan ha ett, to eller tre slike bindinger mellom to atomer.</a:t>
            </a:r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Andre: frie elektronpar</a:t>
            </a:r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Lewis-strukturer er et verktøy for å visualisere disse forhold</a:t>
            </a:r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Rent kovalent modell: Deler elektroner ideelt  </a:t>
            </a:r>
            <a:endParaRPr lang="en-US" sz="1800" smtClean="0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5940152" y="6309320"/>
            <a:ext cx="2976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 b="1" dirty="0">
                <a:cs typeface="Times New Roman" pitchFamily="18" charset="0"/>
              </a:rPr>
              <a:t>Figur fra </a:t>
            </a:r>
            <a:r>
              <a:rPr lang="nb-NO" sz="1000" b="1" dirty="0" err="1">
                <a:cs typeface="Times New Roman" pitchFamily="18" charset="0"/>
              </a:rPr>
              <a:t>Shriver</a:t>
            </a:r>
            <a:r>
              <a:rPr lang="nb-NO" sz="1000" b="1" dirty="0">
                <a:cs typeface="Times New Roman" pitchFamily="18" charset="0"/>
              </a:rPr>
              <a:t> and </a:t>
            </a:r>
            <a:r>
              <a:rPr lang="nb-NO" sz="1000" b="1" dirty="0" err="1">
                <a:cs typeface="Times New Roman" pitchFamily="18" charset="0"/>
              </a:rPr>
              <a:t>Atkins</a:t>
            </a:r>
            <a:r>
              <a:rPr lang="nb-NO" sz="1000" b="1" dirty="0">
                <a:cs typeface="Times New Roman" pitchFamily="18" charset="0"/>
              </a:rPr>
              <a:t>: </a:t>
            </a:r>
            <a:r>
              <a:rPr lang="nb-NO" sz="1000" b="1" dirty="0" err="1">
                <a:cs typeface="Times New Roman" pitchFamily="18" charset="0"/>
              </a:rPr>
              <a:t>Inorganic</a:t>
            </a:r>
            <a:r>
              <a:rPr lang="nb-NO" sz="1000" b="1" dirty="0">
                <a:cs typeface="Times New Roman" pitchFamily="18" charset="0"/>
              </a:rPr>
              <a:t> </a:t>
            </a:r>
            <a:r>
              <a:rPr lang="nb-NO" sz="1000" b="1" dirty="0" err="1">
                <a:cs typeface="Times New Roman" pitchFamily="18" charset="0"/>
              </a:rPr>
              <a:t>Chemistry</a:t>
            </a:r>
            <a:r>
              <a:rPr lang="en-US" sz="1000" dirty="0"/>
              <a:t> </a:t>
            </a:r>
          </a:p>
        </p:txBody>
      </p:sp>
      <p:pic>
        <p:nvPicPr>
          <p:cNvPr id="19463" name="Picture 7" descr="C:\Documents and Settings\trulsn\My Documents\MetEnFrem\Figurer\Lewis(young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5550" y="76200"/>
            <a:ext cx="14922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6858000" y="34290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dirty="0"/>
              <a:t>A-B</a:t>
            </a:r>
            <a:endParaRPr lang="en-US" dirty="0"/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6858000" y="5877272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dirty="0"/>
              <a:t>A=B-C</a:t>
            </a:r>
            <a:endParaRPr lang="en-US" dirty="0"/>
          </a:p>
        </p:txBody>
      </p:sp>
      <p:sp>
        <p:nvSpPr>
          <p:cNvPr id="332810" name="WordArt 10"/>
          <p:cNvSpPr>
            <a:spLocks noChangeArrowheads="1" noChangeShapeType="1" noTextEdit="1"/>
          </p:cNvSpPr>
          <p:nvPr/>
        </p:nvSpPr>
        <p:spPr bwMode="auto">
          <a:xfrm>
            <a:off x="228600" y="152400"/>
            <a:ext cx="838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NFF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2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2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Resonans</a:t>
            </a:r>
            <a:endParaRPr lang="en-US" smtClean="0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b-NO" sz="1800" smtClean="0"/>
              <a:t>Molekyler med resonansformer ofte stabile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I Lewis-formalisme: Flere mulige arrangementer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Delokaliserte elektroner; resonanshybrider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I MO: Store orbitaler som dekker hele molekylet; 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elektron-”lim”</a:t>
            </a:r>
          </a:p>
          <a:p>
            <a:pPr eaLnBrk="1" hangingPunct="1"/>
            <a:endParaRPr lang="en-US" sz="1800" smtClean="0"/>
          </a:p>
        </p:txBody>
      </p:sp>
      <p:pic>
        <p:nvPicPr>
          <p:cNvPr id="20485" name="Picture 5" descr="C:\Documents and Settings\trulsn\My Documents\MetEnFrem\Figurer\RC-3-22-nitrat-resonans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447800"/>
            <a:ext cx="3581400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C:\Documents and Settings\trulsn\My Documents\MetEnFrem\Figurer\RC-3-23-nitratresona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752850"/>
            <a:ext cx="12382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3833" name="WordArt 9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838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NFF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33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6666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15408</TotalTime>
  <Words>2435</Words>
  <Application>Microsoft Office PowerPoint</Application>
  <PresentationFormat>On-screen Show (4:3)</PresentationFormat>
  <Paragraphs>661</Paragraphs>
  <Slides>44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Default Design</vt:lpstr>
      <vt:lpstr>Picture</vt:lpstr>
      <vt:lpstr>Drawing</vt:lpstr>
      <vt:lpstr>Equation</vt:lpstr>
      <vt:lpstr>Formel</vt:lpstr>
      <vt:lpstr>Microsoft Equation 3.0</vt:lpstr>
      <vt:lpstr>MENA 1000; Materialer, energi og nanoteknologi - Kap. 5  Bindinger, forbindelser, løsninger</vt:lpstr>
      <vt:lpstr>Molekylorbitaler</vt:lpstr>
      <vt:lpstr>Molekylorbitaler</vt:lpstr>
      <vt:lpstr>Molekylorbitaler</vt:lpstr>
      <vt:lpstr>Molekylorbitaler (MO)</vt:lpstr>
      <vt:lpstr>Valensbindingsmodellen (VB)</vt:lpstr>
      <vt:lpstr>Hybridisering (?)</vt:lpstr>
      <vt:lpstr>Oktettregelen og Lewisstrukturer</vt:lpstr>
      <vt:lpstr>Resonans</vt:lpstr>
      <vt:lpstr>Kovalent binding  (”molekylenes binding” – krefter i molekyler)</vt:lpstr>
      <vt:lpstr>VSEPR</vt:lpstr>
      <vt:lpstr>To enkle effekter av størrelse</vt:lpstr>
      <vt:lpstr>Krefter mellom molekyler</vt:lpstr>
      <vt:lpstr>Metallisk binding  (”metallenes binding”)</vt:lpstr>
      <vt:lpstr>Ionisk binding  (”saltenes binding”)</vt:lpstr>
      <vt:lpstr>Formelle oksidasjonstall</vt:lpstr>
      <vt:lpstr>Gitterenergi for ioniske stoffer</vt:lpstr>
      <vt:lpstr>Termodynamisk modell – Born-Haber-syklus</vt:lpstr>
      <vt:lpstr>Teoretisk estimat av gitterenergi for ioniske krystaller</vt:lpstr>
      <vt:lpstr>Eksempel: 1-dimensjonal streng</vt:lpstr>
      <vt:lpstr>Gitterenergi, forts.</vt:lpstr>
      <vt:lpstr>Bruk av gitterenergi for stabilitetsvurdering av ioniske stoffer Eksempel: Løselighet av et salt i vann</vt:lpstr>
      <vt:lpstr>Bruk av gitterenergi for stabilitetsvurdering av ioniske stoffer Eksempel: Løselighet av et salt i vann</vt:lpstr>
      <vt:lpstr>Løselighet av ionisk stoff i vann, forts.</vt:lpstr>
      <vt:lpstr>Molekylorbitaler i faste stoffer; metaller</vt:lpstr>
      <vt:lpstr>Tetthet av energier</vt:lpstr>
      <vt:lpstr>Valens- og ledningsbånd; båndgap</vt:lpstr>
      <vt:lpstr>Halvledere og isolatorer</vt:lpstr>
      <vt:lpstr>Doping</vt:lpstr>
      <vt:lpstr>Grunnstoffene – bindinger og egenskaper</vt:lpstr>
      <vt:lpstr>Forbindelser</vt:lpstr>
      <vt:lpstr>Organiske forbindelser</vt:lpstr>
      <vt:lpstr>Hydrokarboner</vt:lpstr>
      <vt:lpstr>Hydrokarboner</vt:lpstr>
      <vt:lpstr>Andre organiske forbindelser</vt:lpstr>
      <vt:lpstr>Løsninger</vt:lpstr>
      <vt:lpstr>Fasediagram - tilstandsdiagram</vt:lpstr>
      <vt:lpstr>Binært fasediagram – to komponenter</vt:lpstr>
      <vt:lpstr>Entropi og Gibbs energi for fasediagram</vt:lpstr>
      <vt:lpstr>Binært fasediagram – to komponenter</vt:lpstr>
      <vt:lpstr>Vektstangregelen</vt:lpstr>
      <vt:lpstr>Fasediagram med intermediære forbindelser</vt:lpstr>
      <vt:lpstr>Oppsummering</vt:lpstr>
      <vt:lpstr>Oppsummering – bindinger og forbindelser</vt:lpstr>
    </vt:vector>
  </TitlesOfParts>
  <Company>UiO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Truls Norby</dc:creator>
  <cp:lastModifiedBy>Truls Eivind Norby</cp:lastModifiedBy>
  <cp:revision>259</cp:revision>
  <dcterms:created xsi:type="dcterms:W3CDTF">2003-05-03T22:01:05Z</dcterms:created>
  <dcterms:modified xsi:type="dcterms:W3CDTF">2015-09-10T10:11:02Z</dcterms:modified>
</cp:coreProperties>
</file>