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13" r:id="rId17"/>
    <p:sldId id="514" r:id="rId18"/>
    <p:sldId id="517" r:id="rId19"/>
    <p:sldId id="516" r:id="rId20"/>
    <p:sldId id="507" r:id="rId21"/>
    <p:sldId id="508" r:id="rId22"/>
    <p:sldId id="509" r:id="rId23"/>
    <p:sldId id="510" r:id="rId24"/>
    <p:sldId id="511" r:id="rId25"/>
    <p:sldId id="454" r:id="rId26"/>
    <p:sldId id="455" r:id="rId27"/>
    <p:sldId id="456" r:id="rId28"/>
    <p:sldId id="457" r:id="rId29"/>
    <p:sldId id="459" r:id="rId30"/>
    <p:sldId id="460" r:id="rId31"/>
    <p:sldId id="519" r:id="rId32"/>
    <p:sldId id="461" r:id="rId33"/>
    <p:sldId id="520" r:id="rId34"/>
    <p:sldId id="522" r:id="rId35"/>
    <p:sldId id="463" r:id="rId36"/>
    <p:sldId id="466" r:id="rId37"/>
    <p:sldId id="465" r:id="rId38"/>
    <p:sldId id="467" r:id="rId39"/>
    <p:sldId id="468" r:id="rId40"/>
    <p:sldId id="475" r:id="rId41"/>
    <p:sldId id="479" r:id="rId42"/>
    <p:sldId id="480" r:id="rId43"/>
    <p:sldId id="476" r:id="rId44"/>
    <p:sldId id="477" r:id="rId45"/>
    <p:sldId id="478" r:id="rId46"/>
    <p:sldId id="481" r:id="rId47"/>
    <p:sldId id="488" r:id="rId48"/>
    <p:sldId id="523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85" autoAdjust="0"/>
    <p:restoredTop sz="94667" autoAdjust="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4E365B-D930-4B53-857B-F67DE68C3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9B09D-12BE-4BB6-9C01-74EDB6DAF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334B2-4904-4F44-B01A-AB15328B52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D383-05CC-4B16-871F-3E43F25437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13CD3-1308-4E45-9B1E-DC8BEF0CF7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6908F-4C18-44EE-857B-0ACB553912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BB02D-7F81-4F83-AEDD-44BC14F33D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0D4D4-91C2-462D-8ED8-591726C184A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AC336-7648-49C3-8BE4-F260D88E8B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8667-30AF-4A9B-A133-F140B56046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1CDA8-09AA-4EFB-88FF-4A71F84D91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CAA81-30A6-4929-9315-95C75B3730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97306-B420-47F8-A295-6118E0F3B4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AC9E-1295-40B2-AD63-53F9C484F5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F41F-F7D2-4493-98B3-D047D40664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6CEF4-B5DA-4422-9919-C59CF358FC7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Fortsetter å bruke eksempelet med vakansene for å illustrere grafisk det med </a:t>
            </a:r>
            <a:r>
              <a:rPr lang="en-GB" i="1" smtClean="0"/>
              <a:t>hva og hvor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CB142-643B-4E96-8BEE-ED8EEAFC17D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2DB22-34E0-4845-95FA-559263BE4E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3ACC6-879C-4B69-BAB5-6CE9122257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ED2C3-5C57-4C69-9302-FE9C4FD53C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0896A-5ED5-41DC-B1B3-DAF32C1BB4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BC9BC-1196-4CB6-BD5F-3CBE242E8A0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8BF7C-BB24-4D75-A881-47847B820C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F75E-8E23-422F-9063-F971FD84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F0AC-B007-4D0D-B870-32DE8F7F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8168-9257-481C-AFB0-8B616475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D7A-E2B2-47A1-9DC7-06AF96EC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D3DF-30B4-43AE-8C55-138EA3C0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637F-DBAB-4243-A033-808677C4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41EE-EE04-4B89-9255-FC0BB8D7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34AE-7F04-4F91-A7F7-1A4625FE6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F1DB-07F3-4D58-99BB-62AA4E41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1F49-6699-44F0-8343-CA0451E63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E998-6A28-4824-B415-EA4D4C0F3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1C5F-3DE2-4505-9C93-D1DE3AA5E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317D-C9AE-4249-93FE-B3B0A26A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3D73-6E7A-4C78-BEEC-5DBEC9E3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C575-89D4-492D-960F-D40F857E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53200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961B4B-95B2-4202-8C0B-CA46E988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7" descr="uio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no/url?sa=i&amp;rct=j&amp;q=&amp;esrc=s&amp;frm=1&amp;source=images&amp;cd=&amp;cad=rja&amp;uact=8&amp;ved=0CAcQjRxqFQoTCPmL_rnSgcgCFYQJLAodBn0D3A&amp;url=http%3A%2F%2Fwww.mn.uio.no%2Ffysikk%2Fenglish%2Fresearch%2Fgroups%2Fstructure%2Finfrastructure%2F&amp;psig=AFQjCNFOuz4UdiLWj1YEf4k6QGrPzQEPqQ&amp;ust=1442702138754724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9.jpeg"/><Relationship Id="rId4" Type="http://schemas.openxmlformats.org/officeDocument/2006/relationships/image" Target="../media/image45.wmf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1.wmf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jpe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0.wmf"/><Relationship Id="rId9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8.jpeg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63.jpeg"/><Relationship Id="rId9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jpeg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4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11" Type="http://schemas.openxmlformats.org/officeDocument/2006/relationships/image" Target="../media/image79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83.jpeg"/><Relationship Id="rId10" Type="http://schemas.openxmlformats.org/officeDocument/2006/relationships/image" Target="../media/image77.wmf"/><Relationship Id="rId19" Type="http://schemas.openxmlformats.org/officeDocument/2006/relationships/image" Target="../media/image78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94.jpeg"/><Relationship Id="rId4" Type="http://schemas.openxmlformats.org/officeDocument/2006/relationships/image" Target="../media/image90.wmf"/><Relationship Id="rId9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ebelements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6387" name="Picture 21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569325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 1000; Materialer, energi og nanoteknologi - Kap. 7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Struktur og defekter</a:t>
            </a:r>
            <a:endParaRPr lang="en-US" sz="44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4797425"/>
            <a:ext cx="2590800" cy="1581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kumimoji="1" lang="en-GB" sz="1400">
                <a:latin typeface="Arial" charset="0"/>
              </a:rPr>
              <a:t>Truls Norby/Anette Gunnæs</a:t>
            </a:r>
          </a:p>
          <a:p>
            <a:pPr algn="l" eaLnBrk="0" hangingPunct="0"/>
            <a:endParaRPr kumimoji="1" lang="en-GB" sz="1400">
              <a:latin typeface="Arial" charset="0"/>
            </a:endParaRPr>
          </a:p>
          <a:p>
            <a:pPr algn="l" eaLnBrk="0" hangingPunct="0"/>
            <a:r>
              <a:rPr kumimoji="1" lang="en-GB" sz="1400">
                <a:latin typeface="Arial" charset="0"/>
              </a:rPr>
              <a:t>Universitetet i Oslo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FERMiO, Forskningsparken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Gaustadalleen 21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N-0349 Oslo</a:t>
            </a:r>
          </a:p>
          <a:p>
            <a:pPr algn="l" eaLnBrk="0" hangingPunct="0"/>
            <a:endParaRPr kumimoji="1" lang="en-GB" sz="1400">
              <a:latin typeface="Arial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588125" y="2060575"/>
            <a:ext cx="25558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Struktur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Krystallinske og amorfe stoffer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Enhetscellen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Kulepakking og hulrom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Plan og retninger	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Strukturbestemmelse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Punktdefekter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Transport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Dislokasjoner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Korngrenser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Overflater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http://webelements.com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DFF75E-8E23-422F-9063-F971FD84D3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</a:t>
            </a:r>
          </a:p>
        </p:txBody>
      </p:sp>
      <p:grpSp>
        <p:nvGrpSpPr>
          <p:cNvPr id="25604" name="Group 1027"/>
          <p:cNvGrpSpPr>
            <a:grpSpLocks/>
          </p:cNvGrpSpPr>
          <p:nvPr/>
        </p:nvGrpSpPr>
        <p:grpSpPr bwMode="auto">
          <a:xfrm>
            <a:off x="1098550" y="1676400"/>
            <a:ext cx="2657475" cy="2770188"/>
            <a:chOff x="1544" y="1037"/>
            <a:chExt cx="1674" cy="1745"/>
          </a:xfrm>
        </p:grpSpPr>
        <p:sp>
          <p:nvSpPr>
            <p:cNvPr id="25614" name="Line 1028"/>
            <p:cNvSpPr>
              <a:spLocks noChangeShapeType="1"/>
            </p:cNvSpPr>
            <p:nvPr/>
          </p:nvSpPr>
          <p:spPr bwMode="auto">
            <a:xfrm flipH="1">
              <a:off x="1737" y="1759"/>
              <a:ext cx="4" cy="6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Line 1029"/>
            <p:cNvSpPr>
              <a:spLocks noChangeShapeType="1"/>
            </p:cNvSpPr>
            <p:nvPr/>
          </p:nvSpPr>
          <p:spPr bwMode="auto">
            <a:xfrm>
              <a:off x="2474" y="1762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1030"/>
            <p:cNvSpPr>
              <a:spLocks noChangeShapeType="1"/>
            </p:cNvSpPr>
            <p:nvPr/>
          </p:nvSpPr>
          <p:spPr bwMode="auto">
            <a:xfrm>
              <a:off x="1922" y="1423"/>
              <a:ext cx="0" cy="6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Line 1031"/>
            <p:cNvSpPr>
              <a:spLocks noChangeShapeType="1"/>
            </p:cNvSpPr>
            <p:nvPr/>
          </p:nvSpPr>
          <p:spPr bwMode="auto">
            <a:xfrm>
              <a:off x="2651" y="1429"/>
              <a:ext cx="0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Line 1032"/>
            <p:cNvSpPr>
              <a:spLocks noChangeShapeType="1"/>
            </p:cNvSpPr>
            <p:nvPr/>
          </p:nvSpPr>
          <p:spPr bwMode="auto">
            <a:xfrm flipV="1">
              <a:off x="1743" y="2056"/>
              <a:ext cx="177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Line 1033"/>
            <p:cNvSpPr>
              <a:spLocks noChangeShapeType="1"/>
            </p:cNvSpPr>
            <p:nvPr/>
          </p:nvSpPr>
          <p:spPr bwMode="auto">
            <a:xfrm flipV="1">
              <a:off x="2472" y="2064"/>
              <a:ext cx="181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Line 1034"/>
            <p:cNvSpPr>
              <a:spLocks noChangeShapeType="1"/>
            </p:cNvSpPr>
            <p:nvPr/>
          </p:nvSpPr>
          <p:spPr bwMode="auto">
            <a:xfrm flipV="1">
              <a:off x="1737" y="2410"/>
              <a:ext cx="7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Line 1035"/>
            <p:cNvSpPr>
              <a:spLocks noChangeShapeType="1"/>
            </p:cNvSpPr>
            <p:nvPr/>
          </p:nvSpPr>
          <p:spPr bwMode="auto">
            <a:xfrm flipV="1">
              <a:off x="1735" y="1760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Line 1036"/>
            <p:cNvSpPr>
              <a:spLocks noChangeShapeType="1"/>
            </p:cNvSpPr>
            <p:nvPr/>
          </p:nvSpPr>
          <p:spPr bwMode="auto">
            <a:xfrm flipV="1">
              <a:off x="1924" y="1432"/>
              <a:ext cx="7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Line 1037"/>
            <p:cNvSpPr>
              <a:spLocks noChangeShapeType="1"/>
            </p:cNvSpPr>
            <p:nvPr/>
          </p:nvSpPr>
          <p:spPr bwMode="auto">
            <a:xfrm flipV="1">
              <a:off x="1904" y="206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Line 1038"/>
            <p:cNvSpPr>
              <a:spLocks noChangeShapeType="1"/>
            </p:cNvSpPr>
            <p:nvPr/>
          </p:nvSpPr>
          <p:spPr bwMode="auto">
            <a:xfrm flipV="1">
              <a:off x="1739" y="1425"/>
              <a:ext cx="185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Line 1039"/>
            <p:cNvSpPr>
              <a:spLocks noChangeShapeType="1"/>
            </p:cNvSpPr>
            <p:nvPr/>
          </p:nvSpPr>
          <p:spPr bwMode="auto">
            <a:xfrm flipV="1">
              <a:off x="2471" y="1430"/>
              <a:ext cx="177" cy="3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Line 1040"/>
            <p:cNvSpPr>
              <a:spLocks noChangeShapeType="1"/>
            </p:cNvSpPr>
            <p:nvPr/>
          </p:nvSpPr>
          <p:spPr bwMode="auto">
            <a:xfrm flipV="1">
              <a:off x="1544" y="2052"/>
              <a:ext cx="377" cy="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Line 1041"/>
            <p:cNvSpPr>
              <a:spLocks noChangeShapeType="1"/>
            </p:cNvSpPr>
            <p:nvPr/>
          </p:nvSpPr>
          <p:spPr bwMode="auto">
            <a:xfrm flipV="1">
              <a:off x="1959" y="2062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Line 1042"/>
            <p:cNvSpPr>
              <a:spLocks noChangeShapeType="1"/>
            </p:cNvSpPr>
            <p:nvPr/>
          </p:nvSpPr>
          <p:spPr bwMode="auto">
            <a:xfrm flipH="1">
              <a:off x="1922" y="1067"/>
              <a:ext cx="0" cy="9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1043"/>
            <p:cNvSpPr>
              <a:spLocks/>
            </p:cNvSpPr>
            <p:nvPr/>
          </p:nvSpPr>
          <p:spPr bwMode="auto">
            <a:xfrm>
              <a:off x="1864" y="2060"/>
              <a:ext cx="184" cy="112"/>
            </a:xfrm>
            <a:custGeom>
              <a:avLst/>
              <a:gdLst>
                <a:gd name="T0" fmla="*/ 0 w 184"/>
                <a:gd name="T1" fmla="*/ 112 h 112"/>
                <a:gd name="T2" fmla="*/ 116 w 184"/>
                <a:gd name="T3" fmla="*/ 72 h 112"/>
                <a:gd name="T4" fmla="*/ 184 w 184"/>
                <a:gd name="T5" fmla="*/ 0 h 112"/>
                <a:gd name="T6" fmla="*/ 0 60000 65536"/>
                <a:gd name="T7" fmla="*/ 0 60000 65536"/>
                <a:gd name="T8" fmla="*/ 0 60000 65536"/>
                <a:gd name="T9" fmla="*/ 0 w 184"/>
                <a:gd name="T10" fmla="*/ 0 h 112"/>
                <a:gd name="T11" fmla="*/ 184 w 1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112">
                  <a:moveTo>
                    <a:pt x="0" y="112"/>
                  </a:moveTo>
                  <a:cubicBezTo>
                    <a:pt x="42" y="101"/>
                    <a:pt x="85" y="91"/>
                    <a:pt x="116" y="72"/>
                  </a:cubicBezTo>
                  <a:cubicBezTo>
                    <a:pt x="147" y="53"/>
                    <a:pt x="165" y="26"/>
                    <a:pt x="1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1044"/>
            <p:cNvSpPr>
              <a:spLocks/>
            </p:cNvSpPr>
            <p:nvPr/>
          </p:nvSpPr>
          <p:spPr bwMode="auto">
            <a:xfrm>
              <a:off x="1845" y="1876"/>
              <a:ext cx="75" cy="296"/>
            </a:xfrm>
            <a:custGeom>
              <a:avLst/>
              <a:gdLst>
                <a:gd name="T0" fmla="*/ 75 w 75"/>
                <a:gd name="T1" fmla="*/ 0 h 296"/>
                <a:gd name="T2" fmla="*/ 11 w 75"/>
                <a:gd name="T3" fmla="*/ 132 h 296"/>
                <a:gd name="T4" fmla="*/ 11 w 75"/>
                <a:gd name="T5" fmla="*/ 296 h 296"/>
                <a:gd name="T6" fmla="*/ 0 60000 65536"/>
                <a:gd name="T7" fmla="*/ 0 60000 65536"/>
                <a:gd name="T8" fmla="*/ 0 60000 65536"/>
                <a:gd name="T9" fmla="*/ 0 w 75"/>
                <a:gd name="T10" fmla="*/ 0 h 296"/>
                <a:gd name="T11" fmla="*/ 75 w 75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6">
                  <a:moveTo>
                    <a:pt x="75" y="0"/>
                  </a:moveTo>
                  <a:cubicBezTo>
                    <a:pt x="48" y="41"/>
                    <a:pt x="22" y="83"/>
                    <a:pt x="11" y="132"/>
                  </a:cubicBezTo>
                  <a:cubicBezTo>
                    <a:pt x="0" y="181"/>
                    <a:pt x="5" y="238"/>
                    <a:pt x="11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1045"/>
            <p:cNvSpPr>
              <a:spLocks/>
            </p:cNvSpPr>
            <p:nvPr/>
          </p:nvSpPr>
          <p:spPr bwMode="auto">
            <a:xfrm>
              <a:off x="1924" y="1876"/>
              <a:ext cx="140" cy="188"/>
            </a:xfrm>
            <a:custGeom>
              <a:avLst/>
              <a:gdLst>
                <a:gd name="T0" fmla="*/ 0 w 140"/>
                <a:gd name="T1" fmla="*/ 0 h 188"/>
                <a:gd name="T2" fmla="*/ 88 w 140"/>
                <a:gd name="T3" fmla="*/ 80 h 188"/>
                <a:gd name="T4" fmla="*/ 140 w 140"/>
                <a:gd name="T5" fmla="*/ 188 h 188"/>
                <a:gd name="T6" fmla="*/ 0 60000 65536"/>
                <a:gd name="T7" fmla="*/ 0 60000 65536"/>
                <a:gd name="T8" fmla="*/ 0 60000 65536"/>
                <a:gd name="T9" fmla="*/ 0 w 140"/>
                <a:gd name="T10" fmla="*/ 0 h 188"/>
                <a:gd name="T11" fmla="*/ 140 w 14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88">
                  <a:moveTo>
                    <a:pt x="0" y="0"/>
                  </a:moveTo>
                  <a:cubicBezTo>
                    <a:pt x="32" y="24"/>
                    <a:pt x="65" y="49"/>
                    <a:pt x="88" y="80"/>
                  </a:cubicBezTo>
                  <a:cubicBezTo>
                    <a:pt x="111" y="111"/>
                    <a:pt x="131" y="171"/>
                    <a:pt x="140" y="1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Text Box 1046"/>
            <p:cNvSpPr txBox="1">
              <a:spLocks noChangeArrowheads="1"/>
            </p:cNvSpPr>
            <p:nvPr/>
          </p:nvSpPr>
          <p:spPr bwMode="auto">
            <a:xfrm>
              <a:off x="1594" y="257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x</a:t>
              </a:r>
            </a:p>
          </p:txBody>
        </p:sp>
        <p:sp>
          <p:nvSpPr>
            <p:cNvPr id="25633" name="Text Box 1047"/>
            <p:cNvSpPr txBox="1">
              <a:spLocks noChangeArrowheads="1"/>
            </p:cNvSpPr>
            <p:nvPr/>
          </p:nvSpPr>
          <p:spPr bwMode="auto">
            <a:xfrm>
              <a:off x="3021" y="185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y</a:t>
              </a:r>
            </a:p>
          </p:txBody>
        </p:sp>
        <p:sp>
          <p:nvSpPr>
            <p:cNvPr id="25634" name="Text Box 1048"/>
            <p:cNvSpPr txBox="1">
              <a:spLocks noChangeArrowheads="1"/>
            </p:cNvSpPr>
            <p:nvPr/>
          </p:nvSpPr>
          <p:spPr bwMode="auto">
            <a:xfrm>
              <a:off x="1901" y="103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z</a:t>
              </a:r>
            </a:p>
          </p:txBody>
        </p:sp>
        <p:sp>
          <p:nvSpPr>
            <p:cNvPr id="25635" name="Text Box 1049"/>
            <p:cNvSpPr txBox="1">
              <a:spLocks noChangeArrowheads="1"/>
            </p:cNvSpPr>
            <p:nvPr/>
          </p:nvSpPr>
          <p:spPr bwMode="auto">
            <a:xfrm>
              <a:off x="1766" y="217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a</a:t>
              </a:r>
            </a:p>
          </p:txBody>
        </p:sp>
        <p:sp>
          <p:nvSpPr>
            <p:cNvPr id="25636" name="Text Box 1050"/>
            <p:cNvSpPr txBox="1">
              <a:spLocks noChangeArrowheads="1"/>
            </p:cNvSpPr>
            <p:nvPr/>
          </p:nvSpPr>
          <p:spPr bwMode="auto">
            <a:xfrm>
              <a:off x="2277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b</a:t>
              </a:r>
            </a:p>
          </p:txBody>
        </p:sp>
        <p:sp>
          <p:nvSpPr>
            <p:cNvPr id="25637" name="Text Box 1051"/>
            <p:cNvSpPr txBox="1">
              <a:spLocks noChangeArrowheads="1"/>
            </p:cNvSpPr>
            <p:nvPr/>
          </p:nvSpPr>
          <p:spPr bwMode="auto">
            <a:xfrm>
              <a:off x="1893" y="1477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c</a:t>
              </a:r>
            </a:p>
          </p:txBody>
        </p:sp>
        <p:sp>
          <p:nvSpPr>
            <p:cNvPr id="25638" name="Text Box 1052"/>
            <p:cNvSpPr txBox="1">
              <a:spLocks noChangeArrowheads="1"/>
            </p:cNvSpPr>
            <p:nvPr/>
          </p:nvSpPr>
          <p:spPr bwMode="auto">
            <a:xfrm>
              <a:off x="1958" y="178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α</a:t>
              </a:r>
            </a:p>
          </p:txBody>
        </p:sp>
        <p:sp>
          <p:nvSpPr>
            <p:cNvPr id="25639" name="Text Box 1053"/>
            <p:cNvSpPr txBox="1">
              <a:spLocks noChangeArrowheads="1"/>
            </p:cNvSpPr>
            <p:nvPr/>
          </p:nvSpPr>
          <p:spPr bwMode="auto">
            <a:xfrm>
              <a:off x="1945" y="2037"/>
              <a:ext cx="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γ</a:t>
              </a:r>
            </a:p>
          </p:txBody>
        </p:sp>
        <p:sp>
          <p:nvSpPr>
            <p:cNvPr id="25640" name="Text Box 1054"/>
            <p:cNvSpPr txBox="1">
              <a:spLocks noChangeArrowheads="1"/>
            </p:cNvSpPr>
            <p:nvPr/>
          </p:nvSpPr>
          <p:spPr bwMode="auto">
            <a:xfrm>
              <a:off x="1708" y="181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β</a:t>
              </a:r>
            </a:p>
          </p:txBody>
        </p:sp>
      </p:grpSp>
      <p:sp>
        <p:nvSpPr>
          <p:cNvPr id="25605" name="Rectangle 1055"/>
          <p:cNvSpPr>
            <a:spLocks noChangeArrowheads="1"/>
          </p:cNvSpPr>
          <p:nvPr/>
        </p:nvSpPr>
        <p:spPr bwMode="auto">
          <a:xfrm>
            <a:off x="4013200" y="1804988"/>
            <a:ext cx="47021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- Definert ved tre ikke planære vektorer: </a:t>
            </a:r>
          </a:p>
          <a:p>
            <a:pPr algn="l"/>
            <a:r>
              <a:rPr lang="nb-NO" sz="1800" b="1">
                <a:latin typeface="Arial" charset="0"/>
              </a:rPr>
              <a:t>	a</a:t>
            </a:r>
            <a:r>
              <a:rPr lang="nb-NO" sz="1800">
                <a:latin typeface="Arial" charset="0"/>
              </a:rPr>
              <a:t>, 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-Hele krystallgitteret kan genereres ved translasjon langs disse vektorene.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-Enhetscellen kan også beskrives av lengden til vektorene </a:t>
            </a:r>
            <a:r>
              <a:rPr lang="nb-NO" sz="1800" b="1">
                <a:latin typeface="Arial" charset="0"/>
              </a:rPr>
              <a:t>a</a:t>
            </a:r>
            <a:r>
              <a:rPr lang="nb-NO" sz="1800">
                <a:latin typeface="Arial" charset="0"/>
              </a:rPr>
              <a:t>,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  <a:r>
              <a:rPr lang="nb-NO" sz="1800">
                <a:latin typeface="Arial" charset="0"/>
              </a:rPr>
              <a:t> samt vinklene mellom dem alfa, beta, gamma.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-Et gitterpunkt erstatter ett eller flere atomer 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-Gruppe: atomer assosiert med et gitterpunkt</a:t>
            </a:r>
          </a:p>
        </p:txBody>
      </p:sp>
      <p:sp>
        <p:nvSpPr>
          <p:cNvPr id="25606" name="Oval 1056"/>
          <p:cNvSpPr>
            <a:spLocks noChangeArrowheads="1"/>
          </p:cNvSpPr>
          <p:nvPr/>
        </p:nvSpPr>
        <p:spPr bwMode="auto">
          <a:xfrm>
            <a:off x="1668463" y="32496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Oval 1057"/>
          <p:cNvSpPr>
            <a:spLocks noChangeArrowheads="1"/>
          </p:cNvSpPr>
          <p:nvPr/>
        </p:nvSpPr>
        <p:spPr bwMode="auto">
          <a:xfrm>
            <a:off x="1355725" y="382270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Oval 1058"/>
          <p:cNvSpPr>
            <a:spLocks noChangeArrowheads="1"/>
          </p:cNvSpPr>
          <p:nvPr/>
        </p:nvSpPr>
        <p:spPr bwMode="auto">
          <a:xfrm>
            <a:off x="2538413" y="38147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1059"/>
          <p:cNvSpPr>
            <a:spLocks noChangeArrowheads="1"/>
          </p:cNvSpPr>
          <p:nvPr/>
        </p:nvSpPr>
        <p:spPr bwMode="auto">
          <a:xfrm>
            <a:off x="2798763" y="32654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060"/>
          <p:cNvSpPr>
            <a:spLocks noChangeArrowheads="1"/>
          </p:cNvSpPr>
          <p:nvPr/>
        </p:nvSpPr>
        <p:spPr bwMode="auto">
          <a:xfrm>
            <a:off x="1655763" y="22367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061"/>
          <p:cNvSpPr>
            <a:spLocks noChangeArrowheads="1"/>
          </p:cNvSpPr>
          <p:nvPr/>
        </p:nvSpPr>
        <p:spPr bwMode="auto">
          <a:xfrm>
            <a:off x="1370013" y="27797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062"/>
          <p:cNvSpPr>
            <a:spLocks noChangeArrowheads="1"/>
          </p:cNvSpPr>
          <p:nvPr/>
        </p:nvSpPr>
        <p:spPr bwMode="auto">
          <a:xfrm>
            <a:off x="2527300" y="276542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063"/>
          <p:cNvSpPr>
            <a:spLocks noChangeArrowheads="1"/>
          </p:cNvSpPr>
          <p:nvPr/>
        </p:nvSpPr>
        <p:spPr bwMode="auto">
          <a:xfrm>
            <a:off x="2813050" y="22653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236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           gitter         gruppe     enhetscelle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6376988" y="1485900"/>
            <a:ext cx="588962" cy="649288"/>
            <a:chOff x="4017" y="936"/>
            <a:chExt cx="371" cy="409"/>
          </a:xfrm>
        </p:grpSpPr>
        <p:sp>
          <p:nvSpPr>
            <p:cNvPr id="26742" name="Oval 4"/>
            <p:cNvSpPr>
              <a:spLocks noChangeArrowheads="1"/>
            </p:cNvSpPr>
            <p:nvPr/>
          </p:nvSpPr>
          <p:spPr bwMode="auto">
            <a:xfrm>
              <a:off x="4063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3" name="Oval 5"/>
            <p:cNvSpPr>
              <a:spLocks noChangeArrowheads="1"/>
            </p:cNvSpPr>
            <p:nvPr/>
          </p:nvSpPr>
          <p:spPr bwMode="auto">
            <a:xfrm>
              <a:off x="4245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4" name="Oval 6"/>
            <p:cNvSpPr>
              <a:spLocks noChangeArrowheads="1"/>
            </p:cNvSpPr>
            <p:nvPr/>
          </p:nvSpPr>
          <p:spPr bwMode="auto">
            <a:xfrm>
              <a:off x="4070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5" name="Oval 7"/>
            <p:cNvSpPr>
              <a:spLocks noChangeArrowheads="1"/>
            </p:cNvSpPr>
            <p:nvPr/>
          </p:nvSpPr>
          <p:spPr bwMode="auto">
            <a:xfrm>
              <a:off x="4018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6" name="Oval 8"/>
            <p:cNvSpPr>
              <a:spLocks noChangeArrowheads="1"/>
            </p:cNvSpPr>
            <p:nvPr/>
          </p:nvSpPr>
          <p:spPr bwMode="auto">
            <a:xfrm>
              <a:off x="4200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7" name="Oval 9"/>
            <p:cNvSpPr>
              <a:spLocks noChangeArrowheads="1"/>
            </p:cNvSpPr>
            <p:nvPr/>
          </p:nvSpPr>
          <p:spPr bwMode="auto">
            <a:xfrm>
              <a:off x="4252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8" name="Oval 10"/>
            <p:cNvSpPr>
              <a:spLocks noChangeArrowheads="1"/>
            </p:cNvSpPr>
            <p:nvPr/>
          </p:nvSpPr>
          <p:spPr bwMode="auto">
            <a:xfrm>
              <a:off x="4017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9" name="Oval 11"/>
            <p:cNvSpPr>
              <a:spLocks noChangeArrowheads="1"/>
            </p:cNvSpPr>
            <p:nvPr/>
          </p:nvSpPr>
          <p:spPr bwMode="auto">
            <a:xfrm>
              <a:off x="4199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6196013" y="3703638"/>
            <a:ext cx="936625" cy="1095375"/>
            <a:chOff x="1565" y="1928"/>
            <a:chExt cx="590" cy="690"/>
          </a:xfrm>
        </p:grpSpPr>
        <p:sp>
          <p:nvSpPr>
            <p:cNvPr id="26715" name="Oval 13"/>
            <p:cNvSpPr>
              <a:spLocks noChangeArrowheads="1"/>
            </p:cNvSpPr>
            <p:nvPr/>
          </p:nvSpPr>
          <p:spPr bwMode="auto">
            <a:xfrm>
              <a:off x="1656" y="22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6" name="Oval 14"/>
            <p:cNvSpPr>
              <a:spLocks noChangeArrowheads="1"/>
            </p:cNvSpPr>
            <p:nvPr/>
          </p:nvSpPr>
          <p:spPr bwMode="auto">
            <a:xfrm>
              <a:off x="1837" y="22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7" name="Oval 15"/>
            <p:cNvSpPr>
              <a:spLocks noChangeArrowheads="1"/>
            </p:cNvSpPr>
            <p:nvPr/>
          </p:nvSpPr>
          <p:spPr bwMode="auto">
            <a:xfrm>
              <a:off x="1651" y="21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8" name="Oval 16"/>
            <p:cNvSpPr>
              <a:spLocks noChangeArrowheads="1"/>
            </p:cNvSpPr>
            <p:nvPr/>
          </p:nvSpPr>
          <p:spPr bwMode="auto">
            <a:xfrm>
              <a:off x="1832" y="21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9" name="Oval 17"/>
            <p:cNvSpPr>
              <a:spLocks noChangeArrowheads="1"/>
            </p:cNvSpPr>
            <p:nvPr/>
          </p:nvSpPr>
          <p:spPr bwMode="auto">
            <a:xfrm>
              <a:off x="1662" y="192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0" name="Oval 18"/>
            <p:cNvSpPr>
              <a:spLocks noChangeArrowheads="1"/>
            </p:cNvSpPr>
            <p:nvPr/>
          </p:nvSpPr>
          <p:spPr bwMode="auto">
            <a:xfrm>
              <a:off x="1782" y="22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1" name="Oval 19"/>
            <p:cNvSpPr>
              <a:spLocks noChangeArrowheads="1"/>
            </p:cNvSpPr>
            <p:nvPr/>
          </p:nvSpPr>
          <p:spPr bwMode="auto">
            <a:xfrm>
              <a:off x="1619" y="23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2" name="Oval 20"/>
            <p:cNvSpPr>
              <a:spLocks noChangeArrowheads="1"/>
            </p:cNvSpPr>
            <p:nvPr/>
          </p:nvSpPr>
          <p:spPr bwMode="auto">
            <a:xfrm>
              <a:off x="1611" y="220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3" name="Oval 21"/>
            <p:cNvSpPr>
              <a:spLocks noChangeArrowheads="1"/>
            </p:cNvSpPr>
            <p:nvPr/>
          </p:nvSpPr>
          <p:spPr bwMode="auto">
            <a:xfrm>
              <a:off x="1843" y="19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4" name="Oval 22"/>
            <p:cNvSpPr>
              <a:spLocks noChangeArrowheads="1"/>
            </p:cNvSpPr>
            <p:nvPr/>
          </p:nvSpPr>
          <p:spPr bwMode="auto">
            <a:xfrm flipV="1">
              <a:off x="2019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5" name="Oval 23"/>
            <p:cNvSpPr>
              <a:spLocks noChangeArrowheads="1"/>
            </p:cNvSpPr>
            <p:nvPr/>
          </p:nvSpPr>
          <p:spPr bwMode="auto">
            <a:xfrm flipV="1">
              <a:off x="1974" y="238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6" name="Oval 24"/>
            <p:cNvSpPr>
              <a:spLocks noChangeArrowheads="1"/>
            </p:cNvSpPr>
            <p:nvPr/>
          </p:nvSpPr>
          <p:spPr bwMode="auto">
            <a:xfrm flipV="1">
              <a:off x="1801" y="237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7" name="Oval 25"/>
            <p:cNvSpPr>
              <a:spLocks noChangeArrowheads="1"/>
            </p:cNvSpPr>
            <p:nvPr/>
          </p:nvSpPr>
          <p:spPr bwMode="auto">
            <a:xfrm>
              <a:off x="2019" y="211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8" name="Oval 26"/>
            <p:cNvSpPr>
              <a:spLocks noChangeArrowheads="1"/>
            </p:cNvSpPr>
            <p:nvPr/>
          </p:nvSpPr>
          <p:spPr bwMode="auto">
            <a:xfrm>
              <a:off x="1974" y="22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9" name="Oval 27"/>
            <p:cNvSpPr>
              <a:spLocks noChangeArrowheads="1"/>
            </p:cNvSpPr>
            <p:nvPr/>
          </p:nvSpPr>
          <p:spPr bwMode="auto">
            <a:xfrm>
              <a:off x="1929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0" name="Oval 28"/>
            <p:cNvSpPr>
              <a:spLocks noChangeArrowheads="1"/>
            </p:cNvSpPr>
            <p:nvPr/>
          </p:nvSpPr>
          <p:spPr bwMode="auto">
            <a:xfrm>
              <a:off x="2019" y="193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1" name="Oval 29"/>
            <p:cNvSpPr>
              <a:spLocks noChangeArrowheads="1"/>
            </p:cNvSpPr>
            <p:nvPr/>
          </p:nvSpPr>
          <p:spPr bwMode="auto">
            <a:xfrm>
              <a:off x="1974" y="20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2" name="Oval 30"/>
            <p:cNvSpPr>
              <a:spLocks noChangeArrowheads="1"/>
            </p:cNvSpPr>
            <p:nvPr/>
          </p:nvSpPr>
          <p:spPr bwMode="auto">
            <a:xfrm>
              <a:off x="1929" y="211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3" name="Oval 31"/>
            <p:cNvSpPr>
              <a:spLocks noChangeArrowheads="1"/>
            </p:cNvSpPr>
            <p:nvPr/>
          </p:nvSpPr>
          <p:spPr bwMode="auto">
            <a:xfrm>
              <a:off x="1613" y="20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4" name="Oval 32"/>
            <p:cNvSpPr>
              <a:spLocks noChangeArrowheads="1"/>
            </p:cNvSpPr>
            <p:nvPr/>
          </p:nvSpPr>
          <p:spPr bwMode="auto">
            <a:xfrm>
              <a:off x="1568" y="21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5" name="Oval 33"/>
            <p:cNvSpPr>
              <a:spLocks noChangeArrowheads="1"/>
            </p:cNvSpPr>
            <p:nvPr/>
          </p:nvSpPr>
          <p:spPr bwMode="auto">
            <a:xfrm>
              <a:off x="1742" y="24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6" name="Oval 34"/>
            <p:cNvSpPr>
              <a:spLocks noChangeArrowheads="1"/>
            </p:cNvSpPr>
            <p:nvPr/>
          </p:nvSpPr>
          <p:spPr bwMode="auto">
            <a:xfrm flipV="1">
              <a:off x="1924" y="248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7" name="Oval 35"/>
            <p:cNvSpPr>
              <a:spLocks noChangeArrowheads="1"/>
            </p:cNvSpPr>
            <p:nvPr/>
          </p:nvSpPr>
          <p:spPr bwMode="auto">
            <a:xfrm>
              <a:off x="1566" y="2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8" name="Oval 36"/>
            <p:cNvSpPr>
              <a:spLocks noChangeArrowheads="1"/>
            </p:cNvSpPr>
            <p:nvPr/>
          </p:nvSpPr>
          <p:spPr bwMode="auto">
            <a:xfrm>
              <a:off x="1793" y="20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9" name="Oval 37"/>
            <p:cNvSpPr>
              <a:spLocks noChangeArrowheads="1"/>
            </p:cNvSpPr>
            <p:nvPr/>
          </p:nvSpPr>
          <p:spPr bwMode="auto">
            <a:xfrm>
              <a:off x="1565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0" name="Oval 38"/>
            <p:cNvSpPr>
              <a:spLocks noChangeArrowheads="1"/>
            </p:cNvSpPr>
            <p:nvPr/>
          </p:nvSpPr>
          <p:spPr bwMode="auto">
            <a:xfrm flipV="1">
              <a:off x="1747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1" name="Oval 39"/>
            <p:cNvSpPr>
              <a:spLocks noChangeArrowheads="1"/>
            </p:cNvSpPr>
            <p:nvPr/>
          </p:nvSpPr>
          <p:spPr bwMode="auto">
            <a:xfrm>
              <a:off x="1745" y="21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40"/>
          <p:cNvGrpSpPr>
            <a:grpSpLocks/>
          </p:cNvGrpSpPr>
          <p:nvPr/>
        </p:nvGrpSpPr>
        <p:grpSpPr bwMode="auto">
          <a:xfrm>
            <a:off x="2847975" y="1522413"/>
            <a:ext cx="439738" cy="525462"/>
            <a:chOff x="1007" y="1252"/>
            <a:chExt cx="277" cy="331"/>
          </a:xfrm>
        </p:grpSpPr>
        <p:sp>
          <p:nvSpPr>
            <p:cNvPr id="26695" name="Line 41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6" name="Line 42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7" name="Line 43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8" name="Line 44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9" name="Line 45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0" name="Line 46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1" name="Line 47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2" name="Line 48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3" name="Line 49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4" name="Line 50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5" name="Line 51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6" name="Line 52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7" name="Oval 53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8" name="Oval 54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9" name="Oval 55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0" name="Oval 56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1" name="Oval 57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2" name="Oval 58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3" name="Oval 59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4" name="Oval 60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1" name="Group 61"/>
          <p:cNvGrpSpPr>
            <a:grpSpLocks/>
          </p:cNvGrpSpPr>
          <p:nvPr/>
        </p:nvGrpSpPr>
        <p:grpSpPr bwMode="auto">
          <a:xfrm>
            <a:off x="2652713" y="3905250"/>
            <a:ext cx="806450" cy="952500"/>
            <a:chOff x="916" y="1968"/>
            <a:chExt cx="508" cy="600"/>
          </a:xfrm>
        </p:grpSpPr>
        <p:sp>
          <p:nvSpPr>
            <p:cNvPr id="26669" name="Line 62"/>
            <p:cNvSpPr>
              <a:spLocks noChangeShapeType="1"/>
            </p:cNvSpPr>
            <p:nvPr/>
          </p:nvSpPr>
          <p:spPr bwMode="auto">
            <a:xfrm>
              <a:off x="942" y="21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Line 63"/>
            <p:cNvSpPr>
              <a:spLocks noChangeShapeType="1"/>
            </p:cNvSpPr>
            <p:nvPr/>
          </p:nvSpPr>
          <p:spPr bwMode="auto">
            <a:xfrm>
              <a:off x="1305" y="2185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Line 64"/>
            <p:cNvSpPr>
              <a:spLocks noChangeShapeType="1"/>
            </p:cNvSpPr>
            <p:nvPr/>
          </p:nvSpPr>
          <p:spPr bwMode="auto">
            <a:xfrm>
              <a:off x="1038" y="19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Line 65"/>
            <p:cNvSpPr>
              <a:spLocks noChangeShapeType="1"/>
            </p:cNvSpPr>
            <p:nvPr/>
          </p:nvSpPr>
          <p:spPr bwMode="auto">
            <a:xfrm>
              <a:off x="1401" y="200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3" name="Line 66"/>
            <p:cNvSpPr>
              <a:spLocks noChangeShapeType="1"/>
            </p:cNvSpPr>
            <p:nvPr/>
          </p:nvSpPr>
          <p:spPr bwMode="auto">
            <a:xfrm flipV="1">
              <a:off x="945" y="2345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4" name="Line 67"/>
            <p:cNvSpPr>
              <a:spLocks noChangeShapeType="1"/>
            </p:cNvSpPr>
            <p:nvPr/>
          </p:nvSpPr>
          <p:spPr bwMode="auto">
            <a:xfrm flipV="1">
              <a:off x="1312" y="235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Line 68"/>
            <p:cNvSpPr>
              <a:spLocks noChangeShapeType="1"/>
            </p:cNvSpPr>
            <p:nvPr/>
          </p:nvSpPr>
          <p:spPr bwMode="auto">
            <a:xfrm flipV="1">
              <a:off x="938" y="2546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Line 69"/>
            <p:cNvSpPr>
              <a:spLocks noChangeShapeType="1"/>
            </p:cNvSpPr>
            <p:nvPr/>
          </p:nvSpPr>
          <p:spPr bwMode="auto">
            <a:xfrm flipV="1">
              <a:off x="941" y="2177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Line 70"/>
            <p:cNvSpPr>
              <a:spLocks noChangeShapeType="1"/>
            </p:cNvSpPr>
            <p:nvPr/>
          </p:nvSpPr>
          <p:spPr bwMode="auto">
            <a:xfrm flipV="1">
              <a:off x="1037" y="198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Line 71"/>
            <p:cNvSpPr>
              <a:spLocks noChangeShapeType="1"/>
            </p:cNvSpPr>
            <p:nvPr/>
          </p:nvSpPr>
          <p:spPr bwMode="auto">
            <a:xfrm flipV="1">
              <a:off x="1025" y="234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9" name="Line 72"/>
            <p:cNvSpPr>
              <a:spLocks noChangeShapeType="1"/>
            </p:cNvSpPr>
            <p:nvPr/>
          </p:nvSpPr>
          <p:spPr bwMode="auto">
            <a:xfrm flipV="1">
              <a:off x="943" y="1987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0" name="Line 73"/>
            <p:cNvSpPr>
              <a:spLocks noChangeShapeType="1"/>
            </p:cNvSpPr>
            <p:nvPr/>
          </p:nvSpPr>
          <p:spPr bwMode="auto">
            <a:xfrm flipV="1">
              <a:off x="1312" y="1980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1" name="Oval 74"/>
            <p:cNvSpPr>
              <a:spLocks noChangeArrowheads="1"/>
            </p:cNvSpPr>
            <p:nvPr/>
          </p:nvSpPr>
          <p:spPr bwMode="auto">
            <a:xfrm>
              <a:off x="1004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2" name="Oval 75"/>
            <p:cNvSpPr>
              <a:spLocks noChangeArrowheads="1"/>
            </p:cNvSpPr>
            <p:nvPr/>
          </p:nvSpPr>
          <p:spPr bwMode="auto">
            <a:xfrm>
              <a:off x="91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3" name="Oval 76"/>
            <p:cNvSpPr>
              <a:spLocks noChangeArrowheads="1"/>
            </p:cNvSpPr>
            <p:nvPr/>
          </p:nvSpPr>
          <p:spPr bwMode="auto">
            <a:xfrm>
              <a:off x="136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4" name="Oval 77"/>
            <p:cNvSpPr>
              <a:spLocks noChangeArrowheads="1"/>
            </p:cNvSpPr>
            <p:nvPr/>
          </p:nvSpPr>
          <p:spPr bwMode="auto">
            <a:xfrm>
              <a:off x="1008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5" name="Oval 78"/>
            <p:cNvSpPr>
              <a:spLocks noChangeArrowheads="1"/>
            </p:cNvSpPr>
            <p:nvPr/>
          </p:nvSpPr>
          <p:spPr bwMode="auto">
            <a:xfrm>
              <a:off x="1368" y="23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6" name="Oval 79"/>
            <p:cNvSpPr>
              <a:spLocks noChangeArrowheads="1"/>
            </p:cNvSpPr>
            <p:nvPr/>
          </p:nvSpPr>
          <p:spPr bwMode="auto">
            <a:xfrm>
              <a:off x="916" y="251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7" name="Oval 80"/>
            <p:cNvSpPr>
              <a:spLocks noChangeArrowheads="1"/>
            </p:cNvSpPr>
            <p:nvPr/>
          </p:nvSpPr>
          <p:spPr bwMode="auto">
            <a:xfrm>
              <a:off x="1276" y="25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8" name="Oval 81"/>
            <p:cNvSpPr>
              <a:spLocks noChangeArrowheads="1"/>
            </p:cNvSpPr>
            <p:nvPr/>
          </p:nvSpPr>
          <p:spPr bwMode="auto">
            <a:xfrm>
              <a:off x="127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9" name="Oval 82"/>
            <p:cNvSpPr>
              <a:spLocks noChangeArrowheads="1"/>
            </p:cNvSpPr>
            <p:nvPr/>
          </p:nvSpPr>
          <p:spPr bwMode="auto">
            <a:xfrm>
              <a:off x="956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0" name="Oval 83"/>
            <p:cNvSpPr>
              <a:spLocks noChangeArrowheads="1"/>
            </p:cNvSpPr>
            <p:nvPr/>
          </p:nvSpPr>
          <p:spPr bwMode="auto">
            <a:xfrm>
              <a:off x="1184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1" name="Oval 84"/>
            <p:cNvSpPr>
              <a:spLocks noChangeArrowheads="1"/>
            </p:cNvSpPr>
            <p:nvPr/>
          </p:nvSpPr>
          <p:spPr bwMode="auto">
            <a:xfrm>
              <a:off x="1132" y="24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2" name="Oval 85"/>
            <p:cNvSpPr>
              <a:spLocks noChangeArrowheads="1"/>
            </p:cNvSpPr>
            <p:nvPr/>
          </p:nvSpPr>
          <p:spPr bwMode="auto">
            <a:xfrm>
              <a:off x="1324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3" name="Oval 86"/>
            <p:cNvSpPr>
              <a:spLocks noChangeArrowheads="1"/>
            </p:cNvSpPr>
            <p:nvPr/>
          </p:nvSpPr>
          <p:spPr bwMode="auto">
            <a:xfrm>
              <a:off x="1144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87"/>
            <p:cNvSpPr>
              <a:spLocks noChangeArrowheads="1"/>
            </p:cNvSpPr>
            <p:nvPr/>
          </p:nvSpPr>
          <p:spPr bwMode="auto">
            <a:xfrm>
              <a:off x="1108" y="23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2" name="Group 88"/>
          <p:cNvGrpSpPr>
            <a:grpSpLocks/>
          </p:cNvGrpSpPr>
          <p:nvPr/>
        </p:nvGrpSpPr>
        <p:grpSpPr bwMode="auto">
          <a:xfrm>
            <a:off x="6361113" y="2586038"/>
            <a:ext cx="592137" cy="649287"/>
            <a:chOff x="4007" y="1629"/>
            <a:chExt cx="373" cy="409"/>
          </a:xfrm>
        </p:grpSpPr>
        <p:sp>
          <p:nvSpPr>
            <p:cNvPr id="26660" name="Oval 89"/>
            <p:cNvSpPr>
              <a:spLocks noChangeArrowheads="1"/>
            </p:cNvSpPr>
            <p:nvPr/>
          </p:nvSpPr>
          <p:spPr bwMode="auto">
            <a:xfrm>
              <a:off x="4055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1" name="Oval 90"/>
            <p:cNvSpPr>
              <a:spLocks noChangeArrowheads="1"/>
            </p:cNvSpPr>
            <p:nvPr/>
          </p:nvSpPr>
          <p:spPr bwMode="auto">
            <a:xfrm>
              <a:off x="4237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2" name="Oval 91"/>
            <p:cNvSpPr>
              <a:spLocks noChangeArrowheads="1"/>
            </p:cNvSpPr>
            <p:nvPr/>
          </p:nvSpPr>
          <p:spPr bwMode="auto">
            <a:xfrm>
              <a:off x="4062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Oval 92"/>
            <p:cNvSpPr>
              <a:spLocks noChangeArrowheads="1"/>
            </p:cNvSpPr>
            <p:nvPr/>
          </p:nvSpPr>
          <p:spPr bwMode="auto">
            <a:xfrm>
              <a:off x="4010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Oval 93"/>
            <p:cNvSpPr>
              <a:spLocks noChangeArrowheads="1"/>
            </p:cNvSpPr>
            <p:nvPr/>
          </p:nvSpPr>
          <p:spPr bwMode="auto">
            <a:xfrm>
              <a:off x="4192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Oval 94"/>
            <p:cNvSpPr>
              <a:spLocks noChangeArrowheads="1"/>
            </p:cNvSpPr>
            <p:nvPr/>
          </p:nvSpPr>
          <p:spPr bwMode="auto">
            <a:xfrm>
              <a:off x="4244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6" name="Oval 95"/>
            <p:cNvSpPr>
              <a:spLocks noChangeArrowheads="1"/>
            </p:cNvSpPr>
            <p:nvPr/>
          </p:nvSpPr>
          <p:spPr bwMode="auto">
            <a:xfrm>
              <a:off x="4129" y="17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7" name="Oval 96"/>
            <p:cNvSpPr>
              <a:spLocks noChangeArrowheads="1"/>
            </p:cNvSpPr>
            <p:nvPr/>
          </p:nvSpPr>
          <p:spPr bwMode="auto">
            <a:xfrm>
              <a:off x="4007" y="17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8" name="Oval 97"/>
            <p:cNvSpPr>
              <a:spLocks noChangeArrowheads="1"/>
            </p:cNvSpPr>
            <p:nvPr/>
          </p:nvSpPr>
          <p:spPr bwMode="auto">
            <a:xfrm>
              <a:off x="4203" y="17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3" name="Oval 98"/>
          <p:cNvSpPr>
            <a:spLocks noChangeArrowheads="1"/>
          </p:cNvSpPr>
          <p:nvPr/>
        </p:nvSpPr>
        <p:spPr bwMode="auto">
          <a:xfrm>
            <a:off x="4719638" y="18018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Oval 99"/>
          <p:cNvSpPr>
            <a:spLocks noChangeArrowheads="1"/>
          </p:cNvSpPr>
          <p:nvPr/>
        </p:nvSpPr>
        <p:spPr bwMode="auto">
          <a:xfrm>
            <a:off x="4710113" y="2963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Oval 100"/>
          <p:cNvSpPr>
            <a:spLocks noChangeArrowheads="1"/>
          </p:cNvSpPr>
          <p:nvPr/>
        </p:nvSpPr>
        <p:spPr bwMode="auto">
          <a:xfrm>
            <a:off x="4899025" y="2744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636" name="Group 101"/>
          <p:cNvGrpSpPr>
            <a:grpSpLocks/>
          </p:cNvGrpSpPr>
          <p:nvPr/>
        </p:nvGrpSpPr>
        <p:grpSpPr bwMode="auto">
          <a:xfrm>
            <a:off x="2835275" y="2667000"/>
            <a:ext cx="439738" cy="525463"/>
            <a:chOff x="1007" y="1252"/>
            <a:chExt cx="277" cy="331"/>
          </a:xfrm>
        </p:grpSpPr>
        <p:sp>
          <p:nvSpPr>
            <p:cNvPr id="26640" name="Line 102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03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04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05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106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107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108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109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110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111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112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113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Oval 114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Oval 115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Oval 116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5" name="Oval 117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6" name="Oval 118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Oval 119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8" name="Oval 120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9" name="Oval 121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7" name="Oval 122"/>
          <p:cNvSpPr>
            <a:spLocks noChangeArrowheads="1"/>
          </p:cNvSpPr>
          <p:nvPr/>
        </p:nvSpPr>
        <p:spPr bwMode="auto">
          <a:xfrm>
            <a:off x="488315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Oval 123"/>
          <p:cNvSpPr>
            <a:spLocks noChangeArrowheads="1"/>
          </p:cNvSpPr>
          <p:nvPr/>
        </p:nvSpPr>
        <p:spPr bwMode="auto">
          <a:xfrm>
            <a:off x="4886325" y="40894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Text Box 124"/>
          <p:cNvSpPr txBox="1">
            <a:spLocks noChangeArrowheads="1"/>
          </p:cNvSpPr>
          <p:nvPr/>
        </p:nvSpPr>
        <p:spPr bwMode="auto">
          <a:xfrm>
            <a:off x="2327275" y="5230813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Atomer som sitter på hjørner, sideflater og kanter </a:t>
            </a:r>
          </a:p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deles med andre tilstøtende enhetsceller</a:t>
            </a:r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sz="2800" smtClean="0"/>
              <a:t>Klassifisering av krystallstrukturer</a:t>
            </a:r>
            <a:endParaRPr lang="en-US" sz="28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092200"/>
            <a:ext cx="4597400" cy="576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 aksesystem (koordinatsystemer)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14 bravais-gittere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-</a:t>
            </a:r>
            <a:r>
              <a:rPr lang="nb-NO" sz="1600" smtClean="0"/>
              <a:t>translatorisk periodisitet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</a:t>
            </a:r>
            <a:r>
              <a:rPr lang="nb-NO" sz="1600" smtClean="0"/>
              <a:t> </a:t>
            </a:r>
            <a:r>
              <a:rPr lang="nb-NO" smtClean="0"/>
              <a:t>krystallsystem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-</a:t>
            </a:r>
            <a:r>
              <a:rPr lang="nb-NO" sz="1600" smtClean="0"/>
              <a:t>basert på symmetri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32 punktgrupper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 	</a:t>
            </a:r>
            <a:r>
              <a:rPr lang="nb-NO" sz="1600" smtClean="0"/>
              <a:t>- basert på symmetri om et punkt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230 romgrupper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</a:t>
            </a:r>
            <a:r>
              <a:rPr lang="nb-NO" sz="1600" smtClean="0"/>
              <a:t>-basert på symmetri +translasjon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Hermann og Mauguin symboler: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P (primitiv),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F (flatesentrert),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		I (romsentrert),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A, B, C (sidesentrert)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</a:t>
            </a:r>
            <a:r>
              <a:rPr lang="nb-NO" sz="1600" smtClean="0"/>
              <a:t>	R (rombohedral)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27653" name="Picture 4" descr="MAW-Appx3-Bravais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 l="4692" r="5959"/>
          <a:stretch>
            <a:fillRect/>
          </a:stretch>
        </p:blipFill>
        <p:spPr bwMode="auto">
          <a:xfrm>
            <a:off x="4649788" y="971550"/>
            <a:ext cx="414178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72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M.A. White: Properties of Materials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Posisjoner, retninger og plan</a:t>
            </a:r>
            <a:endParaRPr lang="en-US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814763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smtClean="0"/>
              <a:t>Posisjonsvektor: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[uvw], eks [110], [½½½]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</a:pPr>
            <a:endParaRPr lang="nb-NO" sz="1800" smtClean="0"/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Retninger: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[uvw] en bestemt retning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&lt;uvw&gt; alle ekvivalente retninger</a:t>
            </a:r>
          </a:p>
          <a:p>
            <a:pPr lvl="1" eaLnBrk="1" hangingPunct="1">
              <a:lnSpc>
                <a:spcPct val="80000"/>
              </a:lnSpc>
            </a:pPr>
            <a:endParaRPr lang="nb-NO" smtClean="0"/>
          </a:p>
          <a:p>
            <a:pPr lvl="1" eaLnBrk="1" hangingPunct="1">
              <a:lnSpc>
                <a:spcPct val="80000"/>
              </a:lnSpc>
            </a:pPr>
            <a:endParaRPr lang="nb-NO" smtClean="0"/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Plan: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(hkl) et enkelt sett med plan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{hkl}  ekvivalente plan</a:t>
            </a:r>
          </a:p>
        </p:txBody>
      </p:sp>
      <p:pic>
        <p:nvPicPr>
          <p:cNvPr id="1035" name="Picture 4" descr="fig021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3" y="1481138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39624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38200" y="2181225"/>
          <a:ext cx="2187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1219200" imgH="228600" progId="Equation.3">
                  <p:embed/>
                </p:oleObj>
              </mc:Choice>
              <mc:Fallback>
                <p:oleObj r:id="rId5" imgW="1219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81225"/>
                        <a:ext cx="21875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19675" y="2638425"/>
            <a:ext cx="1100138" cy="1585913"/>
            <a:chOff x="3291" y="2256"/>
            <a:chExt cx="693" cy="999"/>
          </a:xfrm>
        </p:grpSpPr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3760" y="3024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7" imgW="126720" imgH="228600" progId="Equation.3">
                    <p:embed/>
                  </p:oleObj>
                </mc:Choice>
                <mc:Fallback>
                  <p:oleObj name="Equation" r:id="rId7" imgW="1267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" y="3024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9"/>
            <p:cNvGraphicFramePr>
              <a:graphicFrameLocks noChangeAspect="1"/>
            </p:cNvGraphicFramePr>
            <p:nvPr/>
          </p:nvGraphicFramePr>
          <p:xfrm>
            <a:off x="3856" y="2592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9" imgW="126720" imgH="228600" progId="Equation.3">
                    <p:embed/>
                  </p:oleObj>
                </mc:Choice>
                <mc:Fallback>
                  <p:oleObj name="Equation" r:id="rId9" imgW="12672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2592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0"/>
            <p:cNvGraphicFramePr>
              <a:graphicFrameLocks noChangeAspect="1"/>
            </p:cNvGraphicFramePr>
            <p:nvPr/>
          </p:nvGraphicFramePr>
          <p:xfrm>
            <a:off x="3291" y="2256"/>
            <a:ext cx="1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1" imgW="114120" imgH="228600" progId="Equation.3">
                    <p:embed/>
                  </p:oleObj>
                </mc:Choice>
                <mc:Fallback>
                  <p:oleObj name="Equation" r:id="rId11" imgW="11412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1" y="2256"/>
                          <a:ext cx="12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57813" y="3476625"/>
            <a:ext cx="2362200" cy="609600"/>
            <a:chOff x="3504" y="2784"/>
            <a:chExt cx="1488" cy="384"/>
          </a:xfrm>
        </p:grpSpPr>
        <p:sp>
          <p:nvSpPr>
            <p:cNvPr id="1098" name="Line 12"/>
            <p:cNvSpPr>
              <a:spLocks noChangeShapeType="1"/>
            </p:cNvSpPr>
            <p:nvPr/>
          </p:nvSpPr>
          <p:spPr bwMode="auto">
            <a:xfrm flipV="1">
              <a:off x="3504" y="2784"/>
              <a:ext cx="13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8" name="Object 13"/>
            <p:cNvGraphicFramePr>
              <a:graphicFrameLocks noChangeAspect="1"/>
            </p:cNvGraphicFramePr>
            <p:nvPr/>
          </p:nvGraphicFramePr>
          <p:xfrm>
            <a:off x="4712" y="2842"/>
            <a:ext cx="280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13" imgW="228600" imgH="266400" progId="Equation.3">
                    <p:embed/>
                  </p:oleObj>
                </mc:Choice>
                <mc:Fallback>
                  <p:oleObj name="Equation" r:id="rId13" imgW="228600" imgH="266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2" y="2842"/>
                          <a:ext cx="280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81613" y="2638425"/>
            <a:ext cx="1143000" cy="1066800"/>
            <a:chOff x="3456" y="2256"/>
            <a:chExt cx="720" cy="672"/>
          </a:xfrm>
        </p:grpSpPr>
        <p:sp>
          <p:nvSpPr>
            <p:cNvPr id="1097" name="Line 15"/>
            <p:cNvSpPr>
              <a:spLocks noChangeShapeType="1"/>
            </p:cNvSpPr>
            <p:nvPr/>
          </p:nvSpPr>
          <p:spPr bwMode="auto">
            <a:xfrm flipV="1">
              <a:off x="3456" y="2352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3585" y="2256"/>
            <a:ext cx="31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15" imgW="253800" imgH="304560" progId="Equation.3">
                    <p:embed/>
                  </p:oleObj>
                </mc:Choice>
                <mc:Fallback>
                  <p:oleObj name="Equation" r:id="rId15" imgW="253800" imgH="30456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5" y="2256"/>
                          <a:ext cx="311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Group 17"/>
          <p:cNvGrpSpPr>
            <a:grpSpLocks/>
          </p:cNvGrpSpPr>
          <p:nvPr/>
        </p:nvGrpSpPr>
        <p:grpSpPr bwMode="auto">
          <a:xfrm>
            <a:off x="3843338" y="4419600"/>
            <a:ext cx="1766887" cy="1695450"/>
            <a:chOff x="573" y="3156"/>
            <a:chExt cx="1113" cy="1068"/>
          </a:xfrm>
        </p:grpSpPr>
        <p:grpSp>
          <p:nvGrpSpPr>
            <p:cNvPr id="1084" name="Group 18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88" name="Rectangle 19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Line 20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0" name="Line 21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Line 22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2" name="Line 23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3" name="Line 24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Line 25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5" name="Line 26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6" name="Line 27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85" name="Text Box 28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86" name="Text Box 29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87" name="Text Box 30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1" name="Group 31"/>
          <p:cNvGrpSpPr>
            <a:grpSpLocks/>
          </p:cNvGrpSpPr>
          <p:nvPr/>
        </p:nvGrpSpPr>
        <p:grpSpPr bwMode="auto">
          <a:xfrm>
            <a:off x="5421313" y="4454525"/>
            <a:ext cx="1766887" cy="1695450"/>
            <a:chOff x="573" y="3156"/>
            <a:chExt cx="1113" cy="1068"/>
          </a:xfrm>
        </p:grpSpPr>
        <p:grpSp>
          <p:nvGrpSpPr>
            <p:cNvPr id="1071" name="Group 32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75" name="Rectangle 33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6" name="Line 34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Line 35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Line 36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Line 37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Line 38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Line 39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Line 40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Line 41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72" name="Text Box 42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73" name="Text Box 43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74" name="Text Box 44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2" name="Group 45"/>
          <p:cNvGrpSpPr>
            <a:grpSpLocks/>
          </p:cNvGrpSpPr>
          <p:nvPr/>
        </p:nvGrpSpPr>
        <p:grpSpPr bwMode="auto">
          <a:xfrm>
            <a:off x="7202488" y="4440238"/>
            <a:ext cx="1766887" cy="1695450"/>
            <a:chOff x="573" y="3156"/>
            <a:chExt cx="1113" cy="1068"/>
          </a:xfrm>
        </p:grpSpPr>
        <p:grpSp>
          <p:nvGrpSpPr>
            <p:cNvPr id="1058" name="Group 46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62" name="Rectangle 47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3" name="Line 48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Line 49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Line 50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Line 51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Line 52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Line 53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59" name="Text Box 56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60" name="Text Box 57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61" name="Text Box 58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sp>
        <p:nvSpPr>
          <p:cNvPr id="1043" name="Text Box 59"/>
          <p:cNvSpPr txBox="1">
            <a:spLocks noChangeArrowheads="1"/>
          </p:cNvSpPr>
          <p:nvPr/>
        </p:nvSpPr>
        <p:spPr bwMode="auto">
          <a:xfrm>
            <a:off x="5105400" y="500221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(010)</a:t>
            </a:r>
          </a:p>
        </p:txBody>
      </p:sp>
      <p:sp>
        <p:nvSpPr>
          <p:cNvPr id="1044" name="Text Box 60"/>
          <p:cNvSpPr txBox="1">
            <a:spLocks noChangeArrowheads="1"/>
          </p:cNvSpPr>
          <p:nvPr/>
        </p:nvSpPr>
        <p:spPr bwMode="auto">
          <a:xfrm>
            <a:off x="4654550" y="4522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(001)</a:t>
            </a:r>
          </a:p>
        </p:txBody>
      </p:sp>
      <p:sp>
        <p:nvSpPr>
          <p:cNvPr id="1045" name="Text Box 61"/>
          <p:cNvSpPr txBox="1">
            <a:spLocks noChangeArrowheads="1"/>
          </p:cNvSpPr>
          <p:nvPr/>
        </p:nvSpPr>
        <p:spPr bwMode="auto">
          <a:xfrm>
            <a:off x="3565525" y="516096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(100)</a:t>
            </a:r>
          </a:p>
        </p:txBody>
      </p:sp>
      <p:sp>
        <p:nvSpPr>
          <p:cNvPr id="1046" name="Line 62"/>
          <p:cNvSpPr>
            <a:spLocks noChangeShapeType="1"/>
          </p:cNvSpPr>
          <p:nvPr/>
        </p:nvSpPr>
        <p:spPr bwMode="auto">
          <a:xfrm flipH="1">
            <a:off x="4892675" y="5154613"/>
            <a:ext cx="24765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7" name="Line 63"/>
          <p:cNvSpPr>
            <a:spLocks noChangeShapeType="1"/>
          </p:cNvSpPr>
          <p:nvPr/>
        </p:nvSpPr>
        <p:spPr bwMode="auto">
          <a:xfrm flipH="1">
            <a:off x="4632325" y="4691063"/>
            <a:ext cx="71438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8" name="Line 64"/>
          <p:cNvSpPr>
            <a:spLocks noChangeShapeType="1"/>
          </p:cNvSpPr>
          <p:nvPr/>
        </p:nvSpPr>
        <p:spPr bwMode="auto">
          <a:xfrm>
            <a:off x="4065588" y="5357813"/>
            <a:ext cx="392112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65"/>
          <p:cNvSpPr>
            <a:spLocks noChangeShapeType="1"/>
          </p:cNvSpPr>
          <p:nvPr/>
        </p:nvSpPr>
        <p:spPr bwMode="auto">
          <a:xfrm flipV="1">
            <a:off x="5753100" y="4889500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0" name="Line 66"/>
          <p:cNvSpPr>
            <a:spLocks noChangeShapeType="1"/>
          </p:cNvSpPr>
          <p:nvPr/>
        </p:nvSpPr>
        <p:spPr bwMode="auto">
          <a:xfrm flipV="1">
            <a:off x="5764213" y="5434013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1" name="Text Box 67"/>
          <p:cNvSpPr txBox="1">
            <a:spLocks noChangeArrowheads="1"/>
          </p:cNvSpPr>
          <p:nvPr/>
        </p:nvSpPr>
        <p:spPr bwMode="auto">
          <a:xfrm>
            <a:off x="6665913" y="4854575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(110)</a:t>
            </a:r>
          </a:p>
        </p:txBody>
      </p:sp>
      <p:sp>
        <p:nvSpPr>
          <p:cNvPr id="1052" name="Line 68"/>
          <p:cNvSpPr>
            <a:spLocks noChangeShapeType="1"/>
          </p:cNvSpPr>
          <p:nvPr/>
        </p:nvSpPr>
        <p:spPr bwMode="auto">
          <a:xfrm flipH="1">
            <a:off x="6427788" y="5026025"/>
            <a:ext cx="29845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3" name="Line 69"/>
          <p:cNvSpPr>
            <a:spLocks noChangeShapeType="1"/>
          </p:cNvSpPr>
          <p:nvPr/>
        </p:nvSpPr>
        <p:spPr bwMode="auto">
          <a:xfrm flipH="1">
            <a:off x="7524750" y="4876800"/>
            <a:ext cx="374650" cy="920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4" name="Line 70"/>
          <p:cNvSpPr>
            <a:spLocks noChangeShapeType="1"/>
          </p:cNvSpPr>
          <p:nvPr/>
        </p:nvSpPr>
        <p:spPr bwMode="auto">
          <a:xfrm>
            <a:off x="7899400" y="4870450"/>
            <a:ext cx="546100" cy="546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5" name="Line 71"/>
          <p:cNvSpPr>
            <a:spLocks noChangeShapeType="1"/>
          </p:cNvSpPr>
          <p:nvPr/>
        </p:nvSpPr>
        <p:spPr bwMode="auto">
          <a:xfrm flipH="1">
            <a:off x="7531100" y="5416550"/>
            <a:ext cx="92075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6" name="Text Box 72"/>
          <p:cNvSpPr txBox="1">
            <a:spLocks noChangeArrowheads="1"/>
          </p:cNvSpPr>
          <p:nvPr/>
        </p:nvSpPr>
        <p:spPr bwMode="auto">
          <a:xfrm>
            <a:off x="8429625" y="4903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(111)</a:t>
            </a:r>
          </a:p>
        </p:txBody>
      </p:sp>
      <p:sp>
        <p:nvSpPr>
          <p:cNvPr id="1057" name="Line 73"/>
          <p:cNvSpPr>
            <a:spLocks noChangeShapeType="1"/>
          </p:cNvSpPr>
          <p:nvPr/>
        </p:nvSpPr>
        <p:spPr bwMode="auto">
          <a:xfrm flipH="1">
            <a:off x="8191500" y="5075238"/>
            <a:ext cx="29845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Resiproke vektorer, planavstander</a:t>
            </a:r>
            <a:r>
              <a:rPr lang="nb-NO" sz="3200" smtClean="0"/>
              <a:t> </a:t>
            </a:r>
            <a:endParaRPr lang="en-US" sz="320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1700" y="1295400"/>
            <a:ext cx="4038600" cy="4525963"/>
          </a:xfrm>
        </p:spPr>
        <p:txBody>
          <a:bodyPr/>
          <a:lstStyle/>
          <a:p>
            <a:pPr eaLnBrk="1" hangingPunct="1"/>
            <a:r>
              <a:rPr lang="nb-NO" sz="1800" smtClean="0"/>
              <a:t>Resiprokt gitter er definert ved vektorene 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Reell avstand mellom plan {hkl} i kubisk krystall med gitterparameter a: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mtClean="0"/>
          </a:p>
          <a:p>
            <a:pPr eaLnBrk="1" hangingPunct="1"/>
            <a:endParaRPr lang="en-US" sz="4000" smtClean="0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3894138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39243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737225" y="5062538"/>
          <a:ext cx="2171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1295400" imgH="431800" progId="Equation.3">
                  <p:embed/>
                </p:oleObj>
              </mc:Choice>
              <mc:Fallback>
                <p:oleObj r:id="rId4" imgW="12954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062538"/>
                        <a:ext cx="21717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97575" y="1973263"/>
          <a:ext cx="158432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901440" imgH="850680" progId="Equation.3">
                  <p:embed/>
                </p:oleObj>
              </mc:Choice>
              <mc:Fallback>
                <p:oleObj name="Equation" r:id="rId6" imgW="901440" imgH="850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973263"/>
                        <a:ext cx="1584325" cy="164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1042988" y="1143000"/>
            <a:ext cx="34639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Normalen til et plan i resiprokt rom angis ved vektoren: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Planavstanden til planet {hkl} er gitt ved: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205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509713" y="1843088"/>
          <a:ext cx="2327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8" imgW="1358900" imgH="279400" progId="Equation.3">
                  <p:embed/>
                </p:oleObj>
              </mc:Choice>
              <mc:Fallback>
                <p:oleObj r:id="rId8" imgW="1358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843088"/>
                        <a:ext cx="23272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10"/>
          <p:cNvGrpSpPr>
            <a:grpSpLocks/>
          </p:cNvGrpSpPr>
          <p:nvPr/>
        </p:nvGrpSpPr>
        <p:grpSpPr bwMode="auto">
          <a:xfrm>
            <a:off x="1455738" y="2533650"/>
            <a:ext cx="2125662" cy="2024063"/>
            <a:chOff x="2995" y="2628"/>
            <a:chExt cx="1339" cy="1275"/>
          </a:xfrm>
        </p:grpSpPr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3593" y="2816"/>
              <a:ext cx="0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 flipH="1">
              <a:off x="3145" y="3538"/>
              <a:ext cx="448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>
              <a:off x="3593" y="3535"/>
              <a:ext cx="56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Line 14"/>
            <p:cNvSpPr>
              <a:spLocks noChangeShapeType="1"/>
            </p:cNvSpPr>
            <p:nvPr/>
          </p:nvSpPr>
          <p:spPr bwMode="auto">
            <a:xfrm flipH="1">
              <a:off x="3276" y="3000"/>
              <a:ext cx="312" cy="6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Line 15"/>
            <p:cNvSpPr>
              <a:spLocks noChangeShapeType="1"/>
            </p:cNvSpPr>
            <p:nvPr/>
          </p:nvSpPr>
          <p:spPr bwMode="auto">
            <a:xfrm>
              <a:off x="3588" y="3000"/>
              <a:ext cx="36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V="1">
              <a:off x="3276" y="3648"/>
              <a:ext cx="678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4140" y="3557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y</a:t>
              </a:r>
            </a:p>
          </p:txBody>
        </p:sp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3499" y="2628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z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2995" y="3672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x</a:t>
              </a:r>
            </a:p>
          </p:txBody>
        </p:sp>
        <p:sp>
          <p:nvSpPr>
            <p:cNvPr id="2070" name="Text Box 20"/>
            <p:cNvSpPr txBox="1">
              <a:spLocks noChangeArrowheads="1"/>
            </p:cNvSpPr>
            <p:nvPr/>
          </p:nvSpPr>
          <p:spPr bwMode="auto">
            <a:xfrm>
              <a:off x="3536" y="3163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c/l</a:t>
              </a:r>
            </a:p>
          </p:txBody>
        </p:sp>
        <p:sp>
          <p:nvSpPr>
            <p:cNvPr id="2071" name="Text Box 21"/>
            <p:cNvSpPr txBox="1">
              <a:spLocks noChangeArrowheads="1"/>
            </p:cNvSpPr>
            <p:nvPr/>
          </p:nvSpPr>
          <p:spPr bwMode="auto">
            <a:xfrm>
              <a:off x="3508" y="3507"/>
              <a:ext cx="1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0</a:t>
              </a:r>
            </a:p>
          </p:txBody>
        </p:sp>
        <p:sp>
          <p:nvSpPr>
            <p:cNvPr id="2072" name="Text Box 22"/>
            <p:cNvSpPr txBox="1">
              <a:spLocks noChangeArrowheads="1"/>
            </p:cNvSpPr>
            <p:nvPr/>
          </p:nvSpPr>
          <p:spPr bwMode="auto">
            <a:xfrm>
              <a:off x="3309" y="3440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a/h</a:t>
              </a:r>
            </a:p>
          </p:txBody>
        </p:sp>
        <p:sp>
          <p:nvSpPr>
            <p:cNvPr id="2073" name="Text Box 23"/>
            <p:cNvSpPr txBox="1">
              <a:spLocks noChangeArrowheads="1"/>
            </p:cNvSpPr>
            <p:nvPr/>
          </p:nvSpPr>
          <p:spPr bwMode="auto">
            <a:xfrm>
              <a:off x="3634" y="3411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b/k</a:t>
              </a:r>
            </a:p>
          </p:txBody>
        </p:sp>
      </p:grpSp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1677988" y="5468938"/>
          <a:ext cx="1706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812520" imgH="330120" progId="Equation.3">
                  <p:embed/>
                </p:oleObj>
              </mc:Choice>
              <mc:Fallback>
                <p:oleObj name="Equation" r:id="rId10" imgW="812520" imgH="3301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468938"/>
                        <a:ext cx="17065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C637F-DBAB-4243-A033-808677C42D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Atomet betraktet som en kule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4800" y="1162050"/>
            <a:ext cx="5867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I struktursammenheng kan metallatomer og ioner </a:t>
            </a:r>
            <a:r>
              <a:rPr lang="nb-NO" sz="2100" dirty="0" smtClean="0">
                <a:latin typeface="Arial" charset="0"/>
              </a:rPr>
              <a:t>ofte betraktes </a:t>
            </a:r>
            <a:r>
              <a:rPr lang="nb-NO" sz="2100" dirty="0">
                <a:latin typeface="Arial" charset="0"/>
              </a:rPr>
              <a:t>som kuler</a:t>
            </a:r>
            <a:endParaRPr lang="nb-NO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nb-NO" sz="21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Lavest gitterenergi ofte ved tetteste pakking av atomene/kulene</a:t>
            </a:r>
            <a:r>
              <a:rPr lang="nb-NO" sz="2000" dirty="0">
                <a:latin typeface="Arial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Metaller: Deling av elektroner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Ioniske stoffer: Elektrostatisk tiltrekning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20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000" dirty="0">
                <a:latin typeface="Arial" charset="0"/>
              </a:rPr>
              <a:t>To måter å få tettest pakking av kuler med lik radius:</a:t>
            </a:r>
            <a:r>
              <a:rPr lang="nb-NO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ABABABABA…. (figur a)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600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ABCABCAB…… (figur b)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1600" dirty="0">
              <a:latin typeface="Arial" charset="0"/>
            </a:endParaRPr>
          </a:p>
        </p:txBody>
      </p:sp>
      <p:pic>
        <p:nvPicPr>
          <p:cNvPr id="28677" name="Picture 4" descr="fig0202c"/>
          <p:cNvPicPr>
            <a:picLocks noChangeAspect="1" noChangeArrowheads="1"/>
          </p:cNvPicPr>
          <p:nvPr/>
        </p:nvPicPr>
        <p:blipFill>
          <a:blip r:embed="rId3" cstate="print"/>
          <a:srcRect r="51364"/>
          <a:stretch>
            <a:fillRect/>
          </a:stretch>
        </p:blipFill>
        <p:spPr bwMode="auto">
          <a:xfrm>
            <a:off x="6475413" y="1895475"/>
            <a:ext cx="2190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pic>
        <p:nvPicPr>
          <p:cNvPr id="28679" name="Picture 6" descr="fig0202c"/>
          <p:cNvPicPr>
            <a:picLocks noChangeAspect="1" noChangeArrowheads="1"/>
          </p:cNvPicPr>
          <p:nvPr/>
        </p:nvPicPr>
        <p:blipFill>
          <a:blip r:embed="rId3" cstate="print"/>
          <a:srcRect l="51707"/>
          <a:stretch>
            <a:fillRect/>
          </a:stretch>
        </p:blipFill>
        <p:spPr bwMode="auto">
          <a:xfrm>
            <a:off x="6303963" y="4108450"/>
            <a:ext cx="219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Tetteste kulepakking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9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ABABAB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 tettpakket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hexagonal close-packed (</a:t>
            </a:r>
            <a:r>
              <a:rPr lang="nb-NO" sz="1600" i="1" smtClean="0"/>
              <a:t>hcp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ABCABC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heksagonalt utgangspunkt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hvis den dreies 45° får vi: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flatesentrert kubisk struktur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face centered cubic (</a:t>
            </a:r>
            <a:r>
              <a:rPr lang="nb-NO" sz="1600" i="1" smtClean="0"/>
              <a:t>fcc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Både hcp og fcc representerer tetteste mulige pakking av kuler</a:t>
            </a:r>
            <a:endParaRPr lang="en-US" sz="1600" smtClean="0"/>
          </a:p>
        </p:txBody>
      </p:sp>
      <p:pic>
        <p:nvPicPr>
          <p:cNvPr id="29701" name="Picture 4" descr="fig02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838" y="1143000"/>
            <a:ext cx="3908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fig0206c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604"/>
            <a:ext cx="2520280" cy="36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Andre, mindre tette kulepakkinger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Romsentrert kubisk</a:t>
            </a:r>
          </a:p>
          <a:p>
            <a:pPr lvl="1" eaLnBrk="1" hangingPunct="1"/>
            <a:r>
              <a:rPr lang="nb-NO" sz="1600" smtClean="0"/>
              <a:t>Body centered cubic (bcc)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Enkel (simpel) kubisk</a:t>
            </a:r>
          </a:p>
          <a:p>
            <a:pPr lvl="1" eaLnBrk="1" hangingPunct="1"/>
            <a:r>
              <a:rPr lang="nb-NO" sz="1600" smtClean="0"/>
              <a:t>Simple cubic (sc)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Lavere tetthet</a:t>
            </a:r>
          </a:p>
          <a:p>
            <a:pPr eaLnBrk="1" hangingPunct="1"/>
            <a:r>
              <a:rPr lang="nb-NO" sz="1800" smtClean="0"/>
              <a:t>Typisk for høyere temperaturer</a:t>
            </a:r>
            <a:endParaRPr lang="en-US" sz="1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19" y="3333062"/>
            <a:ext cx="2513277" cy="25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Hulrom i tetteste kulepakkinger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71600"/>
            <a:ext cx="4100264" cy="4724400"/>
          </a:xfrm>
        </p:spPr>
        <p:txBody>
          <a:bodyPr/>
          <a:lstStyle/>
          <a:p>
            <a:pPr eaLnBrk="1" hangingPunct="1"/>
            <a:r>
              <a:rPr lang="nb-NO" sz="1800" b="1" dirty="0" smtClean="0"/>
              <a:t>Oktaederhull</a:t>
            </a:r>
          </a:p>
          <a:p>
            <a:pPr lvl="1" eaLnBrk="1" hangingPunct="1"/>
            <a:r>
              <a:rPr lang="nb-NO" dirty="0" smtClean="0"/>
              <a:t>Relativt store</a:t>
            </a:r>
          </a:p>
          <a:p>
            <a:pPr lvl="1" eaLnBrk="1" hangingPunct="1"/>
            <a:r>
              <a:rPr lang="nb-NO" dirty="0" smtClean="0"/>
              <a:t>4 pr. enhetscelle</a:t>
            </a:r>
          </a:p>
          <a:p>
            <a:pPr lvl="2" eaLnBrk="1" hangingPunct="1"/>
            <a:r>
              <a:rPr lang="nb-NO" dirty="0" smtClean="0"/>
              <a:t>1 pr. atom i enhetscellen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sz="1800" b="1" dirty="0" smtClean="0"/>
              <a:t>Tetraederhull</a:t>
            </a:r>
          </a:p>
          <a:p>
            <a:pPr lvl="1" eaLnBrk="1" hangingPunct="1"/>
            <a:r>
              <a:rPr lang="nb-NO" dirty="0" smtClean="0"/>
              <a:t>relativt små</a:t>
            </a:r>
          </a:p>
          <a:p>
            <a:pPr lvl="1" eaLnBrk="1" hangingPunct="1"/>
            <a:r>
              <a:rPr lang="nb-NO" dirty="0" smtClean="0"/>
              <a:t>8 pr. enhetscelle</a:t>
            </a:r>
          </a:p>
          <a:p>
            <a:pPr lvl="2" eaLnBrk="1" hangingPunct="1"/>
            <a:r>
              <a:rPr lang="nb-NO" dirty="0" smtClean="0"/>
              <a:t>2 per atom i enhetscellen</a:t>
            </a:r>
            <a:endParaRPr lang="en-US" dirty="0" smtClean="0"/>
          </a:p>
        </p:txBody>
      </p:sp>
      <p:pic>
        <p:nvPicPr>
          <p:cNvPr id="31749" name="Picture 4" descr="str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63" y="1600200"/>
            <a:ext cx="23002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str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3640138"/>
            <a:ext cx="20812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fig020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3506788"/>
            <a:ext cx="19177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0198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1753" name="Group 8"/>
          <p:cNvGrpSpPr>
            <a:grpSpLocks/>
          </p:cNvGrpSpPr>
          <p:nvPr/>
        </p:nvGrpSpPr>
        <p:grpSpPr bwMode="auto">
          <a:xfrm>
            <a:off x="6534150" y="1409700"/>
            <a:ext cx="1905000" cy="1885950"/>
            <a:chOff x="3972" y="816"/>
            <a:chExt cx="1344" cy="1332"/>
          </a:xfrm>
        </p:grpSpPr>
        <p:pic>
          <p:nvPicPr>
            <p:cNvPr id="31754" name="Picture 9" descr="fig0204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2" y="816"/>
              <a:ext cx="1344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 flipH="1">
              <a:off x="4396" y="1144"/>
              <a:ext cx="208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H="1">
              <a:off x="4292" y="1284"/>
              <a:ext cx="9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H="1">
              <a:off x="4447" y="1163"/>
              <a:ext cx="10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4292" y="1340"/>
              <a:ext cx="10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 flipV="1">
              <a:off x="4296" y="1316"/>
              <a:ext cx="40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 flipV="1">
              <a:off x="4400" y="1528"/>
              <a:ext cx="59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 flipH="1" flipV="1">
              <a:off x="4864" y="1296"/>
              <a:ext cx="132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4700" y="1160"/>
              <a:ext cx="164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4648" y="1132"/>
              <a:ext cx="10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 flipH="1">
              <a:off x="4816" y="1524"/>
              <a:ext cx="17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 flipV="1">
              <a:off x="4624" y="1708"/>
              <a:ext cx="13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 flipH="1" flipV="1">
              <a:off x="4396" y="1604"/>
              <a:ext cx="224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 flipV="1">
              <a:off x="4484" y="1608"/>
              <a:ext cx="14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8" name="Line 23"/>
            <p:cNvSpPr>
              <a:spLocks noChangeShapeType="1"/>
            </p:cNvSpPr>
            <p:nvPr/>
          </p:nvSpPr>
          <p:spPr bwMode="auto">
            <a:xfrm flipH="1" flipV="1">
              <a:off x="4296" y="1336"/>
              <a:ext cx="12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Line 24"/>
            <p:cNvSpPr>
              <a:spLocks noChangeShapeType="1"/>
            </p:cNvSpPr>
            <p:nvPr/>
          </p:nvSpPr>
          <p:spPr bwMode="auto">
            <a:xfrm flipV="1">
              <a:off x="4620" y="1420"/>
              <a:ext cx="176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Line 25"/>
            <p:cNvSpPr>
              <a:spLocks noChangeShapeType="1"/>
            </p:cNvSpPr>
            <p:nvPr/>
          </p:nvSpPr>
          <p:spPr bwMode="auto">
            <a:xfrm flipH="1" flipV="1">
              <a:off x="4852" y="1380"/>
              <a:ext cx="1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Strukturer for ioniske stoffer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b-NO" sz="1800" dirty="0" smtClean="0"/>
              <a:t>To eksempler: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NaCl-strukturen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tettpakket (fcc)</a:t>
            </a:r>
          </a:p>
          <a:p>
            <a:pPr lvl="1" eaLnBrk="1" hangingPunct="1"/>
            <a:r>
              <a:rPr lang="nb-NO" sz="1600" dirty="0" smtClean="0"/>
              <a:t>6-koordinasjon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CsCl-strukturen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Mindre tettpakket</a:t>
            </a:r>
          </a:p>
          <a:p>
            <a:pPr lvl="1" eaLnBrk="1" hangingPunct="1"/>
            <a:r>
              <a:rPr lang="nb-NO" sz="1600" dirty="0" smtClean="0"/>
              <a:t>8-koordinasjon</a:t>
            </a:r>
            <a:endParaRPr lang="en-US" sz="1600" dirty="0" smtClean="0"/>
          </a:p>
        </p:txBody>
      </p:sp>
      <p:pic>
        <p:nvPicPr>
          <p:cNvPr id="32773" name="Picture 4" descr="fig021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066800"/>
            <a:ext cx="27892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fig021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56025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8788" y="26035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Krystallinske            –             amorfe</a:t>
            </a:r>
            <a:br>
              <a:rPr lang="nb-NO" smtClean="0"/>
            </a:br>
            <a:r>
              <a:rPr lang="nb-NO" smtClean="0"/>
              <a:t>        materialer</a:t>
            </a:r>
          </a:p>
        </p:txBody>
      </p:sp>
      <p:grpSp>
        <p:nvGrpSpPr>
          <p:cNvPr id="17412" name="Group 2051"/>
          <p:cNvGrpSpPr>
            <a:grpSpLocks/>
          </p:cNvGrpSpPr>
          <p:nvPr/>
        </p:nvGrpSpPr>
        <p:grpSpPr bwMode="auto">
          <a:xfrm>
            <a:off x="1560513" y="2197100"/>
            <a:ext cx="1800225" cy="1081088"/>
            <a:chOff x="1111" y="2160"/>
            <a:chExt cx="1134" cy="681"/>
          </a:xfrm>
        </p:grpSpPr>
        <p:grpSp>
          <p:nvGrpSpPr>
            <p:cNvPr id="17454" name="Group 2052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7456" name="Oval 2053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7" name="Oval 2054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8" name="Oval 2055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9" name="Oval 2056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0" name="Oval 2057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1" name="Oval 2058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2" name="Oval 2059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3" name="Oval 2060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4" name="Oval 2061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5" name="Oval 2062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6" name="Oval 2063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7" name="Oval 2064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8" name="Oval 2065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9" name="Oval 2066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0" name="Oval 2067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1" name="Oval 2068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2" name="Oval 2069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3" name="Oval 2070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4" name="Oval 2071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5" name="Oval 2072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6" name="Oval 2073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7" name="Oval 2074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8" name="Oval 2075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9" name="Oval 2076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0" name="Oval 2077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1" name="Oval 2078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2" name="Oval 2079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3" name="Oval 2080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4" name="Oval 2081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5" name="Oval 2082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6" name="Oval 2083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7" name="Oval 2084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8" name="Oval 2085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9" name="Oval 2086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90" name="Line 2087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1" name="Line 2088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2" name="Line 2089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3" name="Line 2090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4" name="Line 2091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5" name="Line 2092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6" name="Line 2093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7" name="Line 2094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8" name="Line 2095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9" name="Line 2096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0" name="Line 2097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1" name="Line 2098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2" name="Line 2099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3" name="Line 2100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4" name="Line 2101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5" name="Line 2102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55" name="Line 2103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3" name="Group 2104"/>
          <p:cNvGrpSpPr>
            <a:grpSpLocks/>
          </p:cNvGrpSpPr>
          <p:nvPr/>
        </p:nvGrpSpPr>
        <p:grpSpPr bwMode="auto">
          <a:xfrm>
            <a:off x="5946775" y="2239963"/>
            <a:ext cx="1876425" cy="1042987"/>
            <a:chOff x="3330" y="2099"/>
            <a:chExt cx="1182" cy="657"/>
          </a:xfrm>
        </p:grpSpPr>
        <p:sp>
          <p:nvSpPr>
            <p:cNvPr id="17420" name="Oval 2105"/>
            <p:cNvSpPr>
              <a:spLocks noChangeArrowheads="1"/>
            </p:cNvSpPr>
            <p:nvPr/>
          </p:nvSpPr>
          <p:spPr bwMode="auto">
            <a:xfrm>
              <a:off x="3840" y="21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Oval 2106"/>
            <p:cNvSpPr>
              <a:spLocks noChangeArrowheads="1"/>
            </p:cNvSpPr>
            <p:nvPr/>
          </p:nvSpPr>
          <p:spPr bwMode="auto">
            <a:xfrm>
              <a:off x="3517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Oval 2107"/>
            <p:cNvSpPr>
              <a:spLocks noChangeArrowheads="1"/>
            </p:cNvSpPr>
            <p:nvPr/>
          </p:nvSpPr>
          <p:spPr bwMode="auto">
            <a:xfrm>
              <a:off x="3650" y="20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Oval 2108"/>
            <p:cNvSpPr>
              <a:spLocks noChangeArrowheads="1"/>
            </p:cNvSpPr>
            <p:nvPr/>
          </p:nvSpPr>
          <p:spPr bwMode="auto">
            <a:xfrm>
              <a:off x="3965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Oval 2109"/>
            <p:cNvSpPr>
              <a:spLocks noChangeArrowheads="1"/>
            </p:cNvSpPr>
            <p:nvPr/>
          </p:nvSpPr>
          <p:spPr bwMode="auto">
            <a:xfrm>
              <a:off x="4146" y="213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Oval 2110"/>
            <p:cNvSpPr>
              <a:spLocks noChangeArrowheads="1"/>
            </p:cNvSpPr>
            <p:nvPr/>
          </p:nvSpPr>
          <p:spPr bwMode="auto">
            <a:xfrm>
              <a:off x="3415" y="22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Oval 2111"/>
            <p:cNvSpPr>
              <a:spLocks noChangeArrowheads="1"/>
            </p:cNvSpPr>
            <p:nvPr/>
          </p:nvSpPr>
          <p:spPr bwMode="auto">
            <a:xfrm>
              <a:off x="3557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Oval 2112"/>
            <p:cNvSpPr>
              <a:spLocks noChangeArrowheads="1"/>
            </p:cNvSpPr>
            <p:nvPr/>
          </p:nvSpPr>
          <p:spPr bwMode="auto">
            <a:xfrm>
              <a:off x="3746" y="226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8" name="Oval 2113"/>
            <p:cNvSpPr>
              <a:spLocks noChangeArrowheads="1"/>
            </p:cNvSpPr>
            <p:nvPr/>
          </p:nvSpPr>
          <p:spPr bwMode="auto">
            <a:xfrm>
              <a:off x="3976" y="22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Oval 2114"/>
            <p:cNvSpPr>
              <a:spLocks noChangeArrowheads="1"/>
            </p:cNvSpPr>
            <p:nvPr/>
          </p:nvSpPr>
          <p:spPr bwMode="auto">
            <a:xfrm>
              <a:off x="4101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Oval 2115"/>
            <p:cNvSpPr>
              <a:spLocks noChangeArrowheads="1"/>
            </p:cNvSpPr>
            <p:nvPr/>
          </p:nvSpPr>
          <p:spPr bwMode="auto">
            <a:xfrm>
              <a:off x="3330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Oval 2116"/>
            <p:cNvSpPr>
              <a:spLocks noChangeArrowheads="1"/>
            </p:cNvSpPr>
            <p:nvPr/>
          </p:nvSpPr>
          <p:spPr bwMode="auto">
            <a:xfrm>
              <a:off x="3410" y="24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Oval 2117"/>
            <p:cNvSpPr>
              <a:spLocks noChangeArrowheads="1"/>
            </p:cNvSpPr>
            <p:nvPr/>
          </p:nvSpPr>
          <p:spPr bwMode="auto">
            <a:xfrm>
              <a:off x="3701" y="23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2118"/>
            <p:cNvSpPr>
              <a:spLocks noChangeArrowheads="1"/>
            </p:cNvSpPr>
            <p:nvPr/>
          </p:nvSpPr>
          <p:spPr bwMode="auto">
            <a:xfrm>
              <a:off x="3528" y="24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Oval 2119"/>
            <p:cNvSpPr>
              <a:spLocks noChangeArrowheads="1"/>
            </p:cNvSpPr>
            <p:nvPr/>
          </p:nvSpPr>
          <p:spPr bwMode="auto">
            <a:xfrm>
              <a:off x="3891" y="229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2120"/>
            <p:cNvSpPr>
              <a:spLocks noChangeArrowheads="1"/>
            </p:cNvSpPr>
            <p:nvPr/>
          </p:nvSpPr>
          <p:spPr bwMode="auto">
            <a:xfrm>
              <a:off x="3584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Oval 2121"/>
            <p:cNvSpPr>
              <a:spLocks noChangeArrowheads="1"/>
            </p:cNvSpPr>
            <p:nvPr/>
          </p:nvSpPr>
          <p:spPr bwMode="auto">
            <a:xfrm>
              <a:off x="3693" y="24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Oval 2122"/>
            <p:cNvSpPr>
              <a:spLocks noChangeArrowheads="1"/>
            </p:cNvSpPr>
            <p:nvPr/>
          </p:nvSpPr>
          <p:spPr bwMode="auto">
            <a:xfrm>
              <a:off x="3803" y="24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Oval 2123"/>
            <p:cNvSpPr>
              <a:spLocks noChangeArrowheads="1"/>
            </p:cNvSpPr>
            <p:nvPr/>
          </p:nvSpPr>
          <p:spPr bwMode="auto">
            <a:xfrm>
              <a:off x="3362" y="25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Oval 2124"/>
            <p:cNvSpPr>
              <a:spLocks noChangeArrowheads="1"/>
            </p:cNvSpPr>
            <p:nvPr/>
          </p:nvSpPr>
          <p:spPr bwMode="auto">
            <a:xfrm>
              <a:off x="3552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Oval 2125"/>
            <p:cNvSpPr>
              <a:spLocks noChangeArrowheads="1"/>
            </p:cNvSpPr>
            <p:nvPr/>
          </p:nvSpPr>
          <p:spPr bwMode="auto">
            <a:xfrm>
              <a:off x="3725" y="26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Oval 2126"/>
            <p:cNvSpPr>
              <a:spLocks noChangeArrowheads="1"/>
            </p:cNvSpPr>
            <p:nvPr/>
          </p:nvSpPr>
          <p:spPr bwMode="auto">
            <a:xfrm>
              <a:off x="3835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Oval 2127"/>
            <p:cNvSpPr>
              <a:spLocks noChangeArrowheads="1"/>
            </p:cNvSpPr>
            <p:nvPr/>
          </p:nvSpPr>
          <p:spPr bwMode="auto">
            <a:xfrm>
              <a:off x="3968" y="25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Oval 2128"/>
            <p:cNvSpPr>
              <a:spLocks noChangeArrowheads="1"/>
            </p:cNvSpPr>
            <p:nvPr/>
          </p:nvSpPr>
          <p:spPr bwMode="auto">
            <a:xfrm>
              <a:off x="3944" y="240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Oval 2129"/>
            <p:cNvSpPr>
              <a:spLocks noChangeArrowheads="1"/>
            </p:cNvSpPr>
            <p:nvPr/>
          </p:nvSpPr>
          <p:spPr bwMode="auto">
            <a:xfrm>
              <a:off x="4088" y="231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Oval 2130"/>
            <p:cNvSpPr>
              <a:spLocks noChangeArrowheads="1"/>
            </p:cNvSpPr>
            <p:nvPr/>
          </p:nvSpPr>
          <p:spPr bwMode="auto">
            <a:xfrm flipV="1">
              <a:off x="4328" y="248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Oval 2131"/>
            <p:cNvSpPr>
              <a:spLocks noChangeArrowheads="1"/>
            </p:cNvSpPr>
            <p:nvPr/>
          </p:nvSpPr>
          <p:spPr bwMode="auto">
            <a:xfrm flipV="1">
              <a:off x="4243" y="2560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Oval 2132"/>
            <p:cNvSpPr>
              <a:spLocks noChangeArrowheads="1"/>
            </p:cNvSpPr>
            <p:nvPr/>
          </p:nvSpPr>
          <p:spPr bwMode="auto">
            <a:xfrm flipV="1">
              <a:off x="4086" y="259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8" name="Oval 2133"/>
            <p:cNvSpPr>
              <a:spLocks noChangeArrowheads="1"/>
            </p:cNvSpPr>
            <p:nvPr/>
          </p:nvSpPr>
          <p:spPr bwMode="auto">
            <a:xfrm>
              <a:off x="4376" y="22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9" name="Oval 2134"/>
            <p:cNvSpPr>
              <a:spLocks noChangeArrowheads="1"/>
            </p:cNvSpPr>
            <p:nvPr/>
          </p:nvSpPr>
          <p:spPr bwMode="auto">
            <a:xfrm>
              <a:off x="4283" y="24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0" name="Oval 2135"/>
            <p:cNvSpPr>
              <a:spLocks noChangeArrowheads="1"/>
            </p:cNvSpPr>
            <p:nvPr/>
          </p:nvSpPr>
          <p:spPr bwMode="auto">
            <a:xfrm>
              <a:off x="4126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Oval 2136"/>
            <p:cNvSpPr>
              <a:spLocks noChangeArrowheads="1"/>
            </p:cNvSpPr>
            <p:nvPr/>
          </p:nvSpPr>
          <p:spPr bwMode="auto">
            <a:xfrm>
              <a:off x="4272" y="219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Oval 2137"/>
            <p:cNvSpPr>
              <a:spLocks noChangeArrowheads="1"/>
            </p:cNvSpPr>
            <p:nvPr/>
          </p:nvSpPr>
          <p:spPr bwMode="auto">
            <a:xfrm>
              <a:off x="4219" y="22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3" name="Oval 2138"/>
            <p:cNvSpPr>
              <a:spLocks noChangeArrowheads="1"/>
            </p:cNvSpPr>
            <p:nvPr/>
          </p:nvSpPr>
          <p:spPr bwMode="auto">
            <a:xfrm>
              <a:off x="4158" y="237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4" name="Text Box 2139"/>
          <p:cNvSpPr txBox="1">
            <a:spLocks noChangeArrowheads="1"/>
          </p:cNvSpPr>
          <p:nvPr/>
        </p:nvSpPr>
        <p:spPr bwMode="auto">
          <a:xfrm>
            <a:off x="1584325" y="16748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Ordnet struktur</a:t>
            </a:r>
          </a:p>
        </p:txBody>
      </p:sp>
      <p:sp>
        <p:nvSpPr>
          <p:cNvPr id="17415" name="Text Box 2140"/>
          <p:cNvSpPr txBox="1">
            <a:spLocks noChangeArrowheads="1"/>
          </p:cNvSpPr>
          <p:nvPr/>
        </p:nvSpPr>
        <p:spPr bwMode="auto">
          <a:xfrm>
            <a:off x="5983288" y="16795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Uordnet struktur</a:t>
            </a:r>
          </a:p>
        </p:txBody>
      </p:sp>
      <p:sp>
        <p:nvSpPr>
          <p:cNvPr id="17416" name="Text Box 2141"/>
          <p:cNvSpPr txBox="1">
            <a:spLocks noChangeArrowheads="1"/>
          </p:cNvSpPr>
          <p:nvPr/>
        </p:nvSpPr>
        <p:spPr bwMode="auto">
          <a:xfrm>
            <a:off x="1470025" y="3376613"/>
            <a:ext cx="28241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Ioniske-materialer/ Keramer</a:t>
            </a:r>
          </a:p>
          <a:p>
            <a:pPr algn="l"/>
            <a:r>
              <a:rPr lang="nb-NO" sz="1600">
                <a:latin typeface="Arial" charset="0"/>
              </a:rPr>
              <a:t>Halvledere</a:t>
            </a:r>
          </a:p>
          <a:p>
            <a:pPr algn="l"/>
            <a:r>
              <a:rPr lang="nb-NO" sz="1600">
                <a:latin typeface="Arial" charset="0"/>
              </a:rPr>
              <a:t>Metaller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7" name="Text Box 2142"/>
          <p:cNvSpPr txBox="1">
            <a:spLocks noChangeArrowheads="1"/>
          </p:cNvSpPr>
          <p:nvPr/>
        </p:nvSpPr>
        <p:spPr bwMode="auto">
          <a:xfrm>
            <a:off x="5945188" y="3635375"/>
            <a:ext cx="13271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Glass</a:t>
            </a:r>
          </a:p>
          <a:p>
            <a:pPr algn="l"/>
            <a:r>
              <a:rPr lang="nb-NO" sz="1600">
                <a:latin typeface="Arial" charset="0"/>
              </a:rPr>
              <a:t>Plast</a:t>
            </a:r>
          </a:p>
          <a:p>
            <a:pPr algn="l"/>
            <a:r>
              <a:rPr lang="nb-NO" sz="1600">
                <a:latin typeface="Arial" charset="0"/>
              </a:rPr>
              <a:t>Papir</a:t>
            </a:r>
          </a:p>
          <a:p>
            <a:pPr algn="l"/>
            <a:r>
              <a:rPr lang="nb-NO" sz="1600">
                <a:latin typeface="Arial" charset="0"/>
              </a:rPr>
              <a:t>Tre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8" name="Text Box 2143"/>
          <p:cNvSpPr txBox="1">
            <a:spLocks noChangeArrowheads="1"/>
          </p:cNvSpPr>
          <p:nvPr/>
        </p:nvSpPr>
        <p:spPr bwMode="auto">
          <a:xfrm>
            <a:off x="1165225" y="5576888"/>
            <a:ext cx="7088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2800" b="1">
                <a:solidFill>
                  <a:srgbClr val="A50021"/>
                </a:solidFill>
                <a:latin typeface="Arial" charset="0"/>
              </a:rPr>
              <a:t>Krystaller har en periodisk indre struktur</a:t>
            </a:r>
          </a:p>
        </p:txBody>
      </p:sp>
      <p:pic>
        <p:nvPicPr>
          <p:cNvPr id="17419" name="Picture 2144" descr="Si_SiO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 bwMode="auto">
          <a:xfrm>
            <a:off x="3636963" y="1838325"/>
            <a:ext cx="2159000" cy="1671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8" name="Slide Number Placeholder 9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Perovskittstrukturen; ABX</a:t>
            </a:r>
            <a:r>
              <a:rPr lang="nb-NO" baseline="-25000" dirty="0" smtClean="0"/>
              <a:t>3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Tettpakking av AX</a:t>
            </a:r>
            <a:r>
              <a:rPr lang="nb-NO" sz="1800" baseline="-25000" smtClean="0"/>
              <a:t>3</a:t>
            </a:r>
            <a:endParaRPr lang="nb-NO" sz="1800" smtClean="0"/>
          </a:p>
          <a:p>
            <a:pPr eaLnBrk="1" hangingPunct="1"/>
            <a:r>
              <a:rPr lang="nb-NO" sz="1800" smtClean="0"/>
              <a:t>B i oktaederhull i X-gitteret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Ionisk binding av A mot X</a:t>
            </a:r>
          </a:p>
          <a:p>
            <a:pPr eaLnBrk="1" hangingPunct="1"/>
            <a:r>
              <a:rPr lang="nb-NO" sz="1800" smtClean="0"/>
              <a:t>Mer kovalent binding av B mot X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Svært tolerant</a:t>
            </a:r>
          </a:p>
          <a:p>
            <a:pPr lvl="1" eaLnBrk="1" hangingPunct="1"/>
            <a:r>
              <a:rPr lang="nb-NO" smtClean="0"/>
              <a:t>CaTiO</a:t>
            </a:r>
            <a:r>
              <a:rPr lang="nb-NO" baseline="-25000" smtClean="0"/>
              <a:t>3</a:t>
            </a:r>
            <a:r>
              <a:rPr lang="nb-NO" smtClean="0"/>
              <a:t> (perovskitt)</a:t>
            </a:r>
          </a:p>
          <a:p>
            <a:pPr lvl="1" eaLnBrk="1" hangingPunct="1"/>
            <a:r>
              <a:rPr lang="nb-NO" smtClean="0"/>
              <a:t>SrFeO</a:t>
            </a:r>
            <a:r>
              <a:rPr lang="nb-NO" baseline="-25000" smtClean="0"/>
              <a:t>2.5</a:t>
            </a:r>
            <a:endParaRPr lang="nb-NO" smtClean="0"/>
          </a:p>
          <a:p>
            <a:pPr lvl="1" eaLnBrk="1" hangingPunct="1"/>
            <a:r>
              <a:rPr lang="nb-NO" smtClean="0"/>
              <a:t>La</a:t>
            </a:r>
            <a:r>
              <a:rPr lang="nb-NO" baseline="-25000" smtClean="0"/>
              <a:t>0.67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  <a:r>
              <a:rPr lang="nb-NO" smtClean="0"/>
              <a:t> eller La</a:t>
            </a:r>
            <a:r>
              <a:rPr lang="nb-NO" baseline="-25000" smtClean="0"/>
              <a:t>2/3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</a:p>
          <a:p>
            <a:pPr lvl="1" eaLnBrk="1" hangingPunct="1"/>
            <a:r>
              <a:rPr lang="nb-NO" smtClean="0"/>
              <a:t>  WO</a:t>
            </a:r>
            <a:r>
              <a:rPr lang="nb-NO" baseline="-25000" smtClean="0"/>
              <a:t>3</a:t>
            </a:r>
            <a:endParaRPr lang="nb-NO" smtClean="0"/>
          </a:p>
          <a:p>
            <a:pPr lvl="1" eaLnBrk="1" hangingPunct="1"/>
            <a:r>
              <a:rPr lang="nb-NO" smtClean="0"/>
              <a:t>Y</a:t>
            </a:r>
            <a:r>
              <a:rPr lang="nb-NO" baseline="-25000" smtClean="0"/>
              <a:t>1/3</a:t>
            </a:r>
            <a:r>
              <a:rPr lang="nb-NO" smtClean="0"/>
              <a:t>Ba</a:t>
            </a:r>
            <a:r>
              <a:rPr lang="nb-NO" baseline="-25000" smtClean="0"/>
              <a:t>2/3</a:t>
            </a:r>
            <a:r>
              <a:rPr lang="nb-NO" smtClean="0"/>
              <a:t>CuO</a:t>
            </a:r>
            <a:r>
              <a:rPr lang="nb-NO" baseline="-25000" smtClean="0"/>
              <a:t>3-x</a:t>
            </a:r>
            <a:endParaRPr lang="nb-NO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9-y</a:t>
            </a:r>
            <a:endParaRPr lang="nb-NO" sz="1800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7</a:t>
            </a:r>
            <a:endParaRPr lang="nb-NO" sz="1800" smtClean="0"/>
          </a:p>
          <a:p>
            <a:pPr eaLnBrk="1" hangingPunct="1"/>
            <a:r>
              <a:rPr lang="nb-NO" sz="1800" smtClean="0"/>
              <a:t>Rik variasjon i egenskaper</a:t>
            </a:r>
            <a:endParaRPr lang="en-US" sz="1800" smtClean="0"/>
          </a:p>
        </p:txBody>
      </p:sp>
      <p:pic>
        <p:nvPicPr>
          <p:cNvPr id="33797" name="Picture 4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429000"/>
            <a:ext cx="36533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3799" name="Group 6"/>
          <p:cNvGrpSpPr>
            <a:grpSpLocks/>
          </p:cNvGrpSpPr>
          <p:nvPr/>
        </p:nvGrpSpPr>
        <p:grpSpPr bwMode="auto">
          <a:xfrm>
            <a:off x="5105400" y="1268760"/>
            <a:ext cx="1914872" cy="1887190"/>
            <a:chOff x="2904" y="936"/>
            <a:chExt cx="1146" cy="1164"/>
          </a:xfrm>
        </p:grpSpPr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>
              <a:off x="2958" y="190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Line 8"/>
            <p:cNvSpPr>
              <a:spLocks noChangeShapeType="1"/>
            </p:cNvSpPr>
            <p:nvPr/>
          </p:nvSpPr>
          <p:spPr bwMode="auto">
            <a:xfrm>
              <a:off x="3355" y="1639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>
              <a:off x="3368" y="99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>
              <a:off x="2961" y="1263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 flipV="1">
              <a:off x="3600" y="1782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 flipV="1">
              <a:off x="2966" y="1634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 flipV="1">
              <a:off x="2955" y="993"/>
              <a:ext cx="408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>
              <a:off x="2958" y="1266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>
              <a:off x="3991" y="1135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16"/>
            <p:cNvSpPr>
              <a:spLocks noChangeShapeType="1"/>
            </p:cNvSpPr>
            <p:nvPr/>
          </p:nvSpPr>
          <p:spPr bwMode="auto">
            <a:xfrm>
              <a:off x="3356" y="998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>
              <a:off x="3597" y="1407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Oval 18"/>
            <p:cNvSpPr>
              <a:spLocks noChangeArrowheads="1"/>
            </p:cNvSpPr>
            <p:nvPr/>
          </p:nvSpPr>
          <p:spPr bwMode="auto">
            <a:xfrm>
              <a:off x="3444" y="1464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5" name="Oval 19"/>
            <p:cNvSpPr>
              <a:spLocks noChangeArrowheads="1"/>
            </p:cNvSpPr>
            <p:nvPr/>
          </p:nvSpPr>
          <p:spPr bwMode="auto">
            <a:xfrm>
              <a:off x="3396" y="113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6" name="Oval 20"/>
            <p:cNvSpPr>
              <a:spLocks noChangeArrowheads="1"/>
            </p:cNvSpPr>
            <p:nvPr/>
          </p:nvSpPr>
          <p:spPr bwMode="auto">
            <a:xfrm>
              <a:off x="3613" y="130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7" name="Oval 21"/>
            <p:cNvSpPr>
              <a:spLocks noChangeArrowheads="1"/>
            </p:cNvSpPr>
            <p:nvPr/>
          </p:nvSpPr>
          <p:spPr bwMode="auto">
            <a:xfrm>
              <a:off x="3391" y="1765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3103" y="136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9" name="Oval 23"/>
            <p:cNvSpPr>
              <a:spLocks noChangeArrowheads="1"/>
            </p:cNvSpPr>
            <p:nvPr/>
          </p:nvSpPr>
          <p:spPr bwMode="auto">
            <a:xfrm>
              <a:off x="3745" y="1501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0" name="Oval 24"/>
            <p:cNvSpPr>
              <a:spLocks noChangeArrowheads="1"/>
            </p:cNvSpPr>
            <p:nvPr/>
          </p:nvSpPr>
          <p:spPr bwMode="auto">
            <a:xfrm>
              <a:off x="3930" y="171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1" name="Oval 25"/>
            <p:cNvSpPr>
              <a:spLocks noChangeArrowheads="1"/>
            </p:cNvSpPr>
            <p:nvPr/>
          </p:nvSpPr>
          <p:spPr bwMode="auto">
            <a:xfrm>
              <a:off x="3295" y="1579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2" name="Oval 26"/>
            <p:cNvSpPr>
              <a:spLocks noChangeArrowheads="1"/>
            </p:cNvSpPr>
            <p:nvPr/>
          </p:nvSpPr>
          <p:spPr bwMode="auto">
            <a:xfrm>
              <a:off x="3300" y="93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3" name="Oval 27"/>
            <p:cNvSpPr>
              <a:spLocks noChangeArrowheads="1"/>
            </p:cNvSpPr>
            <p:nvPr/>
          </p:nvSpPr>
          <p:spPr bwMode="auto">
            <a:xfrm>
              <a:off x="2910" y="121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4" name="Oval 28"/>
            <p:cNvSpPr>
              <a:spLocks noChangeArrowheads="1"/>
            </p:cNvSpPr>
            <p:nvPr/>
          </p:nvSpPr>
          <p:spPr bwMode="auto">
            <a:xfrm>
              <a:off x="2904" y="184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5" name="Oval 29"/>
            <p:cNvSpPr>
              <a:spLocks noChangeArrowheads="1"/>
            </p:cNvSpPr>
            <p:nvPr/>
          </p:nvSpPr>
          <p:spPr bwMode="auto">
            <a:xfrm>
              <a:off x="3534" y="198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6" name="Oval 30"/>
            <p:cNvSpPr>
              <a:spLocks noChangeArrowheads="1"/>
            </p:cNvSpPr>
            <p:nvPr/>
          </p:nvSpPr>
          <p:spPr bwMode="auto">
            <a:xfrm>
              <a:off x="3206" y="157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7" name="Line 31"/>
            <p:cNvSpPr>
              <a:spLocks noChangeShapeType="1"/>
            </p:cNvSpPr>
            <p:nvPr/>
          </p:nvSpPr>
          <p:spPr bwMode="auto">
            <a:xfrm flipV="1">
              <a:off x="3598" y="1138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Oval 32"/>
            <p:cNvSpPr>
              <a:spLocks noChangeArrowheads="1"/>
            </p:cNvSpPr>
            <p:nvPr/>
          </p:nvSpPr>
          <p:spPr bwMode="auto">
            <a:xfrm>
              <a:off x="3912" y="109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9" name="Oval 33"/>
            <p:cNvSpPr>
              <a:spLocks noChangeArrowheads="1"/>
            </p:cNvSpPr>
            <p:nvPr/>
          </p:nvSpPr>
          <p:spPr bwMode="auto">
            <a:xfrm>
              <a:off x="3529" y="1345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00" name="Text Box 34"/>
          <p:cNvSpPr txBox="1">
            <a:spLocks noChangeArrowheads="1"/>
          </p:cNvSpPr>
          <p:nvPr/>
        </p:nvSpPr>
        <p:spPr bwMode="auto">
          <a:xfrm>
            <a:off x="4886325" y="176053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A</a:t>
            </a:r>
          </a:p>
        </p:txBody>
      </p:sp>
      <p:sp>
        <p:nvSpPr>
          <p:cNvPr id="33801" name="Text Box 35"/>
          <p:cNvSpPr txBox="1">
            <a:spLocks noChangeArrowheads="1"/>
          </p:cNvSpPr>
          <p:nvPr/>
        </p:nvSpPr>
        <p:spPr bwMode="auto">
          <a:xfrm>
            <a:off x="6156176" y="1484784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X</a:t>
            </a:r>
          </a:p>
        </p:txBody>
      </p:sp>
      <p:sp>
        <p:nvSpPr>
          <p:cNvPr id="33802" name="Text Box 36"/>
          <p:cNvSpPr txBox="1">
            <a:spLocks noChangeArrowheads="1"/>
          </p:cNvSpPr>
          <p:nvPr/>
        </p:nvSpPr>
        <p:spPr bwMode="auto">
          <a:xfrm>
            <a:off x="5796136" y="2060848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B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491608" cy="47244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Arial" charset="0"/>
              </a:rPr>
              <a:t>Avbildning av atomstrukturen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lvl="1" eaLnBrk="1" hangingPunct="1"/>
            <a:r>
              <a:rPr lang="nb-NO" sz="1600" dirty="0" smtClean="0">
                <a:cs typeface="Arial" charset="0"/>
              </a:rPr>
              <a:t>Transmisjonselektronmikroskopi</a:t>
            </a:r>
          </a:p>
          <a:p>
            <a:pPr lvl="2" eaLnBrk="1" hangingPunct="1"/>
            <a:r>
              <a:rPr lang="el-GR" sz="1400" dirty="0" smtClean="0">
                <a:cs typeface="Arial" charset="0"/>
              </a:rPr>
              <a:t>λ</a:t>
            </a:r>
            <a:r>
              <a:rPr lang="nb-NO" sz="1400" dirty="0" smtClean="0">
                <a:cs typeface="Arial" charset="0"/>
              </a:rPr>
              <a:t>=0,00251 nm ved 200 kV akselerasjon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smtClean="0">
                <a:cs typeface="Arial" charset="0"/>
              </a:rPr>
              <a:t>Høyoppløsningsavbildning</a:t>
            </a: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Scanning-TEM</a:t>
            </a:r>
            <a:endParaRPr lang="nb-NO" sz="1400" dirty="0" smtClean="0">
              <a:cs typeface="Arial" charset="0"/>
            </a:endParaRP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r>
              <a:rPr lang="nb-NO" sz="1600" dirty="0" err="1" smtClean="0">
                <a:cs typeface="Arial" charset="0"/>
              </a:rPr>
              <a:t>Sveipprobemikroskopi</a:t>
            </a:r>
            <a:r>
              <a:rPr lang="nb-NO" sz="1600" dirty="0" smtClean="0">
                <a:cs typeface="Arial" charset="0"/>
              </a:rPr>
              <a:t> (SPM)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Spiss (med et eller flere atomer)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 sveipes over overflaten. 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tunneling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(STM)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Atomic </a:t>
            </a:r>
            <a:r>
              <a:rPr lang="nb-NO" sz="1400" dirty="0" err="1" smtClean="0">
                <a:cs typeface="Arial" charset="0"/>
              </a:rPr>
              <a:t>force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(AFM)	</a:t>
            </a:r>
          </a:p>
          <a:p>
            <a:pPr lvl="3" eaLnBrk="1" hangingPunct="1">
              <a:buFontTx/>
              <a:buNone/>
            </a:pPr>
            <a:endParaRPr lang="el-GR" sz="1200" dirty="0" smtClean="0">
              <a:cs typeface="Arial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mtClean="0"/>
              <a:t>Bestemmelse av atomstrukturer: Mikroskopi</a:t>
            </a:r>
            <a:endParaRPr lang="en-US" smtClean="0"/>
          </a:p>
        </p:txBody>
      </p:sp>
      <p:pic>
        <p:nvPicPr>
          <p:cNvPr id="34821" name="Picture 4" descr="JEOL201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704" y="1838325"/>
            <a:ext cx="44958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541963" y="6232525"/>
            <a:ext cx="253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000">
                <a:latin typeface="Arial" charset="0"/>
              </a:rPr>
              <a:t>http://spm.phy.bris.ac.uk/techniques/AFM/</a:t>
            </a:r>
          </a:p>
        </p:txBody>
      </p:sp>
      <p:pic>
        <p:nvPicPr>
          <p:cNvPr id="34823" name="Picture 6" descr="tipcantil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913" y="4514850"/>
            <a:ext cx="15097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6" name="Picture 2" descr="http://www.mn.uio.no/fysikk/english/research/groups/structure/infrastructure/tita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4" y="1052736"/>
            <a:ext cx="22065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5843" name="Picture 2" descr="Korngrense-Al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25500"/>
            <a:ext cx="8991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Bestemmelse av strukturer: Mikroskopi</a:t>
            </a:r>
            <a:endParaRPr lang="en-US" sz="2000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557338"/>
            <a:ext cx="5040312" cy="4973637"/>
            <a:chOff x="113" y="981"/>
            <a:chExt cx="3175" cy="3133"/>
          </a:xfrm>
        </p:grpSpPr>
        <p:pic>
          <p:nvPicPr>
            <p:cNvPr id="35854" name="Picture 15" descr="lno domain bounda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" y="981"/>
              <a:ext cx="3145" cy="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Text Box 6"/>
            <p:cNvSpPr txBox="1">
              <a:spLocks noChangeArrowheads="1"/>
            </p:cNvSpPr>
            <p:nvPr/>
          </p:nvSpPr>
          <p:spPr bwMode="auto">
            <a:xfrm>
              <a:off x="113" y="1117"/>
              <a:ext cx="1584" cy="67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/>
                <a:t>LaNbO</a:t>
              </a:r>
              <a:r>
                <a:rPr lang="nb-NO" baseline="-25000"/>
                <a:t>4</a:t>
              </a:r>
            </a:p>
            <a:p>
              <a:pPr algn="l"/>
              <a:r>
                <a:rPr lang="nb-NO" baseline="-25000"/>
                <a:t>(forsidebildet i MENA1000-</a:t>
              </a:r>
            </a:p>
            <a:p>
              <a:pPr algn="l"/>
              <a:r>
                <a:rPr lang="nb-NO" baseline="-25000"/>
                <a:t>kompendiet 2011)</a:t>
              </a:r>
              <a:endParaRPr lang="en-US"/>
            </a:p>
          </p:txBody>
        </p:sp>
      </p:grp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517525" y="990600"/>
            <a:ext cx="4889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/>
              <a:t>Al</a:t>
            </a:r>
            <a:endParaRPr lang="en-US"/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5867400" y="6324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</a:t>
            </a:r>
            <a:r>
              <a:rPr lang="en-GB" sz="1000">
                <a:cs typeface="Times New Roman" pitchFamily="18" charset="0"/>
              </a:rPr>
              <a:t>Williams and Carter: Transmission Electron Microscopy III;</a:t>
            </a:r>
            <a:r>
              <a:rPr lang="en-US" sz="1000"/>
              <a:t> </a:t>
            </a:r>
            <a:r>
              <a:rPr lang="nb-NO" sz="1000"/>
              <a:t>D. Kepaptsoglou, UiO; Omicron NanoTechnology Gmbh; spie.org.</a:t>
            </a:r>
            <a:endParaRPr lang="en-US" sz="100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01963" y="692150"/>
            <a:ext cx="3556000" cy="4249738"/>
            <a:chOff x="1891" y="436"/>
            <a:chExt cx="2240" cy="2677"/>
          </a:xfrm>
        </p:grpSpPr>
        <p:pic>
          <p:nvPicPr>
            <p:cNvPr id="35852" name="Picture 17" descr="Graphene-on-holey-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1" y="436"/>
              <a:ext cx="2240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18"/>
            <p:cNvSpPr>
              <a:spLocks noChangeArrowheads="1"/>
            </p:cNvSpPr>
            <p:nvPr/>
          </p:nvSpPr>
          <p:spPr bwMode="auto">
            <a:xfrm>
              <a:off x="2200" y="754"/>
              <a:ext cx="576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b-NO" dirty="0"/>
                <a:t>Grafen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67400" y="3429000"/>
            <a:ext cx="3200400" cy="3200400"/>
            <a:chOff x="3696" y="2160"/>
            <a:chExt cx="2016" cy="2016"/>
          </a:xfrm>
        </p:grpSpPr>
        <p:pic>
          <p:nvPicPr>
            <p:cNvPr id="35850" name="Picture 12" descr="SPM-step_on_si_100_1_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2160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5260" y="2448"/>
              <a:ext cx="276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/>
                <a:t>Si</a:t>
              </a:r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Bestemmelse av struktur: diffraksjon</a:t>
            </a:r>
            <a:endParaRPr lang="en-US" sz="2000" dirty="0" smtClean="0"/>
          </a:p>
        </p:txBody>
      </p:sp>
      <p:pic>
        <p:nvPicPr>
          <p:cNvPr id="36868" name="Picture 3" descr="MAW-7-8-Bragg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4648200" y="1066800"/>
            <a:ext cx="25368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box020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488" y="2965450"/>
            <a:ext cx="40767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09600" y="1379538"/>
            <a:ext cx="349408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800" b="1" dirty="0" err="1"/>
              <a:t>Braggs</a:t>
            </a:r>
            <a:r>
              <a:rPr lang="nb-NO" sz="1800" b="1" dirty="0"/>
              <a:t> lov</a:t>
            </a:r>
            <a:r>
              <a:rPr lang="nb-NO" sz="1800" dirty="0"/>
              <a:t>:     </a:t>
            </a:r>
            <a:r>
              <a:rPr lang="nb-NO" sz="1800" i="1" dirty="0" err="1">
                <a:cs typeface="Times New Roman" pitchFamily="18" charset="0"/>
              </a:rPr>
              <a:t>nλ</a:t>
            </a:r>
            <a:r>
              <a:rPr lang="nb-NO" sz="1800" dirty="0">
                <a:cs typeface="Times New Roman" pitchFamily="18" charset="0"/>
              </a:rPr>
              <a:t> = </a:t>
            </a:r>
            <a:r>
              <a:rPr lang="nb-NO" sz="1800" i="1" dirty="0">
                <a:cs typeface="Times New Roman" pitchFamily="18" charset="0"/>
              </a:rPr>
              <a:t>2d</a:t>
            </a:r>
            <a:r>
              <a:rPr lang="nb-NO" sz="1800" dirty="0">
                <a:cs typeface="Times New Roman" pitchFamily="18" charset="0"/>
              </a:rPr>
              <a:t> </a:t>
            </a:r>
            <a:r>
              <a:rPr lang="nb-NO" sz="1800" dirty="0" err="1">
                <a:cs typeface="Times New Roman" pitchFamily="18" charset="0"/>
              </a:rPr>
              <a:t>sin</a:t>
            </a:r>
            <a:r>
              <a:rPr lang="nb-NO" sz="1800" i="1" dirty="0" err="1">
                <a:cs typeface="Times New Roman" pitchFamily="18" charset="0"/>
              </a:rPr>
              <a:t>θ</a:t>
            </a:r>
            <a:r>
              <a:rPr lang="nb-NO" sz="2000" dirty="0">
                <a:cs typeface="Times New Roman" pitchFamily="18" charset="0"/>
              </a:rPr>
              <a:t>	</a:t>
            </a:r>
            <a:r>
              <a:rPr lang="nb-NO" sz="1400" dirty="0">
                <a:cs typeface="Times New Roman" pitchFamily="18" charset="0"/>
              </a:rPr>
              <a:t>Konstruktiv interferens</a:t>
            </a: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Røntgendiffraksjon (XRD)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Liten spredning fra lette atomer (eks. O)</a:t>
            </a:r>
          </a:p>
          <a:p>
            <a:pPr algn="l">
              <a:spcBef>
                <a:spcPct val="50000"/>
              </a:spcBef>
            </a:pPr>
            <a:endParaRPr lang="nb-NO" sz="20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Nøytrondiffraksjon (ND)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God spredning fra lette atomer</a:t>
            </a:r>
          </a:p>
          <a:p>
            <a:pPr algn="l">
              <a:spcBef>
                <a:spcPct val="50000"/>
              </a:spcBef>
            </a:pPr>
            <a:endParaRPr lang="nb-NO" sz="16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Elektrondiffraksjon (ED)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100-1000 ganger sterkere interaksjon enn XRD. Spredning fra både lette og tyngre atomer.</a:t>
            </a:r>
            <a:r>
              <a:rPr lang="nb-NO" sz="1600" dirty="0">
                <a:cs typeface="Times New Roman" pitchFamily="18" charset="0"/>
              </a:rPr>
              <a:t>	</a:t>
            </a:r>
          </a:p>
        </p:txBody>
      </p:sp>
      <p:pic>
        <p:nvPicPr>
          <p:cNvPr id="36871" name="Picture 6" descr="roent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143000"/>
            <a:ext cx="13081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7975600" y="26670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/>
              <a:t>Röntgen</a:t>
            </a:r>
            <a:endParaRPr lang="en-US" sz="1400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000625" y="621665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M.A. White: properties of Materials, Shriver and Atkins: Inorganic Chemistry 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141288"/>
            <a:ext cx="6838950" cy="1143000"/>
          </a:xfrm>
        </p:spPr>
        <p:txBody>
          <a:bodyPr/>
          <a:lstStyle/>
          <a:p>
            <a:pPr eaLnBrk="1" hangingPunct="1"/>
            <a:r>
              <a:rPr lang="nb-NO" smtClean="0"/>
              <a:t>Diffraksjon og avbildning i TEM</a:t>
            </a:r>
          </a:p>
        </p:txBody>
      </p:sp>
      <p:pic>
        <p:nvPicPr>
          <p:cNvPr id="37892" name="Picture 3" descr="Si_S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>
          <a:xfrm>
            <a:off x="1370013" y="4483100"/>
            <a:ext cx="1600200" cy="1484313"/>
          </a:xfrm>
          <a:noFill/>
        </p:spPr>
      </p:pic>
      <p:pic>
        <p:nvPicPr>
          <p:cNvPr id="37893" name="Picture 4" descr="E3SAD_g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89088" y="2965450"/>
            <a:ext cx="1108075" cy="1192213"/>
          </a:xfrm>
          <a:noFill/>
        </p:spPr>
      </p:pic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3282950" y="1125538"/>
            <a:ext cx="5400675" cy="4895850"/>
            <a:chOff x="1474" y="709"/>
            <a:chExt cx="3402" cy="3084"/>
          </a:xfrm>
        </p:grpSpPr>
        <p:sp>
          <p:nvSpPr>
            <p:cNvPr id="37901" name="Line 6"/>
            <p:cNvSpPr>
              <a:spLocks noChangeShapeType="1"/>
            </p:cNvSpPr>
            <p:nvPr/>
          </p:nvSpPr>
          <p:spPr bwMode="auto">
            <a:xfrm>
              <a:off x="2426" y="134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2426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Line 8"/>
            <p:cNvSpPr>
              <a:spLocks noChangeShapeType="1"/>
            </p:cNvSpPr>
            <p:nvPr/>
          </p:nvSpPr>
          <p:spPr bwMode="auto">
            <a:xfrm>
              <a:off x="2744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>
              <a:off x="3061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Line 10"/>
            <p:cNvSpPr>
              <a:spLocks noChangeShapeType="1"/>
            </p:cNvSpPr>
            <p:nvPr/>
          </p:nvSpPr>
          <p:spPr bwMode="auto">
            <a:xfrm flipH="1">
              <a:off x="2064" y="2160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Line 11"/>
            <p:cNvSpPr>
              <a:spLocks noChangeShapeType="1"/>
            </p:cNvSpPr>
            <p:nvPr/>
          </p:nvSpPr>
          <p:spPr bwMode="auto">
            <a:xfrm flipH="1" flipV="1">
              <a:off x="1474" y="3793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Line 12"/>
            <p:cNvSpPr>
              <a:spLocks noChangeShapeType="1"/>
            </p:cNvSpPr>
            <p:nvPr/>
          </p:nvSpPr>
          <p:spPr bwMode="auto">
            <a:xfrm>
              <a:off x="2426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8" name="Line 13"/>
            <p:cNvSpPr>
              <a:spLocks noChangeShapeType="1"/>
            </p:cNvSpPr>
            <p:nvPr/>
          </p:nvSpPr>
          <p:spPr bwMode="auto">
            <a:xfrm>
              <a:off x="274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Line 14"/>
            <p:cNvSpPr>
              <a:spLocks noChangeShapeType="1"/>
            </p:cNvSpPr>
            <p:nvPr/>
          </p:nvSpPr>
          <p:spPr bwMode="auto">
            <a:xfrm>
              <a:off x="3061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Line 15"/>
            <p:cNvSpPr>
              <a:spLocks noChangeShapeType="1"/>
            </p:cNvSpPr>
            <p:nvPr/>
          </p:nvSpPr>
          <p:spPr bwMode="auto">
            <a:xfrm flipH="1">
              <a:off x="2064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 flipH="1">
              <a:off x="2382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2" name="Line 17"/>
            <p:cNvSpPr>
              <a:spLocks noChangeShapeType="1"/>
            </p:cNvSpPr>
            <p:nvPr/>
          </p:nvSpPr>
          <p:spPr bwMode="auto">
            <a:xfrm flipH="1">
              <a:off x="2699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2426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4" name="Line 19"/>
            <p:cNvSpPr>
              <a:spLocks noChangeShapeType="1"/>
            </p:cNvSpPr>
            <p:nvPr/>
          </p:nvSpPr>
          <p:spPr bwMode="auto">
            <a:xfrm>
              <a:off x="3061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Line 20"/>
            <p:cNvSpPr>
              <a:spLocks noChangeShapeType="1"/>
            </p:cNvSpPr>
            <p:nvPr/>
          </p:nvSpPr>
          <p:spPr bwMode="auto">
            <a:xfrm>
              <a:off x="2744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6" name="Line 21"/>
            <p:cNvSpPr>
              <a:spLocks noChangeShapeType="1"/>
            </p:cNvSpPr>
            <p:nvPr/>
          </p:nvSpPr>
          <p:spPr bwMode="auto">
            <a:xfrm flipH="1">
              <a:off x="1474" y="2160"/>
              <a:ext cx="1587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Line 22"/>
            <p:cNvSpPr>
              <a:spLocks noChangeShapeType="1"/>
            </p:cNvSpPr>
            <p:nvPr/>
          </p:nvSpPr>
          <p:spPr bwMode="auto">
            <a:xfrm flipH="1">
              <a:off x="1474" y="2160"/>
              <a:ext cx="195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8" name="Line 23"/>
            <p:cNvSpPr>
              <a:spLocks noChangeShapeType="1"/>
            </p:cNvSpPr>
            <p:nvPr/>
          </p:nvSpPr>
          <p:spPr bwMode="auto">
            <a:xfrm flipH="1">
              <a:off x="1474" y="2160"/>
              <a:ext cx="122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flipH="1">
              <a:off x="2744" y="2160"/>
              <a:ext cx="363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0" name="Line 25"/>
            <p:cNvSpPr>
              <a:spLocks noChangeShapeType="1"/>
            </p:cNvSpPr>
            <p:nvPr/>
          </p:nvSpPr>
          <p:spPr bwMode="auto">
            <a:xfrm>
              <a:off x="2744" y="2160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1" name="Line 26"/>
            <p:cNvSpPr>
              <a:spLocks noChangeShapeType="1"/>
            </p:cNvSpPr>
            <p:nvPr/>
          </p:nvSpPr>
          <p:spPr bwMode="auto">
            <a:xfrm>
              <a:off x="2381" y="2160"/>
              <a:ext cx="36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2" name="Line 27"/>
            <p:cNvSpPr>
              <a:spLocks noChangeShapeType="1"/>
            </p:cNvSpPr>
            <p:nvPr/>
          </p:nvSpPr>
          <p:spPr bwMode="auto">
            <a:xfrm>
              <a:off x="2064" y="2160"/>
              <a:ext cx="190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Line 28"/>
            <p:cNvSpPr>
              <a:spLocks noChangeShapeType="1"/>
            </p:cNvSpPr>
            <p:nvPr/>
          </p:nvSpPr>
          <p:spPr bwMode="auto">
            <a:xfrm>
              <a:off x="2426" y="2160"/>
              <a:ext cx="154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Line 29"/>
            <p:cNvSpPr>
              <a:spLocks noChangeShapeType="1"/>
            </p:cNvSpPr>
            <p:nvPr/>
          </p:nvSpPr>
          <p:spPr bwMode="auto">
            <a:xfrm>
              <a:off x="2789" y="2160"/>
              <a:ext cx="118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5" name="Oval 30"/>
            <p:cNvSpPr>
              <a:spLocks noChangeArrowheads="1"/>
            </p:cNvSpPr>
            <p:nvPr/>
          </p:nvSpPr>
          <p:spPr bwMode="auto">
            <a:xfrm>
              <a:off x="297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6" name="Oval 31"/>
            <p:cNvSpPr>
              <a:spLocks noChangeArrowheads="1"/>
            </p:cNvSpPr>
            <p:nvPr/>
          </p:nvSpPr>
          <p:spPr bwMode="auto">
            <a:xfrm>
              <a:off x="238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7" name="Oval 32"/>
            <p:cNvSpPr>
              <a:spLocks noChangeArrowheads="1"/>
            </p:cNvSpPr>
            <p:nvPr/>
          </p:nvSpPr>
          <p:spPr bwMode="auto">
            <a:xfrm>
              <a:off x="2673" y="2422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8" name="Line 33"/>
            <p:cNvSpPr>
              <a:spLocks noChangeShapeType="1"/>
            </p:cNvSpPr>
            <p:nvPr/>
          </p:nvSpPr>
          <p:spPr bwMode="auto">
            <a:xfrm>
              <a:off x="3606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865" y="2059"/>
              <a:ext cx="7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Objektivlinsa</a:t>
              </a:r>
            </a:p>
          </p:txBody>
        </p:sp>
        <p:sp>
          <p:nvSpPr>
            <p:cNvPr id="37930" name="Text Box 35"/>
            <p:cNvSpPr txBox="1">
              <a:spLocks noChangeArrowheads="1"/>
            </p:cNvSpPr>
            <p:nvPr/>
          </p:nvSpPr>
          <p:spPr bwMode="auto">
            <a:xfrm>
              <a:off x="3865" y="2386"/>
              <a:ext cx="10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Diffraksjonsplanet</a:t>
              </a:r>
            </a:p>
            <a:p>
              <a:pPr algn="l"/>
              <a:r>
                <a:rPr lang="nb-NO" sz="1400">
                  <a:latin typeface="Arial" charset="0"/>
                </a:rPr>
                <a:t>(Bakre fokalplan)</a:t>
              </a:r>
            </a:p>
          </p:txBody>
        </p:sp>
        <p:sp>
          <p:nvSpPr>
            <p:cNvPr id="37931" name="Line 36"/>
            <p:cNvSpPr>
              <a:spLocks noChangeShapeType="1"/>
            </p:cNvSpPr>
            <p:nvPr/>
          </p:nvSpPr>
          <p:spPr bwMode="auto">
            <a:xfrm flipH="1">
              <a:off x="3334" y="247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2" name="Text Box 37"/>
            <p:cNvSpPr txBox="1">
              <a:spLocks noChangeArrowheads="1"/>
            </p:cNvSpPr>
            <p:nvPr/>
          </p:nvSpPr>
          <p:spPr bwMode="auto">
            <a:xfrm>
              <a:off x="4207" y="3329"/>
              <a:ext cx="6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Bildeplanet</a:t>
              </a:r>
            </a:p>
          </p:txBody>
        </p:sp>
        <p:sp>
          <p:nvSpPr>
            <p:cNvPr id="37933" name="Line 38"/>
            <p:cNvSpPr>
              <a:spLocks noChangeShapeType="1"/>
            </p:cNvSpPr>
            <p:nvPr/>
          </p:nvSpPr>
          <p:spPr bwMode="auto">
            <a:xfrm flipH="1">
              <a:off x="4014" y="3475"/>
              <a:ext cx="181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4" name="Line 39"/>
            <p:cNvSpPr>
              <a:spLocks noChangeShapeType="1"/>
            </p:cNvSpPr>
            <p:nvPr/>
          </p:nvSpPr>
          <p:spPr bwMode="auto">
            <a:xfrm flipH="1">
              <a:off x="3198" y="134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Text Box 40"/>
            <p:cNvSpPr txBox="1">
              <a:spLocks noChangeArrowheads="1"/>
            </p:cNvSpPr>
            <p:nvPr/>
          </p:nvSpPr>
          <p:spPr bwMode="auto">
            <a:xfrm>
              <a:off x="3560" y="1253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Prøven</a:t>
              </a:r>
            </a:p>
          </p:txBody>
        </p:sp>
        <p:sp>
          <p:nvSpPr>
            <p:cNvPr id="37936" name="Text Box 41"/>
            <p:cNvSpPr txBox="1">
              <a:spLocks noChangeArrowheads="1"/>
            </p:cNvSpPr>
            <p:nvPr/>
          </p:nvSpPr>
          <p:spPr bwMode="auto">
            <a:xfrm>
              <a:off x="1795" y="709"/>
              <a:ext cx="1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Parallell innkommende elektronstråle</a:t>
              </a:r>
            </a:p>
          </p:txBody>
        </p:sp>
      </p:grpSp>
      <p:pic>
        <p:nvPicPr>
          <p:cNvPr id="37895" name="Picture 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21414" r="22223"/>
          <a:stretch>
            <a:fillRect/>
          </a:stretch>
        </p:blipFill>
        <p:spPr>
          <a:xfrm rot="5400000">
            <a:off x="1189038" y="1252538"/>
            <a:ext cx="1604962" cy="1649412"/>
          </a:xfrm>
          <a:noFill/>
        </p:spPr>
      </p:pic>
      <p:sp>
        <p:nvSpPr>
          <p:cNvPr id="37896" name="Text Box 43"/>
          <p:cNvSpPr txBox="1">
            <a:spLocks noChangeArrowheads="1"/>
          </p:cNvSpPr>
          <p:nvPr/>
        </p:nvSpPr>
        <p:spPr bwMode="auto">
          <a:xfrm>
            <a:off x="1784350" y="1173163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>
                <a:latin typeface="Arial" charset="0"/>
              </a:rPr>
              <a:t>Si</a:t>
            </a:r>
          </a:p>
        </p:txBody>
      </p:sp>
      <p:sp>
        <p:nvSpPr>
          <p:cNvPr id="37897" name="Line 44"/>
          <p:cNvSpPr>
            <a:spLocks noChangeShapeType="1"/>
          </p:cNvSpPr>
          <p:nvPr/>
        </p:nvSpPr>
        <p:spPr bwMode="auto">
          <a:xfrm>
            <a:off x="2133600" y="269557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Text Box 45"/>
          <p:cNvSpPr txBox="1">
            <a:spLocks noChangeArrowheads="1"/>
          </p:cNvSpPr>
          <p:nvPr/>
        </p:nvSpPr>
        <p:spPr bwMode="auto">
          <a:xfrm>
            <a:off x="2046288" y="2668588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1,1 nm</a:t>
            </a:r>
          </a:p>
        </p:txBody>
      </p:sp>
      <p:sp>
        <p:nvSpPr>
          <p:cNvPr id="37899" name="Line 46"/>
          <p:cNvSpPr>
            <a:spLocks noChangeShapeType="1"/>
          </p:cNvSpPr>
          <p:nvPr/>
        </p:nvSpPr>
        <p:spPr bwMode="auto">
          <a:xfrm>
            <a:off x="2600325" y="1876425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Text Box 47"/>
          <p:cNvSpPr txBox="1">
            <a:spLocks noChangeArrowheads="1"/>
          </p:cNvSpPr>
          <p:nvPr/>
        </p:nvSpPr>
        <p:spPr bwMode="auto">
          <a:xfrm rot="-5400000">
            <a:off x="2631282" y="1831181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3,8 Å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F641EE-EE04-4B89-9255-FC0BB8D77B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8915" name="Picture 5" descr="AAN-60-gitterfeil-reduc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6096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sz="3200" dirty="0" smtClean="0"/>
              <a:t>Defekter</a:t>
            </a:r>
            <a:endParaRPr lang="en-US" sz="3200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505200" cy="5943600"/>
          </a:xfrm>
        </p:spPr>
        <p:txBody>
          <a:bodyPr/>
          <a:lstStyle/>
          <a:p>
            <a:pPr eaLnBrk="1" hangingPunct="1"/>
            <a:r>
              <a:rPr lang="nb-NO" sz="1600" smtClean="0"/>
              <a:t>Viktige for egenskaper</a:t>
            </a:r>
          </a:p>
          <a:p>
            <a:pPr lvl="1" eaLnBrk="1" hangingPunct="1"/>
            <a:r>
              <a:rPr lang="nb-NO" sz="1400" smtClean="0"/>
              <a:t>Diffusjon</a:t>
            </a:r>
          </a:p>
          <a:p>
            <a:pPr lvl="1" eaLnBrk="1" hangingPunct="1"/>
            <a:r>
              <a:rPr lang="nb-NO" sz="1400" smtClean="0"/>
              <a:t>Ledningsevne</a:t>
            </a:r>
          </a:p>
          <a:p>
            <a:pPr lvl="1" eaLnBrk="1" hangingPunct="1"/>
            <a:r>
              <a:rPr lang="nb-NO" sz="1400" smtClean="0"/>
              <a:t>Optiske egenskaper</a:t>
            </a:r>
          </a:p>
          <a:p>
            <a:pPr lvl="2" eaLnBrk="1" hangingPunct="1"/>
            <a:r>
              <a:rPr lang="nb-NO" sz="1200" smtClean="0"/>
              <a:t>etc.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Ønskede eller uønskede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Termodynamisk stabile ved T&gt;0 K fordi de representerer uorden (entropi)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Nulldimensjonale</a:t>
            </a:r>
          </a:p>
          <a:p>
            <a:pPr lvl="1" eaLnBrk="1" hangingPunct="1"/>
            <a:r>
              <a:rPr lang="nb-NO" sz="1400" smtClean="0"/>
              <a:t>Punktdefekter, Klasedefekter</a:t>
            </a:r>
          </a:p>
          <a:p>
            <a:pPr eaLnBrk="1" hangingPunct="1"/>
            <a:r>
              <a:rPr lang="nb-NO" sz="1600" smtClean="0"/>
              <a:t>Éndimensjonale</a:t>
            </a:r>
          </a:p>
          <a:p>
            <a:pPr lvl="1" eaLnBrk="1" hangingPunct="1"/>
            <a:r>
              <a:rPr lang="nb-NO" sz="1400" smtClean="0"/>
              <a:t>Dislokasjoner, defektlinjer</a:t>
            </a:r>
          </a:p>
          <a:p>
            <a:pPr eaLnBrk="1" hangingPunct="1"/>
            <a:r>
              <a:rPr lang="nb-NO" sz="1600" smtClean="0"/>
              <a:t>Todimensjonale</a:t>
            </a:r>
          </a:p>
          <a:p>
            <a:pPr lvl="1" eaLnBrk="1" hangingPunct="1"/>
            <a:r>
              <a:rPr lang="nb-NO" sz="1400" smtClean="0"/>
              <a:t>Defektplan, korngrenser</a:t>
            </a:r>
          </a:p>
          <a:p>
            <a:pPr eaLnBrk="1" hangingPunct="1"/>
            <a:r>
              <a:rPr lang="nb-NO" sz="1600" smtClean="0"/>
              <a:t>Tredimensjonale</a:t>
            </a:r>
          </a:p>
          <a:p>
            <a:pPr lvl="1" eaLnBrk="1" hangingPunct="1"/>
            <a:r>
              <a:rPr lang="nb-NO" sz="1400" smtClean="0"/>
              <a:t>Utfellinger</a:t>
            </a:r>
            <a:endParaRPr lang="en-US" sz="14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19600" y="4572000"/>
            <a:ext cx="4572000" cy="2014538"/>
            <a:chOff x="2784" y="2880"/>
            <a:chExt cx="2880" cy="1269"/>
          </a:xfrm>
        </p:grpSpPr>
        <p:pic>
          <p:nvPicPr>
            <p:cNvPr id="38920" name="Picture 9" descr="Korngrense-Al-T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880"/>
              <a:ext cx="196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7" descr="fig1808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928"/>
              <a:ext cx="857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Figur:A. Almar-Næss: Metalliske materialer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38100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Defekter i et ionisk materiale; ladede defekter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122738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Defekter på kation- og aniongitter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Elektriske ladninger på defektene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Kation- og anionvakans i MX (NaCl, MgO, etc.): </a:t>
            </a:r>
            <a:endParaRPr lang="en-US" sz="1800" smtClean="0"/>
          </a:p>
        </p:txBody>
      </p:sp>
      <p:pic>
        <p:nvPicPr>
          <p:cNvPr id="39941" name="Picture 5" descr="Lattice-1norskskrift"/>
          <p:cNvPicPr>
            <a:picLocks noChangeAspect="1" noChangeArrowheads="1"/>
          </p:cNvPicPr>
          <p:nvPr/>
        </p:nvPicPr>
        <p:blipFill>
          <a:blip r:embed="rId2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4624388" y="0"/>
            <a:ext cx="37147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1028" descr="MO-5x5-Schottky-p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3687763"/>
            <a:ext cx="24733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Null-dimensjonale defekter; notasjon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Punktdefekter</a:t>
            </a:r>
          </a:p>
          <a:p>
            <a:pPr lvl="1" eaLnBrk="1" hangingPunct="1"/>
            <a:r>
              <a:rPr lang="nb-NO" sz="1600" dirty="0" smtClean="0"/>
              <a:t>Vakanser</a:t>
            </a:r>
          </a:p>
          <a:p>
            <a:pPr lvl="1" eaLnBrk="1" hangingPunct="1"/>
            <a:r>
              <a:rPr lang="nb-NO" sz="1600" dirty="0" smtClean="0"/>
              <a:t>Interstitielle</a:t>
            </a:r>
          </a:p>
          <a:p>
            <a:pPr lvl="1" eaLnBrk="1" hangingPunct="1"/>
            <a:r>
              <a:rPr lang="nb-NO" sz="1600" dirty="0" smtClean="0"/>
              <a:t>Substitusjon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Elektroniske </a:t>
            </a:r>
            <a:r>
              <a:rPr lang="nb-NO" sz="1800" dirty="0" smtClean="0"/>
              <a:t>defekter</a:t>
            </a:r>
          </a:p>
          <a:p>
            <a:pPr lvl="1" eaLnBrk="1" hangingPunct="1"/>
            <a:r>
              <a:rPr lang="nb-NO" sz="1600" dirty="0" smtClean="0"/>
              <a:t>Delokaliserte </a:t>
            </a:r>
          </a:p>
          <a:p>
            <a:pPr lvl="2" eaLnBrk="1" hangingPunct="1"/>
            <a:r>
              <a:rPr lang="nb-NO" sz="1400" dirty="0" smtClean="0"/>
              <a:t>elektroner</a:t>
            </a:r>
          </a:p>
          <a:p>
            <a:pPr lvl="2" eaLnBrk="1" hangingPunct="1"/>
            <a:r>
              <a:rPr lang="nb-NO" sz="1400" dirty="0" smtClean="0"/>
              <a:t>hull</a:t>
            </a:r>
          </a:p>
          <a:p>
            <a:pPr lvl="1" eaLnBrk="1" hangingPunct="1"/>
            <a:r>
              <a:rPr lang="nb-NO" sz="1600" dirty="0" smtClean="0"/>
              <a:t>Valensdefekter</a:t>
            </a:r>
          </a:p>
          <a:p>
            <a:pPr lvl="2" eaLnBrk="1" hangingPunct="1"/>
            <a:r>
              <a:rPr lang="nb-NO" sz="1400" dirty="0" smtClean="0"/>
              <a:t>Fangede elektroner/hull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Klasedefekter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Assosierte punktdefekter</a:t>
            </a:r>
            <a:endParaRPr lang="en-US" sz="1600" dirty="0" smtClean="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4688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943600" y="1752600"/>
          <a:ext cx="682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203112" imgH="241195" progId="Equation.3">
                  <p:embed/>
                </p:oleObj>
              </mc:Choice>
              <mc:Fallback>
                <p:oleObj r:id="rId4" imgW="203112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52600"/>
                        <a:ext cx="682625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724400" y="13716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Kröger-Vink-notasjon</a:t>
            </a: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A = kjemisk species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   eller v (</a:t>
            </a:r>
            <a:r>
              <a:rPr lang="nb-NO" sz="1800" dirty="0" err="1">
                <a:latin typeface="Arial" charset="0"/>
              </a:rPr>
              <a:t>vakans</a:t>
            </a:r>
            <a:r>
              <a:rPr lang="nb-NO" sz="1800" dirty="0">
                <a:latin typeface="Arial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s = gitterplass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     eller i (interstitiell)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c = Ladning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Effektiv ladning = Reell ladning minus ladning i perfekt gitter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Notasjon for effektiv ladning: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•</a:t>
            </a:r>
            <a:r>
              <a:rPr lang="nb-NO" sz="1800" dirty="0">
                <a:latin typeface="Arial" charset="0"/>
                <a:cs typeface="Arial" charset="0"/>
              </a:rPr>
              <a:t>	positiv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  <a:cs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/</a:t>
            </a:r>
            <a:r>
              <a:rPr lang="nb-NO" sz="1800" dirty="0">
                <a:latin typeface="Arial" charset="0"/>
                <a:cs typeface="Arial" charset="0"/>
              </a:rPr>
              <a:t>	negativ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  <a:cs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x</a:t>
            </a:r>
            <a:r>
              <a:rPr lang="nb-NO" sz="1800" dirty="0">
                <a:latin typeface="Arial" charset="0"/>
                <a:cs typeface="Arial" charset="0"/>
              </a:rPr>
              <a:t>	nøytral</a:t>
            </a:r>
            <a:endParaRPr lang="nb-NO" sz="1800" baseline="30000" dirty="0">
              <a:latin typeface="Arial" charset="0"/>
            </a:endParaRPr>
          </a:p>
        </p:txBody>
      </p:sp>
      <p:pic>
        <p:nvPicPr>
          <p:cNvPr id="378889" name="Picture 9" descr="MO-5x5-Schottky-p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557338"/>
            <a:ext cx="1366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Punktdefekter i metaller, eks. nikkel</a:t>
            </a:r>
            <a:endParaRPr lang="en-US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429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Vakanser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Interstitielle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Vakanser og interstitielle (Frenkel-defekt-par)</a:t>
            </a:r>
          </a:p>
          <a:p>
            <a:pPr eaLnBrk="1" hangingPunct="1"/>
            <a:endParaRPr lang="en-US" sz="180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905000"/>
          <a:ext cx="2209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1040948" imgH="228501" progId="Equation.3">
                  <p:embed/>
                </p:oleObj>
              </mc:Choice>
              <mc:Fallback>
                <p:oleObj r:id="rId3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2209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1047750" y="3624263"/>
          <a:ext cx="13906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5" imgW="647700" imgH="228600" progId="Equation.3">
                  <p:embed/>
                </p:oleObj>
              </mc:Choice>
              <mc:Fallback>
                <p:oleObj r:id="rId5" imgW="647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624263"/>
                        <a:ext cx="13906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160463" y="5534025"/>
          <a:ext cx="2020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952200" imgH="228600" progId="Equation.3">
                  <p:embed/>
                </p:oleObj>
              </mc:Choice>
              <mc:Fallback>
                <p:oleObj name="Equation" r:id="rId7" imgW="9522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534025"/>
                        <a:ext cx="20208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24" descr="Defects-M-vacanc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11255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5" descr="Defects-M-interstiti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0686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6" descr="Defects-M-vacancy-interstitial-p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4918075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en halvleder; intrinsikk ionisasjon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Eksitasjon av elektroner fra valens- til ledningsbåndet: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	eller</a:t>
            </a:r>
            <a:endParaRPr lang="en-US" sz="180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1910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990600" y="1752600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3" imgW="761669" imgH="203112" progId="Equation.3">
                  <p:embed/>
                </p:oleObj>
              </mc:Choice>
              <mc:Fallback>
                <p:oleObj r:id="rId3" imgW="76166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1600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3"/>
          <p:cNvSpPr>
            <a:spLocks noChangeArrowheads="1"/>
          </p:cNvSpPr>
          <p:nvPr/>
        </p:nvSpPr>
        <p:spPr bwMode="auto">
          <a:xfrm>
            <a:off x="42291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52"/>
          <p:cNvGraphicFramePr>
            <a:graphicFrameLocks noChangeAspect="1"/>
          </p:cNvGraphicFramePr>
          <p:nvPr/>
        </p:nvGraphicFramePr>
        <p:xfrm>
          <a:off x="990600" y="3325813"/>
          <a:ext cx="1295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5" imgW="685800" imgH="203200" progId="Equation.3">
                  <p:embed/>
                </p:oleObj>
              </mc:Choice>
              <mc:Fallback>
                <p:oleObj r:id="rId5" imgW="685800" imgH="203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25813"/>
                        <a:ext cx="1295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34591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54"/>
          <p:cNvGraphicFramePr>
            <a:graphicFrameLocks noChangeAspect="1"/>
          </p:cNvGraphicFramePr>
          <p:nvPr/>
        </p:nvGraphicFramePr>
        <p:xfrm>
          <a:off x="990600" y="4597400"/>
          <a:ext cx="3657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7" imgW="2222500" imgH="419100" progId="Equation.3">
                  <p:embed/>
                </p:oleObj>
              </mc:Choice>
              <mc:Fallback>
                <p:oleObj r:id="rId7" imgW="2222500" imgH="4191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97400"/>
                        <a:ext cx="36576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58" descr="Bands-intrinsic-electron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9263" y="2608263"/>
            <a:ext cx="28590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Enhetscellen: Den minste repetisjonsenheten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8544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5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6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7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8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9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0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1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2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3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4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5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6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7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8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9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0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1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2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3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4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5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6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7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8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9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0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1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2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3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4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5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6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7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8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2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6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0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4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7" name="Group 55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8493" name="Oval 56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4" name="Oval 57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5" name="Oval 58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6" name="Oval 59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7" name="Oval 60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8" name="Oval 61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9" name="Oval 62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0" name="Oval 63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1" name="Oval 64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2" name="Oval 65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3" name="Oval 66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4" name="Oval 67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5" name="Oval 68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6" name="Oval 69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7" name="Oval 70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8" name="Oval 71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9" name="Oval 72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0" name="Oval 73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1" name="Oval 74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2" name="Oval 75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3" name="Oval 76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4" name="Oval 77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5" name="Oval 78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6" name="Oval 79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7" name="Oval 80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8" name="Oval 81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9" name="Oval 82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0" name="Oval 83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1" name="Oval 84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2" name="Oval 85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3" name="Oval 86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4" name="Oval 87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5" name="Oval 88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6" name="Oval 89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7" name="Line 90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91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92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93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94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95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3" name="Line 96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97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98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99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0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1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2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3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4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5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6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8" name="Group 107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18441" name="Group 108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8443" name="Oval 109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4" name="Oval 110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5" name="Oval 111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6" name="Oval 112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7" name="Oval 113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8" name="Oval 114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9" name="Oval 115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0" name="Oval 116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1" name="Oval 11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2" name="Oval 118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3" name="Oval 119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4" name="Oval 120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5" name="Oval 121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6" name="Oval 122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7" name="Oval 123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8" name="Oval 124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Oval 125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0" name="Oval 126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1" name="Oval 127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2" name="Oval 128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3" name="Oval 129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4" name="Oval 130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5" name="Oval 131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6" name="Oval 132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7" name="Oval 133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8" name="Oval 134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9" name="Oval 135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0" name="Oval 136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1" name="Oval 137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2" name="Oval 138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3" name="Oval 139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4" name="Oval 140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5" name="Oval 14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6" name="Oval 142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7" name="Line 143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8" name="Line 144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9" name="Line 145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0" name="Line 146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1" name="Line 147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2" name="Line 148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3" name="Line 149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4" name="Line 150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5" name="Line 151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6" name="Line 152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7" name="Line 153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8" name="Line 154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9" name="Line 155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0" name="Line 156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1" name="Line 157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2" name="Line 158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2" name="Line 159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9" name="Text Box 16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8440" name="Text Box 161"/>
          <p:cNvSpPr txBox="1">
            <a:spLocks noChangeArrowheads="1"/>
          </p:cNvSpPr>
          <p:nvPr/>
        </p:nvSpPr>
        <p:spPr bwMode="auto">
          <a:xfrm>
            <a:off x="1685925" y="4205288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>
                <a:latin typeface="Arial" charset="0"/>
              </a:rPr>
              <a:t>Hva er enhetscellen i eksemplene over?</a:t>
            </a:r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148" name="Picture 8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Fosfor (P) har ett valenselektron mer enn Si og danner en donortilstand, som lett eksiteres: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elektronleder (n-leder).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176338" y="3001963"/>
          <a:ext cx="1358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001963"/>
                        <a:ext cx="13589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53" name="Picture 38" descr="Bands-Si-P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675" y="4025900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172" name="Picture 2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Bor (B) har ett valenselektron mindre enn Si og danner en akseptortilstand: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hull-leder (p-leder)</a:t>
            </a:r>
            <a:endParaRPr lang="en-US" sz="1800" smtClean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28"/>
          <p:cNvGraphicFramePr>
            <a:graphicFrameLocks noChangeAspect="1"/>
          </p:cNvGraphicFramePr>
          <p:nvPr/>
        </p:nvGraphicFramePr>
        <p:xfrm>
          <a:off x="1165225" y="2997200"/>
          <a:ext cx="1479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997200"/>
                        <a:ext cx="14795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9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8" name="Picture 30" descr="Bands-Si-B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005263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7" name="Oval 15"/>
          <p:cNvSpPr>
            <a:spLocks noChangeArrowheads="1"/>
          </p:cNvSpPr>
          <p:nvPr/>
        </p:nvSpPr>
        <p:spPr bwMode="auto">
          <a:xfrm>
            <a:off x="304800" y="4572000"/>
            <a:ext cx="4191000" cy="2057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ionisk stoff; eksempel NiO; intern uorden</a:t>
            </a:r>
            <a:endParaRPr lang="en-US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Frenkel-defekt-par: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Schottky-defekt-par: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3 regler for defektkjemiske reaksjonsligninger:</a:t>
            </a:r>
          </a:p>
          <a:p>
            <a:pPr lvl="1" eaLnBrk="1" hangingPunct="1"/>
            <a:r>
              <a:rPr lang="nb-NO" sz="1600" smtClean="0"/>
              <a:t>Massebalanse</a:t>
            </a:r>
          </a:p>
          <a:p>
            <a:pPr lvl="1" eaLnBrk="1" hangingPunct="1"/>
            <a:r>
              <a:rPr lang="nb-NO" sz="1600" smtClean="0"/>
              <a:t>Ladningsbalanse</a:t>
            </a:r>
          </a:p>
          <a:p>
            <a:pPr lvl="1" eaLnBrk="1" hangingPunct="1"/>
            <a:r>
              <a:rPr lang="nb-NO" sz="1600" smtClean="0"/>
              <a:t>Gitterplassforhold</a:t>
            </a:r>
            <a:endParaRPr lang="en-US" sz="1600" smtClean="0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0497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066800" y="1693863"/>
          <a:ext cx="1993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054080" imgH="241200" progId="Equation.3">
                  <p:embed/>
                </p:oleObj>
              </mc:Choice>
              <mc:Fallback>
                <p:oleObj name="Equation" r:id="rId3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93863"/>
                        <a:ext cx="19939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55123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022350" y="3014663"/>
          <a:ext cx="3784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2057400" imgH="711000" progId="Equation.3">
                  <p:embed/>
                </p:oleObj>
              </mc:Choice>
              <mc:Fallback>
                <p:oleObj name="Equation" r:id="rId5" imgW="205740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014663"/>
                        <a:ext cx="37846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20" descr="Defects-MO-Frenk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100138"/>
            <a:ext cx="40322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1" descr="MO-5x5-perf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88" y="3719513"/>
            <a:ext cx="1793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MO-5x5-Schottky-pair+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687763"/>
            <a:ext cx="2160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danner</a:t>
            </a:r>
            <a:r>
              <a:rPr lang="en-GB" dirty="0" smtClean="0"/>
              <a:t> </a:t>
            </a:r>
            <a:r>
              <a:rPr lang="en-GB" dirty="0" err="1" smtClean="0"/>
              <a:t>ikke-støkiometri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err="1" smtClean="0"/>
              <a:t>Eksempler</a:t>
            </a:r>
            <a:r>
              <a:rPr lang="en-GB" dirty="0" smtClean="0"/>
              <a:t>: </a:t>
            </a:r>
            <a:r>
              <a:rPr lang="en-GB" dirty="0" err="1" smtClean="0"/>
              <a:t>oksygen-underskudd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ZnO </a:t>
            </a:r>
            <a:r>
              <a:rPr lang="en-GB" dirty="0" err="1" smtClean="0"/>
              <a:t>og</a:t>
            </a:r>
            <a:r>
              <a:rPr lang="en-GB" dirty="0" smtClean="0"/>
              <a:t> ZrO</a:t>
            </a:r>
            <a:r>
              <a:rPr lang="en-GB" baseline="-25000" dirty="0" smtClean="0"/>
              <a:t>2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221" name="Picture 3" descr="MO-5x5-Oxygen-deficien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572" y="1196752"/>
            <a:ext cx="2603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MO-5x5-perf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78" y="1196752"/>
            <a:ext cx="18986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641971" y="4437112"/>
          <a:ext cx="3794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1511280" imgH="253800" progId="Equation.3">
                  <p:embed/>
                </p:oleObj>
              </mc:Choice>
              <mc:Fallback>
                <p:oleObj name="Equation" r:id="rId5" imgW="1511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71" y="4437112"/>
                        <a:ext cx="37941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6" descr="Bands-oxygen-vacancy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6606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732240" y="3284984"/>
            <a:ext cx="2160240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>
                <a:latin typeface="Arial" charset="0"/>
              </a:rPr>
              <a:t>Oksygen-vakanser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er</a:t>
            </a:r>
            <a:r>
              <a:rPr lang="en-GB" sz="1800" dirty="0">
                <a:latin typeface="Arial" charset="0"/>
              </a:rPr>
              <a:t>  </a:t>
            </a:r>
            <a:r>
              <a:rPr lang="en-GB" sz="1800" dirty="0" err="1" smtClean="0">
                <a:latin typeface="Arial" charset="0"/>
              </a:rPr>
              <a:t>donorer</a:t>
            </a:r>
            <a:r>
              <a:rPr lang="en-GB" sz="1800" dirty="0" smtClean="0">
                <a:latin typeface="Arial" charset="0"/>
              </a:rPr>
              <a:t>: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9225" name="Object 3"/>
          <p:cNvGraphicFramePr>
            <a:graphicFrameLocks noChangeAspect="1"/>
          </p:cNvGraphicFramePr>
          <p:nvPr/>
        </p:nvGraphicFramePr>
        <p:xfrm>
          <a:off x="1353939" y="5589240"/>
          <a:ext cx="3873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8" imgW="1536480" imgH="253800" progId="Equation.3">
                  <p:embed/>
                </p:oleObj>
              </mc:Choice>
              <mc:Fallback>
                <p:oleObj name="Equation" r:id="rId8" imgW="15364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39" y="5589240"/>
                        <a:ext cx="387350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425947" y="3356992"/>
          <a:ext cx="38084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0" imgW="1511280" imgH="253800" progId="Equation.3">
                  <p:embed/>
                </p:oleObj>
              </mc:Choice>
              <mc:Fallback>
                <p:oleObj name="Equation" r:id="rId10" imgW="151128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947" y="3356992"/>
                        <a:ext cx="380841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566124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Eksempelet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i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boka</a:t>
            </a:r>
            <a:r>
              <a:rPr lang="en-GB" sz="1400" dirty="0" smtClean="0">
                <a:latin typeface="Arial" charset="0"/>
              </a:rPr>
              <a:t>:</a:t>
            </a:r>
            <a:endParaRPr lang="en-GB" sz="1400" dirty="0"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350100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4581128"/>
            <a:ext cx="133164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Defektkjemisk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96136" y="1268760"/>
            <a:ext cx="33478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 smtClean="0">
                <a:latin typeface="Arial" charset="0"/>
              </a:rPr>
              <a:t>Tre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grunnstoffer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som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lett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forveksle</a:t>
            </a:r>
            <a:r>
              <a:rPr lang="en-GB" sz="1800" dirty="0" smtClean="0">
                <a:latin typeface="Arial" charset="0"/>
              </a:rPr>
              <a:t>; </a:t>
            </a:r>
            <a:r>
              <a:rPr lang="en-GB" sz="1800" dirty="0" err="1" smtClean="0">
                <a:latin typeface="Arial" charset="0"/>
              </a:rPr>
              <a:t>Lær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forskjellen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Zn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Zr </a:t>
            </a:r>
            <a:r>
              <a:rPr lang="en-GB" sz="1800" dirty="0" smtClean="0">
                <a:latin typeface="Arial" charset="0"/>
                <a:sym typeface="Wingdings" pitchFamily="2" charset="2"/>
              </a:rPr>
              <a:t> :</a:t>
            </a:r>
            <a:endParaRPr lang="en-GB" sz="1800" dirty="0" smtClean="0">
              <a:latin typeface="Arial" charset="0"/>
            </a:endParaRPr>
          </a:p>
          <a:p>
            <a:pPr algn="l"/>
            <a:r>
              <a:rPr lang="en-GB" sz="1800" dirty="0" err="1" smtClean="0">
                <a:latin typeface="Arial" charset="0"/>
              </a:rPr>
              <a:t>SrO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strontiumoksid</a:t>
            </a:r>
            <a:r>
              <a:rPr lang="en-GB" sz="1800" dirty="0" smtClean="0">
                <a:latin typeface="Arial" charset="0"/>
              </a:rPr>
              <a:t> (gr. 2)</a:t>
            </a:r>
          </a:p>
          <a:p>
            <a:pPr algn="l"/>
            <a:r>
              <a:rPr lang="en-GB" sz="1800" dirty="0" smtClean="0">
                <a:latin typeface="Arial" charset="0"/>
              </a:rPr>
              <a:t>ZnO </a:t>
            </a:r>
            <a:r>
              <a:rPr lang="en-GB" sz="1800" dirty="0" err="1" smtClean="0">
                <a:latin typeface="Arial" charset="0"/>
              </a:rPr>
              <a:t>sinkoksid</a:t>
            </a:r>
            <a:r>
              <a:rPr lang="en-GB" sz="1800" dirty="0" smtClean="0">
                <a:latin typeface="Arial" charset="0"/>
              </a:rPr>
              <a:t> (gr. 12)</a:t>
            </a:r>
          </a:p>
          <a:p>
            <a:pPr algn="l"/>
            <a:r>
              <a:rPr lang="en-GB" sz="1800" dirty="0" smtClean="0">
                <a:latin typeface="Arial" charset="0"/>
              </a:rPr>
              <a:t>ZrO</a:t>
            </a:r>
            <a:r>
              <a:rPr lang="en-GB" sz="1800" baseline="-25000" dirty="0" smtClean="0">
                <a:latin typeface="Arial" charset="0"/>
              </a:rPr>
              <a:t>2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zirkoniumdioksid</a:t>
            </a:r>
            <a:r>
              <a:rPr lang="en-GB" sz="1800" dirty="0" smtClean="0">
                <a:latin typeface="Arial" charset="0"/>
              </a:rPr>
              <a:t> (gr. 4)</a:t>
            </a: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350250" cy="1143000"/>
          </a:xfrm>
        </p:spPr>
        <p:txBody>
          <a:bodyPr/>
          <a:lstStyle/>
          <a:p>
            <a:pPr eaLnBrk="1" hangingPunct="1"/>
            <a:r>
              <a:rPr lang="en-GB" smtClean="0"/>
              <a:t>Eksempel på doping: ZrO</a:t>
            </a:r>
            <a:r>
              <a:rPr lang="en-GB" baseline="-25000" smtClean="0"/>
              <a:t>2-y</a:t>
            </a:r>
            <a:r>
              <a:rPr lang="en-GB" smtClean="0"/>
              <a:t> dopet substitusjonelt med Y</a:t>
            </a:r>
            <a:r>
              <a:rPr lang="en-GB" baseline="-25000" smtClean="0"/>
              <a:t>2</a:t>
            </a:r>
            <a:r>
              <a:rPr lang="en-GB" smtClean="0"/>
              <a:t>O</a:t>
            </a:r>
            <a:r>
              <a:rPr lang="en-GB" baseline="-25000" smtClean="0"/>
              <a:t>3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308225" y="3213100"/>
          <a:ext cx="3810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1511280" imgH="241200" progId="Equation.3">
                  <p:embed/>
                </p:oleObj>
              </mc:Choice>
              <mc:Fallback>
                <p:oleObj name="Equation" r:id="rId3" imgW="15112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213100"/>
                        <a:ext cx="38100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MO2-5x5-Y2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66813"/>
            <a:ext cx="29051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MO2-5x5-Y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125538"/>
            <a:ext cx="22653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Band--ZrO2-Ydo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4005263"/>
            <a:ext cx="30273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940424" y="4627563"/>
            <a:ext cx="2952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dirty="0" err="1">
                <a:latin typeface="Arial" charset="0"/>
              </a:rPr>
              <a:t>Bemerk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 err="1">
                <a:latin typeface="Arial" charset="0"/>
              </a:rPr>
              <a:t>Elektroner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som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doneres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fra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oksygenvakansen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aksepteres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av</a:t>
            </a:r>
            <a:r>
              <a:rPr lang="en-GB" sz="1600" dirty="0">
                <a:latin typeface="Arial" charset="0"/>
              </a:rPr>
              <a:t> Y-</a:t>
            </a:r>
            <a:r>
              <a:rPr lang="en-GB" sz="1600" dirty="0" err="1">
                <a:latin typeface="Arial" charset="0"/>
              </a:rPr>
              <a:t>dopanten</a:t>
            </a:r>
            <a:r>
              <a:rPr lang="en-GB" sz="1600" dirty="0">
                <a:latin typeface="Arial" charset="0"/>
              </a:rPr>
              <a:t>; </a:t>
            </a:r>
            <a:r>
              <a:rPr lang="en-GB" sz="1600" dirty="0" err="1">
                <a:latin typeface="Arial" charset="0"/>
              </a:rPr>
              <a:t>ingen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elektroniske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defekter</a:t>
            </a:r>
            <a:endParaRPr lang="en-GB" sz="16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207375" cy="904875"/>
          </a:xfrm>
        </p:spPr>
        <p:txBody>
          <a:bodyPr/>
          <a:lstStyle/>
          <a:p>
            <a:pPr eaLnBrk="1" hangingPunct="1"/>
            <a:r>
              <a:rPr lang="nb-NO" smtClean="0"/>
              <a:t>Defektstruktur; elektronøytralitet og defektlikevekter</a:t>
            </a:r>
            <a:endParaRPr lang="en-US" smtClean="0"/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283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Elektronøytralitet; eksempel fra Y-dopet ZrO</a:t>
            </a:r>
            <a:r>
              <a:rPr lang="nb-NO" sz="1800" baseline="-25000" smtClean="0"/>
              <a:t>2-y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Antagelse: to defekter dominerer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Defektlikevekt: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Innsetting gir løsningen: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32194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328738" y="1447800"/>
          <a:ext cx="16303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163036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318928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5" name="Object 7"/>
          <p:cNvGraphicFramePr>
            <a:graphicFrameLocks noChangeAspect="1"/>
          </p:cNvGraphicFramePr>
          <p:nvPr/>
        </p:nvGraphicFramePr>
        <p:xfrm>
          <a:off x="1189038" y="2819400"/>
          <a:ext cx="1966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819400"/>
                        <a:ext cx="1966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3325813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539750" y="4135438"/>
          <a:ext cx="32400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1955520" imgH="482400" progId="Equation.3">
                  <p:embed/>
                </p:oleObj>
              </mc:Choice>
              <mc:Fallback>
                <p:oleObj name="Equation" r:id="rId7" imgW="195552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35438"/>
                        <a:ext cx="32400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7147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600075" y="5400675"/>
          <a:ext cx="33448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9" imgW="1955520" imgH="393480" progId="Equation.3">
                  <p:embed/>
                </p:oleObj>
              </mc:Choice>
              <mc:Fallback>
                <p:oleObj name="Equation" r:id="rId9" imgW="19555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400675"/>
                        <a:ext cx="33448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6063" name="Picture 15" descr="Dscn05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1800" y="1125538"/>
            <a:ext cx="1727200" cy="1295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4" name="Picture 16" descr="Dscn05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5800" y="1544638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5" name="Picture 17" descr="Dscn057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7000" y="2381250"/>
            <a:ext cx="2108200" cy="15811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6" name="Picture 18" descr="Dscn0578-sample-H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2895600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7" name="Picture 19" descr="Dscn059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0200" y="4772025"/>
            <a:ext cx="2336800" cy="1752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70" name="Picture 22" descr="ProboStat-flying-01-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4149725"/>
            <a:ext cx="1728788" cy="2303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6071" name="Picture 23" descr="ProboStat-at-EMPA-small-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19975" y="4273550"/>
            <a:ext cx="174466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4" name="Object 24"/>
          <p:cNvGraphicFramePr>
            <a:graphicFrameLocks noChangeAspect="1"/>
          </p:cNvGraphicFramePr>
          <p:nvPr/>
        </p:nvGraphicFramePr>
        <p:xfrm>
          <a:off x="2124075" y="3609975"/>
          <a:ext cx="30241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8" imgW="1548728" imgH="253890" progId="Equation.3">
                  <p:embed/>
                </p:oleObj>
              </mc:Choice>
              <mc:Fallback>
                <p:oleObj name="Equation" r:id="rId18" imgW="1548728" imgH="25389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09975"/>
                        <a:ext cx="30241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343400" cy="1143000"/>
          </a:xfrm>
        </p:spPr>
        <p:txBody>
          <a:bodyPr/>
          <a:lstStyle/>
          <a:p>
            <a:pPr eaLnBrk="1" hangingPunct="1"/>
            <a:r>
              <a:rPr lang="nb-NO" smtClean="0"/>
              <a:t>Diffusjon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Diffusjon krever defekter</a:t>
            </a:r>
            <a:endParaRPr lang="en-US" sz="1800" dirty="0" smtClean="0"/>
          </a:p>
        </p:txBody>
      </p:sp>
      <p:pic>
        <p:nvPicPr>
          <p:cNvPr id="389126" name="Picture 6" descr="Happy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"/>
            <a:ext cx="2209800" cy="17272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4191000" y="2133600"/>
            <a:ext cx="4876800" cy="4191000"/>
          </a:xfrm>
          <a:prstGeom prst="bevel">
            <a:avLst>
              <a:gd name="adj" fmla="val 4926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0967" name="Picture 9" descr="HappyNewYear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2050"/>
            <a:ext cx="4343400" cy="35877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89130" name="Rectangle 10"/>
          <p:cNvSpPr>
            <a:spLocks noChangeArrowheads="1"/>
          </p:cNvSpPr>
          <p:nvPr/>
        </p:nvSpPr>
        <p:spPr bwMode="auto">
          <a:xfrm>
            <a:off x="4511675" y="2438400"/>
            <a:ext cx="6096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Diffusjonsmekanismer og hoppefrekvens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Vakans</a:t>
            </a:r>
            <a:r>
              <a:rPr lang="nb-NO" sz="1800" dirty="0" smtClean="0"/>
              <a:t> 		(”d”)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Interstitiell 		(”c”)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Kjedeinterstitiell</a:t>
            </a:r>
            <a:r>
              <a:rPr lang="nb-NO" sz="1800" dirty="0" smtClean="0"/>
              <a:t> 	(”b”)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Ombytting 		(”a”)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Generelt er hoppefrekvens (antall hopp per </a:t>
            </a:r>
            <a:r>
              <a:rPr lang="nb-NO" sz="1800" dirty="0" smtClean="0"/>
              <a:t>tidsenhet (n/t)) </a:t>
            </a:r>
            <a:r>
              <a:rPr lang="nb-NO" sz="1800" dirty="0" smtClean="0"/>
              <a:t>gitt ved forsøksfrekvens </a:t>
            </a:r>
            <a:r>
              <a:rPr lang="nb-NO" sz="1800" i="1" dirty="0" smtClean="0"/>
              <a:t>v</a:t>
            </a:r>
            <a:r>
              <a:rPr lang="nb-NO" sz="1800" i="1" baseline="-25000" dirty="0" smtClean="0"/>
              <a:t>0</a:t>
            </a:r>
            <a:r>
              <a:rPr lang="nb-NO" sz="1800" dirty="0" smtClean="0"/>
              <a:t>, termisk energi (</a:t>
            </a:r>
            <a:r>
              <a:rPr lang="nb-NO" sz="1800" i="1" dirty="0" err="1" smtClean="0"/>
              <a:t>kT</a:t>
            </a:r>
            <a:r>
              <a:rPr lang="nb-NO" sz="1800" dirty="0" smtClean="0"/>
              <a:t>) i forhold til aktiveringsbarrieren </a:t>
            </a:r>
            <a:r>
              <a:rPr lang="nb-NO" sz="1800" i="1" dirty="0" err="1" smtClean="0"/>
              <a:t>Q</a:t>
            </a:r>
            <a:r>
              <a:rPr lang="nb-NO" sz="1800" i="1" baseline="-25000" dirty="0" err="1" smtClean="0"/>
              <a:t>m</a:t>
            </a:r>
            <a:r>
              <a:rPr lang="nb-NO" sz="1800" dirty="0" smtClean="0"/>
              <a:t>, antall naboplasser </a:t>
            </a:r>
            <a:r>
              <a:rPr lang="nb-NO" sz="1800" i="1" dirty="0" smtClean="0"/>
              <a:t>Z</a:t>
            </a:r>
            <a:r>
              <a:rPr lang="nb-NO" sz="1800" dirty="0" smtClean="0"/>
              <a:t> og fraksjon av defekter </a:t>
            </a:r>
            <a:r>
              <a:rPr lang="nb-NO" sz="1800" i="1" dirty="0" err="1" smtClean="0"/>
              <a:t>X</a:t>
            </a:r>
            <a:r>
              <a:rPr lang="nb-NO" sz="1800" i="1" baseline="-25000" dirty="0" err="1" smtClean="0"/>
              <a:t>defekt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</p:txBody>
      </p:sp>
      <p:pic>
        <p:nvPicPr>
          <p:cNvPr id="41989" name="Picture 5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2954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3428"/>
              </p:ext>
            </p:extLst>
          </p:nvPr>
        </p:nvGraphicFramePr>
        <p:xfrm>
          <a:off x="755576" y="5301208"/>
          <a:ext cx="26320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1244520" imgH="393480" progId="Equation.3">
                  <p:embed/>
                </p:oleObj>
              </mc:Choice>
              <mc:Fallback>
                <p:oleObj name="Equation" r:id="rId4" imgW="1244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01208"/>
                        <a:ext cx="26320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5720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Selvdiffusjon</a:t>
            </a:r>
            <a:endParaRPr lang="en-US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712"/>
            <a:ext cx="5616748" cy="556408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Selvdiffusjon = ”</a:t>
            </a:r>
            <a:r>
              <a:rPr lang="nb-NO" sz="1800" dirty="0" err="1" smtClean="0"/>
              <a:t>Random</a:t>
            </a:r>
            <a:r>
              <a:rPr lang="nb-NO" sz="1800" dirty="0" smtClean="0"/>
              <a:t> </a:t>
            </a:r>
            <a:r>
              <a:rPr lang="nb-NO" sz="1800" dirty="0" err="1" smtClean="0"/>
              <a:t>diffusion</a:t>
            </a:r>
            <a:r>
              <a:rPr lang="nb-NO" sz="1800" dirty="0" smtClean="0"/>
              <a:t>”</a:t>
            </a:r>
          </a:p>
          <a:p>
            <a:pPr eaLnBrk="1" hangingPunct="1"/>
            <a:r>
              <a:rPr lang="nb-NO" sz="1800" dirty="0" smtClean="0"/>
              <a:t>Termisk energi</a:t>
            </a:r>
          </a:p>
          <a:p>
            <a:pPr eaLnBrk="1" hangingPunct="1"/>
            <a:r>
              <a:rPr lang="nb-NO" sz="1800" dirty="0" smtClean="0"/>
              <a:t>Selvdiffusjonskoeffisienten er knyttet til hoppefrekvensen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Aktiveringsenergien for selvdiffusjon har ofte bidrag fra både mobilitet og dannelse av defektene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Total </a:t>
            </a:r>
            <a:r>
              <a:rPr lang="nb-NO" sz="1800" dirty="0" smtClean="0"/>
              <a:t>tilbakelagt vei er meget lang: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/>
              <a:t>m</a:t>
            </a:r>
            <a:r>
              <a:rPr lang="nb-NO" sz="1800" dirty="0" smtClean="0"/>
              <a:t>en midlere </a:t>
            </a:r>
            <a:r>
              <a:rPr lang="nb-NO" sz="1800" dirty="0" smtClean="0"/>
              <a:t>radiell avstand fra startpunktet er liten: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			</a:t>
            </a:r>
            <a:endParaRPr lang="en-US" sz="1800" dirty="0" smtClean="0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40767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56780"/>
              </p:ext>
            </p:extLst>
          </p:nvPr>
        </p:nvGraphicFramePr>
        <p:xfrm>
          <a:off x="233288" y="2163514"/>
          <a:ext cx="5130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2425680" imgH="393480" progId="Equation.3">
                  <p:embed/>
                </p:oleObj>
              </mc:Choice>
              <mc:Fallback>
                <p:oleObj name="Equation" r:id="rId3" imgW="2425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88" y="2163514"/>
                        <a:ext cx="51308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40195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63609"/>
              </p:ext>
            </p:extLst>
          </p:nvPr>
        </p:nvGraphicFramePr>
        <p:xfrm>
          <a:off x="1402482" y="4797152"/>
          <a:ext cx="16573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482" y="4797152"/>
                        <a:ext cx="16573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411480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94215"/>
              </p:ext>
            </p:extLst>
          </p:nvPr>
        </p:nvGraphicFramePr>
        <p:xfrm>
          <a:off x="1403648" y="6021288"/>
          <a:ext cx="1676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7" imgW="914400" imgH="254000" progId="Equation.3">
                  <p:embed/>
                </p:oleObj>
              </mc:Choice>
              <mc:Fallback>
                <p:oleObj r:id="rId7" imgW="9144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021288"/>
                        <a:ext cx="16764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21005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3325" name="Picture 14" descr="fig1812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4975" y="220663"/>
            <a:ext cx="261778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951663" y="3644900"/>
            <a:ext cx="2192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800"/>
              <a:t>Figur: Shriver and Atkins: Inorganic Chemistry </a:t>
            </a:r>
            <a:endParaRPr lang="en-US" sz="800"/>
          </a:p>
        </p:txBody>
      </p:sp>
      <p:pic>
        <p:nvPicPr>
          <p:cNvPr id="13327" name="Picture 16" descr="Defects-diffusion-rand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005263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Defektdiffusjon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Defekten beveger seg mye oftere (og derved lenger) enn det korresponderende </a:t>
            </a:r>
            <a:r>
              <a:rPr lang="nb-NO" sz="1800" dirty="0" err="1" smtClean="0"/>
              <a:t>gitterspeciet</a:t>
            </a:r>
            <a:r>
              <a:rPr lang="nb-NO" sz="1800" dirty="0" smtClean="0"/>
              <a:t> s.</a:t>
            </a:r>
            <a:endParaRPr lang="en-US" sz="1800" dirty="0" smtClean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11613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4343" name="Picture 7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3716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08104" y="6381328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979738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1309688" y="3103563"/>
          <a:ext cx="2195512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1434960" imgH="1396800" progId="Equation.3">
                  <p:embed/>
                </p:oleObj>
              </mc:Choice>
              <mc:Fallback>
                <p:oleObj name="Equation" r:id="rId4" imgW="1434960" imgH="1396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103563"/>
                        <a:ext cx="2195512" cy="215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19460" name="Group 2051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9600" name="Oval 2052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1" name="Oval 2053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2" name="Oval 2054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3" name="Oval 2055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4" name="Oval 2056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5" name="Oval 2057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6" name="Oval 2058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7" name="Oval 2059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8" name="Oval 2060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9" name="Oval 2061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0" name="Oval 2062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1" name="Oval 2063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2" name="Oval 2064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3" name="Oval 2065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4" name="Oval 2066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5" name="Oval 2067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6" name="Oval 2068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7" name="Oval 2069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8" name="Oval 2070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9" name="Oval 2071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0" name="Oval 2072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1" name="Oval 2073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2" name="Oval 2074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3" name="Oval 2075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4" name="Oval 2076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5" name="Oval 2077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6" name="Oval 2078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7" name="Oval 2079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8" name="Oval 2080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9" name="Oval 2081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0" name="Oval 2082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1" name="Oval 2083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2" name="Oval 2084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3" name="Oval 2085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4" name="Line 2086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5" name="Line 2087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6" name="Line 2088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7" name="Line 2089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8" name="Line 2090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9" name="Line 2091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0" name="Line 2092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1" name="Line 2093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2" name="Line 2094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3" name="Line 2095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4" name="Line 2096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5" name="Line 2097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6" name="Line 2098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Line 2099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8" name="Line 2100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9" name="Line 2101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0" name="Line 2102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1" name="Group 2103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9549" name="Oval 2104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0" name="Oval 2105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1" name="Oval 2106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2" name="Oval 2107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3" name="Oval 2108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4" name="Oval 2109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5" name="Oval 2110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6" name="Oval 2111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7" name="Oval 2112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8" name="Oval 2113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9" name="Oval 2114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0" name="Oval 2115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1" name="Oval 2116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2" name="Oval 2117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3" name="Oval 2118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4" name="Oval 2119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5" name="Oval 2120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6" name="Oval 2121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7" name="Oval 2122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8" name="Oval 2123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9" name="Oval 2124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0" name="Oval 2125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1" name="Oval 2126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2" name="Oval 2127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3" name="Oval 2128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4" name="Oval 2129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5" name="Oval 2130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6" name="Oval 2131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7" name="Oval 2132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8" name="Oval 2133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9" name="Oval 2134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0" name="Oval 2135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1" name="Oval 2136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2" name="Oval 2137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3" name="Line 2138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Line 2139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Line 2140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Line 2141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7" name="Line 2142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8" name="Line 2143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9" name="Line 2144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Line 2145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Line 2146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Line 2147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3" name="Line 2148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Line 2149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5" name="Line 2150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Line 2151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Line 2152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8" name="Line 2153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Line 2154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2" name="Group 2155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978" y="1475"/>
            <a:chExt cx="1134" cy="681"/>
          </a:xfrm>
        </p:grpSpPr>
        <p:sp>
          <p:nvSpPr>
            <p:cNvPr id="19486" name="Oval 2156"/>
            <p:cNvSpPr>
              <a:spLocks noChangeArrowheads="1"/>
            </p:cNvSpPr>
            <p:nvPr/>
          </p:nvSpPr>
          <p:spPr bwMode="auto">
            <a:xfrm>
              <a:off x="1432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7" name="Oval 2157"/>
            <p:cNvSpPr>
              <a:spLocks noChangeArrowheads="1"/>
            </p:cNvSpPr>
            <p:nvPr/>
          </p:nvSpPr>
          <p:spPr bwMode="auto">
            <a:xfrm>
              <a:off x="1069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8" name="Oval 2158"/>
            <p:cNvSpPr>
              <a:spLocks noChangeArrowheads="1"/>
            </p:cNvSpPr>
            <p:nvPr/>
          </p:nvSpPr>
          <p:spPr bwMode="auto">
            <a:xfrm>
              <a:off x="125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9" name="Oval 2159"/>
            <p:cNvSpPr>
              <a:spLocks noChangeArrowheads="1"/>
            </p:cNvSpPr>
            <p:nvPr/>
          </p:nvSpPr>
          <p:spPr bwMode="auto">
            <a:xfrm>
              <a:off x="161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0" name="Oval 2160"/>
            <p:cNvSpPr>
              <a:spLocks noChangeArrowheads="1"/>
            </p:cNvSpPr>
            <p:nvPr/>
          </p:nvSpPr>
          <p:spPr bwMode="auto">
            <a:xfrm>
              <a:off x="1794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1" name="Oval 2161"/>
            <p:cNvSpPr>
              <a:spLocks noChangeArrowheads="1"/>
            </p:cNvSpPr>
            <p:nvPr/>
          </p:nvSpPr>
          <p:spPr bwMode="auto">
            <a:xfrm>
              <a:off x="102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2" name="Oval 2162"/>
            <p:cNvSpPr>
              <a:spLocks noChangeArrowheads="1"/>
            </p:cNvSpPr>
            <p:nvPr/>
          </p:nvSpPr>
          <p:spPr bwMode="auto">
            <a:xfrm>
              <a:off x="1205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3" name="Oval 2163"/>
            <p:cNvSpPr>
              <a:spLocks noChangeArrowheads="1"/>
            </p:cNvSpPr>
            <p:nvPr/>
          </p:nvSpPr>
          <p:spPr bwMode="auto">
            <a:xfrm>
              <a:off x="138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4" name="Oval 2164"/>
            <p:cNvSpPr>
              <a:spLocks noChangeArrowheads="1"/>
            </p:cNvSpPr>
            <p:nvPr/>
          </p:nvSpPr>
          <p:spPr bwMode="auto">
            <a:xfrm>
              <a:off x="1568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5" name="Oval 2165"/>
            <p:cNvSpPr>
              <a:spLocks noChangeArrowheads="1"/>
            </p:cNvSpPr>
            <p:nvPr/>
          </p:nvSpPr>
          <p:spPr bwMode="auto">
            <a:xfrm>
              <a:off x="174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6" name="Oval 2166"/>
            <p:cNvSpPr>
              <a:spLocks noChangeArrowheads="1"/>
            </p:cNvSpPr>
            <p:nvPr/>
          </p:nvSpPr>
          <p:spPr bwMode="auto">
            <a:xfrm>
              <a:off x="978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7" name="Oval 2167"/>
            <p:cNvSpPr>
              <a:spLocks noChangeArrowheads="1"/>
            </p:cNvSpPr>
            <p:nvPr/>
          </p:nvSpPr>
          <p:spPr bwMode="auto">
            <a:xfrm>
              <a:off x="978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8" name="Oval 2168"/>
            <p:cNvSpPr>
              <a:spLocks noChangeArrowheads="1"/>
            </p:cNvSpPr>
            <p:nvPr/>
          </p:nvSpPr>
          <p:spPr bwMode="auto">
            <a:xfrm>
              <a:off x="1341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9" name="Oval 2169"/>
            <p:cNvSpPr>
              <a:spLocks noChangeArrowheads="1"/>
            </p:cNvSpPr>
            <p:nvPr/>
          </p:nvSpPr>
          <p:spPr bwMode="auto">
            <a:xfrm>
              <a:off x="1160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0" name="Oval 2170"/>
            <p:cNvSpPr>
              <a:spLocks noChangeArrowheads="1"/>
            </p:cNvSpPr>
            <p:nvPr/>
          </p:nvSpPr>
          <p:spPr bwMode="auto">
            <a:xfrm>
              <a:off x="1523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1" name="Oval 2171"/>
            <p:cNvSpPr>
              <a:spLocks noChangeArrowheads="1"/>
            </p:cNvSpPr>
            <p:nvPr/>
          </p:nvSpPr>
          <p:spPr bwMode="auto">
            <a:xfrm>
              <a:off x="1160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2" name="Oval 2172"/>
            <p:cNvSpPr>
              <a:spLocks noChangeArrowheads="1"/>
            </p:cNvSpPr>
            <p:nvPr/>
          </p:nvSpPr>
          <p:spPr bwMode="auto">
            <a:xfrm>
              <a:off x="1341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3" name="Oval 2173"/>
            <p:cNvSpPr>
              <a:spLocks noChangeArrowheads="1"/>
            </p:cNvSpPr>
            <p:nvPr/>
          </p:nvSpPr>
          <p:spPr bwMode="auto">
            <a:xfrm>
              <a:off x="1523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4" name="Oval 2174"/>
            <p:cNvSpPr>
              <a:spLocks noChangeArrowheads="1"/>
            </p:cNvSpPr>
            <p:nvPr/>
          </p:nvSpPr>
          <p:spPr bwMode="auto">
            <a:xfrm>
              <a:off x="978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5" name="Oval 2175"/>
            <p:cNvSpPr>
              <a:spLocks noChangeArrowheads="1"/>
            </p:cNvSpPr>
            <p:nvPr/>
          </p:nvSpPr>
          <p:spPr bwMode="auto">
            <a:xfrm>
              <a:off x="1160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6" name="Oval 2176"/>
            <p:cNvSpPr>
              <a:spLocks noChangeArrowheads="1"/>
            </p:cNvSpPr>
            <p:nvPr/>
          </p:nvSpPr>
          <p:spPr bwMode="auto">
            <a:xfrm>
              <a:off x="1341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7" name="Oval 2177"/>
            <p:cNvSpPr>
              <a:spLocks noChangeArrowheads="1"/>
            </p:cNvSpPr>
            <p:nvPr/>
          </p:nvSpPr>
          <p:spPr bwMode="auto">
            <a:xfrm>
              <a:off x="1523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8" name="Oval 2178"/>
            <p:cNvSpPr>
              <a:spLocks noChangeArrowheads="1"/>
            </p:cNvSpPr>
            <p:nvPr/>
          </p:nvSpPr>
          <p:spPr bwMode="auto">
            <a:xfrm>
              <a:off x="1704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9" name="Oval 2179"/>
            <p:cNvSpPr>
              <a:spLocks noChangeArrowheads="1"/>
            </p:cNvSpPr>
            <p:nvPr/>
          </p:nvSpPr>
          <p:spPr bwMode="auto">
            <a:xfrm>
              <a:off x="1704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0" name="Oval 2180"/>
            <p:cNvSpPr>
              <a:spLocks noChangeArrowheads="1"/>
            </p:cNvSpPr>
            <p:nvPr/>
          </p:nvSpPr>
          <p:spPr bwMode="auto">
            <a:xfrm>
              <a:off x="1704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1" name="Oval 2181"/>
            <p:cNvSpPr>
              <a:spLocks noChangeArrowheads="1"/>
            </p:cNvSpPr>
            <p:nvPr/>
          </p:nvSpPr>
          <p:spPr bwMode="auto">
            <a:xfrm flipV="1">
              <a:off x="197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2" name="Oval 2182"/>
            <p:cNvSpPr>
              <a:spLocks noChangeArrowheads="1"/>
            </p:cNvSpPr>
            <p:nvPr/>
          </p:nvSpPr>
          <p:spPr bwMode="auto">
            <a:xfrm flipV="1">
              <a:off x="1931" y="1928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3" name="Oval 2183"/>
            <p:cNvSpPr>
              <a:spLocks noChangeArrowheads="1"/>
            </p:cNvSpPr>
            <p:nvPr/>
          </p:nvSpPr>
          <p:spPr bwMode="auto">
            <a:xfrm flipV="1">
              <a:off x="1886" y="201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4" name="Oval 2184"/>
            <p:cNvSpPr>
              <a:spLocks noChangeArrowheads="1"/>
            </p:cNvSpPr>
            <p:nvPr/>
          </p:nvSpPr>
          <p:spPr bwMode="auto">
            <a:xfrm>
              <a:off x="1976" y="165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5" name="Oval 2185"/>
            <p:cNvSpPr>
              <a:spLocks noChangeArrowheads="1"/>
            </p:cNvSpPr>
            <p:nvPr/>
          </p:nvSpPr>
          <p:spPr bwMode="auto">
            <a:xfrm>
              <a:off x="193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6" name="Oval 2186"/>
            <p:cNvSpPr>
              <a:spLocks noChangeArrowheads="1"/>
            </p:cNvSpPr>
            <p:nvPr/>
          </p:nvSpPr>
          <p:spPr bwMode="auto">
            <a:xfrm>
              <a:off x="1886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7" name="Oval 2187"/>
            <p:cNvSpPr>
              <a:spLocks noChangeArrowheads="1"/>
            </p:cNvSpPr>
            <p:nvPr/>
          </p:nvSpPr>
          <p:spPr bwMode="auto">
            <a:xfrm>
              <a:off x="197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8" name="Oval 2188"/>
            <p:cNvSpPr>
              <a:spLocks noChangeArrowheads="1"/>
            </p:cNvSpPr>
            <p:nvPr/>
          </p:nvSpPr>
          <p:spPr bwMode="auto">
            <a:xfrm>
              <a:off x="1931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9" name="Oval 2189"/>
            <p:cNvSpPr>
              <a:spLocks noChangeArrowheads="1"/>
            </p:cNvSpPr>
            <p:nvPr/>
          </p:nvSpPr>
          <p:spPr bwMode="auto">
            <a:xfrm>
              <a:off x="1886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20" name="Line 2190"/>
            <p:cNvSpPr>
              <a:spLocks noChangeShapeType="1"/>
            </p:cNvSpPr>
            <p:nvPr/>
          </p:nvSpPr>
          <p:spPr bwMode="auto">
            <a:xfrm>
              <a:off x="1039" y="172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Line 2191"/>
            <p:cNvSpPr>
              <a:spLocks noChangeShapeType="1"/>
            </p:cNvSpPr>
            <p:nvPr/>
          </p:nvSpPr>
          <p:spPr bwMode="auto">
            <a:xfrm>
              <a:off x="1039" y="2089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2" name="Line 2192"/>
            <p:cNvSpPr>
              <a:spLocks noChangeShapeType="1"/>
            </p:cNvSpPr>
            <p:nvPr/>
          </p:nvSpPr>
          <p:spPr bwMode="auto">
            <a:xfrm>
              <a:off x="1040" y="190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Line 2193"/>
            <p:cNvSpPr>
              <a:spLocks noChangeShapeType="1"/>
            </p:cNvSpPr>
            <p:nvPr/>
          </p:nvSpPr>
          <p:spPr bwMode="auto">
            <a:xfrm>
              <a:off x="1040" y="1726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4" name="Line 2194"/>
            <p:cNvSpPr>
              <a:spLocks noChangeShapeType="1"/>
            </p:cNvSpPr>
            <p:nvPr/>
          </p:nvSpPr>
          <p:spPr bwMode="auto">
            <a:xfrm>
              <a:off x="1091" y="162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Line 2195"/>
            <p:cNvSpPr>
              <a:spLocks noChangeShapeType="1"/>
            </p:cNvSpPr>
            <p:nvPr/>
          </p:nvSpPr>
          <p:spPr bwMode="auto">
            <a:xfrm>
              <a:off x="1139" y="153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Line 2196"/>
            <p:cNvSpPr>
              <a:spLocks noChangeShapeType="1"/>
            </p:cNvSpPr>
            <p:nvPr/>
          </p:nvSpPr>
          <p:spPr bwMode="auto">
            <a:xfrm>
              <a:off x="1223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Line 2197"/>
            <p:cNvSpPr>
              <a:spLocks noChangeShapeType="1"/>
            </p:cNvSpPr>
            <p:nvPr/>
          </p:nvSpPr>
          <p:spPr bwMode="auto">
            <a:xfrm>
              <a:off x="140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8" name="Line 2198"/>
            <p:cNvSpPr>
              <a:spLocks noChangeShapeType="1"/>
            </p:cNvSpPr>
            <p:nvPr/>
          </p:nvSpPr>
          <p:spPr bwMode="auto">
            <a:xfrm>
              <a:off x="158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Line 2199"/>
            <p:cNvSpPr>
              <a:spLocks noChangeShapeType="1"/>
            </p:cNvSpPr>
            <p:nvPr/>
          </p:nvSpPr>
          <p:spPr bwMode="auto">
            <a:xfrm>
              <a:off x="1953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0" name="Line 2200"/>
            <p:cNvSpPr>
              <a:spLocks noChangeShapeType="1"/>
            </p:cNvSpPr>
            <p:nvPr/>
          </p:nvSpPr>
          <p:spPr bwMode="auto">
            <a:xfrm flipH="1">
              <a:off x="1040" y="153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Line 2201"/>
            <p:cNvSpPr>
              <a:spLocks noChangeShapeType="1"/>
            </p:cNvSpPr>
            <p:nvPr/>
          </p:nvSpPr>
          <p:spPr bwMode="auto">
            <a:xfrm flipH="1">
              <a:off x="1224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2" name="Line 2202"/>
            <p:cNvSpPr>
              <a:spLocks noChangeShapeType="1"/>
            </p:cNvSpPr>
            <p:nvPr/>
          </p:nvSpPr>
          <p:spPr bwMode="auto">
            <a:xfrm flipH="1">
              <a:off x="1407" y="153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3" name="Line 2203"/>
            <p:cNvSpPr>
              <a:spLocks noChangeShapeType="1"/>
            </p:cNvSpPr>
            <p:nvPr/>
          </p:nvSpPr>
          <p:spPr bwMode="auto">
            <a:xfrm flipH="1">
              <a:off x="1591" y="1537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4" name="Line 2204"/>
            <p:cNvSpPr>
              <a:spLocks noChangeShapeType="1"/>
            </p:cNvSpPr>
            <p:nvPr/>
          </p:nvSpPr>
          <p:spPr bwMode="auto">
            <a:xfrm flipH="1">
              <a:off x="1770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Line 2205"/>
            <p:cNvSpPr>
              <a:spLocks noChangeShapeType="1"/>
            </p:cNvSpPr>
            <p:nvPr/>
          </p:nvSpPr>
          <p:spPr bwMode="auto">
            <a:xfrm flipH="1">
              <a:off x="1951" y="1540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Line 2206"/>
            <p:cNvSpPr>
              <a:spLocks noChangeShapeType="1"/>
            </p:cNvSpPr>
            <p:nvPr/>
          </p:nvSpPr>
          <p:spPr bwMode="auto">
            <a:xfrm>
              <a:off x="1770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Line 2207"/>
            <p:cNvSpPr>
              <a:spLocks noChangeShapeType="1"/>
            </p:cNvSpPr>
            <p:nvPr/>
          </p:nvSpPr>
          <p:spPr bwMode="auto">
            <a:xfrm>
              <a:off x="1036" y="172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8" name="Line 2208"/>
            <p:cNvSpPr>
              <a:spLocks noChangeShapeType="1"/>
            </p:cNvSpPr>
            <p:nvPr/>
          </p:nvSpPr>
          <p:spPr bwMode="auto">
            <a:xfrm>
              <a:off x="1223" y="172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Line 2209"/>
            <p:cNvSpPr>
              <a:spLocks noChangeShapeType="1"/>
            </p:cNvSpPr>
            <p:nvPr/>
          </p:nvSpPr>
          <p:spPr bwMode="auto">
            <a:xfrm>
              <a:off x="1091" y="162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Line 2210"/>
            <p:cNvSpPr>
              <a:spLocks noChangeShapeType="1"/>
            </p:cNvSpPr>
            <p:nvPr/>
          </p:nvSpPr>
          <p:spPr bwMode="auto">
            <a:xfrm flipV="1">
              <a:off x="1036" y="16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Line 2211"/>
            <p:cNvSpPr>
              <a:spLocks noChangeShapeType="1"/>
            </p:cNvSpPr>
            <p:nvPr/>
          </p:nvSpPr>
          <p:spPr bwMode="auto">
            <a:xfrm flipV="1">
              <a:off x="1039" y="180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Line 2212"/>
            <p:cNvSpPr>
              <a:spLocks noChangeShapeType="1"/>
            </p:cNvSpPr>
            <p:nvPr/>
          </p:nvSpPr>
          <p:spPr bwMode="auto">
            <a:xfrm flipV="1">
              <a:off x="1226" y="180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Line 2213"/>
            <p:cNvSpPr>
              <a:spLocks noChangeShapeType="1"/>
            </p:cNvSpPr>
            <p:nvPr/>
          </p:nvSpPr>
          <p:spPr bwMode="auto">
            <a:xfrm flipV="1">
              <a:off x="1225" y="162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Line 2214"/>
            <p:cNvSpPr>
              <a:spLocks noChangeShapeType="1"/>
            </p:cNvSpPr>
            <p:nvPr/>
          </p:nvSpPr>
          <p:spPr bwMode="auto">
            <a:xfrm>
              <a:off x="1274" y="163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2215"/>
            <p:cNvSpPr>
              <a:spLocks noChangeShapeType="1"/>
            </p:cNvSpPr>
            <p:nvPr/>
          </p:nvSpPr>
          <p:spPr bwMode="auto">
            <a:xfrm>
              <a:off x="1036" y="1904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Line 2216"/>
            <p:cNvSpPr>
              <a:spLocks noChangeShapeType="1"/>
            </p:cNvSpPr>
            <p:nvPr/>
          </p:nvSpPr>
          <p:spPr bwMode="auto">
            <a:xfrm>
              <a:off x="1087" y="180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2217"/>
            <p:cNvSpPr>
              <a:spLocks noChangeShapeType="1"/>
            </p:cNvSpPr>
            <p:nvPr/>
          </p:nvSpPr>
          <p:spPr bwMode="auto">
            <a:xfrm>
              <a:off x="1086" y="162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8" name="Line 2218"/>
            <p:cNvSpPr>
              <a:spLocks noChangeShapeType="1"/>
            </p:cNvSpPr>
            <p:nvPr/>
          </p:nvSpPr>
          <p:spPr bwMode="auto">
            <a:xfrm>
              <a:off x="1045" y="172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3" name="Group 2219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19466" name="Line 2220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7" name="Line 2221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Line 2222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Line 2223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Line 2224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Line 2225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Line 2226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2227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2228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Line 2229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2230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Line 2231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Oval 2232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9" name="Oval 2233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0" name="Oval 2234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1" name="Oval 2235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2" name="Oval 2236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3" name="Oval 2237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4" name="Oval 2238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5" name="Oval 2239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64" name="Text Box 224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9465" name="Text Box 2241"/>
          <p:cNvSpPr txBox="1">
            <a:spLocks noChangeArrowheads="1"/>
          </p:cNvSpPr>
          <p:nvPr/>
        </p:nvSpPr>
        <p:spPr bwMode="auto">
          <a:xfrm>
            <a:off x="1622425" y="455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GB" sz="1800">
              <a:latin typeface="Arial" charset="0"/>
            </a:endParaRPr>
          </a:p>
        </p:txBody>
      </p:sp>
      <p:sp>
        <p:nvSpPr>
          <p:cNvPr id="195" name="Slide Number Placeholder 19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Dislokasjoner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Éndimensjonal defekt</a:t>
            </a:r>
          </a:p>
          <a:p>
            <a:pPr eaLnBrk="1" hangingPunct="1"/>
            <a:r>
              <a:rPr lang="nb-NO" sz="1800" smtClean="0"/>
              <a:t>Kant- og skruedislokasjoner</a:t>
            </a:r>
          </a:p>
          <a:p>
            <a:pPr eaLnBrk="1" hangingPunct="1"/>
            <a:r>
              <a:rPr lang="nb-NO" sz="1800" smtClean="0"/>
              <a:t>Karakterisert ved Burgers vektor</a:t>
            </a:r>
            <a:endParaRPr lang="en-US" sz="1800" smtClean="0"/>
          </a:p>
        </p:txBody>
      </p:sp>
      <p:pic>
        <p:nvPicPr>
          <p:cNvPr id="43013" name="Picture 5" descr="aan-61-kantdisloka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98813"/>
            <a:ext cx="3506788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an-62-dislokasjonsty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3105150"/>
            <a:ext cx="48879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4035" name="Picture 5" descr="Korngrense-Al-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6613"/>
            <a:ext cx="48768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3" descr="lno domain bou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41625"/>
            <a:ext cx="36972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Korngrenser</a:t>
            </a:r>
            <a:endParaRPr lang="en-US" dirty="0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Todimensjonal defekt</a:t>
            </a:r>
          </a:p>
          <a:p>
            <a:pPr eaLnBrk="1" hangingPunct="1"/>
            <a:r>
              <a:rPr lang="nb-NO" sz="1800" smtClean="0"/>
              <a:t>Varierende ”match”</a:t>
            </a:r>
          </a:p>
          <a:p>
            <a:pPr lvl="1" eaLnBrk="1" hangingPunct="1"/>
            <a:r>
              <a:rPr lang="nb-NO" sz="1600" smtClean="0"/>
              <a:t>Fra tvillinggrenser til amorf grensefase  </a:t>
            </a:r>
            <a:endParaRPr lang="en-US" sz="1600" smtClean="0"/>
          </a:p>
        </p:txBody>
      </p:sp>
      <p:pic>
        <p:nvPicPr>
          <p:cNvPr id="44039" name="Picture 8" descr="Balluff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343400"/>
            <a:ext cx="29575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Balluffi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513" y="2971800"/>
            <a:ext cx="26622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0" descr="aan-58-tvil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2324100"/>
            <a:ext cx="3048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5868144" y="6477000"/>
            <a:ext cx="288032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Balluffi</a:t>
            </a:r>
            <a:r>
              <a:rPr lang="nb-NO" sz="1000" dirty="0"/>
              <a:t> et al., A. Almar-Næss: metalliske materialer, og D. </a:t>
            </a:r>
            <a:r>
              <a:rPr lang="nb-NO" sz="1000" dirty="0" err="1"/>
              <a:t>Kepaptsoglou</a:t>
            </a:r>
            <a:r>
              <a:rPr lang="nb-NO" sz="1000" dirty="0"/>
              <a:t>, UiO. 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Overflater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Todimensjonal defekt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En ny, tilfleldig plassert overflate har meget stor energi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Alle midler tas i bruk for å redusere denne energien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Mindre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avrunding, sintring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Mer stabil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fasettering, etsing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Ny terminering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Atomær omstrukturering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Adsorbsjon 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kjemisorbsjon, fysisorbsjon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Korngrenser og overflater har stor uorden og oftest forhøyet transport</a:t>
            </a:r>
            <a:endParaRPr lang="en-US" sz="1800" smtClean="0"/>
          </a:p>
        </p:txBody>
      </p:sp>
      <p:pic>
        <p:nvPicPr>
          <p:cNvPr id="46085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243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fig170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95700"/>
            <a:ext cx="21066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Mikrostruktur</a:t>
            </a:r>
            <a:endParaRPr 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Geometrisk fordeling av</a:t>
            </a:r>
          </a:p>
          <a:p>
            <a:pPr lvl="1" eaLnBrk="1" hangingPunct="1"/>
            <a:r>
              <a:rPr lang="nb-NO" sz="1600" smtClean="0"/>
              <a:t>Faser og fasegrenser</a:t>
            </a:r>
          </a:p>
          <a:p>
            <a:pPr lvl="1" eaLnBrk="1" hangingPunct="1"/>
            <a:r>
              <a:rPr lang="nb-NO" sz="1600" smtClean="0"/>
              <a:t>Porer og overflater</a:t>
            </a:r>
          </a:p>
          <a:p>
            <a:pPr lvl="1" eaLnBrk="1" hangingPunct="1"/>
            <a:r>
              <a:rPr lang="nb-NO" sz="1600" smtClean="0"/>
              <a:t>Korn og korngrenser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To- og tredimensjonale defekter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399366" name="Picture 6" descr="Kornstruktur-lysmikrosk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810000" cy="2846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7" name="Picture 7" descr="LSGM-ThermalEtch-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848100" cy="26717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8" name="Picture 8" descr="File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200400" cy="29273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Enkrystaller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0222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Rendyrker bulkegenskapene til et stoff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Retningsavhengige egenskaper kan optimaliseres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Fremstilles ved </a:t>
            </a:r>
            <a:r>
              <a:rPr lang="nb-NO" sz="1800" dirty="0" err="1" smtClean="0"/>
              <a:t>krystallgroing</a:t>
            </a:r>
            <a:r>
              <a:rPr lang="nb-NO" sz="1800" dirty="0" smtClean="0"/>
              <a:t> fra gass, løsning eller smelte</a:t>
            </a:r>
            <a:endParaRPr lang="en-US" sz="1800" dirty="0" smtClean="0"/>
          </a:p>
        </p:txBody>
      </p:sp>
      <p:pic>
        <p:nvPicPr>
          <p:cNvPr id="48133" name="Picture 5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00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nesmelting-ccmr-cornell-e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73564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200" y="65214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hlinkClick r:id="rId4"/>
              </a:rPr>
              <a:t>http://webelements.com</a:t>
            </a:r>
            <a:r>
              <a:rPr lang="nb-NO" sz="1000"/>
              <a:t>, R. Dieckmann, Cornell Univ.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Polykrystallinsk stoff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Fremstilling</a:t>
            </a:r>
          </a:p>
          <a:p>
            <a:pPr lvl="1" eaLnBrk="1" hangingPunct="1"/>
            <a:r>
              <a:rPr lang="nb-NO" dirty="0" smtClean="0"/>
              <a:t>Størkning fra smelte </a:t>
            </a:r>
          </a:p>
          <a:p>
            <a:pPr lvl="2" eaLnBrk="1" hangingPunct="1"/>
            <a:r>
              <a:rPr lang="nb-NO" dirty="0" smtClean="0"/>
              <a:t>Typisk for metaller</a:t>
            </a:r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Sintring av </a:t>
            </a:r>
            <a:r>
              <a:rPr lang="nb-NO" dirty="0" err="1" smtClean="0"/>
              <a:t>pulvre</a:t>
            </a:r>
            <a:endParaRPr lang="nb-NO" dirty="0" smtClean="0"/>
          </a:p>
          <a:p>
            <a:pPr lvl="2" eaLnBrk="1" hangingPunct="1"/>
            <a:r>
              <a:rPr lang="nb-NO" dirty="0" smtClean="0"/>
              <a:t>Typisk for keramer</a:t>
            </a:r>
          </a:p>
          <a:p>
            <a:pPr lvl="2" eaLnBrk="1" hangingPunct="1"/>
            <a:r>
              <a:rPr lang="nb-NO" dirty="0" smtClean="0"/>
              <a:t>Men også for enkelte metaller; pulvermetallurgi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Sintring er eliminasjon av porer ( = eliminasjon av overflater)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Drives av reduksjon i overflateenergi</a:t>
            </a:r>
            <a:endParaRPr lang="en-GB" dirty="0" smtClean="0"/>
          </a:p>
          <a:p>
            <a:pPr eaLnBrk="1" hangingPunct="1"/>
            <a:endParaRPr lang="nb-NO" dirty="0" smtClean="0"/>
          </a:p>
          <a:p>
            <a:pPr lvl="2" eaLnBrk="1" hangingPunct="1"/>
            <a:endParaRPr lang="nb-NO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9157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Defektbok-sint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3267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0198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Coble and Burke, in Progress in Ceramic Science, C. Haavik, UiO,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nb-NO" smtClean="0"/>
              <a:t>Illustrasjon: Ni+ZrO</a:t>
            </a:r>
            <a:r>
              <a:rPr lang="nb-NO" baseline="-25000" smtClean="0"/>
              <a:t>2</a:t>
            </a:r>
            <a:r>
              <a:rPr lang="nb-NO" smtClean="0"/>
              <a:t> cermet sintret ved 1500°C</a:t>
            </a:r>
            <a:endParaRPr lang="en-US" smtClean="0"/>
          </a:p>
        </p:txBody>
      </p:sp>
      <p:pic>
        <p:nvPicPr>
          <p:cNvPr id="404483" name="Picture 3" descr="File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927725" cy="54229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4" name="Picture 4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965700" cy="5486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5" name="Picture 5" descr="File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6019800" cy="55038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1203" name="Picture 5" descr="mineral-rho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Oppsummering, Kap. 7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248026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Amorfe </a:t>
            </a:r>
            <a:r>
              <a:rPr lang="nb-NO" sz="1800" dirty="0" err="1" smtClean="0">
                <a:solidFill>
                  <a:schemeClr val="bg1"/>
                </a:solidFill>
              </a:rPr>
              <a:t>vs</a:t>
            </a:r>
            <a:r>
              <a:rPr lang="nb-NO" sz="1800" dirty="0" smtClean="0">
                <a:solidFill>
                  <a:schemeClr val="bg1"/>
                </a:solidFill>
              </a:rPr>
              <a:t> krystallinske stoffer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Struktur i krystallinske 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Enhetsceller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Kulepakking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>
                <a:solidFill>
                  <a:schemeClr val="bg1"/>
                </a:solidFill>
              </a:rPr>
              <a:t>Bravais-gittere</a:t>
            </a:r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Bestemmelse og nomenklatur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Defekter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Nulldimensjonale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Punktdefekter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Elektroniske 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Nomenklatur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Defektkjemi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Diffusjon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Todimensjonale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Korngrenser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Overflater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5251450"/>
            <a:ext cx="3810000" cy="15621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Mikrostruktur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Enkrystaller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Polykrystallinske stoffer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Fremstilling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Sintring</a:t>
            </a:r>
          </a:p>
          <a:p>
            <a:pPr lvl="1" eaLnBrk="1" hangingPunct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Etter</a:t>
            </a:r>
            <a:r>
              <a:rPr lang="en-GB" dirty="0" smtClean="0"/>
              <a:t> 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Etter dette kapittelet må du kunne gjøre rede for amorfe og krystallinske stoffer,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kunne beskrive eller skissere de vanligste symmetrier (kubisk, tetragonal, osv.) og Bravais-gittere.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vite hvordan mikroskopi og diffraksjon brukes til å studere strukturer.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må kjenne til elektroniske defekter og punktdefekter og nomenklaturen for disse, samt hvordan vi skriver og balanserer defektreaksjoner.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kjenne sammenhenger mellom defekter og diffusjon.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kunne beskrive dislokasjoner, korngrenser og overflater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Du </a:t>
            </a:r>
            <a:r>
              <a:rPr lang="nb-NO" dirty="0"/>
              <a:t>bør kunne vise hvordan enkrystaller lages og hvordan et tett polykrystallinsk material fremkommer ved sintring.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20675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6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7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8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9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0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1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2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3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4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5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6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7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8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9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0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1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2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3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4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5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6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7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8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9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0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1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2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3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4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5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6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7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8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9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0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1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2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3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4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5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6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7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8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9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0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1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2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3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4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5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5" name="Oval 55"/>
          <p:cNvSpPr>
            <a:spLocks noChangeArrowheads="1"/>
          </p:cNvSpPr>
          <p:nvPr/>
        </p:nvSpPr>
        <p:spPr bwMode="auto">
          <a:xfrm>
            <a:off x="4356100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Oval 56"/>
          <p:cNvSpPr>
            <a:spLocks noChangeArrowheads="1"/>
          </p:cNvSpPr>
          <p:nvPr/>
        </p:nvSpPr>
        <p:spPr bwMode="auto">
          <a:xfrm>
            <a:off x="3779838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Oval 57"/>
          <p:cNvSpPr>
            <a:spLocks noChangeArrowheads="1"/>
          </p:cNvSpPr>
          <p:nvPr/>
        </p:nvSpPr>
        <p:spPr bwMode="auto">
          <a:xfrm>
            <a:off x="4067175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Oval 58"/>
          <p:cNvSpPr>
            <a:spLocks noChangeArrowheads="1"/>
          </p:cNvSpPr>
          <p:nvPr/>
        </p:nvSpPr>
        <p:spPr bwMode="auto">
          <a:xfrm>
            <a:off x="4643438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Oval 59"/>
          <p:cNvSpPr>
            <a:spLocks noChangeArrowheads="1"/>
          </p:cNvSpPr>
          <p:nvPr/>
        </p:nvSpPr>
        <p:spPr bwMode="auto">
          <a:xfrm>
            <a:off x="4930775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Oval 60"/>
          <p:cNvSpPr>
            <a:spLocks noChangeArrowheads="1"/>
          </p:cNvSpPr>
          <p:nvPr/>
        </p:nvSpPr>
        <p:spPr bwMode="auto">
          <a:xfrm>
            <a:off x="3706813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Oval 61"/>
          <p:cNvSpPr>
            <a:spLocks noChangeArrowheads="1"/>
          </p:cNvSpPr>
          <p:nvPr/>
        </p:nvSpPr>
        <p:spPr bwMode="auto">
          <a:xfrm>
            <a:off x="3995738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Oval 62"/>
          <p:cNvSpPr>
            <a:spLocks noChangeArrowheads="1"/>
          </p:cNvSpPr>
          <p:nvPr/>
        </p:nvSpPr>
        <p:spPr bwMode="auto">
          <a:xfrm>
            <a:off x="4283075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Oval 63"/>
          <p:cNvSpPr>
            <a:spLocks noChangeArrowheads="1"/>
          </p:cNvSpPr>
          <p:nvPr/>
        </p:nvSpPr>
        <p:spPr bwMode="auto">
          <a:xfrm>
            <a:off x="4572000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64"/>
          <p:cNvSpPr>
            <a:spLocks noChangeArrowheads="1"/>
          </p:cNvSpPr>
          <p:nvPr/>
        </p:nvSpPr>
        <p:spPr bwMode="auto">
          <a:xfrm>
            <a:off x="4859338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Oval 65"/>
          <p:cNvSpPr>
            <a:spLocks noChangeArrowheads="1"/>
          </p:cNvSpPr>
          <p:nvPr/>
        </p:nvSpPr>
        <p:spPr bwMode="auto">
          <a:xfrm>
            <a:off x="3635375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Oval 66"/>
          <p:cNvSpPr>
            <a:spLocks noChangeArrowheads="1"/>
          </p:cNvSpPr>
          <p:nvPr/>
        </p:nvSpPr>
        <p:spPr bwMode="auto">
          <a:xfrm>
            <a:off x="3635375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Oval 67"/>
          <p:cNvSpPr>
            <a:spLocks noChangeArrowheads="1"/>
          </p:cNvSpPr>
          <p:nvPr/>
        </p:nvSpPr>
        <p:spPr bwMode="auto">
          <a:xfrm>
            <a:off x="4211638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Oval 68"/>
          <p:cNvSpPr>
            <a:spLocks noChangeArrowheads="1"/>
          </p:cNvSpPr>
          <p:nvPr/>
        </p:nvSpPr>
        <p:spPr bwMode="auto">
          <a:xfrm>
            <a:off x="3924300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Oval 69"/>
          <p:cNvSpPr>
            <a:spLocks noChangeArrowheads="1"/>
          </p:cNvSpPr>
          <p:nvPr/>
        </p:nvSpPr>
        <p:spPr bwMode="auto">
          <a:xfrm>
            <a:off x="4500563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Oval 70"/>
          <p:cNvSpPr>
            <a:spLocks noChangeArrowheads="1"/>
          </p:cNvSpPr>
          <p:nvPr/>
        </p:nvSpPr>
        <p:spPr bwMode="auto">
          <a:xfrm>
            <a:off x="3924300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Oval 71"/>
          <p:cNvSpPr>
            <a:spLocks noChangeArrowheads="1"/>
          </p:cNvSpPr>
          <p:nvPr/>
        </p:nvSpPr>
        <p:spPr bwMode="auto">
          <a:xfrm>
            <a:off x="4211638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Oval 72"/>
          <p:cNvSpPr>
            <a:spLocks noChangeArrowheads="1"/>
          </p:cNvSpPr>
          <p:nvPr/>
        </p:nvSpPr>
        <p:spPr bwMode="auto">
          <a:xfrm>
            <a:off x="4500563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Oval 73"/>
          <p:cNvSpPr>
            <a:spLocks noChangeArrowheads="1"/>
          </p:cNvSpPr>
          <p:nvPr/>
        </p:nvSpPr>
        <p:spPr bwMode="auto">
          <a:xfrm>
            <a:off x="3635375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4" name="Oval 74"/>
          <p:cNvSpPr>
            <a:spLocks noChangeArrowheads="1"/>
          </p:cNvSpPr>
          <p:nvPr/>
        </p:nvSpPr>
        <p:spPr bwMode="auto">
          <a:xfrm>
            <a:off x="3924300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Oval 75"/>
          <p:cNvSpPr>
            <a:spLocks noChangeArrowheads="1"/>
          </p:cNvSpPr>
          <p:nvPr/>
        </p:nvSpPr>
        <p:spPr bwMode="auto">
          <a:xfrm>
            <a:off x="4211638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6" name="Oval 76"/>
          <p:cNvSpPr>
            <a:spLocks noChangeArrowheads="1"/>
          </p:cNvSpPr>
          <p:nvPr/>
        </p:nvSpPr>
        <p:spPr bwMode="auto">
          <a:xfrm>
            <a:off x="4500563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Oval 77"/>
          <p:cNvSpPr>
            <a:spLocks noChangeArrowheads="1"/>
          </p:cNvSpPr>
          <p:nvPr/>
        </p:nvSpPr>
        <p:spPr bwMode="auto">
          <a:xfrm>
            <a:off x="4787900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Oval 78"/>
          <p:cNvSpPr>
            <a:spLocks noChangeArrowheads="1"/>
          </p:cNvSpPr>
          <p:nvPr/>
        </p:nvSpPr>
        <p:spPr bwMode="auto">
          <a:xfrm>
            <a:off x="4787900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9" name="Oval 79"/>
          <p:cNvSpPr>
            <a:spLocks noChangeArrowheads="1"/>
          </p:cNvSpPr>
          <p:nvPr/>
        </p:nvSpPr>
        <p:spPr bwMode="auto">
          <a:xfrm>
            <a:off x="4787900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0" name="Oval 80"/>
          <p:cNvSpPr>
            <a:spLocks noChangeArrowheads="1"/>
          </p:cNvSpPr>
          <p:nvPr/>
        </p:nvSpPr>
        <p:spPr bwMode="auto">
          <a:xfrm flipV="1">
            <a:off x="5219700" y="29035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Oval 81"/>
          <p:cNvSpPr>
            <a:spLocks noChangeArrowheads="1"/>
          </p:cNvSpPr>
          <p:nvPr/>
        </p:nvSpPr>
        <p:spPr bwMode="auto">
          <a:xfrm flipV="1">
            <a:off x="5148263" y="30480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Oval 82"/>
          <p:cNvSpPr>
            <a:spLocks noChangeArrowheads="1"/>
          </p:cNvSpPr>
          <p:nvPr/>
        </p:nvSpPr>
        <p:spPr bwMode="auto">
          <a:xfrm flipV="1">
            <a:off x="5076825" y="31924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3" name="Oval 83"/>
          <p:cNvSpPr>
            <a:spLocks noChangeArrowheads="1"/>
          </p:cNvSpPr>
          <p:nvPr/>
        </p:nvSpPr>
        <p:spPr bwMode="auto">
          <a:xfrm>
            <a:off x="5219700" y="261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Oval 84"/>
          <p:cNvSpPr>
            <a:spLocks noChangeArrowheads="1"/>
          </p:cNvSpPr>
          <p:nvPr/>
        </p:nvSpPr>
        <p:spPr bwMode="auto">
          <a:xfrm>
            <a:off x="5148263" y="27606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5" name="Oval 85"/>
          <p:cNvSpPr>
            <a:spLocks noChangeArrowheads="1"/>
          </p:cNvSpPr>
          <p:nvPr/>
        </p:nvSpPr>
        <p:spPr bwMode="auto">
          <a:xfrm>
            <a:off x="5076825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6" name="Oval 86"/>
          <p:cNvSpPr>
            <a:spLocks noChangeArrowheads="1"/>
          </p:cNvSpPr>
          <p:nvPr/>
        </p:nvSpPr>
        <p:spPr bwMode="auto">
          <a:xfrm>
            <a:off x="5219700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Oval 87"/>
          <p:cNvSpPr>
            <a:spLocks noChangeArrowheads="1"/>
          </p:cNvSpPr>
          <p:nvPr/>
        </p:nvSpPr>
        <p:spPr bwMode="auto">
          <a:xfrm>
            <a:off x="5148263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8" name="Oval 88"/>
          <p:cNvSpPr>
            <a:spLocks noChangeArrowheads="1"/>
          </p:cNvSpPr>
          <p:nvPr/>
        </p:nvSpPr>
        <p:spPr bwMode="auto">
          <a:xfrm>
            <a:off x="5076825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9" name="Line 89"/>
          <p:cNvSpPr>
            <a:spLocks noChangeShapeType="1"/>
          </p:cNvSpPr>
          <p:nvPr/>
        </p:nvSpPr>
        <p:spPr bwMode="auto">
          <a:xfrm>
            <a:off x="3732213" y="27273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0" name="Line 90"/>
          <p:cNvSpPr>
            <a:spLocks noChangeShapeType="1"/>
          </p:cNvSpPr>
          <p:nvPr/>
        </p:nvSpPr>
        <p:spPr bwMode="auto">
          <a:xfrm>
            <a:off x="3732213" y="33035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1" name="Line 91"/>
          <p:cNvSpPr>
            <a:spLocks noChangeShapeType="1"/>
          </p:cNvSpPr>
          <p:nvPr/>
        </p:nvSpPr>
        <p:spPr bwMode="auto">
          <a:xfrm>
            <a:off x="3733800" y="301625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2" name="Line 92"/>
          <p:cNvSpPr>
            <a:spLocks noChangeShapeType="1"/>
          </p:cNvSpPr>
          <p:nvPr/>
        </p:nvSpPr>
        <p:spPr bwMode="auto">
          <a:xfrm>
            <a:off x="3733800" y="27273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3" name="Line 93"/>
          <p:cNvSpPr>
            <a:spLocks noChangeShapeType="1"/>
          </p:cNvSpPr>
          <p:nvPr/>
        </p:nvSpPr>
        <p:spPr bwMode="auto">
          <a:xfrm>
            <a:off x="3890963" y="24288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4" name="Line 94"/>
          <p:cNvSpPr>
            <a:spLocks noChangeShapeType="1"/>
          </p:cNvSpPr>
          <p:nvPr/>
        </p:nvSpPr>
        <p:spPr bwMode="auto">
          <a:xfrm>
            <a:off x="4024313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5" name="Line 95"/>
          <p:cNvSpPr>
            <a:spLocks noChangeShapeType="1"/>
          </p:cNvSpPr>
          <p:nvPr/>
        </p:nvSpPr>
        <p:spPr bwMode="auto">
          <a:xfrm>
            <a:off x="431958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6" name="Line 96"/>
          <p:cNvSpPr>
            <a:spLocks noChangeShapeType="1"/>
          </p:cNvSpPr>
          <p:nvPr/>
        </p:nvSpPr>
        <p:spPr bwMode="auto">
          <a:xfrm>
            <a:off x="460533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7" name="Line 97"/>
          <p:cNvSpPr>
            <a:spLocks noChangeShapeType="1"/>
          </p:cNvSpPr>
          <p:nvPr/>
        </p:nvSpPr>
        <p:spPr bwMode="auto">
          <a:xfrm>
            <a:off x="5183188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8" name="Line 98"/>
          <p:cNvSpPr>
            <a:spLocks noChangeShapeType="1"/>
          </p:cNvSpPr>
          <p:nvPr/>
        </p:nvSpPr>
        <p:spPr bwMode="auto">
          <a:xfrm flipH="1">
            <a:off x="3733800" y="242411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9" name="Line 99"/>
          <p:cNvSpPr>
            <a:spLocks noChangeShapeType="1"/>
          </p:cNvSpPr>
          <p:nvPr/>
        </p:nvSpPr>
        <p:spPr bwMode="auto">
          <a:xfrm flipH="1">
            <a:off x="4025900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0" name="Line 100"/>
          <p:cNvSpPr>
            <a:spLocks noChangeShapeType="1"/>
          </p:cNvSpPr>
          <p:nvPr/>
        </p:nvSpPr>
        <p:spPr bwMode="auto">
          <a:xfrm flipH="1">
            <a:off x="43164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1" name="Line 101"/>
          <p:cNvSpPr>
            <a:spLocks noChangeShapeType="1"/>
          </p:cNvSpPr>
          <p:nvPr/>
        </p:nvSpPr>
        <p:spPr bwMode="auto">
          <a:xfrm flipH="1">
            <a:off x="4608513" y="2427288"/>
            <a:ext cx="157162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2" name="Line 102"/>
          <p:cNvSpPr>
            <a:spLocks noChangeShapeType="1"/>
          </p:cNvSpPr>
          <p:nvPr/>
        </p:nvSpPr>
        <p:spPr bwMode="auto">
          <a:xfrm flipH="1">
            <a:off x="4892675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3" name="Line 103"/>
          <p:cNvSpPr>
            <a:spLocks noChangeShapeType="1"/>
          </p:cNvSpPr>
          <p:nvPr/>
        </p:nvSpPr>
        <p:spPr bwMode="auto">
          <a:xfrm flipH="1">
            <a:off x="5180013" y="24320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4" name="Line 104"/>
          <p:cNvSpPr>
            <a:spLocks noChangeShapeType="1"/>
          </p:cNvSpPr>
          <p:nvPr/>
        </p:nvSpPr>
        <p:spPr bwMode="auto">
          <a:xfrm>
            <a:off x="4892675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5" name="Line 105"/>
          <p:cNvSpPr>
            <a:spLocks noChangeShapeType="1"/>
          </p:cNvSpPr>
          <p:nvPr/>
        </p:nvSpPr>
        <p:spPr bwMode="auto">
          <a:xfrm>
            <a:off x="3814763" y="25669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36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0623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0625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6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7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8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9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0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1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2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3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4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5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6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7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8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9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0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1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2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3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4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5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6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7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8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9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0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1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2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3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4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5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6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7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8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9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0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1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2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3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4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5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6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7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8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9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0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1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2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3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4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24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37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8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9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0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1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2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3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4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5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6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7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8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9" name="Line 171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0" name="Line 172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1" name="Line 173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2" name="Line 174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3" name="Line 175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4" name="Line 176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5" name="Line 177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6" name="Line 178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7" name="Line 179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8" name="Line 180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9" name="Line 181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0" name="Line 182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61" name="Group 18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0603" name="Line 18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4" name="Line 18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5" name="Line 18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6" name="Line 18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7" name="Line 18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8" name="Line 18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9" name="Line 19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0" name="Line 19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1" name="Line 19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2" name="Line 19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3" name="Line 19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4" name="Line 19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5" name="Oval 19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6" name="Oval 19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7" name="Oval 19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8" name="Oval 19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9" name="Oval 20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0" name="Oval 20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1" name="Oval 20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2" name="Oval 20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562" name="Group 204"/>
          <p:cNvGrpSpPr>
            <a:grpSpLocks/>
          </p:cNvGrpSpPr>
          <p:nvPr/>
        </p:nvGrpSpPr>
        <p:grpSpPr bwMode="auto">
          <a:xfrm>
            <a:off x="3679825" y="3460750"/>
            <a:ext cx="1716088" cy="1095375"/>
            <a:chOff x="2318" y="2180"/>
            <a:chExt cx="1081" cy="690"/>
          </a:xfrm>
        </p:grpSpPr>
        <p:sp>
          <p:nvSpPr>
            <p:cNvPr id="20564" name="Line 205"/>
            <p:cNvSpPr>
              <a:spLocks noChangeShapeType="1"/>
            </p:cNvSpPr>
            <p:nvPr/>
          </p:nvSpPr>
          <p:spPr bwMode="auto">
            <a:xfrm>
              <a:off x="2322" y="24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5" name="Line 206"/>
            <p:cNvSpPr>
              <a:spLocks noChangeShapeType="1"/>
            </p:cNvSpPr>
            <p:nvPr/>
          </p:nvSpPr>
          <p:spPr bwMode="auto">
            <a:xfrm>
              <a:off x="2685" y="2437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6" name="Line 207"/>
            <p:cNvSpPr>
              <a:spLocks noChangeShapeType="1"/>
            </p:cNvSpPr>
            <p:nvPr/>
          </p:nvSpPr>
          <p:spPr bwMode="auto">
            <a:xfrm>
              <a:off x="2418" y="22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7" name="Line 208"/>
            <p:cNvSpPr>
              <a:spLocks noChangeShapeType="1"/>
            </p:cNvSpPr>
            <p:nvPr/>
          </p:nvSpPr>
          <p:spPr bwMode="auto">
            <a:xfrm>
              <a:off x="2781" y="224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8" name="Line 209"/>
            <p:cNvSpPr>
              <a:spLocks noChangeShapeType="1"/>
            </p:cNvSpPr>
            <p:nvPr/>
          </p:nvSpPr>
          <p:spPr bwMode="auto">
            <a:xfrm flipV="1">
              <a:off x="2325" y="2597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9" name="Line 210"/>
            <p:cNvSpPr>
              <a:spLocks noChangeShapeType="1"/>
            </p:cNvSpPr>
            <p:nvPr/>
          </p:nvSpPr>
          <p:spPr bwMode="auto">
            <a:xfrm flipV="1">
              <a:off x="2692" y="2604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0" name="Line 211"/>
            <p:cNvSpPr>
              <a:spLocks noChangeShapeType="1"/>
            </p:cNvSpPr>
            <p:nvPr/>
          </p:nvSpPr>
          <p:spPr bwMode="auto">
            <a:xfrm flipV="1">
              <a:off x="2318" y="2798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1" name="Line 212"/>
            <p:cNvSpPr>
              <a:spLocks noChangeShapeType="1"/>
            </p:cNvSpPr>
            <p:nvPr/>
          </p:nvSpPr>
          <p:spPr bwMode="auto">
            <a:xfrm flipV="1">
              <a:off x="2321" y="242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2" name="Line 213"/>
            <p:cNvSpPr>
              <a:spLocks noChangeShapeType="1"/>
            </p:cNvSpPr>
            <p:nvPr/>
          </p:nvSpPr>
          <p:spPr bwMode="auto">
            <a:xfrm flipV="1">
              <a:off x="2417" y="224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3" name="Line 214"/>
            <p:cNvSpPr>
              <a:spLocks noChangeShapeType="1"/>
            </p:cNvSpPr>
            <p:nvPr/>
          </p:nvSpPr>
          <p:spPr bwMode="auto">
            <a:xfrm flipV="1">
              <a:off x="2405" y="260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4" name="Line 215"/>
            <p:cNvSpPr>
              <a:spLocks noChangeShapeType="1"/>
            </p:cNvSpPr>
            <p:nvPr/>
          </p:nvSpPr>
          <p:spPr bwMode="auto">
            <a:xfrm flipV="1">
              <a:off x="2323" y="2239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5" name="Line 216"/>
            <p:cNvSpPr>
              <a:spLocks noChangeShapeType="1"/>
            </p:cNvSpPr>
            <p:nvPr/>
          </p:nvSpPr>
          <p:spPr bwMode="auto">
            <a:xfrm flipV="1">
              <a:off x="2692" y="223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6" name="Oval 217"/>
            <p:cNvSpPr>
              <a:spLocks noChangeArrowheads="1"/>
            </p:cNvSpPr>
            <p:nvPr/>
          </p:nvSpPr>
          <p:spPr bwMode="auto">
            <a:xfrm>
              <a:off x="2900" y="25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7" name="Oval 218"/>
            <p:cNvSpPr>
              <a:spLocks noChangeArrowheads="1"/>
            </p:cNvSpPr>
            <p:nvPr/>
          </p:nvSpPr>
          <p:spPr bwMode="auto">
            <a:xfrm>
              <a:off x="3081" y="25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8" name="Oval 219"/>
            <p:cNvSpPr>
              <a:spLocks noChangeArrowheads="1"/>
            </p:cNvSpPr>
            <p:nvPr/>
          </p:nvSpPr>
          <p:spPr bwMode="auto">
            <a:xfrm>
              <a:off x="2895" y="23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9" name="Oval 220"/>
            <p:cNvSpPr>
              <a:spLocks noChangeArrowheads="1"/>
            </p:cNvSpPr>
            <p:nvPr/>
          </p:nvSpPr>
          <p:spPr bwMode="auto">
            <a:xfrm>
              <a:off x="3076" y="237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0" name="Oval 221"/>
            <p:cNvSpPr>
              <a:spLocks noChangeArrowheads="1"/>
            </p:cNvSpPr>
            <p:nvPr/>
          </p:nvSpPr>
          <p:spPr bwMode="auto">
            <a:xfrm>
              <a:off x="2906" y="21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1" name="Oval 222"/>
            <p:cNvSpPr>
              <a:spLocks noChangeArrowheads="1"/>
            </p:cNvSpPr>
            <p:nvPr/>
          </p:nvSpPr>
          <p:spPr bwMode="auto">
            <a:xfrm>
              <a:off x="3026" y="24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2" name="Oval 223"/>
            <p:cNvSpPr>
              <a:spLocks noChangeArrowheads="1"/>
            </p:cNvSpPr>
            <p:nvPr/>
          </p:nvSpPr>
          <p:spPr bwMode="auto">
            <a:xfrm>
              <a:off x="2863" y="26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3" name="Oval 224"/>
            <p:cNvSpPr>
              <a:spLocks noChangeArrowheads="1"/>
            </p:cNvSpPr>
            <p:nvPr/>
          </p:nvSpPr>
          <p:spPr bwMode="auto">
            <a:xfrm>
              <a:off x="2855" y="245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4" name="Oval 225"/>
            <p:cNvSpPr>
              <a:spLocks noChangeArrowheads="1"/>
            </p:cNvSpPr>
            <p:nvPr/>
          </p:nvSpPr>
          <p:spPr bwMode="auto">
            <a:xfrm>
              <a:off x="3087" y="21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5" name="Oval 226"/>
            <p:cNvSpPr>
              <a:spLocks noChangeArrowheads="1"/>
            </p:cNvSpPr>
            <p:nvPr/>
          </p:nvSpPr>
          <p:spPr bwMode="auto">
            <a:xfrm flipV="1">
              <a:off x="3263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6" name="Oval 227"/>
            <p:cNvSpPr>
              <a:spLocks noChangeArrowheads="1"/>
            </p:cNvSpPr>
            <p:nvPr/>
          </p:nvSpPr>
          <p:spPr bwMode="auto">
            <a:xfrm flipV="1">
              <a:off x="3218" y="263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7" name="Oval 228"/>
            <p:cNvSpPr>
              <a:spLocks noChangeArrowheads="1"/>
            </p:cNvSpPr>
            <p:nvPr/>
          </p:nvSpPr>
          <p:spPr bwMode="auto">
            <a:xfrm flipV="1">
              <a:off x="3045" y="26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8" name="Oval 229"/>
            <p:cNvSpPr>
              <a:spLocks noChangeArrowheads="1"/>
            </p:cNvSpPr>
            <p:nvPr/>
          </p:nvSpPr>
          <p:spPr bwMode="auto">
            <a:xfrm>
              <a:off x="3263" y="23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9" name="Oval 230"/>
            <p:cNvSpPr>
              <a:spLocks noChangeArrowheads="1"/>
            </p:cNvSpPr>
            <p:nvPr/>
          </p:nvSpPr>
          <p:spPr bwMode="auto">
            <a:xfrm>
              <a:off x="3218" y="245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0" name="Oval 231"/>
            <p:cNvSpPr>
              <a:spLocks noChangeArrowheads="1"/>
            </p:cNvSpPr>
            <p:nvPr/>
          </p:nvSpPr>
          <p:spPr bwMode="auto">
            <a:xfrm>
              <a:off x="3173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1" name="Oval 232"/>
            <p:cNvSpPr>
              <a:spLocks noChangeArrowheads="1"/>
            </p:cNvSpPr>
            <p:nvPr/>
          </p:nvSpPr>
          <p:spPr bwMode="auto">
            <a:xfrm>
              <a:off x="3263" y="21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2" name="Oval 233"/>
            <p:cNvSpPr>
              <a:spLocks noChangeArrowheads="1"/>
            </p:cNvSpPr>
            <p:nvPr/>
          </p:nvSpPr>
          <p:spPr bwMode="auto">
            <a:xfrm>
              <a:off x="3218" y="22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3" name="Oval 234"/>
            <p:cNvSpPr>
              <a:spLocks noChangeArrowheads="1"/>
            </p:cNvSpPr>
            <p:nvPr/>
          </p:nvSpPr>
          <p:spPr bwMode="auto">
            <a:xfrm>
              <a:off x="3173" y="23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4" name="Oval 235"/>
            <p:cNvSpPr>
              <a:spLocks noChangeArrowheads="1"/>
            </p:cNvSpPr>
            <p:nvPr/>
          </p:nvSpPr>
          <p:spPr bwMode="auto">
            <a:xfrm>
              <a:off x="2857" y="22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5" name="Oval 236"/>
            <p:cNvSpPr>
              <a:spLocks noChangeArrowheads="1"/>
            </p:cNvSpPr>
            <p:nvPr/>
          </p:nvSpPr>
          <p:spPr bwMode="auto">
            <a:xfrm>
              <a:off x="2812" y="23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6" name="Oval 237"/>
            <p:cNvSpPr>
              <a:spLocks noChangeArrowheads="1"/>
            </p:cNvSpPr>
            <p:nvPr/>
          </p:nvSpPr>
          <p:spPr bwMode="auto">
            <a:xfrm>
              <a:off x="2986" y="27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7" name="Oval 238"/>
            <p:cNvSpPr>
              <a:spLocks noChangeArrowheads="1"/>
            </p:cNvSpPr>
            <p:nvPr/>
          </p:nvSpPr>
          <p:spPr bwMode="auto">
            <a:xfrm flipV="1">
              <a:off x="3168" y="273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8" name="Oval 239"/>
            <p:cNvSpPr>
              <a:spLocks noChangeArrowheads="1"/>
            </p:cNvSpPr>
            <p:nvPr/>
          </p:nvSpPr>
          <p:spPr bwMode="auto">
            <a:xfrm>
              <a:off x="2810" y="27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9" name="Oval 240"/>
            <p:cNvSpPr>
              <a:spLocks noChangeArrowheads="1"/>
            </p:cNvSpPr>
            <p:nvPr/>
          </p:nvSpPr>
          <p:spPr bwMode="auto">
            <a:xfrm>
              <a:off x="3037" y="22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0" name="Oval 241"/>
            <p:cNvSpPr>
              <a:spLocks noChangeArrowheads="1"/>
            </p:cNvSpPr>
            <p:nvPr/>
          </p:nvSpPr>
          <p:spPr bwMode="auto">
            <a:xfrm>
              <a:off x="2809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1" name="Oval 242"/>
            <p:cNvSpPr>
              <a:spLocks noChangeArrowheads="1"/>
            </p:cNvSpPr>
            <p:nvPr/>
          </p:nvSpPr>
          <p:spPr bwMode="auto">
            <a:xfrm flipV="1">
              <a:off x="2991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2" name="Oval 243"/>
            <p:cNvSpPr>
              <a:spLocks noChangeArrowheads="1"/>
            </p:cNvSpPr>
            <p:nvPr/>
          </p:nvSpPr>
          <p:spPr bwMode="auto">
            <a:xfrm>
              <a:off x="2989" y="23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63" name="Text Box 244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6" name="Slide Number Placeholder 2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1508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4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5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6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7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9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0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1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2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3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4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5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6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7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8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9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0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1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2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3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4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5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6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7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8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59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1768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69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0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1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2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3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4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5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6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7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8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9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0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1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2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3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4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5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6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7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8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9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0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1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2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3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4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5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6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7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8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9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0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1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2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3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4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5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6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7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8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9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0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1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2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3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4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5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6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7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8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60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1716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1718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9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0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1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2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3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4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5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6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7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8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9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0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1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2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3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4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5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6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7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8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9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0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1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2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3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4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5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6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7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8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9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0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1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2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3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4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5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6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7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8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9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0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1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2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3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4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5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6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7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717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61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2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3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4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5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6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7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8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9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0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1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2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3" name="Line 2219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4" name="Line 2220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5" name="Line 2221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6" name="Line 2222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7" name="Line 2223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8" name="Line 2224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9" name="Line 2225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0" name="Line 2226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1" name="Line 2227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2" name="Line 2228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3" name="Line 2229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4" name="Line 2230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5" name="Line 2231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6" name="Line 2232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7" name="Line 2233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8" name="Line 2234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9" name="Line 2235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0" name="Line 2236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1" name="Line 2237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2" name="Line 2238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3" name="Line 2239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4" name="Line 2240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5" name="Line 2241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6" name="Line 2242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97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1696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7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8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9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0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1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2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3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4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5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6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7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8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09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2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3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4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5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98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9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0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1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2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3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4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5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6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7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8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9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10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1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2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3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4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5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6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7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8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9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0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1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2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3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4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5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6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7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8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9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0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1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2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3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4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5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6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7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8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9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0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1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2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3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4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5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6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7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8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649" name="Group 2315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1651" name="Oval 2316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2" name="Oval 2317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3" name="Oval 2318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4" name="Oval 2319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5" name="Oval 2320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6" name="Oval 2321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7" name="Oval 2322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8" name="Oval 2323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9" name="Oval 2324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0" name="Oval 2325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1" name="Oval 2326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2" name="Oval 2327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3" name="Oval 2328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" name="Oval 2329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" name="Oval 2330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" name="Oval 2331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" name="Oval 2332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" name="Oval 2333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9" name="Oval 2334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0" name="Oval 2335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" name="Oval 2336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2" name="Oval 2337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3" name="Oval 2338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4" name="Oval 2339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5" name="Oval 2340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6" name="Oval 2341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7" name="Oval 2342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8" name="Oval 2343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9" name="Oval 2344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0" name="Oval 2345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1" name="Oval 2346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2" name="Oval 2347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3" name="Oval 2348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4" name="Oval 2349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5" name="Oval 2350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6" name="Oval 2351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7" name="Oval 2352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8" name="Oval 2353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9" name="Oval 2354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0" name="Oval 2355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1" name="Oval 2356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2" name="Oval 2357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3" name="Oval 2358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4" name="Oval 2359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5" name="Oval 2360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650" name="Text Box 2361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315" name="Slide Number Placeholder 3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6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4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5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6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8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9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0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1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2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3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4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5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8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9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3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4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6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7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8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2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3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2793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4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5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6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7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8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9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0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1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2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3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4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5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6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7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8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9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0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1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2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3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4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5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6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7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8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9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0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1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2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3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4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5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6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7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8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9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0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1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2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3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4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5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6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7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8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9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0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1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2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3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584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2741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2743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4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5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6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7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8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9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0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1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2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3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4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5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6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7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8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9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0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1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2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3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4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5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6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7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8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9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0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1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2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3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4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5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6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7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8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9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0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1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2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3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4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5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6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7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8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9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0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1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2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742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85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6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7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8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9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0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1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2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3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4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5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6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7" name="Line 171"/>
          <p:cNvSpPr>
            <a:spLocks noChangeShapeType="1"/>
          </p:cNvSpPr>
          <p:nvPr/>
        </p:nvSpPr>
        <p:spPr bwMode="auto">
          <a:xfrm>
            <a:off x="43164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8" name="Line 172"/>
          <p:cNvSpPr>
            <a:spLocks noChangeShapeType="1"/>
          </p:cNvSpPr>
          <p:nvPr/>
        </p:nvSpPr>
        <p:spPr bwMode="auto">
          <a:xfrm>
            <a:off x="48926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9" name="Line 173"/>
          <p:cNvSpPr>
            <a:spLocks noChangeShapeType="1"/>
          </p:cNvSpPr>
          <p:nvPr/>
        </p:nvSpPr>
        <p:spPr bwMode="auto">
          <a:xfrm>
            <a:off x="44688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0" name="Line 174"/>
          <p:cNvSpPr>
            <a:spLocks noChangeShapeType="1"/>
          </p:cNvSpPr>
          <p:nvPr/>
        </p:nvSpPr>
        <p:spPr bwMode="auto">
          <a:xfrm>
            <a:off x="50450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1" name="Line 175"/>
          <p:cNvSpPr>
            <a:spLocks noChangeShapeType="1"/>
          </p:cNvSpPr>
          <p:nvPr/>
        </p:nvSpPr>
        <p:spPr bwMode="auto">
          <a:xfrm flipV="1">
            <a:off x="43211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2" name="Line 176"/>
          <p:cNvSpPr>
            <a:spLocks noChangeShapeType="1"/>
          </p:cNvSpPr>
          <p:nvPr/>
        </p:nvSpPr>
        <p:spPr bwMode="auto">
          <a:xfrm flipV="1">
            <a:off x="49037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3" name="Line 177"/>
          <p:cNvSpPr>
            <a:spLocks noChangeShapeType="1"/>
          </p:cNvSpPr>
          <p:nvPr/>
        </p:nvSpPr>
        <p:spPr bwMode="auto">
          <a:xfrm flipV="1">
            <a:off x="43100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4" name="Line 178"/>
          <p:cNvSpPr>
            <a:spLocks noChangeShapeType="1"/>
          </p:cNvSpPr>
          <p:nvPr/>
        </p:nvSpPr>
        <p:spPr bwMode="auto">
          <a:xfrm flipV="1">
            <a:off x="430847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5" name="Line 179"/>
          <p:cNvSpPr>
            <a:spLocks noChangeShapeType="1"/>
          </p:cNvSpPr>
          <p:nvPr/>
        </p:nvSpPr>
        <p:spPr bwMode="auto">
          <a:xfrm flipV="1">
            <a:off x="44672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6" name="Line 180"/>
          <p:cNvSpPr>
            <a:spLocks noChangeShapeType="1"/>
          </p:cNvSpPr>
          <p:nvPr/>
        </p:nvSpPr>
        <p:spPr bwMode="auto">
          <a:xfrm flipV="1">
            <a:off x="44481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7" name="Line 181"/>
          <p:cNvSpPr>
            <a:spLocks noChangeShapeType="1"/>
          </p:cNvSpPr>
          <p:nvPr/>
        </p:nvSpPr>
        <p:spPr bwMode="auto">
          <a:xfrm flipV="1">
            <a:off x="43180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8" name="Line 182"/>
          <p:cNvSpPr>
            <a:spLocks noChangeShapeType="1"/>
          </p:cNvSpPr>
          <p:nvPr/>
        </p:nvSpPr>
        <p:spPr bwMode="auto">
          <a:xfrm flipV="1">
            <a:off x="49037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9" name="Line 183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0" name="Line 184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1" name="Line 185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2" name="Line 186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3" name="Line 187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4" name="Line 188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5" name="Line 189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6" name="Line 190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7" name="Line 191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8" name="Line 192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9" name="Line 193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0" name="Line 194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21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2721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2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3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4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5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6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7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8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9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0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1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2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3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4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5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6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7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8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9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40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22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3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4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5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6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7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8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9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0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1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2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3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4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5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6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7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8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9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0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1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2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3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4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5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6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7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8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9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0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1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2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3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4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5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6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7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8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9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0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1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2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3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4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5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6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7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8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9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0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1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2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73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2676" name="Oval 268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7" name="Oval 269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8" name="Oval 270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9" name="Oval 271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0" name="Oval 272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1" name="Oval 273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2" name="Oval 274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3" name="Oval 275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4" name="Oval 276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5" name="Oval 277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6" name="Oval 278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7" name="Oval 279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8" name="Oval 280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9" name="Oval 281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0" name="Oval 282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1" name="Oval 283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2" name="Oval 284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3" name="Oval 285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4" name="Oval 286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5" name="Oval 287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6" name="Oval 288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7" name="Oval 289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8" name="Oval 290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9" name="Oval 291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0" name="Oval 292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1" name="Oval 293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2" name="Oval 294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3" name="Oval 295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4" name="Oval 296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5" name="Oval 297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6" name="Oval 298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7" name="Oval 299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8" name="Oval 300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9" name="Oval 301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0" name="Oval 302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1" name="Oval 303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2" name="Oval 304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3" name="Oval 305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4" name="Oval 306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5" name="Oval 307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6" name="Oval 308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7" name="Oval 309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8" name="Oval 310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9" name="Oval 311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20" name="Oval 312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74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2675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7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8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9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0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1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2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3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5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6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7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8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9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0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1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2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3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4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5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07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3817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8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9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0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1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2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3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4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5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6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7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8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9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0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1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2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3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4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5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6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7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8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9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0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1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2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3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4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5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6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7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8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9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0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1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2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3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4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5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6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7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8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9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0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1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2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3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4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5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6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7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08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3765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3767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8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9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0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1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2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3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4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5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6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7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8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9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0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1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2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3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4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5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6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7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8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9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0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1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2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3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4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5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6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7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8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9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0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1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2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3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4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5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6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7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8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9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0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1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2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3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4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5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6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766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09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0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1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2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3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4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5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6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7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8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9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0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1" name="Line 171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2" name="Line 172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3" name="Line 173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4" name="Line 174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5" name="Line 175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6" name="Line 176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7" name="Line 177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8" name="Line 178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9" name="Line 179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0" name="Line 180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1" name="Line 181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2" name="Line 182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3" name="Line 183"/>
          <p:cNvSpPr>
            <a:spLocks noChangeShapeType="1"/>
          </p:cNvSpPr>
          <p:nvPr/>
        </p:nvSpPr>
        <p:spPr bwMode="auto">
          <a:xfrm>
            <a:off x="61690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4" name="Line 184"/>
          <p:cNvSpPr>
            <a:spLocks noChangeShapeType="1"/>
          </p:cNvSpPr>
          <p:nvPr/>
        </p:nvSpPr>
        <p:spPr bwMode="auto">
          <a:xfrm>
            <a:off x="63214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5" name="Line 185"/>
          <p:cNvSpPr>
            <a:spLocks noChangeShapeType="1"/>
          </p:cNvSpPr>
          <p:nvPr/>
        </p:nvSpPr>
        <p:spPr bwMode="auto">
          <a:xfrm flipV="1">
            <a:off x="61737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6" name="Line 186"/>
          <p:cNvSpPr>
            <a:spLocks noChangeShapeType="1"/>
          </p:cNvSpPr>
          <p:nvPr/>
        </p:nvSpPr>
        <p:spPr bwMode="auto">
          <a:xfrm flipV="1">
            <a:off x="63261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7" name="Line 187"/>
          <p:cNvSpPr>
            <a:spLocks noChangeShapeType="1"/>
          </p:cNvSpPr>
          <p:nvPr/>
        </p:nvSpPr>
        <p:spPr bwMode="auto">
          <a:xfrm flipV="1">
            <a:off x="61706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8" name="Line 188"/>
          <p:cNvSpPr>
            <a:spLocks noChangeShapeType="1"/>
          </p:cNvSpPr>
          <p:nvPr/>
        </p:nvSpPr>
        <p:spPr bwMode="auto">
          <a:xfrm flipV="1">
            <a:off x="73342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9" name="Line 189"/>
          <p:cNvSpPr>
            <a:spLocks noChangeShapeType="1"/>
          </p:cNvSpPr>
          <p:nvPr/>
        </p:nvSpPr>
        <p:spPr bwMode="auto">
          <a:xfrm flipV="1">
            <a:off x="61658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0" name="Line 190"/>
          <p:cNvSpPr>
            <a:spLocks noChangeShapeType="1"/>
          </p:cNvSpPr>
          <p:nvPr/>
        </p:nvSpPr>
        <p:spPr bwMode="auto">
          <a:xfrm flipV="1">
            <a:off x="61833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1" name="Line 191"/>
          <p:cNvSpPr>
            <a:spLocks noChangeShapeType="1"/>
          </p:cNvSpPr>
          <p:nvPr/>
        </p:nvSpPr>
        <p:spPr bwMode="auto">
          <a:xfrm>
            <a:off x="63103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2" name="Line 192"/>
          <p:cNvSpPr>
            <a:spLocks noChangeShapeType="1"/>
          </p:cNvSpPr>
          <p:nvPr/>
        </p:nvSpPr>
        <p:spPr bwMode="auto">
          <a:xfrm>
            <a:off x="74691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3" name="Line 193"/>
          <p:cNvSpPr>
            <a:spLocks noChangeShapeType="1"/>
          </p:cNvSpPr>
          <p:nvPr/>
        </p:nvSpPr>
        <p:spPr bwMode="auto">
          <a:xfrm flipV="1">
            <a:off x="73215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4" name="Line 194"/>
          <p:cNvSpPr>
            <a:spLocks noChangeShapeType="1"/>
          </p:cNvSpPr>
          <p:nvPr/>
        </p:nvSpPr>
        <p:spPr bwMode="auto">
          <a:xfrm>
            <a:off x="73231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45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3745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6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7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8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9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0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1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2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3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4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5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6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7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8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9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0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1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2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3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4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46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7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8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9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0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1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2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3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4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5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6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7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8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59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0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1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2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3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4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5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6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7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8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9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0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1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2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3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4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5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6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7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8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9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0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1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2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3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4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5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6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7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8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9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0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1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2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3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4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5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6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97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3700" name="Oval 26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1" name="Oval 26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2" name="Oval 27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3" name="Oval 27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4" name="Oval 27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5" name="Oval 27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6" name="Oval 27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7" name="Oval 27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8" name="Oval 27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9" name="Oval 27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0" name="Oval 27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1" name="Oval 27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2" name="Oval 28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3" name="Oval 28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4" name="Oval 28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5" name="Oval 28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6" name="Oval 28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7" name="Oval 28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8" name="Oval 28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9" name="Oval 28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0" name="Oval 28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1" name="Oval 28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2" name="Oval 29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3" name="Oval 29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4" name="Oval 29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5" name="Oval 29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6" name="Oval 29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7" name="Oval 29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8" name="Oval 29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9" name="Oval 29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0" name="Oval 29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1" name="Oval 29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2" name="Oval 30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3" name="Oval 30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4" name="Oval 30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5" name="Oval 30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6" name="Oval 30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7" name="Oval 30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8" name="Oval 30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9" name="Oval 30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0" name="Oval 30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1" name="Oval 30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2" name="Oval 31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3" name="Oval 311"/>
            <p:cNvSpPr>
              <a:spLocks noChangeArrowheads="1"/>
            </p:cNvSpPr>
            <p:nvPr/>
          </p:nvSpPr>
          <p:spPr bwMode="auto">
            <a:xfrm>
              <a:off x="4289" y="309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4" name="Oval 31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98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3699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4580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8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9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1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2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3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6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9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0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2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3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4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5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6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7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8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9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0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1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2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3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4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5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6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7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8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9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0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31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4841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2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3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4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5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6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7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8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9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0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1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2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3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4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5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6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7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8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9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0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1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2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3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4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5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6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7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8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9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0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1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2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3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4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5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6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7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8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9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0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1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2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3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4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5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6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7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8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9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0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1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632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4789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4791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2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3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4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5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6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7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8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9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0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1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2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3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4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5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6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7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8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9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0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1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2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3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4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5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6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7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8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9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0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1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2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3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4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5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6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7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8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9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0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1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2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3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4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5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6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7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8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9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40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790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633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4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5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6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7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8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9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0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1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2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3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4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5" name="Line 2219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6" name="Line 2220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7" name="Line 2221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8" name="Line 2222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9" name="Line 2223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0" name="Line 2224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1" name="Line 2225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2" name="Line 2226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3" name="Line 2227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4" name="Line 2228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5" name="Line 2229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6" name="Line 2230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7" name="Line 2231"/>
          <p:cNvSpPr>
            <a:spLocks noChangeShapeType="1"/>
          </p:cNvSpPr>
          <p:nvPr/>
        </p:nvSpPr>
        <p:spPr bwMode="auto">
          <a:xfrm>
            <a:off x="6372225" y="28733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8" name="Line 2232"/>
          <p:cNvSpPr>
            <a:spLocks noChangeShapeType="1"/>
          </p:cNvSpPr>
          <p:nvPr/>
        </p:nvSpPr>
        <p:spPr bwMode="auto">
          <a:xfrm>
            <a:off x="6524625" y="25558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9" name="Line 2233"/>
          <p:cNvSpPr>
            <a:spLocks noChangeShapeType="1"/>
          </p:cNvSpPr>
          <p:nvPr/>
        </p:nvSpPr>
        <p:spPr bwMode="auto">
          <a:xfrm flipV="1">
            <a:off x="6376988" y="3125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0" name="Line 2234"/>
          <p:cNvSpPr>
            <a:spLocks noChangeShapeType="1"/>
          </p:cNvSpPr>
          <p:nvPr/>
        </p:nvSpPr>
        <p:spPr bwMode="auto">
          <a:xfrm flipV="1">
            <a:off x="6529388" y="256698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1" name="Line 2235"/>
          <p:cNvSpPr>
            <a:spLocks noChangeShapeType="1"/>
          </p:cNvSpPr>
          <p:nvPr/>
        </p:nvSpPr>
        <p:spPr bwMode="auto">
          <a:xfrm flipV="1">
            <a:off x="6373813" y="25638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2" name="Line 2236"/>
          <p:cNvSpPr>
            <a:spLocks noChangeShapeType="1"/>
          </p:cNvSpPr>
          <p:nvPr/>
        </p:nvSpPr>
        <p:spPr bwMode="auto">
          <a:xfrm flipV="1">
            <a:off x="7531100" y="25527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3" name="Line 2237"/>
          <p:cNvSpPr>
            <a:spLocks noChangeShapeType="1"/>
          </p:cNvSpPr>
          <p:nvPr/>
        </p:nvSpPr>
        <p:spPr bwMode="auto">
          <a:xfrm flipV="1">
            <a:off x="6369050" y="344805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4" name="Line 2238"/>
          <p:cNvSpPr>
            <a:spLocks noChangeShapeType="1"/>
          </p:cNvSpPr>
          <p:nvPr/>
        </p:nvSpPr>
        <p:spPr bwMode="auto">
          <a:xfrm flipV="1">
            <a:off x="6386513" y="285591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5" name="Line 2239"/>
          <p:cNvSpPr>
            <a:spLocks noChangeShapeType="1"/>
          </p:cNvSpPr>
          <p:nvPr/>
        </p:nvSpPr>
        <p:spPr bwMode="auto">
          <a:xfrm>
            <a:off x="6513513" y="312261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6" name="Line 2240"/>
          <p:cNvSpPr>
            <a:spLocks noChangeShapeType="1"/>
          </p:cNvSpPr>
          <p:nvPr/>
        </p:nvSpPr>
        <p:spPr bwMode="auto">
          <a:xfrm>
            <a:off x="7672388" y="25669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7" name="Line 2241"/>
          <p:cNvSpPr>
            <a:spLocks noChangeShapeType="1"/>
          </p:cNvSpPr>
          <p:nvPr/>
        </p:nvSpPr>
        <p:spPr bwMode="auto">
          <a:xfrm flipV="1">
            <a:off x="7524750" y="31369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8" name="Line 2242"/>
          <p:cNvSpPr>
            <a:spLocks noChangeShapeType="1"/>
          </p:cNvSpPr>
          <p:nvPr/>
        </p:nvSpPr>
        <p:spPr bwMode="auto">
          <a:xfrm>
            <a:off x="7526338" y="28654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69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4769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0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1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2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3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4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5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6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7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8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9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0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1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2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5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6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7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8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670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1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2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3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4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5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6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7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8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9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0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1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2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3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4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5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6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7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8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9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0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1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2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3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4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5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6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7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8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9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0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1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2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3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4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5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6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7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8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9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0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1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2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3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4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5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6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7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8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9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0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1" name="Text Box 2315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722" name="Text Box 2316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grpSp>
        <p:nvGrpSpPr>
          <p:cNvPr id="24723" name="Group 231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4724" name="Oval 231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5" name="Oval 231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6" name="Oval 232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7" name="Oval 232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8" name="Oval 232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9" name="Oval 232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0" name="Oval 232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1" name="Oval 232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2" name="Oval 232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3" name="Oval 232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4" name="Oval 232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5" name="Oval 232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6" name="Oval 233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7" name="Oval 233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8" name="Oval 233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9" name="Oval 233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0" name="Oval 233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1" name="Oval 233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2" name="Oval 233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3" name="Oval 233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4" name="Oval 233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5" name="Oval 233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6" name="Oval 234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7" name="Oval 234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8" name="Oval 234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9" name="Oval 234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0" name="Oval 234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1" name="Oval 234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2" name="Oval 234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3" name="Oval 234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4" name="Oval 234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5" name="Oval 234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6" name="Oval 235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7" name="Oval 235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8" name="Oval 235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9" name="Oval 235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0" name="Oval 235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1" name="Oval 235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2" name="Oval 235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3" name="Oval 235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4" name="Oval 235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5" name="Oval 235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6" name="Oval 236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7" name="Oval 2361"/>
            <p:cNvSpPr>
              <a:spLocks noChangeArrowheads="1"/>
            </p:cNvSpPr>
            <p:nvPr/>
          </p:nvSpPr>
          <p:spPr bwMode="auto">
            <a:xfrm>
              <a:off x="4289" y="30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8" name="Oval 236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14515</TotalTime>
  <Words>2020</Words>
  <Application>Microsoft Office PowerPoint</Application>
  <PresentationFormat>On-screen Show (4:3)</PresentationFormat>
  <Paragraphs>678</Paragraphs>
  <Slides>48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Microsoft Equation 3.0</vt:lpstr>
      <vt:lpstr>Equation</vt:lpstr>
      <vt:lpstr>MENA 1000; Materialer, energi og nanoteknologi - Kap. 7  Struktur og defekter</vt:lpstr>
      <vt:lpstr>Krystallinske            –             amorfe         materialer</vt:lpstr>
      <vt:lpstr>Enhetscellen: Den minste repetisjonsenheten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Enhetscellen</vt:lpstr>
      <vt:lpstr>PowerPoint Presentation</vt:lpstr>
      <vt:lpstr>Klassifisering av krystallstrukturer</vt:lpstr>
      <vt:lpstr>Posisjoner, retninger og plan</vt:lpstr>
      <vt:lpstr>Resiproke vektorer, planavstander </vt:lpstr>
      <vt:lpstr>PowerPoint Presentation</vt:lpstr>
      <vt:lpstr>Tetteste kulepakking</vt:lpstr>
      <vt:lpstr>Andre, mindre tette kulepakkinger</vt:lpstr>
      <vt:lpstr>Hulrom i tetteste kulepakkinger</vt:lpstr>
      <vt:lpstr>Strukturer for ioniske stoffer</vt:lpstr>
      <vt:lpstr>Perovskittstrukturen; ABX3</vt:lpstr>
      <vt:lpstr>Bestemmelse av atomstrukturer: Mikroskopi</vt:lpstr>
      <vt:lpstr>Bestemmelse av strukturer: Mikroskopi</vt:lpstr>
      <vt:lpstr>Bestemmelse av struktur: diffraksjon</vt:lpstr>
      <vt:lpstr>Diffraksjon og avbildning i TEM</vt:lpstr>
      <vt:lpstr>Defekter</vt:lpstr>
      <vt:lpstr>Defekter i et ionisk materiale; ladede defekter</vt:lpstr>
      <vt:lpstr>Null-dimensjonale defekter; notasjon</vt:lpstr>
      <vt:lpstr>Punktdefekter i metaller, eks. nikkel</vt:lpstr>
      <vt:lpstr>Defekter i en halvleder; intrinsikk ionisasjon</vt:lpstr>
      <vt:lpstr>Defekter i en halvleder; doping</vt:lpstr>
      <vt:lpstr>Defekter i en halvleder; doping</vt:lpstr>
      <vt:lpstr>Defekter i ionisk stoff; eksempel NiO; intern uorden</vt:lpstr>
      <vt:lpstr>Reaksjoner som danner ikke-støkiometri;  Eksempler: oksygen-underskudd i ZnO og ZrO2</vt:lpstr>
      <vt:lpstr>Eksempel på doping: ZrO2-y dopet substitusjonelt med Y2O3</vt:lpstr>
      <vt:lpstr>Defektstruktur; elektronøytralitet og defektlikevekter</vt:lpstr>
      <vt:lpstr>Diffusjon</vt:lpstr>
      <vt:lpstr>Diffusjonsmekanismer og hoppefrekvens</vt:lpstr>
      <vt:lpstr>Selvdiffusjon</vt:lpstr>
      <vt:lpstr>Defektdiffusjon</vt:lpstr>
      <vt:lpstr>Dislokasjoner</vt:lpstr>
      <vt:lpstr>Korngrenser</vt:lpstr>
      <vt:lpstr>Overflater</vt:lpstr>
      <vt:lpstr>Mikrostruktur</vt:lpstr>
      <vt:lpstr>Enkrystaller</vt:lpstr>
      <vt:lpstr>Polykrystallinsk stoff</vt:lpstr>
      <vt:lpstr>Illustrasjon: Ni+ZrO2 cermet sintret ved 1500°C</vt:lpstr>
      <vt:lpstr>Oppsummering, Kap. 7</vt:lpstr>
      <vt:lpstr>Etter dette kapittelet…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303</cp:revision>
  <dcterms:created xsi:type="dcterms:W3CDTF">2003-05-03T22:01:05Z</dcterms:created>
  <dcterms:modified xsi:type="dcterms:W3CDTF">2015-09-18T22:53:21Z</dcterms:modified>
</cp:coreProperties>
</file>