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307" r:id="rId3"/>
    <p:sldId id="305" r:id="rId4"/>
    <p:sldId id="258" r:id="rId5"/>
    <p:sldId id="257" r:id="rId6"/>
    <p:sldId id="291" r:id="rId7"/>
    <p:sldId id="259" r:id="rId8"/>
    <p:sldId id="260" r:id="rId9"/>
    <p:sldId id="261" r:id="rId10"/>
    <p:sldId id="262" r:id="rId11"/>
    <p:sldId id="263" r:id="rId12"/>
    <p:sldId id="308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5" r:id="rId24"/>
    <p:sldId id="276" r:id="rId25"/>
    <p:sldId id="274" r:id="rId26"/>
    <p:sldId id="277" r:id="rId27"/>
    <p:sldId id="278" r:id="rId28"/>
    <p:sldId id="279" r:id="rId29"/>
    <p:sldId id="304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309" r:id="rId42"/>
    <p:sldId id="310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CC3399"/>
    <a:srgbClr val="FF9999"/>
    <a:srgbClr val="99CCFF"/>
    <a:srgbClr val="003366"/>
    <a:srgbClr val="000066"/>
    <a:srgbClr val="CCECFF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32" autoAdjust="0"/>
    <p:restoredTop sz="93500" autoAdjust="0"/>
  </p:normalViewPr>
  <p:slideViewPr>
    <p:cSldViewPr>
      <p:cViewPr varScale="1">
        <p:scale>
          <a:sx n="121" d="100"/>
          <a:sy n="121" d="100"/>
        </p:scale>
        <p:origin x="-124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80"/>
    </p:cViewPr>
  </p:sorterViewPr>
  <p:notesViewPr>
    <p:cSldViewPr>
      <p:cViewPr varScale="1">
        <p:scale>
          <a:sx n="78" d="100"/>
          <a:sy n="78" d="100"/>
        </p:scale>
        <p:origin x="-2102" y="-4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2E8498E-7684-4002-8AC1-758F935B3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351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4150A95-86DB-4883-9987-EA35224D7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707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Dette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VGS </a:t>
            </a:r>
            <a:r>
              <a:rPr lang="en-GB" dirty="0" err="1" smtClean="0"/>
              <a:t>Fysikk</a:t>
            </a:r>
            <a:r>
              <a:rPr lang="en-GB" dirty="0" smtClean="0"/>
              <a:t> – en </a:t>
            </a:r>
            <a:r>
              <a:rPr lang="en-GB" dirty="0" err="1" smtClean="0"/>
              <a:t>repetisjon</a:t>
            </a:r>
            <a:r>
              <a:rPr lang="en-GB" dirty="0" smtClean="0"/>
              <a:t> for </a:t>
            </a:r>
            <a:r>
              <a:rPr lang="en-GB" dirty="0" err="1" smtClean="0"/>
              <a:t>noen</a:t>
            </a:r>
            <a:r>
              <a:rPr lang="en-GB" dirty="0" smtClean="0"/>
              <a:t>, et </a:t>
            </a:r>
            <a:r>
              <a:rPr lang="en-GB" dirty="0" err="1" smtClean="0"/>
              <a:t>kræsjkurs</a:t>
            </a:r>
            <a:r>
              <a:rPr lang="en-GB" dirty="0" smtClean="0"/>
              <a:t> for </a:t>
            </a:r>
            <a:r>
              <a:rPr lang="en-GB" dirty="0" err="1" smtClean="0"/>
              <a:t>andre</a:t>
            </a:r>
            <a:r>
              <a:rPr lang="en-GB" dirty="0" smtClean="0"/>
              <a:t>. Les </a:t>
            </a:r>
            <a:r>
              <a:rPr lang="en-GB" dirty="0" err="1" smtClean="0"/>
              <a:t>i</a:t>
            </a:r>
            <a:r>
              <a:rPr lang="en-GB" dirty="0" smtClean="0"/>
              <a:t> VGS </a:t>
            </a:r>
            <a:r>
              <a:rPr lang="en-GB" dirty="0" err="1" smtClean="0"/>
              <a:t>Fysikk</a:t>
            </a:r>
            <a:r>
              <a:rPr lang="en-GB" dirty="0" smtClean="0"/>
              <a:t> 2 </a:t>
            </a:r>
            <a:r>
              <a:rPr lang="en-GB" dirty="0" err="1" smtClean="0"/>
              <a:t>boka</a:t>
            </a:r>
            <a:r>
              <a:rPr lang="en-GB" dirty="0" smtClean="0"/>
              <a:t>?</a:t>
            </a:r>
          </a:p>
          <a:p>
            <a:r>
              <a:rPr lang="en-GB" dirty="0" smtClean="0"/>
              <a:t>Star Wars </a:t>
            </a:r>
            <a:r>
              <a:rPr lang="en-GB" dirty="0" err="1" smtClean="0"/>
              <a:t>eller</a:t>
            </a:r>
            <a:r>
              <a:rPr lang="en-GB" dirty="0" smtClean="0"/>
              <a:t> Star Trek?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150A95-86DB-4883-9987-EA35224D7C4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150A95-86DB-4883-9987-EA35224D7C4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Analogt</a:t>
            </a:r>
            <a:r>
              <a:rPr lang="en-GB" dirty="0" smtClean="0"/>
              <a:t> med </a:t>
            </a:r>
            <a:r>
              <a:rPr lang="en-GB" dirty="0" err="1" smtClean="0"/>
              <a:t>uttrykket</a:t>
            </a:r>
            <a:r>
              <a:rPr lang="en-GB" dirty="0" smtClean="0"/>
              <a:t> for </a:t>
            </a:r>
            <a:r>
              <a:rPr lang="en-GB" dirty="0" err="1" smtClean="0"/>
              <a:t>kraft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fra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gravitasjon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Minustegnet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definerer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kraften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som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positiv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dersom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ladningene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motsatt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fortegn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150A95-86DB-4883-9987-EA35224D7C4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Analogt</a:t>
            </a:r>
            <a:r>
              <a:rPr lang="en-GB" dirty="0" smtClean="0"/>
              <a:t> med </a:t>
            </a:r>
            <a:r>
              <a:rPr lang="en-GB" dirty="0" err="1" smtClean="0"/>
              <a:t>kraft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energi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tilfellet</a:t>
            </a:r>
            <a:r>
              <a:rPr lang="en-GB" dirty="0" smtClean="0"/>
              <a:t> med </a:t>
            </a:r>
            <a:r>
              <a:rPr lang="en-GB" dirty="0" err="1" smtClean="0"/>
              <a:t>gravitasjon</a:t>
            </a:r>
            <a:r>
              <a:rPr lang="en-GB" baseline="0" dirty="0" smtClean="0"/>
              <a:t>. </a:t>
            </a:r>
          </a:p>
          <a:p>
            <a:r>
              <a:rPr lang="en-GB" baseline="0" dirty="0" smtClean="0"/>
              <a:t>Her </a:t>
            </a:r>
            <a:r>
              <a:rPr lang="en-GB" baseline="0" dirty="0" err="1" smtClean="0"/>
              <a:t>kommer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tillegg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begrepet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Feltstyrke</a:t>
            </a:r>
            <a:r>
              <a:rPr lang="en-GB" baseline="0" dirty="0" smtClean="0"/>
              <a:t> </a:t>
            </a:r>
            <a:r>
              <a:rPr lang="en-GB" i="1" baseline="0" dirty="0" smtClean="0"/>
              <a:t>E</a:t>
            </a:r>
            <a:r>
              <a:rPr lang="en-GB" baseline="0" dirty="0" smtClean="0"/>
              <a:t>. </a:t>
            </a:r>
            <a:r>
              <a:rPr lang="en-GB" dirty="0" err="1" smtClean="0"/>
              <a:t>Samme</a:t>
            </a:r>
            <a:r>
              <a:rPr lang="en-GB" dirty="0" smtClean="0"/>
              <a:t> symbol </a:t>
            </a:r>
            <a:r>
              <a:rPr lang="en-GB" i="1" dirty="0" smtClean="0"/>
              <a:t>E</a:t>
            </a:r>
            <a:r>
              <a:rPr lang="en-GB" dirty="0" smtClean="0"/>
              <a:t>(</a:t>
            </a:r>
            <a:r>
              <a:rPr lang="en-GB" dirty="0" err="1" smtClean="0"/>
              <a:t>feltstyrke</a:t>
            </a:r>
            <a:r>
              <a:rPr lang="en-GB" dirty="0" smtClean="0"/>
              <a:t>)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i="1" dirty="0" err="1" smtClean="0"/>
              <a:t>E</a:t>
            </a:r>
            <a:r>
              <a:rPr lang="en-GB" i="1" baseline="-25000" dirty="0" err="1" smtClean="0"/>
              <a:t>p</a:t>
            </a:r>
            <a:r>
              <a:rPr lang="en-GB" dirty="0" smtClean="0"/>
              <a:t>(</a:t>
            </a:r>
            <a:r>
              <a:rPr lang="en-GB" dirty="0" err="1" smtClean="0"/>
              <a:t>energi</a:t>
            </a:r>
            <a:r>
              <a:rPr lang="en-GB" dirty="0" smtClean="0"/>
              <a:t>)</a:t>
            </a:r>
            <a:r>
              <a:rPr lang="en-GB" baseline="0" dirty="0" smtClean="0"/>
              <a:t> </a:t>
            </a:r>
            <a:r>
              <a:rPr lang="en-GB" baseline="0" dirty="0" smtClean="0">
                <a:sym typeface="Wingdings" pitchFamily="2" charset="2"/>
              </a:rPr>
              <a:t></a:t>
            </a:r>
            <a:endParaRPr lang="en-GB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150A95-86DB-4883-9987-EA35224D7C4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Jeg</a:t>
            </a:r>
            <a:r>
              <a:rPr lang="en-GB" dirty="0" smtClean="0"/>
              <a:t> </a:t>
            </a:r>
            <a:r>
              <a:rPr lang="en-GB" dirty="0" err="1" smtClean="0"/>
              <a:t>synes</a:t>
            </a:r>
            <a:r>
              <a:rPr lang="en-GB" dirty="0" smtClean="0"/>
              <a:t> </a:t>
            </a:r>
            <a:r>
              <a:rPr lang="en-GB" dirty="0" err="1" smtClean="0"/>
              <a:t>det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bra </a:t>
            </a:r>
            <a:r>
              <a:rPr lang="en-GB" dirty="0" err="1" smtClean="0"/>
              <a:t>om</a:t>
            </a:r>
            <a:r>
              <a:rPr lang="en-GB" dirty="0" smtClean="0"/>
              <a:t> man </a:t>
            </a:r>
            <a:r>
              <a:rPr lang="en-GB" dirty="0" err="1" smtClean="0"/>
              <a:t>forstår</a:t>
            </a:r>
            <a:r>
              <a:rPr lang="en-GB" dirty="0" smtClean="0"/>
              <a:t> </a:t>
            </a:r>
            <a:r>
              <a:rPr lang="en-GB" dirty="0" err="1" smtClean="0"/>
              <a:t>alle</a:t>
            </a:r>
            <a:r>
              <a:rPr lang="en-GB" dirty="0" smtClean="0"/>
              <a:t> </a:t>
            </a:r>
            <a:r>
              <a:rPr lang="en-GB" dirty="0" err="1" smtClean="0"/>
              <a:t>uttrykkene</a:t>
            </a:r>
            <a:r>
              <a:rPr lang="en-GB" dirty="0" smtClean="0"/>
              <a:t> her, </a:t>
            </a:r>
            <a:r>
              <a:rPr lang="en-GB" dirty="0" err="1" smtClean="0"/>
              <a:t>bruken</a:t>
            </a:r>
            <a:r>
              <a:rPr lang="en-GB" dirty="0" smtClean="0"/>
              <a:t> </a:t>
            </a:r>
            <a:r>
              <a:rPr lang="en-GB" dirty="0" err="1" smtClean="0"/>
              <a:t>av</a:t>
            </a:r>
            <a:r>
              <a:rPr lang="en-GB" dirty="0" smtClean="0"/>
              <a:t> </a:t>
            </a:r>
            <a:r>
              <a:rPr lang="en-GB" dirty="0" err="1" smtClean="0"/>
              <a:t>dem</a:t>
            </a:r>
            <a:r>
              <a:rPr lang="en-GB" dirty="0" smtClean="0"/>
              <a:t>, </a:t>
            </a:r>
            <a:r>
              <a:rPr lang="en-GB" dirty="0" err="1" smtClean="0"/>
              <a:t>samt</a:t>
            </a:r>
            <a:r>
              <a:rPr lang="en-GB" dirty="0" smtClean="0"/>
              <a:t> </a:t>
            </a:r>
            <a:r>
              <a:rPr lang="en-GB" dirty="0" err="1" smtClean="0"/>
              <a:t>størrelsen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tallene</a:t>
            </a:r>
            <a:r>
              <a:rPr lang="en-GB" dirty="0" smtClean="0"/>
              <a:t> man </a:t>
            </a:r>
            <a:r>
              <a:rPr lang="en-GB" dirty="0" err="1" smtClean="0"/>
              <a:t>får</a:t>
            </a:r>
            <a:r>
              <a:rPr lang="en-GB" dirty="0" smtClean="0"/>
              <a:t> – </a:t>
            </a:r>
            <a:r>
              <a:rPr lang="en-GB" dirty="0" err="1" smtClean="0"/>
              <a:t>spesielt</a:t>
            </a:r>
            <a:r>
              <a:rPr lang="en-GB" dirty="0" smtClean="0"/>
              <a:t> </a:t>
            </a:r>
            <a:r>
              <a:rPr lang="en-GB" dirty="0" err="1" smtClean="0"/>
              <a:t>hastigheten</a:t>
            </a:r>
            <a:r>
              <a:rPr lang="en-GB" dirty="0" smtClean="0"/>
              <a:t>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150A95-86DB-4883-9987-EA35224D7C4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Foreslår</a:t>
            </a:r>
            <a:r>
              <a:rPr lang="en-GB" dirty="0" smtClean="0"/>
              <a:t> </a:t>
            </a:r>
            <a:r>
              <a:rPr lang="en-GB" dirty="0" err="1" smtClean="0"/>
              <a:t>å</a:t>
            </a:r>
            <a:r>
              <a:rPr lang="en-GB" dirty="0" smtClean="0"/>
              <a:t> </a:t>
            </a:r>
            <a:r>
              <a:rPr lang="en-GB" dirty="0" err="1" smtClean="0"/>
              <a:t>ikke</a:t>
            </a:r>
            <a:r>
              <a:rPr lang="en-GB" dirty="0" smtClean="0"/>
              <a:t> </a:t>
            </a:r>
            <a:r>
              <a:rPr lang="en-GB" dirty="0" err="1" smtClean="0"/>
              <a:t>forelese</a:t>
            </a:r>
            <a:r>
              <a:rPr lang="en-GB" dirty="0" smtClean="0"/>
              <a:t> </a:t>
            </a:r>
            <a:r>
              <a:rPr lang="en-GB" dirty="0" err="1" smtClean="0"/>
              <a:t>denne</a:t>
            </a:r>
            <a:r>
              <a:rPr lang="en-GB" dirty="0" smtClean="0"/>
              <a:t>: Les </a:t>
            </a:r>
            <a:r>
              <a:rPr lang="en-GB" dirty="0" err="1" smtClean="0"/>
              <a:t>om</a:t>
            </a:r>
            <a:r>
              <a:rPr lang="en-GB" dirty="0" smtClean="0"/>
              <a:t> </a:t>
            </a:r>
            <a:r>
              <a:rPr lang="en-GB" dirty="0" err="1" smtClean="0"/>
              <a:t>platekondensator</a:t>
            </a:r>
            <a:r>
              <a:rPr lang="en-GB" dirty="0" smtClean="0"/>
              <a:t>,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gjør</a:t>
            </a:r>
            <a:r>
              <a:rPr lang="en-GB" dirty="0" smtClean="0"/>
              <a:t> </a:t>
            </a:r>
            <a:r>
              <a:rPr lang="en-GB" dirty="0" err="1" smtClean="0"/>
              <a:t>Øving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oppgaver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</a:t>
            </a:r>
            <a:r>
              <a:rPr lang="en-GB" dirty="0" err="1" smtClean="0"/>
              <a:t>det</a:t>
            </a:r>
            <a:r>
              <a:rPr lang="en-GB" dirty="0" smtClean="0"/>
              <a:t>: </a:t>
            </a:r>
            <a:r>
              <a:rPr lang="en-GB" dirty="0" err="1" smtClean="0"/>
              <a:t>Typisk</a:t>
            </a:r>
            <a:r>
              <a:rPr lang="en-GB" dirty="0" smtClean="0"/>
              <a:t> </a:t>
            </a:r>
            <a:r>
              <a:rPr lang="en-GB" dirty="0" err="1" smtClean="0"/>
              <a:t>eksamensrelevant</a:t>
            </a:r>
            <a:r>
              <a:rPr lang="en-GB" baseline="0" dirty="0" smtClean="0"/>
              <a:t>.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150A95-86DB-4883-9987-EA35224D7C4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4 </a:t>
            </a:r>
            <a:r>
              <a:rPr lang="en-GB" dirty="0" err="1" smtClean="0"/>
              <a:t>viktige</a:t>
            </a:r>
            <a:r>
              <a:rPr lang="en-GB" dirty="0" smtClean="0"/>
              <a:t> </a:t>
            </a:r>
            <a:r>
              <a:rPr lang="en-GB" dirty="0" err="1" smtClean="0"/>
              <a:t>personer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utviklingen</a:t>
            </a:r>
            <a:r>
              <a:rPr lang="en-GB" dirty="0" smtClean="0"/>
              <a:t> </a:t>
            </a:r>
            <a:r>
              <a:rPr lang="en-GB" dirty="0" err="1" smtClean="0"/>
              <a:t>av</a:t>
            </a:r>
            <a:r>
              <a:rPr lang="en-GB" dirty="0" smtClean="0"/>
              <a:t> </a:t>
            </a:r>
            <a:r>
              <a:rPr lang="en-GB" dirty="0" err="1" smtClean="0"/>
              <a:t>forståelse</a:t>
            </a:r>
            <a:r>
              <a:rPr lang="en-GB" dirty="0" smtClean="0"/>
              <a:t> for </a:t>
            </a:r>
            <a:r>
              <a:rPr lang="en-GB" dirty="0" err="1" smtClean="0"/>
              <a:t>elektrisitet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magnetisme</a:t>
            </a:r>
            <a:r>
              <a:rPr lang="en-GB" dirty="0" smtClean="0"/>
              <a:t>. Faraday: </a:t>
            </a:r>
            <a:r>
              <a:rPr lang="en-GB" dirty="0" err="1" smtClean="0"/>
              <a:t>Kjemikernes</a:t>
            </a:r>
            <a:r>
              <a:rPr lang="en-GB" dirty="0" smtClean="0"/>
              <a:t> </a:t>
            </a:r>
            <a:r>
              <a:rPr lang="en-GB" dirty="0" err="1" smtClean="0"/>
              <a:t>favoritt</a:t>
            </a:r>
            <a:r>
              <a:rPr lang="en-GB" dirty="0" smtClean="0"/>
              <a:t>   Maxwell: </a:t>
            </a:r>
            <a:r>
              <a:rPr lang="en-GB" dirty="0" err="1" smtClean="0"/>
              <a:t>Fysikernes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favoritt</a:t>
            </a:r>
            <a:endParaRPr lang="en-GB" baseline="0" dirty="0" smtClean="0"/>
          </a:p>
          <a:p>
            <a:r>
              <a:rPr lang="en-GB" baseline="0" dirty="0" err="1" smtClean="0"/>
              <a:t>Studentene</a:t>
            </a:r>
            <a:r>
              <a:rPr lang="en-GB" baseline="0" dirty="0" smtClean="0"/>
              <a:t>: </a:t>
            </a:r>
            <a:r>
              <a:rPr lang="en-GB" baseline="0" dirty="0" err="1" smtClean="0"/>
              <a:t>Summe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finne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ksempler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på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interaksjon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mellom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ladninger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magnetfelt</a:t>
            </a:r>
            <a:r>
              <a:rPr lang="en-GB" baseline="0" dirty="0" smtClean="0"/>
              <a:t> – </a:t>
            </a:r>
            <a:r>
              <a:rPr lang="en-GB" baseline="0" dirty="0" err="1" smtClean="0"/>
              <a:t>bevegelse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krefter</a:t>
            </a:r>
            <a:r>
              <a:rPr lang="en-GB" baseline="0" dirty="0" smtClean="0"/>
              <a:t>.</a:t>
            </a:r>
          </a:p>
          <a:p>
            <a:r>
              <a:rPr lang="en-GB" baseline="0" dirty="0" err="1" smtClean="0"/>
              <a:t>Bruke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mye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tid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på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denne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sliden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Ikke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forelese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neste</a:t>
            </a:r>
            <a:r>
              <a:rPr lang="en-GB" baseline="0" dirty="0" smtClean="0"/>
              <a:t> 6 slides – lese </a:t>
            </a:r>
            <a:r>
              <a:rPr lang="en-GB" baseline="0" dirty="0" err="1" smtClean="0"/>
              <a:t>selv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pensum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magnetisme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Magnetisme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behandles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kvalitativt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kvantitativt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kurset</a:t>
            </a:r>
            <a:r>
              <a:rPr lang="en-GB" baseline="0" dirty="0" smtClean="0"/>
              <a:t>.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150A95-86DB-4883-9987-EA35224D7C4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Vi </a:t>
            </a:r>
            <a:r>
              <a:rPr lang="en-GB" dirty="0" err="1" smtClean="0"/>
              <a:t>skal</a:t>
            </a:r>
            <a:r>
              <a:rPr lang="en-GB" dirty="0" smtClean="0"/>
              <a:t> </a:t>
            </a:r>
            <a:r>
              <a:rPr lang="en-GB" dirty="0" err="1" smtClean="0"/>
              <a:t>senere</a:t>
            </a:r>
            <a:r>
              <a:rPr lang="en-GB" dirty="0" smtClean="0"/>
              <a:t> </a:t>
            </a:r>
            <a:r>
              <a:rPr lang="en-GB" dirty="0" err="1" smtClean="0"/>
              <a:t>lære</a:t>
            </a:r>
            <a:r>
              <a:rPr lang="en-GB" dirty="0" smtClean="0"/>
              <a:t> </a:t>
            </a:r>
            <a:r>
              <a:rPr lang="en-GB" dirty="0" err="1" smtClean="0"/>
              <a:t>mer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</a:t>
            </a:r>
            <a:r>
              <a:rPr lang="en-GB" dirty="0" err="1" smtClean="0"/>
              <a:t>kjerner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partikler</a:t>
            </a:r>
            <a:r>
              <a:rPr lang="en-GB" dirty="0" smtClean="0"/>
              <a:t>…</a:t>
            </a:r>
            <a:r>
              <a:rPr lang="en-GB" dirty="0" err="1" smtClean="0"/>
              <a:t>ikke</a:t>
            </a:r>
            <a:r>
              <a:rPr lang="en-GB" dirty="0" smtClean="0"/>
              <a:t> </a:t>
            </a:r>
            <a:r>
              <a:rPr lang="en-GB" dirty="0" err="1" smtClean="0"/>
              <a:t>vesentlig</a:t>
            </a:r>
            <a:r>
              <a:rPr lang="en-GB" dirty="0" smtClean="0"/>
              <a:t> </a:t>
            </a:r>
            <a:r>
              <a:rPr lang="en-GB" dirty="0" err="1" smtClean="0"/>
              <a:t>nå</a:t>
            </a:r>
            <a:r>
              <a:rPr lang="en-GB" dirty="0" smtClean="0"/>
              <a:t>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150A95-86DB-4883-9987-EA35224D7C4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Dette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komplisert</a:t>
            </a:r>
            <a:r>
              <a:rPr lang="en-GB" dirty="0" smtClean="0"/>
              <a:t>. </a:t>
            </a:r>
            <a:r>
              <a:rPr lang="en-GB" dirty="0" err="1" smtClean="0"/>
              <a:t>Oppgavene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kapittelet</a:t>
            </a:r>
            <a:r>
              <a:rPr lang="en-GB" dirty="0" smtClean="0"/>
              <a:t> </a:t>
            </a:r>
            <a:r>
              <a:rPr lang="en-GB" dirty="0" err="1" smtClean="0"/>
              <a:t>hjelper</a:t>
            </a:r>
            <a:r>
              <a:rPr lang="en-GB" dirty="0" smtClean="0"/>
              <a:t>….</a:t>
            </a:r>
          </a:p>
          <a:p>
            <a:r>
              <a:rPr lang="en-GB" dirty="0" smtClean="0"/>
              <a:t>Vi </a:t>
            </a:r>
            <a:r>
              <a:rPr lang="en-GB" dirty="0" err="1" smtClean="0"/>
              <a:t>skal</a:t>
            </a:r>
            <a:r>
              <a:rPr lang="en-GB" dirty="0" smtClean="0"/>
              <a:t> </a:t>
            </a:r>
            <a:r>
              <a:rPr lang="en-GB" dirty="0" err="1" smtClean="0"/>
              <a:t>lære</a:t>
            </a:r>
            <a:r>
              <a:rPr lang="en-GB" dirty="0" smtClean="0"/>
              <a:t> </a:t>
            </a:r>
            <a:r>
              <a:rPr lang="en-GB" dirty="0" err="1" smtClean="0"/>
              <a:t>mer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</a:t>
            </a:r>
            <a:r>
              <a:rPr lang="en-GB" dirty="0" err="1" smtClean="0"/>
              <a:t>hva</a:t>
            </a:r>
            <a:r>
              <a:rPr lang="en-GB" dirty="0" smtClean="0"/>
              <a:t> et mol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senere</a:t>
            </a:r>
            <a:r>
              <a:rPr lang="en-GB" dirty="0" smtClean="0"/>
              <a:t>….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150A95-86DB-4883-9987-EA35224D7C4E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Vi </a:t>
            </a:r>
            <a:r>
              <a:rPr lang="en-GB" dirty="0" err="1" smtClean="0"/>
              <a:t>skal</a:t>
            </a:r>
            <a:r>
              <a:rPr lang="en-GB" dirty="0" smtClean="0"/>
              <a:t> </a:t>
            </a:r>
            <a:r>
              <a:rPr lang="en-GB" dirty="0" err="1" smtClean="0"/>
              <a:t>stort</a:t>
            </a:r>
            <a:r>
              <a:rPr lang="en-GB" dirty="0" smtClean="0"/>
              <a:t> </a:t>
            </a:r>
            <a:r>
              <a:rPr lang="en-GB" dirty="0" err="1" smtClean="0"/>
              <a:t>sett</a:t>
            </a:r>
            <a:r>
              <a:rPr lang="en-GB" dirty="0" smtClean="0"/>
              <a:t> se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disse</a:t>
            </a:r>
            <a:r>
              <a:rPr lang="en-GB" dirty="0" smtClean="0"/>
              <a:t> </a:t>
            </a:r>
            <a:r>
              <a:rPr lang="en-GB" dirty="0" err="1" smtClean="0"/>
              <a:t>legemene</a:t>
            </a:r>
            <a:r>
              <a:rPr lang="en-GB" dirty="0" smtClean="0"/>
              <a:t> (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partiklene</a:t>
            </a:r>
            <a:r>
              <a:rPr lang="en-GB" dirty="0" smtClean="0"/>
              <a:t>!) </a:t>
            </a:r>
            <a:r>
              <a:rPr lang="en-GB" dirty="0" err="1" smtClean="0"/>
              <a:t>som</a:t>
            </a:r>
            <a:r>
              <a:rPr lang="en-GB" dirty="0" smtClean="0"/>
              <a:t> </a:t>
            </a:r>
            <a:r>
              <a:rPr lang="en-GB" dirty="0" err="1" smtClean="0"/>
              <a:t>klassiske</a:t>
            </a:r>
            <a:r>
              <a:rPr lang="en-GB" dirty="0" smtClean="0"/>
              <a:t>. </a:t>
            </a:r>
            <a:r>
              <a:rPr lang="en-GB" dirty="0" err="1" smtClean="0"/>
              <a:t>Litt</a:t>
            </a:r>
            <a:r>
              <a:rPr lang="en-GB" dirty="0" smtClean="0"/>
              <a:t> </a:t>
            </a:r>
            <a:r>
              <a:rPr lang="en-GB" dirty="0" err="1" smtClean="0"/>
              <a:t>kvantemekanikk</a:t>
            </a:r>
            <a:r>
              <a:rPr lang="en-GB" dirty="0" smtClean="0"/>
              <a:t>,</a:t>
            </a:r>
            <a:r>
              <a:rPr lang="en-GB" baseline="0" dirty="0" smtClean="0"/>
              <a:t> bare, for </a:t>
            </a:r>
            <a:r>
              <a:rPr lang="en-GB" baseline="0" dirty="0" err="1" smtClean="0"/>
              <a:t>stråling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fotoner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150A95-86DB-4883-9987-EA35224D7C4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Animasjon</a:t>
            </a:r>
            <a:r>
              <a:rPr lang="en-GB" dirty="0" smtClean="0"/>
              <a:t>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150A95-86DB-4883-9987-EA35224D7C4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Hva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den </a:t>
            </a:r>
            <a:r>
              <a:rPr lang="en-GB" dirty="0" err="1" smtClean="0"/>
              <a:t>deriverte</a:t>
            </a:r>
            <a:r>
              <a:rPr lang="en-GB" dirty="0" smtClean="0"/>
              <a:t> </a:t>
            </a:r>
            <a:r>
              <a:rPr lang="en-GB" dirty="0" err="1" smtClean="0"/>
              <a:t>mhp</a:t>
            </a:r>
            <a:r>
              <a:rPr lang="en-GB" dirty="0" smtClean="0"/>
              <a:t> </a:t>
            </a:r>
            <a:r>
              <a:rPr lang="en-GB" dirty="0" err="1" smtClean="0"/>
              <a:t>tid</a:t>
            </a:r>
            <a:r>
              <a:rPr lang="en-GB" dirty="0" smtClean="0"/>
              <a:t>?</a:t>
            </a:r>
          </a:p>
          <a:p>
            <a:r>
              <a:rPr lang="en-GB" dirty="0" smtClean="0"/>
              <a:t>Vi </a:t>
            </a:r>
            <a:r>
              <a:rPr lang="en-GB" dirty="0" err="1" smtClean="0"/>
              <a:t>har</a:t>
            </a:r>
            <a:r>
              <a:rPr lang="en-GB" dirty="0" smtClean="0"/>
              <a:t> </a:t>
            </a:r>
            <a:r>
              <a:rPr lang="en-GB" dirty="0" err="1" smtClean="0"/>
              <a:t>brukt</a:t>
            </a:r>
            <a:r>
              <a:rPr lang="en-GB" dirty="0" smtClean="0"/>
              <a:t> </a:t>
            </a:r>
            <a:r>
              <a:rPr lang="en-GB" dirty="0" err="1" smtClean="0"/>
              <a:t>vektorer</a:t>
            </a:r>
            <a:r>
              <a:rPr lang="en-GB" baseline="0" dirty="0" smtClean="0"/>
              <a:t> her. Men </a:t>
            </a:r>
            <a:r>
              <a:rPr lang="en-GB" baseline="0" dirty="0" err="1" smtClean="0"/>
              <a:t>kommer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ikke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til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å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gjøre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mye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utover</a:t>
            </a:r>
            <a:r>
              <a:rPr lang="en-GB" baseline="0" dirty="0" smtClean="0"/>
              <a:t>. Vi </a:t>
            </a:r>
            <a:r>
              <a:rPr lang="en-GB" baseline="0" dirty="0" err="1" smtClean="0"/>
              <a:t>kommer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til</a:t>
            </a:r>
            <a:r>
              <a:rPr lang="en-GB" baseline="0" dirty="0" smtClean="0"/>
              <a:t> for </a:t>
            </a:r>
            <a:r>
              <a:rPr lang="en-GB" baseline="0" dirty="0" err="1" smtClean="0"/>
              <a:t>det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meste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å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bruke</a:t>
            </a:r>
            <a:r>
              <a:rPr lang="en-GB" baseline="0" dirty="0" smtClean="0"/>
              <a:t> bare </a:t>
            </a:r>
            <a:r>
              <a:rPr lang="en-GB" baseline="0" dirty="0" err="1" smtClean="0"/>
              <a:t>én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dimensjon</a:t>
            </a:r>
            <a:r>
              <a:rPr lang="en-GB" baseline="0" dirty="0" smtClean="0"/>
              <a:t> x </a:t>
            </a:r>
            <a:r>
              <a:rPr lang="en-GB" baseline="0" dirty="0" err="1" smtClean="0"/>
              <a:t>og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droppe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vektorene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150A95-86DB-4883-9987-EA35224D7C4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Kompendiet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tre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nivåer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på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oppgaver</a:t>
            </a:r>
            <a:r>
              <a:rPr lang="en-GB" baseline="0" dirty="0" smtClean="0"/>
              <a:t>: </a:t>
            </a:r>
            <a:r>
              <a:rPr lang="en-GB" baseline="0" dirty="0" err="1" smtClean="0"/>
              <a:t>Eksempler</a:t>
            </a:r>
            <a:r>
              <a:rPr lang="en-GB" baseline="0" dirty="0" smtClean="0"/>
              <a:t> (med </a:t>
            </a:r>
            <a:r>
              <a:rPr lang="en-GB" baseline="0" dirty="0" err="1" smtClean="0"/>
              <a:t>løsning</a:t>
            </a:r>
            <a:r>
              <a:rPr lang="en-GB" baseline="0" dirty="0" smtClean="0"/>
              <a:t>), </a:t>
            </a:r>
            <a:r>
              <a:rPr lang="en-GB" baseline="0" dirty="0" err="1" smtClean="0"/>
              <a:t>Øvelser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som</a:t>
            </a:r>
            <a:r>
              <a:rPr lang="en-GB" baseline="0" dirty="0" smtClean="0"/>
              <a:t> her – </a:t>
            </a:r>
            <a:r>
              <a:rPr lang="en-GB" baseline="0" dirty="0" err="1" smtClean="0"/>
              <a:t>fasit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bak</a:t>
            </a:r>
            <a:r>
              <a:rPr lang="en-GB" baseline="0" dirty="0" smtClean="0"/>
              <a:t>) </a:t>
            </a:r>
            <a:r>
              <a:rPr lang="en-GB" baseline="0" dirty="0" err="1" smtClean="0"/>
              <a:t>og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Oppgaver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etter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hvert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kapittel</a:t>
            </a:r>
            <a:r>
              <a:rPr lang="en-GB" baseline="0" dirty="0" smtClean="0"/>
              <a:t> – </a:t>
            </a:r>
            <a:r>
              <a:rPr lang="en-GB" baseline="0" dirty="0" err="1" smtClean="0"/>
              <a:t>også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fasit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bak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</a:t>
            </a:r>
            <a:r>
              <a:rPr lang="en-GB" baseline="0" dirty="0" smtClean="0"/>
              <a:t> mange </a:t>
            </a:r>
            <a:r>
              <a:rPr lang="en-GB" baseline="0" dirty="0" err="1" smtClean="0"/>
              <a:t>tilfeller</a:t>
            </a:r>
            <a:r>
              <a:rPr lang="en-GB" baseline="0" dirty="0" smtClean="0"/>
              <a:t>.).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Vi </a:t>
            </a:r>
            <a:r>
              <a:rPr lang="en-GB" dirty="0" err="1" smtClean="0"/>
              <a:t>gjør</a:t>
            </a:r>
            <a:r>
              <a:rPr lang="en-GB" dirty="0" smtClean="0"/>
              <a:t> </a:t>
            </a:r>
            <a:r>
              <a:rPr lang="en-GB" dirty="0" err="1" smtClean="0"/>
              <a:t>ingen</a:t>
            </a:r>
            <a:r>
              <a:rPr lang="en-GB" dirty="0" smtClean="0"/>
              <a:t> </a:t>
            </a:r>
            <a:r>
              <a:rPr lang="en-GB" dirty="0" err="1" smtClean="0"/>
              <a:t>av</a:t>
            </a:r>
            <a:r>
              <a:rPr lang="en-GB" dirty="0" smtClean="0"/>
              <a:t> </a:t>
            </a:r>
            <a:r>
              <a:rPr lang="en-GB" dirty="0" err="1" smtClean="0"/>
              <a:t>disse</a:t>
            </a:r>
            <a:r>
              <a:rPr lang="en-GB" dirty="0" smtClean="0"/>
              <a:t> </a:t>
            </a:r>
            <a:r>
              <a:rPr lang="en-GB" dirty="0" err="1" smtClean="0"/>
              <a:t>kategoriene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forelesninger</a:t>
            </a:r>
            <a:r>
              <a:rPr lang="en-GB" dirty="0" smtClean="0"/>
              <a:t>. </a:t>
            </a:r>
          </a:p>
          <a:p>
            <a:r>
              <a:rPr lang="en-GB" baseline="0" dirty="0" err="1" smtClean="0"/>
              <a:t>Oppgaver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etter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kapitlene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har</a:t>
            </a:r>
            <a:r>
              <a:rPr lang="en-GB" baseline="0" dirty="0" smtClean="0"/>
              <a:t> 3 </a:t>
            </a:r>
            <a:r>
              <a:rPr lang="en-GB" baseline="0" dirty="0" err="1" smtClean="0"/>
              <a:t>vanskelighetsnivåer</a:t>
            </a:r>
            <a:r>
              <a:rPr lang="en-GB" baseline="0" dirty="0" smtClean="0"/>
              <a:t>: * (</a:t>
            </a:r>
            <a:r>
              <a:rPr lang="en-GB" baseline="0" dirty="0" err="1" smtClean="0"/>
              <a:t>dette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klarer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selv</a:t>
            </a:r>
            <a:r>
              <a:rPr lang="en-GB" baseline="0" dirty="0" smtClean="0"/>
              <a:t>!), ** (</a:t>
            </a:r>
            <a:r>
              <a:rPr lang="en-GB" baseline="0" dirty="0" err="1" smtClean="0"/>
              <a:t>Dette</a:t>
            </a:r>
            <a:r>
              <a:rPr lang="en-GB" baseline="0" dirty="0" smtClean="0"/>
              <a:t> tar vi </a:t>
            </a:r>
            <a:r>
              <a:rPr lang="en-GB" baseline="0" dirty="0" err="1" smtClean="0"/>
              <a:t>ofte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på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kollokviene</a:t>
            </a:r>
            <a:r>
              <a:rPr lang="en-GB" baseline="0" dirty="0" smtClean="0"/>
              <a:t>), *** (for </a:t>
            </a:r>
            <a:r>
              <a:rPr lang="en-GB" baseline="0" dirty="0" err="1" smtClean="0"/>
              <a:t>selvpinere</a:t>
            </a:r>
            <a:r>
              <a:rPr lang="en-GB" baseline="0" dirty="0" smtClean="0"/>
              <a:t>). </a:t>
            </a:r>
            <a:r>
              <a:rPr lang="en-GB" baseline="0" dirty="0" err="1" smtClean="0"/>
              <a:t>Eksamen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typisk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nivå</a:t>
            </a:r>
            <a:r>
              <a:rPr lang="en-GB" baseline="0" dirty="0" smtClean="0"/>
              <a:t> **.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150A95-86DB-4883-9987-EA35224D7C4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 = ½ mv^2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veldig</a:t>
            </a:r>
            <a:r>
              <a:rPr lang="en-GB" dirty="0" smtClean="0"/>
              <a:t> </a:t>
            </a:r>
            <a:r>
              <a:rPr lang="en-GB" dirty="0" err="1" smtClean="0"/>
              <a:t>viktig</a:t>
            </a:r>
            <a:r>
              <a:rPr lang="en-GB" dirty="0" smtClean="0"/>
              <a:t> </a:t>
            </a:r>
            <a:r>
              <a:rPr lang="en-GB" dirty="0" err="1" smtClean="0"/>
              <a:t>å</a:t>
            </a:r>
            <a:r>
              <a:rPr lang="en-GB" dirty="0" smtClean="0"/>
              <a:t> </a:t>
            </a:r>
            <a:r>
              <a:rPr lang="en-GB" dirty="0" err="1" smtClean="0"/>
              <a:t>huske</a:t>
            </a:r>
            <a:r>
              <a:rPr lang="en-GB" dirty="0" smtClean="0"/>
              <a:t>!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Utenat</a:t>
            </a:r>
            <a:r>
              <a:rPr lang="en-GB" baseline="0" dirty="0" smtClean="0"/>
              <a:t>!</a:t>
            </a:r>
            <a:endParaRPr lang="en-GB" dirty="0" smtClean="0"/>
          </a:p>
          <a:p>
            <a:r>
              <a:rPr lang="en-GB" dirty="0" smtClean="0"/>
              <a:t>Andre </a:t>
            </a:r>
            <a:r>
              <a:rPr lang="en-GB" dirty="0" err="1" smtClean="0"/>
              <a:t>enheter</a:t>
            </a:r>
            <a:r>
              <a:rPr lang="en-GB" dirty="0" smtClean="0"/>
              <a:t> for </a:t>
            </a:r>
            <a:r>
              <a:rPr lang="en-GB" dirty="0" err="1" smtClean="0"/>
              <a:t>energi</a:t>
            </a:r>
            <a:r>
              <a:rPr lang="en-GB" dirty="0" smtClean="0"/>
              <a:t>?</a:t>
            </a:r>
          </a:p>
          <a:p>
            <a:r>
              <a:rPr lang="en-GB" dirty="0" err="1" smtClean="0"/>
              <a:t>Illustrasjon</a:t>
            </a:r>
            <a:r>
              <a:rPr lang="en-GB" dirty="0" smtClean="0"/>
              <a:t> </a:t>
            </a:r>
            <a:r>
              <a:rPr lang="en-GB" dirty="0" err="1" smtClean="0"/>
              <a:t>til</a:t>
            </a:r>
            <a:r>
              <a:rPr lang="en-GB" dirty="0" smtClean="0"/>
              <a:t> </a:t>
            </a:r>
            <a:r>
              <a:rPr lang="en-GB" dirty="0" err="1" smtClean="0"/>
              <a:t>Eksempel</a:t>
            </a:r>
            <a:r>
              <a:rPr lang="en-GB" baseline="0" dirty="0" smtClean="0"/>
              <a:t> 2.3 – den </a:t>
            </a:r>
            <a:r>
              <a:rPr lang="en-GB" baseline="0" dirty="0" err="1" smtClean="0"/>
              <a:t>klønete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astronauten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Fra</a:t>
            </a:r>
            <a:r>
              <a:rPr lang="en-GB" baseline="0" dirty="0" smtClean="0"/>
              <a:t> “2001: En </a:t>
            </a:r>
            <a:r>
              <a:rPr lang="en-GB" baseline="0" dirty="0" err="1" smtClean="0"/>
              <a:t>Romodyssé</a:t>
            </a:r>
            <a:r>
              <a:rPr lang="en-GB" baseline="0" dirty="0" smtClean="0"/>
              <a:t>”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150A95-86DB-4883-9987-EA35224D7C4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Første</a:t>
            </a:r>
            <a:r>
              <a:rPr lang="en-GB" dirty="0" smtClean="0"/>
              <a:t> gang vi </a:t>
            </a:r>
            <a:r>
              <a:rPr lang="en-GB" dirty="0" err="1" smtClean="0"/>
              <a:t>møter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og</a:t>
            </a:r>
            <a:r>
              <a:rPr lang="en-GB" baseline="0" dirty="0" smtClean="0"/>
              <a:t> husker </a:t>
            </a:r>
            <a:r>
              <a:rPr lang="en-GB" baseline="0" dirty="0" err="1" smtClean="0"/>
              <a:t>energiens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konstans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Energibevaringsloven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150A95-86DB-4883-9987-EA35224D7C4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Integral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noe</a:t>
            </a:r>
            <a:r>
              <a:rPr lang="en-GB" dirty="0" smtClean="0"/>
              <a:t> de </a:t>
            </a:r>
            <a:r>
              <a:rPr lang="en-GB" dirty="0" err="1" smtClean="0"/>
              <a:t>færreste</a:t>
            </a:r>
            <a:r>
              <a:rPr lang="en-GB" dirty="0" smtClean="0"/>
              <a:t> </a:t>
            </a:r>
            <a:r>
              <a:rPr lang="en-GB" dirty="0" err="1" smtClean="0"/>
              <a:t>kan</a:t>
            </a:r>
            <a:r>
              <a:rPr lang="en-GB" dirty="0" smtClean="0"/>
              <a:t> </a:t>
            </a:r>
            <a:r>
              <a:rPr lang="en-GB" dirty="0" err="1" smtClean="0"/>
              <a:t>noe</a:t>
            </a:r>
            <a:r>
              <a:rPr lang="en-GB" dirty="0" smtClean="0"/>
              <a:t> </a:t>
            </a:r>
            <a:r>
              <a:rPr lang="en-GB" dirty="0" err="1" smtClean="0"/>
              <a:t>eller</a:t>
            </a:r>
            <a:r>
              <a:rPr lang="en-GB" dirty="0" smtClean="0"/>
              <a:t> </a:t>
            </a:r>
            <a:r>
              <a:rPr lang="en-GB" dirty="0" err="1" smtClean="0"/>
              <a:t>nok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– </a:t>
            </a:r>
            <a:r>
              <a:rPr lang="en-GB" dirty="0" err="1" smtClean="0"/>
              <a:t>ikke</a:t>
            </a:r>
            <a:r>
              <a:rPr lang="en-GB" dirty="0" smtClean="0"/>
              <a:t> </a:t>
            </a:r>
            <a:r>
              <a:rPr lang="en-GB" dirty="0" err="1" smtClean="0"/>
              <a:t>viktig</a:t>
            </a:r>
            <a:r>
              <a:rPr lang="en-GB" dirty="0" smtClean="0"/>
              <a:t> her, men en aperitif!</a:t>
            </a:r>
          </a:p>
          <a:p>
            <a:r>
              <a:rPr lang="en-GB" dirty="0" err="1" smtClean="0"/>
              <a:t>Arbeid</a:t>
            </a:r>
            <a:r>
              <a:rPr lang="en-GB" dirty="0" smtClean="0"/>
              <a:t> = </a:t>
            </a:r>
            <a:r>
              <a:rPr lang="en-GB" dirty="0" err="1" smtClean="0"/>
              <a:t>kraft</a:t>
            </a:r>
            <a:r>
              <a:rPr lang="en-GB" dirty="0" smtClean="0"/>
              <a:t> x </a:t>
            </a:r>
            <a:r>
              <a:rPr lang="en-GB" dirty="0" err="1" smtClean="0"/>
              <a:t>strekning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vei</a:t>
            </a:r>
            <a:r>
              <a:rPr lang="en-GB" baseline="0" dirty="0" smtClean="0"/>
              <a:t>) </a:t>
            </a:r>
            <a:r>
              <a:rPr lang="en-GB" baseline="0" dirty="0" err="1" smtClean="0"/>
              <a:t>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veldig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viktig</a:t>
            </a:r>
            <a:r>
              <a:rPr lang="en-GB" baseline="0" dirty="0" smtClean="0"/>
              <a:t>! Husk </a:t>
            </a:r>
            <a:r>
              <a:rPr lang="en-GB" baseline="0" dirty="0" err="1" smtClean="0"/>
              <a:t>det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Utenat</a:t>
            </a:r>
            <a:r>
              <a:rPr lang="en-GB" baseline="0" dirty="0" smtClean="0"/>
              <a:t>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150A95-86DB-4883-9987-EA35224D7C4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i="1" dirty="0" smtClean="0"/>
              <a:t>W = </a:t>
            </a:r>
            <a:r>
              <a:rPr lang="en-GB" i="1" dirty="0" err="1" smtClean="0"/>
              <a:t>gmh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viktig</a:t>
            </a:r>
            <a:r>
              <a:rPr lang="en-GB" dirty="0" smtClean="0"/>
              <a:t> </a:t>
            </a:r>
            <a:r>
              <a:rPr lang="en-GB" dirty="0" err="1" smtClean="0"/>
              <a:t>å</a:t>
            </a:r>
            <a:r>
              <a:rPr lang="en-GB" dirty="0" smtClean="0"/>
              <a:t> </a:t>
            </a:r>
            <a:r>
              <a:rPr lang="en-GB" dirty="0" err="1" smtClean="0"/>
              <a:t>huske</a:t>
            </a:r>
            <a:r>
              <a:rPr lang="en-GB" dirty="0" smtClean="0"/>
              <a:t>. </a:t>
            </a:r>
            <a:r>
              <a:rPr lang="en-GB" dirty="0" err="1" smtClean="0"/>
              <a:t>Utenat</a:t>
            </a:r>
            <a:r>
              <a:rPr lang="en-GB" dirty="0" smtClean="0"/>
              <a:t>.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å</a:t>
            </a:r>
            <a:r>
              <a:rPr lang="en-GB" dirty="0" smtClean="0"/>
              <a:t> </a:t>
            </a:r>
            <a:r>
              <a:rPr lang="en-GB" dirty="0" err="1" smtClean="0"/>
              <a:t>forstå</a:t>
            </a:r>
            <a:r>
              <a:rPr lang="en-GB" dirty="0" smtClean="0"/>
              <a:t> </a:t>
            </a:r>
            <a:r>
              <a:rPr lang="en-GB" dirty="0" err="1" smtClean="0"/>
              <a:t>hva</a:t>
            </a:r>
            <a:r>
              <a:rPr lang="en-GB" dirty="0" smtClean="0"/>
              <a:t> den </a:t>
            </a:r>
            <a:r>
              <a:rPr lang="en-GB" dirty="0" err="1" smtClean="0"/>
              <a:t>kommer</a:t>
            </a:r>
            <a:r>
              <a:rPr lang="en-GB" dirty="0" smtClean="0"/>
              <a:t> </a:t>
            </a:r>
            <a:r>
              <a:rPr lang="en-GB" dirty="0" err="1" smtClean="0"/>
              <a:t>fra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når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hvordan</a:t>
            </a:r>
            <a:r>
              <a:rPr lang="en-GB" dirty="0" smtClean="0"/>
              <a:t> den </a:t>
            </a:r>
            <a:r>
              <a:rPr lang="en-GB" dirty="0" err="1" smtClean="0"/>
              <a:t>brukes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Nytt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eksempel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på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integralet</a:t>
            </a:r>
            <a:r>
              <a:rPr lang="en-GB" baseline="0" dirty="0" smtClean="0"/>
              <a:t>. Se at </a:t>
            </a:r>
            <a:r>
              <a:rPr lang="en-GB" baseline="0" dirty="0" err="1" smtClean="0"/>
              <a:t>kraften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er</a:t>
            </a:r>
            <a:r>
              <a:rPr lang="en-GB" baseline="0" dirty="0" smtClean="0"/>
              <a:t> den </a:t>
            </a:r>
            <a:r>
              <a:rPr lang="en-GB" baseline="0" dirty="0" err="1" smtClean="0"/>
              <a:t>deriverte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av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energien</a:t>
            </a:r>
            <a:r>
              <a:rPr lang="en-GB" baseline="0" dirty="0" smtClean="0"/>
              <a:t>? (I </a:t>
            </a:r>
            <a:r>
              <a:rPr lang="en-GB" baseline="0" dirty="0" err="1" smtClean="0"/>
              <a:t>begge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tilfellene</a:t>
            </a:r>
            <a:r>
              <a:rPr lang="en-GB" baseline="0" dirty="0" smtClean="0"/>
              <a:t>). 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150A95-86DB-4883-9987-EA35224D7C4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6B01B-A47B-41CE-8710-DF9D20AF5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3F90A-6583-4547-A845-7AEF6E551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04D61-AD75-44FE-9D10-3F085CD0A2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8CAA6-337B-4393-A651-7EF019AD6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883F4-804A-4502-A451-A022EA18A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C380F-8EF0-498E-8748-B25AF4A74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0E436-A3D0-4EDC-8761-A9332BAEE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D07BC-5CDA-4462-9DE0-41821DB01E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B2F02-B093-444F-8FAF-9866F92F6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EAA97-B465-4811-B039-7F52A60DFC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852F7-6D41-400A-B0C1-8131F24D1F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F94C1-8210-47A7-BD61-874B141D4B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84438" y="6510338"/>
            <a:ext cx="4256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770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F72ED67-5384-4BA0-A1BB-91E704F91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3558" name="Picture 7" descr="uio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458200" y="152400"/>
            <a:ext cx="7620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31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4.jpeg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5.wmf"/><Relationship Id="rId5" Type="http://schemas.openxmlformats.org/officeDocument/2006/relationships/image" Target="../media/image32.wmf"/><Relationship Id="rId10" Type="http://schemas.openxmlformats.org/officeDocument/2006/relationships/image" Target="../media/image33.wmf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5.jpeg"/><Relationship Id="rId5" Type="http://schemas.openxmlformats.org/officeDocument/2006/relationships/image" Target="../media/image43.wmf"/><Relationship Id="rId10" Type="http://schemas.openxmlformats.org/officeDocument/2006/relationships/image" Target="../media/image47.jpeg"/><Relationship Id="rId4" Type="http://schemas.openxmlformats.org/officeDocument/2006/relationships/oleObject" Target="../embeddings/oleObject12.bin"/><Relationship Id="rId9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2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53.wmf"/><Relationship Id="rId4" Type="http://schemas.openxmlformats.org/officeDocument/2006/relationships/oleObject" Target="../embeddings/oleObject1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55.jpe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70.jpeg"/><Relationship Id="rId4" Type="http://schemas.openxmlformats.org/officeDocument/2006/relationships/image" Target="../media/image69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74.jpeg"/><Relationship Id="rId4" Type="http://schemas.openxmlformats.org/officeDocument/2006/relationships/image" Target="../media/image73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8.png"/><Relationship Id="rId5" Type="http://schemas.openxmlformats.org/officeDocument/2006/relationships/image" Target="../media/image77.gif"/><Relationship Id="rId4" Type="http://schemas.openxmlformats.org/officeDocument/2006/relationships/image" Target="../media/image76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81.wmf"/><Relationship Id="rId4" Type="http://schemas.openxmlformats.org/officeDocument/2006/relationships/oleObject" Target="../embeddings/oleObject2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84.jpeg"/><Relationship Id="rId7" Type="http://schemas.openxmlformats.org/officeDocument/2006/relationships/image" Target="../media/image86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5.jpeg"/><Relationship Id="rId5" Type="http://schemas.openxmlformats.org/officeDocument/2006/relationships/image" Target="../media/image83.wmf"/><Relationship Id="rId4" Type="http://schemas.openxmlformats.org/officeDocument/2006/relationships/oleObject" Target="../embeddings/oleObject2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97.wmf"/><Relationship Id="rId4" Type="http://schemas.openxmlformats.org/officeDocument/2006/relationships/oleObject" Target="../embeddings/oleObject23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00.jpeg"/><Relationship Id="rId5" Type="http://schemas.openxmlformats.org/officeDocument/2006/relationships/image" Target="../media/image99.wmf"/><Relationship Id="rId4" Type="http://schemas.openxmlformats.org/officeDocument/2006/relationships/oleObject" Target="../embeddings/oleObject24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104.jpeg"/><Relationship Id="rId4" Type="http://schemas.openxmlformats.org/officeDocument/2006/relationships/image" Target="../media/image10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jpeg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7.jpeg"/><Relationship Id="rId9" Type="http://schemas.openxmlformats.org/officeDocument/2006/relationships/image" Target="../media/image2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14" descr="bgpic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1" cy="686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>
                <a:solidFill>
                  <a:schemeClr val="bg1"/>
                </a:solidFill>
              </a:rPr>
              <a:t>MENA 1000 – Materialer, energi og nanoteknologi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-36512" y="-99392"/>
            <a:ext cx="6696744" cy="2482552"/>
          </a:xfrm>
        </p:spPr>
        <p:txBody>
          <a:bodyPr/>
          <a:lstStyle/>
          <a:p>
            <a:pPr eaLnBrk="1" hangingPunct="1"/>
            <a:r>
              <a:rPr lang="nb-NO" sz="1800" dirty="0" smtClean="0">
                <a:solidFill>
                  <a:schemeClr val="bg1"/>
                </a:solidFill>
              </a:rPr>
              <a:t>MENA 1000; Materialer, energi og </a:t>
            </a:r>
            <a:r>
              <a:rPr lang="nb-NO" sz="1800" dirty="0" err="1" smtClean="0">
                <a:solidFill>
                  <a:schemeClr val="bg1"/>
                </a:solidFill>
              </a:rPr>
              <a:t>nanoteknologi-</a:t>
            </a:r>
            <a:r>
              <a:rPr lang="nb-NO" sz="1800" dirty="0" smtClean="0">
                <a:solidFill>
                  <a:schemeClr val="bg1"/>
                </a:solidFill>
              </a:rPr>
              <a:t> Kap. 2</a:t>
            </a:r>
            <a:r>
              <a:rPr lang="nb-NO" dirty="0" smtClean="0">
                <a:solidFill>
                  <a:schemeClr val="bg1"/>
                </a:solidFill>
              </a:rPr>
              <a:t/>
            </a:r>
            <a:br>
              <a:rPr lang="nb-NO" dirty="0" smtClean="0">
                <a:solidFill>
                  <a:schemeClr val="bg1"/>
                </a:solidFill>
              </a:rPr>
            </a:br>
            <a:r>
              <a:rPr lang="nb-NO" dirty="0" smtClean="0">
                <a:solidFill>
                  <a:schemeClr val="bg1"/>
                </a:solidFill>
              </a:rPr>
              <a:t/>
            </a:r>
            <a:br>
              <a:rPr lang="nb-NO" dirty="0" smtClean="0">
                <a:solidFill>
                  <a:schemeClr val="bg1"/>
                </a:solidFill>
              </a:rPr>
            </a:br>
            <a:r>
              <a:rPr lang="nb-NO" sz="3200" dirty="0" smtClean="0">
                <a:solidFill>
                  <a:schemeClr val="bg1"/>
                </a:solidFill>
              </a:rPr>
              <a:t>Krefter, felt, stråling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35496" y="4689718"/>
            <a:ext cx="3816424" cy="212365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1" lang="en-GB" sz="1200" dirty="0">
                <a:solidFill>
                  <a:schemeClr val="bg1"/>
                </a:solidFill>
                <a:latin typeface="Arial" charset="0"/>
              </a:rPr>
              <a:t>Truls Norby</a:t>
            </a:r>
          </a:p>
          <a:p>
            <a:pPr eaLnBrk="0" hangingPunct="0"/>
            <a:r>
              <a:rPr kumimoji="1" lang="en-GB" sz="1200" dirty="0" err="1">
                <a:solidFill>
                  <a:schemeClr val="bg1"/>
                </a:solidFill>
                <a:latin typeface="Arial" charset="0"/>
              </a:rPr>
              <a:t>Kjemisk</a:t>
            </a:r>
            <a:r>
              <a:rPr kumimoji="1" lang="en-GB" sz="12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kumimoji="1" lang="en-GB" sz="1200" dirty="0" err="1" smtClean="0">
                <a:solidFill>
                  <a:schemeClr val="bg1"/>
                </a:solidFill>
                <a:latin typeface="Arial" charset="0"/>
              </a:rPr>
              <a:t>institutt</a:t>
            </a:r>
            <a:endParaRPr kumimoji="1" lang="en-GB" sz="1200" dirty="0">
              <a:solidFill>
                <a:schemeClr val="bg1"/>
              </a:solidFill>
              <a:latin typeface="Arial" charset="0"/>
            </a:endParaRPr>
          </a:p>
          <a:p>
            <a:pPr eaLnBrk="0" hangingPunct="0"/>
            <a:r>
              <a:rPr kumimoji="1" lang="en-GB" sz="1200" dirty="0" err="1">
                <a:solidFill>
                  <a:schemeClr val="bg1"/>
                </a:solidFill>
                <a:latin typeface="Arial" charset="0"/>
              </a:rPr>
              <a:t>Senter</a:t>
            </a:r>
            <a:r>
              <a:rPr kumimoji="1" lang="en-GB" sz="1200" dirty="0">
                <a:solidFill>
                  <a:schemeClr val="bg1"/>
                </a:solidFill>
                <a:latin typeface="Arial" charset="0"/>
              </a:rPr>
              <a:t> for </a:t>
            </a:r>
            <a:r>
              <a:rPr kumimoji="1" lang="en-GB" sz="1200" dirty="0" err="1">
                <a:solidFill>
                  <a:schemeClr val="bg1"/>
                </a:solidFill>
                <a:latin typeface="Arial" charset="0"/>
              </a:rPr>
              <a:t>Materialvitenskap</a:t>
            </a:r>
            <a:r>
              <a:rPr kumimoji="1" lang="en-GB" sz="12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kumimoji="1" lang="en-GB" sz="1200" dirty="0" err="1">
                <a:solidFill>
                  <a:schemeClr val="bg1"/>
                </a:solidFill>
                <a:latin typeface="Arial" charset="0"/>
              </a:rPr>
              <a:t>og</a:t>
            </a:r>
            <a:r>
              <a:rPr kumimoji="1" lang="en-GB" sz="1200" dirty="0">
                <a:solidFill>
                  <a:schemeClr val="bg1"/>
                </a:solidFill>
                <a:latin typeface="Arial" charset="0"/>
              </a:rPr>
              <a:t> Nanoteknologi (SMN)</a:t>
            </a:r>
          </a:p>
          <a:p>
            <a:pPr eaLnBrk="0" hangingPunct="0"/>
            <a:r>
              <a:rPr kumimoji="1" lang="en-GB" sz="1200" dirty="0" err="1">
                <a:solidFill>
                  <a:schemeClr val="bg1"/>
                </a:solidFill>
                <a:latin typeface="Arial" charset="0"/>
              </a:rPr>
              <a:t>Universitetet</a:t>
            </a:r>
            <a:r>
              <a:rPr kumimoji="1" lang="en-GB" sz="12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kumimoji="1" lang="en-GB" sz="1200" dirty="0" err="1">
                <a:solidFill>
                  <a:schemeClr val="bg1"/>
                </a:solidFill>
                <a:latin typeface="Arial" charset="0"/>
              </a:rPr>
              <a:t>i</a:t>
            </a:r>
            <a:r>
              <a:rPr kumimoji="1" lang="en-GB" sz="1200" dirty="0">
                <a:solidFill>
                  <a:schemeClr val="bg1"/>
                </a:solidFill>
                <a:latin typeface="Arial" charset="0"/>
              </a:rPr>
              <a:t> Oslo</a:t>
            </a:r>
          </a:p>
          <a:p>
            <a:pPr eaLnBrk="0" hangingPunct="0"/>
            <a:endParaRPr kumimoji="1" lang="en-GB" sz="1200" dirty="0">
              <a:solidFill>
                <a:schemeClr val="bg1"/>
              </a:solidFill>
              <a:latin typeface="Arial" charset="0"/>
            </a:endParaRPr>
          </a:p>
          <a:p>
            <a:pPr eaLnBrk="0" hangingPunct="0"/>
            <a:r>
              <a:rPr kumimoji="1" lang="nb-NO" sz="1200" dirty="0">
                <a:solidFill>
                  <a:schemeClr val="bg1"/>
                </a:solidFill>
                <a:latin typeface="Arial" charset="0"/>
              </a:rPr>
              <a:t>FERMIO</a:t>
            </a:r>
            <a:endParaRPr kumimoji="1" lang="en-GB" sz="1200" dirty="0">
              <a:solidFill>
                <a:schemeClr val="bg1"/>
              </a:solidFill>
              <a:latin typeface="Arial" charset="0"/>
            </a:endParaRPr>
          </a:p>
          <a:p>
            <a:pPr eaLnBrk="0" hangingPunct="0"/>
            <a:r>
              <a:rPr kumimoji="1" lang="en-GB" sz="1200" dirty="0">
                <a:solidFill>
                  <a:schemeClr val="bg1"/>
                </a:solidFill>
                <a:latin typeface="Arial" charset="0"/>
              </a:rPr>
              <a:t>Forskningsparken</a:t>
            </a:r>
          </a:p>
          <a:p>
            <a:pPr eaLnBrk="0" hangingPunct="0"/>
            <a:r>
              <a:rPr kumimoji="1" lang="en-GB" sz="1200" dirty="0">
                <a:solidFill>
                  <a:schemeClr val="bg1"/>
                </a:solidFill>
                <a:latin typeface="Arial" charset="0"/>
              </a:rPr>
              <a:t>Gaustadalleen 21</a:t>
            </a:r>
          </a:p>
          <a:p>
            <a:pPr eaLnBrk="0" hangingPunct="0"/>
            <a:r>
              <a:rPr kumimoji="1" lang="en-GB" sz="1200" dirty="0">
                <a:solidFill>
                  <a:schemeClr val="bg1"/>
                </a:solidFill>
                <a:latin typeface="Arial" charset="0"/>
              </a:rPr>
              <a:t>N</a:t>
            </a:r>
            <a:r>
              <a:rPr kumimoji="1" lang="nb-NO" sz="1200" dirty="0">
                <a:solidFill>
                  <a:schemeClr val="bg1"/>
                </a:solidFill>
                <a:latin typeface="Arial" charset="0"/>
              </a:rPr>
              <a:t>O</a:t>
            </a:r>
            <a:r>
              <a:rPr kumimoji="1" lang="en-GB" sz="1200" dirty="0">
                <a:solidFill>
                  <a:schemeClr val="bg1"/>
                </a:solidFill>
                <a:latin typeface="Arial" charset="0"/>
              </a:rPr>
              <a:t>-0349 Oslo</a:t>
            </a:r>
          </a:p>
          <a:p>
            <a:pPr eaLnBrk="0" hangingPunct="0"/>
            <a:endParaRPr kumimoji="1" lang="en-GB" sz="1200" dirty="0">
              <a:solidFill>
                <a:schemeClr val="bg1"/>
              </a:solidFill>
              <a:latin typeface="Arial" charset="0"/>
            </a:endParaRPr>
          </a:p>
          <a:p>
            <a:pPr eaLnBrk="0" hangingPunct="0"/>
            <a:r>
              <a:rPr kumimoji="1" lang="en-GB" sz="1200" dirty="0" err="1">
                <a:solidFill>
                  <a:schemeClr val="bg1"/>
                </a:solidFill>
                <a:latin typeface="Arial" charset="0"/>
              </a:rPr>
              <a:t>truls.norby@kjemi.uio.no</a:t>
            </a:r>
            <a:endParaRPr lang="en-GB" sz="16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31" name="Text Box 6"/>
          <p:cNvSpPr txBox="1">
            <a:spLocks noChangeArrowheads="1"/>
          </p:cNvSpPr>
          <p:nvPr/>
        </p:nvSpPr>
        <p:spPr bwMode="auto">
          <a:xfrm>
            <a:off x="6732240" y="44624"/>
            <a:ext cx="2376264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nb-NO" sz="1400" dirty="0" smtClean="0">
                <a:solidFill>
                  <a:srgbClr val="C00000"/>
                </a:solidFill>
                <a:latin typeface="Arial" charset="0"/>
              </a:rPr>
              <a:t>VGS Fysikk 2</a:t>
            </a:r>
          </a:p>
          <a:p>
            <a:pPr marL="457200" indent="-457200">
              <a:spcBef>
                <a:spcPct val="50000"/>
              </a:spcBef>
            </a:pPr>
            <a:r>
              <a:rPr lang="nb-NO" sz="1400" dirty="0" smtClean="0">
                <a:solidFill>
                  <a:schemeClr val="bg1"/>
                </a:solidFill>
                <a:latin typeface="Arial" charset="0"/>
              </a:rPr>
              <a:t>Krefter </a:t>
            </a:r>
            <a:r>
              <a:rPr lang="nb-NO" sz="1400" dirty="0">
                <a:solidFill>
                  <a:schemeClr val="bg1"/>
                </a:solidFill>
                <a:latin typeface="Arial" charset="0"/>
              </a:rPr>
              <a:t>og </a:t>
            </a:r>
            <a:r>
              <a:rPr lang="nb-NO" sz="1400" dirty="0" smtClean="0">
                <a:solidFill>
                  <a:schemeClr val="bg1"/>
                </a:solidFill>
                <a:latin typeface="Arial" charset="0"/>
              </a:rPr>
              <a:t>bevegelse</a:t>
            </a:r>
          </a:p>
          <a:p>
            <a:pPr marL="457200" indent="-457200">
              <a:spcBef>
                <a:spcPct val="50000"/>
              </a:spcBef>
            </a:pPr>
            <a:r>
              <a:rPr lang="nb-NO" sz="1400" dirty="0" smtClean="0">
                <a:solidFill>
                  <a:schemeClr val="bg1"/>
                </a:solidFill>
                <a:latin typeface="Arial" charset="0"/>
              </a:rPr>
              <a:t>Arbeid</a:t>
            </a:r>
            <a:endParaRPr lang="nb-NO" sz="1400" dirty="0">
              <a:solidFill>
                <a:schemeClr val="bg1"/>
              </a:solidFill>
              <a:latin typeface="Arial" charset="0"/>
            </a:endParaRPr>
          </a:p>
          <a:p>
            <a:pPr marL="457200" indent="-457200">
              <a:spcBef>
                <a:spcPct val="50000"/>
              </a:spcBef>
            </a:pPr>
            <a:r>
              <a:rPr lang="nb-NO" sz="1400" dirty="0" smtClean="0">
                <a:solidFill>
                  <a:schemeClr val="bg1"/>
                </a:solidFill>
                <a:latin typeface="Arial" charset="0"/>
              </a:rPr>
              <a:t>Kinetisk &amp; potensiell energi</a:t>
            </a:r>
          </a:p>
          <a:p>
            <a:pPr marL="457200" indent="-457200">
              <a:spcBef>
                <a:spcPct val="50000"/>
              </a:spcBef>
            </a:pPr>
            <a:r>
              <a:rPr lang="nb-NO" sz="1400" dirty="0" smtClean="0">
                <a:solidFill>
                  <a:schemeClr val="bg1"/>
                </a:solidFill>
                <a:latin typeface="Arial" charset="0"/>
              </a:rPr>
              <a:t>Krefter </a:t>
            </a:r>
            <a:r>
              <a:rPr lang="nb-NO" sz="1400" dirty="0">
                <a:solidFill>
                  <a:schemeClr val="bg1"/>
                </a:solidFill>
                <a:latin typeface="Arial" charset="0"/>
              </a:rPr>
              <a:t>og </a:t>
            </a:r>
            <a:r>
              <a:rPr lang="nb-NO" sz="1400" dirty="0" smtClean="0">
                <a:solidFill>
                  <a:schemeClr val="bg1"/>
                </a:solidFill>
                <a:latin typeface="Arial" charset="0"/>
              </a:rPr>
              <a:t>felt</a:t>
            </a:r>
          </a:p>
          <a:p>
            <a:pPr marL="457200" indent="-457200">
              <a:spcBef>
                <a:spcPct val="50000"/>
              </a:spcBef>
            </a:pPr>
            <a:r>
              <a:rPr lang="nb-NO" sz="1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nb-NO" sz="1400" dirty="0" smtClean="0">
                <a:solidFill>
                  <a:schemeClr val="bg1"/>
                </a:solidFill>
                <a:latin typeface="Arial" charset="0"/>
              </a:rPr>
              <a:t>    Gravitasjonelt</a:t>
            </a:r>
            <a:endParaRPr lang="nb-NO" sz="1400" dirty="0">
              <a:solidFill>
                <a:schemeClr val="bg1"/>
              </a:solidFill>
              <a:latin typeface="Arial" charset="0"/>
            </a:endParaRPr>
          </a:p>
          <a:p>
            <a:pPr marL="457200" indent="-457200">
              <a:spcBef>
                <a:spcPct val="50000"/>
              </a:spcBef>
            </a:pPr>
            <a:r>
              <a:rPr lang="nb-NO" sz="1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nb-NO" sz="1400" dirty="0" smtClean="0">
                <a:solidFill>
                  <a:schemeClr val="bg1"/>
                </a:solidFill>
                <a:latin typeface="Arial" charset="0"/>
              </a:rPr>
              <a:t>    Elektrisk</a:t>
            </a:r>
            <a:endParaRPr lang="nb-NO" sz="1400" dirty="0">
              <a:solidFill>
                <a:schemeClr val="bg1"/>
              </a:solidFill>
              <a:latin typeface="Arial" charset="0"/>
            </a:endParaRPr>
          </a:p>
          <a:p>
            <a:pPr marL="457200" indent="-457200">
              <a:spcBef>
                <a:spcPct val="50000"/>
              </a:spcBef>
            </a:pPr>
            <a:r>
              <a:rPr lang="nb-NO" sz="1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nb-NO" sz="1400" dirty="0" smtClean="0">
                <a:solidFill>
                  <a:schemeClr val="bg1"/>
                </a:solidFill>
                <a:latin typeface="Arial" charset="0"/>
              </a:rPr>
              <a:t>    Magnetisk</a:t>
            </a:r>
            <a:endParaRPr lang="nb-NO" sz="1400" dirty="0">
              <a:solidFill>
                <a:schemeClr val="bg1"/>
              </a:solidFill>
              <a:latin typeface="Arial" charset="0"/>
            </a:endParaRPr>
          </a:p>
          <a:p>
            <a:pPr marL="457200" indent="-457200">
              <a:spcBef>
                <a:spcPct val="50000"/>
              </a:spcBef>
            </a:pPr>
            <a:r>
              <a:rPr lang="nb-NO" sz="1400" dirty="0" smtClean="0">
                <a:solidFill>
                  <a:schemeClr val="bg1"/>
                </a:solidFill>
                <a:latin typeface="Arial" charset="0"/>
              </a:rPr>
              <a:t>Stråling</a:t>
            </a:r>
            <a:endParaRPr lang="nb-NO" sz="1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32" name="Rectangle 10"/>
          <p:cNvSpPr>
            <a:spLocks noChangeArrowheads="1"/>
          </p:cNvSpPr>
          <p:nvPr/>
        </p:nvSpPr>
        <p:spPr bwMode="auto">
          <a:xfrm>
            <a:off x="3773488" y="2886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Arbeid. Krefter og felt</a:t>
            </a:r>
            <a:endParaRPr lang="en-US" smtClean="0"/>
          </a:p>
        </p:txBody>
      </p:sp>
      <p:sp>
        <p:nvSpPr>
          <p:cNvPr id="61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16016" y="1440904"/>
            <a:ext cx="4199384" cy="5012432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Nærkrefter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Krefter som virker </a:t>
            </a:r>
            <a:r>
              <a:rPr lang="nb-NO" sz="1600" i="1" dirty="0" smtClean="0"/>
              <a:t>mellom</a:t>
            </a:r>
            <a:r>
              <a:rPr lang="nb-NO" sz="1600" dirty="0" smtClean="0"/>
              <a:t> legemer </a:t>
            </a:r>
            <a:r>
              <a:rPr lang="nb-NO" sz="1600" i="1" dirty="0" smtClean="0"/>
              <a:t>i kontakt </a:t>
            </a:r>
            <a:r>
              <a:rPr lang="nb-NO" sz="1600" dirty="0" smtClean="0"/>
              <a:t>med hverandre 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/>
              <a:t>Mekanikk (det vi har sett på hittil) 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/>
              <a:t>Trykk (virkning av atombevegelser)</a:t>
            </a:r>
          </a:p>
          <a:p>
            <a:pPr lvl="1" eaLnBrk="1" hangingPunct="1">
              <a:lnSpc>
                <a:spcPct val="90000"/>
              </a:lnSpc>
            </a:pPr>
            <a:endParaRPr lang="nb-NO" sz="16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Fjernkrefter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Krefter som virker på grunn av et </a:t>
            </a:r>
            <a:r>
              <a:rPr lang="nb-NO" sz="1600" i="1" dirty="0" smtClean="0"/>
              <a:t>felt</a:t>
            </a:r>
            <a:r>
              <a:rPr lang="nb-NO" sz="1600" dirty="0" smtClean="0"/>
              <a:t> (en gradient i et potensial)</a:t>
            </a:r>
          </a:p>
          <a:p>
            <a:pPr lvl="1" eaLnBrk="1" hangingPunct="1">
              <a:lnSpc>
                <a:spcPct val="90000"/>
              </a:lnSpc>
            </a:pPr>
            <a:endParaRPr lang="nb-NO" sz="16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Feltene og kreftene kan formidles i alle medier, også vakuum.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/>
              <a:t>Utfordring for fysisk forståelse?</a:t>
            </a:r>
          </a:p>
          <a:p>
            <a:pPr lvl="1" eaLnBrk="1" hangingPunct="1">
              <a:lnSpc>
                <a:spcPct val="90000"/>
              </a:lnSpc>
            </a:pPr>
            <a:endParaRPr lang="nb-NO" sz="16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To (tre) typer: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/>
              <a:t>Gravitasjon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/>
              <a:t>Elektromagnetisk felt</a:t>
            </a:r>
          </a:p>
          <a:p>
            <a:pPr lvl="3" eaLnBrk="1" hangingPunct="1">
              <a:lnSpc>
                <a:spcPct val="90000"/>
              </a:lnSpc>
            </a:pPr>
            <a:r>
              <a:rPr lang="nb-NO" dirty="0" smtClean="0"/>
              <a:t>Elektrisk felt</a:t>
            </a:r>
          </a:p>
          <a:p>
            <a:pPr lvl="3" eaLnBrk="1" hangingPunct="1">
              <a:lnSpc>
                <a:spcPct val="90000"/>
              </a:lnSpc>
            </a:pPr>
            <a:r>
              <a:rPr lang="nb-NO" dirty="0" smtClean="0"/>
              <a:t>Magnetisk felt</a:t>
            </a:r>
            <a:endParaRPr lang="en-US" dirty="0" smtClean="0"/>
          </a:p>
        </p:txBody>
      </p:sp>
      <p:sp>
        <p:nvSpPr>
          <p:cNvPr id="6152" name="Rectangle 5"/>
          <p:cNvSpPr>
            <a:spLocks noChangeArrowheads="1"/>
          </p:cNvSpPr>
          <p:nvPr/>
        </p:nvSpPr>
        <p:spPr bwMode="auto">
          <a:xfrm>
            <a:off x="179388" y="1371600"/>
            <a:ext cx="4536628" cy="47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nb-NO" sz="1800" i="1" dirty="0">
                <a:latin typeface="Arial" charset="0"/>
              </a:rPr>
              <a:t>Arbeid</a:t>
            </a:r>
            <a:r>
              <a:rPr lang="nb-NO" sz="1800" dirty="0">
                <a:latin typeface="Arial" charset="0"/>
              </a:rPr>
              <a:t> omsetter en energiform til en annen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nb-NO" sz="1800" dirty="0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nb-NO" sz="1800" dirty="0">
                <a:latin typeface="Arial" charset="0"/>
              </a:rPr>
              <a:t>Arbeid gjøres ved bruk av krefter.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nb-NO" sz="1800" dirty="0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nb-NO" sz="1800" dirty="0">
                <a:latin typeface="Arial" charset="0"/>
              </a:rPr>
              <a:t>Arbeid er lik kraft x strekning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nb-NO" sz="1800" dirty="0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nb-NO" sz="1800" dirty="0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nb-NO" sz="1800" dirty="0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800" dirty="0" err="1">
                <a:latin typeface="Arial" charset="0"/>
              </a:rPr>
              <a:t>Dersom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kraft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endrer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seg</a:t>
            </a:r>
            <a:r>
              <a:rPr lang="en-US" sz="1800" dirty="0">
                <a:latin typeface="Arial" charset="0"/>
              </a:rPr>
              <a:t> med </a:t>
            </a:r>
            <a:r>
              <a:rPr lang="en-US" sz="1800" dirty="0" err="1">
                <a:latin typeface="Arial" charset="0"/>
              </a:rPr>
              <a:t>strekning</a:t>
            </a:r>
            <a:r>
              <a:rPr lang="en-US" sz="1800" dirty="0">
                <a:latin typeface="Arial" charset="0"/>
              </a:rPr>
              <a:t>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800" dirty="0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800" dirty="0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800" dirty="0" err="1">
                <a:latin typeface="Arial" charset="0"/>
              </a:rPr>
              <a:t>Dersom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kraften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er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konstant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og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parallell</a:t>
            </a:r>
            <a:r>
              <a:rPr lang="en-US" sz="1800" dirty="0">
                <a:latin typeface="Arial" charset="0"/>
              </a:rPr>
              <a:t> med </a:t>
            </a:r>
            <a:r>
              <a:rPr lang="en-US" sz="1800" dirty="0" err="1">
                <a:latin typeface="Arial" charset="0"/>
              </a:rPr>
              <a:t>strekningen</a:t>
            </a:r>
            <a:r>
              <a:rPr lang="en-US" sz="1800" dirty="0">
                <a:latin typeface="Arial" charset="0"/>
              </a:rPr>
              <a:t>:</a:t>
            </a:r>
          </a:p>
        </p:txBody>
      </p:sp>
      <p:sp>
        <p:nvSpPr>
          <p:cNvPr id="6153" name="Rectangle 10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6146" name="Object 1035"/>
          <p:cNvGraphicFramePr>
            <a:graphicFrameLocks noChangeAspect="1"/>
          </p:cNvGraphicFramePr>
          <p:nvPr/>
        </p:nvGraphicFramePr>
        <p:xfrm>
          <a:off x="1042988" y="3284538"/>
          <a:ext cx="11525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" name="Equation" r:id="rId4" imgW="571252" imgH="215806" progId="Equation.3">
                  <p:embed/>
                </p:oleObj>
              </mc:Choice>
              <mc:Fallback>
                <p:oleObj name="Equation" r:id="rId4" imgW="571252" imgH="215806" progId="Equation.3">
                  <p:embed/>
                  <p:pic>
                    <p:nvPicPr>
                      <p:cNvPr id="0" name="Object 10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284538"/>
                        <a:ext cx="1152525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4" name="Rectangle 10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6147" name="Object 1037"/>
          <p:cNvGraphicFramePr>
            <a:graphicFrameLocks noChangeAspect="1"/>
          </p:cNvGraphicFramePr>
          <p:nvPr/>
        </p:nvGraphicFramePr>
        <p:xfrm>
          <a:off x="1081088" y="4652963"/>
          <a:ext cx="1258887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name="Equation" r:id="rId6" imgW="710891" imgH="279279" progId="Equation.3">
                  <p:embed/>
                </p:oleObj>
              </mc:Choice>
              <mc:Fallback>
                <p:oleObj name="Equation" r:id="rId6" imgW="710891" imgH="279279" progId="Equation.3">
                  <p:embed/>
                  <p:pic>
                    <p:nvPicPr>
                      <p:cNvPr id="0" name="Object 10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1088" y="4652963"/>
                        <a:ext cx="1258887" cy="487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5" name="Rectangle 10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6148" name="Object 1039"/>
          <p:cNvGraphicFramePr>
            <a:graphicFrameLocks noChangeAspect="1"/>
          </p:cNvGraphicFramePr>
          <p:nvPr/>
        </p:nvGraphicFramePr>
        <p:xfrm>
          <a:off x="1187450" y="5911850"/>
          <a:ext cx="11525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4" name="Equation" r:id="rId8" imgW="571004" imgH="177646" progId="Equation.3">
                  <p:embed/>
                </p:oleObj>
              </mc:Choice>
              <mc:Fallback>
                <p:oleObj name="Equation" r:id="rId8" imgW="571004" imgH="177646" progId="Equation.3">
                  <p:embed/>
                  <p:pic>
                    <p:nvPicPr>
                      <p:cNvPr id="0" name="Object 10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5911850"/>
                        <a:ext cx="1152525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41" name="Text Box 1041"/>
          <p:cNvSpPr txBox="1">
            <a:spLocks noChangeArrowheads="1"/>
          </p:cNvSpPr>
          <p:nvPr/>
        </p:nvSpPr>
        <p:spPr bwMode="auto">
          <a:xfrm>
            <a:off x="1187450" y="5876925"/>
            <a:ext cx="1127125" cy="457200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i="1"/>
              <a:t>w = F</a:t>
            </a:r>
            <a:r>
              <a:rPr lang="en-GB" i="1">
                <a:cs typeface="Times New Roman" pitchFamily="18" charset="0"/>
              </a:rPr>
              <a:t>·s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Gravitasjon</a:t>
            </a:r>
            <a:endParaRPr lang="en-US" smtClean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96752"/>
            <a:ext cx="5351512" cy="497544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Newtons gravitasjonslov: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Gjenstand med masse </a:t>
            </a:r>
            <a:r>
              <a:rPr lang="nb-NO" sz="1800" i="1" dirty="0" smtClean="0"/>
              <a:t>m</a:t>
            </a:r>
            <a:r>
              <a:rPr lang="nb-NO" sz="1800" dirty="0" smtClean="0"/>
              <a:t> ved jordoverflaten: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600" dirty="0" smtClean="0"/>
              <a:t>	</a:t>
            </a:r>
            <a:r>
              <a:rPr lang="nb-NO" sz="1600" i="1" dirty="0" smtClean="0"/>
              <a:t>F = </a:t>
            </a:r>
            <a:r>
              <a:rPr lang="nb-NO" sz="1600" i="1" dirty="0" err="1" smtClean="0"/>
              <a:t>gm</a:t>
            </a:r>
            <a:r>
              <a:rPr lang="nb-NO" sz="1600" dirty="0" smtClean="0"/>
              <a:t> 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600" dirty="0" smtClean="0"/>
              <a:t>der </a:t>
            </a:r>
            <a:r>
              <a:rPr lang="nb-NO" sz="1600" i="1" dirty="0" smtClean="0"/>
              <a:t>g</a:t>
            </a:r>
            <a:r>
              <a:rPr lang="nb-NO" sz="1600" dirty="0" smtClean="0"/>
              <a:t> er tyngdeakselerasjonen;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600" i="1" dirty="0" smtClean="0"/>
              <a:t>	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600" dirty="0" smtClean="0"/>
              <a:t>                              = 9,8 N/kg = 9,8 m/s</a:t>
            </a:r>
            <a:r>
              <a:rPr lang="nb-NO" sz="1600" baseline="30000" dirty="0" smtClean="0"/>
              <a:t>2</a:t>
            </a:r>
            <a:r>
              <a:rPr lang="nb-NO" sz="1600" dirty="0" smtClean="0"/>
              <a:t>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6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Cavendish målte kraften mellom kjente masser (blykuler) og kjent avstand og fant </a:t>
            </a:r>
            <a:r>
              <a:rPr lang="nb-NO" sz="1800" i="1" dirty="0" smtClean="0">
                <a:sym typeface="Symbol" pitchFamily="18" charset="2"/>
              </a:rPr>
              <a:t></a:t>
            </a:r>
            <a:r>
              <a:rPr lang="nb-NO" sz="1800" dirty="0" smtClean="0">
                <a:sym typeface="Symbol" pitchFamily="18" charset="2"/>
              </a:rPr>
              <a:t> :</a:t>
            </a:r>
            <a:endParaRPr lang="nb-NO" sz="18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600" dirty="0" smtClean="0">
                <a:sym typeface="Symbol" pitchFamily="18" charset="2"/>
              </a:rPr>
              <a:t>	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600" i="1" dirty="0" smtClean="0">
                <a:sym typeface="Symbol" pitchFamily="18" charset="2"/>
              </a:rPr>
              <a:t></a:t>
            </a:r>
            <a:r>
              <a:rPr lang="nb-NO" sz="1600" dirty="0" smtClean="0">
                <a:sym typeface="Symbol" pitchFamily="18" charset="2"/>
              </a:rPr>
              <a:t> = </a:t>
            </a:r>
            <a:r>
              <a:rPr lang="nb-NO" sz="1600" dirty="0" smtClean="0">
                <a:cs typeface="Times New Roman" pitchFamily="18" charset="0"/>
                <a:sym typeface="Symbol" pitchFamily="18" charset="2"/>
              </a:rPr>
              <a:t>6.67∙10</a:t>
            </a:r>
            <a:r>
              <a:rPr lang="nb-NO" sz="1600" baseline="30000" dirty="0" smtClean="0">
                <a:cs typeface="Times New Roman" pitchFamily="18" charset="0"/>
                <a:sym typeface="Symbol" pitchFamily="18" charset="2"/>
              </a:rPr>
              <a:t>-11</a:t>
            </a:r>
            <a:r>
              <a:rPr lang="nb-NO" sz="1600" dirty="0" smtClean="0">
                <a:cs typeface="Times New Roman" pitchFamily="18" charset="0"/>
                <a:sym typeface="Symbol" pitchFamily="18" charset="2"/>
              </a:rPr>
              <a:t> Nm</a:t>
            </a:r>
            <a:r>
              <a:rPr lang="nb-NO" sz="1600" baseline="30000" dirty="0" smtClean="0">
                <a:cs typeface="Times New Roman" pitchFamily="18" charset="0"/>
                <a:sym typeface="Symbol" pitchFamily="18" charset="2"/>
              </a:rPr>
              <a:t>2</a:t>
            </a:r>
            <a:r>
              <a:rPr lang="nb-NO" sz="1600" dirty="0" smtClean="0">
                <a:cs typeface="Times New Roman" pitchFamily="18" charset="0"/>
                <a:sym typeface="Symbol" pitchFamily="18" charset="2"/>
              </a:rPr>
              <a:t>/kg</a:t>
            </a:r>
            <a:r>
              <a:rPr lang="nb-NO" sz="1600" baseline="30000" dirty="0" smtClean="0">
                <a:cs typeface="Times New Roman" pitchFamily="18" charset="0"/>
                <a:sym typeface="Symbol" pitchFamily="18" charset="2"/>
              </a:rPr>
              <a:t>2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Ved dette og jordens radius (fra horisontens krumning: 6371 km) kunne man beregne Jordens masse! (=6</a:t>
            </a:r>
            <a:r>
              <a:rPr lang="nb-NO" sz="1800" dirty="0" smtClean="0">
                <a:cs typeface="Times New Roman" pitchFamily="18" charset="0"/>
                <a:sym typeface="Symbol" pitchFamily="18" charset="2"/>
              </a:rPr>
              <a:t>∙</a:t>
            </a:r>
            <a:r>
              <a:rPr lang="nb-NO" sz="1800" dirty="0" smtClean="0"/>
              <a:t>10</a:t>
            </a:r>
            <a:r>
              <a:rPr lang="nb-NO" sz="1800" baseline="30000" dirty="0" smtClean="0"/>
              <a:t>24</a:t>
            </a:r>
            <a:r>
              <a:rPr lang="nb-NO" sz="1800" dirty="0" smtClean="0"/>
              <a:t> kg)</a:t>
            </a:r>
            <a:endParaRPr lang="en-US" sz="1800" dirty="0" smtClean="0"/>
          </a:p>
        </p:txBody>
      </p:sp>
      <p:pic>
        <p:nvPicPr>
          <p:cNvPr id="7174" name="Picture 5" descr="Kap2-gravitasj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1196975"/>
            <a:ext cx="27193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4202113" y="3230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7170" name="Object 6"/>
          <p:cNvGraphicFramePr>
            <a:graphicFrameLocks noChangeAspect="1"/>
          </p:cNvGraphicFramePr>
          <p:nvPr/>
        </p:nvGraphicFramePr>
        <p:xfrm>
          <a:off x="762000" y="1700808"/>
          <a:ext cx="1436688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r:id="rId4" imgW="736280" imgH="393529" progId="Equation.3">
                  <p:embed/>
                </p:oleObj>
              </mc:Choice>
              <mc:Fallback>
                <p:oleObj r:id="rId4" imgW="736280" imgH="393529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700808"/>
                        <a:ext cx="1436688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4282" name="Picture 10" descr="MC900197956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8344" y="44624"/>
            <a:ext cx="1367482" cy="2590006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177" name="Picture 12" descr="http://t2.gstatic.com/images?q=tbn:ANd9GcTILYnYu64ib7aJJtNgZ-YvyzFlcASutIQVQ0uUQ3Suhq-8T5xGc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425" y="2708275"/>
            <a:ext cx="25717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6" descr="http://www.fsteiger.com/cavendish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29288" y="3789363"/>
            <a:ext cx="3068637" cy="261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6"/>
          <p:cNvGraphicFramePr>
            <a:graphicFrameLocks noChangeAspect="1"/>
          </p:cNvGraphicFramePr>
          <p:nvPr/>
        </p:nvGraphicFramePr>
        <p:xfrm>
          <a:off x="1019175" y="3566600"/>
          <a:ext cx="1320577" cy="751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Equation" r:id="rId9" imgW="761760" imgH="431640" progId="Equation.3">
                  <p:embed/>
                </p:oleObj>
              </mc:Choice>
              <mc:Fallback>
                <p:oleObj name="Equation" r:id="rId9" imgW="76176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175" y="3566600"/>
                        <a:ext cx="1320577" cy="7519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5758408" cy="760512"/>
          </a:xfrm>
        </p:spPr>
        <p:txBody>
          <a:bodyPr/>
          <a:lstStyle/>
          <a:p>
            <a:pPr eaLnBrk="1" hangingPunct="1"/>
            <a:r>
              <a:rPr lang="nb-NO" dirty="0" smtClean="0"/>
              <a:t>Potensiell energi i gravitasjonsfelt</a:t>
            </a:r>
            <a:endParaRPr lang="en-US" dirty="0" smtClean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371600"/>
            <a:ext cx="4752528" cy="48768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b="1" dirty="0" smtClean="0"/>
              <a:t>Ved jordoverflaten</a:t>
            </a:r>
            <a:r>
              <a:rPr lang="nb-NO" sz="1800" dirty="0" smtClean="0"/>
              <a:t>: Kraften er konstant: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nb-NO" sz="1800" i="1" dirty="0"/>
              <a:t>	</a:t>
            </a:r>
            <a:endParaRPr lang="nb-NO" sz="1800" i="1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nb-NO" sz="1800" i="1" dirty="0"/>
              <a:t>	</a:t>
            </a:r>
            <a:r>
              <a:rPr lang="nb-NO" i="1" dirty="0" smtClean="0"/>
              <a:t>F = </a:t>
            </a:r>
            <a:r>
              <a:rPr lang="nb-NO" i="1" dirty="0" err="1" smtClean="0"/>
              <a:t>gm</a:t>
            </a:r>
            <a:endParaRPr lang="nb-NO" i="1" dirty="0" smtClean="0"/>
          </a:p>
          <a:p>
            <a:pPr eaLnBrk="1" hangingPunct="1">
              <a:lnSpc>
                <a:spcPct val="90000"/>
              </a:lnSpc>
            </a:pPr>
            <a:endParaRPr lang="nb-NO" sz="1800" dirty="0" smtClean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nb-NO" sz="1800" dirty="0" smtClean="0">
                <a:sym typeface="Symbol" pitchFamily="18" charset="2"/>
              </a:rPr>
              <a:t>Arbeid = økning i potensiell energi ved å endre høyde </a:t>
            </a:r>
            <a:r>
              <a:rPr lang="nb-NO" sz="1800" i="1" dirty="0" smtClean="0">
                <a:sym typeface="Symbol" pitchFamily="18" charset="2"/>
              </a:rPr>
              <a:t>h: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i="1" dirty="0" smtClean="0"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i="1" dirty="0" smtClean="0">
                <a:sym typeface="Symbol" pitchFamily="18" charset="2"/>
              </a:rPr>
              <a:t>w = </a:t>
            </a:r>
            <a:r>
              <a:rPr lang="nb-NO" i="1" dirty="0" err="1" smtClean="0">
                <a:sym typeface="Symbol" pitchFamily="18" charset="2"/>
              </a:rPr>
              <a:t>E</a:t>
            </a:r>
            <a:r>
              <a:rPr lang="nb-NO" i="1" baseline="-25000" dirty="0" err="1" smtClean="0">
                <a:sym typeface="Symbol" pitchFamily="18" charset="2"/>
              </a:rPr>
              <a:t>p</a:t>
            </a:r>
            <a:r>
              <a:rPr lang="nb-NO" i="1" dirty="0" smtClean="0">
                <a:sym typeface="Symbol" pitchFamily="18" charset="2"/>
              </a:rPr>
              <a:t> = </a:t>
            </a:r>
            <a:r>
              <a:rPr lang="nb-NO" i="1" dirty="0" err="1" smtClean="0">
                <a:sym typeface="Symbol" pitchFamily="18" charset="2"/>
              </a:rPr>
              <a:t>gmh</a:t>
            </a:r>
            <a:endParaRPr lang="nb-NO" i="1" dirty="0" smtClean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Jordens overflate er referansepunkt: </a:t>
            </a:r>
            <a:endParaRPr lang="nb-NO" sz="1800" dirty="0"/>
          </a:p>
          <a:p>
            <a:pPr eaLnBrk="1" hangingPunct="1">
              <a:lnSpc>
                <a:spcPct val="90000"/>
              </a:lnSpc>
            </a:pPr>
            <a:endParaRPr lang="nb-NO" sz="1800" i="1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nb-NO" sz="1800" i="1" dirty="0"/>
              <a:t>	</a:t>
            </a:r>
            <a:r>
              <a:rPr lang="nb-NO" sz="1600" i="1" dirty="0" smtClean="0"/>
              <a:t>E</a:t>
            </a:r>
            <a:r>
              <a:rPr lang="nb-NO" sz="1600" i="1" baseline="-25000" dirty="0" smtClean="0"/>
              <a:t>p</a:t>
            </a:r>
            <a:r>
              <a:rPr lang="nb-NO" sz="1600" i="1" dirty="0" smtClean="0"/>
              <a:t> = 0 ved h = 0</a:t>
            </a:r>
            <a:r>
              <a:rPr lang="nb-NO" sz="1600" dirty="0" smtClean="0"/>
              <a:t>.  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</p:txBody>
      </p:sp>
      <p:sp>
        <p:nvSpPr>
          <p:cNvPr id="8198" name="Rectangle 8"/>
          <p:cNvSpPr>
            <a:spLocks noChangeArrowheads="1"/>
          </p:cNvSpPr>
          <p:nvPr/>
        </p:nvSpPr>
        <p:spPr bwMode="auto">
          <a:xfrm>
            <a:off x="3252788" y="3195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551475" y="3447350"/>
            <a:ext cx="2154237" cy="457200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i="1" dirty="0">
                <a:sym typeface="Symbol" pitchFamily="18" charset="2"/>
              </a:rPr>
              <a:t>w = </a:t>
            </a:r>
            <a:r>
              <a:rPr lang="nb-NO" i="1" dirty="0" err="1">
                <a:sym typeface="Symbol" pitchFamily="18" charset="2"/>
              </a:rPr>
              <a:t>E</a:t>
            </a:r>
            <a:r>
              <a:rPr lang="nb-NO" i="1" baseline="-25000" dirty="0" err="1">
                <a:sym typeface="Symbol" pitchFamily="18" charset="2"/>
              </a:rPr>
              <a:t>p</a:t>
            </a:r>
            <a:r>
              <a:rPr lang="nb-NO" i="1" dirty="0">
                <a:sym typeface="Symbol" pitchFamily="18" charset="2"/>
              </a:rPr>
              <a:t> = </a:t>
            </a:r>
            <a:r>
              <a:rPr lang="nb-NO" i="1" dirty="0" err="1">
                <a:sym typeface="Symbol" pitchFamily="18" charset="2"/>
              </a:rPr>
              <a:t>gmh</a:t>
            </a:r>
            <a:endParaRPr lang="en-GB" i="1" dirty="0">
              <a:sym typeface="Symbol" pitchFamily="18" charset="2"/>
            </a:endParaRPr>
          </a:p>
        </p:txBody>
      </p:sp>
      <p:pic>
        <p:nvPicPr>
          <p:cNvPr id="2" name="Picture 4" descr="C:\Users\trulsn\Documents\MENA1000bok\Figurer\Kap 2 F vs h 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08720"/>
            <a:ext cx="4283968" cy="300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C:\Users\trulsn\Documents\MENA1000bok\Figurer\Kap 2 E vs h 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424" y="3645024"/>
            <a:ext cx="4110643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56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trulsn\Documents\MENA1000bok\Figurer\Kap 2 E vs h 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140968"/>
            <a:ext cx="4572000" cy="320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C:\Users\trulsn\Documents\MENA1000bok\Figurer\Kap 2 F vs h h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5409"/>
            <a:ext cx="4571999" cy="320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5758408" cy="688504"/>
          </a:xfrm>
        </p:spPr>
        <p:txBody>
          <a:bodyPr/>
          <a:lstStyle/>
          <a:p>
            <a:pPr eaLnBrk="1" hangingPunct="1"/>
            <a:r>
              <a:rPr lang="nb-NO" dirty="0" smtClean="0"/>
              <a:t>Potensiell energi i gravitasjonsfelt</a:t>
            </a:r>
            <a:endParaRPr lang="en-US" dirty="0" smtClean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371600"/>
            <a:ext cx="4680520" cy="48768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b="1" dirty="0" smtClean="0"/>
              <a:t>Høyt over jordoverflaten </a:t>
            </a:r>
            <a:r>
              <a:rPr lang="nb-NO" sz="1800" dirty="0" smtClean="0"/>
              <a:t>og ute i rommet: Kraften varierer: </a:t>
            </a:r>
            <a:r>
              <a:rPr lang="nb-NO" sz="1800" i="1" dirty="0" smtClean="0"/>
              <a:t>F(r)</a:t>
            </a:r>
            <a:r>
              <a:rPr lang="nb-NO" sz="1800" dirty="0" smtClean="0"/>
              <a:t>. Potensiell energi for legeme med masse </a:t>
            </a:r>
            <a:r>
              <a:rPr lang="nb-NO" sz="1800" i="1" dirty="0" smtClean="0"/>
              <a:t>m</a:t>
            </a:r>
            <a:r>
              <a:rPr lang="nb-NO" sz="1800" i="1" baseline="-25000" dirty="0" smtClean="0"/>
              <a:t>2</a:t>
            </a:r>
            <a:r>
              <a:rPr lang="nb-NO" sz="1800" dirty="0" smtClean="0"/>
              <a:t> i gravitasjonsfelt til legeme med masse </a:t>
            </a:r>
            <a:r>
              <a:rPr lang="nb-NO" sz="1800" i="1" dirty="0" smtClean="0"/>
              <a:t>m</a:t>
            </a:r>
            <a:r>
              <a:rPr lang="nb-NO" sz="1800" i="1" baseline="-25000" dirty="0" smtClean="0"/>
              <a:t>1</a:t>
            </a:r>
            <a:r>
              <a:rPr lang="nb-NO" sz="1800" dirty="0" smtClean="0"/>
              <a:t>: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Referansepunkt uendelig langt ute: </a:t>
            </a:r>
          </a:p>
          <a:p>
            <a:pPr eaLnBrk="1" hangingPunct="1">
              <a:lnSpc>
                <a:spcPct val="90000"/>
              </a:lnSpc>
            </a:pPr>
            <a:endParaRPr lang="nb-NO" sz="1800" i="1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nb-NO" sz="1800" i="1" dirty="0" smtClean="0"/>
              <a:t>	E</a:t>
            </a:r>
            <a:r>
              <a:rPr lang="nb-NO" sz="1800" i="1" baseline="-25000" dirty="0" smtClean="0"/>
              <a:t>p</a:t>
            </a:r>
            <a:r>
              <a:rPr lang="nb-NO" sz="1800" i="1" dirty="0" smtClean="0"/>
              <a:t> = 0</a:t>
            </a:r>
            <a:r>
              <a:rPr lang="nb-NO" sz="1800" dirty="0" smtClean="0"/>
              <a:t> ved </a:t>
            </a:r>
            <a:r>
              <a:rPr lang="nb-NO" sz="1800" i="1" dirty="0" smtClean="0"/>
              <a:t>r = </a:t>
            </a:r>
            <a:r>
              <a:rPr lang="nb-NO" sz="1800" i="1" dirty="0" smtClean="0">
                <a:sym typeface="Symbol" pitchFamily="18" charset="2"/>
              </a:rPr>
              <a:t></a:t>
            </a:r>
            <a:endParaRPr lang="nb-NO" sz="1800" dirty="0" smtClean="0"/>
          </a:p>
        </p:txBody>
      </p:sp>
      <p:sp>
        <p:nvSpPr>
          <p:cNvPr id="8198" name="Rectangle 8"/>
          <p:cNvSpPr>
            <a:spLocks noChangeArrowheads="1"/>
          </p:cNvSpPr>
          <p:nvPr/>
        </p:nvSpPr>
        <p:spPr bwMode="auto">
          <a:xfrm>
            <a:off x="3252788" y="3195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819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12780"/>
              </p:ext>
            </p:extLst>
          </p:nvPr>
        </p:nvGraphicFramePr>
        <p:xfrm>
          <a:off x="107504" y="2983160"/>
          <a:ext cx="4953000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r:id="rId6" imgW="2641600" imgH="469900" progId="Equation.3">
                  <p:embed/>
                </p:oleObj>
              </mc:Choice>
              <mc:Fallback>
                <p:oleObj r:id="rId6" imgW="2641600" imgH="4699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2983160"/>
                        <a:ext cx="4953000" cy="877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nb-NO" smtClean="0"/>
              <a:t>                           Elektrisk felt</a:t>
            </a:r>
            <a:endParaRPr lang="en-US" smtClean="0"/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25538"/>
            <a:ext cx="3810000" cy="525579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Charles de Coulomb; </a:t>
            </a:r>
          </a:p>
          <a:p>
            <a:pPr eaLnBrk="1" hangingPunct="1"/>
            <a:r>
              <a:rPr lang="nb-NO" sz="1800" i="1" dirty="0" smtClean="0"/>
              <a:t>Kraft </a:t>
            </a:r>
            <a:r>
              <a:rPr lang="nb-NO" sz="1800" dirty="0" smtClean="0"/>
              <a:t>mellom to ladde partikler: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i="1" dirty="0" err="1" smtClean="0"/>
              <a:t>k</a:t>
            </a:r>
            <a:r>
              <a:rPr lang="nb-NO" sz="1800" i="1" baseline="-25000" dirty="0" err="1" smtClean="0"/>
              <a:t>e</a:t>
            </a:r>
            <a:r>
              <a:rPr lang="nb-NO" sz="1800" dirty="0" smtClean="0"/>
              <a:t> = 9,0*10</a:t>
            </a:r>
            <a:r>
              <a:rPr lang="nb-NO" sz="1800" baseline="30000" dirty="0" smtClean="0"/>
              <a:t>9</a:t>
            </a:r>
            <a:r>
              <a:rPr lang="nb-NO" sz="1800" dirty="0" smtClean="0"/>
              <a:t> </a:t>
            </a:r>
            <a:r>
              <a:rPr lang="nb-NO" sz="1800" dirty="0" smtClean="0">
                <a:cs typeface="Times New Roman" pitchFamily="18" charset="0"/>
              </a:rPr>
              <a:t>Nm</a:t>
            </a:r>
            <a:r>
              <a:rPr lang="nb-NO" sz="1800" baseline="30000" dirty="0" smtClean="0">
                <a:cs typeface="Times New Roman" pitchFamily="18" charset="0"/>
              </a:rPr>
              <a:t>2</a:t>
            </a:r>
            <a:r>
              <a:rPr lang="nb-NO" sz="1800" dirty="0" smtClean="0">
                <a:cs typeface="Times New Roman" pitchFamily="18" charset="0"/>
              </a:rPr>
              <a:t>/C</a:t>
            </a:r>
            <a:r>
              <a:rPr lang="nb-NO" sz="1800" baseline="30000" dirty="0" smtClean="0">
                <a:cs typeface="Times New Roman" pitchFamily="18" charset="0"/>
              </a:rPr>
              <a:t>2</a:t>
            </a:r>
            <a:r>
              <a:rPr lang="nb-NO" sz="1800" dirty="0" smtClean="0"/>
              <a:t>.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1 C (Coulomb) = 1 </a:t>
            </a:r>
            <a:r>
              <a:rPr lang="nb-NO" sz="1800" dirty="0" err="1" smtClean="0"/>
              <a:t>A∙s</a:t>
            </a:r>
            <a:endParaRPr lang="nb-NO" sz="1800" dirty="0" smtClean="0"/>
          </a:p>
          <a:p>
            <a:pPr lvl="1" eaLnBrk="1" hangingPunct="1"/>
            <a:r>
              <a:rPr lang="nb-NO" sz="1600" dirty="0" smtClean="0"/>
              <a:t>ladningen som passerer når 1 A strøm går i ett sekund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i="1" dirty="0" smtClean="0"/>
              <a:t>Feltstyrke</a:t>
            </a:r>
            <a:r>
              <a:rPr lang="nb-NO" sz="1800" dirty="0" smtClean="0"/>
              <a:t> (her rundt </a:t>
            </a:r>
            <a:r>
              <a:rPr lang="nb-NO" sz="1800" i="1" dirty="0" smtClean="0"/>
              <a:t>-Q</a:t>
            </a:r>
            <a:r>
              <a:rPr lang="nb-NO" sz="1800" dirty="0" smtClean="0"/>
              <a:t>): Den kraft en ladet partikkel (her </a:t>
            </a:r>
            <a:r>
              <a:rPr lang="nb-NO" sz="1800" i="1" dirty="0" smtClean="0"/>
              <a:t>+q</a:t>
            </a:r>
            <a:r>
              <a:rPr lang="nb-NO" sz="1800" dirty="0" smtClean="0"/>
              <a:t>) føler per enhet ladning </a:t>
            </a:r>
            <a:r>
              <a:rPr lang="nb-NO" sz="1800" i="1" dirty="0" smtClean="0"/>
              <a:t>q</a:t>
            </a:r>
            <a:r>
              <a:rPr lang="nb-NO" sz="1800" dirty="0" smtClean="0"/>
              <a:t>: 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Retning fra + til -.</a:t>
            </a:r>
            <a:endParaRPr lang="en-US" sz="1800" dirty="0" smtClean="0"/>
          </a:p>
        </p:txBody>
      </p:sp>
      <p:sp>
        <p:nvSpPr>
          <p:cNvPr id="10247" name="Rectangle 6"/>
          <p:cNvSpPr>
            <a:spLocks noChangeArrowheads="1"/>
          </p:cNvSpPr>
          <p:nvPr/>
        </p:nvSpPr>
        <p:spPr bwMode="auto">
          <a:xfrm>
            <a:off x="2514600" y="426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10242" name="Object 5"/>
          <p:cNvGraphicFramePr>
            <a:graphicFrameLocks noChangeAspect="1"/>
          </p:cNvGraphicFramePr>
          <p:nvPr/>
        </p:nvGraphicFramePr>
        <p:xfrm>
          <a:off x="1147763" y="1844675"/>
          <a:ext cx="151447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name="Equation" r:id="rId4" imgW="812520" imgH="393480" progId="Equation.3">
                  <p:embed/>
                </p:oleObj>
              </mc:Choice>
              <mc:Fallback>
                <p:oleObj name="Equation" r:id="rId4" imgW="81252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7763" y="1844675"/>
                        <a:ext cx="1514475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8" name="Picture 7" descr="Kap2-Elektriske-kreft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3" y="2046288"/>
            <a:ext cx="4678362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43" name="Object 8"/>
          <p:cNvGraphicFramePr>
            <a:graphicFrameLocks noChangeAspect="1"/>
          </p:cNvGraphicFramePr>
          <p:nvPr/>
        </p:nvGraphicFramePr>
        <p:xfrm>
          <a:off x="1187624" y="5445224"/>
          <a:ext cx="774700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7" name="Equation" r:id="rId7" imgW="444240" imgH="419040" progId="Equation.3">
                  <p:embed/>
                </p:oleObj>
              </mc:Choice>
              <mc:Fallback>
                <p:oleObj name="Equation" r:id="rId7" imgW="444240" imgH="4190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5445224"/>
                        <a:ext cx="774700" cy="731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249" name="Group 15"/>
          <p:cNvGrpSpPr>
            <a:grpSpLocks/>
          </p:cNvGrpSpPr>
          <p:nvPr/>
        </p:nvGrpSpPr>
        <p:grpSpPr bwMode="auto">
          <a:xfrm>
            <a:off x="5029200" y="3213100"/>
            <a:ext cx="3276600" cy="3362325"/>
            <a:chOff x="5029200" y="3213100"/>
            <a:chExt cx="3276600" cy="3362325"/>
          </a:xfrm>
        </p:grpSpPr>
        <p:pic>
          <p:nvPicPr>
            <p:cNvPr id="10251" name="Picture 10" descr="EIN-5-~1-barekul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029200" y="3213100"/>
              <a:ext cx="3124200" cy="336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252" name="Group 15"/>
            <p:cNvGrpSpPr>
              <a:grpSpLocks/>
            </p:cNvGrpSpPr>
            <p:nvPr/>
          </p:nvGrpSpPr>
          <p:grpSpPr bwMode="auto">
            <a:xfrm>
              <a:off x="7162800" y="3756025"/>
              <a:ext cx="1143000" cy="701675"/>
              <a:chOff x="4416" y="2294"/>
              <a:chExt cx="720" cy="442"/>
            </a:xfrm>
          </p:grpSpPr>
          <p:sp>
            <p:nvSpPr>
              <p:cNvPr id="10253" name="Line 13"/>
              <p:cNvSpPr>
                <a:spLocks noChangeShapeType="1"/>
              </p:cNvSpPr>
              <p:nvPr/>
            </p:nvSpPr>
            <p:spPr bwMode="auto">
              <a:xfrm flipH="1">
                <a:off x="4416" y="2448"/>
                <a:ext cx="336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54" name="Oval 11"/>
              <p:cNvSpPr>
                <a:spLocks noChangeArrowheads="1"/>
              </p:cNvSpPr>
              <p:nvPr/>
            </p:nvSpPr>
            <p:spPr bwMode="auto">
              <a:xfrm>
                <a:off x="4704" y="2352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255" name="Text Box 12"/>
              <p:cNvSpPr txBox="1">
                <a:spLocks noChangeArrowheads="1"/>
              </p:cNvSpPr>
              <p:nvPr/>
            </p:nvSpPr>
            <p:spPr bwMode="auto">
              <a:xfrm>
                <a:off x="4704" y="2294"/>
                <a:ext cx="43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2000" b="1" dirty="0"/>
                  <a:t>+  </a:t>
                </a:r>
                <a:r>
                  <a:rPr lang="nb-NO" sz="2000" dirty="0"/>
                  <a:t>q</a:t>
                </a:r>
                <a:endParaRPr lang="en-US" sz="2000" dirty="0"/>
              </a:p>
            </p:txBody>
          </p:sp>
          <p:sp>
            <p:nvSpPr>
              <p:cNvPr id="10256" name="Text Box 14"/>
              <p:cNvSpPr txBox="1">
                <a:spLocks noChangeArrowheads="1"/>
              </p:cNvSpPr>
              <p:nvPr/>
            </p:nvSpPr>
            <p:spPr bwMode="auto">
              <a:xfrm>
                <a:off x="4560" y="2486"/>
                <a:ext cx="24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2000" b="1" i="1" dirty="0"/>
                  <a:t>F</a:t>
                </a:r>
                <a:endParaRPr lang="en-US" sz="2000" b="1" i="1" dirty="0"/>
              </a:p>
            </p:txBody>
          </p:sp>
        </p:grpSp>
      </p:grpSp>
      <p:pic>
        <p:nvPicPr>
          <p:cNvPr id="56337" name="Picture 17" descr="ANd9GcTv_NihJPVWcomzQyYFaZxARKg7I-cYw-68g9RseKEHZzDxOzQ&amp;t=1&amp;usg=__X3luNH2bX-KufcB1r7ooGpze3PE=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51500" y="188913"/>
            <a:ext cx="1349375" cy="158432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6228184" y="450912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b-NO" sz="2000" b="1" dirty="0" smtClean="0"/>
              <a:t>- Q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Elektriske feltstyrkelinjer</a:t>
            </a:r>
            <a:endParaRPr lang="en-US" smtClean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371600"/>
            <a:ext cx="4279776" cy="472440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Feltstyrkelinjer</a:t>
            </a:r>
          </a:p>
          <a:p>
            <a:pPr lvl="1" eaLnBrk="1" hangingPunct="1"/>
            <a:r>
              <a:rPr lang="nb-NO" sz="1600" dirty="0" smtClean="0"/>
              <a:t>Vektorer (fra + til -) vinkelrett på ekvipotensielle elektrostatiske linjer</a:t>
            </a:r>
          </a:p>
          <a:p>
            <a:pPr lvl="1" eaLnBrk="1" hangingPunct="1"/>
            <a:endParaRPr lang="nb-NO" sz="1600" dirty="0" smtClean="0"/>
          </a:p>
          <a:p>
            <a:pPr lvl="1" eaLnBrk="1" hangingPunct="1"/>
            <a:endParaRPr lang="nb-NO" sz="1600" dirty="0" smtClean="0"/>
          </a:p>
          <a:p>
            <a:pPr eaLnBrk="1" hangingPunct="1"/>
            <a:r>
              <a:rPr lang="nb-NO" sz="1800" dirty="0" err="1" smtClean="0"/>
              <a:t>Inhomogene</a:t>
            </a:r>
            <a:r>
              <a:rPr lang="nb-NO" sz="1800" dirty="0" smtClean="0"/>
              <a:t> felt</a:t>
            </a:r>
          </a:p>
          <a:p>
            <a:pPr lvl="1" eaLnBrk="1" hangingPunct="1"/>
            <a:r>
              <a:rPr lang="nb-NO" sz="1600" dirty="0" smtClean="0"/>
              <a:t>Eks. kulesymmetrisk felt</a:t>
            </a:r>
          </a:p>
          <a:p>
            <a:pPr lvl="1" eaLnBrk="1" hangingPunct="1"/>
            <a:endParaRPr lang="nb-NO" sz="1600" dirty="0" smtClean="0"/>
          </a:p>
          <a:p>
            <a:pPr lvl="1" eaLnBrk="1" hangingPunct="1"/>
            <a:endParaRPr lang="nb-NO" sz="1600" dirty="0" smtClean="0"/>
          </a:p>
          <a:p>
            <a:pPr lvl="1" eaLnBrk="1" hangingPunct="1"/>
            <a:r>
              <a:rPr lang="nb-NO" sz="1600" dirty="0" smtClean="0"/>
              <a:t>Felt mellom to ladde partikler</a:t>
            </a:r>
            <a:endParaRPr lang="nb-NO" sz="1400" dirty="0" smtClean="0"/>
          </a:p>
          <a:p>
            <a:pPr lvl="2" eaLnBrk="1" hangingPunct="1"/>
            <a:endParaRPr lang="nb-NO" sz="1400" dirty="0" smtClean="0"/>
          </a:p>
          <a:p>
            <a:pPr lvl="2" eaLnBrk="1" hangingPunct="1"/>
            <a:endParaRPr lang="nb-NO" sz="1400" dirty="0" smtClean="0"/>
          </a:p>
          <a:p>
            <a:pPr lvl="2" eaLnBrk="1" hangingPunct="1"/>
            <a:endParaRPr lang="nb-NO" sz="1400" dirty="0" smtClean="0"/>
          </a:p>
          <a:p>
            <a:pPr eaLnBrk="1" hangingPunct="1"/>
            <a:r>
              <a:rPr lang="nb-NO" sz="1800" dirty="0" smtClean="0"/>
              <a:t>Homogent felt</a:t>
            </a:r>
          </a:p>
          <a:p>
            <a:pPr lvl="1" eaLnBrk="1" hangingPunct="1"/>
            <a:r>
              <a:rPr lang="nb-NO" sz="1600" dirty="0" smtClean="0"/>
              <a:t>Platekondensator</a:t>
            </a:r>
            <a:endParaRPr lang="en-US" sz="1600" dirty="0" smtClean="0"/>
          </a:p>
        </p:txBody>
      </p:sp>
      <p:pic>
        <p:nvPicPr>
          <p:cNvPr id="31749" name="Picture 5" descr="EIN-5-10-feltlinj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8813" y="2276872"/>
            <a:ext cx="5792787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 descr="EIN-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770462"/>
            <a:ext cx="19653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284095" y="2443373"/>
            <a:ext cx="1219200" cy="1219200"/>
            <a:chOff x="2064" y="1680"/>
            <a:chExt cx="768" cy="768"/>
          </a:xfrm>
        </p:grpSpPr>
        <p:sp>
          <p:nvSpPr>
            <p:cNvPr id="31753" name="Oval 7"/>
            <p:cNvSpPr>
              <a:spLocks noChangeArrowheads="1"/>
            </p:cNvSpPr>
            <p:nvPr/>
          </p:nvSpPr>
          <p:spPr bwMode="auto">
            <a:xfrm>
              <a:off x="2304" y="1920"/>
              <a:ext cx="288" cy="288"/>
            </a:xfrm>
            <a:prstGeom prst="ellipse">
              <a:avLst/>
            </a:prstGeom>
            <a:noFill/>
            <a:ln w="12700">
              <a:solidFill>
                <a:srgbClr val="CC33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754" name="Oval 8"/>
            <p:cNvSpPr>
              <a:spLocks noChangeArrowheads="1"/>
            </p:cNvSpPr>
            <p:nvPr/>
          </p:nvSpPr>
          <p:spPr bwMode="auto">
            <a:xfrm>
              <a:off x="2208" y="1824"/>
              <a:ext cx="480" cy="480"/>
            </a:xfrm>
            <a:prstGeom prst="ellipse">
              <a:avLst/>
            </a:prstGeom>
            <a:noFill/>
            <a:ln w="12700">
              <a:solidFill>
                <a:srgbClr val="CC33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755" name="Oval 9"/>
            <p:cNvSpPr>
              <a:spLocks noChangeArrowheads="1"/>
            </p:cNvSpPr>
            <p:nvPr/>
          </p:nvSpPr>
          <p:spPr bwMode="auto">
            <a:xfrm>
              <a:off x="2064" y="1680"/>
              <a:ext cx="768" cy="768"/>
            </a:xfrm>
            <a:prstGeom prst="ellipse">
              <a:avLst/>
            </a:prstGeom>
            <a:noFill/>
            <a:ln w="12700">
              <a:solidFill>
                <a:srgbClr val="CC33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1752" name="Text Box 11"/>
          <p:cNvSpPr txBox="1">
            <a:spLocks noChangeArrowheads="1"/>
          </p:cNvSpPr>
          <p:nvPr/>
        </p:nvSpPr>
        <p:spPr bwMode="auto">
          <a:xfrm>
            <a:off x="6659563" y="6381750"/>
            <a:ext cx="2332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>
                <a:cs typeface="Times New Roman" pitchFamily="18" charset="0"/>
              </a:rPr>
              <a:t>Figurer: Ekern, Isnes, Nilsen: Univers 3FY.</a:t>
            </a:r>
            <a:r>
              <a:rPr lang="en-US" sz="12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Kulesymmetrisk elektrisk felt</a:t>
            </a:r>
            <a:endParaRPr lang="en-US" smtClean="0"/>
          </a:p>
        </p:txBody>
      </p:sp>
      <p:pic>
        <p:nvPicPr>
          <p:cNvPr id="11269" name="Picture 5" descr="EIN-5-~1-bareku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514475"/>
            <a:ext cx="31242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4240213" y="3230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11266" name="Object 8"/>
          <p:cNvGraphicFramePr>
            <a:graphicFrameLocks noChangeAspect="1"/>
          </p:cNvGraphicFramePr>
          <p:nvPr/>
        </p:nvGraphicFramePr>
        <p:xfrm>
          <a:off x="419100" y="1581150"/>
          <a:ext cx="8329613" cy="396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Equation" r:id="rId5" imgW="5029200" imgH="2387520" progId="Equation.3">
                  <p:embed/>
                </p:oleObj>
              </mc:Choice>
              <mc:Fallback>
                <p:oleObj name="Equation" r:id="rId5" imgW="5029200" imgH="238752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581150"/>
                        <a:ext cx="8329613" cy="3963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391400" y="2047875"/>
            <a:ext cx="1143000" cy="701675"/>
            <a:chOff x="4416" y="2294"/>
            <a:chExt cx="720" cy="442"/>
          </a:xfrm>
        </p:grpSpPr>
        <p:sp>
          <p:nvSpPr>
            <p:cNvPr id="11272" name="Line 9"/>
            <p:cNvSpPr>
              <a:spLocks noChangeShapeType="1"/>
            </p:cNvSpPr>
            <p:nvPr/>
          </p:nvSpPr>
          <p:spPr bwMode="auto">
            <a:xfrm flipH="1">
              <a:off x="4416" y="2448"/>
              <a:ext cx="336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73" name="Oval 10"/>
            <p:cNvSpPr>
              <a:spLocks noChangeArrowheads="1"/>
            </p:cNvSpPr>
            <p:nvPr/>
          </p:nvSpPr>
          <p:spPr bwMode="auto">
            <a:xfrm>
              <a:off x="4704" y="2352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74" name="Text Box 11"/>
            <p:cNvSpPr txBox="1">
              <a:spLocks noChangeArrowheads="1"/>
            </p:cNvSpPr>
            <p:nvPr/>
          </p:nvSpPr>
          <p:spPr bwMode="auto">
            <a:xfrm>
              <a:off x="4704" y="2294"/>
              <a:ext cx="4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b-NO" sz="2000" b="1" dirty="0"/>
                <a:t>+  </a:t>
              </a:r>
              <a:r>
                <a:rPr lang="nb-NO" sz="2000" dirty="0"/>
                <a:t>q</a:t>
              </a:r>
              <a:endParaRPr lang="en-US" sz="2000" dirty="0"/>
            </a:p>
          </p:txBody>
        </p:sp>
        <p:sp>
          <p:nvSpPr>
            <p:cNvPr id="11275" name="Text Box 12"/>
            <p:cNvSpPr txBox="1">
              <a:spLocks noChangeArrowheads="1"/>
            </p:cNvSpPr>
            <p:nvPr/>
          </p:nvSpPr>
          <p:spPr bwMode="auto">
            <a:xfrm>
              <a:off x="4560" y="2486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b-NO" sz="2000" b="1" i="1"/>
                <a:t>F</a:t>
              </a:r>
              <a:endParaRPr lang="en-US" sz="2000" b="1" i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Eksempel; </a:t>
            </a:r>
            <a:r>
              <a:rPr lang="nb-NO" i="1" smtClean="0"/>
              <a:t>klassisk</a:t>
            </a:r>
            <a:r>
              <a:rPr lang="nb-NO" smtClean="0"/>
              <a:t> betraktning av elektronets hastighet og energi i hydrogenatomet</a:t>
            </a:r>
            <a:endParaRPr lang="en-US" smtClean="0"/>
          </a:p>
        </p:txBody>
      </p:sp>
      <p:grpSp>
        <p:nvGrpSpPr>
          <p:cNvPr id="9" name="Group 8"/>
          <p:cNvGrpSpPr/>
          <p:nvPr/>
        </p:nvGrpSpPr>
        <p:grpSpPr>
          <a:xfrm>
            <a:off x="6588224" y="908720"/>
            <a:ext cx="2347912" cy="2590800"/>
            <a:chOff x="6491288" y="1066800"/>
            <a:chExt cx="2347912" cy="2590800"/>
          </a:xfrm>
        </p:grpSpPr>
        <p:pic>
          <p:nvPicPr>
            <p:cNvPr id="12293" name="Picture 9" descr="Kap2-sirkelban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91288" y="1066800"/>
              <a:ext cx="2347912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4" name="Oval 10"/>
            <p:cNvSpPr>
              <a:spLocks noChangeArrowheads="1"/>
            </p:cNvSpPr>
            <p:nvPr/>
          </p:nvSpPr>
          <p:spPr bwMode="auto">
            <a:xfrm>
              <a:off x="7481888" y="22860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nb-NO"/>
                <a:t>+</a:t>
              </a:r>
              <a:endParaRPr lang="en-US"/>
            </a:p>
          </p:txBody>
        </p:sp>
      </p:grp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2941638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12290" name="Object 12"/>
          <p:cNvGraphicFramePr>
            <a:graphicFrameLocks noChangeAspect="1"/>
          </p:cNvGraphicFramePr>
          <p:nvPr/>
        </p:nvGraphicFramePr>
        <p:xfrm>
          <a:off x="395536" y="1340768"/>
          <a:ext cx="7573962" cy="504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Equation" r:id="rId5" imgW="4762440" imgH="3174840" progId="Equation.3">
                  <p:embed/>
                </p:oleObj>
              </mc:Choice>
              <mc:Fallback>
                <p:oleObj name="Equation" r:id="rId5" imgW="4762440" imgH="31748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340768"/>
                        <a:ext cx="7573962" cy="5048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4" descr="http://www.emu.dk/elever7-10/fag/fys/billeder/temaer/hydrogenato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4221088"/>
            <a:ext cx="2381250" cy="20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Ioniseringsenergi basert på klassisk betraktning av hydrogenatomet</a:t>
            </a:r>
            <a:endParaRPr lang="en-US" smtClean="0"/>
          </a:p>
        </p:txBody>
      </p:sp>
      <p:grpSp>
        <p:nvGrpSpPr>
          <p:cNvPr id="13" name="Group 12"/>
          <p:cNvGrpSpPr/>
          <p:nvPr/>
        </p:nvGrpSpPr>
        <p:grpSpPr>
          <a:xfrm>
            <a:off x="6491288" y="4038600"/>
            <a:ext cx="2347912" cy="2590800"/>
            <a:chOff x="6491288" y="4038600"/>
            <a:chExt cx="2347912" cy="2590800"/>
          </a:xfrm>
        </p:grpSpPr>
        <p:pic>
          <p:nvPicPr>
            <p:cNvPr id="13317" name="Picture 3" descr="Kap2-sirkelban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91288" y="4038600"/>
              <a:ext cx="2347912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18" name="Oval 4"/>
            <p:cNvSpPr>
              <a:spLocks noChangeArrowheads="1"/>
            </p:cNvSpPr>
            <p:nvPr/>
          </p:nvSpPr>
          <p:spPr bwMode="auto">
            <a:xfrm>
              <a:off x="7481888" y="52578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nb-NO"/>
                <a:t>+</a:t>
              </a:r>
              <a:endParaRPr lang="en-US"/>
            </a:p>
          </p:txBody>
        </p:sp>
      </p:grpSp>
      <p:sp>
        <p:nvSpPr>
          <p:cNvPr id="13319" name="Rectangle 5"/>
          <p:cNvSpPr>
            <a:spLocks noChangeArrowheads="1"/>
          </p:cNvSpPr>
          <p:nvPr/>
        </p:nvSpPr>
        <p:spPr bwMode="auto">
          <a:xfrm>
            <a:off x="2941638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13314" name="Object 8"/>
          <p:cNvGraphicFramePr>
            <a:graphicFrameLocks noChangeAspect="1"/>
          </p:cNvGraphicFramePr>
          <p:nvPr/>
        </p:nvGraphicFramePr>
        <p:xfrm>
          <a:off x="457200" y="1447800"/>
          <a:ext cx="6172200" cy="450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Equation" r:id="rId4" imgW="3657600" imgH="2666880" progId="Equation.3">
                  <p:embed/>
                </p:oleObj>
              </mc:Choice>
              <mc:Fallback>
                <p:oleObj name="Equation" r:id="rId4" imgW="3657600" imgH="26668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47800"/>
                        <a:ext cx="6172200" cy="4500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Line 7"/>
          <p:cNvSpPr>
            <a:spLocks noChangeShapeType="1"/>
          </p:cNvSpPr>
          <p:nvPr/>
        </p:nvSpPr>
        <p:spPr bwMode="auto">
          <a:xfrm flipV="1">
            <a:off x="7620000" y="3124200"/>
            <a:ext cx="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21" name="Line 8"/>
          <p:cNvSpPr>
            <a:spLocks noChangeShapeType="1"/>
          </p:cNvSpPr>
          <p:nvPr/>
        </p:nvSpPr>
        <p:spPr bwMode="auto">
          <a:xfrm flipV="1">
            <a:off x="7620000" y="2133600"/>
            <a:ext cx="0" cy="9144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22" name="Line 9"/>
          <p:cNvSpPr>
            <a:spLocks noChangeShapeType="1"/>
          </p:cNvSpPr>
          <p:nvPr/>
        </p:nvSpPr>
        <p:spPr bwMode="auto">
          <a:xfrm flipV="1">
            <a:off x="7620000" y="1143000"/>
            <a:ext cx="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3323" name="Text Box 10"/>
          <p:cNvSpPr txBox="1">
            <a:spLocks noChangeArrowheads="1"/>
          </p:cNvSpPr>
          <p:nvPr/>
        </p:nvSpPr>
        <p:spPr bwMode="auto">
          <a:xfrm>
            <a:off x="7643813" y="3276600"/>
            <a:ext cx="585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i="1"/>
              <a:t>E</a:t>
            </a:r>
            <a:r>
              <a:rPr lang="nb-NO" i="1" baseline="-25000"/>
              <a:t>tot</a:t>
            </a:r>
            <a:endParaRPr lang="en-US" i="1"/>
          </a:p>
        </p:txBody>
      </p:sp>
      <p:sp>
        <p:nvSpPr>
          <p:cNvPr id="13324" name="Text Box 11"/>
          <p:cNvSpPr txBox="1">
            <a:spLocks noChangeArrowheads="1"/>
          </p:cNvSpPr>
          <p:nvPr/>
        </p:nvSpPr>
        <p:spPr bwMode="auto">
          <a:xfrm>
            <a:off x="7696200" y="12954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i="1"/>
              <a:t>w</a:t>
            </a:r>
            <a:endParaRPr lang="en-US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Platekondensator; Homogent elektrisk felt</a:t>
            </a:r>
            <a:endParaRPr lang="en-US" smtClean="0"/>
          </a:p>
        </p:txBody>
      </p:sp>
      <p:pic>
        <p:nvPicPr>
          <p:cNvPr id="14341" name="Picture 5" descr="EIN-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295400"/>
            <a:ext cx="27432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EIN-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3630613"/>
            <a:ext cx="27146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338" name="Object 7"/>
          <p:cNvGraphicFramePr>
            <a:graphicFrameLocks noChangeAspect="1"/>
          </p:cNvGraphicFramePr>
          <p:nvPr/>
        </p:nvGraphicFramePr>
        <p:xfrm>
          <a:off x="460375" y="1328738"/>
          <a:ext cx="5691188" cy="459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Equation" r:id="rId6" imgW="3568680" imgH="2882880" progId="Equation.3">
                  <p:embed/>
                </p:oleObj>
              </mc:Choice>
              <mc:Fallback>
                <p:oleObj name="Equation" r:id="rId6" imgW="3568680" imgH="28828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5" y="1328738"/>
                        <a:ext cx="5691188" cy="4595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3" name="Text Box 9"/>
          <p:cNvSpPr txBox="1">
            <a:spLocks noChangeArrowheads="1"/>
          </p:cNvSpPr>
          <p:nvPr/>
        </p:nvSpPr>
        <p:spPr bwMode="auto">
          <a:xfrm>
            <a:off x="6804025" y="6381750"/>
            <a:ext cx="2187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>
                <a:cs typeface="Times New Roman" pitchFamily="18" charset="0"/>
              </a:rPr>
              <a:t>Figurer: Ekern, Isnes, Nilsen: Univers 3FY.</a:t>
            </a:r>
            <a:r>
              <a:rPr lang="en-US" sz="12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8" descr="http://t0.gstatic.com/images?q=tbn:ANd9GcSVTec76g-oXJqsrhIqSBurtSX7k39M0zVzC0NcnxibOsYNALFDt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636838"/>
            <a:ext cx="24669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760413"/>
          </a:xfrm>
        </p:spPr>
        <p:txBody>
          <a:bodyPr/>
          <a:lstStyle/>
          <a:p>
            <a:pPr eaLnBrk="1" hangingPunct="1"/>
            <a:r>
              <a:rPr lang="en-GB" smtClean="0"/>
              <a:t>I dette kapittelet skal vi lære om…</a:t>
            </a:r>
          </a:p>
        </p:txBody>
      </p:sp>
      <p:sp>
        <p:nvSpPr>
          <p:cNvPr id="24580" name="Content Placeholder 2"/>
          <p:cNvSpPr>
            <a:spLocks noGrp="1"/>
          </p:cNvSpPr>
          <p:nvPr>
            <p:ph idx="1"/>
          </p:nvPr>
        </p:nvSpPr>
        <p:spPr>
          <a:xfrm>
            <a:off x="685800" y="836613"/>
            <a:ext cx="7772400" cy="5616575"/>
          </a:xfrm>
        </p:spPr>
        <p:txBody>
          <a:bodyPr/>
          <a:lstStyle/>
          <a:p>
            <a:pPr eaLnBrk="1" hangingPunct="1"/>
            <a:r>
              <a:rPr lang="nb-NO" dirty="0" smtClean="0"/>
              <a:t>Krefter som virker på og mellom legemer</a:t>
            </a:r>
          </a:p>
          <a:p>
            <a:pPr lvl="1" eaLnBrk="1" hangingPunct="1"/>
            <a:r>
              <a:rPr lang="nb-NO" dirty="0" smtClean="0"/>
              <a:t>Store legemer (f.eks. kloder, satellitter, biler, menneskekropper) </a:t>
            </a:r>
          </a:p>
          <a:p>
            <a:pPr lvl="1" eaLnBrk="1" hangingPunct="1"/>
            <a:r>
              <a:rPr lang="nb-NO" dirty="0" smtClean="0"/>
              <a:t>Små legemer (f.eks. elektroner eller protoner)</a:t>
            </a:r>
          </a:p>
          <a:p>
            <a:pPr lvl="1" eaLnBrk="1" hangingPunct="1"/>
            <a:endParaRPr lang="nb-NO" dirty="0" smtClean="0"/>
          </a:p>
          <a:p>
            <a:pPr lvl="1" eaLnBrk="1" hangingPunct="1"/>
            <a:r>
              <a:rPr lang="nb-NO" dirty="0" smtClean="0"/>
              <a:t>Felt som påvirker legemer med kraft</a:t>
            </a:r>
          </a:p>
          <a:p>
            <a:pPr lvl="2" eaLnBrk="1" hangingPunct="1"/>
            <a:r>
              <a:rPr lang="nb-NO" dirty="0" smtClean="0"/>
              <a:t>Gravitasjon</a:t>
            </a:r>
          </a:p>
          <a:p>
            <a:pPr lvl="2" eaLnBrk="1" hangingPunct="1"/>
            <a:r>
              <a:rPr lang="nb-NO" dirty="0" smtClean="0"/>
              <a:t>Elektrisitet</a:t>
            </a:r>
          </a:p>
          <a:p>
            <a:pPr lvl="2" eaLnBrk="1" hangingPunct="1"/>
            <a:r>
              <a:rPr lang="nb-NO" dirty="0" smtClean="0"/>
              <a:t>Magnetisme</a:t>
            </a:r>
          </a:p>
          <a:p>
            <a:pPr lvl="1" eaLnBrk="1" hangingPunct="1"/>
            <a:endParaRPr lang="nb-NO" dirty="0" smtClean="0"/>
          </a:p>
          <a:p>
            <a:pPr lvl="1" eaLnBrk="1" hangingPunct="1"/>
            <a:r>
              <a:rPr lang="nb-NO" dirty="0" smtClean="0"/>
              <a:t>Energi</a:t>
            </a:r>
          </a:p>
          <a:p>
            <a:pPr lvl="2" eaLnBrk="1" hangingPunct="1"/>
            <a:r>
              <a:rPr lang="nb-NO" dirty="0" smtClean="0"/>
              <a:t>Potensiell energi</a:t>
            </a:r>
          </a:p>
          <a:p>
            <a:pPr lvl="2" eaLnBrk="1" hangingPunct="1"/>
            <a:r>
              <a:rPr lang="nb-NO" dirty="0" smtClean="0"/>
              <a:t>Kinetisk energi</a:t>
            </a:r>
          </a:p>
          <a:p>
            <a:pPr lvl="1" eaLnBrk="1" hangingPunct="1"/>
            <a:r>
              <a:rPr lang="nb-NO" dirty="0" smtClean="0"/>
              <a:t>Arbeid</a:t>
            </a:r>
          </a:p>
          <a:p>
            <a:pPr eaLnBrk="1" hangingPunct="1"/>
            <a:endParaRPr lang="nb-NO" dirty="0" smtClean="0"/>
          </a:p>
          <a:p>
            <a:pPr eaLnBrk="1" hangingPunct="1"/>
            <a:r>
              <a:rPr lang="nb-NO" dirty="0" smtClean="0"/>
              <a:t>Stråling</a:t>
            </a:r>
          </a:p>
          <a:p>
            <a:pPr lvl="1" eaLnBrk="1" hangingPunct="1"/>
            <a:r>
              <a:rPr lang="nb-NO" dirty="0" smtClean="0"/>
              <a:t>Elektromagnetiske bølger</a:t>
            </a:r>
          </a:p>
          <a:p>
            <a:pPr lvl="1" eaLnBrk="1" hangingPunct="1"/>
            <a:r>
              <a:rPr lang="nb-NO" dirty="0" smtClean="0"/>
              <a:t>Fotoner</a:t>
            </a:r>
          </a:p>
          <a:p>
            <a:pPr lvl="1" eaLnBrk="1" hangingPunct="1"/>
            <a:endParaRPr lang="en-GB" dirty="0" smtClean="0"/>
          </a:p>
          <a:p>
            <a:pPr eaLnBrk="1" hangingPunct="1"/>
            <a:endParaRPr lang="en-GB" dirty="0" smtClean="0"/>
          </a:p>
        </p:txBody>
      </p:sp>
      <p:sp>
        <p:nvSpPr>
          <p:cNvPr id="2458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24582" name="Picture 2" descr="http://t1.gstatic.com/images?q=tbn:ANd9GcSFeplnw2S3OAeMqGXRM5LTxhyk8rz3guqhQxGnzyU8VAmTp5b57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4652963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6" descr="http://illvit.no/files/bonnier-ill/imagecache/630x420/pictures/neptunandtrit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1989138"/>
            <a:ext cx="31337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4" descr="http://specificblog.files.wordpress.com/2011/05/momentum_balls_550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363" y="4365625"/>
            <a:ext cx="210820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0413"/>
          </a:xfrm>
        </p:spPr>
        <p:txBody>
          <a:bodyPr/>
          <a:lstStyle/>
          <a:p>
            <a:pPr eaLnBrk="1" hangingPunct="1"/>
            <a:r>
              <a:rPr lang="nb-NO" smtClean="0"/>
              <a:t>Magnetfelt</a:t>
            </a:r>
            <a:endParaRPr lang="en-US" smtClean="0"/>
          </a:p>
        </p:txBody>
      </p:sp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6948488" y="6381750"/>
            <a:ext cx="2043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>
                <a:cs typeface="Times New Roman" pitchFamily="18" charset="0"/>
              </a:rPr>
              <a:t>Figurer: Ekern, Isnes, Nilsen: Univers 3FY.</a:t>
            </a:r>
            <a:r>
              <a:rPr lang="en-US" sz="1200"/>
              <a:t> </a:t>
            </a:r>
          </a:p>
        </p:txBody>
      </p:sp>
      <p:pic>
        <p:nvPicPr>
          <p:cNvPr id="34821" name="Picture 6" descr="EIN-6-4-stavmag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871538"/>
            <a:ext cx="3024187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7" descr="EIN-6-6-jordens-magnetfel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5088" y="3573463"/>
            <a:ext cx="254952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5" name="Picture 3" descr="0740_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4746625"/>
            <a:ext cx="3671888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765175"/>
            <a:ext cx="6769100" cy="4606925"/>
          </a:xfrm>
        </p:spPr>
        <p:txBody>
          <a:bodyPr/>
          <a:lstStyle/>
          <a:p>
            <a:pPr eaLnBrk="1" hangingPunct="1"/>
            <a:r>
              <a:rPr lang="nb-NO" sz="1600" smtClean="0"/>
              <a:t>Magnetiske mineraler har vært kjent og brukt i kompasser siden oldtiden, bl.a. i mineralet magnesitt fra Magnesia.</a:t>
            </a:r>
          </a:p>
          <a:p>
            <a:pPr eaLnBrk="1" hangingPunct="1"/>
            <a:endParaRPr lang="nb-NO" sz="1600" smtClean="0"/>
          </a:p>
          <a:p>
            <a:pPr eaLnBrk="1" hangingPunct="1"/>
            <a:r>
              <a:rPr lang="nb-NO" sz="1600" smtClean="0"/>
              <a:t>Permanente magneter og induserbare magneter.</a:t>
            </a:r>
          </a:p>
          <a:p>
            <a:pPr eaLnBrk="1" hangingPunct="1"/>
            <a:endParaRPr lang="nb-NO" sz="1600" smtClean="0"/>
          </a:p>
          <a:p>
            <a:pPr eaLnBrk="1" hangingPunct="1"/>
            <a:r>
              <a:rPr lang="nb-NO" sz="1600" smtClean="0"/>
              <a:t>Magneter omgir seg med et magnetisk felt – feltstyrkelinjene er definert å gå fra N (nordpol) til S (sydpol).</a:t>
            </a:r>
          </a:p>
          <a:p>
            <a:pPr eaLnBrk="1" hangingPunct="1"/>
            <a:endParaRPr lang="nb-NO" sz="1600" smtClean="0"/>
          </a:p>
          <a:p>
            <a:pPr eaLnBrk="1" hangingPunct="1"/>
            <a:r>
              <a:rPr lang="nb-NO" sz="1600" smtClean="0"/>
              <a:t>Ulike poler tiltrekker hverandre. Like poler frastøter hverandre.</a:t>
            </a:r>
          </a:p>
          <a:p>
            <a:pPr eaLnBrk="1" hangingPunct="1"/>
            <a:endParaRPr lang="nb-NO" sz="1600" smtClean="0"/>
          </a:p>
          <a:p>
            <a:pPr eaLnBrk="1" hangingPunct="1"/>
            <a:r>
              <a:rPr lang="nb-NO" sz="1600" smtClean="0"/>
              <a:t>Jorden er en magnet. Skyldes rotasjon i jernkjernen. N (magnetisk nordpol) ligger nær den geografiske Sydpolen.</a:t>
            </a:r>
          </a:p>
          <a:p>
            <a:pPr eaLnBrk="1" hangingPunct="1"/>
            <a:endParaRPr lang="nb-NO" sz="1600" smtClean="0"/>
          </a:p>
          <a:p>
            <a:pPr eaLnBrk="1" hangingPunct="1"/>
            <a:r>
              <a:rPr lang="nb-NO" sz="1600" smtClean="0"/>
              <a:t>Magnetfelt på enkelte andre planeter skyldes rotasjon i metallisk H</a:t>
            </a:r>
            <a:r>
              <a:rPr lang="nb-NO" sz="1600" baseline="-25000" smtClean="0"/>
              <a:t>2</a:t>
            </a:r>
            <a:r>
              <a:rPr lang="nb-NO" sz="1600" smtClean="0"/>
              <a:t>.</a:t>
            </a:r>
            <a:endParaRPr lang="en-US" sz="16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EIN-6-7-9-leder-magnetis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76426"/>
            <a:ext cx="5687888" cy="2852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484438" y="6537722"/>
            <a:ext cx="4256087" cy="304800"/>
          </a:xfrm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2520"/>
          </a:xfrm>
        </p:spPr>
        <p:txBody>
          <a:bodyPr/>
          <a:lstStyle/>
          <a:p>
            <a:pPr eaLnBrk="1" hangingPunct="1"/>
            <a:r>
              <a:rPr lang="nb-NO" dirty="0" smtClean="0"/>
              <a:t>Elektromagnetisme</a:t>
            </a:r>
            <a:endParaRPr lang="en-US" dirty="0" smtClean="0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836712"/>
            <a:ext cx="6912768" cy="5616624"/>
          </a:xfrm>
        </p:spPr>
        <p:txBody>
          <a:bodyPr/>
          <a:lstStyle/>
          <a:p>
            <a:pPr eaLnBrk="1" hangingPunct="1"/>
            <a:r>
              <a:rPr lang="nb-NO" sz="1800" dirty="0" smtClean="0"/>
              <a:t>Hans Kristian Ørsted, 1820: ”Elektrisk strøm induserer magnetisk felt!”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i="1" dirty="0" smtClean="0"/>
          </a:p>
          <a:p>
            <a:pPr eaLnBrk="1" hangingPunct="1"/>
            <a:endParaRPr lang="nb-NO" sz="1800" i="1" dirty="0" smtClean="0"/>
          </a:p>
          <a:p>
            <a:pPr eaLnBrk="1" hangingPunct="1"/>
            <a:endParaRPr lang="nb-NO" sz="1800" i="1" dirty="0" smtClean="0"/>
          </a:p>
          <a:p>
            <a:pPr eaLnBrk="1" hangingPunct="1"/>
            <a:endParaRPr lang="nb-NO" sz="1800" i="1" dirty="0" smtClean="0"/>
          </a:p>
          <a:p>
            <a:pPr eaLnBrk="1" hangingPunct="1"/>
            <a:endParaRPr lang="nb-NO" sz="1800" i="1" dirty="0" smtClean="0"/>
          </a:p>
          <a:p>
            <a:pPr eaLnBrk="1" hangingPunct="1"/>
            <a:endParaRPr lang="nb-NO" sz="1800" i="1" dirty="0" smtClean="0"/>
          </a:p>
          <a:p>
            <a:pPr eaLnBrk="1" hangingPunct="1"/>
            <a:endParaRPr lang="nb-NO" sz="1800" i="1" dirty="0" smtClean="0"/>
          </a:p>
          <a:p>
            <a:pPr eaLnBrk="1" hangingPunct="1"/>
            <a:endParaRPr lang="nb-NO" sz="1800" i="1" dirty="0" smtClean="0"/>
          </a:p>
          <a:p>
            <a:pPr eaLnBrk="1" hangingPunct="1"/>
            <a:r>
              <a:rPr lang="nb-NO" sz="1800" i="1" dirty="0" smtClean="0"/>
              <a:t>Elektrisitet </a:t>
            </a:r>
            <a:r>
              <a:rPr lang="nb-NO" sz="1800" dirty="0" smtClean="0"/>
              <a:t>og </a:t>
            </a:r>
            <a:r>
              <a:rPr lang="nb-NO" sz="1800" i="1" dirty="0" smtClean="0"/>
              <a:t>magnetisme </a:t>
            </a:r>
            <a:r>
              <a:rPr lang="nb-NO" sz="1800" dirty="0" smtClean="0"/>
              <a:t>hører sammen; </a:t>
            </a:r>
            <a:r>
              <a:rPr lang="nb-NO" sz="1800" i="1" dirty="0" smtClean="0"/>
              <a:t>Elektromagnetisme</a:t>
            </a:r>
            <a:r>
              <a:rPr lang="nb-NO" sz="1800" dirty="0" smtClean="0"/>
              <a:t>.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Mer generelt: </a:t>
            </a:r>
          </a:p>
          <a:p>
            <a:pPr eaLnBrk="1" hangingPunct="1">
              <a:buNone/>
            </a:pPr>
            <a:r>
              <a:rPr lang="nb-NO" sz="1800" dirty="0" smtClean="0"/>
              <a:t>	* Ladninger i bevegelse induserer magnetfelt!</a:t>
            </a:r>
          </a:p>
          <a:p>
            <a:pPr eaLnBrk="1" hangingPunct="1">
              <a:buNone/>
            </a:pPr>
            <a:r>
              <a:rPr lang="nb-NO" sz="1800" dirty="0" smtClean="0"/>
              <a:t>	* Magnetfelt påvirker ladninger med en kraft!</a:t>
            </a:r>
          </a:p>
          <a:p>
            <a:pPr eaLnBrk="1" hangingPunct="1"/>
            <a:r>
              <a:rPr lang="nb-NO" sz="1800" dirty="0" smtClean="0"/>
              <a:t>Mange eksempler og viktige bruksområder…</a:t>
            </a:r>
          </a:p>
          <a:p>
            <a:pPr eaLnBrk="1" hangingPunct="1"/>
            <a:endParaRPr lang="en-US" sz="1800" dirty="0" smtClean="0"/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323850" y="6428184"/>
            <a:ext cx="2339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>
                <a:cs typeface="Times New Roman" pitchFamily="18" charset="0"/>
              </a:rPr>
              <a:t>Figur: Ekern, Isnes, Nilsen: Univers 3FY.</a:t>
            </a:r>
            <a:r>
              <a:rPr lang="en-US" sz="1200"/>
              <a:t> </a:t>
            </a:r>
          </a:p>
        </p:txBody>
      </p:sp>
      <p:pic>
        <p:nvPicPr>
          <p:cNvPr id="63496" name="Picture 8" descr="225px-Hans_Christian_%C3%98rsted_daguerreotyp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0663" y="188913"/>
            <a:ext cx="1101725" cy="1655762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5848" name="Text Box 9"/>
          <p:cNvSpPr txBox="1">
            <a:spLocks noChangeArrowheads="1"/>
          </p:cNvSpPr>
          <p:nvPr/>
        </p:nvSpPr>
        <p:spPr bwMode="auto">
          <a:xfrm>
            <a:off x="7740352" y="980728"/>
            <a:ext cx="1314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000" dirty="0"/>
              <a:t>Hans Christian Ørsted</a:t>
            </a:r>
          </a:p>
          <a:p>
            <a:r>
              <a:rPr lang="nb-NO" sz="1000" dirty="0"/>
              <a:t>1777-1851</a:t>
            </a:r>
          </a:p>
        </p:txBody>
      </p:sp>
      <p:pic>
        <p:nvPicPr>
          <p:cNvPr id="63499" name="Picture 11" descr="225px-Ampere_Andre_18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1988840"/>
            <a:ext cx="1119187" cy="15113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5850" name="Text Box 12"/>
          <p:cNvSpPr txBox="1">
            <a:spLocks noChangeArrowheads="1"/>
          </p:cNvSpPr>
          <p:nvPr/>
        </p:nvSpPr>
        <p:spPr bwMode="auto">
          <a:xfrm>
            <a:off x="7740352" y="2564904"/>
            <a:ext cx="1293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000" dirty="0"/>
              <a:t>André-Marie </a:t>
            </a:r>
            <a:r>
              <a:rPr lang="nb-NO" sz="1000" dirty="0" err="1"/>
              <a:t>Ampère</a:t>
            </a:r>
            <a:endParaRPr lang="nb-NO" sz="1000" dirty="0"/>
          </a:p>
          <a:p>
            <a:r>
              <a:rPr lang="nb-NO" sz="1000" dirty="0"/>
              <a:t>1775-1836</a:t>
            </a:r>
          </a:p>
        </p:txBody>
      </p:sp>
      <p:pic>
        <p:nvPicPr>
          <p:cNvPr id="63502" name="Picture 14" descr="File:M Faraday Th Phillips oil 18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4368" y="3645024"/>
            <a:ext cx="1112837" cy="1439863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5852" name="Text Box 15"/>
          <p:cNvSpPr txBox="1">
            <a:spLocks noChangeArrowheads="1"/>
          </p:cNvSpPr>
          <p:nvPr/>
        </p:nvSpPr>
        <p:spPr bwMode="auto">
          <a:xfrm>
            <a:off x="6732240" y="3933056"/>
            <a:ext cx="1044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000" dirty="0"/>
              <a:t>Michael Faraday</a:t>
            </a:r>
          </a:p>
          <a:p>
            <a:r>
              <a:rPr lang="nb-NO" sz="1000" dirty="0"/>
              <a:t>1791-1867</a:t>
            </a:r>
          </a:p>
        </p:txBody>
      </p:sp>
      <p:pic>
        <p:nvPicPr>
          <p:cNvPr id="63505" name="Picture 17" descr="300px-James_Clerk_Maxwel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360" y="5229200"/>
            <a:ext cx="1195387" cy="1439863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5854" name="Text Box 18"/>
          <p:cNvSpPr txBox="1">
            <a:spLocks noChangeArrowheads="1"/>
          </p:cNvSpPr>
          <p:nvPr/>
        </p:nvSpPr>
        <p:spPr bwMode="auto">
          <a:xfrm>
            <a:off x="6516216" y="5805264"/>
            <a:ext cx="12938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000" dirty="0"/>
              <a:t>James </a:t>
            </a:r>
            <a:r>
              <a:rPr lang="nb-NO" sz="1000" dirty="0" err="1"/>
              <a:t>Clerk</a:t>
            </a:r>
            <a:r>
              <a:rPr lang="nb-NO" sz="1000" dirty="0"/>
              <a:t> Maxwell</a:t>
            </a:r>
          </a:p>
          <a:p>
            <a:r>
              <a:rPr lang="nb-NO" sz="1000" dirty="0"/>
              <a:t>1831-1879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36867" name="Picture 13" descr="electromagnet-528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3789363"/>
            <a:ext cx="36195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Spoler</a:t>
            </a:r>
            <a:endParaRPr lang="en-US" smtClean="0"/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40513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Spiralformet leder forsterker feltet.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Magnetiserbar kjerne forsterker feltet ytterligere; elektromagnet.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Brukes i elektromagneter, motorer, generatorer, og transformatorer.</a:t>
            </a:r>
          </a:p>
        </p:txBody>
      </p:sp>
      <p:sp>
        <p:nvSpPr>
          <p:cNvPr id="36870" name="Text Box 5"/>
          <p:cNvSpPr txBox="1">
            <a:spLocks noChangeArrowheads="1"/>
          </p:cNvSpPr>
          <p:nvPr/>
        </p:nvSpPr>
        <p:spPr bwMode="auto">
          <a:xfrm>
            <a:off x="6804025" y="6381750"/>
            <a:ext cx="2187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>
                <a:cs typeface="Times New Roman" pitchFamily="18" charset="0"/>
              </a:rPr>
              <a:t>Figurer: Ekern, Isnes, Nilsen: Univers 3FY.</a:t>
            </a:r>
            <a:r>
              <a:rPr lang="en-US" sz="1200"/>
              <a:t> </a:t>
            </a:r>
          </a:p>
        </p:txBody>
      </p:sp>
      <p:pic>
        <p:nvPicPr>
          <p:cNvPr id="36871" name="Picture 7" descr="EIN-6-13-spo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9438" y="3276600"/>
            <a:ext cx="1884362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8" descr="EIN-6-14-spo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4818063"/>
            <a:ext cx="2016125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9" descr="EIN-side154-spo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990600"/>
            <a:ext cx="3602038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4" name="Picture 11" descr="electromagnet_batter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5373688"/>
            <a:ext cx="2111375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nb-NO" smtClean="0"/>
              <a:t>Ladning i magnetfelt</a:t>
            </a:r>
            <a:endParaRPr lang="en-US" smtClean="0"/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4160838" y="3303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15362" name="Object 5"/>
          <p:cNvGraphicFramePr>
            <a:graphicFrameLocks noChangeAspect="1"/>
          </p:cNvGraphicFramePr>
          <p:nvPr/>
        </p:nvGraphicFramePr>
        <p:xfrm>
          <a:off x="436563" y="889000"/>
          <a:ext cx="8340725" cy="545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4" name="Equation" r:id="rId3" imgW="5079960" imgH="3352680" progId="Equation.3">
                  <p:embed/>
                </p:oleObj>
              </mc:Choice>
              <mc:Fallback>
                <p:oleObj name="Equation" r:id="rId3" imgW="5079960" imgH="33526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3" y="889000"/>
                        <a:ext cx="8340725" cy="545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6" name="Picture 7" descr="EIN-6-20-ladd-i-magnetfel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2057400"/>
            <a:ext cx="3200400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6588125" y="6381750"/>
            <a:ext cx="240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>
                <a:cs typeface="Times New Roman" pitchFamily="18" charset="0"/>
              </a:rPr>
              <a:t>Figur: Ekern, Isnes, Nilsen: Univers 3FY.</a:t>
            </a:r>
            <a:r>
              <a:rPr lang="en-US" sz="12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38915" name="Picture 5" descr="nordlys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Rectangle 2" descr="Purple mesh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1143000"/>
          </a:xfrm>
          <a:blipFill dpi="0" rotWithShape="0">
            <a:blip r:embed="rId3" cstate="print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nb-NO" smtClean="0">
                <a:solidFill>
                  <a:srgbClr val="CCECFF"/>
                </a:solidFill>
              </a:rPr>
              <a:t>Nordlys (</a:t>
            </a:r>
            <a:r>
              <a:rPr lang="nb-NO" i="1" smtClean="0">
                <a:solidFill>
                  <a:srgbClr val="CCECFF"/>
                </a:solidFill>
              </a:rPr>
              <a:t>aurora borealis</a:t>
            </a:r>
            <a:r>
              <a:rPr lang="nb-NO" smtClean="0">
                <a:solidFill>
                  <a:srgbClr val="CCECFF"/>
                </a:solidFill>
              </a:rPr>
              <a:t>) og sørlys (</a:t>
            </a:r>
            <a:r>
              <a:rPr lang="nb-NO" i="1" smtClean="0">
                <a:solidFill>
                  <a:srgbClr val="CCECFF"/>
                </a:solidFill>
              </a:rPr>
              <a:t>aurora australis</a:t>
            </a:r>
            <a:r>
              <a:rPr lang="nb-NO" smtClean="0">
                <a:solidFill>
                  <a:srgbClr val="CCECFF"/>
                </a:solidFill>
              </a:rPr>
              <a:t>)</a:t>
            </a:r>
            <a:endParaRPr lang="en-US" smtClean="0">
              <a:solidFill>
                <a:srgbClr val="CCECFF"/>
              </a:solidFill>
            </a:endParaRP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47800" y="1219200"/>
            <a:ext cx="49530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Nordlys og sørlys</a:t>
            </a:r>
          </a:p>
          <a:p>
            <a:pPr lvl="1" eaLnBrk="1" hangingPunct="1"/>
            <a:r>
              <a:rPr lang="nb-NO" sz="1600" smtClean="0"/>
              <a:t>Ladde partikler strømmer ut fra solen</a:t>
            </a:r>
          </a:p>
          <a:p>
            <a:pPr lvl="1" eaLnBrk="1" hangingPunct="1"/>
            <a:r>
              <a:rPr lang="nb-NO" sz="1600" smtClean="0"/>
              <a:t>Treffer Jordens magnetfelt</a:t>
            </a:r>
          </a:p>
          <a:p>
            <a:pPr lvl="1" eaLnBrk="1" hangingPunct="1"/>
            <a:r>
              <a:rPr lang="nb-NO" sz="1600" smtClean="0"/>
              <a:t>Avbøyes og akselereres mot polene</a:t>
            </a:r>
          </a:p>
          <a:p>
            <a:pPr lvl="1" eaLnBrk="1" hangingPunct="1"/>
            <a:r>
              <a:rPr lang="nb-NO" sz="1600" smtClean="0"/>
              <a:t>Treffer atomer og molekyler i atmosfæren</a:t>
            </a:r>
          </a:p>
          <a:p>
            <a:pPr lvl="1" eaLnBrk="1" hangingPunct="1"/>
            <a:r>
              <a:rPr lang="nb-NO" sz="1600" smtClean="0"/>
              <a:t>Disse ioniseres/eksiteres</a:t>
            </a:r>
          </a:p>
          <a:p>
            <a:pPr lvl="1" eaLnBrk="1" hangingPunct="1"/>
            <a:r>
              <a:rPr lang="nb-NO" sz="1600" smtClean="0"/>
              <a:t>Lys avgis når elektronene faller ned i grunntilstandene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638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Induksjon</a:t>
            </a:r>
            <a:endParaRPr lang="en-US" smtClean="0"/>
          </a:p>
        </p:txBody>
      </p:sp>
      <p:sp>
        <p:nvSpPr>
          <p:cNvPr id="16389" name="Rectangle 1030"/>
          <p:cNvSpPr>
            <a:spLocks noChangeArrowheads="1"/>
          </p:cNvSpPr>
          <p:nvPr/>
        </p:nvSpPr>
        <p:spPr bwMode="auto">
          <a:xfrm>
            <a:off x="4324350" y="3341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16386" name="Object 1029"/>
          <p:cNvGraphicFramePr>
            <a:graphicFrameLocks noChangeAspect="1"/>
          </p:cNvGraphicFramePr>
          <p:nvPr/>
        </p:nvGraphicFramePr>
        <p:xfrm>
          <a:off x="1703388" y="3825875"/>
          <a:ext cx="1931987" cy="248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8" name="Equation" r:id="rId3" imgW="1320480" imgH="1726920" progId="Equation.3">
                  <p:embed/>
                </p:oleObj>
              </mc:Choice>
              <mc:Fallback>
                <p:oleObj name="Equation" r:id="rId3" imgW="1320480" imgH="1726920" progId="Equation.3">
                  <p:embed/>
                  <p:pic>
                    <p:nvPicPr>
                      <p:cNvPr id="0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8" y="3825875"/>
                        <a:ext cx="1931987" cy="2482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90" name="Picture 1031" descr="EIN-7-1-induksj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1216025"/>
            <a:ext cx="601980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 Box 1032"/>
          <p:cNvSpPr txBox="1">
            <a:spLocks noChangeArrowheads="1"/>
          </p:cNvSpPr>
          <p:nvPr/>
        </p:nvSpPr>
        <p:spPr bwMode="auto">
          <a:xfrm>
            <a:off x="6804025" y="6381750"/>
            <a:ext cx="2187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>
                <a:cs typeface="Times New Roman" pitchFamily="18" charset="0"/>
              </a:rPr>
              <a:t>Figur: Ekern, Isnes, Nilsen: Univers 3FY.</a:t>
            </a:r>
            <a:r>
              <a:rPr lang="en-US" sz="1200"/>
              <a:t> </a:t>
            </a:r>
          </a:p>
        </p:txBody>
      </p:sp>
      <p:sp>
        <p:nvSpPr>
          <p:cNvPr id="16392" name="Text Box 1033"/>
          <p:cNvSpPr txBox="1">
            <a:spLocks noChangeArrowheads="1"/>
          </p:cNvSpPr>
          <p:nvPr/>
        </p:nvSpPr>
        <p:spPr bwMode="auto">
          <a:xfrm>
            <a:off x="755650" y="3213100"/>
            <a:ext cx="801370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800"/>
              <a:t>Dersom en leder beveger seg gjennom et magnetfelt får vi indusert en spenning. Hvis magnetfeltet står vinkelrett på både lederen og hastigheten, blir spenningen:</a:t>
            </a:r>
          </a:p>
          <a:p>
            <a:endParaRPr lang="nb-NO" sz="1800"/>
          </a:p>
          <a:p>
            <a:endParaRPr lang="nb-NO" sz="1800"/>
          </a:p>
          <a:p>
            <a:r>
              <a:rPr lang="nb-NO" sz="1800"/>
              <a:t>Hvis det går en strøm som resultat av spenningen (forbruk av energi) må vi tilføre arbeid til bevegelsen.</a:t>
            </a:r>
          </a:p>
          <a:p>
            <a:endParaRPr lang="nb-NO" sz="1800"/>
          </a:p>
          <a:p>
            <a:r>
              <a:rPr lang="nb-NO" sz="1800"/>
              <a:t>Mer generelt: Spenning induseres ved å endre fluksen:</a:t>
            </a:r>
          </a:p>
          <a:p>
            <a:endParaRPr lang="nb-NO" sz="1800"/>
          </a:p>
          <a:p>
            <a:endParaRPr lang="nb-NO" sz="1800"/>
          </a:p>
          <a:p>
            <a:r>
              <a:rPr lang="nb-NO" sz="1800"/>
              <a:t>Dette kan oppnås ved å endre feltet, flukstettheten eller arealet.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Vekselstrømsgenerator</a:t>
            </a:r>
            <a:endParaRPr lang="en-US" smtClean="0"/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4391025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Bruker induksjonsloven (forrige side) til å omsette roterende bevegelse (mekanisk arbeid) til elektrisk vekselstrøm.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Arbeidet kan komme fra vannkraftturbin, gassturbin, bilmotor, sykkelhjul, osv. 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(Kraftverk basert på brenselceller eller solceller vil produsere likestrøm……) </a:t>
            </a:r>
            <a:endParaRPr lang="en-US" sz="1800" smtClean="0"/>
          </a:p>
        </p:txBody>
      </p:sp>
      <p:pic>
        <p:nvPicPr>
          <p:cNvPr id="39941" name="Picture 5" descr="EIN-7-15-vekselstrømsgenera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9025" y="1125538"/>
            <a:ext cx="2200275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6877050" y="6381750"/>
            <a:ext cx="211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>
                <a:cs typeface="Times New Roman" pitchFamily="18" charset="0"/>
              </a:rPr>
              <a:t>Figur: Ekern, Isnes, Nilsen: Univers 3FY.</a:t>
            </a:r>
            <a:r>
              <a:rPr lang="en-US" sz="12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Transformator</a:t>
            </a:r>
            <a:endParaRPr lang="en-US" smtClean="0"/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38100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En transformator består av to eller flere spoler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Vekselspenning i én spole (primærspolen) induserer spenning i en annen spole (sekundærspolen) i forhold til viklingstallet: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Vikling på felles magnetiserbar kjerne (oftest jern) forsterker og formidler magnetfeltet</a:t>
            </a:r>
          </a:p>
          <a:p>
            <a:pPr eaLnBrk="1" hangingPunct="1"/>
            <a:endParaRPr lang="en-US" sz="1800" smtClean="0"/>
          </a:p>
        </p:txBody>
      </p:sp>
      <p:sp>
        <p:nvSpPr>
          <p:cNvPr id="17415" name="Text Box 6"/>
          <p:cNvSpPr txBox="1">
            <a:spLocks noChangeArrowheads="1"/>
          </p:cNvSpPr>
          <p:nvPr/>
        </p:nvSpPr>
        <p:spPr bwMode="auto">
          <a:xfrm>
            <a:off x="7019925" y="6381750"/>
            <a:ext cx="1971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>
                <a:cs typeface="Times New Roman" pitchFamily="18" charset="0"/>
              </a:rPr>
              <a:t>Figur: Ekern, Isnes, Nilsen: Univers 3FY.</a:t>
            </a:r>
            <a:r>
              <a:rPr lang="en-US" sz="1200"/>
              <a:t> </a:t>
            </a: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4248150" y="3208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1206500" y="3914775"/>
          <a:ext cx="116840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name="Equation" r:id="rId3" imgW="583920" imgH="444240" progId="Equation.3">
                  <p:embed/>
                </p:oleObj>
              </mc:Choice>
              <mc:Fallback>
                <p:oleObj name="Equation" r:id="rId3" imgW="583920" imgH="4442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0" y="3914775"/>
                        <a:ext cx="1168400" cy="882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4" descr="C:\Users\trulsn\Documents\MENA1000bok\Figurer\trafo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1" y="4149080"/>
            <a:ext cx="2680567" cy="2186502"/>
          </a:xfrm>
          <a:prstGeom prst="rect">
            <a:avLst/>
          </a:prstGeom>
          <a:noFill/>
        </p:spPr>
      </p:pic>
      <p:grpSp>
        <p:nvGrpSpPr>
          <p:cNvPr id="17" name="Group 16"/>
          <p:cNvGrpSpPr/>
          <p:nvPr/>
        </p:nvGrpSpPr>
        <p:grpSpPr>
          <a:xfrm>
            <a:off x="4211960" y="1340768"/>
            <a:ext cx="4464496" cy="2664296"/>
            <a:chOff x="4211960" y="1340768"/>
            <a:chExt cx="4464496" cy="2664296"/>
          </a:xfrm>
        </p:grpSpPr>
        <p:pic>
          <p:nvPicPr>
            <p:cNvPr id="2" name="Picture 3" descr="C:\Users\trulsn\Documents\MENA1000bok\Figurer\Trafo dsd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17134" y="1340768"/>
              <a:ext cx="4387314" cy="2664296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4211960" y="2491224"/>
              <a:ext cx="43204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800" i="1" dirty="0" smtClean="0"/>
                <a:t>U</a:t>
              </a:r>
              <a:r>
                <a:rPr lang="en-GB" sz="1800" i="1" baseline="-25000" dirty="0" smtClean="0"/>
                <a:t>p</a:t>
              </a:r>
              <a:endParaRPr lang="en-GB" sz="1800" i="1" baseline="-25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244408" y="2492896"/>
              <a:ext cx="43204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800" i="1" dirty="0" smtClean="0"/>
                <a:t>U</a:t>
              </a:r>
              <a:r>
                <a:rPr lang="en-GB" sz="1800" i="1" baseline="-25000" dirty="0" smtClean="0"/>
                <a:t>s</a:t>
              </a:r>
              <a:endParaRPr lang="en-GB" sz="1800" i="1" baseline="-25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596336" y="2872368"/>
              <a:ext cx="43204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800" i="1" dirty="0" smtClean="0"/>
                <a:t>n</a:t>
              </a:r>
              <a:r>
                <a:rPr lang="en-GB" sz="1800" i="1" baseline="-25000" dirty="0" smtClean="0"/>
                <a:t>s</a:t>
              </a:r>
              <a:endParaRPr lang="en-GB" sz="1800" i="1" baseline="-25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24128" y="2780928"/>
              <a:ext cx="43204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800" i="1" dirty="0" err="1" smtClean="0"/>
                <a:t>n</a:t>
              </a:r>
              <a:r>
                <a:rPr lang="en-GB" sz="1800" i="1" baseline="-25000" dirty="0" err="1" smtClean="0"/>
                <a:t>p</a:t>
              </a:r>
              <a:endParaRPr lang="en-GB" sz="1800" i="1" baseline="-25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488944" y="1772816"/>
              <a:ext cx="43204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800" i="1" dirty="0" err="1" smtClean="0"/>
                <a:t>I</a:t>
              </a:r>
              <a:r>
                <a:rPr lang="en-GB" sz="1800" i="1" baseline="-25000" dirty="0" err="1" smtClean="0"/>
                <a:t>p</a:t>
              </a:r>
              <a:endParaRPr lang="en-GB" sz="1800" i="1" baseline="-25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668344" y="1477164"/>
              <a:ext cx="43204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800" i="1" dirty="0" smtClean="0"/>
                <a:t>I</a:t>
              </a:r>
              <a:r>
                <a:rPr lang="en-GB" sz="1800" i="1" baseline="-25000" dirty="0" smtClean="0"/>
                <a:t>s</a:t>
              </a:r>
              <a:endParaRPr lang="en-GB" sz="1800" i="1" baseline="-25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1" name="Picture 7" descr="EIN-10-6-straaling-absorbsj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81129"/>
            <a:ext cx="7383182" cy="197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Stråling (elektromagnetisk)</a:t>
            </a:r>
            <a:endParaRPr lang="en-US" smtClean="0"/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4495800" cy="4724400"/>
          </a:xfrm>
        </p:spPr>
        <p:txBody>
          <a:bodyPr/>
          <a:lstStyle/>
          <a:p>
            <a:pPr eaLnBrk="1" hangingPunct="1"/>
            <a:r>
              <a:rPr lang="nb-NO" sz="1600" dirty="0" smtClean="0"/>
              <a:t>Elektromagnetisk stråling består av svingende magnetiske og elektriske felt, vinkelrett på hverandre og på stråleretningen.</a:t>
            </a:r>
          </a:p>
          <a:p>
            <a:pPr eaLnBrk="1" hangingPunct="1"/>
            <a:endParaRPr lang="nb-NO" sz="1600" dirty="0" smtClean="0"/>
          </a:p>
          <a:p>
            <a:pPr eaLnBrk="1" hangingPunct="1"/>
            <a:r>
              <a:rPr lang="nb-NO" sz="1600" dirty="0" smtClean="0"/>
              <a:t>Forskjellige typer stråling</a:t>
            </a:r>
          </a:p>
          <a:p>
            <a:pPr lvl="1" eaLnBrk="1" hangingPunct="1"/>
            <a:r>
              <a:rPr lang="nb-NO" sz="1400" dirty="0" smtClean="0"/>
              <a:t>Røntgen, UV, synlig, IR, radio</a:t>
            </a:r>
          </a:p>
          <a:p>
            <a:pPr lvl="1" eaLnBrk="1" hangingPunct="1"/>
            <a:r>
              <a:rPr lang="nb-NO" sz="1400" dirty="0" smtClean="0"/>
              <a:t>Sendes ut av elektroner i bevegelse; varme (ovn), elektrisk signal (antenne))</a:t>
            </a:r>
          </a:p>
          <a:p>
            <a:pPr eaLnBrk="1" hangingPunct="1"/>
            <a:r>
              <a:rPr lang="nb-NO" sz="1600" dirty="0" smtClean="0"/>
              <a:t>men alle er elektromagnetiske </a:t>
            </a:r>
          </a:p>
          <a:p>
            <a:pPr lvl="1" eaLnBrk="1" hangingPunct="1"/>
            <a:endParaRPr lang="nb-NO" sz="1400" dirty="0" smtClean="0"/>
          </a:p>
          <a:p>
            <a:pPr eaLnBrk="1" hangingPunct="1"/>
            <a:r>
              <a:rPr lang="nb-NO" sz="1600" dirty="0" smtClean="0"/>
              <a:t>Gasser i atmosfæren absorberer stråling</a:t>
            </a:r>
          </a:p>
          <a:p>
            <a:pPr eaLnBrk="1" hangingPunct="1"/>
            <a:r>
              <a:rPr lang="nb-NO" sz="1600" dirty="0" smtClean="0"/>
              <a:t>Optisk vindu og radiovindu </a:t>
            </a:r>
            <a:endParaRPr lang="en-US" sz="1600" dirty="0" smtClean="0"/>
          </a:p>
        </p:txBody>
      </p:sp>
      <p:pic>
        <p:nvPicPr>
          <p:cNvPr id="41989" name="Picture 5" descr="EIN-7-18-elektromagnetisk-straal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371600"/>
            <a:ext cx="4419600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7020272" y="6428184"/>
            <a:ext cx="1971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 dirty="0">
                <a:cs typeface="Times New Roman" pitchFamily="18" charset="0"/>
              </a:rPr>
              <a:t>Figurer: Ekern, Isnes, Nilsen: Univers 3FY.</a:t>
            </a:r>
            <a:r>
              <a:rPr lang="en-US" sz="12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Elektromagnetisk stråling – mange mål for energien</a:t>
            </a:r>
            <a:endParaRPr lang="en-GB" dirty="0" smtClean="0"/>
          </a:p>
        </p:txBody>
      </p:sp>
      <p:pic>
        <p:nvPicPr>
          <p:cNvPr id="18437" name="Picture 3" descr="WDC-22-2-electromagnetic-spectr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3263" y="990600"/>
            <a:ext cx="6789737" cy="536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6477000" y="64008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>
                <a:cs typeface="Times New Roman" pitchFamily="18" charset="0"/>
              </a:rPr>
              <a:t>Figur: W.D. Callister jr.; Materials Science and Engineering</a:t>
            </a:r>
            <a:endParaRPr lang="en-US" sz="1200"/>
          </a:p>
        </p:txBody>
      </p:sp>
      <p:sp>
        <p:nvSpPr>
          <p:cNvPr id="18439" name="Rectangle 6"/>
          <p:cNvSpPr>
            <a:spLocks noChangeArrowheads="1"/>
          </p:cNvSpPr>
          <p:nvPr/>
        </p:nvSpPr>
        <p:spPr bwMode="auto">
          <a:xfrm>
            <a:off x="4357688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18434" name="Object 5"/>
          <p:cNvGraphicFramePr>
            <a:graphicFrameLocks noChangeAspect="1"/>
          </p:cNvGraphicFramePr>
          <p:nvPr/>
        </p:nvGraphicFramePr>
        <p:xfrm>
          <a:off x="533400" y="1066800"/>
          <a:ext cx="1371600" cy="124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6" r:id="rId4" imgW="431613" imgH="393529" progId="Equation.3">
                  <p:embed/>
                </p:oleObj>
              </mc:Choice>
              <mc:Fallback>
                <p:oleObj r:id="rId4" imgW="431613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066800"/>
                        <a:ext cx="1371600" cy="1249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Greit å kunne litt om krefter og slikt….</a:t>
            </a:r>
            <a:endParaRPr lang="en-GB" smtClean="0"/>
          </a:p>
        </p:txBody>
      </p:sp>
      <p:pic>
        <p:nvPicPr>
          <p:cNvPr id="98307" name="Picture 3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8" name="Picture 4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9" name="Picture 5" descr="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0" name="Picture 6" descr="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1" name="Picture 7" descr="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2" name="Picture 8" descr="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Stråling fra sort legeme; </a:t>
            </a:r>
            <a:br>
              <a:rPr lang="nb-NO" smtClean="0"/>
            </a:br>
            <a:r>
              <a:rPr lang="nb-NO" smtClean="0"/>
              <a:t>Wiens og Stefan-Boltzmanns lover</a:t>
            </a:r>
            <a:endParaRPr lang="en-US" smtClean="0"/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1484313"/>
            <a:ext cx="3810000" cy="3673475"/>
          </a:xfrm>
        </p:spPr>
        <p:txBody>
          <a:bodyPr/>
          <a:lstStyle/>
          <a:p>
            <a:pPr eaLnBrk="1" hangingPunct="1"/>
            <a:r>
              <a:rPr lang="nb-NO" sz="1800" smtClean="0"/>
              <a:t>Strålingsintensitet fra et sort legeme, som funksjon av frekvens (eller bølgelengde).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Maksimumet finnes ved Wiens forskyvningslov: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Mens den totale intensiteten er gitt ved Stefan-Boltzmanns lov:</a:t>
            </a:r>
            <a:endParaRPr lang="en-US" sz="1800" smtClean="0"/>
          </a:p>
        </p:txBody>
      </p:sp>
      <p:pic>
        <p:nvPicPr>
          <p:cNvPr id="19462" name="Picture 5" descr="EIN-9-3-Planckkur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979613"/>
            <a:ext cx="3406775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4316413" y="3230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19458" name="Object 9"/>
          <p:cNvGraphicFramePr>
            <a:graphicFrameLocks noChangeAspect="1"/>
          </p:cNvGraphicFramePr>
          <p:nvPr/>
        </p:nvGraphicFramePr>
        <p:xfrm>
          <a:off x="2774950" y="3357563"/>
          <a:ext cx="1004888" cy="169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" name="Equation" r:id="rId4" imgW="647640" imgH="1091880" progId="Equation.3">
                  <p:embed/>
                </p:oleObj>
              </mc:Choice>
              <mc:Fallback>
                <p:oleObj name="Equation" r:id="rId4" imgW="647640" imgH="10918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4950" y="3357563"/>
                        <a:ext cx="1004888" cy="169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7019925" y="6237288"/>
            <a:ext cx="1971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>
                <a:cs typeface="Times New Roman" pitchFamily="18" charset="0"/>
              </a:rPr>
              <a:t>Figur: Ekern, Isnes, Nilsen: Univers 3FY.</a:t>
            </a:r>
            <a:r>
              <a:rPr lang="en-US" sz="1200"/>
              <a:t> </a:t>
            </a:r>
          </a:p>
        </p:txBody>
      </p:sp>
      <p:pic>
        <p:nvPicPr>
          <p:cNvPr id="71690" name="Picture 10" descr="wien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2205038"/>
            <a:ext cx="1109663" cy="1300162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9466" name="Text Box 2"/>
          <p:cNvSpPr txBox="1">
            <a:spLocks noChangeArrowheads="1"/>
          </p:cNvSpPr>
          <p:nvPr/>
        </p:nvSpPr>
        <p:spPr bwMode="auto">
          <a:xfrm>
            <a:off x="179388" y="3573463"/>
            <a:ext cx="13874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/>
              <a:t>Wilhelm Carl Werner Otto Fritz Franz Wien</a:t>
            </a:r>
          </a:p>
          <a:p>
            <a:r>
              <a:rPr lang="nb-NO" sz="1000"/>
              <a:t>1864-1928</a:t>
            </a:r>
          </a:p>
        </p:txBody>
      </p:sp>
      <p:pic>
        <p:nvPicPr>
          <p:cNvPr id="19467" name="Picture 4" descr="250px-Jozef_Stefa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950" y="4797425"/>
            <a:ext cx="1190625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8" name="Text Box 5"/>
          <p:cNvSpPr txBox="1">
            <a:spLocks noChangeArrowheads="1"/>
          </p:cNvSpPr>
          <p:nvPr/>
        </p:nvSpPr>
        <p:spPr bwMode="auto">
          <a:xfrm>
            <a:off x="231775" y="6273800"/>
            <a:ext cx="884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/>
              <a:t>Josef Stefan</a:t>
            </a:r>
          </a:p>
          <a:p>
            <a:r>
              <a:rPr lang="nb-NO" sz="1000"/>
              <a:t>1835-1893</a:t>
            </a:r>
          </a:p>
        </p:txBody>
      </p:sp>
      <p:pic>
        <p:nvPicPr>
          <p:cNvPr id="19469" name="Picture 7" descr="225px-Boltzmann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1913" y="4868863"/>
            <a:ext cx="110172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0" name="Text Box 8"/>
          <p:cNvSpPr txBox="1">
            <a:spLocks noChangeArrowheads="1"/>
          </p:cNvSpPr>
          <p:nvPr/>
        </p:nvSpPr>
        <p:spPr bwMode="auto">
          <a:xfrm>
            <a:off x="1335088" y="6273800"/>
            <a:ext cx="1243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/>
              <a:t>Ludwig Boltzmann</a:t>
            </a:r>
          </a:p>
          <a:p>
            <a:r>
              <a:rPr lang="nb-NO" sz="1000"/>
              <a:t>1844-1906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err="1" smtClean="0"/>
              <a:t>Röntgenstråling</a:t>
            </a:r>
            <a:r>
              <a:rPr lang="nb-NO" dirty="0" smtClean="0"/>
              <a:t> [</a:t>
            </a:r>
            <a:r>
              <a:rPr lang="nb-NO" i="1" dirty="0" err="1" smtClean="0"/>
              <a:t>X-rays</a:t>
            </a:r>
            <a:r>
              <a:rPr lang="nb-NO" dirty="0" smtClean="0"/>
              <a:t>]</a:t>
            </a:r>
            <a:endParaRPr lang="en-US" dirty="0" smtClean="0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4" y="980729"/>
            <a:ext cx="5761335" cy="5572472"/>
          </a:xfrm>
        </p:spPr>
        <p:txBody>
          <a:bodyPr/>
          <a:lstStyle/>
          <a:p>
            <a:pPr eaLnBrk="1" hangingPunct="1"/>
            <a:r>
              <a:rPr lang="nb-NO" sz="1800" dirty="0" smtClean="0"/>
              <a:t>Kortbølget (høyenergetisk) elektromagnetisk stråling</a:t>
            </a:r>
          </a:p>
          <a:p>
            <a:pPr eaLnBrk="1" hangingPunct="1"/>
            <a:r>
              <a:rPr lang="nb-NO" sz="1800" dirty="0" smtClean="0"/>
              <a:t>Penetrerer de fleste materialer</a:t>
            </a:r>
          </a:p>
          <a:p>
            <a:pPr eaLnBrk="1" hangingPunct="1"/>
            <a:r>
              <a:rPr lang="nb-NO" sz="1800" dirty="0" smtClean="0"/>
              <a:t>Gjør skade på molekyler og strukturer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Dannes når elektroner akselereres mot og kolliderer med anodematerialer i en katodestrålerør (</a:t>
            </a:r>
            <a:r>
              <a:rPr lang="nb-NO" sz="1800" dirty="0" err="1" smtClean="0"/>
              <a:t>Röntgenrør</a:t>
            </a:r>
            <a:r>
              <a:rPr lang="nb-NO" sz="1800" dirty="0" smtClean="0"/>
              <a:t>).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Kontinuerlig stråling (bremsestråling)</a:t>
            </a:r>
          </a:p>
          <a:p>
            <a:pPr eaLnBrk="1" hangingPunct="1"/>
            <a:r>
              <a:rPr lang="nb-NO" sz="1800" dirty="0" smtClean="0"/>
              <a:t>Karakteristisk stråling (for anodematerialet). </a:t>
            </a:r>
            <a:endParaRPr lang="en-US" sz="1800" dirty="0" smtClean="0"/>
          </a:p>
        </p:txBody>
      </p:sp>
      <p:pic>
        <p:nvPicPr>
          <p:cNvPr id="43013" name="Picture 5" descr="EIN--9-14-roentgenspektr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6392" y="2133600"/>
            <a:ext cx="29860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6732240" y="6308725"/>
            <a:ext cx="241176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 dirty="0" smtClean="0">
                <a:cs typeface="Times New Roman" pitchFamily="18" charset="0"/>
              </a:rPr>
              <a:t>Figurer: </a:t>
            </a:r>
            <a:r>
              <a:rPr lang="nb-NO" sz="1200" dirty="0" err="1" smtClean="0">
                <a:cs typeface="Times New Roman" pitchFamily="18" charset="0"/>
              </a:rPr>
              <a:t>WikiFree</a:t>
            </a:r>
            <a:r>
              <a:rPr lang="nb-NO" sz="1200" dirty="0" smtClean="0">
                <a:cs typeface="Times New Roman" pitchFamily="18" charset="0"/>
              </a:rPr>
              <a:t>; Ekern</a:t>
            </a:r>
            <a:r>
              <a:rPr lang="nb-NO" sz="1200" dirty="0">
                <a:cs typeface="Times New Roman" pitchFamily="18" charset="0"/>
              </a:rPr>
              <a:t>, Isnes, Nilsen: Univers 3FY.</a:t>
            </a:r>
            <a:r>
              <a:rPr lang="en-US" sz="1200" dirty="0"/>
              <a:t> </a:t>
            </a:r>
          </a:p>
        </p:txBody>
      </p:sp>
      <p:sp>
        <p:nvSpPr>
          <p:cNvPr id="43015" name="Text Box 1032"/>
          <p:cNvSpPr txBox="1">
            <a:spLocks noChangeArrowheads="1"/>
          </p:cNvSpPr>
          <p:nvPr/>
        </p:nvSpPr>
        <p:spPr bwMode="auto">
          <a:xfrm>
            <a:off x="6732588" y="2384425"/>
            <a:ext cx="172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/>
              <a:t>Wilhelm Conrad Röntgen</a:t>
            </a:r>
          </a:p>
          <a:p>
            <a:r>
              <a:rPr lang="nb-NO" sz="1000"/>
              <a:t>1845-1923</a:t>
            </a:r>
          </a:p>
        </p:txBody>
      </p:sp>
      <p:pic>
        <p:nvPicPr>
          <p:cNvPr id="74762" name="Picture 1034" descr="225px-Roentgen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260350"/>
            <a:ext cx="1487487" cy="208915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8369" name="Picture 1" descr="C:\Users\trulsn\Documents\MENA1000bok\Figurer\x ray tube wiki fre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6312" y="3573016"/>
            <a:ext cx="3351345" cy="1975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Stråling fra Solen</a:t>
            </a:r>
            <a:endParaRPr lang="en-US" smtClean="0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80728"/>
            <a:ext cx="4559300" cy="5544616"/>
          </a:xfrm>
        </p:spPr>
        <p:txBody>
          <a:bodyPr/>
          <a:lstStyle/>
          <a:p>
            <a:pPr eaLnBrk="1" hangingPunct="1"/>
            <a:r>
              <a:rPr lang="nb-NO" sz="1800" dirty="0" smtClean="0"/>
              <a:t>Solen</a:t>
            </a:r>
          </a:p>
          <a:p>
            <a:pPr lvl="1" eaLnBrk="1" hangingPunct="1"/>
            <a:r>
              <a:rPr lang="nb-NO" sz="1600" dirty="0" smtClean="0"/>
              <a:t>Hydrogenbrenning</a:t>
            </a:r>
          </a:p>
          <a:p>
            <a:pPr lvl="2" eaLnBrk="1" hangingPunct="1">
              <a:buFontTx/>
              <a:buNone/>
            </a:pPr>
            <a:endParaRPr lang="en-GB" sz="1400" dirty="0" smtClean="0"/>
          </a:p>
          <a:p>
            <a:pPr lvl="2" eaLnBrk="1" hangingPunct="1">
              <a:buFontTx/>
              <a:buNone/>
            </a:pPr>
            <a:r>
              <a:rPr lang="en-GB" sz="1400" dirty="0" err="1" smtClean="0"/>
              <a:t>Totalreaksjon</a:t>
            </a:r>
            <a:r>
              <a:rPr lang="en-GB" sz="1400" dirty="0" smtClean="0"/>
              <a:t>: 4 </a:t>
            </a:r>
            <a:r>
              <a:rPr lang="en-GB" sz="1400" dirty="0" err="1" smtClean="0"/>
              <a:t>protoner</a:t>
            </a:r>
            <a:r>
              <a:rPr lang="en-GB" sz="1400" dirty="0" smtClean="0"/>
              <a:t> </a:t>
            </a:r>
            <a:r>
              <a:rPr lang="en-GB" sz="1400" dirty="0" err="1" smtClean="0"/>
              <a:t>blir</a:t>
            </a:r>
            <a:r>
              <a:rPr lang="en-GB" sz="1400" dirty="0" smtClean="0"/>
              <a:t> </a:t>
            </a:r>
            <a:r>
              <a:rPr lang="en-GB" sz="1400" dirty="0" err="1" smtClean="0"/>
              <a:t>til</a:t>
            </a:r>
            <a:r>
              <a:rPr lang="en-GB" sz="1400" dirty="0" smtClean="0"/>
              <a:t> en </a:t>
            </a:r>
            <a:r>
              <a:rPr lang="en-GB" sz="1400" dirty="0" err="1" smtClean="0"/>
              <a:t>heliumkjerne</a:t>
            </a:r>
            <a:r>
              <a:rPr lang="en-GB" sz="1400" dirty="0" smtClean="0"/>
              <a:t> + 3 </a:t>
            </a:r>
            <a:r>
              <a:rPr lang="en-GB" sz="1400" dirty="0" err="1" smtClean="0"/>
              <a:t>typer</a:t>
            </a:r>
            <a:r>
              <a:rPr lang="en-GB" sz="1400" dirty="0" smtClean="0"/>
              <a:t> </a:t>
            </a:r>
            <a:r>
              <a:rPr lang="en-GB" sz="1400" dirty="0" err="1" smtClean="0"/>
              <a:t>partikler/stråling</a:t>
            </a:r>
            <a:r>
              <a:rPr lang="en-GB" sz="1400" dirty="0" smtClean="0"/>
              <a:t>:</a:t>
            </a:r>
          </a:p>
          <a:p>
            <a:pPr lvl="2" eaLnBrk="1" hangingPunct="1">
              <a:buFontTx/>
              <a:buNone/>
            </a:pPr>
            <a:endParaRPr lang="en-GB" sz="1400" dirty="0" smtClean="0"/>
          </a:p>
          <a:p>
            <a:pPr lvl="2" eaLnBrk="1" hangingPunct="1">
              <a:buFontTx/>
              <a:buNone/>
            </a:pPr>
            <a:r>
              <a:rPr lang="en-GB" sz="1400" dirty="0" smtClean="0"/>
              <a:t>4</a:t>
            </a:r>
            <a:r>
              <a:rPr lang="en-GB" sz="1400" baseline="30000" dirty="0" smtClean="0"/>
              <a:t>1</a:t>
            </a:r>
            <a:r>
              <a:rPr lang="en-GB" sz="1400" baseline="-25000" dirty="0" smtClean="0"/>
              <a:t>1</a:t>
            </a:r>
            <a:r>
              <a:rPr lang="en-GB" sz="1400" dirty="0" smtClean="0"/>
              <a:t>p = </a:t>
            </a:r>
            <a:r>
              <a:rPr lang="en-GB" sz="1400" baseline="30000" dirty="0" smtClean="0"/>
              <a:t>4</a:t>
            </a:r>
            <a:r>
              <a:rPr lang="en-GB" sz="1400" baseline="-25000" dirty="0" smtClean="0"/>
              <a:t>2</a:t>
            </a:r>
            <a:r>
              <a:rPr lang="en-GB" sz="1400" dirty="0" smtClean="0">
                <a:sym typeface="Symbol" pitchFamily="18" charset="2"/>
              </a:rPr>
              <a:t>He + 2e</a:t>
            </a:r>
            <a:r>
              <a:rPr lang="en-GB" sz="1400" baseline="30000" dirty="0" smtClean="0">
                <a:sym typeface="Symbol" pitchFamily="18" charset="2"/>
              </a:rPr>
              <a:t>+</a:t>
            </a:r>
            <a:r>
              <a:rPr lang="en-GB" sz="1400" dirty="0" smtClean="0">
                <a:sym typeface="Symbol" pitchFamily="18" charset="2"/>
              </a:rPr>
              <a:t> + 2 + 3</a:t>
            </a:r>
          </a:p>
          <a:p>
            <a:pPr lvl="2" eaLnBrk="1" hangingPunct="1">
              <a:buFontTx/>
              <a:buNone/>
            </a:pPr>
            <a:endParaRPr lang="nb-NO" sz="1400" dirty="0" smtClean="0"/>
          </a:p>
          <a:p>
            <a:pPr lvl="2" eaLnBrk="1" hangingPunct="1">
              <a:buFontTx/>
              <a:buNone/>
            </a:pPr>
            <a:r>
              <a:rPr lang="nb-NO" sz="1400" dirty="0" smtClean="0"/>
              <a:t>+ varmestråling.</a:t>
            </a:r>
          </a:p>
          <a:p>
            <a:pPr lvl="2" eaLnBrk="1" hangingPunct="1">
              <a:buFontTx/>
              <a:buNone/>
            </a:pPr>
            <a:endParaRPr lang="nb-NO" sz="1400" dirty="0" smtClean="0"/>
          </a:p>
          <a:p>
            <a:pPr lvl="2" eaLnBrk="1" hangingPunct="1">
              <a:buFontTx/>
              <a:buNone/>
            </a:pPr>
            <a:r>
              <a:rPr lang="nb-NO" sz="1400" dirty="0" smtClean="0"/>
              <a:t>Solen gir fra seg energi som stråling og mister litt masse i </a:t>
            </a:r>
            <a:r>
              <a:rPr lang="nb-NO" sz="1400" dirty="0" err="1" smtClean="0"/>
              <a:t>hht</a:t>
            </a:r>
            <a:r>
              <a:rPr lang="nb-NO" sz="1400" dirty="0" smtClean="0"/>
              <a:t>. Einstein:</a:t>
            </a:r>
          </a:p>
          <a:p>
            <a:pPr lvl="2" eaLnBrk="1" hangingPunct="1">
              <a:buFontTx/>
              <a:buNone/>
            </a:pPr>
            <a:endParaRPr lang="nb-NO" sz="1400" dirty="0" smtClean="0"/>
          </a:p>
          <a:p>
            <a:pPr lvl="2" eaLnBrk="1" hangingPunct="1">
              <a:buFontTx/>
              <a:buNone/>
            </a:pPr>
            <a:r>
              <a:rPr lang="nb-NO" sz="1400" i="1" dirty="0" smtClean="0"/>
              <a:t>E = mc</a:t>
            </a:r>
            <a:r>
              <a:rPr lang="nb-NO" sz="1400" i="1" baseline="30000" dirty="0" smtClean="0"/>
              <a:t>2</a:t>
            </a:r>
            <a:endParaRPr lang="nb-NO" sz="1400" i="1" dirty="0" smtClean="0"/>
          </a:p>
          <a:p>
            <a:pPr lvl="2" eaLnBrk="1" hangingPunct="1">
              <a:buFontTx/>
              <a:buNone/>
            </a:pPr>
            <a:endParaRPr lang="nb-NO" sz="1400" dirty="0" smtClean="0"/>
          </a:p>
          <a:p>
            <a:pPr lvl="2" eaLnBrk="1" hangingPunct="1">
              <a:buFontTx/>
              <a:buNone/>
            </a:pPr>
            <a:r>
              <a:rPr lang="nb-NO" sz="1400" dirty="0" smtClean="0">
                <a:cs typeface="Times New Roman" pitchFamily="18" charset="0"/>
              </a:rPr>
              <a:t>Total effekt: 3,86*10</a:t>
            </a:r>
            <a:r>
              <a:rPr lang="nb-NO" sz="1400" baseline="30000" dirty="0" smtClean="0">
                <a:cs typeface="Times New Roman" pitchFamily="18" charset="0"/>
              </a:rPr>
              <a:t>26</a:t>
            </a:r>
            <a:r>
              <a:rPr lang="nb-NO" sz="1400" dirty="0" smtClean="0">
                <a:cs typeface="Times New Roman" pitchFamily="18" charset="0"/>
              </a:rPr>
              <a:t> W</a:t>
            </a:r>
            <a:r>
              <a:rPr lang="en-US" sz="1400" dirty="0" smtClean="0"/>
              <a:t> </a:t>
            </a:r>
            <a:endParaRPr lang="nb-NO" sz="1400" dirty="0" smtClean="0"/>
          </a:p>
          <a:p>
            <a:pPr lvl="2" eaLnBrk="1" hangingPunct="1">
              <a:buFontTx/>
              <a:buNone/>
            </a:pPr>
            <a:endParaRPr lang="nb-NO" sz="1400" dirty="0" smtClean="0"/>
          </a:p>
          <a:p>
            <a:pPr lvl="2" eaLnBrk="1" hangingPunct="1">
              <a:buFontTx/>
              <a:buNone/>
            </a:pPr>
            <a:r>
              <a:rPr lang="nb-NO" sz="1400" dirty="0" smtClean="0"/>
              <a:t>Temperaturen i kjernen: T = 15 600 000 K</a:t>
            </a:r>
          </a:p>
          <a:p>
            <a:pPr lvl="2" eaLnBrk="1" hangingPunct="1">
              <a:buFontTx/>
              <a:buNone/>
            </a:pPr>
            <a:r>
              <a:rPr lang="nb-NO" sz="1400" dirty="0" smtClean="0"/>
              <a:t>Temperaturen på overflaten: T = 5800 K</a:t>
            </a:r>
          </a:p>
          <a:p>
            <a:pPr lvl="2" eaLnBrk="1" hangingPunct="1">
              <a:buFontTx/>
              <a:buNone/>
            </a:pPr>
            <a:endParaRPr lang="nb-NO" sz="1400" dirty="0" smtClean="0"/>
          </a:p>
          <a:p>
            <a:pPr lvl="2" eaLnBrk="1" hangingPunct="1">
              <a:buFontTx/>
              <a:buNone/>
            </a:pPr>
            <a:r>
              <a:rPr lang="nb-NO" sz="1400" i="1" dirty="0" err="1" smtClean="0">
                <a:sym typeface="Symbol" pitchFamily="18" charset="2"/>
              </a:rPr>
              <a:t></a:t>
            </a:r>
            <a:r>
              <a:rPr lang="nb-NO" sz="1400" i="1" baseline="-25000" dirty="0" err="1" smtClean="0">
                <a:sym typeface="Symbol" pitchFamily="18" charset="2"/>
              </a:rPr>
              <a:t>max</a:t>
            </a:r>
            <a:r>
              <a:rPr lang="nb-NO" sz="1400" i="1" dirty="0" smtClean="0">
                <a:sym typeface="Symbol" pitchFamily="18" charset="2"/>
              </a:rPr>
              <a:t> </a:t>
            </a:r>
            <a:r>
              <a:rPr lang="nb-NO" sz="1400" dirty="0" smtClean="0">
                <a:sym typeface="Symbol" pitchFamily="18" charset="2"/>
              </a:rPr>
              <a:t>= 0.1 – 1 </a:t>
            </a:r>
            <a:r>
              <a:rPr lang="nb-NO" sz="1400" dirty="0" err="1" smtClean="0">
                <a:sym typeface="Symbol" pitchFamily="18" charset="2"/>
              </a:rPr>
              <a:t>m</a:t>
            </a:r>
            <a:endParaRPr lang="nb-NO" sz="1400" dirty="0" smtClean="0"/>
          </a:p>
          <a:p>
            <a:pPr lvl="2" eaLnBrk="1" hangingPunct="1">
              <a:buFontTx/>
              <a:buNone/>
            </a:pPr>
            <a:endParaRPr lang="en-US" sz="1400" dirty="0" smtClean="0"/>
          </a:p>
        </p:txBody>
      </p:sp>
      <p:pic>
        <p:nvPicPr>
          <p:cNvPr id="45061" name="Picture 7" descr="sun-eit_19970914_0121_3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371600"/>
            <a:ext cx="4191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46083" name="Picture 4" descr="EIN-10-10-sol-jord-straal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3913" y="2133600"/>
            <a:ext cx="435768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4114800" cy="1143000"/>
          </a:xfrm>
        </p:spPr>
        <p:txBody>
          <a:bodyPr/>
          <a:lstStyle/>
          <a:p>
            <a:pPr eaLnBrk="1" hangingPunct="1"/>
            <a:r>
              <a:rPr lang="nb-NO" smtClean="0"/>
              <a:t>Stråling til Jorden</a:t>
            </a:r>
            <a:endParaRPr lang="en-US" smtClean="0"/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4703763" cy="5381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600" dirty="0" smtClean="0"/>
              <a:t>Jorden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400" dirty="0" smtClean="0">
                <a:cs typeface="Times New Roman" pitchFamily="18" charset="0"/>
              </a:rPr>
              <a:t>	1,496*10</a:t>
            </a:r>
            <a:r>
              <a:rPr lang="nb-NO" sz="1400" baseline="30000" dirty="0" smtClean="0">
                <a:cs typeface="Times New Roman" pitchFamily="18" charset="0"/>
              </a:rPr>
              <a:t>11 </a:t>
            </a:r>
            <a:r>
              <a:rPr lang="nb-NO" sz="1400" dirty="0" smtClean="0">
                <a:cs typeface="Times New Roman" pitchFamily="18" charset="0"/>
              </a:rPr>
              <a:t>m (150 millioner km) fra Solen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400" dirty="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400" dirty="0" smtClean="0">
                <a:cs typeface="Times New Roman" pitchFamily="18" charset="0"/>
              </a:rPr>
              <a:t>	Effekten pr m</a:t>
            </a:r>
            <a:r>
              <a:rPr lang="nb-NO" sz="1400" baseline="30000" dirty="0" smtClean="0">
                <a:cs typeface="Times New Roman" pitchFamily="18" charset="0"/>
              </a:rPr>
              <a:t>2</a:t>
            </a:r>
            <a:r>
              <a:rPr lang="nb-NO" sz="1400" dirty="0" smtClean="0">
                <a:cs typeface="Times New Roman" pitchFamily="18" charset="0"/>
              </a:rPr>
              <a:t> (solarkonstanten </a:t>
            </a:r>
            <a:r>
              <a:rPr lang="nb-NO" sz="1400" i="1" dirty="0" smtClean="0">
                <a:cs typeface="Times New Roman" pitchFamily="18" charset="0"/>
              </a:rPr>
              <a:t>S</a:t>
            </a:r>
            <a:r>
              <a:rPr lang="nb-NO" sz="1400" dirty="0" smtClean="0">
                <a:cs typeface="Times New Roman" pitchFamily="18" charset="0"/>
              </a:rPr>
              <a:t>) avtar med kvadratet av avstanden.</a:t>
            </a:r>
            <a:r>
              <a:rPr lang="en-US" sz="1400" dirty="0" smtClean="0"/>
              <a:t> </a:t>
            </a:r>
            <a:endParaRPr lang="nb-NO" sz="14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GB" sz="14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GB" sz="1400" dirty="0" smtClean="0"/>
              <a:t>	</a:t>
            </a:r>
            <a:r>
              <a:rPr lang="en-GB" sz="1400" i="1" dirty="0" smtClean="0"/>
              <a:t>S</a:t>
            </a:r>
            <a:r>
              <a:rPr lang="en-GB" sz="1400" dirty="0" smtClean="0"/>
              <a:t> (</a:t>
            </a:r>
            <a:r>
              <a:rPr lang="en-GB" sz="1400" dirty="0" err="1" smtClean="0"/>
              <a:t>på</a:t>
            </a:r>
            <a:r>
              <a:rPr lang="en-GB" sz="1400" dirty="0" smtClean="0"/>
              <a:t> </a:t>
            </a:r>
            <a:r>
              <a:rPr lang="en-GB" sz="1400" dirty="0" err="1" smtClean="0"/>
              <a:t>jordens</a:t>
            </a:r>
            <a:r>
              <a:rPr lang="en-GB" sz="1400" dirty="0" smtClean="0"/>
              <a:t> </a:t>
            </a:r>
            <a:r>
              <a:rPr lang="en-GB" sz="1400" dirty="0" err="1" smtClean="0"/>
              <a:t>solside</a:t>
            </a:r>
            <a:r>
              <a:rPr lang="en-GB" sz="1400" dirty="0" smtClean="0"/>
              <a:t>) = 1370 W/m</a:t>
            </a:r>
            <a:r>
              <a:rPr lang="en-GB" sz="1400" baseline="30000" dirty="0" smtClean="0"/>
              <a:t>2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GB" sz="14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GB" sz="1400" dirty="0" smtClean="0"/>
              <a:t>	30% </a:t>
            </a:r>
            <a:r>
              <a:rPr lang="en-GB" sz="1400" dirty="0" err="1" smtClean="0"/>
              <a:t>reflekteres</a:t>
            </a:r>
            <a:r>
              <a:rPr lang="en-GB" sz="1400" dirty="0" smtClean="0"/>
              <a:t> </a:t>
            </a:r>
            <a:r>
              <a:rPr lang="en-GB" sz="1400" dirty="0" err="1" smtClean="0"/>
              <a:t>direkte</a:t>
            </a:r>
            <a:r>
              <a:rPr lang="en-GB" sz="1400" dirty="0" smtClean="0"/>
              <a:t> (albedoen), 70% </a:t>
            </a:r>
            <a:r>
              <a:rPr lang="en-GB" sz="1400" dirty="0" err="1" smtClean="0"/>
              <a:t>absorberes</a:t>
            </a:r>
            <a:r>
              <a:rPr lang="en-GB" sz="1400" dirty="0" smtClean="0"/>
              <a:t> (</a:t>
            </a:r>
            <a:r>
              <a:rPr lang="en-GB" sz="1400" dirty="0" err="1" smtClean="0"/>
              <a:t>på</a:t>
            </a:r>
            <a:r>
              <a:rPr lang="en-GB" sz="1400" dirty="0" smtClean="0"/>
              <a:t> </a:t>
            </a:r>
            <a:r>
              <a:rPr lang="en-GB" sz="1400" dirty="0" err="1" smtClean="0"/>
              <a:t>solsiden</a:t>
            </a:r>
            <a:r>
              <a:rPr lang="en-GB" sz="1400" dirty="0" smtClean="0"/>
              <a:t>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GB" sz="1400" dirty="0" smtClean="0"/>
              <a:t>	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GB" sz="1400" dirty="0" smtClean="0"/>
              <a:t>	</a:t>
            </a:r>
            <a:r>
              <a:rPr lang="en-GB" sz="1400" dirty="0" err="1" smtClean="0"/>
              <a:t>Stråling</a:t>
            </a:r>
            <a:r>
              <a:rPr lang="en-GB" sz="1400" dirty="0" smtClean="0"/>
              <a:t> </a:t>
            </a:r>
            <a:r>
              <a:rPr lang="en-GB" sz="1400" dirty="0" err="1" smtClean="0"/>
              <a:t>fra</a:t>
            </a:r>
            <a:r>
              <a:rPr lang="en-GB" sz="1400" dirty="0" smtClean="0"/>
              <a:t> </a:t>
            </a:r>
            <a:r>
              <a:rPr lang="en-GB" sz="1400" dirty="0" err="1" smtClean="0"/>
              <a:t>Jorden</a:t>
            </a:r>
            <a:r>
              <a:rPr lang="en-GB" sz="1400" dirty="0" smtClean="0"/>
              <a:t> </a:t>
            </a:r>
            <a:r>
              <a:rPr lang="en-GB" sz="1400" dirty="0" err="1" smtClean="0"/>
              <a:t>skjer</a:t>
            </a:r>
            <a:r>
              <a:rPr lang="en-GB" sz="1400" dirty="0" smtClean="0"/>
              <a:t> </a:t>
            </a:r>
            <a:r>
              <a:rPr lang="en-GB" sz="1400" dirty="0" err="1" smtClean="0"/>
              <a:t>fra</a:t>
            </a:r>
            <a:r>
              <a:rPr lang="en-GB" sz="1400" dirty="0" smtClean="0"/>
              <a:t> </a:t>
            </a:r>
            <a:r>
              <a:rPr lang="en-GB" sz="1400" dirty="0" err="1" smtClean="0"/>
              <a:t>hele</a:t>
            </a:r>
            <a:r>
              <a:rPr lang="en-GB" sz="1400" dirty="0" smtClean="0"/>
              <a:t> </a:t>
            </a:r>
            <a:r>
              <a:rPr lang="en-GB" sz="1400" dirty="0" err="1" smtClean="0"/>
              <a:t>overflaten</a:t>
            </a:r>
            <a:r>
              <a:rPr lang="en-GB" sz="1400" dirty="0" smtClean="0"/>
              <a:t> </a:t>
            </a:r>
            <a:r>
              <a:rPr lang="en-GB" sz="1400" dirty="0" err="1" smtClean="0"/>
              <a:t>på</a:t>
            </a:r>
            <a:r>
              <a:rPr lang="en-GB" sz="1400" dirty="0" smtClean="0"/>
              <a:t> </a:t>
            </a:r>
            <a:r>
              <a:rPr lang="en-GB" sz="1400" dirty="0" err="1" smtClean="0"/>
              <a:t>alle</a:t>
            </a:r>
            <a:r>
              <a:rPr lang="en-GB" sz="1400" dirty="0" smtClean="0"/>
              <a:t> </a:t>
            </a:r>
            <a:r>
              <a:rPr lang="en-GB" sz="1400" dirty="0" err="1" smtClean="0"/>
              <a:t>sider</a:t>
            </a:r>
            <a:r>
              <a:rPr lang="en-GB" sz="1400" dirty="0" smtClean="0"/>
              <a:t>. </a:t>
            </a:r>
            <a:r>
              <a:rPr lang="en-GB" sz="1400" dirty="0" err="1" smtClean="0"/>
              <a:t>Derfor</a:t>
            </a:r>
            <a:r>
              <a:rPr lang="en-GB" sz="1400" dirty="0" smtClean="0"/>
              <a:t> </a:t>
            </a:r>
            <a:r>
              <a:rPr lang="en-GB" sz="1400" dirty="0" err="1" smtClean="0"/>
              <a:t>kan</a:t>
            </a:r>
            <a:r>
              <a:rPr lang="en-GB" sz="1400" dirty="0" smtClean="0"/>
              <a:t> </a:t>
            </a:r>
            <a:r>
              <a:rPr lang="en-GB" sz="1400" dirty="0" err="1" smtClean="0"/>
              <a:t>Jorden</a:t>
            </a:r>
            <a:r>
              <a:rPr lang="en-GB" sz="1400" dirty="0" smtClean="0"/>
              <a:t> </a:t>
            </a:r>
            <a:r>
              <a:rPr lang="en-GB" sz="1400" dirty="0" err="1" smtClean="0"/>
              <a:t>avgi</a:t>
            </a:r>
            <a:r>
              <a:rPr lang="en-GB" sz="1400" dirty="0" smtClean="0"/>
              <a:t> all </a:t>
            </a:r>
            <a:r>
              <a:rPr lang="en-GB" sz="1400" dirty="0" err="1" smtClean="0"/>
              <a:t>stråling</a:t>
            </a:r>
            <a:r>
              <a:rPr lang="en-GB" sz="1400" dirty="0" smtClean="0"/>
              <a:t> den </a:t>
            </a:r>
            <a:r>
              <a:rPr lang="en-GB" sz="1400" dirty="0" err="1" smtClean="0"/>
              <a:t>mottar</a:t>
            </a:r>
            <a:r>
              <a:rPr lang="en-GB" sz="1400" dirty="0" smtClean="0"/>
              <a:t>, </a:t>
            </a:r>
            <a:r>
              <a:rPr lang="en-GB" sz="1400" dirty="0" err="1" smtClean="0"/>
              <a:t>selv</a:t>
            </a:r>
            <a:r>
              <a:rPr lang="en-GB" sz="1400" dirty="0" smtClean="0"/>
              <a:t> </a:t>
            </a:r>
            <a:r>
              <a:rPr lang="en-GB" sz="1400" dirty="0" err="1" smtClean="0"/>
              <a:t>om</a:t>
            </a:r>
            <a:r>
              <a:rPr lang="en-GB" sz="1400" dirty="0" smtClean="0"/>
              <a:t> </a:t>
            </a:r>
            <a:r>
              <a:rPr lang="en-GB" sz="1400" dirty="0" err="1" smtClean="0"/>
              <a:t>temperaturen</a:t>
            </a:r>
            <a:r>
              <a:rPr lang="en-GB" sz="1400" dirty="0" smtClean="0"/>
              <a:t> </a:t>
            </a:r>
            <a:r>
              <a:rPr lang="en-GB" sz="1400" dirty="0" err="1" smtClean="0"/>
              <a:t>er</a:t>
            </a:r>
            <a:r>
              <a:rPr lang="en-GB" sz="1400" dirty="0" smtClean="0"/>
              <a:t> </a:t>
            </a:r>
            <a:r>
              <a:rPr lang="en-GB" sz="1400" dirty="0" err="1" smtClean="0"/>
              <a:t>lav</a:t>
            </a:r>
            <a:r>
              <a:rPr lang="en-GB" sz="1400" dirty="0" smtClean="0"/>
              <a:t>. I </a:t>
            </a:r>
            <a:r>
              <a:rPr lang="en-GB" sz="1400" dirty="0" err="1" smtClean="0"/>
              <a:t>følge</a:t>
            </a:r>
            <a:r>
              <a:rPr lang="en-GB" sz="1400" dirty="0" smtClean="0"/>
              <a:t> Stefan-Boltzmann </a:t>
            </a:r>
            <a:r>
              <a:rPr lang="en-GB" sz="1400" dirty="0" err="1" smtClean="0"/>
              <a:t>burde</a:t>
            </a:r>
            <a:r>
              <a:rPr lang="en-GB" sz="1400" dirty="0" smtClean="0"/>
              <a:t> </a:t>
            </a:r>
            <a:r>
              <a:rPr lang="en-GB" sz="1400" dirty="0" err="1" smtClean="0"/>
              <a:t>temperaturen</a:t>
            </a:r>
            <a:r>
              <a:rPr lang="en-GB" sz="1400" dirty="0" smtClean="0"/>
              <a:t> </a:t>
            </a:r>
            <a:r>
              <a:rPr lang="en-GB" sz="1400" dirty="0" err="1" smtClean="0"/>
              <a:t>på</a:t>
            </a:r>
            <a:r>
              <a:rPr lang="en-GB" sz="1400" dirty="0" smtClean="0"/>
              <a:t> </a:t>
            </a:r>
            <a:r>
              <a:rPr lang="en-GB" sz="1400" dirty="0" err="1" smtClean="0"/>
              <a:t>jordoverflaten</a:t>
            </a:r>
            <a:r>
              <a:rPr lang="en-GB" sz="1400" dirty="0" smtClean="0"/>
              <a:t> </a:t>
            </a:r>
            <a:r>
              <a:rPr lang="en-GB" sz="1400" dirty="0" err="1" smtClean="0"/>
              <a:t>være</a:t>
            </a:r>
            <a:r>
              <a:rPr lang="en-GB" sz="1400" dirty="0" smtClean="0"/>
              <a:t> </a:t>
            </a:r>
            <a:r>
              <a:rPr lang="en-GB" sz="1400" dirty="0" err="1" smtClean="0"/>
              <a:t>omlag</a:t>
            </a:r>
            <a:r>
              <a:rPr lang="en-GB" sz="1400" dirty="0" smtClean="0"/>
              <a:t> -20°C;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400" dirty="0" smtClean="0"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400" dirty="0" smtClean="0">
                <a:sym typeface="Symbol" pitchFamily="18" charset="2"/>
              </a:rPr>
              <a:t>	</a:t>
            </a:r>
            <a:r>
              <a:rPr lang="nb-NO" sz="1400" i="1" dirty="0" err="1" smtClean="0">
                <a:sym typeface="Symbol" pitchFamily="18" charset="2"/>
              </a:rPr>
              <a:t></a:t>
            </a:r>
            <a:r>
              <a:rPr lang="nb-NO" sz="1400" i="1" baseline="-25000" dirty="0" err="1" smtClean="0">
                <a:sym typeface="Symbol" pitchFamily="18" charset="2"/>
              </a:rPr>
              <a:t>max</a:t>
            </a:r>
            <a:r>
              <a:rPr lang="nb-NO" sz="1400" i="1" dirty="0" smtClean="0">
                <a:sym typeface="Symbol" pitchFamily="18" charset="2"/>
              </a:rPr>
              <a:t> </a:t>
            </a:r>
            <a:r>
              <a:rPr lang="nb-NO" sz="1400" dirty="0" smtClean="0">
                <a:sym typeface="Symbol" pitchFamily="18" charset="2"/>
              </a:rPr>
              <a:t>= ca 15 </a:t>
            </a:r>
            <a:r>
              <a:rPr lang="nb-NO" sz="1400" dirty="0" err="1" smtClean="0">
                <a:sym typeface="Symbol" pitchFamily="18" charset="2"/>
              </a:rPr>
              <a:t>m</a:t>
            </a:r>
            <a:r>
              <a:rPr lang="nb-NO" sz="1400" dirty="0" smtClean="0">
                <a:sym typeface="Symbol" pitchFamily="18" charset="2"/>
              </a:rPr>
              <a:t> (infrarødt)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GB" sz="14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GB" sz="1400" dirty="0" smtClean="0"/>
              <a:t>	</a:t>
            </a:r>
            <a:r>
              <a:rPr lang="en-GB" sz="1400" dirty="0" err="1" smtClean="0"/>
              <a:t>Imidlertid</a:t>
            </a:r>
            <a:r>
              <a:rPr lang="en-GB" sz="1400" dirty="0" smtClean="0"/>
              <a:t> </a:t>
            </a:r>
            <a:r>
              <a:rPr lang="en-GB" sz="1400" dirty="0" err="1" smtClean="0"/>
              <a:t>sørger</a:t>
            </a:r>
            <a:r>
              <a:rPr lang="en-GB" sz="1400" dirty="0" smtClean="0"/>
              <a:t> CO</a:t>
            </a:r>
            <a:r>
              <a:rPr lang="en-GB" sz="1400" baseline="-25000" dirty="0" smtClean="0"/>
              <a:t>2</a:t>
            </a:r>
            <a:r>
              <a:rPr lang="en-GB" sz="1400" dirty="0" smtClean="0"/>
              <a:t> </a:t>
            </a:r>
            <a:r>
              <a:rPr lang="en-GB" sz="1400" dirty="0" err="1" smtClean="0"/>
              <a:t>og</a:t>
            </a:r>
            <a:r>
              <a:rPr lang="en-GB" sz="1400" dirty="0" smtClean="0"/>
              <a:t> H</a:t>
            </a:r>
            <a:r>
              <a:rPr lang="en-GB" sz="1400" baseline="-25000" dirty="0" smtClean="0"/>
              <a:t>2</a:t>
            </a:r>
            <a:r>
              <a:rPr lang="en-GB" sz="1400" dirty="0" smtClean="0"/>
              <a:t>O for </a:t>
            </a:r>
            <a:r>
              <a:rPr lang="en-GB" sz="1400" dirty="0" err="1" smtClean="0"/>
              <a:t>mer</a:t>
            </a:r>
            <a:r>
              <a:rPr lang="en-GB" sz="1400" dirty="0" smtClean="0"/>
              <a:t> </a:t>
            </a:r>
            <a:r>
              <a:rPr lang="en-GB" sz="1400" dirty="0" err="1" smtClean="0"/>
              <a:t>absorbsjon</a:t>
            </a:r>
            <a:r>
              <a:rPr lang="en-GB" sz="1400" dirty="0" smtClean="0"/>
              <a:t> </a:t>
            </a:r>
            <a:r>
              <a:rPr lang="en-GB" sz="1400" dirty="0" err="1" smtClean="0"/>
              <a:t>i</a:t>
            </a:r>
            <a:r>
              <a:rPr lang="en-GB" sz="1400" dirty="0" smtClean="0"/>
              <a:t> </a:t>
            </a:r>
            <a:r>
              <a:rPr lang="en-GB" sz="1400" dirty="0" err="1" smtClean="0"/>
              <a:t>dette</a:t>
            </a:r>
            <a:r>
              <a:rPr lang="en-GB" sz="1400" dirty="0" smtClean="0"/>
              <a:t> </a:t>
            </a:r>
            <a:r>
              <a:rPr lang="en-GB" sz="1400" dirty="0" err="1" smtClean="0"/>
              <a:t>området</a:t>
            </a:r>
            <a:r>
              <a:rPr lang="en-GB" sz="1400" dirty="0" smtClean="0"/>
              <a:t> </a:t>
            </a:r>
            <a:r>
              <a:rPr lang="en-GB" sz="1400" dirty="0" err="1" smtClean="0"/>
              <a:t>enn</a:t>
            </a:r>
            <a:r>
              <a:rPr lang="en-GB" sz="1400" dirty="0" smtClean="0"/>
              <a:t> for </a:t>
            </a:r>
            <a:r>
              <a:rPr lang="en-GB" sz="1400" dirty="0" err="1" smtClean="0"/>
              <a:t>sollyset</a:t>
            </a:r>
            <a:r>
              <a:rPr lang="en-GB" sz="1400" dirty="0" smtClean="0"/>
              <a:t> (</a:t>
            </a:r>
            <a:r>
              <a:rPr lang="en-GB" sz="1400" dirty="0" err="1" smtClean="0"/>
              <a:t>synlig</a:t>
            </a:r>
            <a:r>
              <a:rPr lang="en-GB" sz="1400" dirty="0" smtClean="0"/>
              <a:t> </a:t>
            </a:r>
            <a:r>
              <a:rPr lang="en-GB" sz="1400" dirty="0" err="1" smtClean="0"/>
              <a:t>og</a:t>
            </a:r>
            <a:r>
              <a:rPr lang="en-GB" sz="1400" dirty="0" smtClean="0"/>
              <a:t> </a:t>
            </a:r>
            <a:r>
              <a:rPr lang="en-GB" sz="1400" dirty="0" err="1" smtClean="0"/>
              <a:t>ultrafiolett</a:t>
            </a:r>
            <a:r>
              <a:rPr lang="en-GB" sz="1400" dirty="0" smtClean="0"/>
              <a:t> </a:t>
            </a:r>
            <a:r>
              <a:rPr lang="en-GB" sz="1400" dirty="0" err="1" smtClean="0"/>
              <a:t>område</a:t>
            </a:r>
            <a:r>
              <a:rPr lang="en-GB" sz="1400" dirty="0" smtClean="0"/>
              <a:t>; O</a:t>
            </a:r>
            <a:r>
              <a:rPr lang="en-GB" sz="1400" baseline="-25000" dirty="0" smtClean="0"/>
              <a:t>3</a:t>
            </a:r>
            <a:r>
              <a:rPr lang="en-GB" sz="1400" dirty="0" smtClean="0"/>
              <a:t> </a:t>
            </a:r>
            <a:r>
              <a:rPr lang="en-GB" sz="1400" dirty="0" err="1" smtClean="0"/>
              <a:t>og</a:t>
            </a:r>
            <a:r>
              <a:rPr lang="en-GB" sz="1400" dirty="0" smtClean="0"/>
              <a:t> H</a:t>
            </a:r>
            <a:r>
              <a:rPr lang="en-GB" sz="1400" baseline="-25000" dirty="0" smtClean="0"/>
              <a:t>2</a:t>
            </a:r>
            <a:r>
              <a:rPr lang="en-GB" sz="1400" dirty="0" smtClean="0"/>
              <a:t>O), </a:t>
            </a:r>
            <a:r>
              <a:rPr lang="en-GB" sz="1400" dirty="0" err="1" smtClean="0"/>
              <a:t>slik</a:t>
            </a:r>
            <a:r>
              <a:rPr lang="en-GB" sz="1400" dirty="0" smtClean="0"/>
              <a:t> at </a:t>
            </a:r>
            <a:r>
              <a:rPr lang="en-GB" sz="1400" dirty="0" err="1" smtClean="0"/>
              <a:t>temperaturen</a:t>
            </a:r>
            <a:r>
              <a:rPr lang="en-GB" sz="1400" dirty="0" smtClean="0"/>
              <a:t> </a:t>
            </a:r>
            <a:r>
              <a:rPr lang="en-GB" sz="1400" dirty="0" err="1" smtClean="0"/>
              <a:t>på</a:t>
            </a:r>
            <a:r>
              <a:rPr lang="en-GB" sz="1400" dirty="0" smtClean="0"/>
              <a:t> </a:t>
            </a:r>
            <a:r>
              <a:rPr lang="en-GB" sz="1400" dirty="0" err="1" smtClean="0"/>
              <a:t>overflaten</a:t>
            </a:r>
            <a:r>
              <a:rPr lang="en-GB" sz="1400" dirty="0" smtClean="0"/>
              <a:t> </a:t>
            </a:r>
            <a:r>
              <a:rPr lang="en-GB" sz="1400" dirty="0" err="1" smtClean="0"/>
              <a:t>er</a:t>
            </a:r>
            <a:r>
              <a:rPr lang="en-GB" sz="1400" dirty="0" smtClean="0"/>
              <a:t> </a:t>
            </a:r>
            <a:r>
              <a:rPr lang="en-GB" sz="1400" dirty="0" err="1" smtClean="0"/>
              <a:t>høyere</a:t>
            </a:r>
            <a:r>
              <a:rPr lang="en-GB" sz="1400" dirty="0" smtClean="0"/>
              <a:t> for </a:t>
            </a:r>
            <a:r>
              <a:rPr lang="en-GB" sz="1400" dirty="0" err="1" smtClean="0"/>
              <a:t>å</a:t>
            </a:r>
            <a:r>
              <a:rPr lang="en-GB" sz="1400" dirty="0" smtClean="0"/>
              <a:t> </a:t>
            </a:r>
            <a:r>
              <a:rPr lang="en-GB" sz="1400" dirty="0" err="1" smtClean="0"/>
              <a:t>oppnå</a:t>
            </a:r>
            <a:r>
              <a:rPr lang="en-GB" sz="1400" dirty="0" smtClean="0"/>
              <a:t> </a:t>
            </a:r>
            <a:r>
              <a:rPr lang="en-GB" sz="1400" dirty="0" err="1" smtClean="0"/>
              <a:t>energibalanse</a:t>
            </a:r>
            <a:r>
              <a:rPr lang="en-GB" sz="1400" dirty="0" smtClean="0"/>
              <a:t>.</a:t>
            </a:r>
            <a:endParaRPr lang="en-US" sz="1400" dirty="0" smtClean="0"/>
          </a:p>
        </p:txBody>
      </p:sp>
      <p:sp>
        <p:nvSpPr>
          <p:cNvPr id="46086" name="Text Box 5"/>
          <p:cNvSpPr txBox="1">
            <a:spLocks noChangeArrowheads="1"/>
          </p:cNvSpPr>
          <p:nvPr/>
        </p:nvSpPr>
        <p:spPr bwMode="auto">
          <a:xfrm>
            <a:off x="6877050" y="6381750"/>
            <a:ext cx="211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>
                <a:cs typeface="Times New Roman" pitchFamily="18" charset="0"/>
              </a:rPr>
              <a:t>Figur: Ekern, Isnes, Nilsen: Univers 3FY.</a:t>
            </a:r>
            <a:r>
              <a:rPr lang="en-US" sz="1200"/>
              <a:t> </a:t>
            </a:r>
          </a:p>
        </p:txBody>
      </p:sp>
      <p:pic>
        <p:nvPicPr>
          <p:cNvPr id="46087" name="Picture 6" descr="Earth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776288"/>
            <a:ext cx="13716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7" descr="sun-eit_19970914_0121_3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7620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Kvantemekanikk</a:t>
            </a:r>
            <a:endParaRPr lang="en-US" smtClean="0"/>
          </a:p>
        </p:txBody>
      </p:sp>
      <p:pic>
        <p:nvPicPr>
          <p:cNvPr id="47108" name="Picture 6" descr="EIN-Solv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990600"/>
            <a:ext cx="8915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Text Box 7"/>
          <p:cNvSpPr txBox="1">
            <a:spLocks noChangeArrowheads="1"/>
          </p:cNvSpPr>
          <p:nvPr/>
        </p:nvSpPr>
        <p:spPr bwMode="auto">
          <a:xfrm>
            <a:off x="6948488" y="6356350"/>
            <a:ext cx="2043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>
                <a:cs typeface="Times New Roman" pitchFamily="18" charset="0"/>
              </a:rPr>
              <a:t>Foto: Solvay-kongressen 1927, Brussel</a:t>
            </a:r>
            <a:r>
              <a:rPr lang="en-US" sz="1200"/>
              <a:t> </a:t>
            </a:r>
          </a:p>
        </p:txBody>
      </p:sp>
      <p:pic>
        <p:nvPicPr>
          <p:cNvPr id="4711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400"/>
            <a:ext cx="90678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7772400" cy="1143000"/>
          </a:xfrm>
        </p:spPr>
        <p:txBody>
          <a:bodyPr/>
          <a:lstStyle/>
          <a:p>
            <a:pPr eaLnBrk="1" hangingPunct="1"/>
            <a:r>
              <a:rPr lang="nb-NO" dirty="0" smtClean="0"/>
              <a:t>Problem 1: Fotoelektrisitet</a:t>
            </a:r>
            <a:endParaRPr lang="en-US" dirty="0" smtClean="0"/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496" y="1371600"/>
            <a:ext cx="3810000" cy="472440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Fotoelektrisitet: </a:t>
            </a:r>
          </a:p>
          <a:p>
            <a:pPr lvl="1" eaLnBrk="1" hangingPunct="1"/>
            <a:r>
              <a:rPr lang="nb-NO" sz="1600" dirty="0" smtClean="0"/>
              <a:t>Hertz &amp; </a:t>
            </a:r>
            <a:r>
              <a:rPr lang="nb-NO" sz="1600" dirty="0" err="1" smtClean="0"/>
              <a:t>Hallwachs</a:t>
            </a:r>
            <a:r>
              <a:rPr lang="nb-NO" sz="1600" dirty="0" smtClean="0"/>
              <a:t>, </a:t>
            </a:r>
            <a:r>
              <a:rPr lang="nb-NO" sz="1600" dirty="0" err="1" smtClean="0"/>
              <a:t>ca</a:t>
            </a:r>
            <a:r>
              <a:rPr lang="nb-NO" sz="1600" dirty="0" smtClean="0"/>
              <a:t> 1880: Når vi bestråler en overflate  med ultrafiolett lys, avgis elektroner fra overflaten. </a:t>
            </a:r>
          </a:p>
          <a:p>
            <a:pPr eaLnBrk="1" hangingPunct="1"/>
            <a:endParaRPr lang="nb-NO" sz="1800" dirty="0" smtClean="0"/>
          </a:p>
          <a:p>
            <a:pPr lvl="1" eaLnBrk="1" hangingPunct="1"/>
            <a:r>
              <a:rPr lang="nb-NO" sz="1600" dirty="0" smtClean="0"/>
              <a:t>Elektronenes energi øker </a:t>
            </a:r>
            <a:r>
              <a:rPr lang="nb-NO" sz="1600" i="1" dirty="0" smtClean="0"/>
              <a:t>ikke</a:t>
            </a:r>
            <a:r>
              <a:rPr lang="nb-NO" sz="1600" dirty="0" smtClean="0"/>
              <a:t> med intensiteten til lyset.</a:t>
            </a:r>
          </a:p>
          <a:p>
            <a:pPr lvl="1" eaLnBrk="1" hangingPunct="1"/>
            <a:endParaRPr lang="nb-NO" sz="1600" dirty="0" smtClean="0"/>
          </a:p>
          <a:p>
            <a:pPr lvl="1" eaLnBrk="1" hangingPunct="1"/>
            <a:r>
              <a:rPr lang="nb-NO" sz="1600" dirty="0" smtClean="0"/>
              <a:t>Over en viss bølgelengde til lyset (under en viss frekvens) avgis ingen elektroner.</a:t>
            </a:r>
            <a:endParaRPr lang="en-US" sz="1600" dirty="0" smtClean="0"/>
          </a:p>
        </p:txBody>
      </p:sp>
      <p:sp>
        <p:nvSpPr>
          <p:cNvPr id="48133" name="Rectangle 7"/>
          <p:cNvSpPr>
            <a:spLocks noChangeArrowheads="1"/>
          </p:cNvSpPr>
          <p:nvPr/>
        </p:nvSpPr>
        <p:spPr bwMode="auto">
          <a:xfrm>
            <a:off x="295275" y="1651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48134" name="Picture 9" descr="Fi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219200"/>
            <a:ext cx="548640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grpSp>
        <p:nvGrpSpPr>
          <p:cNvPr id="20484" name="Group 9"/>
          <p:cNvGrpSpPr>
            <a:grpSpLocks/>
          </p:cNvGrpSpPr>
          <p:nvPr/>
        </p:nvGrpSpPr>
        <p:grpSpPr bwMode="auto">
          <a:xfrm>
            <a:off x="3810000" y="1066800"/>
            <a:ext cx="5029200" cy="2632075"/>
            <a:chOff x="2400" y="672"/>
            <a:chExt cx="3168" cy="1658"/>
          </a:xfrm>
        </p:grpSpPr>
        <p:pic>
          <p:nvPicPr>
            <p:cNvPr id="20487" name="Picture 7" descr="Hemmer-1-1-svart-legem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00" y="672"/>
              <a:ext cx="3168" cy="1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8" name="Oval 8"/>
            <p:cNvSpPr>
              <a:spLocks noChangeArrowheads="1"/>
            </p:cNvSpPr>
            <p:nvPr/>
          </p:nvSpPr>
          <p:spPr bwMode="auto">
            <a:xfrm>
              <a:off x="3984" y="1008"/>
              <a:ext cx="768" cy="67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Problem 2: Stråling fra sort legeme</a:t>
            </a:r>
            <a:endParaRPr lang="en-US" smtClean="0"/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552647"/>
              </p:ext>
            </p:extLst>
          </p:nvPr>
        </p:nvGraphicFramePr>
        <p:xfrm>
          <a:off x="619125" y="933450"/>
          <a:ext cx="6761163" cy="537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" name="Equation" r:id="rId4" imgW="4228920" imgH="3352680" progId="Equation.3">
                  <p:embed/>
                </p:oleObj>
              </mc:Choice>
              <mc:Fallback>
                <p:oleObj name="Equation" r:id="rId4" imgW="4228920" imgH="33526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25" y="933450"/>
                        <a:ext cx="6761163" cy="5376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6" name="Text Box 10"/>
          <p:cNvSpPr txBox="1">
            <a:spLocks noChangeArrowheads="1"/>
          </p:cNvSpPr>
          <p:nvPr/>
        </p:nvSpPr>
        <p:spPr bwMode="auto">
          <a:xfrm>
            <a:off x="6948488" y="6308725"/>
            <a:ext cx="2043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>
                <a:cs typeface="Times New Roman" pitchFamily="18" charset="0"/>
              </a:rPr>
              <a:t>Figur: Hemmer: Kvantemekanikk</a:t>
            </a:r>
            <a:r>
              <a:rPr lang="en-US" sz="12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78851" name="Picture 3" descr="Hemmer-1-1-svart-lege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429000"/>
            <a:ext cx="56388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077200" cy="1143000"/>
          </a:xfrm>
        </p:spPr>
        <p:txBody>
          <a:bodyPr/>
          <a:lstStyle/>
          <a:p>
            <a:pPr eaLnBrk="1" hangingPunct="1"/>
            <a:r>
              <a:rPr lang="nb-NO" smtClean="0"/>
              <a:t>Max Planck, 1900: Energien i lyset er kanskje kvantifisert?</a:t>
            </a:r>
            <a:endParaRPr lang="en-US" smtClean="0"/>
          </a:p>
        </p:txBody>
      </p:sp>
      <p:graphicFrame>
        <p:nvGraphicFramePr>
          <p:cNvPr id="21506" name="Object 6"/>
          <p:cNvGraphicFramePr>
            <a:graphicFrameLocks noChangeAspect="1"/>
          </p:cNvGraphicFramePr>
          <p:nvPr/>
        </p:nvGraphicFramePr>
        <p:xfrm>
          <a:off x="557213" y="1371600"/>
          <a:ext cx="3938587" cy="325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8" name="Equation" r:id="rId4" imgW="2463480" imgH="2031840" progId="Equation.3">
                  <p:embed/>
                </p:oleObj>
              </mc:Choice>
              <mc:Fallback>
                <p:oleObj name="Equation" r:id="rId4" imgW="2463480" imgH="20318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3" y="1371600"/>
                        <a:ext cx="3938587" cy="325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6948488" y="6308725"/>
            <a:ext cx="2043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>
                <a:cs typeface="Times New Roman" pitchFamily="18" charset="0"/>
              </a:rPr>
              <a:t>Figur: Hemmer: Kvantemekanikk</a:t>
            </a:r>
            <a:r>
              <a:rPr lang="en-US" sz="1200"/>
              <a:t> </a:t>
            </a:r>
          </a:p>
        </p:txBody>
      </p:sp>
      <p:pic>
        <p:nvPicPr>
          <p:cNvPr id="21511" name="Picture 9" descr="planc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1775" y="990600"/>
            <a:ext cx="2093913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Text Box 10"/>
          <p:cNvSpPr txBox="1">
            <a:spLocks noChangeArrowheads="1"/>
          </p:cNvSpPr>
          <p:nvPr/>
        </p:nvSpPr>
        <p:spPr bwMode="auto">
          <a:xfrm>
            <a:off x="6516688" y="3671888"/>
            <a:ext cx="20431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>
                <a:cs typeface="Times New Roman" pitchFamily="18" charset="0"/>
              </a:rPr>
              <a:t>Max Planck</a:t>
            </a:r>
          </a:p>
          <a:p>
            <a:pPr>
              <a:spcBef>
                <a:spcPct val="50000"/>
              </a:spcBef>
            </a:pPr>
            <a:r>
              <a:rPr lang="nb-NO" sz="1200">
                <a:cs typeface="Times New Roman" pitchFamily="18" charset="0"/>
              </a:rPr>
              <a:t>1858-1947</a:t>
            </a: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   </a:t>
            </a:r>
            <a:endParaRPr lang="en-US" smtClean="0"/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66800"/>
            <a:ext cx="5105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600" smtClean="0"/>
              <a:t>Einstein: Da kan vi sikkert forklare problemet med fotoelektrisiteten også:</a:t>
            </a:r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Lyset (med kvanter </a:t>
            </a:r>
            <a:r>
              <a:rPr lang="nb-NO" sz="1600" i="1" smtClean="0"/>
              <a:t>hf</a:t>
            </a:r>
            <a:r>
              <a:rPr lang="nb-NO" sz="1600" smtClean="0"/>
              <a:t>) slår løs elektroner og gir dem samme energi.</a:t>
            </a:r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De mister noe energi på vei ut; løsrivningsarbeidet, arbeidsfunksjonen, </a:t>
            </a:r>
            <a:r>
              <a:rPr lang="nb-NO" sz="1600" i="1" smtClean="0"/>
              <a:t>W</a:t>
            </a:r>
            <a:r>
              <a:rPr lang="nb-NO" sz="1600" smtClean="0"/>
              <a:t>, slik at deres kinetiske energi blir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i="1" smtClean="0"/>
              <a:t>E</a:t>
            </a:r>
            <a:r>
              <a:rPr lang="nb-NO" sz="1600" i="1" baseline="-25000" smtClean="0"/>
              <a:t>k</a:t>
            </a:r>
            <a:r>
              <a:rPr lang="nb-NO" sz="1600" i="1" smtClean="0"/>
              <a:t> = hf - W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Hvis </a:t>
            </a:r>
            <a:r>
              <a:rPr lang="nb-NO" sz="1600" i="1" smtClean="0"/>
              <a:t>hf</a:t>
            </a:r>
            <a:r>
              <a:rPr lang="nb-NO" sz="1600" smtClean="0"/>
              <a:t> &lt; </a:t>
            </a:r>
            <a:r>
              <a:rPr lang="nb-NO" sz="1600" i="1" smtClean="0"/>
              <a:t>W</a:t>
            </a:r>
            <a:r>
              <a:rPr lang="nb-NO" sz="1600" smtClean="0"/>
              <a:t> blir </a:t>
            </a:r>
            <a:r>
              <a:rPr lang="nb-NO" sz="1600" i="1" smtClean="0"/>
              <a:t>E</a:t>
            </a:r>
            <a:r>
              <a:rPr lang="nb-NO" sz="1600" i="1" baseline="-25000" smtClean="0"/>
              <a:t>k</a:t>
            </a:r>
            <a:r>
              <a:rPr lang="nb-NO" sz="1600" smtClean="0"/>
              <a:t> &lt; 0; ingen elektroner unnslipper.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Med dette hadde Einstein, ved Plancks kvantebegrep, oppklart det fotoelektriske problem.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Fotoelektrisitet utnyttes i solceller, og i analyseteknikkene XPS (X-ray Photoelectron Spectrocopy) og UPS (Ultraviolet Photoelectron Spectroscopy)</a:t>
            </a:r>
          </a:p>
          <a:p>
            <a:pPr eaLnBrk="1" hangingPunct="1">
              <a:lnSpc>
                <a:spcPct val="90000"/>
              </a:lnSpc>
            </a:pPr>
            <a:endParaRPr lang="en-US" sz="1600" smtClean="0"/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5638800" y="4521200"/>
            <a:ext cx="3352800" cy="18034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600" i="1" dirty="0"/>
              <a:t>W</a:t>
            </a:r>
            <a:r>
              <a:rPr lang="nb-NO" sz="1600" dirty="0"/>
              <a:t> varierer fra materiale til materiale</a:t>
            </a:r>
          </a:p>
          <a:p>
            <a:pPr>
              <a:spcBef>
                <a:spcPct val="50000"/>
              </a:spcBef>
            </a:pPr>
            <a:r>
              <a:rPr lang="nb-NO" sz="1600" dirty="0"/>
              <a:t>Oppgis ofte i eV</a:t>
            </a:r>
          </a:p>
          <a:p>
            <a:pPr>
              <a:spcBef>
                <a:spcPct val="50000"/>
              </a:spcBef>
            </a:pPr>
            <a:r>
              <a:rPr lang="nb-NO" sz="1600" dirty="0">
                <a:cs typeface="Times New Roman" pitchFamily="18" charset="0"/>
              </a:rPr>
              <a:t>1 eV = 1,6022*10</a:t>
            </a:r>
            <a:r>
              <a:rPr lang="nb-NO" sz="1600" baseline="30000" dirty="0">
                <a:cs typeface="Times New Roman" pitchFamily="18" charset="0"/>
              </a:rPr>
              <a:t>-19</a:t>
            </a:r>
            <a:r>
              <a:rPr lang="nb-NO" sz="1600" dirty="0">
                <a:cs typeface="Times New Roman" pitchFamily="18" charset="0"/>
              </a:rPr>
              <a:t> J. </a:t>
            </a:r>
          </a:p>
          <a:p>
            <a:pPr>
              <a:spcBef>
                <a:spcPct val="50000"/>
              </a:spcBef>
            </a:pPr>
            <a:r>
              <a:rPr lang="nb-NO" sz="1600" dirty="0">
                <a:cs typeface="Times New Roman" pitchFamily="18" charset="0"/>
              </a:rPr>
              <a:t>For et mol elektroner: </a:t>
            </a:r>
          </a:p>
          <a:p>
            <a:pPr>
              <a:spcBef>
                <a:spcPct val="50000"/>
              </a:spcBef>
            </a:pPr>
            <a:r>
              <a:rPr lang="nb-NO" sz="1600" dirty="0">
                <a:cs typeface="Times New Roman" pitchFamily="18" charset="0"/>
              </a:rPr>
              <a:t>1 </a:t>
            </a:r>
            <a:r>
              <a:rPr lang="nb-NO" sz="1600" dirty="0" err="1">
                <a:cs typeface="Times New Roman" pitchFamily="18" charset="0"/>
              </a:rPr>
              <a:t>eV*</a:t>
            </a:r>
            <a:r>
              <a:rPr lang="nb-NO" sz="1600" i="1" dirty="0" err="1">
                <a:cs typeface="Times New Roman" pitchFamily="18" charset="0"/>
              </a:rPr>
              <a:t>N</a:t>
            </a:r>
            <a:r>
              <a:rPr lang="nb-NO" sz="1600" i="1" baseline="-25000" dirty="0" err="1">
                <a:cs typeface="Times New Roman" pitchFamily="18" charset="0"/>
              </a:rPr>
              <a:t>A</a:t>
            </a:r>
            <a:r>
              <a:rPr lang="nb-NO" sz="1600" dirty="0">
                <a:cs typeface="Times New Roman" pitchFamily="18" charset="0"/>
              </a:rPr>
              <a:t> = 96485 J/mol</a:t>
            </a:r>
            <a:r>
              <a:rPr lang="en-US" sz="1600" dirty="0"/>
              <a:t> </a:t>
            </a:r>
          </a:p>
        </p:txBody>
      </p:sp>
      <p:sp>
        <p:nvSpPr>
          <p:cNvPr id="49158" name="Rectangle 7"/>
          <p:cNvSpPr>
            <a:spLocks noChangeArrowheads="1"/>
          </p:cNvSpPr>
          <p:nvPr/>
        </p:nvSpPr>
        <p:spPr bwMode="auto">
          <a:xfrm>
            <a:off x="2974975" y="1096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49159" name="Picture 11" descr="einst_plan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063625"/>
            <a:ext cx="3352800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562600" y="76200"/>
            <a:ext cx="1905000" cy="914400"/>
            <a:chOff x="3744" y="96"/>
            <a:chExt cx="1200" cy="576"/>
          </a:xfrm>
        </p:grpSpPr>
        <p:sp>
          <p:nvSpPr>
            <p:cNvPr id="49164" name="AutoShape 12"/>
            <p:cNvSpPr>
              <a:spLocks noChangeArrowheads="1"/>
            </p:cNvSpPr>
            <p:nvPr/>
          </p:nvSpPr>
          <p:spPr bwMode="auto">
            <a:xfrm flipH="1">
              <a:off x="3744" y="96"/>
              <a:ext cx="1200" cy="576"/>
            </a:xfrm>
            <a:prstGeom prst="wedgeRoundRectCallout">
              <a:avLst>
                <a:gd name="adj1" fmla="val -56500"/>
                <a:gd name="adj2" fmla="val 64231"/>
                <a:gd name="adj3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GB"/>
            </a:p>
          </p:txBody>
        </p:sp>
        <p:sp>
          <p:nvSpPr>
            <p:cNvPr id="49165" name="Text Box 14"/>
            <p:cNvSpPr txBox="1">
              <a:spLocks noChangeArrowheads="1"/>
            </p:cNvSpPr>
            <p:nvPr/>
          </p:nvSpPr>
          <p:spPr bwMode="auto">
            <a:xfrm>
              <a:off x="3853" y="240"/>
              <a:ext cx="104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/>
                <a:t>Wunderbar!</a:t>
              </a:r>
              <a:endParaRPr lang="en-US"/>
            </a:p>
          </p:txBody>
        </p:sp>
      </p:grpSp>
      <p:sp>
        <p:nvSpPr>
          <p:cNvPr id="49161" name="Text Box 15"/>
          <p:cNvSpPr txBox="1">
            <a:spLocks noChangeArrowheads="1"/>
          </p:cNvSpPr>
          <p:nvPr/>
        </p:nvSpPr>
        <p:spPr bwMode="auto">
          <a:xfrm>
            <a:off x="5795963" y="3586163"/>
            <a:ext cx="9175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200"/>
              <a:t>Max Planck</a:t>
            </a:r>
            <a:endParaRPr lang="en-US" sz="1200"/>
          </a:p>
        </p:txBody>
      </p:sp>
      <p:pic>
        <p:nvPicPr>
          <p:cNvPr id="79890" name="Picture 18" descr="einst_pa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3088" y="1066800"/>
            <a:ext cx="22066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3" name="Text Box 10"/>
          <p:cNvSpPr txBox="1">
            <a:spLocks noChangeArrowheads="1"/>
          </p:cNvSpPr>
          <p:nvPr/>
        </p:nvSpPr>
        <p:spPr bwMode="auto">
          <a:xfrm>
            <a:off x="7164388" y="3573463"/>
            <a:ext cx="1223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200"/>
              <a:t>Albert Einstein</a:t>
            </a:r>
          </a:p>
          <a:p>
            <a:r>
              <a:rPr lang="nb-NO" sz="1200"/>
              <a:t>1879-1955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8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Partikler og bølger</a:t>
            </a:r>
            <a:endParaRPr lang="en-US" smtClean="0"/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6567264" cy="472440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de Broglie: En partikkel i høy hastighet har også egenskaper som en bølge: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lvl="2" eaLnBrk="1" hangingPunct="1">
              <a:buFontTx/>
              <a:buNone/>
            </a:pPr>
            <a:r>
              <a:rPr lang="nb-NO" sz="1400" i="1" dirty="0" smtClean="0">
                <a:sym typeface="Symbol" pitchFamily="18" charset="2"/>
              </a:rPr>
              <a:t></a:t>
            </a:r>
            <a:r>
              <a:rPr lang="nb-NO" sz="1400" dirty="0" smtClean="0">
                <a:sym typeface="Symbol" pitchFamily="18" charset="2"/>
              </a:rPr>
              <a:t> = bølgelengde,</a:t>
            </a:r>
            <a:r>
              <a:rPr lang="nb-NO" sz="1400" dirty="0" smtClean="0"/>
              <a:t> </a:t>
            </a:r>
            <a:r>
              <a:rPr lang="nb-NO" sz="1400" i="1" dirty="0" smtClean="0"/>
              <a:t>m</a:t>
            </a:r>
            <a:r>
              <a:rPr lang="nb-NO" sz="1400" dirty="0" smtClean="0"/>
              <a:t> = masse, </a:t>
            </a:r>
            <a:r>
              <a:rPr lang="nb-NO" sz="1400" i="1" dirty="0" smtClean="0"/>
              <a:t>v</a:t>
            </a:r>
            <a:r>
              <a:rPr lang="nb-NO" sz="1400" dirty="0" smtClean="0"/>
              <a:t> = hastighet, </a:t>
            </a:r>
            <a:r>
              <a:rPr lang="nb-NO" sz="1400" i="1" dirty="0" smtClean="0"/>
              <a:t>h</a:t>
            </a:r>
            <a:r>
              <a:rPr lang="nb-NO" sz="1400" dirty="0" smtClean="0"/>
              <a:t> = Plancks konstant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og omvendt: En bølge (eks. elektromagnetisk strålekvant) har også egenskaper som en partikkel (eks. foton).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Strømmer av elektroner eller nøytroner brukes som bølger, med bølgelengde etter de Broglie, når de benyttes til mikroskopi og diffraksjon.</a:t>
            </a:r>
          </a:p>
          <a:p>
            <a:pPr eaLnBrk="1" hangingPunct="1"/>
            <a:endParaRPr lang="en-US" sz="1800" dirty="0" smtClean="0"/>
          </a:p>
        </p:txBody>
      </p:sp>
      <p:sp>
        <p:nvSpPr>
          <p:cNvPr id="22534" name="Rectangle 7"/>
          <p:cNvSpPr>
            <a:spLocks noChangeArrowheads="1"/>
          </p:cNvSpPr>
          <p:nvPr/>
        </p:nvSpPr>
        <p:spPr bwMode="auto">
          <a:xfrm>
            <a:off x="4316413" y="3230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22530" name="Object 3"/>
          <p:cNvGraphicFramePr>
            <a:graphicFrameLocks noChangeAspect="1"/>
          </p:cNvGraphicFramePr>
          <p:nvPr/>
        </p:nvGraphicFramePr>
        <p:xfrm>
          <a:off x="1295400" y="2209800"/>
          <a:ext cx="83820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2" r:id="rId3" imgW="507780" imgH="393529" progId="Equation.3">
                  <p:embed/>
                </p:oleObj>
              </mc:Choice>
              <mc:Fallback>
                <p:oleObj r:id="rId3" imgW="507780" imgH="39352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209800"/>
                        <a:ext cx="838200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5" name="Picture 9" descr="brogli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58025" y="1524000"/>
            <a:ext cx="17049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Text Box 2"/>
          <p:cNvSpPr txBox="1">
            <a:spLocks noChangeArrowheads="1"/>
          </p:cNvSpPr>
          <p:nvPr/>
        </p:nvSpPr>
        <p:spPr bwMode="auto">
          <a:xfrm>
            <a:off x="7021513" y="3933825"/>
            <a:ext cx="172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/>
              <a:t>Louis de Broglie</a:t>
            </a:r>
          </a:p>
          <a:p>
            <a:r>
              <a:rPr lang="nb-NO" sz="1000"/>
              <a:t>1892-1987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Newtons lover om bevegelse</a:t>
            </a:r>
            <a:endParaRPr lang="en-US" smtClean="0"/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29200" y="1143000"/>
            <a:ext cx="38100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600" smtClean="0"/>
              <a:t>1. lov: Om et legeme i ro: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400" smtClean="0"/>
              <a:t>V</a:t>
            </a:r>
            <a:r>
              <a:rPr lang="nb-NO" sz="1400" smtClean="0">
                <a:cs typeface="Times New Roman" pitchFamily="18" charset="0"/>
              </a:rPr>
              <a:t>ektorsummen av alle krefter som virker på et legeme i ro er null</a:t>
            </a:r>
          </a:p>
          <a:p>
            <a:pPr lvl="1" eaLnBrk="1" hangingPunct="1">
              <a:lnSpc>
                <a:spcPct val="90000"/>
              </a:lnSpc>
            </a:pPr>
            <a:endParaRPr lang="nb-NO" sz="14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2. lov: Om et legeme der vektorsummen </a:t>
            </a:r>
            <a:r>
              <a:rPr lang="nb-NO" sz="1600" i="1" smtClean="0"/>
              <a:t>ikke</a:t>
            </a:r>
            <a:r>
              <a:rPr lang="nb-NO" sz="1600" smtClean="0"/>
              <a:t> er null: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400" smtClean="0">
                <a:cs typeface="Times New Roman" pitchFamily="18" charset="0"/>
              </a:rPr>
              <a:t>Endringen per tidsenhet i bevegelsesmengden til gjenstanden er proporsjonal med (netto) kraft som virker på den og har samme retning</a:t>
            </a:r>
          </a:p>
          <a:p>
            <a:pPr lvl="1" eaLnBrk="1" hangingPunct="1">
              <a:lnSpc>
                <a:spcPct val="90000"/>
              </a:lnSpc>
            </a:pPr>
            <a:endParaRPr lang="nb-NO" sz="140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nb-NO" sz="140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nb-NO" sz="140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nb-NO" sz="14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nb-NO" sz="1600" smtClean="0">
                <a:cs typeface="Times New Roman" pitchFamily="18" charset="0"/>
              </a:rPr>
              <a:t>3. lov: Om to gjenstander som utøver krefter på hverandre: 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400" smtClean="0">
                <a:cs typeface="Times New Roman" pitchFamily="18" charset="0"/>
              </a:rPr>
              <a:t>Krefter fra en gjenstand til en annen opptrer alltid i par; kraft (fra A til B) og en like stor og motsatt rettet motkraft (fra B til A).</a:t>
            </a:r>
            <a:endParaRPr lang="en-US" sz="1400" smtClean="0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4065588" y="3211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3079" name="Rectangle 8"/>
          <p:cNvSpPr>
            <a:spLocks noChangeArrowheads="1"/>
          </p:cNvSpPr>
          <p:nvPr/>
        </p:nvSpPr>
        <p:spPr bwMode="auto">
          <a:xfrm>
            <a:off x="4065588" y="3211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3074" name="Object 7"/>
          <p:cNvGraphicFramePr>
            <a:graphicFrameLocks noChangeAspect="1"/>
          </p:cNvGraphicFramePr>
          <p:nvPr/>
        </p:nvGraphicFramePr>
        <p:xfrm>
          <a:off x="5791200" y="3706813"/>
          <a:ext cx="1981200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3" imgW="1358640" imgH="431640" progId="Equation.3">
                  <p:embed/>
                </p:oleObj>
              </mc:Choice>
              <mc:Fallback>
                <p:oleObj name="Equation" r:id="rId3" imgW="1358640" imgH="431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706813"/>
                        <a:ext cx="1981200" cy="636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Text Box 9"/>
          <p:cNvSpPr txBox="1">
            <a:spLocks noChangeArrowheads="1"/>
          </p:cNvSpPr>
          <p:nvPr/>
        </p:nvSpPr>
        <p:spPr bwMode="auto">
          <a:xfrm>
            <a:off x="4572000" y="12192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3081" name="Text Box 10"/>
          <p:cNvSpPr txBox="1">
            <a:spLocks noChangeArrowheads="1"/>
          </p:cNvSpPr>
          <p:nvPr/>
        </p:nvSpPr>
        <p:spPr bwMode="auto">
          <a:xfrm>
            <a:off x="2514600" y="1201738"/>
            <a:ext cx="2514600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400" b="1">
                <a:solidFill>
                  <a:srgbClr val="000099"/>
                </a:solidFill>
              </a:rPr>
              <a:t>An object at rest remains at rest and an object in motion continues with a constant velocity in a straight line unless an external force is applied to either object.</a:t>
            </a:r>
            <a:endParaRPr lang="nb-NO" sz="1400" b="1">
              <a:solidFill>
                <a:srgbClr val="000099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nb-NO" sz="1400" b="1">
              <a:solidFill>
                <a:srgbClr val="000099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400" b="1">
                <a:solidFill>
                  <a:srgbClr val="000099"/>
                </a:solidFill>
              </a:rPr>
              <a:t>The acceleration of an object is directly proportional to the net force acting on it, while being inversely proportional to its mass</a:t>
            </a:r>
            <a:r>
              <a:rPr lang="nb-NO" sz="1400" b="1">
                <a:solidFill>
                  <a:srgbClr val="000099"/>
                </a:solidFill>
              </a:rPr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nb-NO" sz="1400" b="1">
              <a:solidFill>
                <a:srgbClr val="3333CC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3333CC"/>
                </a:solidFill>
              </a:rPr>
              <a:t>For every action there is an equal and opposite reaction. </a:t>
            </a:r>
            <a:endParaRPr lang="en-US" sz="1400"/>
          </a:p>
        </p:txBody>
      </p:sp>
      <p:grpSp>
        <p:nvGrpSpPr>
          <p:cNvPr id="3082" name="Group 16"/>
          <p:cNvGrpSpPr>
            <a:grpSpLocks/>
          </p:cNvGrpSpPr>
          <p:nvPr/>
        </p:nvGrpSpPr>
        <p:grpSpPr bwMode="auto">
          <a:xfrm>
            <a:off x="3524250" y="2400300"/>
            <a:ext cx="2097088" cy="2058988"/>
            <a:chOff x="0" y="0"/>
            <a:chExt cx="1321" cy="1297"/>
          </a:xfrm>
        </p:grpSpPr>
        <p:sp>
          <p:nvSpPr>
            <p:cNvPr id="3086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1321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GB"/>
            </a:p>
          </p:txBody>
        </p:sp>
        <p:grpSp>
          <p:nvGrpSpPr>
            <p:cNvPr id="3087" name="Group 15"/>
            <p:cNvGrpSpPr>
              <a:grpSpLocks/>
            </p:cNvGrpSpPr>
            <p:nvPr/>
          </p:nvGrpSpPr>
          <p:grpSpPr bwMode="auto">
            <a:xfrm>
              <a:off x="0" y="0"/>
              <a:ext cx="1134" cy="1297"/>
              <a:chOff x="0" y="0"/>
              <a:chExt cx="1134" cy="1297"/>
            </a:xfrm>
          </p:grpSpPr>
          <p:sp>
            <p:nvSpPr>
              <p:cNvPr id="3088" name="Rectangle 1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34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3089" name="Rectangle 1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34" cy="12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80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 </a:t>
                </a:r>
                <a:r>
                  <a:rPr lang="en-US" sz="1210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 </a:t>
                </a:r>
                <a:r>
                  <a:rPr lang="en-US" sz="80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                                                   </a:t>
                </a:r>
              </a:p>
            </p:txBody>
          </p:sp>
        </p:grpSp>
      </p:grpSp>
      <p:pic>
        <p:nvPicPr>
          <p:cNvPr id="3083" name="Picture 18" descr="MC900331618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5011738"/>
            <a:ext cx="2808287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4" name="Text Box 19"/>
          <p:cNvSpPr txBox="1">
            <a:spLocks noChangeArrowheads="1"/>
          </p:cNvSpPr>
          <p:nvPr/>
        </p:nvSpPr>
        <p:spPr bwMode="auto">
          <a:xfrm>
            <a:off x="107950" y="4371975"/>
            <a:ext cx="175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800"/>
              <a:t>Sir Isaac Newton</a:t>
            </a:r>
          </a:p>
          <a:p>
            <a:r>
              <a:rPr lang="nb-NO" sz="1800"/>
              <a:t>1642-1727</a:t>
            </a:r>
          </a:p>
        </p:txBody>
      </p:sp>
      <p:pic>
        <p:nvPicPr>
          <p:cNvPr id="49173" name="Picture 21" descr="Fil:GodfreyKneller-IsaacNewton-168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1196975"/>
            <a:ext cx="2200275" cy="302418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5" name="Picture 5" descr="http://v2.singlemindedwomen.com/wp/wp-content/uploads/2009/01/star-ener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19472"/>
            <a:ext cx="9144000" cy="86409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22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>
                <a:solidFill>
                  <a:srgbClr val="FFC000"/>
                </a:solidFill>
              </a:rPr>
              <a:t>MENA 1000 – Materialer, energi og nanoteknologi</a:t>
            </a:r>
            <a:endParaRPr lang="en-US" dirty="0" smtClean="0">
              <a:solidFill>
                <a:srgbClr val="FFC000"/>
              </a:solidFill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smtClean="0">
                <a:solidFill>
                  <a:srgbClr val="FFC000"/>
                </a:solidFill>
              </a:rPr>
              <a:t>Oppsummering, kapittel 2</a:t>
            </a:r>
            <a:endParaRPr lang="en-US" dirty="0" smtClean="0">
              <a:solidFill>
                <a:srgbClr val="FFC000"/>
              </a:solidFill>
            </a:endParaRP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371600"/>
            <a:ext cx="820668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dirty="0" smtClean="0">
                <a:solidFill>
                  <a:schemeClr val="bg1"/>
                </a:solidFill>
              </a:rPr>
              <a:t>Krefter – nærkrefter og fjernkrefter</a:t>
            </a:r>
          </a:p>
          <a:p>
            <a:pPr eaLnBrk="1" hangingPunct="1">
              <a:lnSpc>
                <a:spcPct val="90000"/>
              </a:lnSpc>
            </a:pPr>
            <a:endParaRPr lang="nb-NO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nb-NO" dirty="0" smtClean="0">
                <a:solidFill>
                  <a:schemeClr val="bg1"/>
                </a:solidFill>
              </a:rPr>
              <a:t>Energibegrep fra dette kapittelet:</a:t>
            </a:r>
          </a:p>
          <a:p>
            <a:pPr eaLnBrk="1" hangingPunct="1">
              <a:lnSpc>
                <a:spcPct val="90000"/>
              </a:lnSpc>
            </a:pPr>
            <a:endParaRPr lang="nb-NO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nb-NO" dirty="0" smtClean="0">
                <a:solidFill>
                  <a:schemeClr val="bg1"/>
                </a:solidFill>
              </a:rPr>
              <a:t>Bevegelse; Kinetisk energi</a:t>
            </a:r>
          </a:p>
          <a:p>
            <a:pPr lvl="1" eaLnBrk="1" hangingPunct="1">
              <a:lnSpc>
                <a:spcPct val="90000"/>
              </a:lnSpc>
            </a:pPr>
            <a:r>
              <a:rPr lang="nb-NO" dirty="0" smtClean="0">
                <a:solidFill>
                  <a:schemeClr val="bg1"/>
                </a:solidFill>
              </a:rPr>
              <a:t>Felt; Potensiell energi</a:t>
            </a:r>
          </a:p>
          <a:p>
            <a:pPr eaLnBrk="1" hangingPunct="1">
              <a:lnSpc>
                <a:spcPct val="90000"/>
              </a:lnSpc>
            </a:pPr>
            <a:endParaRPr lang="nb-NO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nb-NO" dirty="0" smtClean="0">
                <a:solidFill>
                  <a:schemeClr val="bg1"/>
                </a:solidFill>
              </a:rPr>
              <a:t>Arbeid</a:t>
            </a:r>
          </a:p>
          <a:p>
            <a:pPr lvl="1" eaLnBrk="1" hangingPunct="1">
              <a:lnSpc>
                <a:spcPct val="90000"/>
              </a:lnSpc>
            </a:pPr>
            <a:endParaRPr lang="nb-NO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nb-NO" dirty="0" smtClean="0">
                <a:solidFill>
                  <a:srgbClr val="FF0000"/>
                </a:solidFill>
              </a:rPr>
              <a:t>I neste kapittel: Nytt energibegrep; Varme (entalpi)</a:t>
            </a:r>
            <a:endParaRPr lang="en-US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nb-NO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nb-NO" dirty="0" smtClean="0">
                <a:solidFill>
                  <a:schemeClr val="bg1"/>
                </a:solidFill>
              </a:rPr>
              <a:t>Stråling er felt og bevegelse</a:t>
            </a:r>
          </a:p>
          <a:p>
            <a:pPr lvl="1" eaLnBrk="1" hangingPunct="1">
              <a:lnSpc>
                <a:spcPct val="90000"/>
              </a:lnSpc>
            </a:pPr>
            <a:r>
              <a:rPr lang="nb-NO" dirty="0" smtClean="0">
                <a:solidFill>
                  <a:schemeClr val="bg1"/>
                </a:solidFill>
              </a:rPr>
              <a:t>Kvantemekanisk</a:t>
            </a:r>
          </a:p>
          <a:p>
            <a:pPr lvl="1" eaLnBrk="1" hangingPunct="1">
              <a:lnSpc>
                <a:spcPct val="90000"/>
              </a:lnSpc>
            </a:pPr>
            <a:r>
              <a:rPr lang="nb-NO" dirty="0" smtClean="0">
                <a:solidFill>
                  <a:schemeClr val="bg1"/>
                </a:solidFill>
              </a:rPr>
              <a:t>(Relativistisk)</a:t>
            </a:r>
          </a:p>
        </p:txBody>
      </p:sp>
      <p:pic>
        <p:nvPicPr>
          <p:cNvPr id="81927" name="Picture 7" descr="http://ffden-2.phys.uaf.edu/211_fall2002.web.dir/shawna_sastamoinen/Velocity&amp;Kinetic_files/image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88640"/>
            <a:ext cx="2293937" cy="34766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6802" name="Picture 2" descr="http://readywisconsin.wi.gov/heat/media/heat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5762" y="3861048"/>
            <a:ext cx="2784309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Kap 2. kontroll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MENA 1000 – Materialer, energi og nanoteknologi</a:t>
            </a:r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2638425"/>
            <a:ext cx="898207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53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Oppgaver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124744"/>
            <a:ext cx="7846640" cy="5184576"/>
          </a:xfrm>
        </p:spPr>
        <p:txBody>
          <a:bodyPr/>
          <a:lstStyle/>
          <a:p>
            <a:r>
              <a:rPr lang="nb-NO" i="1" dirty="0"/>
              <a:t>I dette og senere kapitler er oppgavene merket med et antall stjerner som indikerer vanskelighetsgrad: </a:t>
            </a:r>
            <a:endParaRPr lang="nb-NO" i="1" dirty="0" smtClean="0"/>
          </a:p>
          <a:p>
            <a:endParaRPr lang="nb-NO" i="1" dirty="0" smtClean="0"/>
          </a:p>
          <a:p>
            <a:r>
              <a:rPr lang="nb-NO" i="1" dirty="0" smtClean="0"/>
              <a:t>* </a:t>
            </a:r>
            <a:r>
              <a:rPr lang="nb-NO" i="1" dirty="0"/>
              <a:t>betyr at oppgaven er relativt enkel og skal kunne løses før kollokviet. Disse vil vi gjennomgå på kollokviet. </a:t>
            </a:r>
            <a:endParaRPr lang="nb-NO" i="1" dirty="0" smtClean="0"/>
          </a:p>
          <a:p>
            <a:endParaRPr lang="nb-NO" i="1" dirty="0" smtClean="0"/>
          </a:p>
          <a:p>
            <a:r>
              <a:rPr lang="nb-NO" i="1" dirty="0" smtClean="0"/>
              <a:t>** </a:t>
            </a:r>
            <a:r>
              <a:rPr lang="nb-NO" i="1" dirty="0"/>
              <a:t>er middels vanskelige og noen av dem blir jobbet med på kollokviene. </a:t>
            </a:r>
            <a:endParaRPr lang="nb-NO" i="1" dirty="0" smtClean="0"/>
          </a:p>
          <a:p>
            <a:endParaRPr lang="nb-NO" i="1" dirty="0" smtClean="0"/>
          </a:p>
          <a:p>
            <a:r>
              <a:rPr lang="nb-NO" i="1" dirty="0" smtClean="0"/>
              <a:t>*** </a:t>
            </a:r>
            <a:r>
              <a:rPr lang="nb-NO" i="1" dirty="0"/>
              <a:t>mener vi er vanskelige; de er for </a:t>
            </a:r>
            <a:r>
              <a:rPr lang="nb-NO" i="1" dirty="0" smtClean="0"/>
              <a:t>dem </a:t>
            </a:r>
            <a:r>
              <a:rPr lang="nb-NO" i="1" dirty="0"/>
              <a:t>som vil bryne seg på litt ekstra. </a:t>
            </a:r>
            <a:endParaRPr lang="nb-NO" i="1" dirty="0" smtClean="0"/>
          </a:p>
          <a:p>
            <a:endParaRPr lang="nb-NO" i="1" dirty="0"/>
          </a:p>
          <a:p>
            <a:r>
              <a:rPr lang="nb-NO" i="1" dirty="0" smtClean="0"/>
              <a:t>Programmeringsøvelser </a:t>
            </a:r>
            <a:r>
              <a:rPr lang="nb-NO" i="1" dirty="0"/>
              <a:t>er supplement for de som tar programmering som en del av eller i tillegg til MENA1000. De blir i hovedtrekk mer krevende for hvert kapittel</a:t>
            </a:r>
            <a:r>
              <a:rPr lang="nb-NO" i="1" dirty="0" smtClean="0"/>
              <a:t>.</a:t>
            </a:r>
            <a:endParaRPr lang="nb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MENA 1000 – Materialer, energi og nanoteknologi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8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2052" name="Picture 1033" descr="Kap2-Bevegelse-bane-m-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2255838"/>
            <a:ext cx="5400675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76200"/>
            <a:ext cx="7010400" cy="1143000"/>
          </a:xfrm>
        </p:spPr>
        <p:txBody>
          <a:bodyPr/>
          <a:lstStyle/>
          <a:p>
            <a:pPr eaLnBrk="1" hangingPunct="1"/>
            <a:r>
              <a:rPr lang="nb-NO" smtClean="0"/>
              <a:t>Krefter og bevegelse</a:t>
            </a:r>
            <a:endParaRPr lang="en-US" smtClean="0"/>
          </a:p>
        </p:txBody>
      </p:sp>
      <p:sp>
        <p:nvSpPr>
          <p:cNvPr id="2054" name="Rectangle 510"/>
          <p:cNvSpPr>
            <a:spLocks noChangeArrowheads="1"/>
          </p:cNvSpPr>
          <p:nvPr/>
        </p:nvSpPr>
        <p:spPr bwMode="auto">
          <a:xfrm>
            <a:off x="4335463" y="3211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2055" name="Rectangle 512"/>
          <p:cNvSpPr>
            <a:spLocks noChangeArrowheads="1"/>
          </p:cNvSpPr>
          <p:nvPr/>
        </p:nvSpPr>
        <p:spPr bwMode="auto">
          <a:xfrm>
            <a:off x="4335463" y="3211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2050" name="Object 511"/>
          <p:cNvGraphicFramePr>
            <a:graphicFrameLocks noChangeAspect="1"/>
          </p:cNvGraphicFramePr>
          <p:nvPr/>
        </p:nvGraphicFramePr>
        <p:xfrm>
          <a:off x="900113" y="1558925"/>
          <a:ext cx="2605087" cy="460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5" imgW="1587240" imgH="2806560" progId="Equation.3">
                  <p:embed/>
                </p:oleObj>
              </mc:Choice>
              <mc:Fallback>
                <p:oleObj name="Equation" r:id="rId5" imgW="1587240" imgH="2806560" progId="Equation.3">
                  <p:embed/>
                  <p:pic>
                    <p:nvPicPr>
                      <p:cNvPr id="0" name="Object 5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558925"/>
                        <a:ext cx="2605087" cy="460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6" name="Picture 513" descr="Kap2-Bevegelse-ban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1938338"/>
            <a:ext cx="4362450" cy="248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19"/>
          <p:cNvGrpSpPr>
            <a:grpSpLocks/>
          </p:cNvGrpSpPr>
          <p:nvPr/>
        </p:nvGrpSpPr>
        <p:grpSpPr bwMode="auto">
          <a:xfrm>
            <a:off x="5867400" y="1143000"/>
            <a:ext cx="1555750" cy="2403475"/>
            <a:chOff x="3696" y="720"/>
            <a:chExt cx="980" cy="1514"/>
          </a:xfrm>
        </p:grpSpPr>
        <p:sp>
          <p:nvSpPr>
            <p:cNvPr id="3586" name="Oval 514"/>
            <p:cNvSpPr>
              <a:spLocks noChangeArrowheads="1"/>
            </p:cNvSpPr>
            <p:nvPr/>
          </p:nvSpPr>
          <p:spPr bwMode="auto">
            <a:xfrm>
              <a:off x="3696" y="1248"/>
              <a:ext cx="96" cy="9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062" name="Line 515"/>
            <p:cNvSpPr>
              <a:spLocks noChangeShapeType="1"/>
            </p:cNvSpPr>
            <p:nvPr/>
          </p:nvSpPr>
          <p:spPr bwMode="auto">
            <a:xfrm>
              <a:off x="3744" y="1296"/>
              <a:ext cx="336" cy="81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3" name="Line 516"/>
            <p:cNvSpPr>
              <a:spLocks noChangeShapeType="1"/>
            </p:cNvSpPr>
            <p:nvPr/>
          </p:nvSpPr>
          <p:spPr bwMode="auto">
            <a:xfrm flipV="1">
              <a:off x="3744" y="1056"/>
              <a:ext cx="864" cy="24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4" name="Text Box 517"/>
            <p:cNvSpPr txBox="1">
              <a:spLocks noChangeArrowheads="1"/>
            </p:cNvSpPr>
            <p:nvPr/>
          </p:nvSpPr>
          <p:spPr bwMode="auto">
            <a:xfrm>
              <a:off x="4070" y="1946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b="1" i="1"/>
                <a:t>F</a:t>
              </a:r>
              <a:endParaRPr lang="en-US" b="1" i="1"/>
            </a:p>
          </p:txBody>
        </p:sp>
        <p:sp>
          <p:nvSpPr>
            <p:cNvPr id="2065" name="Text Box 518"/>
            <p:cNvSpPr txBox="1">
              <a:spLocks noChangeArrowheads="1"/>
            </p:cNvSpPr>
            <p:nvPr/>
          </p:nvSpPr>
          <p:spPr bwMode="auto">
            <a:xfrm>
              <a:off x="4464" y="720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b="1" i="1"/>
                <a:t>p</a:t>
              </a:r>
              <a:endParaRPr lang="en-US" b="1" i="1"/>
            </a:p>
          </p:txBody>
        </p:sp>
      </p:grpSp>
      <p:sp>
        <p:nvSpPr>
          <p:cNvPr id="3592" name="Text Box 520"/>
          <p:cNvSpPr txBox="1">
            <a:spLocks noChangeArrowheads="1"/>
          </p:cNvSpPr>
          <p:nvPr/>
        </p:nvSpPr>
        <p:spPr bwMode="auto">
          <a:xfrm>
            <a:off x="4038600" y="5851525"/>
            <a:ext cx="4876800" cy="457200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b-NO"/>
              <a:t>Ingen av disse begrepene </a:t>
            </a:r>
            <a:r>
              <a:rPr lang="nb-NO" i="1"/>
              <a:t>er</a:t>
            </a:r>
            <a:r>
              <a:rPr lang="nb-NO"/>
              <a:t> energi.</a:t>
            </a:r>
            <a:endParaRPr lang="en-US"/>
          </a:p>
        </p:txBody>
      </p:sp>
      <p:sp>
        <p:nvSpPr>
          <p:cNvPr id="50183" name="Text Box 1031"/>
          <p:cNvSpPr txBox="1">
            <a:spLocks noChangeArrowheads="1"/>
          </p:cNvSpPr>
          <p:nvPr/>
        </p:nvSpPr>
        <p:spPr bwMode="auto">
          <a:xfrm>
            <a:off x="6229350" y="3713163"/>
            <a:ext cx="2663825" cy="204787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GB" sz="1600"/>
              <a:t>Her ser vi en kule med masse </a:t>
            </a:r>
            <a:r>
              <a:rPr lang="en-GB" sz="1600" i="1"/>
              <a:t>m</a:t>
            </a:r>
            <a:r>
              <a:rPr lang="en-GB" sz="1600"/>
              <a:t>. Den beveger seg med hastighetsvektorer </a:t>
            </a:r>
            <a:r>
              <a:rPr lang="en-GB" sz="1600" i="1"/>
              <a:t>v</a:t>
            </a:r>
            <a:r>
              <a:rPr lang="en-GB" sz="1600"/>
              <a:t>. Den har moment </a:t>
            </a:r>
            <a:r>
              <a:rPr lang="en-GB" sz="1600" i="1"/>
              <a:t>p</a:t>
            </a:r>
            <a:r>
              <a:rPr lang="en-GB" sz="1600"/>
              <a:t>. Hvis den utsettes for en kraft </a:t>
            </a:r>
            <a:r>
              <a:rPr lang="en-GB" sz="1600" i="1"/>
              <a:t>F</a:t>
            </a:r>
            <a:r>
              <a:rPr lang="en-GB" sz="1600"/>
              <a:t> opplever den akselerasjon </a:t>
            </a:r>
            <a:r>
              <a:rPr lang="en-GB" sz="1600" i="1"/>
              <a:t>a</a:t>
            </a:r>
            <a:r>
              <a:rPr lang="en-GB" sz="1600"/>
              <a:t>, og derfor endres </a:t>
            </a:r>
            <a:r>
              <a:rPr lang="en-GB" sz="1600" i="1"/>
              <a:t>v</a:t>
            </a:r>
            <a:r>
              <a:rPr lang="en-GB" sz="1600"/>
              <a:t> (hastighet og/eller retning).  </a:t>
            </a:r>
          </a:p>
        </p:txBody>
      </p:sp>
      <p:sp>
        <p:nvSpPr>
          <p:cNvPr id="2060" name="Text Box 1032"/>
          <p:cNvSpPr txBox="1">
            <a:spLocks noChangeArrowheads="1"/>
          </p:cNvSpPr>
          <p:nvPr/>
        </p:nvSpPr>
        <p:spPr bwMode="auto">
          <a:xfrm>
            <a:off x="611188" y="981075"/>
            <a:ext cx="5524500" cy="47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800" dirty="0"/>
              <a:t>Noen begreper om en gjenstand med masse </a:t>
            </a:r>
            <a:r>
              <a:rPr lang="nb-NO" sz="1800" i="1" dirty="0"/>
              <a:t>m</a:t>
            </a:r>
            <a:r>
              <a:rPr lang="nb-NO" sz="1800" dirty="0"/>
              <a:t> i bevegelse:</a:t>
            </a:r>
          </a:p>
          <a:p>
            <a:r>
              <a:rPr lang="nb-NO" sz="1800" dirty="0"/>
              <a:t>Posisjon </a:t>
            </a:r>
            <a:r>
              <a:rPr lang="nb-NO" sz="1800" i="1" dirty="0"/>
              <a:t>r</a:t>
            </a:r>
            <a:r>
              <a:rPr lang="nb-NO" sz="1800" dirty="0"/>
              <a:t> og hastighet </a:t>
            </a:r>
            <a:r>
              <a:rPr lang="nb-NO" sz="1800" i="1" dirty="0"/>
              <a:t>v</a:t>
            </a:r>
            <a:r>
              <a:rPr lang="nb-NO" sz="1800" dirty="0"/>
              <a:t> ved tid </a:t>
            </a:r>
            <a:r>
              <a:rPr lang="nb-NO" sz="1800" i="1" dirty="0"/>
              <a:t>t</a:t>
            </a:r>
            <a:r>
              <a:rPr lang="nb-NO" sz="1800" dirty="0"/>
              <a:t> :</a:t>
            </a:r>
          </a:p>
          <a:p>
            <a:endParaRPr lang="nb-NO" sz="1800" dirty="0"/>
          </a:p>
          <a:p>
            <a:endParaRPr lang="nb-NO" sz="1800" dirty="0"/>
          </a:p>
          <a:p>
            <a:endParaRPr lang="nb-NO" sz="1800" dirty="0"/>
          </a:p>
          <a:p>
            <a:r>
              <a:rPr lang="nb-NO" sz="1800" dirty="0"/>
              <a:t>Bevegelsesmengde (moment) </a:t>
            </a:r>
            <a:r>
              <a:rPr lang="nb-NO" sz="1800" i="1" dirty="0"/>
              <a:t>p</a:t>
            </a:r>
            <a:r>
              <a:rPr lang="nb-NO" sz="1800" dirty="0"/>
              <a:t>:</a:t>
            </a:r>
          </a:p>
          <a:p>
            <a:endParaRPr lang="nb-NO" sz="1800" dirty="0"/>
          </a:p>
          <a:p>
            <a:endParaRPr lang="nb-NO" sz="1800" dirty="0"/>
          </a:p>
          <a:p>
            <a:r>
              <a:rPr lang="nb-NO" sz="1800" dirty="0"/>
              <a:t>Akselerasjon </a:t>
            </a:r>
            <a:r>
              <a:rPr lang="nb-NO" sz="1800" i="1" dirty="0"/>
              <a:t>a</a:t>
            </a:r>
            <a:r>
              <a:rPr lang="nb-NO" sz="1800" dirty="0"/>
              <a:t>:</a:t>
            </a:r>
          </a:p>
          <a:p>
            <a:endParaRPr lang="nb-NO" sz="1800" dirty="0"/>
          </a:p>
          <a:p>
            <a:endParaRPr lang="nb-NO" sz="1800" dirty="0"/>
          </a:p>
          <a:p>
            <a:endParaRPr lang="nb-NO" sz="1800" dirty="0"/>
          </a:p>
          <a:p>
            <a:r>
              <a:rPr lang="nb-NO" sz="1800" dirty="0"/>
              <a:t>    Kraft </a:t>
            </a:r>
            <a:r>
              <a:rPr lang="nb-NO" sz="1800" i="1" dirty="0"/>
              <a:t>F</a:t>
            </a:r>
            <a:r>
              <a:rPr lang="nb-NO" sz="1800" dirty="0"/>
              <a:t>:</a:t>
            </a:r>
          </a:p>
          <a:p>
            <a:endParaRPr lang="nb-NO" sz="1800" dirty="0"/>
          </a:p>
          <a:p>
            <a:endParaRPr lang="nb-NO" sz="1800" dirty="0"/>
          </a:p>
          <a:p>
            <a:endParaRPr lang="nb-NO" sz="1800" dirty="0"/>
          </a:p>
          <a:p>
            <a:r>
              <a:rPr lang="nb-NO" sz="1800" dirty="0"/>
              <a:t>Impuls: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2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grpSp>
        <p:nvGrpSpPr>
          <p:cNvPr id="26627" name="Group 14"/>
          <p:cNvGrpSpPr>
            <a:grpSpLocks/>
          </p:cNvGrpSpPr>
          <p:nvPr/>
        </p:nvGrpSpPr>
        <p:grpSpPr bwMode="auto">
          <a:xfrm>
            <a:off x="827088" y="549275"/>
            <a:ext cx="7489825" cy="5638800"/>
            <a:chOff x="-2" y="382"/>
            <a:chExt cx="2131" cy="2750"/>
          </a:xfrm>
        </p:grpSpPr>
        <p:grpSp>
          <p:nvGrpSpPr>
            <p:cNvPr id="26629" name="Group 12"/>
            <p:cNvGrpSpPr>
              <a:grpSpLocks/>
            </p:cNvGrpSpPr>
            <p:nvPr/>
          </p:nvGrpSpPr>
          <p:grpSpPr bwMode="auto">
            <a:xfrm>
              <a:off x="0" y="384"/>
              <a:ext cx="2127" cy="2746"/>
              <a:chOff x="0" y="384"/>
              <a:chExt cx="2127" cy="2746"/>
            </a:xfrm>
          </p:grpSpPr>
          <p:sp>
            <p:nvSpPr>
              <p:cNvPr id="26639" name="Rectangle 6"/>
              <p:cNvSpPr>
                <a:spLocks noChangeArrowheads="1"/>
              </p:cNvSpPr>
              <p:nvPr/>
            </p:nvSpPr>
            <p:spPr bwMode="auto">
              <a:xfrm>
                <a:off x="0" y="384"/>
                <a:ext cx="2127" cy="57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26632" name="Group 9"/>
              <p:cNvGrpSpPr>
                <a:grpSpLocks/>
              </p:cNvGrpSpPr>
              <p:nvPr/>
            </p:nvGrpSpPr>
            <p:grpSpPr bwMode="auto">
              <a:xfrm>
                <a:off x="0" y="960"/>
                <a:ext cx="2127" cy="1402"/>
                <a:chOff x="0" y="960"/>
                <a:chExt cx="2127" cy="1402"/>
              </a:xfrm>
            </p:grpSpPr>
            <p:sp>
              <p:nvSpPr>
                <p:cNvPr id="26636" name="Rectangle 4"/>
                <p:cNvSpPr>
                  <a:spLocks noChangeArrowheads="1"/>
                </p:cNvSpPr>
                <p:nvPr/>
              </p:nvSpPr>
              <p:spPr bwMode="auto">
                <a:xfrm>
                  <a:off x="43" y="960"/>
                  <a:ext cx="2041" cy="14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457200" indent="-457200" algn="just"/>
                  <a:r>
                    <a:rPr lang="nb-NO" sz="1600">
                      <a:latin typeface="Arial" charset="0"/>
                    </a:rPr>
                    <a:t>Eksempel 2-1: Et svevetog veier 10 000 kg og beveger seg i en lineær bane uten friksjon med en hastighet på 360 km/h. a) Hva er togets bevegelsesmengde? b) I løpet av 60 s ønsker vi å stanse fartøyet helt ved en elektromagnetisk brems som setter opp en kraft mellom toget og underlaget. Hvor stor netto kraft må bremsen yte i fartsretningen? c) Hvor stor er akselerasjonen? Avrund svarene til antall gjeldende sifre. </a:t>
                  </a:r>
                </a:p>
                <a:p>
                  <a:pPr marL="457200" indent="-457200" algn="just"/>
                  <a:r>
                    <a:rPr lang="nb-NO" sz="1600">
                      <a:latin typeface="Arial" charset="0"/>
                    </a:rPr>
                    <a:t>Løsning: a) (2.1) gir </a:t>
                  </a:r>
                  <a:r>
                    <a:rPr lang="nb-NO" sz="1600" i="1">
                      <a:latin typeface="Arial" charset="0"/>
                    </a:rPr>
                    <a:t>p</a:t>
                  </a:r>
                  <a:r>
                    <a:rPr lang="nb-NO" sz="1600">
                      <a:latin typeface="Arial" charset="0"/>
                    </a:rPr>
                    <a:t> = 10 000 kg </a:t>
                  </a:r>
                  <a:r>
                    <a:rPr lang="nb-NO" sz="1600">
                      <a:latin typeface="Arial" charset="0"/>
                      <a:sym typeface="Symbol" pitchFamily="18" charset="2"/>
                    </a:rPr>
                    <a:t></a:t>
                  </a:r>
                  <a:r>
                    <a:rPr lang="nb-NO" sz="1600">
                      <a:latin typeface="Arial" charset="0"/>
                    </a:rPr>
                    <a:t> 360 km/h </a:t>
                  </a:r>
                  <a:r>
                    <a:rPr lang="nb-NO" sz="1600">
                      <a:latin typeface="Arial" charset="0"/>
                      <a:sym typeface="Symbol" pitchFamily="18" charset="2"/>
                    </a:rPr>
                    <a:t></a:t>
                  </a:r>
                  <a:r>
                    <a:rPr lang="nb-NO" sz="1600">
                      <a:latin typeface="Arial" charset="0"/>
                    </a:rPr>
                    <a:t> 1000 m/km / 3600 s/h = 1 000 000 kg</a:t>
                  </a:r>
                  <a:r>
                    <a:rPr lang="nb-NO" sz="1600">
                      <a:latin typeface="Arial" charset="0"/>
                      <a:sym typeface="Symbol" pitchFamily="18" charset="2"/>
                    </a:rPr>
                    <a:t></a:t>
                  </a:r>
                  <a:r>
                    <a:rPr lang="nb-NO" sz="1600">
                      <a:latin typeface="Arial" charset="0"/>
                    </a:rPr>
                    <a:t>m/s. b) Siden vi skal motvirke hele bevegelsesmengden p har vi fra (2.4) at </a:t>
                  </a:r>
                  <a:r>
                    <a:rPr lang="nb-NO" sz="1600" i="1">
                      <a:latin typeface="Arial" charset="0"/>
                      <a:sym typeface="Symbol" pitchFamily="18" charset="2"/>
                    </a:rPr>
                    <a:t></a:t>
                  </a:r>
                  <a:r>
                    <a:rPr lang="nb-NO" sz="1600" i="1">
                      <a:latin typeface="Arial" charset="0"/>
                    </a:rPr>
                    <a:t>p</a:t>
                  </a:r>
                  <a:r>
                    <a:rPr lang="nb-NO" sz="1600">
                      <a:latin typeface="Arial" charset="0"/>
                    </a:rPr>
                    <a:t> = 1 000 000 kg</a:t>
                  </a:r>
                  <a:r>
                    <a:rPr lang="nb-NO" sz="1600">
                      <a:latin typeface="Arial" charset="0"/>
                      <a:sym typeface="Symbol" pitchFamily="18" charset="2"/>
                    </a:rPr>
                    <a:t></a:t>
                  </a:r>
                  <a:r>
                    <a:rPr lang="nb-NO" sz="1600">
                      <a:latin typeface="Arial" charset="0"/>
                    </a:rPr>
                    <a:t>m/s = </a:t>
                  </a:r>
                  <a:r>
                    <a:rPr lang="nb-NO" sz="1600" i="1">
                      <a:latin typeface="Arial" charset="0"/>
                    </a:rPr>
                    <a:t>F</a:t>
                  </a:r>
                  <a:r>
                    <a:rPr lang="nb-NO" sz="1600">
                      <a:latin typeface="Arial" charset="0"/>
                    </a:rPr>
                    <a:t> </a:t>
                  </a:r>
                  <a:r>
                    <a:rPr lang="nb-NO" sz="1600">
                      <a:latin typeface="Arial" charset="0"/>
                      <a:sym typeface="Symbol" pitchFamily="18" charset="2"/>
                    </a:rPr>
                    <a:t></a:t>
                  </a:r>
                  <a:r>
                    <a:rPr lang="nb-NO" sz="1600">
                      <a:latin typeface="Arial" charset="0"/>
                    </a:rPr>
                    <a:t> 60,0 s, slik at </a:t>
                  </a:r>
                  <a:r>
                    <a:rPr lang="nb-NO" sz="1600" i="1">
                      <a:latin typeface="Arial" charset="0"/>
                    </a:rPr>
                    <a:t>F</a:t>
                  </a:r>
                  <a:r>
                    <a:rPr lang="nb-NO" sz="1600">
                      <a:latin typeface="Arial" charset="0"/>
                    </a:rPr>
                    <a:t> = 16 667 kg</a:t>
                  </a:r>
                  <a:r>
                    <a:rPr lang="nb-NO" sz="1600">
                      <a:latin typeface="Arial" charset="0"/>
                      <a:sym typeface="Symbol" pitchFamily="18" charset="2"/>
                    </a:rPr>
                    <a:t></a:t>
                  </a:r>
                  <a:r>
                    <a:rPr lang="nb-NO" sz="1600">
                      <a:latin typeface="Arial" charset="0"/>
                    </a:rPr>
                    <a:t>m/s</a:t>
                  </a:r>
                  <a:r>
                    <a:rPr lang="nb-NO" sz="1600" baseline="30000">
                      <a:latin typeface="Arial" charset="0"/>
                    </a:rPr>
                    <a:t>2</a:t>
                  </a:r>
                  <a:r>
                    <a:rPr lang="nb-NO" sz="1600">
                      <a:latin typeface="Arial" charset="0"/>
                    </a:rPr>
                    <a:t> = 16 667 N. c) Fra (2.3) har vi </a:t>
                  </a:r>
                  <a:r>
                    <a:rPr lang="nb-NO" sz="1600" i="1">
                      <a:latin typeface="Arial" charset="0"/>
                    </a:rPr>
                    <a:t>a = F/m</a:t>
                  </a:r>
                  <a:r>
                    <a:rPr lang="nb-NO" sz="1600">
                      <a:latin typeface="Arial" charset="0"/>
                    </a:rPr>
                    <a:t> = 16 667 N / 10 000 kg = 1,6667 = 1,67 m/s</a:t>
                  </a:r>
                  <a:r>
                    <a:rPr lang="nb-NO" sz="1600" baseline="30000">
                      <a:latin typeface="Arial" charset="0"/>
                    </a:rPr>
                    <a:t>2</a:t>
                  </a:r>
                  <a:r>
                    <a:rPr lang="nb-NO" sz="1600">
                      <a:latin typeface="Arial" charset="0"/>
                    </a:rPr>
                    <a:t>. (Dette er absoluttstørrelsene; hva med retning (fortegn)?)</a:t>
                  </a:r>
                  <a:endParaRPr lang="en-US" sz="1600">
                    <a:latin typeface="Arial" charset="0"/>
                  </a:endParaRPr>
                </a:p>
              </p:txBody>
            </p:sp>
            <p:sp>
              <p:nvSpPr>
                <p:cNvPr id="26637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960"/>
                  <a:ext cx="2127" cy="140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6633" name="Group 11"/>
              <p:cNvGrpSpPr>
                <a:grpSpLocks/>
              </p:cNvGrpSpPr>
              <p:nvPr/>
            </p:nvGrpSpPr>
            <p:grpSpPr bwMode="auto">
              <a:xfrm>
                <a:off x="0" y="2362"/>
                <a:ext cx="2127" cy="768"/>
                <a:chOff x="0" y="2362"/>
                <a:chExt cx="2127" cy="768"/>
              </a:xfrm>
            </p:grpSpPr>
            <p:sp>
              <p:nvSpPr>
                <p:cNvPr id="26634" name="Rectangle 5"/>
                <p:cNvSpPr>
                  <a:spLocks noChangeArrowheads="1"/>
                </p:cNvSpPr>
                <p:nvPr/>
              </p:nvSpPr>
              <p:spPr bwMode="auto">
                <a:xfrm>
                  <a:off x="43" y="2362"/>
                  <a:ext cx="2041" cy="7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nb-NO" sz="1600" dirty="0">
                      <a:latin typeface="Arial" charset="0"/>
                    </a:rPr>
                    <a:t>Øv. 2-1. En bil veier 2000 kg. Hvor stor kraft må hjulene tilsammen skyve fra med mot underlaget for å akselerere bilen jevnt fra 0 til 100 km/h i løpet av 10 sekunder? (Hint: bruk for eksempel impuls </a:t>
                  </a:r>
                  <a:r>
                    <a:rPr lang="nb-NO" sz="1600" i="1" dirty="0">
                      <a:latin typeface="Arial" charset="0"/>
                    </a:rPr>
                    <a:t>ΔP</a:t>
                  </a:r>
                  <a:r>
                    <a:rPr lang="nb-NO" sz="1600" dirty="0">
                      <a:latin typeface="Arial" charset="0"/>
                    </a:rPr>
                    <a:t>.)</a:t>
                  </a:r>
                  <a:r>
                    <a:rPr lang="en-GB" sz="1600" dirty="0">
                      <a:latin typeface="Arial" charset="0"/>
                    </a:rPr>
                    <a:t> </a:t>
                  </a:r>
                  <a:endParaRPr lang="en-US" sz="1600" dirty="0">
                    <a:latin typeface="Arial" charset="0"/>
                  </a:endParaRPr>
                </a:p>
              </p:txBody>
            </p:sp>
            <p:sp>
              <p:nvSpPr>
                <p:cNvPr id="26635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2362"/>
                  <a:ext cx="2127" cy="76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26630" name="Rectangle 13"/>
            <p:cNvSpPr>
              <a:spLocks noChangeArrowheads="1"/>
            </p:cNvSpPr>
            <p:nvPr/>
          </p:nvSpPr>
          <p:spPr bwMode="auto">
            <a:xfrm>
              <a:off x="-2" y="382"/>
              <a:ext cx="2131" cy="2750"/>
            </a:xfrm>
            <a:prstGeom prst="rect">
              <a:avLst/>
            </a:prstGeom>
            <a:noFill/>
            <a:ln w="6350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3984" name="Text Box 16"/>
          <p:cNvSpPr txBox="1">
            <a:spLocks noChangeArrowheads="1"/>
          </p:cNvSpPr>
          <p:nvPr/>
        </p:nvSpPr>
        <p:spPr bwMode="auto">
          <a:xfrm>
            <a:off x="2339975" y="5805488"/>
            <a:ext cx="4545013" cy="581025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/>
              <a:t>Se </a:t>
            </a:r>
            <a:r>
              <a:rPr lang="en-GB" sz="1600" dirty="0" err="1"/>
              <a:t>på</a:t>
            </a:r>
            <a:r>
              <a:rPr lang="en-GB" sz="1600" dirty="0"/>
              <a:t> </a:t>
            </a:r>
            <a:r>
              <a:rPr lang="en-GB" sz="1600" dirty="0" err="1"/>
              <a:t>eksempelet</a:t>
            </a:r>
            <a:r>
              <a:rPr lang="en-GB" sz="1600" dirty="0"/>
              <a:t>, </a:t>
            </a:r>
            <a:r>
              <a:rPr lang="en-GB" sz="1600" dirty="0" err="1"/>
              <a:t>evt</a:t>
            </a:r>
            <a:r>
              <a:rPr lang="en-GB" sz="1600" dirty="0"/>
              <a:t>. </a:t>
            </a:r>
            <a:r>
              <a:rPr lang="en-GB" sz="1600" dirty="0" err="1"/>
              <a:t>kontrollregne</a:t>
            </a:r>
            <a:r>
              <a:rPr lang="en-GB" sz="1600" dirty="0"/>
              <a:t>. </a:t>
            </a:r>
            <a:r>
              <a:rPr lang="en-GB" sz="1600" dirty="0" err="1"/>
              <a:t>Løs</a:t>
            </a:r>
            <a:r>
              <a:rPr lang="en-GB" sz="1600" dirty="0"/>
              <a:t> </a:t>
            </a:r>
            <a:r>
              <a:rPr lang="en-GB" sz="1600" dirty="0" err="1"/>
              <a:t>så</a:t>
            </a:r>
            <a:r>
              <a:rPr lang="en-GB" sz="1600" dirty="0"/>
              <a:t> </a:t>
            </a:r>
            <a:r>
              <a:rPr lang="en-GB" sz="1600" dirty="0" err="1"/>
              <a:t>Øvelsen</a:t>
            </a:r>
            <a:r>
              <a:rPr lang="en-GB" sz="1600" dirty="0"/>
              <a:t>.</a:t>
            </a:r>
          </a:p>
          <a:p>
            <a:pPr>
              <a:defRPr/>
            </a:pPr>
            <a:r>
              <a:rPr lang="en-GB" sz="1600" dirty="0" err="1"/>
              <a:t>Fasit</a:t>
            </a:r>
            <a:r>
              <a:rPr lang="en-GB" sz="1600" dirty="0"/>
              <a:t>/</a:t>
            </a:r>
            <a:r>
              <a:rPr lang="en-GB" sz="1600" dirty="0" err="1"/>
              <a:t>løsningsforslag</a:t>
            </a:r>
            <a:r>
              <a:rPr lang="en-GB" sz="1600" dirty="0"/>
              <a:t> </a:t>
            </a:r>
            <a:r>
              <a:rPr lang="en-GB" sz="1600" dirty="0" err="1"/>
              <a:t>bak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 smtClean="0"/>
              <a:t>kompendiet</a:t>
            </a:r>
            <a:r>
              <a:rPr lang="en-GB" sz="1600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39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3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3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8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4100" name="Picture 5" descr="ANd9GcQdvYxI_X1XsSK7dsNFplvsgv6FFgUGMC-sdYn6TpaD2QAJYss&amp;t=1&amp;usg=__ladv6P-j6bJzPMfu7Pex1_JxOOY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341438"/>
            <a:ext cx="1647825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Bevegelse i sirkelbane</a:t>
            </a:r>
            <a:endParaRPr lang="en-US" smtClean="0"/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371600"/>
            <a:ext cx="4462463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Sirkelbevegelse er et spesielt viktig tilfelle. Vi skal ikke utlede det, men legge merke til karakteristiske trekk.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Hvis banehastigheten er konstant i en sirkelbevegelse, har vi</a:t>
            </a:r>
          </a:p>
          <a:p>
            <a:pPr lvl="1" eaLnBrk="1" hangingPunct="1"/>
            <a:r>
              <a:rPr lang="nb-NO" sz="1600" smtClean="0"/>
              <a:t>Konstant akselerasjon, a;</a:t>
            </a:r>
          </a:p>
          <a:p>
            <a:pPr lvl="1" eaLnBrk="1" hangingPunct="1"/>
            <a:endParaRPr lang="nb-NO" sz="1600" smtClean="0"/>
          </a:p>
          <a:p>
            <a:pPr lvl="1" eaLnBrk="1" hangingPunct="1"/>
            <a:endParaRPr lang="nb-NO" sz="1600" smtClean="0"/>
          </a:p>
          <a:p>
            <a:pPr lvl="1" eaLnBrk="1" hangingPunct="1"/>
            <a:endParaRPr lang="nb-NO" sz="1600" smtClean="0"/>
          </a:p>
          <a:p>
            <a:pPr lvl="1" eaLnBrk="1" hangingPunct="1"/>
            <a:r>
              <a:rPr lang="nb-NO" sz="1600" smtClean="0"/>
              <a:t>Konstant kraft, F;</a:t>
            </a:r>
          </a:p>
          <a:p>
            <a:pPr lvl="1" eaLnBrk="1" hangingPunct="1"/>
            <a:endParaRPr lang="en-US" sz="1600" smtClean="0"/>
          </a:p>
        </p:txBody>
      </p:sp>
      <p:pic>
        <p:nvPicPr>
          <p:cNvPr id="4103" name="Picture 5" descr="Kap2-sirkelba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8613" y="3213100"/>
            <a:ext cx="2897187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8" name="Object 6"/>
          <p:cNvGraphicFramePr>
            <a:graphicFrameLocks noChangeAspect="1"/>
          </p:cNvGraphicFramePr>
          <p:nvPr/>
        </p:nvGraphicFramePr>
        <p:xfrm>
          <a:off x="1692275" y="3573463"/>
          <a:ext cx="1428750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Equation" r:id="rId5" imgW="952200" imgH="1295280" progId="Equation.3">
                  <p:embed/>
                </p:oleObj>
              </mc:Choice>
              <mc:Fallback>
                <p:oleObj name="Equation" r:id="rId5" imgW="952200" imgH="12952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3573463"/>
                        <a:ext cx="1428750" cy="194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8547" name="Picture 3" descr="circular-orbi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588" y="1412875"/>
            <a:ext cx="2187575" cy="13922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Kinetisk energi</a:t>
            </a:r>
            <a:endParaRPr lang="en-US" dirty="0" smtClean="0"/>
          </a:p>
        </p:txBody>
      </p:sp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4248150" y="3284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28677" name="Rectangle 8"/>
          <p:cNvSpPr>
            <a:spLocks noChangeArrowheads="1"/>
          </p:cNvSpPr>
          <p:nvPr/>
        </p:nvSpPr>
        <p:spPr bwMode="auto">
          <a:xfrm>
            <a:off x="4248150" y="3284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28678" name="Rectangle 10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b-NO" sz="1800" dirty="0" smtClean="0"/>
              <a:t>Kinetisk energi</a:t>
            </a:r>
          </a:p>
          <a:p>
            <a:pPr eaLnBrk="1" hangingPunct="1"/>
            <a:endParaRPr lang="nb-NO" sz="1800" dirty="0" smtClean="0"/>
          </a:p>
          <a:p>
            <a:pPr lvl="1" eaLnBrk="1" hangingPunct="1">
              <a:buFontTx/>
              <a:buNone/>
            </a:pPr>
            <a:r>
              <a:rPr lang="nb-NO" sz="1600" dirty="0" smtClean="0"/>
              <a:t>E = ½ mv</a:t>
            </a:r>
            <a:r>
              <a:rPr lang="nb-NO" sz="1600" baseline="30000" dirty="0" smtClean="0"/>
              <a:t>2</a:t>
            </a:r>
            <a:endParaRPr lang="nb-NO" sz="1600" dirty="0" smtClean="0"/>
          </a:p>
          <a:p>
            <a:pPr lvl="1" eaLnBrk="1" hangingPunct="1"/>
            <a:endParaRPr lang="nb-NO" sz="1600" dirty="0" smtClean="0"/>
          </a:p>
          <a:p>
            <a:pPr lvl="1" eaLnBrk="1" hangingPunct="1">
              <a:buFontTx/>
              <a:buNone/>
            </a:pPr>
            <a:endParaRPr lang="nb-NO" sz="1600" dirty="0" smtClean="0"/>
          </a:p>
          <a:p>
            <a:pPr lvl="1" eaLnBrk="1" hangingPunct="1">
              <a:buFontTx/>
              <a:buNone/>
            </a:pPr>
            <a:r>
              <a:rPr lang="nb-NO" sz="1600" dirty="0" smtClean="0"/>
              <a:t>Skalar størrelse </a:t>
            </a:r>
          </a:p>
          <a:p>
            <a:pPr lvl="1" eaLnBrk="1" hangingPunct="1">
              <a:buFontTx/>
              <a:buNone/>
            </a:pPr>
            <a:endParaRPr lang="nb-NO" sz="1600" dirty="0" smtClean="0"/>
          </a:p>
          <a:p>
            <a:pPr lvl="1" eaLnBrk="1" hangingPunct="1">
              <a:buFontTx/>
              <a:buNone/>
            </a:pPr>
            <a:r>
              <a:rPr lang="nb-NO" sz="1600" dirty="0" smtClean="0"/>
              <a:t>Enhet for energi: J (joule)</a:t>
            </a:r>
          </a:p>
          <a:p>
            <a:pPr lvl="1" eaLnBrk="1" hangingPunct="1"/>
            <a:endParaRPr lang="en-GB" sz="1600" dirty="0" smtClean="0"/>
          </a:p>
        </p:txBody>
      </p:sp>
      <p:pic>
        <p:nvPicPr>
          <p:cNvPr id="28680" name="Picture 1044" descr="ingressbilde_Ingressbilde_BIL%20I%20F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908720"/>
            <a:ext cx="280828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93" name="Text Box 1045"/>
          <p:cNvSpPr txBox="1">
            <a:spLocks noChangeArrowheads="1"/>
          </p:cNvSpPr>
          <p:nvPr/>
        </p:nvSpPr>
        <p:spPr bwMode="auto">
          <a:xfrm>
            <a:off x="1187450" y="1989138"/>
            <a:ext cx="1455738" cy="457200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i="1" dirty="0"/>
              <a:t>E</a:t>
            </a:r>
            <a:r>
              <a:rPr lang="en-GB" dirty="0"/>
              <a:t> = ½ </a:t>
            </a:r>
            <a:r>
              <a:rPr lang="en-GB" i="1" dirty="0"/>
              <a:t>mv</a:t>
            </a:r>
            <a:r>
              <a:rPr lang="en-GB" baseline="30000" dirty="0"/>
              <a:t>2</a:t>
            </a:r>
          </a:p>
        </p:txBody>
      </p:sp>
      <p:pic>
        <p:nvPicPr>
          <p:cNvPr id="19" name="Picture 23" descr="floatb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501008"/>
            <a:ext cx="5121768" cy="304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98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989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989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9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9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9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9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925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925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1925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1925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9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52236" name="Picture 12" descr="MP900430446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1193" y="2152129"/>
            <a:ext cx="1465263" cy="221297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Elastisk og uelastisk støt</a:t>
            </a:r>
            <a:endParaRPr lang="en-US" smtClean="0"/>
          </a:p>
        </p:txBody>
      </p:sp>
      <p:sp>
        <p:nvSpPr>
          <p:cNvPr id="512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206680" cy="5010150"/>
          </a:xfrm>
        </p:spPr>
        <p:txBody>
          <a:bodyPr/>
          <a:lstStyle/>
          <a:p>
            <a:pPr eaLnBrk="1" hangingPunct="1"/>
            <a:r>
              <a:rPr lang="en-GB" dirty="0" err="1" smtClean="0"/>
              <a:t>Ved</a:t>
            </a:r>
            <a:r>
              <a:rPr lang="en-GB" dirty="0" smtClean="0"/>
              <a:t> </a:t>
            </a:r>
            <a:r>
              <a:rPr lang="en-GB" dirty="0" err="1" smtClean="0"/>
              <a:t>støt</a:t>
            </a:r>
            <a:r>
              <a:rPr lang="en-GB" dirty="0" smtClean="0"/>
              <a:t> </a:t>
            </a:r>
            <a:r>
              <a:rPr lang="en-GB" dirty="0" err="1" smtClean="0"/>
              <a:t>mellom</a:t>
            </a:r>
            <a:r>
              <a:rPr lang="en-GB" dirty="0" smtClean="0"/>
              <a:t> to </a:t>
            </a:r>
            <a:r>
              <a:rPr lang="en-GB" dirty="0" err="1" smtClean="0"/>
              <a:t>legemer</a:t>
            </a:r>
            <a:r>
              <a:rPr lang="en-GB" dirty="0" smtClean="0"/>
              <a:t>: </a:t>
            </a:r>
            <a:r>
              <a:rPr lang="en-GB" dirty="0" err="1" smtClean="0"/>
              <a:t>Bevegelsesmengden</a:t>
            </a:r>
            <a:r>
              <a:rPr lang="en-GB" dirty="0" smtClean="0"/>
              <a:t> </a:t>
            </a:r>
            <a:r>
              <a:rPr lang="en-GB" dirty="0" err="1" smtClean="0"/>
              <a:t>bevares</a:t>
            </a:r>
            <a:r>
              <a:rPr lang="en-GB" dirty="0" smtClean="0"/>
              <a:t> (</a:t>
            </a:r>
            <a:r>
              <a:rPr lang="en-GB" dirty="0" err="1" smtClean="0"/>
              <a:t>alltid</a:t>
            </a:r>
            <a:r>
              <a:rPr lang="en-GB" dirty="0" smtClean="0"/>
              <a:t>):</a:t>
            </a:r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err="1" smtClean="0"/>
              <a:t>Elastisk</a:t>
            </a:r>
            <a:r>
              <a:rPr lang="en-GB" dirty="0" smtClean="0"/>
              <a:t> </a:t>
            </a:r>
            <a:r>
              <a:rPr lang="en-GB" dirty="0" err="1" smtClean="0"/>
              <a:t>støt</a:t>
            </a:r>
            <a:r>
              <a:rPr lang="en-GB" dirty="0" smtClean="0"/>
              <a:t>: </a:t>
            </a:r>
            <a:r>
              <a:rPr lang="en-GB" dirty="0" err="1" smtClean="0"/>
              <a:t>Kinetisk</a:t>
            </a:r>
            <a:r>
              <a:rPr lang="en-GB" dirty="0" smtClean="0"/>
              <a:t> </a:t>
            </a:r>
            <a:r>
              <a:rPr lang="en-GB" dirty="0" err="1" smtClean="0"/>
              <a:t>energi</a:t>
            </a:r>
            <a:r>
              <a:rPr lang="en-GB" dirty="0" smtClean="0"/>
              <a:t> </a:t>
            </a:r>
            <a:r>
              <a:rPr lang="en-GB" dirty="0" err="1" smtClean="0"/>
              <a:t>bevares</a:t>
            </a:r>
            <a:r>
              <a:rPr lang="en-GB" dirty="0" smtClean="0"/>
              <a:t>:</a:t>
            </a:r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err="1" smtClean="0"/>
              <a:t>Uelastisk</a:t>
            </a:r>
            <a:r>
              <a:rPr lang="en-GB" dirty="0" smtClean="0"/>
              <a:t> </a:t>
            </a:r>
            <a:r>
              <a:rPr lang="en-GB" dirty="0" err="1" smtClean="0"/>
              <a:t>støt</a:t>
            </a:r>
            <a:r>
              <a:rPr lang="en-GB" dirty="0" smtClean="0"/>
              <a:t>: </a:t>
            </a:r>
            <a:r>
              <a:rPr lang="en-GB" dirty="0" err="1" smtClean="0"/>
              <a:t>Kinetisk</a:t>
            </a:r>
            <a:r>
              <a:rPr lang="en-GB" dirty="0" smtClean="0"/>
              <a:t> </a:t>
            </a:r>
            <a:r>
              <a:rPr lang="en-GB" dirty="0" err="1" smtClean="0"/>
              <a:t>energi</a:t>
            </a:r>
            <a:r>
              <a:rPr lang="en-GB" dirty="0" smtClean="0"/>
              <a:t> </a:t>
            </a:r>
            <a:r>
              <a:rPr lang="en-GB" dirty="0" err="1" smtClean="0"/>
              <a:t>bevares</a:t>
            </a:r>
            <a:r>
              <a:rPr lang="en-GB" dirty="0" smtClean="0"/>
              <a:t> </a:t>
            </a:r>
            <a:r>
              <a:rPr lang="en-GB" dirty="0" err="1" smtClean="0"/>
              <a:t>ikke</a:t>
            </a:r>
            <a:r>
              <a:rPr lang="en-GB" dirty="0" smtClean="0"/>
              <a:t>. 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Men </a:t>
            </a:r>
            <a:r>
              <a:rPr lang="en-GB" i="1" dirty="0" err="1" smtClean="0"/>
              <a:t>totalenergien</a:t>
            </a:r>
            <a:r>
              <a:rPr lang="en-GB" i="1" dirty="0" smtClean="0"/>
              <a:t> </a:t>
            </a:r>
            <a:r>
              <a:rPr lang="en-GB" i="1" dirty="0" err="1" smtClean="0"/>
              <a:t>bevares</a:t>
            </a:r>
            <a:r>
              <a:rPr lang="en-GB" dirty="0" smtClean="0"/>
              <a:t> (</a:t>
            </a:r>
            <a:r>
              <a:rPr lang="en-GB" dirty="0" err="1" smtClean="0"/>
              <a:t>Energibevaringsloven</a:t>
            </a:r>
            <a:r>
              <a:rPr lang="en-GB" dirty="0" smtClean="0"/>
              <a:t>): </a:t>
            </a:r>
            <a:r>
              <a:rPr lang="en-GB" i="1" dirty="0" err="1" smtClean="0"/>
              <a:t>E</a:t>
            </a:r>
            <a:r>
              <a:rPr lang="en-GB" i="1" baseline="-25000" dirty="0" err="1" smtClean="0"/>
              <a:t>etter</a:t>
            </a:r>
            <a:r>
              <a:rPr lang="en-GB" i="1" dirty="0" smtClean="0"/>
              <a:t> = </a:t>
            </a:r>
            <a:r>
              <a:rPr lang="en-GB" i="1" dirty="0" err="1" smtClean="0"/>
              <a:t>E</a:t>
            </a:r>
            <a:r>
              <a:rPr lang="en-GB" i="1" baseline="-25000" dirty="0" err="1" smtClean="0"/>
              <a:t>før</a:t>
            </a:r>
            <a:r>
              <a:rPr lang="en-GB" i="1" dirty="0" smtClean="0"/>
              <a:t> </a:t>
            </a:r>
          </a:p>
          <a:p>
            <a:pPr eaLnBrk="1" hangingPunct="1">
              <a:buFontTx/>
              <a:buNone/>
            </a:pPr>
            <a:endParaRPr lang="en-GB" dirty="0" smtClean="0"/>
          </a:p>
        </p:txBody>
      </p:sp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3551238" y="3303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1182688" y="1974850"/>
          <a:ext cx="4252912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Equation" r:id="rId5" imgW="1968480" imgH="253800" progId="Equation.3">
                  <p:embed/>
                </p:oleObj>
              </mc:Choice>
              <mc:Fallback>
                <p:oleObj name="Equation" r:id="rId5" imgW="1968480" imgH="253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2688" y="1974850"/>
                        <a:ext cx="4252912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7"/>
          <p:cNvGraphicFramePr>
            <a:graphicFrameLocks noGrp="1" noChangeAspect="1"/>
          </p:cNvGraphicFramePr>
          <p:nvPr>
            <p:ph idx="4294967295"/>
          </p:nvPr>
        </p:nvGraphicFramePr>
        <p:xfrm>
          <a:off x="1057275" y="3789363"/>
          <a:ext cx="531495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Equation" r:id="rId7" imgW="2552400" imgH="266400" progId="Equation.3">
                  <p:embed/>
                </p:oleObj>
              </mc:Choice>
              <mc:Fallback>
                <p:oleObj name="Equation" r:id="rId7" imgW="2552400" imgH="266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275" y="3789363"/>
                        <a:ext cx="5314950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9" name="Picture 11" descr="MC900361222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4388" y="4564856"/>
            <a:ext cx="1728787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6666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15763</TotalTime>
  <Words>3070</Words>
  <Application>Microsoft Office PowerPoint</Application>
  <PresentationFormat>On-screen Show (4:3)</PresentationFormat>
  <Paragraphs>569</Paragraphs>
  <Slides>42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Default Design</vt:lpstr>
      <vt:lpstr>Equation</vt:lpstr>
      <vt:lpstr>Microsoft Equation 3.0</vt:lpstr>
      <vt:lpstr>MENA 1000; Materialer, energi og nanoteknologi- Kap. 2  Krefter, felt, stråling</vt:lpstr>
      <vt:lpstr>I dette kapittelet skal vi lære om…</vt:lpstr>
      <vt:lpstr>Greit å kunne litt om krefter og slikt….</vt:lpstr>
      <vt:lpstr>Newtons lover om bevegelse</vt:lpstr>
      <vt:lpstr>Krefter og bevegelse</vt:lpstr>
      <vt:lpstr>PowerPoint Presentation</vt:lpstr>
      <vt:lpstr>Bevegelse i sirkelbane</vt:lpstr>
      <vt:lpstr>Kinetisk energi</vt:lpstr>
      <vt:lpstr>Elastisk og uelastisk støt</vt:lpstr>
      <vt:lpstr>Arbeid. Krefter og felt</vt:lpstr>
      <vt:lpstr>Gravitasjon</vt:lpstr>
      <vt:lpstr>Potensiell energi i gravitasjonsfelt</vt:lpstr>
      <vt:lpstr>Potensiell energi i gravitasjonsfelt</vt:lpstr>
      <vt:lpstr>                           Elektrisk felt</vt:lpstr>
      <vt:lpstr>Elektriske feltstyrkelinjer</vt:lpstr>
      <vt:lpstr>Kulesymmetrisk elektrisk felt</vt:lpstr>
      <vt:lpstr>Eksempel; klassisk betraktning av elektronets hastighet og energi i hydrogenatomet</vt:lpstr>
      <vt:lpstr>Ioniseringsenergi basert på klassisk betraktning av hydrogenatomet</vt:lpstr>
      <vt:lpstr>Platekondensator; Homogent elektrisk felt</vt:lpstr>
      <vt:lpstr>Magnetfelt</vt:lpstr>
      <vt:lpstr>Elektromagnetisme</vt:lpstr>
      <vt:lpstr>Spoler</vt:lpstr>
      <vt:lpstr>Ladning i magnetfelt</vt:lpstr>
      <vt:lpstr>Nordlys (aurora borealis) og sørlys (aurora australis)</vt:lpstr>
      <vt:lpstr>Induksjon</vt:lpstr>
      <vt:lpstr>Vekselstrømsgenerator</vt:lpstr>
      <vt:lpstr>Transformator</vt:lpstr>
      <vt:lpstr>Stråling (elektromagnetisk)</vt:lpstr>
      <vt:lpstr>Elektromagnetisk stråling – mange mål for energien</vt:lpstr>
      <vt:lpstr>Stråling fra sort legeme;  Wiens og Stefan-Boltzmanns lover</vt:lpstr>
      <vt:lpstr>Röntgenstråling [X-rays]</vt:lpstr>
      <vt:lpstr>Stråling fra Solen</vt:lpstr>
      <vt:lpstr>Stråling til Jorden</vt:lpstr>
      <vt:lpstr>Kvantemekanikk</vt:lpstr>
      <vt:lpstr>Problem 1: Fotoelektrisitet</vt:lpstr>
      <vt:lpstr>Problem 2: Stråling fra sort legeme</vt:lpstr>
      <vt:lpstr>Max Planck, 1900: Energien i lyset er kanskje kvantifisert?</vt:lpstr>
      <vt:lpstr>   </vt:lpstr>
      <vt:lpstr>Partikler og bølger</vt:lpstr>
      <vt:lpstr>Oppsummering, kapittel 2</vt:lpstr>
      <vt:lpstr>Kap 2. kontroll</vt:lpstr>
      <vt:lpstr>Oppgaver</vt:lpstr>
    </vt:vector>
  </TitlesOfParts>
  <Company>UiO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Truls Norby</dc:creator>
  <cp:lastModifiedBy>Truls Eivind Norby</cp:lastModifiedBy>
  <cp:revision>143</cp:revision>
  <dcterms:created xsi:type="dcterms:W3CDTF">2003-05-03T22:01:05Z</dcterms:created>
  <dcterms:modified xsi:type="dcterms:W3CDTF">2016-08-21T23:59:29Z</dcterms:modified>
</cp:coreProperties>
</file>