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256" r:id="rId2"/>
    <p:sldId id="489" r:id="rId3"/>
    <p:sldId id="490" r:id="rId4"/>
    <p:sldId id="487" r:id="rId5"/>
    <p:sldId id="471" r:id="rId6"/>
    <p:sldId id="491" r:id="rId7"/>
    <p:sldId id="473" r:id="rId8"/>
    <p:sldId id="474" r:id="rId9"/>
    <p:sldId id="475" r:id="rId10"/>
    <p:sldId id="476" r:id="rId11"/>
    <p:sldId id="477" r:id="rId12"/>
    <p:sldId id="478" r:id="rId13"/>
    <p:sldId id="472" r:id="rId14"/>
    <p:sldId id="442" r:id="rId15"/>
    <p:sldId id="443" r:id="rId16"/>
    <p:sldId id="444" r:id="rId17"/>
    <p:sldId id="479" r:id="rId18"/>
    <p:sldId id="480" r:id="rId19"/>
    <p:sldId id="481" r:id="rId20"/>
    <p:sldId id="482" r:id="rId21"/>
    <p:sldId id="483" r:id="rId22"/>
    <p:sldId id="484" r:id="rId23"/>
    <p:sldId id="485" r:id="rId24"/>
    <p:sldId id="486" r:id="rId25"/>
    <p:sldId id="429" r:id="rId26"/>
    <p:sldId id="430" r:id="rId27"/>
    <p:sldId id="431" r:id="rId28"/>
    <p:sldId id="433" r:id="rId29"/>
    <p:sldId id="434" r:id="rId30"/>
    <p:sldId id="435" r:id="rId31"/>
    <p:sldId id="436" r:id="rId32"/>
    <p:sldId id="437" r:id="rId33"/>
    <p:sldId id="438" r:id="rId34"/>
    <p:sldId id="488" r:id="rId35"/>
    <p:sldId id="492" r:id="rId36"/>
    <p:sldId id="439" r:id="rId37"/>
    <p:sldId id="440" r:id="rId38"/>
    <p:sldId id="496" r:id="rId39"/>
    <p:sldId id="497" r:id="rId40"/>
    <p:sldId id="498" r:id="rId41"/>
    <p:sldId id="499" r:id="rId42"/>
    <p:sldId id="465" r:id="rId43"/>
    <p:sldId id="441" r:id="rId44"/>
    <p:sldId id="445" r:id="rId45"/>
    <p:sldId id="446" r:id="rId46"/>
    <p:sldId id="447" r:id="rId47"/>
    <p:sldId id="448" r:id="rId48"/>
    <p:sldId id="466" r:id="rId49"/>
    <p:sldId id="449" r:id="rId50"/>
    <p:sldId id="493" r:id="rId51"/>
    <p:sldId id="494" r:id="rId52"/>
    <p:sldId id="450" r:id="rId53"/>
    <p:sldId id="495" r:id="rId54"/>
    <p:sldId id="451" r:id="rId55"/>
    <p:sldId id="453" r:id="rId56"/>
    <p:sldId id="452" r:id="rId57"/>
    <p:sldId id="454" r:id="rId58"/>
    <p:sldId id="455" r:id="rId59"/>
    <p:sldId id="457" r:id="rId60"/>
    <p:sldId id="458" r:id="rId61"/>
    <p:sldId id="467" r:id="rId62"/>
    <p:sldId id="468" r:id="rId63"/>
    <p:sldId id="469" r:id="rId64"/>
    <p:sldId id="470" r:id="rId65"/>
    <p:sldId id="459" r:id="rId66"/>
    <p:sldId id="464" r:id="rId67"/>
    <p:sldId id="463" r:id="rId68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CC0000"/>
    <a:srgbClr val="99CCFF"/>
    <a:srgbClr val="003366"/>
    <a:srgbClr val="000066"/>
    <a:srgbClr val="CCECFF"/>
    <a:srgbClr val="FFFFCC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/>
  </p:normalViewPr>
  <p:slideViewPr>
    <p:cSldViewPr>
      <p:cViewPr varScale="1">
        <p:scale>
          <a:sx n="123" d="100"/>
          <a:sy n="123" d="100"/>
        </p:scale>
        <p:origin x="-120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-2102" y="-4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image" Target="../media/image6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EBB057B-FC7E-4D24-8884-81EFE522F9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465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5907"/>
            <a:ext cx="4984962" cy="446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3001B5F9-931E-46D0-B06C-CC9AAE033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5871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MENA 1000 – Materialer, energi og nanoteknologi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593DC-75FF-4E65-8C25-1F72FDE7E2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MENA 1000 – Materialer, energi og nanoteknologi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E3B97-09CB-481D-997A-248A7A4C66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MENA 1000 – Materialer, energi og nanoteknologi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BFA21F-DA81-4D5C-97AD-15B69D47E3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3716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371600"/>
            <a:ext cx="3810000" cy="472440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MENA 1000 – Materialer, energi og nanoteknologi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FDB6D-EDC6-4751-8381-A21423333F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6700"/>
            <a:ext cx="7772400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35050" y="1676400"/>
            <a:ext cx="378777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975225" y="1676400"/>
            <a:ext cx="3787775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1722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alt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1722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6172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53D20B1-3D6B-4B54-980B-AF398CC4844F}" type="slidenum">
              <a:rPr lang="en-GB" altLang="nb-NO"/>
              <a:pPr/>
              <a:t>‹#›</a:t>
            </a:fld>
            <a:endParaRPr lang="en-GB" altLang="nb-NO"/>
          </a:p>
        </p:txBody>
      </p:sp>
    </p:spTree>
    <p:extLst>
      <p:ext uri="{BB962C8B-B14F-4D97-AF65-F5344CB8AC3E}">
        <p14:creationId xmlns:p14="http://schemas.microsoft.com/office/powerpoint/2010/main" val="2563183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350C15-3F89-4619-914D-187AB5833ED7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568142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MENA 1000 – Materialer, energi og nanoteknologi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29D91-9023-4E8E-A301-EB392C2E3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MENA 1000 – Materialer, energi og nanoteknologi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95EB6-311E-4550-8F14-2479DDBC3A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MENA 1000 – Materialer, energi og nanoteknologi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D03A0-2A4D-4252-A4D1-C5AB6571E3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MENA 1000 – Materialer, energi og nanoteknologi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B8A11-7B0E-4533-8174-07DF236DA3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MENA 1000 – Materialer, energi og nanoteknologi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C4D604-58DC-406D-A936-4C2751C9B6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MENA 1000 – Materialer, energi og nanoteknologi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8278B-FB7A-4DEC-890E-E1EFFE8BBE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MENA 1000 – Materialer, energi og nanoteknologi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AAC4E-3240-424C-9114-E61ECEFF96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MENA 1000 – Materialer, energi og nanoteknologi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0D4FC-7F4F-4207-A48D-BE16A4422F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8175" y="6553200"/>
            <a:ext cx="41116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nb-NO"/>
              <a:t>MENA 1000 – Materialer, energi og nanoteknologi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477000"/>
            <a:ext cx="83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AE7B2160-FB46-43AD-87A5-CA2613056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294" name="Picture 7" descr="uiologo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458200" y="152400"/>
            <a:ext cx="7620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belements.com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webelements.com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3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4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65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66.wmf"/><Relationship Id="rId4" Type="http://schemas.openxmlformats.org/officeDocument/2006/relationships/oleObject" Target="../embeddings/oleObject8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8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73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74.emf"/><Relationship Id="rId4" Type="http://schemas.openxmlformats.org/officeDocument/2006/relationships/oleObject" Target="../embeddings/oleObject11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jpeg"/><Relationship Id="rId7" Type="http://schemas.openxmlformats.org/officeDocument/2006/relationships/image" Target="../media/image95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openxmlformats.org/officeDocument/2006/relationships/image" Target="../media/image98.jpe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100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13" Type="http://schemas.openxmlformats.org/officeDocument/2006/relationships/image" Target="../media/image85.jpeg"/><Relationship Id="rId3" Type="http://schemas.openxmlformats.org/officeDocument/2006/relationships/oleObject" Target="../embeddings/oleObject12.bin"/><Relationship Id="rId7" Type="http://schemas.openxmlformats.org/officeDocument/2006/relationships/image" Target="../media/image37.png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6" Type="http://schemas.microsoft.com/office/2007/relationships/hdphoto" Target="../media/hdphoto5.wdp"/><Relationship Id="rId11" Type="http://schemas.openxmlformats.org/officeDocument/2006/relationships/image" Target="../media/image98.jpeg"/><Relationship Id="rId5" Type="http://schemas.openxmlformats.org/officeDocument/2006/relationships/image" Target="../media/image101.png"/><Relationship Id="rId10" Type="http://schemas.openxmlformats.org/officeDocument/2006/relationships/image" Target="../media/image102.png"/><Relationship Id="rId4" Type="http://schemas.openxmlformats.org/officeDocument/2006/relationships/image" Target="../media/image54.png"/><Relationship Id="rId9" Type="http://schemas.microsoft.com/office/2007/relationships/hdphoto" Target="../media/hdphoto4.wdp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/>
              <a:t>MENA 1000 – Materialer, energi og nanoteknologi</a:t>
            </a:r>
            <a:endParaRPr lang="en-US" dirty="0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95400"/>
            <a:ext cx="8062913" cy="1143000"/>
          </a:xfrm>
        </p:spPr>
        <p:txBody>
          <a:bodyPr/>
          <a:lstStyle/>
          <a:p>
            <a:pPr eaLnBrk="1" hangingPunct="1"/>
            <a:r>
              <a:rPr lang="nb-NO" dirty="0" smtClean="0"/>
              <a:t>MENA 1000; Materialer, energi og nanoteknologi - Kap. 5</a:t>
            </a:r>
            <a:br>
              <a:rPr lang="nb-NO" dirty="0" smtClean="0"/>
            </a:br>
            <a:r>
              <a:rPr lang="nb-NO" dirty="0" smtClean="0"/>
              <a:t/>
            </a:r>
            <a:br>
              <a:rPr lang="nb-NO" dirty="0" smtClean="0"/>
            </a:br>
            <a:r>
              <a:rPr lang="nb-NO" sz="3600" dirty="0" smtClean="0"/>
              <a:t>Bindinger, forbindelser, løsninger</a:t>
            </a:r>
            <a:endParaRPr lang="en-US" sz="4400" dirty="0" smtClean="0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228600" y="228600"/>
          <a:ext cx="504825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Picture" r:id="rId3" imgW="5048259" imgH="771481" progId="Word.Picture.8">
                  <p:embed/>
                </p:oleObj>
              </mc:Choice>
              <mc:Fallback>
                <p:oleObj name="Picture" r:id="rId3" imgW="5048259" imgH="771481" progId="Word.Pictur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8600"/>
                        <a:ext cx="5048250" cy="771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Text Box 5"/>
          <p:cNvSpPr txBox="1">
            <a:spLocks noChangeArrowheads="1"/>
          </p:cNvSpPr>
          <p:nvPr/>
        </p:nvSpPr>
        <p:spPr bwMode="auto">
          <a:xfrm>
            <a:off x="152400" y="4017987"/>
            <a:ext cx="2590800" cy="2219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kumimoji="1" lang="en-GB" sz="1400" dirty="0">
                <a:latin typeface="Arial" charset="0"/>
              </a:rPr>
              <a:t>Truls Norby</a:t>
            </a:r>
          </a:p>
          <a:p>
            <a:pPr eaLnBrk="0" hangingPunct="0"/>
            <a:r>
              <a:rPr kumimoji="1" lang="en-GB" sz="1400" dirty="0" err="1">
                <a:latin typeface="Arial" charset="0"/>
              </a:rPr>
              <a:t>Kjemisk</a:t>
            </a:r>
            <a:r>
              <a:rPr kumimoji="1" lang="en-GB" sz="1400" dirty="0">
                <a:latin typeface="Arial" charset="0"/>
              </a:rPr>
              <a:t> </a:t>
            </a:r>
            <a:r>
              <a:rPr kumimoji="1" lang="en-GB" sz="1400" dirty="0" err="1">
                <a:latin typeface="Arial" charset="0"/>
              </a:rPr>
              <a:t>institutt</a:t>
            </a:r>
            <a:r>
              <a:rPr kumimoji="1" lang="en-GB" sz="1400" dirty="0">
                <a:latin typeface="Arial" charset="0"/>
              </a:rPr>
              <a:t>/</a:t>
            </a:r>
          </a:p>
          <a:p>
            <a:pPr eaLnBrk="0" hangingPunct="0"/>
            <a:r>
              <a:rPr kumimoji="1" lang="en-GB" sz="1400" dirty="0" err="1">
                <a:latin typeface="Arial" charset="0"/>
              </a:rPr>
              <a:t>Senter</a:t>
            </a:r>
            <a:r>
              <a:rPr kumimoji="1" lang="en-GB" sz="1400" dirty="0">
                <a:latin typeface="Arial" charset="0"/>
              </a:rPr>
              <a:t> for </a:t>
            </a:r>
            <a:r>
              <a:rPr kumimoji="1" lang="en-GB" sz="1400" dirty="0" err="1">
                <a:latin typeface="Arial" charset="0"/>
              </a:rPr>
              <a:t>Materialvitenskap</a:t>
            </a:r>
            <a:r>
              <a:rPr kumimoji="1" lang="en-GB" sz="1400" dirty="0">
                <a:latin typeface="Arial" charset="0"/>
              </a:rPr>
              <a:t> </a:t>
            </a:r>
            <a:r>
              <a:rPr kumimoji="1" lang="en-GB" sz="1400" dirty="0" err="1">
                <a:latin typeface="Arial" charset="0"/>
              </a:rPr>
              <a:t>og</a:t>
            </a:r>
            <a:r>
              <a:rPr kumimoji="1" lang="en-GB" sz="1400" dirty="0">
                <a:latin typeface="Arial" charset="0"/>
              </a:rPr>
              <a:t> Nanoteknologi (SMN)</a:t>
            </a:r>
          </a:p>
          <a:p>
            <a:pPr eaLnBrk="0" hangingPunct="0"/>
            <a:r>
              <a:rPr kumimoji="1" lang="en-GB" sz="1400" dirty="0" err="1">
                <a:latin typeface="Arial" charset="0"/>
              </a:rPr>
              <a:t>Universitetet</a:t>
            </a:r>
            <a:r>
              <a:rPr kumimoji="1" lang="en-GB" sz="1400" dirty="0">
                <a:latin typeface="Arial" charset="0"/>
              </a:rPr>
              <a:t> </a:t>
            </a:r>
            <a:r>
              <a:rPr kumimoji="1" lang="en-GB" sz="1400" dirty="0" err="1">
                <a:latin typeface="Arial" charset="0"/>
              </a:rPr>
              <a:t>i</a:t>
            </a:r>
            <a:r>
              <a:rPr kumimoji="1" lang="en-GB" sz="1400" dirty="0">
                <a:latin typeface="Arial" charset="0"/>
              </a:rPr>
              <a:t> Oslo</a:t>
            </a:r>
          </a:p>
          <a:p>
            <a:pPr eaLnBrk="0" hangingPunct="0"/>
            <a:r>
              <a:rPr kumimoji="1" lang="en-GB" sz="1400" dirty="0">
                <a:latin typeface="Arial" charset="0"/>
              </a:rPr>
              <a:t>Forskningsparken</a:t>
            </a:r>
          </a:p>
          <a:p>
            <a:pPr eaLnBrk="0" hangingPunct="0"/>
            <a:r>
              <a:rPr kumimoji="1" lang="en-GB" sz="1400" dirty="0">
                <a:latin typeface="Arial" charset="0"/>
              </a:rPr>
              <a:t>Gaustadalleen 21</a:t>
            </a:r>
          </a:p>
          <a:p>
            <a:pPr eaLnBrk="0" hangingPunct="0"/>
            <a:r>
              <a:rPr kumimoji="1" lang="en-GB" sz="1400" dirty="0">
                <a:latin typeface="Arial" charset="0"/>
              </a:rPr>
              <a:t>N-0349 Oslo</a:t>
            </a:r>
          </a:p>
          <a:p>
            <a:pPr eaLnBrk="0" hangingPunct="0"/>
            <a:endParaRPr kumimoji="1" lang="en-GB" sz="1400" dirty="0">
              <a:latin typeface="Arial" charset="0"/>
            </a:endParaRPr>
          </a:p>
          <a:p>
            <a:pPr eaLnBrk="0" hangingPunct="0"/>
            <a:r>
              <a:rPr kumimoji="1" lang="en-GB" sz="1400" dirty="0" err="1">
                <a:latin typeface="Arial" charset="0"/>
              </a:rPr>
              <a:t>truls.norby@kjemi.uio.no</a:t>
            </a:r>
            <a:endParaRPr lang="en-GB" sz="1800" dirty="0">
              <a:latin typeface="Arial" charset="0"/>
            </a:endParaRPr>
          </a:p>
        </p:txBody>
      </p:sp>
      <p:sp>
        <p:nvSpPr>
          <p:cNvPr id="1031" name="Text Box 6"/>
          <p:cNvSpPr txBox="1">
            <a:spLocks noChangeArrowheads="1"/>
          </p:cNvSpPr>
          <p:nvPr/>
        </p:nvSpPr>
        <p:spPr bwMode="auto">
          <a:xfrm>
            <a:off x="6629400" y="2870200"/>
            <a:ext cx="25146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</a:pPr>
            <a:endParaRPr lang="nb-NO" sz="1600" b="1" dirty="0">
              <a:solidFill>
                <a:srgbClr val="CC3399"/>
              </a:solidFill>
              <a:latin typeface="Arial" charset="0"/>
            </a:endParaRPr>
          </a:p>
          <a:p>
            <a:pPr marL="457200" indent="-457200">
              <a:spcBef>
                <a:spcPct val="50000"/>
              </a:spcBef>
            </a:pPr>
            <a:r>
              <a:rPr lang="nb-NO" sz="1600" dirty="0">
                <a:solidFill>
                  <a:srgbClr val="CC3399"/>
                </a:solidFill>
                <a:latin typeface="Arial" charset="0"/>
              </a:rPr>
              <a:t>Molekylorbitaler</a:t>
            </a:r>
          </a:p>
          <a:p>
            <a:pPr marL="457200" indent="-457200">
              <a:spcBef>
                <a:spcPct val="50000"/>
              </a:spcBef>
            </a:pPr>
            <a:r>
              <a:rPr lang="nb-NO" sz="1600" dirty="0">
                <a:solidFill>
                  <a:srgbClr val="CC3399"/>
                </a:solidFill>
                <a:latin typeface="Arial" charset="0"/>
              </a:rPr>
              <a:t>Forenklede modeller:</a:t>
            </a:r>
          </a:p>
          <a:p>
            <a:pPr marL="457200" indent="-457200">
              <a:spcBef>
                <a:spcPct val="50000"/>
              </a:spcBef>
            </a:pPr>
            <a:r>
              <a:rPr lang="nb-NO" sz="1600" dirty="0">
                <a:solidFill>
                  <a:srgbClr val="CC3399"/>
                </a:solidFill>
                <a:latin typeface="Arial" charset="0"/>
              </a:rPr>
              <a:t>	Lewis</a:t>
            </a:r>
          </a:p>
          <a:p>
            <a:pPr marL="457200" indent="-457200">
              <a:spcBef>
                <a:spcPct val="50000"/>
              </a:spcBef>
            </a:pPr>
            <a:r>
              <a:rPr lang="nb-NO" sz="1600" dirty="0">
                <a:solidFill>
                  <a:srgbClr val="CC3399"/>
                </a:solidFill>
                <a:latin typeface="Arial" charset="0"/>
              </a:rPr>
              <a:t>	Kovalent, </a:t>
            </a:r>
            <a:r>
              <a:rPr lang="nb-NO" sz="1600" dirty="0" smtClean="0">
                <a:solidFill>
                  <a:srgbClr val="CC3399"/>
                </a:solidFill>
                <a:latin typeface="Arial" charset="0"/>
              </a:rPr>
              <a:t>metallisk og ionisk binding</a:t>
            </a:r>
            <a:endParaRPr lang="nb-NO" sz="1600" dirty="0">
              <a:solidFill>
                <a:srgbClr val="CC3399"/>
              </a:solidFill>
              <a:latin typeface="Arial" charset="0"/>
            </a:endParaRPr>
          </a:p>
          <a:p>
            <a:pPr marL="457200" indent="-457200">
              <a:spcBef>
                <a:spcPct val="50000"/>
              </a:spcBef>
            </a:pPr>
            <a:r>
              <a:rPr lang="nb-NO" sz="1600" dirty="0">
                <a:solidFill>
                  <a:srgbClr val="CC3399"/>
                </a:solidFill>
                <a:latin typeface="Arial" charset="0"/>
              </a:rPr>
              <a:t>Energibetraktninger for ioniske stoffer</a:t>
            </a:r>
          </a:p>
          <a:p>
            <a:pPr marL="457200" indent="-457200">
              <a:spcBef>
                <a:spcPct val="50000"/>
              </a:spcBef>
            </a:pPr>
            <a:r>
              <a:rPr lang="nb-NO" sz="1600" dirty="0">
                <a:solidFill>
                  <a:srgbClr val="CC3399"/>
                </a:solidFill>
                <a:latin typeface="Arial" charset="0"/>
              </a:rPr>
              <a:t>Forbindelser</a:t>
            </a:r>
          </a:p>
          <a:p>
            <a:pPr marL="457200" indent="-457200">
              <a:spcBef>
                <a:spcPct val="50000"/>
              </a:spcBef>
            </a:pPr>
            <a:r>
              <a:rPr lang="nb-NO" sz="1600" dirty="0">
                <a:solidFill>
                  <a:srgbClr val="CC3399"/>
                </a:solidFill>
                <a:latin typeface="Arial" charset="0"/>
              </a:rPr>
              <a:t>Løsninger</a:t>
            </a:r>
          </a:p>
          <a:p>
            <a:pPr marL="457200" indent="-457200">
              <a:spcBef>
                <a:spcPct val="50000"/>
              </a:spcBef>
            </a:pPr>
            <a:r>
              <a:rPr lang="nb-NO" sz="1600" dirty="0">
                <a:solidFill>
                  <a:srgbClr val="CC3399"/>
                </a:solidFill>
                <a:latin typeface="Arial" charset="0"/>
              </a:rPr>
              <a:t>Fasediagram	</a:t>
            </a:r>
            <a:endParaRPr lang="nb-NO" sz="1200" dirty="0">
              <a:solidFill>
                <a:srgbClr val="CC3399"/>
              </a:solidFill>
              <a:latin typeface="Arial" charset="0"/>
            </a:endParaRPr>
          </a:p>
        </p:txBody>
      </p:sp>
      <p:sp>
        <p:nvSpPr>
          <p:cNvPr id="1032" name="Rectangle 10"/>
          <p:cNvSpPr>
            <a:spLocks noChangeArrowheads="1"/>
          </p:cNvSpPr>
          <p:nvPr/>
        </p:nvSpPr>
        <p:spPr bwMode="auto">
          <a:xfrm>
            <a:off x="3773488" y="2886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/>
          </a:p>
        </p:txBody>
      </p:sp>
      <p:pic>
        <p:nvPicPr>
          <p:cNvPr id="1033" name="Picture 21" descr="c6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213" y="3356992"/>
            <a:ext cx="34290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11593DC-75FF-4E65-8C25-1F72FDE7E20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12" y="1485812"/>
            <a:ext cx="6955187" cy="48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Atom orbitaler; eksempel oksygen.</a:t>
            </a:r>
            <a:endParaRPr lang="nb-N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MENA 1000 – Materialer, energi og nanoteknologi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EC4D604-58DC-406D-A936-4C2751C9B64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156176" y="162880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56176" y="2012032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56176" y="2319263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2p</a:t>
            </a:r>
            <a:r>
              <a:rPr lang="en-US" baseline="-25000" dirty="0" smtClean="0"/>
              <a:t>x</a:t>
            </a:r>
            <a:endParaRPr lang="en-US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6156176" y="2679303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2p</a:t>
            </a:r>
            <a:r>
              <a:rPr lang="en-US" baseline="-25000" dirty="0" smtClean="0"/>
              <a:t>y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328106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12" y="1485812"/>
            <a:ext cx="6955187" cy="48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Atom orbitaler; eksempel oksygen.</a:t>
            </a:r>
            <a:endParaRPr lang="nb-N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MENA 1000 – Materialer, energi og nanoteknologi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EC4D604-58DC-406D-A936-4C2751C9B64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156176" y="162880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56176" y="2012032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56176" y="2319263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2p</a:t>
            </a:r>
            <a:r>
              <a:rPr lang="en-US" baseline="-25000" dirty="0" smtClean="0"/>
              <a:t>x</a:t>
            </a:r>
            <a:endParaRPr lang="en-US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6156176" y="2679303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2p</a:t>
            </a:r>
            <a:r>
              <a:rPr lang="en-US" baseline="-25000" dirty="0" smtClean="0"/>
              <a:t>y</a:t>
            </a:r>
            <a:endParaRPr lang="en-US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6156176" y="3039343"/>
            <a:ext cx="583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2p</a:t>
            </a:r>
            <a:r>
              <a:rPr lang="en-US" baseline="-25000" dirty="0" smtClean="0"/>
              <a:t>z</a:t>
            </a:r>
            <a:endParaRPr lang="en-US" baseline="-25000" dirty="0"/>
          </a:p>
        </p:txBody>
      </p:sp>
      <p:sp>
        <p:nvSpPr>
          <p:cNvPr id="6" name="TextBox 5"/>
          <p:cNvSpPr txBox="1"/>
          <p:nvPr/>
        </p:nvSpPr>
        <p:spPr>
          <a:xfrm>
            <a:off x="6804248" y="3126157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59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2" y="1485812"/>
            <a:ext cx="6955187" cy="48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Atom orbitaler; eksempel oksygen.</a:t>
            </a:r>
            <a:endParaRPr lang="nb-N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MENA 1000 – Materialer, energi og nanoteknologi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EC4D604-58DC-406D-A936-4C2751C9B64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156176" y="162880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56176" y="2012032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56176" y="2319263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2p</a:t>
            </a:r>
            <a:r>
              <a:rPr lang="en-US" baseline="-25000" dirty="0" smtClean="0"/>
              <a:t>x</a:t>
            </a:r>
            <a:endParaRPr lang="en-US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6156176" y="2679303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2p</a:t>
            </a:r>
            <a:r>
              <a:rPr lang="en-US" baseline="-25000" dirty="0" smtClean="0"/>
              <a:t>y</a:t>
            </a:r>
            <a:endParaRPr lang="en-US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6156176" y="3039343"/>
            <a:ext cx="583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2p</a:t>
            </a:r>
            <a:r>
              <a:rPr lang="en-US" baseline="-25000" dirty="0" smtClean="0"/>
              <a:t>z</a:t>
            </a:r>
            <a:endParaRPr lang="en-US" baseline="-25000" dirty="0"/>
          </a:p>
        </p:txBody>
      </p:sp>
      <p:sp>
        <p:nvSpPr>
          <p:cNvPr id="6" name="TextBox 5"/>
          <p:cNvSpPr txBox="1"/>
          <p:nvPr/>
        </p:nvSpPr>
        <p:spPr>
          <a:xfrm>
            <a:off x="6804248" y="3126157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HOMO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04248" y="3540430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LUMO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099566" y="580526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GB" altLang="nb-NO" dirty="0" err="1"/>
              <a:t>Høyeste</a:t>
            </a:r>
            <a:r>
              <a:rPr lang="en-GB" altLang="nb-NO" dirty="0"/>
              <a:t> </a:t>
            </a:r>
            <a:r>
              <a:rPr lang="en-GB" altLang="nb-NO" dirty="0" err="1"/>
              <a:t>fylte</a:t>
            </a:r>
            <a:r>
              <a:rPr lang="en-GB" altLang="nb-NO" dirty="0"/>
              <a:t> orbital</a:t>
            </a:r>
          </a:p>
          <a:p>
            <a:pPr lvl="1"/>
            <a:r>
              <a:rPr lang="en-GB" altLang="nb-NO" dirty="0" err="1"/>
              <a:t>Laveste</a:t>
            </a:r>
            <a:r>
              <a:rPr lang="en-GB" altLang="nb-NO" dirty="0"/>
              <a:t> </a:t>
            </a:r>
            <a:r>
              <a:rPr lang="en-GB" altLang="nb-NO" dirty="0" err="1"/>
              <a:t>tomme</a:t>
            </a:r>
            <a:r>
              <a:rPr lang="en-GB" altLang="nb-NO" dirty="0"/>
              <a:t> orbital</a:t>
            </a:r>
          </a:p>
        </p:txBody>
      </p:sp>
    </p:spTree>
    <p:extLst>
      <p:ext uri="{BB962C8B-B14F-4D97-AF65-F5344CB8AC3E}">
        <p14:creationId xmlns:p14="http://schemas.microsoft.com/office/powerpoint/2010/main" val="409370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5271120" cy="1002060"/>
          </a:xfrm>
        </p:spPr>
        <p:txBody>
          <a:bodyPr/>
          <a:lstStyle/>
          <a:p>
            <a:r>
              <a:rPr lang="en-GB" altLang="nb-NO" b="1" dirty="0" smtClean="0"/>
              <a:t>Orbital-</a:t>
            </a:r>
            <a:r>
              <a:rPr lang="en-GB" altLang="nb-NO" b="1" dirty="0" err="1" smtClean="0"/>
              <a:t>energier</a:t>
            </a:r>
            <a:endParaRPr lang="en-GB" altLang="nb-NO" b="1" dirty="0"/>
          </a:p>
        </p:txBody>
      </p:sp>
      <p:sp>
        <p:nvSpPr>
          <p:cNvPr id="4372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1828800"/>
            <a:ext cx="3787775" cy="4114800"/>
          </a:xfrm>
        </p:spPr>
        <p:txBody>
          <a:bodyPr/>
          <a:lstStyle/>
          <a:p>
            <a:pPr marL="0" indent="0">
              <a:buNone/>
            </a:pPr>
            <a:endParaRPr lang="en-GB" altLang="nb-NO" sz="2800" dirty="0"/>
          </a:p>
          <a:p>
            <a:r>
              <a:rPr lang="en-GB" altLang="nb-NO" sz="2800" dirty="0" err="1"/>
              <a:t>Kvalitativt</a:t>
            </a:r>
            <a:r>
              <a:rPr lang="en-GB" altLang="nb-NO" sz="2800" dirty="0"/>
              <a:t> </a:t>
            </a:r>
            <a:r>
              <a:rPr lang="en-GB" altLang="nb-NO" sz="2800" dirty="0" err="1"/>
              <a:t>bilde</a:t>
            </a:r>
            <a:r>
              <a:rPr lang="en-GB" altLang="nb-NO" sz="2800" dirty="0"/>
              <a:t> </a:t>
            </a:r>
            <a:r>
              <a:rPr lang="en-GB" altLang="nb-NO" sz="2800" dirty="0" err="1"/>
              <a:t>av</a:t>
            </a:r>
            <a:r>
              <a:rPr lang="en-GB" altLang="nb-NO" sz="2800" dirty="0"/>
              <a:t> </a:t>
            </a:r>
            <a:r>
              <a:rPr lang="en-GB" altLang="nb-NO" sz="2800" dirty="0" err="1"/>
              <a:t>orbitalenergier</a:t>
            </a:r>
            <a:r>
              <a:rPr lang="en-GB" altLang="nb-NO" sz="2800" dirty="0"/>
              <a:t> for </a:t>
            </a:r>
            <a:r>
              <a:rPr lang="en-GB" altLang="nb-NO" sz="2800" dirty="0" err="1"/>
              <a:t>fler-elektron-atomer</a:t>
            </a:r>
            <a:endParaRPr lang="en-GB" altLang="nb-NO" sz="2800" dirty="0"/>
          </a:p>
        </p:txBody>
      </p:sp>
      <p:pic>
        <p:nvPicPr>
          <p:cNvPr id="437253" name="Picture 5" descr="D:\Ic3\AFigures\fig0120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57200"/>
            <a:ext cx="4105275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4941168"/>
            <a:ext cx="4705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latin typeface="+mj-lt"/>
              </a:rPr>
              <a:t>Fulle og halv fulle skall er stabile.</a:t>
            </a:r>
            <a:endParaRPr lang="nb-NO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4027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 1000 – Materialer, energi og nanoteknologi</a:t>
            </a:r>
            <a:endParaRPr lang="en-US"/>
          </a:p>
        </p:txBody>
      </p:sp>
      <p:pic>
        <p:nvPicPr>
          <p:cNvPr id="13315" name="Picture 5" descr="PERK-2-13-M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63" y="4024313"/>
            <a:ext cx="5138737" cy="230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Molekylorbitaler</a:t>
            </a:r>
            <a:endParaRPr lang="en-US" smtClean="0"/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371600"/>
            <a:ext cx="381000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sz="1600" smtClean="0"/>
              <a:t>Hvis to atomer er svært nær hverandre må hvert elektron forholde seg til begge kjerner og alle andre elektroner:</a:t>
            </a:r>
          </a:p>
          <a:p>
            <a:pPr eaLnBrk="1" hangingPunct="1">
              <a:lnSpc>
                <a:spcPct val="90000"/>
              </a:lnSpc>
            </a:pPr>
            <a:endParaRPr lang="nb-NO" sz="1600" smtClean="0"/>
          </a:p>
          <a:p>
            <a:pPr eaLnBrk="1" hangingPunct="1">
              <a:lnSpc>
                <a:spcPct val="90000"/>
              </a:lnSpc>
            </a:pPr>
            <a:r>
              <a:rPr lang="nb-NO" sz="1600" smtClean="0"/>
              <a:t>Atomorbitalene blir til </a:t>
            </a:r>
            <a:r>
              <a:rPr lang="nb-NO" sz="1600" b="1" smtClean="0"/>
              <a:t>molekylorbitaler (MO)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400" smtClean="0"/>
              <a:t>Tilnærmelse: Lineær kombinasjon av atomorbitaler (LCAO)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b-NO" sz="1600" b="1" smtClean="0"/>
          </a:p>
          <a:p>
            <a:pPr eaLnBrk="1" hangingPunct="1">
              <a:lnSpc>
                <a:spcPct val="90000"/>
              </a:lnSpc>
            </a:pPr>
            <a:r>
              <a:rPr lang="nb-NO" sz="1600" smtClean="0"/>
              <a:t>Vi får like mange molekylorbitaler som summen av atomorbitalene</a:t>
            </a:r>
          </a:p>
          <a:p>
            <a:pPr eaLnBrk="1" hangingPunct="1">
              <a:lnSpc>
                <a:spcPct val="90000"/>
              </a:lnSpc>
            </a:pPr>
            <a:endParaRPr lang="nb-NO" sz="1600" smtClean="0"/>
          </a:p>
          <a:p>
            <a:pPr eaLnBrk="1" hangingPunct="1">
              <a:lnSpc>
                <a:spcPct val="90000"/>
              </a:lnSpc>
            </a:pPr>
            <a:r>
              <a:rPr lang="nb-NO" sz="1600" smtClean="0"/>
              <a:t>Bindende og antibindende(*)</a:t>
            </a:r>
          </a:p>
          <a:p>
            <a:pPr eaLnBrk="1" hangingPunct="1">
              <a:lnSpc>
                <a:spcPct val="90000"/>
              </a:lnSpc>
            </a:pPr>
            <a:endParaRPr lang="nb-NO" sz="1600" smtClean="0"/>
          </a:p>
          <a:p>
            <a:pPr eaLnBrk="1" hangingPunct="1">
              <a:lnSpc>
                <a:spcPct val="90000"/>
              </a:lnSpc>
            </a:pPr>
            <a:r>
              <a:rPr lang="nb-NO" sz="1600" smtClean="0"/>
              <a:t>Bindende orbitaler har høy sannsynlighet mellom atomkjernene</a:t>
            </a:r>
          </a:p>
          <a:p>
            <a:pPr eaLnBrk="1" hangingPunct="1">
              <a:lnSpc>
                <a:spcPct val="90000"/>
              </a:lnSpc>
            </a:pPr>
            <a:endParaRPr lang="nb-NO" sz="1600" smtClean="0"/>
          </a:p>
          <a:p>
            <a:pPr eaLnBrk="1" hangingPunct="1">
              <a:lnSpc>
                <a:spcPct val="90000"/>
              </a:lnSpc>
            </a:pPr>
            <a:r>
              <a:rPr lang="nb-NO" sz="1600" smtClean="0"/>
              <a:t>Eksempel: s + s</a:t>
            </a:r>
          </a:p>
        </p:txBody>
      </p:sp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6553200" y="6613525"/>
            <a:ext cx="2514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1000" b="1">
                <a:cs typeface="Times New Roman" pitchFamily="18" charset="0"/>
              </a:rPr>
              <a:t>Figur fra P. Kofstad: Uorganisk kjemi</a:t>
            </a:r>
            <a:r>
              <a:rPr lang="en-US" sz="1000"/>
              <a:t>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83FDB6D-EDC6-4751-8381-A21423333F5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 1000 – Materialer, energi og nanoteknologi</a:t>
            </a:r>
            <a:endParaRPr lang="en-US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Molekylorbitaler</a:t>
            </a:r>
            <a:endParaRPr lang="en-US" smtClean="0"/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371600"/>
            <a:ext cx="3810000" cy="4724400"/>
          </a:xfrm>
        </p:spPr>
        <p:txBody>
          <a:bodyPr/>
          <a:lstStyle/>
          <a:p>
            <a:pPr eaLnBrk="1" hangingPunct="1"/>
            <a:r>
              <a:rPr lang="nb-NO" sz="1800" smtClean="0"/>
              <a:t>Eksempel: p</a:t>
            </a:r>
            <a:r>
              <a:rPr lang="nb-NO" sz="1800" baseline="-25000" smtClean="0"/>
              <a:t>z</a:t>
            </a:r>
            <a:r>
              <a:rPr lang="nb-NO" sz="1800" smtClean="0"/>
              <a:t> + p</a:t>
            </a:r>
            <a:r>
              <a:rPr lang="nb-NO" sz="1800" baseline="-25000" smtClean="0"/>
              <a:t>z</a:t>
            </a:r>
            <a:endParaRPr lang="nb-NO" sz="1800" smtClean="0"/>
          </a:p>
          <a:p>
            <a:pPr lvl="2" eaLnBrk="1" hangingPunct="1"/>
            <a:r>
              <a:rPr lang="nb-NO" sz="1400" smtClean="0"/>
              <a:t>(i figuren kalt p</a:t>
            </a:r>
            <a:r>
              <a:rPr lang="nb-NO" sz="1400" baseline="-25000" smtClean="0"/>
              <a:t>x</a:t>
            </a:r>
            <a:r>
              <a:rPr lang="nb-NO" sz="1400" smtClean="0"/>
              <a:t>)</a:t>
            </a:r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r>
              <a:rPr lang="nb-NO" sz="1800" smtClean="0"/>
              <a:t>Eksempel: p</a:t>
            </a:r>
            <a:r>
              <a:rPr lang="nb-NO" sz="1800" baseline="-25000" smtClean="0"/>
              <a:t>y</a:t>
            </a:r>
            <a:r>
              <a:rPr lang="nb-NO" sz="1800" smtClean="0"/>
              <a:t> + p</a:t>
            </a:r>
            <a:r>
              <a:rPr lang="nb-NO" sz="1800" baseline="-25000" smtClean="0"/>
              <a:t>y</a:t>
            </a:r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baseline="-25000" smtClean="0"/>
          </a:p>
        </p:txBody>
      </p:sp>
      <p:pic>
        <p:nvPicPr>
          <p:cNvPr id="14341" name="Picture 5" descr="C:\Documents and Settings\trulsn\My Documents\MetEnFrem\Figurer\PERK-2-14-M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2363" y="1143000"/>
            <a:ext cx="5253037" cy="208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 descr="C:\Documents and Settings\trulsn\My Documents\MetEnFrem\Figurer\PERK-2-15-M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6675" y="3733800"/>
            <a:ext cx="5038725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Text Box 10"/>
          <p:cNvSpPr txBox="1">
            <a:spLocks noChangeArrowheads="1"/>
          </p:cNvSpPr>
          <p:nvPr/>
        </p:nvSpPr>
        <p:spPr bwMode="auto">
          <a:xfrm>
            <a:off x="6553200" y="6613525"/>
            <a:ext cx="2514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1000" b="1">
                <a:cs typeface="Times New Roman" pitchFamily="18" charset="0"/>
              </a:rPr>
              <a:t>Figur fra P. Kofstad: Uorganisk kjemi</a:t>
            </a:r>
            <a:r>
              <a:rPr lang="en-US" sz="1000"/>
              <a:t>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83FDB6D-EDC6-4751-8381-A21423333F5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 1000 – Materialer, energi og nanoteknologi</a:t>
            </a:r>
            <a:endParaRPr lang="en-US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Molekylorbitaler</a:t>
            </a:r>
            <a:endParaRPr lang="en-US" smtClean="0"/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371600"/>
            <a:ext cx="3810000" cy="4724400"/>
          </a:xfrm>
        </p:spPr>
        <p:txBody>
          <a:bodyPr/>
          <a:lstStyle/>
          <a:p>
            <a:pPr eaLnBrk="1" hangingPunct="1"/>
            <a:r>
              <a:rPr lang="nb-NO" sz="1800" smtClean="0"/>
              <a:t>Hvis elektronene kan fylle molekylorbitalene med lavere energi, da har vi en </a:t>
            </a:r>
            <a:r>
              <a:rPr lang="nb-NO" sz="1800" b="1" smtClean="0"/>
              <a:t>binding: Molekylet er stabilt.</a:t>
            </a:r>
          </a:p>
          <a:p>
            <a:pPr eaLnBrk="1" hangingPunct="1"/>
            <a:endParaRPr lang="nb-NO" sz="1800" smtClean="0"/>
          </a:p>
          <a:p>
            <a:pPr eaLnBrk="1" hangingPunct="1"/>
            <a:r>
              <a:rPr lang="nb-NO" sz="1800" smtClean="0"/>
              <a:t>Eksempel: O</a:t>
            </a:r>
            <a:r>
              <a:rPr lang="nb-NO" sz="1800" baseline="-25000" smtClean="0"/>
              <a:t>2</a:t>
            </a:r>
            <a:r>
              <a:rPr lang="nb-NO" sz="1800" smtClean="0"/>
              <a:t>        O=O</a:t>
            </a:r>
          </a:p>
          <a:p>
            <a:pPr eaLnBrk="1" hangingPunct="1"/>
            <a:endParaRPr lang="nb-NO" sz="1800" smtClean="0"/>
          </a:p>
          <a:p>
            <a:pPr eaLnBrk="1" hangingPunct="1">
              <a:buFontTx/>
              <a:buNone/>
            </a:pPr>
            <a:r>
              <a:rPr lang="nb-NO" sz="1800" smtClean="0"/>
              <a:t>	4 elektronpar der energien har sunket (bindende).</a:t>
            </a:r>
          </a:p>
          <a:p>
            <a:pPr eaLnBrk="1" hangingPunct="1">
              <a:buFontTx/>
              <a:buNone/>
            </a:pPr>
            <a:r>
              <a:rPr lang="nb-NO" sz="1800" smtClean="0"/>
              <a:t>	2 elektronpar der energien har steget (antibindende)</a:t>
            </a:r>
          </a:p>
          <a:p>
            <a:pPr eaLnBrk="1" hangingPunct="1">
              <a:buFontTx/>
              <a:buNone/>
            </a:pPr>
            <a:r>
              <a:rPr lang="nb-NO" sz="1800" smtClean="0"/>
              <a:t>	</a:t>
            </a:r>
            <a:r>
              <a:rPr lang="nb-NO" sz="1800" b="1" smtClean="0"/>
              <a:t>Bindingsorden</a:t>
            </a:r>
            <a:r>
              <a:rPr lang="nb-NO" sz="1800" smtClean="0"/>
              <a:t> = 4 - 2 = 2</a:t>
            </a:r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en-US" sz="1800" smtClean="0"/>
          </a:p>
        </p:txBody>
      </p:sp>
      <p:pic>
        <p:nvPicPr>
          <p:cNvPr id="15365" name="Picture 5" descr="C:\Documents and Settings\trulsn\My Documents\MetEnFrem\Figurer\PERK-2-16-M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1466850"/>
            <a:ext cx="5105400" cy="440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6553200" y="6613525"/>
            <a:ext cx="2514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1000" b="1">
                <a:cs typeface="Times New Roman" pitchFamily="18" charset="0"/>
              </a:rPr>
              <a:t>Figur fra P. Kofstad: Uorganisk kjemi</a:t>
            </a:r>
            <a:r>
              <a:rPr lang="en-US" sz="1000"/>
              <a:t>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83FDB6D-EDC6-4751-8381-A21423333F5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Molekylorbitaler</a:t>
            </a:r>
            <a:r>
              <a:rPr lang="en-US" dirty="0" smtClean="0"/>
              <a:t>, O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MENA 1000 – Materialer, energi og nanoteknologi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EC4D604-58DC-406D-A936-4C2751C9B64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" y="1442484"/>
            <a:ext cx="7588015" cy="4725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84368" y="5085184"/>
            <a:ext cx="644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s</a:t>
            </a:r>
            <a:r>
              <a:rPr lang="en-US" dirty="0" smtClean="0"/>
              <a:t>1s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53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Molekylorbitaler</a:t>
            </a:r>
            <a:r>
              <a:rPr lang="en-US" dirty="0" smtClean="0"/>
              <a:t>, O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MENA 1000 – Materialer, energi og nanoteknologi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EC4D604-58DC-406D-A936-4C2751C9B64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884368" y="5085184"/>
            <a:ext cx="553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s</a:t>
            </a:r>
            <a:r>
              <a:rPr lang="en-US" baseline="-25000" dirty="0" smtClean="0"/>
              <a:t>1s</a:t>
            </a:r>
            <a:endParaRPr lang="en-US" baseline="-250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12" y="1449684"/>
            <a:ext cx="7588015" cy="4725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891735" y="4786303"/>
            <a:ext cx="65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s</a:t>
            </a:r>
            <a:r>
              <a:rPr lang="en-US" baseline="-25000" dirty="0" smtClean="0"/>
              <a:t>1s</a:t>
            </a:r>
            <a:r>
              <a:rPr lang="en-US" baseline="30000" dirty="0" smtClean="0"/>
              <a:t>*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74422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Molekylorbitaler</a:t>
            </a:r>
            <a:r>
              <a:rPr lang="en-US" dirty="0" smtClean="0"/>
              <a:t>, O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MENA 1000 – Materialer, energi og nanoteknologi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EC4D604-58DC-406D-A936-4C2751C9B64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884368" y="5085184"/>
            <a:ext cx="553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s</a:t>
            </a:r>
            <a:r>
              <a:rPr lang="en-US" baseline="-25000" dirty="0" smtClean="0"/>
              <a:t>1s</a:t>
            </a:r>
            <a:endParaRPr lang="en-US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7891735" y="4786303"/>
            <a:ext cx="65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s</a:t>
            </a:r>
            <a:r>
              <a:rPr lang="en-US" baseline="-25000" dirty="0" smtClean="0"/>
              <a:t>1s</a:t>
            </a:r>
            <a:r>
              <a:rPr lang="en-US" baseline="30000" dirty="0" smtClean="0"/>
              <a:t>*</a:t>
            </a:r>
            <a:endParaRPr lang="en-US" baseline="300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2" y="1442484"/>
            <a:ext cx="7588015" cy="4725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884368" y="4149080"/>
            <a:ext cx="587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s</a:t>
            </a:r>
            <a:r>
              <a:rPr lang="en-US" baseline="-25000" dirty="0" smtClean="0">
                <a:latin typeface="+mj-lt"/>
              </a:rPr>
              <a:t>2s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322663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err="1" smtClean="0"/>
              <a:t>What</a:t>
            </a:r>
            <a:r>
              <a:rPr lang="nb-NO" dirty="0" smtClean="0"/>
              <a:t> </a:t>
            </a:r>
            <a:r>
              <a:rPr lang="nb-NO" dirty="0" err="1" smtClean="0"/>
              <a:t>are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fundamental </a:t>
            </a:r>
            <a:r>
              <a:rPr lang="nb-NO" dirty="0" err="1" smtClean="0"/>
              <a:t>forces</a:t>
            </a:r>
            <a:r>
              <a:rPr lang="nb-NO" dirty="0" smtClean="0"/>
              <a:t> in nature?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828800"/>
            <a:ext cx="6488954" cy="394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1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Molekylorbitaler</a:t>
            </a:r>
            <a:r>
              <a:rPr lang="en-US" dirty="0" smtClean="0"/>
              <a:t>, O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MENA 1000 – Materialer, energi og nanoteknologi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EC4D604-58DC-406D-A936-4C2751C9B64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884368" y="5085184"/>
            <a:ext cx="553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s</a:t>
            </a:r>
            <a:r>
              <a:rPr lang="en-US" baseline="-25000" dirty="0" smtClean="0"/>
              <a:t>1s</a:t>
            </a:r>
            <a:endParaRPr lang="en-US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7891735" y="4786303"/>
            <a:ext cx="65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s</a:t>
            </a:r>
            <a:r>
              <a:rPr lang="en-US" baseline="-25000" dirty="0" smtClean="0"/>
              <a:t>1s</a:t>
            </a:r>
            <a:r>
              <a:rPr lang="en-US" baseline="30000" dirty="0" smtClean="0"/>
              <a:t>*</a:t>
            </a:r>
            <a:endParaRPr lang="en-US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7884368" y="4149080"/>
            <a:ext cx="587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s</a:t>
            </a:r>
            <a:r>
              <a:rPr lang="en-US" baseline="-25000" dirty="0" smtClean="0">
                <a:latin typeface="+mj-lt"/>
              </a:rPr>
              <a:t>2s</a:t>
            </a:r>
            <a:endParaRPr lang="en-US" baseline="-250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2" y="1442484"/>
            <a:ext cx="7588015" cy="4725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884368" y="3789040"/>
            <a:ext cx="689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s</a:t>
            </a:r>
            <a:r>
              <a:rPr lang="en-US" baseline="-25000" dirty="0" smtClean="0">
                <a:latin typeface="+mj-lt"/>
              </a:rPr>
              <a:t>2s</a:t>
            </a:r>
            <a:r>
              <a:rPr lang="en-US" baseline="30000" dirty="0" smtClean="0"/>
              <a:t>*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20288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Molekylorbitaler</a:t>
            </a:r>
            <a:r>
              <a:rPr lang="en-US" dirty="0" smtClean="0"/>
              <a:t>, O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MENA 1000 – Materialer, energi og nanoteknologi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EC4D604-58DC-406D-A936-4C2751C9B64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884368" y="5085184"/>
            <a:ext cx="553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s</a:t>
            </a:r>
            <a:r>
              <a:rPr lang="en-US" baseline="-25000" dirty="0" smtClean="0"/>
              <a:t>1s</a:t>
            </a:r>
            <a:endParaRPr lang="en-US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7891735" y="4786303"/>
            <a:ext cx="65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s</a:t>
            </a:r>
            <a:r>
              <a:rPr lang="en-US" baseline="-25000" dirty="0" smtClean="0"/>
              <a:t>1s</a:t>
            </a:r>
            <a:r>
              <a:rPr lang="en-US" baseline="30000" dirty="0" smtClean="0"/>
              <a:t>*</a:t>
            </a:r>
            <a:endParaRPr lang="en-US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7884368" y="4149080"/>
            <a:ext cx="587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s</a:t>
            </a:r>
            <a:r>
              <a:rPr lang="en-US" baseline="-25000" dirty="0" smtClean="0">
                <a:latin typeface="+mj-lt"/>
              </a:rPr>
              <a:t>2s</a:t>
            </a:r>
            <a:endParaRPr lang="en-US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7884368" y="3789040"/>
            <a:ext cx="689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s</a:t>
            </a:r>
            <a:r>
              <a:rPr lang="en-US" baseline="-25000" dirty="0" smtClean="0">
                <a:latin typeface="+mj-lt"/>
              </a:rPr>
              <a:t>2s</a:t>
            </a:r>
            <a:r>
              <a:rPr lang="en-US" baseline="30000" dirty="0" smtClean="0"/>
              <a:t>*</a:t>
            </a:r>
            <a:endParaRPr lang="en-US" baseline="300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" y="1442484"/>
            <a:ext cx="7588015" cy="4725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884368" y="3284984"/>
            <a:ext cx="598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s</a:t>
            </a:r>
            <a:r>
              <a:rPr lang="en-US" baseline="-25000" dirty="0" smtClean="0">
                <a:latin typeface="+mj-lt"/>
              </a:rPr>
              <a:t>2p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951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Molekylorbitaler</a:t>
            </a:r>
            <a:r>
              <a:rPr lang="en-US" dirty="0" smtClean="0"/>
              <a:t>, O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MENA 1000 – Materialer, energi og nanoteknologi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EC4D604-58DC-406D-A936-4C2751C9B64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884368" y="5085184"/>
            <a:ext cx="553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s</a:t>
            </a:r>
            <a:r>
              <a:rPr lang="en-US" baseline="-25000" dirty="0" smtClean="0"/>
              <a:t>1s</a:t>
            </a:r>
            <a:endParaRPr lang="en-US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7891735" y="4786303"/>
            <a:ext cx="65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s</a:t>
            </a:r>
            <a:r>
              <a:rPr lang="en-US" baseline="-25000" dirty="0" smtClean="0"/>
              <a:t>1s</a:t>
            </a:r>
            <a:r>
              <a:rPr lang="en-US" baseline="30000" dirty="0" smtClean="0"/>
              <a:t>*</a:t>
            </a:r>
            <a:endParaRPr lang="en-US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7884368" y="4149080"/>
            <a:ext cx="587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s</a:t>
            </a:r>
            <a:r>
              <a:rPr lang="en-US" baseline="-25000" dirty="0" smtClean="0">
                <a:latin typeface="+mj-lt"/>
              </a:rPr>
              <a:t>2s</a:t>
            </a:r>
            <a:endParaRPr lang="en-US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7884368" y="3789040"/>
            <a:ext cx="689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s</a:t>
            </a:r>
            <a:r>
              <a:rPr lang="en-US" baseline="-25000" dirty="0" smtClean="0">
                <a:latin typeface="+mj-lt"/>
              </a:rPr>
              <a:t>2s</a:t>
            </a:r>
            <a:r>
              <a:rPr lang="en-US" baseline="30000" dirty="0" smtClean="0"/>
              <a:t>*</a:t>
            </a:r>
            <a:endParaRPr lang="en-US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7884368" y="3284984"/>
            <a:ext cx="598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s</a:t>
            </a:r>
            <a:r>
              <a:rPr lang="en-US" baseline="-25000" dirty="0" smtClean="0">
                <a:latin typeface="+mj-lt"/>
              </a:rPr>
              <a:t>2p</a:t>
            </a:r>
            <a:endParaRPr lang="en-US" baseline="-250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12" y="1442484"/>
            <a:ext cx="7588015" cy="4725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884368" y="2996952"/>
            <a:ext cx="580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p</a:t>
            </a:r>
            <a:r>
              <a:rPr lang="en-US" baseline="-25000" dirty="0" smtClean="0">
                <a:latin typeface="+mj-lt"/>
              </a:rPr>
              <a:t>2p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63471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Molekylorbitaler</a:t>
            </a:r>
            <a:r>
              <a:rPr lang="en-US" dirty="0" smtClean="0"/>
              <a:t>, O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MENA 1000 – Materialer, energi og nanoteknologi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EC4D604-58DC-406D-A936-4C2751C9B64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884368" y="5085184"/>
            <a:ext cx="553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s</a:t>
            </a:r>
            <a:r>
              <a:rPr lang="en-US" baseline="-25000" dirty="0" smtClean="0"/>
              <a:t>1s</a:t>
            </a:r>
            <a:endParaRPr lang="en-US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7891735" y="4786303"/>
            <a:ext cx="65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s</a:t>
            </a:r>
            <a:r>
              <a:rPr lang="en-US" baseline="-25000" dirty="0" smtClean="0"/>
              <a:t>1s</a:t>
            </a:r>
            <a:r>
              <a:rPr lang="en-US" baseline="30000" dirty="0" smtClean="0"/>
              <a:t>*</a:t>
            </a:r>
            <a:endParaRPr lang="en-US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7884368" y="4149080"/>
            <a:ext cx="587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s</a:t>
            </a:r>
            <a:r>
              <a:rPr lang="en-US" baseline="-25000" dirty="0" smtClean="0">
                <a:latin typeface="+mj-lt"/>
              </a:rPr>
              <a:t>2s</a:t>
            </a:r>
            <a:endParaRPr lang="en-US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7884368" y="3789040"/>
            <a:ext cx="689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s</a:t>
            </a:r>
            <a:r>
              <a:rPr lang="en-US" baseline="-25000" dirty="0" smtClean="0">
                <a:latin typeface="+mj-lt"/>
              </a:rPr>
              <a:t>2s</a:t>
            </a:r>
            <a:r>
              <a:rPr lang="en-US" baseline="30000" dirty="0" smtClean="0"/>
              <a:t>*</a:t>
            </a:r>
            <a:endParaRPr lang="en-US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7884368" y="3284984"/>
            <a:ext cx="598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s</a:t>
            </a:r>
            <a:r>
              <a:rPr lang="en-US" baseline="-25000" dirty="0" smtClean="0">
                <a:latin typeface="+mj-lt"/>
              </a:rPr>
              <a:t>2p</a:t>
            </a:r>
            <a:endParaRPr lang="en-US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7884368" y="2996952"/>
            <a:ext cx="683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p</a:t>
            </a:r>
            <a:r>
              <a:rPr lang="en-US" baseline="-25000" dirty="0" smtClean="0">
                <a:latin typeface="+mj-lt"/>
              </a:rPr>
              <a:t>2py</a:t>
            </a:r>
            <a:endParaRPr lang="en-US" baseline="-250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12" y="1442484"/>
            <a:ext cx="7588015" cy="4725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892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Molekylorbitaler</a:t>
            </a:r>
            <a:r>
              <a:rPr lang="en-US" dirty="0" smtClean="0"/>
              <a:t>, O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MENA 1000 – Materialer, energi og nanoteknologi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EC4D604-58DC-406D-A936-4C2751C9B64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884368" y="5085184"/>
            <a:ext cx="553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s</a:t>
            </a:r>
            <a:r>
              <a:rPr lang="en-US" baseline="-25000" dirty="0" smtClean="0"/>
              <a:t>1s</a:t>
            </a:r>
            <a:endParaRPr lang="en-US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7891735" y="4786303"/>
            <a:ext cx="65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s</a:t>
            </a:r>
            <a:r>
              <a:rPr lang="en-US" baseline="-25000" dirty="0" smtClean="0"/>
              <a:t>1s</a:t>
            </a:r>
            <a:r>
              <a:rPr lang="en-US" baseline="30000" dirty="0" smtClean="0"/>
              <a:t>*</a:t>
            </a:r>
            <a:endParaRPr lang="en-US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7884368" y="4149080"/>
            <a:ext cx="587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s</a:t>
            </a:r>
            <a:r>
              <a:rPr lang="en-US" baseline="-25000" dirty="0" smtClean="0">
                <a:latin typeface="+mj-lt"/>
              </a:rPr>
              <a:t>2s</a:t>
            </a:r>
            <a:endParaRPr lang="en-US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7884368" y="3789040"/>
            <a:ext cx="689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s</a:t>
            </a:r>
            <a:r>
              <a:rPr lang="en-US" baseline="-25000" dirty="0" smtClean="0">
                <a:latin typeface="+mj-lt"/>
              </a:rPr>
              <a:t>2s</a:t>
            </a:r>
            <a:r>
              <a:rPr lang="en-US" baseline="30000" dirty="0" smtClean="0"/>
              <a:t>*</a:t>
            </a:r>
            <a:endParaRPr lang="en-US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7884368" y="3284984"/>
            <a:ext cx="598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s</a:t>
            </a:r>
            <a:r>
              <a:rPr lang="en-US" baseline="-25000" dirty="0" smtClean="0">
                <a:latin typeface="+mj-lt"/>
              </a:rPr>
              <a:t>2p</a:t>
            </a:r>
            <a:endParaRPr lang="en-US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7803597" y="2276872"/>
            <a:ext cx="803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s</a:t>
            </a:r>
            <a:r>
              <a:rPr lang="en-US" baseline="-25000" dirty="0" smtClean="0">
                <a:latin typeface="+mj-lt"/>
              </a:rPr>
              <a:t>2px</a:t>
            </a:r>
            <a:r>
              <a:rPr lang="en-US" baseline="30000" dirty="0" smtClean="0"/>
              <a:t>*</a:t>
            </a:r>
            <a:endParaRPr lang="en-US" baseline="300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" y="1442484"/>
            <a:ext cx="7588015" cy="4725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891735" y="2918519"/>
            <a:ext cx="683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p</a:t>
            </a:r>
            <a:r>
              <a:rPr lang="en-US" baseline="-25000" dirty="0" smtClean="0">
                <a:latin typeface="+mj-lt"/>
              </a:rPr>
              <a:t>2py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43789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 1000 – Materialer, energi og nanoteknologi</a:t>
            </a:r>
            <a:endParaRPr lang="en-US"/>
          </a:p>
        </p:txBody>
      </p:sp>
      <p:sp>
        <p:nvSpPr>
          <p:cNvPr id="16387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Molekylorbitaler (MO)</a:t>
            </a:r>
            <a:endParaRPr lang="en-US" smtClean="0"/>
          </a:p>
        </p:txBody>
      </p:sp>
      <p:sp>
        <p:nvSpPr>
          <p:cNvPr id="16388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143000"/>
            <a:ext cx="4495800" cy="4724400"/>
          </a:xfrm>
        </p:spPr>
        <p:txBody>
          <a:bodyPr/>
          <a:lstStyle/>
          <a:p>
            <a:pPr eaLnBrk="1" hangingPunct="1"/>
            <a:r>
              <a:rPr lang="nb-NO" sz="1800" smtClean="0"/>
              <a:t>Eksempel: Karbonmonoksid CO</a:t>
            </a:r>
          </a:p>
          <a:p>
            <a:pPr eaLnBrk="1" hangingPunct="1"/>
            <a:endParaRPr lang="nb-NO" sz="1800" smtClean="0"/>
          </a:p>
          <a:p>
            <a:pPr eaLnBrk="1" hangingPunct="1">
              <a:buFontTx/>
              <a:buNone/>
            </a:pPr>
            <a:r>
              <a:rPr lang="nb-NO" sz="1800" smtClean="0"/>
              <a:t>	:C</a:t>
            </a:r>
            <a:r>
              <a:rPr lang="nb-NO" sz="1800" smtClean="0">
                <a:sym typeface="Symbol" pitchFamily="18" charset="2"/>
              </a:rPr>
              <a:t>O:</a:t>
            </a:r>
          </a:p>
          <a:p>
            <a:pPr eaLnBrk="1" hangingPunct="1">
              <a:buFontTx/>
              <a:buNone/>
            </a:pPr>
            <a:endParaRPr lang="nb-NO" sz="1800" smtClean="0">
              <a:sym typeface="Symbol" pitchFamily="18" charset="2"/>
            </a:endParaRPr>
          </a:p>
          <a:p>
            <a:pPr eaLnBrk="1" hangingPunct="1"/>
            <a:r>
              <a:rPr lang="nb-NO" sz="1800" smtClean="0">
                <a:sym typeface="Symbol" pitchFamily="18" charset="2"/>
              </a:rPr>
              <a:t>Molekylorbitalene som tar hensyn til alle elektronene gir det fulle og hele bilde av bindingene</a:t>
            </a:r>
          </a:p>
          <a:p>
            <a:pPr eaLnBrk="1" hangingPunct="1"/>
            <a:endParaRPr lang="nb-NO" sz="1800" b="1" i="1" smtClean="0">
              <a:sym typeface="Symbol" pitchFamily="18" charset="2"/>
            </a:endParaRPr>
          </a:p>
          <a:p>
            <a:pPr eaLnBrk="1" hangingPunct="1"/>
            <a:r>
              <a:rPr lang="nb-NO" sz="1800" b="1" i="1" smtClean="0">
                <a:sym typeface="Symbol" pitchFamily="18" charset="2"/>
              </a:rPr>
              <a:t>MO RULER !</a:t>
            </a:r>
          </a:p>
          <a:p>
            <a:pPr eaLnBrk="1" hangingPunct="1"/>
            <a:endParaRPr lang="nb-NO" sz="1800" smtClean="0">
              <a:sym typeface="Symbol" pitchFamily="18" charset="2"/>
            </a:endParaRPr>
          </a:p>
          <a:p>
            <a:pPr eaLnBrk="1" hangingPunct="1"/>
            <a:r>
              <a:rPr lang="nb-NO" sz="1800" smtClean="0">
                <a:sym typeface="Symbol" pitchFamily="18" charset="2"/>
              </a:rPr>
              <a:t>Men de er kompliserte å beregne; vi klarer det bare med stor datakraft og bare for de enkleste systemene.</a:t>
            </a:r>
          </a:p>
          <a:p>
            <a:pPr eaLnBrk="1" hangingPunct="1"/>
            <a:endParaRPr lang="nb-NO" sz="1800" smtClean="0">
              <a:sym typeface="Symbol" pitchFamily="18" charset="2"/>
            </a:endParaRPr>
          </a:p>
          <a:p>
            <a:pPr eaLnBrk="1" hangingPunct="1"/>
            <a:r>
              <a:rPr lang="nb-NO" sz="1800" smtClean="0">
                <a:sym typeface="Symbol" pitchFamily="18" charset="2"/>
              </a:rPr>
              <a:t>Vi trenger </a:t>
            </a:r>
            <a:r>
              <a:rPr lang="nb-NO" sz="1800" i="1" smtClean="0">
                <a:sym typeface="Symbol" pitchFamily="18" charset="2"/>
              </a:rPr>
              <a:t>forenklede modeller</a:t>
            </a:r>
            <a:r>
              <a:rPr lang="nb-NO" sz="1800" smtClean="0">
                <a:sym typeface="Symbol" pitchFamily="18" charset="2"/>
              </a:rPr>
              <a:t> og </a:t>
            </a:r>
            <a:r>
              <a:rPr lang="nb-NO" sz="1800" i="1" smtClean="0">
                <a:sym typeface="Symbol" pitchFamily="18" charset="2"/>
              </a:rPr>
              <a:t>tilnærmelser</a:t>
            </a:r>
            <a:r>
              <a:rPr lang="nb-NO" sz="1800" smtClean="0">
                <a:sym typeface="Symbol" pitchFamily="18" charset="2"/>
              </a:rPr>
              <a:t>.</a:t>
            </a:r>
            <a:endParaRPr lang="en-US" sz="1800" smtClean="0"/>
          </a:p>
        </p:txBody>
      </p:sp>
      <p:pic>
        <p:nvPicPr>
          <p:cNvPr id="16390" name="Picture 1033" descr="fig03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9263" y="914400"/>
            <a:ext cx="3459162" cy="5682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Rectangle 1034"/>
          <p:cNvSpPr>
            <a:spLocks noChangeArrowheads="1"/>
          </p:cNvSpPr>
          <p:nvPr/>
        </p:nvSpPr>
        <p:spPr bwMode="auto">
          <a:xfrm>
            <a:off x="6248400" y="6019800"/>
            <a:ext cx="12192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2916238" y="6197600"/>
            <a:ext cx="38258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i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NFF – </a:t>
            </a:r>
            <a:r>
              <a:rPr lang="en-GB" sz="2000" i="1" dirty="0" err="1">
                <a:solidFill>
                  <a:schemeClr val="bg2">
                    <a:lumMod val="75000"/>
                  </a:schemeClr>
                </a:solidFill>
                <a:latin typeface="+mn-lt"/>
              </a:rPr>
              <a:t>Ny</a:t>
            </a:r>
            <a:r>
              <a:rPr lang="en-GB" sz="2000" i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 </a:t>
            </a:r>
            <a:r>
              <a:rPr lang="en-GB" sz="2000" i="1" dirty="0" err="1">
                <a:solidFill>
                  <a:schemeClr val="bg2">
                    <a:lumMod val="75000"/>
                  </a:schemeClr>
                </a:solidFill>
                <a:latin typeface="+mn-lt"/>
              </a:rPr>
              <a:t>Forenkling</a:t>
            </a:r>
            <a:r>
              <a:rPr lang="en-GB" sz="2000" i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 </a:t>
            </a:r>
            <a:r>
              <a:rPr lang="en-GB" sz="2000" i="1" dirty="0" err="1">
                <a:solidFill>
                  <a:schemeClr val="bg2">
                    <a:lumMod val="75000"/>
                  </a:schemeClr>
                </a:solidFill>
                <a:latin typeface="+mn-lt"/>
              </a:rPr>
              <a:t>Følger</a:t>
            </a:r>
            <a:r>
              <a:rPr lang="en-GB" sz="2000" i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 - </a:t>
            </a:r>
            <a:r>
              <a:rPr lang="en-GB" sz="2000" i="1" dirty="0">
                <a:solidFill>
                  <a:schemeClr val="bg2">
                    <a:lumMod val="75000"/>
                  </a:schemeClr>
                </a:solidFill>
                <a:latin typeface="+mn-lt"/>
                <a:sym typeface="Wingdings" pitchFamily="2" charset="2"/>
              </a:rPr>
              <a:t></a:t>
            </a:r>
            <a:endParaRPr lang="en-GB" sz="2000" i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83FDB6D-EDC6-4751-8381-A21423333F5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16389" name="Text Box 1031"/>
          <p:cNvSpPr txBox="1">
            <a:spLocks noChangeArrowheads="1"/>
          </p:cNvSpPr>
          <p:nvPr/>
        </p:nvSpPr>
        <p:spPr bwMode="auto">
          <a:xfrm>
            <a:off x="5868144" y="5805264"/>
            <a:ext cx="2971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1000" b="1" dirty="0">
                <a:cs typeface="Times New Roman" pitchFamily="18" charset="0"/>
              </a:rPr>
              <a:t>Figur fra </a:t>
            </a:r>
            <a:r>
              <a:rPr lang="nb-NO" sz="1000" b="1" dirty="0" err="1">
                <a:cs typeface="Times New Roman" pitchFamily="18" charset="0"/>
              </a:rPr>
              <a:t>Shriver</a:t>
            </a:r>
            <a:r>
              <a:rPr lang="nb-NO" sz="1000" b="1" dirty="0">
                <a:cs typeface="Times New Roman" pitchFamily="18" charset="0"/>
              </a:rPr>
              <a:t> and </a:t>
            </a:r>
            <a:r>
              <a:rPr lang="nb-NO" sz="1000" b="1" dirty="0" err="1">
                <a:cs typeface="Times New Roman" pitchFamily="18" charset="0"/>
              </a:rPr>
              <a:t>Atkins</a:t>
            </a:r>
            <a:r>
              <a:rPr lang="nb-NO" sz="1000" b="1" dirty="0">
                <a:cs typeface="Times New Roman" pitchFamily="18" charset="0"/>
              </a:rPr>
              <a:t>: </a:t>
            </a:r>
            <a:r>
              <a:rPr lang="nb-NO" sz="1000" b="1" dirty="0" err="1">
                <a:cs typeface="Times New Roman" pitchFamily="18" charset="0"/>
              </a:rPr>
              <a:t>Inorganic</a:t>
            </a:r>
            <a:r>
              <a:rPr lang="nb-NO" sz="1000" b="1" dirty="0">
                <a:cs typeface="Times New Roman" pitchFamily="18" charset="0"/>
              </a:rPr>
              <a:t> </a:t>
            </a:r>
            <a:r>
              <a:rPr lang="nb-NO" sz="1000" b="1" dirty="0" err="1">
                <a:cs typeface="Times New Roman" pitchFamily="18" charset="0"/>
              </a:rPr>
              <a:t>Chemistry</a:t>
            </a:r>
            <a:r>
              <a:rPr lang="en-US" sz="10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 1000 – Materialer, energi og nanoteknologi</a:t>
            </a:r>
            <a:endParaRPr lang="en-US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1850"/>
          </a:xfrm>
        </p:spPr>
        <p:txBody>
          <a:bodyPr/>
          <a:lstStyle/>
          <a:p>
            <a:pPr eaLnBrk="1" hangingPunct="1"/>
            <a:r>
              <a:rPr lang="nb-NO" smtClean="0"/>
              <a:t>Valensbindingsmodellen (VB)</a:t>
            </a:r>
            <a:endParaRPr lang="en-US" smtClean="0"/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990600"/>
            <a:ext cx="4843463" cy="4724400"/>
          </a:xfrm>
        </p:spPr>
        <p:txBody>
          <a:bodyPr/>
          <a:lstStyle/>
          <a:p>
            <a:pPr eaLnBrk="1" hangingPunct="1"/>
            <a:r>
              <a:rPr lang="nb-NO" sz="1800" dirty="0" smtClean="0"/>
              <a:t>Vi kan lage nye molekylorbitaler mellom to eller flere atomer ved lineære kombinasjoner av atomorbitaler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VB-modellen: ”Vi trenger bare ta med de </a:t>
            </a:r>
            <a:r>
              <a:rPr lang="nb-NO" sz="1800" i="1" dirty="0" smtClean="0"/>
              <a:t>bindende </a:t>
            </a:r>
            <a:r>
              <a:rPr lang="nb-NO" sz="1800" dirty="0" smtClean="0"/>
              <a:t>valenselektronene”</a:t>
            </a:r>
          </a:p>
          <a:p>
            <a:pPr lvl="1" eaLnBrk="1" hangingPunct="1"/>
            <a:endParaRPr lang="nb-NO" sz="1600" dirty="0" smtClean="0"/>
          </a:p>
          <a:p>
            <a:pPr eaLnBrk="1" hangingPunct="1"/>
            <a:r>
              <a:rPr lang="nb-NO" sz="1800" dirty="0" smtClean="0"/>
              <a:t>De er bindende ved konstruktiv overlapp</a:t>
            </a:r>
          </a:p>
          <a:p>
            <a:pPr lvl="1" eaLnBrk="1" hangingPunct="1"/>
            <a:endParaRPr lang="nb-NO" sz="1600" dirty="0" smtClean="0"/>
          </a:p>
          <a:p>
            <a:pPr eaLnBrk="1" hangingPunct="1"/>
            <a:r>
              <a:rPr lang="nb-NO" sz="1800" dirty="0" smtClean="0">
                <a:sym typeface="Symbol" pitchFamily="18" charset="2"/>
              </a:rPr>
              <a:t>-bindinger (</a:t>
            </a:r>
            <a:r>
              <a:rPr lang="nb-NO" sz="1800" dirty="0" err="1" smtClean="0">
                <a:sym typeface="Symbol" pitchFamily="18" charset="2"/>
              </a:rPr>
              <a:t>s+s</a:t>
            </a:r>
            <a:r>
              <a:rPr lang="nb-NO" sz="1800" dirty="0" smtClean="0">
                <a:sym typeface="Symbol" pitchFamily="18" charset="2"/>
              </a:rPr>
              <a:t>, </a:t>
            </a:r>
            <a:r>
              <a:rPr lang="nb-NO" sz="1800" dirty="0" err="1" smtClean="0">
                <a:sym typeface="Symbol" pitchFamily="18" charset="2"/>
              </a:rPr>
              <a:t>s+p</a:t>
            </a:r>
            <a:r>
              <a:rPr lang="nb-NO" sz="1800" baseline="-25000" dirty="0" err="1">
                <a:sym typeface="Symbol" pitchFamily="18" charset="2"/>
              </a:rPr>
              <a:t>x</a:t>
            </a:r>
            <a:r>
              <a:rPr lang="nb-NO" sz="1800" dirty="0" smtClean="0">
                <a:sym typeface="Symbol" pitchFamily="18" charset="2"/>
              </a:rPr>
              <a:t>, </a:t>
            </a:r>
            <a:r>
              <a:rPr lang="nb-NO" sz="1800" dirty="0" err="1" smtClean="0">
                <a:sym typeface="Symbol" pitchFamily="18" charset="2"/>
              </a:rPr>
              <a:t>p</a:t>
            </a:r>
            <a:r>
              <a:rPr lang="nb-NO" sz="1800" baseline="-25000" dirty="0" err="1" smtClean="0">
                <a:sym typeface="Symbol" pitchFamily="18" charset="2"/>
              </a:rPr>
              <a:t>x</a:t>
            </a:r>
            <a:r>
              <a:rPr lang="nb-NO" sz="1800" dirty="0" err="1" smtClean="0">
                <a:sym typeface="Symbol" pitchFamily="18" charset="2"/>
              </a:rPr>
              <a:t>+p</a:t>
            </a:r>
            <a:r>
              <a:rPr lang="nb-NO" sz="1800" baseline="-25000" dirty="0" err="1">
                <a:sym typeface="Symbol" pitchFamily="18" charset="2"/>
              </a:rPr>
              <a:t>x</a:t>
            </a:r>
            <a:r>
              <a:rPr lang="nb-NO" sz="1800" dirty="0" smtClean="0">
                <a:sym typeface="Symbol" pitchFamily="18" charset="2"/>
              </a:rPr>
              <a:t>) </a:t>
            </a:r>
          </a:p>
          <a:p>
            <a:pPr eaLnBrk="1" hangingPunct="1"/>
            <a:r>
              <a:rPr lang="nb-NO" sz="1800" dirty="0" smtClean="0">
                <a:sym typeface="Symbol" pitchFamily="18" charset="2"/>
              </a:rPr>
              <a:t>-bindinger (</a:t>
            </a:r>
            <a:r>
              <a:rPr lang="nb-NO" sz="1800" dirty="0" err="1" smtClean="0">
                <a:sym typeface="Symbol" pitchFamily="18" charset="2"/>
              </a:rPr>
              <a:t>p</a:t>
            </a:r>
            <a:r>
              <a:rPr lang="nb-NO" sz="1800" baseline="-25000" dirty="0" err="1" smtClean="0">
                <a:sym typeface="Symbol" pitchFamily="18" charset="2"/>
              </a:rPr>
              <a:t>y</a:t>
            </a:r>
            <a:r>
              <a:rPr lang="nb-NO" sz="1800" dirty="0" err="1" smtClean="0">
                <a:sym typeface="Symbol" pitchFamily="18" charset="2"/>
              </a:rPr>
              <a:t>+p</a:t>
            </a:r>
            <a:r>
              <a:rPr lang="nb-NO" sz="1800" baseline="-25000" dirty="0" err="1">
                <a:sym typeface="Symbol" pitchFamily="18" charset="2"/>
              </a:rPr>
              <a:t>y</a:t>
            </a:r>
            <a:r>
              <a:rPr lang="nb-NO" sz="1800" dirty="0" smtClean="0">
                <a:sym typeface="Symbol" pitchFamily="18" charset="2"/>
              </a:rPr>
              <a:t>, </a:t>
            </a:r>
            <a:r>
              <a:rPr lang="nb-NO" sz="1800" dirty="0" err="1" smtClean="0">
                <a:sym typeface="Symbol" pitchFamily="18" charset="2"/>
              </a:rPr>
              <a:t>p</a:t>
            </a:r>
            <a:r>
              <a:rPr lang="nb-NO" sz="1800" baseline="-25000" dirty="0" err="1" smtClean="0">
                <a:sym typeface="Symbol" pitchFamily="18" charset="2"/>
              </a:rPr>
              <a:t>z</a:t>
            </a:r>
            <a:r>
              <a:rPr lang="nb-NO" sz="1800" dirty="0" err="1" smtClean="0">
                <a:sym typeface="Symbol" pitchFamily="18" charset="2"/>
              </a:rPr>
              <a:t>+p</a:t>
            </a:r>
            <a:r>
              <a:rPr lang="nb-NO" sz="1800" baseline="-25000" dirty="0" err="1">
                <a:sym typeface="Symbol" pitchFamily="18" charset="2"/>
              </a:rPr>
              <a:t>z</a:t>
            </a:r>
            <a:r>
              <a:rPr lang="nb-NO" sz="1800" dirty="0" smtClean="0">
                <a:sym typeface="Symbol" pitchFamily="18" charset="2"/>
              </a:rPr>
              <a:t>)</a:t>
            </a:r>
            <a:endParaRPr lang="nb-NO" sz="1800" dirty="0" smtClean="0"/>
          </a:p>
        </p:txBody>
      </p:sp>
      <p:pic>
        <p:nvPicPr>
          <p:cNvPr id="17413" name="Picture 5" descr="fig0304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775" y="5029200"/>
            <a:ext cx="28924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 descr="fig0305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4370388"/>
            <a:ext cx="1635125" cy="218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7" descr="fig0306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7063" y="1066800"/>
            <a:ext cx="3208337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5867400" y="6309320"/>
            <a:ext cx="3276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1000" b="1" dirty="0">
                <a:cs typeface="Times New Roman" pitchFamily="18" charset="0"/>
              </a:rPr>
              <a:t>Figurer fra </a:t>
            </a:r>
            <a:r>
              <a:rPr lang="nb-NO" sz="1000" b="1" dirty="0" err="1">
                <a:cs typeface="Times New Roman" pitchFamily="18" charset="0"/>
              </a:rPr>
              <a:t>Shriver</a:t>
            </a:r>
            <a:r>
              <a:rPr lang="nb-NO" sz="1000" b="1" dirty="0">
                <a:cs typeface="Times New Roman" pitchFamily="18" charset="0"/>
              </a:rPr>
              <a:t> and </a:t>
            </a:r>
            <a:r>
              <a:rPr lang="nb-NO" sz="1000" b="1" dirty="0" err="1">
                <a:cs typeface="Times New Roman" pitchFamily="18" charset="0"/>
              </a:rPr>
              <a:t>Atkins</a:t>
            </a:r>
            <a:r>
              <a:rPr lang="nb-NO" sz="1000" b="1" dirty="0">
                <a:cs typeface="Times New Roman" pitchFamily="18" charset="0"/>
              </a:rPr>
              <a:t>: </a:t>
            </a:r>
            <a:r>
              <a:rPr lang="nb-NO" sz="1000" b="1" dirty="0" err="1">
                <a:cs typeface="Times New Roman" pitchFamily="18" charset="0"/>
              </a:rPr>
              <a:t>Inorganic</a:t>
            </a:r>
            <a:r>
              <a:rPr lang="nb-NO" sz="1000" b="1" dirty="0">
                <a:cs typeface="Times New Roman" pitchFamily="18" charset="0"/>
              </a:rPr>
              <a:t> </a:t>
            </a:r>
            <a:r>
              <a:rPr lang="nb-NO" sz="1000" b="1" dirty="0" err="1">
                <a:cs typeface="Times New Roman" pitchFamily="18" charset="0"/>
              </a:rPr>
              <a:t>Chemistry</a:t>
            </a:r>
            <a:r>
              <a:rPr lang="en-US" sz="1000" dirty="0"/>
              <a:t>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83FDB6D-EDC6-4751-8381-A21423333F5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 1000 – Materialer, energi og nanoteknologi</a:t>
            </a:r>
            <a:endParaRPr lang="en-US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Hybridisering (?)</a:t>
            </a:r>
            <a:endParaRPr lang="en-US" smtClean="0"/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143000"/>
            <a:ext cx="4411663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sz="1600" smtClean="0"/>
              <a:t>VB kan ikke forklare tetraedrisk CH</a:t>
            </a:r>
            <a:r>
              <a:rPr lang="nb-NO" sz="1600" baseline="-25000" smtClean="0"/>
              <a:t>4</a:t>
            </a:r>
            <a:r>
              <a:rPr lang="nb-NO" sz="1600" smtClean="0"/>
              <a:t>, fordi p-orbitalene er ortogonale.</a:t>
            </a:r>
          </a:p>
          <a:p>
            <a:pPr eaLnBrk="1" hangingPunct="1">
              <a:lnSpc>
                <a:spcPct val="90000"/>
              </a:lnSpc>
            </a:pPr>
            <a:endParaRPr lang="nb-NO" sz="1600" smtClean="0"/>
          </a:p>
          <a:p>
            <a:pPr eaLnBrk="1" hangingPunct="1">
              <a:lnSpc>
                <a:spcPct val="90000"/>
              </a:lnSpc>
            </a:pPr>
            <a:endParaRPr lang="nb-NO" sz="1600" smtClean="0"/>
          </a:p>
          <a:p>
            <a:pPr eaLnBrk="1" hangingPunct="1">
              <a:lnSpc>
                <a:spcPct val="90000"/>
              </a:lnSpc>
            </a:pPr>
            <a:endParaRPr lang="nb-NO" sz="1600" smtClean="0"/>
          </a:p>
          <a:p>
            <a:pPr eaLnBrk="1" hangingPunct="1">
              <a:lnSpc>
                <a:spcPct val="90000"/>
              </a:lnSpc>
            </a:pPr>
            <a:r>
              <a:rPr lang="nb-NO" sz="1600" smtClean="0"/>
              <a:t>Vi lager derfor en lineær kombinasjon av s- og p-orbitaler; sp</a:t>
            </a:r>
            <a:r>
              <a:rPr lang="nb-NO" sz="1600" baseline="30000" smtClean="0"/>
              <a:t>3</a:t>
            </a:r>
            <a:r>
              <a:rPr lang="nb-NO" sz="1600" smtClean="0"/>
              <a:t>; tetraedrisk symmetri</a:t>
            </a:r>
          </a:p>
          <a:p>
            <a:pPr eaLnBrk="1" hangingPunct="1">
              <a:lnSpc>
                <a:spcPct val="90000"/>
              </a:lnSpc>
            </a:pPr>
            <a:endParaRPr lang="nb-NO" sz="1600" smtClean="0"/>
          </a:p>
          <a:p>
            <a:pPr eaLnBrk="1" hangingPunct="1">
              <a:lnSpc>
                <a:spcPct val="90000"/>
              </a:lnSpc>
            </a:pPr>
            <a:r>
              <a:rPr lang="nb-NO" sz="1600" smtClean="0"/>
              <a:t>Vi kan ta med d-orbitaler for å få flere enn 4 retninger, eks. d</a:t>
            </a:r>
            <a:r>
              <a:rPr lang="nb-NO" sz="1600" baseline="30000" smtClean="0"/>
              <a:t>2</a:t>
            </a:r>
            <a:r>
              <a:rPr lang="nb-NO" sz="1600" smtClean="0"/>
              <a:t>sp</a:t>
            </a:r>
            <a:r>
              <a:rPr lang="nb-NO" sz="1600" baseline="30000" smtClean="0"/>
              <a:t>3</a:t>
            </a:r>
            <a:endParaRPr lang="nb-NO" sz="1600" smtClean="0"/>
          </a:p>
          <a:p>
            <a:pPr eaLnBrk="1" hangingPunct="1">
              <a:lnSpc>
                <a:spcPct val="90000"/>
              </a:lnSpc>
            </a:pPr>
            <a:endParaRPr lang="nb-NO" sz="1600" smtClean="0"/>
          </a:p>
          <a:p>
            <a:pPr eaLnBrk="1" hangingPunct="1">
              <a:lnSpc>
                <a:spcPct val="90000"/>
              </a:lnSpc>
            </a:pPr>
            <a:r>
              <a:rPr lang="nb-NO" sz="1600" smtClean="0"/>
              <a:t>Men: MO som tar med også H sine elektroner gir uten videre korrekt geometri! </a:t>
            </a:r>
          </a:p>
          <a:p>
            <a:pPr eaLnBrk="1" hangingPunct="1">
              <a:lnSpc>
                <a:spcPct val="90000"/>
              </a:lnSpc>
            </a:pPr>
            <a:endParaRPr lang="nb-NO" sz="16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b-NO" sz="1600" b="1" smtClean="0"/>
              <a:t>		- </a:t>
            </a:r>
            <a:r>
              <a:rPr lang="nb-NO" sz="1600" b="1" i="1" smtClean="0"/>
              <a:t>MO RULER!</a:t>
            </a:r>
          </a:p>
          <a:p>
            <a:pPr eaLnBrk="1" hangingPunct="1">
              <a:lnSpc>
                <a:spcPct val="90000"/>
              </a:lnSpc>
            </a:pPr>
            <a:endParaRPr lang="nb-NO" sz="1600" smtClean="0"/>
          </a:p>
          <a:p>
            <a:pPr eaLnBrk="1" hangingPunct="1">
              <a:lnSpc>
                <a:spcPct val="90000"/>
              </a:lnSpc>
            </a:pPr>
            <a:r>
              <a:rPr lang="nb-NO" sz="1600" smtClean="0"/>
              <a:t>VB og hybridisering er forenklede modeller</a:t>
            </a:r>
            <a:endParaRPr lang="en-US" sz="1600" smtClean="0"/>
          </a:p>
        </p:txBody>
      </p:sp>
      <p:pic>
        <p:nvPicPr>
          <p:cNvPr id="18437" name="Picture 5" descr="fig0114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219200"/>
            <a:ext cx="449580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fig0308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9088" y="3048000"/>
            <a:ext cx="2754312" cy="313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5508104" y="6237312"/>
            <a:ext cx="3200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1000" b="1" dirty="0">
                <a:cs typeface="Times New Roman" pitchFamily="18" charset="0"/>
              </a:rPr>
              <a:t>Figurer fra </a:t>
            </a:r>
            <a:r>
              <a:rPr lang="nb-NO" sz="1000" b="1" dirty="0" err="1">
                <a:cs typeface="Times New Roman" pitchFamily="18" charset="0"/>
              </a:rPr>
              <a:t>Shriver</a:t>
            </a:r>
            <a:r>
              <a:rPr lang="nb-NO" sz="1000" b="1" dirty="0">
                <a:cs typeface="Times New Roman" pitchFamily="18" charset="0"/>
              </a:rPr>
              <a:t> and </a:t>
            </a:r>
            <a:r>
              <a:rPr lang="nb-NO" sz="1000" b="1" dirty="0" err="1">
                <a:cs typeface="Times New Roman" pitchFamily="18" charset="0"/>
              </a:rPr>
              <a:t>Atkins</a:t>
            </a:r>
            <a:r>
              <a:rPr lang="nb-NO" sz="1000" b="1" dirty="0">
                <a:cs typeface="Times New Roman" pitchFamily="18" charset="0"/>
              </a:rPr>
              <a:t>: </a:t>
            </a:r>
            <a:r>
              <a:rPr lang="nb-NO" sz="1000" b="1" dirty="0" err="1">
                <a:cs typeface="Times New Roman" pitchFamily="18" charset="0"/>
              </a:rPr>
              <a:t>Inorganic</a:t>
            </a:r>
            <a:r>
              <a:rPr lang="nb-NO" sz="1000" b="1" dirty="0">
                <a:cs typeface="Times New Roman" pitchFamily="18" charset="0"/>
              </a:rPr>
              <a:t> </a:t>
            </a:r>
            <a:r>
              <a:rPr lang="nb-NO" sz="1000" b="1" dirty="0" err="1">
                <a:cs typeface="Times New Roman" pitchFamily="18" charset="0"/>
              </a:rPr>
              <a:t>Chemistry</a:t>
            </a:r>
            <a:r>
              <a:rPr lang="en-US" sz="1000" dirty="0"/>
              <a:t>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83FDB6D-EDC6-4751-8381-A21423333F5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 1000 – Materialer, energi og nanoteknologi</a:t>
            </a:r>
            <a:endParaRPr lang="en-US"/>
          </a:p>
        </p:txBody>
      </p:sp>
      <p:pic>
        <p:nvPicPr>
          <p:cNvPr id="19459" name="Picture 11" descr="C:\Documents and Settings\trulsn\My Documents\MetEnFrem\Figurer\fig0301c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1" y="2913752"/>
            <a:ext cx="2364432" cy="317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Oktettregelen og Lewisstrukturer</a:t>
            </a:r>
            <a:endParaRPr lang="en-US" smtClean="0"/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371600"/>
            <a:ext cx="47244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Oktettregelen: Et fullt ytre skall (2+6=8 elektroner) gir stor stabilitet.</a:t>
            </a:r>
          </a:p>
          <a:p>
            <a:pPr eaLnBrk="1" hangingPunct="1">
              <a:lnSpc>
                <a:spcPct val="90000"/>
              </a:lnSpc>
            </a:pPr>
            <a:endParaRPr lang="nb-NO" sz="1800" dirty="0" smtClean="0"/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Mange forbindelser er stabile nettopp fordi atomene får full oktett ved å dele elektronpar.</a:t>
            </a:r>
          </a:p>
          <a:p>
            <a:pPr eaLnBrk="1" hangingPunct="1">
              <a:lnSpc>
                <a:spcPct val="90000"/>
              </a:lnSpc>
            </a:pPr>
            <a:endParaRPr lang="nb-NO" sz="1800" dirty="0" smtClean="0"/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Det delte elektronparet kalles et </a:t>
            </a:r>
            <a:r>
              <a:rPr lang="nb-NO" sz="1800" i="1" dirty="0" smtClean="0"/>
              <a:t>bindende elektronpar</a:t>
            </a:r>
            <a:r>
              <a:rPr lang="nb-NO" sz="1800" dirty="0" smtClean="0"/>
              <a:t>. Vi kan ha ett, to eller tre slike bindinger mellom to atomer.</a:t>
            </a:r>
          </a:p>
          <a:p>
            <a:pPr eaLnBrk="1" hangingPunct="1">
              <a:lnSpc>
                <a:spcPct val="90000"/>
              </a:lnSpc>
            </a:pPr>
            <a:endParaRPr lang="nb-NO" sz="1800" dirty="0" smtClean="0"/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Andre elektronpar kalles frie elektronpar.</a:t>
            </a:r>
          </a:p>
          <a:p>
            <a:pPr eaLnBrk="1" hangingPunct="1">
              <a:lnSpc>
                <a:spcPct val="90000"/>
              </a:lnSpc>
            </a:pPr>
            <a:endParaRPr lang="nb-NO" sz="1800" dirty="0" smtClean="0"/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Lewis-strukturer er et verktøy for å visualisere disse forhold.</a:t>
            </a:r>
          </a:p>
          <a:p>
            <a:pPr eaLnBrk="1" hangingPunct="1">
              <a:lnSpc>
                <a:spcPct val="90000"/>
              </a:lnSpc>
            </a:pPr>
            <a:endParaRPr lang="nb-NO" sz="1800" dirty="0" smtClean="0"/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Rent kovalent modell: Deler elektroner ideelt.  </a:t>
            </a:r>
            <a:endParaRPr lang="en-US" sz="1800" dirty="0" smtClean="0"/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5940152" y="6309320"/>
            <a:ext cx="29765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1000" b="1" dirty="0">
                <a:cs typeface="Times New Roman" pitchFamily="18" charset="0"/>
              </a:rPr>
              <a:t>Figur fra </a:t>
            </a:r>
            <a:r>
              <a:rPr lang="nb-NO" sz="1000" b="1" dirty="0" err="1">
                <a:cs typeface="Times New Roman" pitchFamily="18" charset="0"/>
              </a:rPr>
              <a:t>Shriver</a:t>
            </a:r>
            <a:r>
              <a:rPr lang="nb-NO" sz="1000" b="1" dirty="0">
                <a:cs typeface="Times New Roman" pitchFamily="18" charset="0"/>
              </a:rPr>
              <a:t> and </a:t>
            </a:r>
            <a:r>
              <a:rPr lang="nb-NO" sz="1000" b="1" dirty="0" err="1">
                <a:cs typeface="Times New Roman" pitchFamily="18" charset="0"/>
              </a:rPr>
              <a:t>Atkins</a:t>
            </a:r>
            <a:r>
              <a:rPr lang="nb-NO" sz="1000" b="1" dirty="0">
                <a:cs typeface="Times New Roman" pitchFamily="18" charset="0"/>
              </a:rPr>
              <a:t>: </a:t>
            </a:r>
            <a:r>
              <a:rPr lang="nb-NO" sz="1000" b="1" dirty="0" err="1">
                <a:cs typeface="Times New Roman" pitchFamily="18" charset="0"/>
              </a:rPr>
              <a:t>Inorganic</a:t>
            </a:r>
            <a:r>
              <a:rPr lang="nb-NO" sz="1000" b="1" dirty="0">
                <a:cs typeface="Times New Roman" pitchFamily="18" charset="0"/>
              </a:rPr>
              <a:t> </a:t>
            </a:r>
            <a:r>
              <a:rPr lang="nb-NO" sz="1000" b="1" dirty="0" err="1">
                <a:cs typeface="Times New Roman" pitchFamily="18" charset="0"/>
              </a:rPr>
              <a:t>Chemistry</a:t>
            </a:r>
            <a:r>
              <a:rPr lang="en-US" sz="1000" dirty="0"/>
              <a:t> </a:t>
            </a:r>
          </a:p>
        </p:txBody>
      </p:sp>
      <p:pic>
        <p:nvPicPr>
          <p:cNvPr id="19463" name="Picture 7" descr="C:\Documents and Settings\trulsn\My Documents\MetEnFrem\Figurer\Lewis(young)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5550" y="76200"/>
            <a:ext cx="149225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6858000" y="34290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dirty="0"/>
              <a:t>A-B</a:t>
            </a:r>
            <a:endParaRPr lang="en-US" dirty="0"/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6858000" y="5877272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dirty="0"/>
              <a:t>A=B-C</a:t>
            </a:r>
            <a:endParaRPr lang="en-US" dirty="0"/>
          </a:p>
        </p:txBody>
      </p:sp>
      <p:sp>
        <p:nvSpPr>
          <p:cNvPr id="332810" name="WordArt 10"/>
          <p:cNvSpPr>
            <a:spLocks noChangeArrowheads="1" noChangeShapeType="1" noTextEdit="1"/>
          </p:cNvSpPr>
          <p:nvPr/>
        </p:nvSpPr>
        <p:spPr bwMode="auto">
          <a:xfrm>
            <a:off x="228600" y="152400"/>
            <a:ext cx="8382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spc="72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NFF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83FDB6D-EDC6-4751-8381-A21423333F5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23528" y="867102"/>
            <a:ext cx="6696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Lewis, G. N. (1916), "The Atom and the Molecule", J. Am. Chem. Soc., </a:t>
            </a:r>
            <a:r>
              <a:rPr lang="en-US" sz="1400" b="1" i="1" dirty="0"/>
              <a:t>38</a:t>
            </a:r>
            <a:r>
              <a:rPr lang="en-US" sz="1400" i="1" dirty="0"/>
              <a:t> (4): 762–85, </a:t>
            </a:r>
            <a:endParaRPr lang="en-US" sz="14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10" y="1772816"/>
            <a:ext cx="3481903" cy="90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2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2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8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 1000 – Materialer, energi og nanoteknologi</a:t>
            </a:r>
            <a:endParaRPr lang="en-US"/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Resonans</a:t>
            </a:r>
            <a:endParaRPr lang="en-US" smtClean="0"/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nb-NO" sz="1800" dirty="0" smtClean="0"/>
              <a:t>Molekyler med resonansformer ofte stabile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I Lewis-formalisme: Flere mulige arrangementer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Delokaliserte elektroner; resonanshybrider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I MO: Store orbitaler som dekker hele molekylet; 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Elektron-”lim”</a:t>
            </a:r>
          </a:p>
          <a:p>
            <a:pPr eaLnBrk="1" hangingPunct="1"/>
            <a:endParaRPr lang="en-US" sz="1800" dirty="0" smtClean="0"/>
          </a:p>
        </p:txBody>
      </p:sp>
      <p:pic>
        <p:nvPicPr>
          <p:cNvPr id="20485" name="Picture 5" descr="C:\Documents and Settings\trulsn\My Documents\MetEnFrem\Figurer\RC-3-22-nitrat-resonans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447800"/>
            <a:ext cx="3581400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6" descr="C:\Documents and Settings\trulsn\My Documents\MetEnFrem\Figurer\RC-3-23-nitratresona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3752850"/>
            <a:ext cx="12382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3833" name="WordArt 9"/>
          <p:cNvSpPr>
            <a:spLocks noChangeArrowheads="1" noChangeShapeType="1" noTextEdit="1"/>
          </p:cNvSpPr>
          <p:nvPr/>
        </p:nvSpPr>
        <p:spPr bwMode="auto">
          <a:xfrm>
            <a:off x="228600" y="228600"/>
            <a:ext cx="8382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spc="72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NFF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83FDB6D-EDC6-4751-8381-A21423333F5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3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3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8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Relative </a:t>
            </a:r>
            <a:r>
              <a:rPr lang="nb-NO" dirty="0" err="1" smtClean="0"/>
              <a:t>strength</a:t>
            </a:r>
            <a:r>
              <a:rPr lang="nb-NO" dirty="0" smtClean="0"/>
              <a:t> and range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fundamental </a:t>
            </a:r>
            <a:r>
              <a:rPr lang="nb-NO" dirty="0" err="1" smtClean="0"/>
              <a:t>forces</a:t>
            </a:r>
            <a:r>
              <a:rPr lang="nb-NO" dirty="0"/>
              <a:t>.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057400"/>
            <a:ext cx="8495571" cy="2692162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71" y="5321675"/>
            <a:ext cx="9037599" cy="81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54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 1000 – Materialer, energi og nanoteknologi</a:t>
            </a:r>
            <a:endParaRPr lang="en-US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Kovalent binding </a:t>
            </a:r>
            <a:br>
              <a:rPr lang="nb-NO" smtClean="0"/>
            </a:br>
            <a:r>
              <a:rPr lang="nb-NO" smtClean="0"/>
              <a:t>(”molekylenes binding” – krefter</a:t>
            </a:r>
            <a:r>
              <a:rPr lang="nb-NO" i="1" smtClean="0"/>
              <a:t> i </a:t>
            </a:r>
            <a:r>
              <a:rPr lang="nb-NO" smtClean="0"/>
              <a:t>molekyler)</a:t>
            </a:r>
            <a:endParaRPr lang="en-US" smtClean="0"/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143000"/>
            <a:ext cx="5029200" cy="5334000"/>
          </a:xfrm>
        </p:spPr>
        <p:txBody>
          <a:bodyPr/>
          <a:lstStyle/>
          <a:p>
            <a:pPr eaLnBrk="1" hangingPunct="1"/>
            <a:r>
              <a:rPr lang="nb-NO" sz="1600" dirty="0" smtClean="0"/>
              <a:t>Tilsvarer Lewisstrukturens modell</a:t>
            </a:r>
          </a:p>
          <a:p>
            <a:pPr eaLnBrk="1" hangingPunct="1"/>
            <a:endParaRPr lang="nb-NO" sz="1600" dirty="0" smtClean="0"/>
          </a:p>
          <a:p>
            <a:pPr eaLnBrk="1" hangingPunct="1"/>
            <a:r>
              <a:rPr lang="nb-NO" sz="1600" dirty="0" smtClean="0"/>
              <a:t>Deling av bindende elektronpar</a:t>
            </a:r>
          </a:p>
          <a:p>
            <a:pPr eaLnBrk="1" hangingPunct="1"/>
            <a:endParaRPr lang="nb-NO" sz="1600" dirty="0" smtClean="0"/>
          </a:p>
          <a:p>
            <a:pPr eaLnBrk="1" hangingPunct="1"/>
            <a:r>
              <a:rPr lang="nb-NO" sz="1600" b="1" i="1" dirty="0" smtClean="0"/>
              <a:t>Meget sterke bindinger i molekylene</a:t>
            </a:r>
            <a:r>
              <a:rPr lang="nb-NO" sz="1600" dirty="0" smtClean="0"/>
              <a:t> </a:t>
            </a:r>
            <a:r>
              <a:rPr lang="nb-NO" sz="1600" dirty="0" err="1" smtClean="0"/>
              <a:t>pga</a:t>
            </a:r>
            <a:r>
              <a:rPr lang="nb-NO" sz="1600" dirty="0" smtClean="0"/>
              <a:t> stor konstruktiv (bindende) overlapp av orbitaler</a:t>
            </a:r>
          </a:p>
          <a:p>
            <a:pPr eaLnBrk="1" hangingPunct="1"/>
            <a:endParaRPr lang="nb-NO" sz="1600" dirty="0" smtClean="0"/>
          </a:p>
          <a:p>
            <a:pPr eaLnBrk="1" hangingPunct="1"/>
            <a:r>
              <a:rPr lang="nb-NO" sz="1600" dirty="0" smtClean="0"/>
              <a:t>Retningsbestemte</a:t>
            </a:r>
          </a:p>
          <a:p>
            <a:pPr eaLnBrk="1" hangingPunct="1"/>
            <a:endParaRPr lang="nb-NO" sz="1600" dirty="0" smtClean="0"/>
          </a:p>
          <a:p>
            <a:pPr eaLnBrk="1" hangingPunct="1"/>
            <a:r>
              <a:rPr lang="nb-NO" sz="1600" dirty="0" smtClean="0"/>
              <a:t>Grunnstoffmolekyler og forbindelser med mange valenselektroner og liten forskjell i elektronegativitet </a:t>
            </a:r>
          </a:p>
          <a:p>
            <a:pPr eaLnBrk="1" hangingPunct="1"/>
            <a:endParaRPr lang="nb-NO" sz="1600" dirty="0" smtClean="0"/>
          </a:p>
          <a:p>
            <a:pPr lvl="1" eaLnBrk="1" hangingPunct="1"/>
            <a:r>
              <a:rPr lang="nb-NO" sz="1400" dirty="0" smtClean="0"/>
              <a:t>H-H, O=O, N</a:t>
            </a:r>
            <a:r>
              <a:rPr lang="nb-NO" sz="1400" dirty="0" smtClean="0">
                <a:sym typeface="Symbol" pitchFamily="18" charset="2"/>
              </a:rPr>
              <a:t>N</a:t>
            </a:r>
          </a:p>
          <a:p>
            <a:pPr lvl="1" eaLnBrk="1" hangingPunct="1"/>
            <a:r>
              <a:rPr lang="nb-NO" sz="1400" dirty="0" smtClean="0">
                <a:sym typeface="Symbol" pitchFamily="18" charset="2"/>
              </a:rPr>
              <a:t>P</a:t>
            </a:r>
            <a:r>
              <a:rPr lang="nb-NO" sz="1400" baseline="-25000" dirty="0" smtClean="0">
                <a:sym typeface="Symbol" pitchFamily="18" charset="2"/>
              </a:rPr>
              <a:t>4</a:t>
            </a:r>
            <a:r>
              <a:rPr lang="nb-NO" sz="1400" dirty="0" smtClean="0">
                <a:sym typeface="Symbol" pitchFamily="18" charset="2"/>
              </a:rPr>
              <a:t>, S</a:t>
            </a:r>
            <a:r>
              <a:rPr lang="nb-NO" sz="1400" baseline="-25000" dirty="0" smtClean="0">
                <a:sym typeface="Symbol" pitchFamily="18" charset="2"/>
              </a:rPr>
              <a:t>8</a:t>
            </a:r>
            <a:r>
              <a:rPr lang="nb-NO" sz="1400" dirty="0" smtClean="0">
                <a:sym typeface="Symbol" pitchFamily="18" charset="2"/>
              </a:rPr>
              <a:t>, C</a:t>
            </a:r>
            <a:r>
              <a:rPr lang="nb-NO" sz="1400" baseline="-25000" dirty="0" smtClean="0">
                <a:sym typeface="Symbol" pitchFamily="18" charset="2"/>
              </a:rPr>
              <a:t>60</a:t>
            </a:r>
          </a:p>
          <a:p>
            <a:pPr lvl="1" eaLnBrk="1" hangingPunct="1"/>
            <a:r>
              <a:rPr lang="nb-NO" sz="1600" dirty="0" err="1" smtClean="0"/>
              <a:t>C</a:t>
            </a:r>
            <a:r>
              <a:rPr lang="nb-NO" sz="1600" baseline="-25000" dirty="0" err="1" smtClean="0"/>
              <a:t>diamant</a:t>
            </a:r>
            <a:endParaRPr lang="nb-NO" sz="1600" dirty="0" smtClean="0"/>
          </a:p>
          <a:p>
            <a:pPr lvl="1" eaLnBrk="1" hangingPunct="1"/>
            <a:endParaRPr lang="nb-NO" sz="1600" baseline="-25000" dirty="0" smtClean="0"/>
          </a:p>
          <a:p>
            <a:pPr eaLnBrk="1" hangingPunct="1"/>
            <a:r>
              <a:rPr lang="nb-NO" sz="1800" b="1" dirty="0" smtClean="0"/>
              <a:t>Svake bindinger </a:t>
            </a:r>
            <a:r>
              <a:rPr lang="nb-NO" sz="1800" b="1" i="1" dirty="0" smtClean="0"/>
              <a:t>mellom</a:t>
            </a:r>
            <a:r>
              <a:rPr lang="nb-NO" sz="1800" b="1" dirty="0" smtClean="0"/>
              <a:t> molekylene</a:t>
            </a:r>
            <a:endParaRPr lang="en-US" sz="1600" dirty="0" smtClean="0"/>
          </a:p>
        </p:txBody>
      </p:sp>
      <p:pic>
        <p:nvPicPr>
          <p:cNvPr id="21509" name="Picture 5" descr="C:\Documents and Settings\trulsn\My Documents\MetEnFrem\Figurer\c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3425825"/>
            <a:ext cx="34290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Text Box 7"/>
          <p:cNvSpPr txBox="1">
            <a:spLocks noChangeArrowheads="1"/>
          </p:cNvSpPr>
          <p:nvPr/>
        </p:nvSpPr>
        <p:spPr bwMode="auto">
          <a:xfrm>
            <a:off x="6396038" y="6613525"/>
            <a:ext cx="27479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1000" b="1">
                <a:cs typeface="Times New Roman" pitchFamily="18" charset="0"/>
              </a:rPr>
              <a:t>Figur fra </a:t>
            </a:r>
            <a:r>
              <a:rPr lang="nb-NO" sz="1000" b="1">
                <a:cs typeface="Times New Roman" pitchFamily="18" charset="0"/>
                <a:hlinkClick r:id="rId3"/>
              </a:rPr>
              <a:t>http://www.webelements.com</a:t>
            </a:r>
            <a:endParaRPr lang="en-US" sz="1000"/>
          </a:p>
        </p:txBody>
      </p:sp>
      <p:sp>
        <p:nvSpPr>
          <p:cNvPr id="334856" name="WordArt 8"/>
          <p:cNvSpPr>
            <a:spLocks noChangeArrowheads="1" noChangeShapeType="1" noTextEdit="1"/>
          </p:cNvSpPr>
          <p:nvPr/>
        </p:nvSpPr>
        <p:spPr bwMode="auto">
          <a:xfrm>
            <a:off x="228600" y="152400"/>
            <a:ext cx="8382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spc="72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NFF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83FDB6D-EDC6-4751-8381-A21423333F5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4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4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85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 1000 – Materialer, energi og nanoteknologi</a:t>
            </a:r>
            <a:endParaRPr lang="en-US"/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/>
            <a:r>
              <a:rPr lang="nb-NO" smtClean="0"/>
              <a:t>VSEPR</a:t>
            </a:r>
            <a:endParaRPr lang="en-US" smtClean="0"/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764704"/>
            <a:ext cx="8077200" cy="2303934"/>
          </a:xfrm>
        </p:spPr>
        <p:txBody>
          <a:bodyPr/>
          <a:lstStyle/>
          <a:p>
            <a:pPr eaLnBrk="1" hangingPunct="1"/>
            <a:r>
              <a:rPr lang="nb-NO" sz="1600" dirty="0" smtClean="0"/>
              <a:t>Symmetri, geometri (retninger) for mange molekyler kan finnes ved </a:t>
            </a:r>
            <a:r>
              <a:rPr lang="nb-NO" sz="1600" dirty="0" err="1" smtClean="0"/>
              <a:t>Valence</a:t>
            </a:r>
            <a:r>
              <a:rPr lang="nb-NO" sz="1600" dirty="0" smtClean="0"/>
              <a:t> Shell Electron Pair </a:t>
            </a:r>
            <a:r>
              <a:rPr lang="nb-NO" sz="1600" dirty="0" err="1" smtClean="0"/>
              <a:t>Repulsion</a:t>
            </a:r>
            <a:r>
              <a:rPr lang="nb-NO" sz="1600" dirty="0" smtClean="0"/>
              <a:t> (VSEPR)-modellen (som også er en forenkling): </a:t>
            </a:r>
          </a:p>
          <a:p>
            <a:pPr eaLnBrk="1" hangingPunct="1"/>
            <a:endParaRPr lang="nb-NO" sz="1600" dirty="0" smtClean="0"/>
          </a:p>
          <a:p>
            <a:pPr eaLnBrk="1" hangingPunct="1">
              <a:buFontTx/>
              <a:buNone/>
            </a:pPr>
            <a:r>
              <a:rPr lang="nb-NO" sz="1600" dirty="0" smtClean="0"/>
              <a:t>	Alle elektronpar frastøter hverandre og spriker mest mulig fra hverandre i rommet.</a:t>
            </a:r>
          </a:p>
          <a:p>
            <a:pPr eaLnBrk="1" hangingPunct="1">
              <a:buFontTx/>
              <a:buNone/>
            </a:pPr>
            <a:r>
              <a:rPr lang="nb-NO" sz="1600" dirty="0" smtClean="0"/>
              <a:t>	</a:t>
            </a:r>
          </a:p>
          <a:p>
            <a:pPr eaLnBrk="1" hangingPunct="1">
              <a:buFontTx/>
              <a:buNone/>
            </a:pPr>
            <a:r>
              <a:rPr lang="nb-NO" sz="1600" dirty="0"/>
              <a:t>	</a:t>
            </a:r>
            <a:r>
              <a:rPr lang="nb-NO" sz="1600" dirty="0" smtClean="0"/>
              <a:t>Frie elektronpar er mer frastøtende enn bindende.</a:t>
            </a:r>
          </a:p>
          <a:p>
            <a:pPr eaLnBrk="1" hangingPunct="1">
              <a:buFontTx/>
              <a:buNone/>
            </a:pPr>
            <a:endParaRPr lang="nb-NO" sz="1600" dirty="0" smtClean="0"/>
          </a:p>
          <a:p>
            <a:pPr eaLnBrk="1" hangingPunct="1">
              <a:buFontTx/>
              <a:buNone/>
            </a:pPr>
            <a:r>
              <a:rPr lang="nb-NO" sz="1600" dirty="0" smtClean="0"/>
              <a:t>	Husk forskjell på symmetri (alle elektronpar) og geometri (bare bindende)</a:t>
            </a:r>
            <a:endParaRPr lang="en-US" sz="1600" dirty="0" smtClean="0"/>
          </a:p>
        </p:txBody>
      </p:sp>
      <p:pic>
        <p:nvPicPr>
          <p:cNvPr id="22533" name="Picture 5" descr="C:\Documents and Settings\trulsn\My Documents\MetEnFrem\Figurer\PERK-2-9-tetraeder-VSEP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89275"/>
            <a:ext cx="3810000" cy="346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6" descr="C:\Documents and Settings\trulsn\My Documents\MetEnFrem\Figurer\PERK-2-11-oktaeder-VSEP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111500"/>
            <a:ext cx="4343400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Text Box 8"/>
          <p:cNvSpPr txBox="1">
            <a:spLocks noChangeArrowheads="1"/>
          </p:cNvSpPr>
          <p:nvPr/>
        </p:nvSpPr>
        <p:spPr bwMode="auto">
          <a:xfrm>
            <a:off x="6588224" y="6093296"/>
            <a:ext cx="24431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1000" b="1" dirty="0">
                <a:cs typeface="Times New Roman" pitchFamily="18" charset="0"/>
              </a:rPr>
              <a:t>Figurer fra P. Kofstad: Uorganisk kjemi</a:t>
            </a:r>
            <a:r>
              <a:rPr lang="en-US" sz="1000" dirty="0"/>
              <a:t> </a:t>
            </a:r>
          </a:p>
        </p:txBody>
      </p:sp>
      <p:sp>
        <p:nvSpPr>
          <p:cNvPr id="335881" name="WordArt 9"/>
          <p:cNvSpPr>
            <a:spLocks noChangeArrowheads="1" noChangeShapeType="1" noTextEdit="1"/>
          </p:cNvSpPr>
          <p:nvPr/>
        </p:nvSpPr>
        <p:spPr bwMode="auto">
          <a:xfrm>
            <a:off x="228600" y="152400"/>
            <a:ext cx="8382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spc="72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NFF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83FDB6D-EDC6-4751-8381-A21423333F5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58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58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88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 1000 – Materialer, energi og nanoteknologi</a:t>
            </a:r>
            <a:endParaRPr lang="en-US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To enkle effekter av størrelse</a:t>
            </a:r>
            <a:endParaRPr lang="en-US" smtClean="0"/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nb-NO" sz="1800" smtClean="0"/>
              <a:t>Sterisk hindring:</a:t>
            </a:r>
          </a:p>
          <a:p>
            <a:pPr lvl="1" eaLnBrk="1" hangingPunct="1"/>
            <a:r>
              <a:rPr lang="nb-NO" sz="1600" smtClean="0"/>
              <a:t>Små sentralatomer kan ikke omgis av for mange atomer.</a:t>
            </a:r>
          </a:p>
          <a:p>
            <a:pPr lvl="1" eaLnBrk="1" hangingPunct="1"/>
            <a:r>
              <a:rPr lang="nb-NO" sz="1600" smtClean="0"/>
              <a:t>Eks.: PCl</a:t>
            </a:r>
            <a:r>
              <a:rPr lang="nb-NO" sz="1600" baseline="-25000" smtClean="0"/>
              <a:t>5</a:t>
            </a:r>
            <a:r>
              <a:rPr lang="nb-NO" sz="1600" smtClean="0"/>
              <a:t> ok, men NCl</a:t>
            </a:r>
            <a:r>
              <a:rPr lang="nb-NO" sz="1600" baseline="-25000" smtClean="0"/>
              <a:t>5</a:t>
            </a:r>
            <a:r>
              <a:rPr lang="nb-NO" sz="1600" smtClean="0"/>
              <a:t> ustabil.</a:t>
            </a:r>
          </a:p>
          <a:p>
            <a:pPr lvl="1" eaLnBrk="1" hangingPunct="1"/>
            <a:endParaRPr lang="nb-NO" sz="16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r>
              <a:rPr lang="nb-NO" sz="1800" smtClean="0"/>
              <a:t>Dobbelt- og trippelbindinger for små atomer, men oftest bare enkeltbindinger for store atomer:</a:t>
            </a:r>
          </a:p>
          <a:p>
            <a:pPr lvl="1" eaLnBrk="1" hangingPunct="1">
              <a:buFontTx/>
              <a:buNone/>
            </a:pPr>
            <a:r>
              <a:rPr lang="nb-NO" sz="1600" smtClean="0"/>
              <a:t>Store atomer forhindrer overlapp for p</a:t>
            </a:r>
            <a:r>
              <a:rPr lang="nb-NO" sz="1600" baseline="-25000" smtClean="0"/>
              <a:t>x</a:t>
            </a:r>
            <a:r>
              <a:rPr lang="nb-NO" sz="1600" smtClean="0"/>
              <a:t>- og p</a:t>
            </a:r>
            <a:r>
              <a:rPr lang="nb-NO" sz="1600" baseline="-25000" smtClean="0"/>
              <a:t>y</a:t>
            </a:r>
            <a:r>
              <a:rPr lang="nb-NO" sz="1600" smtClean="0"/>
              <a:t>-orbitaler</a:t>
            </a:r>
          </a:p>
          <a:p>
            <a:pPr lvl="1" eaLnBrk="1" hangingPunct="1">
              <a:buFontTx/>
              <a:buNone/>
            </a:pPr>
            <a:r>
              <a:rPr lang="nb-NO" sz="1600" smtClean="0"/>
              <a:t>O=O men S</a:t>
            </a:r>
            <a:r>
              <a:rPr lang="nb-NO" sz="1600" baseline="-25000" smtClean="0"/>
              <a:t>8</a:t>
            </a:r>
            <a:endParaRPr lang="nb-NO" sz="1600" smtClean="0"/>
          </a:p>
          <a:p>
            <a:pPr lvl="1" eaLnBrk="1" hangingPunct="1">
              <a:buFontTx/>
              <a:buNone/>
            </a:pPr>
            <a:r>
              <a:rPr lang="nb-NO" sz="1600" smtClean="0"/>
              <a:t>N</a:t>
            </a:r>
            <a:r>
              <a:rPr lang="nb-NO" smtClean="0">
                <a:sym typeface="Symbol" pitchFamily="18" charset="2"/>
              </a:rPr>
              <a:t></a:t>
            </a:r>
            <a:r>
              <a:rPr lang="nb-NO" sz="1600" smtClean="0">
                <a:sym typeface="Symbol" pitchFamily="18" charset="2"/>
              </a:rPr>
              <a:t>N men P</a:t>
            </a:r>
            <a:r>
              <a:rPr lang="nb-NO" sz="1600" baseline="-25000" smtClean="0">
                <a:sym typeface="Symbol" pitchFamily="18" charset="2"/>
              </a:rPr>
              <a:t>4</a:t>
            </a:r>
            <a:r>
              <a:rPr lang="nb-NO" smtClean="0">
                <a:sym typeface="Symbol" pitchFamily="18" charset="2"/>
              </a:rPr>
              <a:t> </a:t>
            </a:r>
            <a:endParaRPr lang="en-US" smtClean="0">
              <a:sym typeface="Symbol" pitchFamily="18" charset="2"/>
            </a:endParaRPr>
          </a:p>
        </p:txBody>
      </p:sp>
      <p:pic>
        <p:nvPicPr>
          <p:cNvPr id="23557" name="Picture 5" descr="C:\Documents and Settings\trulsn\My Documents\MetEnFrem\Figurer\fig0305c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3717032"/>
            <a:ext cx="1635125" cy="218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6902" name="Picture 6" descr="C:\Documents and Settings\trulsn\My Documents\MetEnFrem\Figurer\P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7438" y="3573016"/>
            <a:ext cx="2747962" cy="2322513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5364088" y="6093296"/>
            <a:ext cx="27479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1000" b="1" dirty="0">
                <a:cs typeface="Times New Roman" pitchFamily="18" charset="0"/>
              </a:rPr>
              <a:t>Figurer fra </a:t>
            </a:r>
            <a:r>
              <a:rPr lang="nb-NO" sz="1000" b="1" dirty="0" err="1">
                <a:cs typeface="Times New Roman" pitchFamily="18" charset="0"/>
              </a:rPr>
              <a:t>Shriver</a:t>
            </a:r>
            <a:r>
              <a:rPr lang="nb-NO" sz="1000" b="1" dirty="0">
                <a:cs typeface="Times New Roman" pitchFamily="18" charset="0"/>
              </a:rPr>
              <a:t> and </a:t>
            </a:r>
            <a:r>
              <a:rPr lang="nb-NO" sz="1000" b="1" dirty="0" err="1">
                <a:cs typeface="Times New Roman" pitchFamily="18" charset="0"/>
              </a:rPr>
              <a:t>Atkins</a:t>
            </a:r>
            <a:r>
              <a:rPr lang="nb-NO" sz="1000" b="1" dirty="0">
                <a:cs typeface="Times New Roman" pitchFamily="18" charset="0"/>
              </a:rPr>
              <a:t>: </a:t>
            </a:r>
            <a:r>
              <a:rPr lang="nb-NO" sz="1000" b="1" dirty="0" err="1">
                <a:cs typeface="Times New Roman" pitchFamily="18" charset="0"/>
              </a:rPr>
              <a:t>Inorganic</a:t>
            </a:r>
            <a:r>
              <a:rPr lang="nb-NO" sz="1000" b="1" dirty="0">
                <a:cs typeface="Times New Roman" pitchFamily="18" charset="0"/>
              </a:rPr>
              <a:t> </a:t>
            </a:r>
            <a:r>
              <a:rPr lang="nb-NO" sz="1000" b="1" dirty="0" err="1">
                <a:cs typeface="Times New Roman" pitchFamily="18" charset="0"/>
              </a:rPr>
              <a:t>Chemistry</a:t>
            </a:r>
            <a:r>
              <a:rPr lang="nb-NO" sz="1000" b="1" dirty="0">
                <a:cs typeface="Times New Roman" pitchFamily="18" charset="0"/>
              </a:rPr>
              <a:t> og </a:t>
            </a:r>
            <a:r>
              <a:rPr lang="nb-NO" sz="1000" b="1" dirty="0">
                <a:cs typeface="Times New Roman" pitchFamily="18" charset="0"/>
                <a:hlinkClick r:id="rId4"/>
              </a:rPr>
              <a:t>http://www.webelements.com</a:t>
            </a:r>
            <a:endParaRPr lang="en-US" sz="1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83FDB6D-EDC6-4751-8381-A21423333F5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 1000 – Materialer, energi og nanoteknologi</a:t>
            </a:r>
            <a:endParaRPr lang="en-US"/>
          </a:p>
        </p:txBody>
      </p:sp>
      <p:pic>
        <p:nvPicPr>
          <p:cNvPr id="24579" name="Picture 5" descr="C:\Documents and Settings\trulsn\My Documents\MetEnFrem\Figurer\PERK-5-3-Hydrogenbind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0656" y="994222"/>
            <a:ext cx="2895600" cy="229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Krefter </a:t>
            </a:r>
            <a:r>
              <a:rPr lang="nb-NO" i="1" smtClean="0"/>
              <a:t>mellom</a:t>
            </a:r>
            <a:r>
              <a:rPr lang="nb-NO" smtClean="0"/>
              <a:t> molekyler</a:t>
            </a:r>
            <a:endParaRPr lang="en-US" smtClean="0"/>
          </a:p>
        </p:txBody>
      </p:sp>
      <p:sp>
        <p:nvSpPr>
          <p:cNvPr id="2458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219200"/>
            <a:ext cx="4104456" cy="5029200"/>
          </a:xfrm>
        </p:spPr>
        <p:txBody>
          <a:bodyPr/>
          <a:lstStyle/>
          <a:p>
            <a:pPr eaLnBrk="1" hangingPunct="1"/>
            <a:r>
              <a:rPr lang="nb-NO" sz="1600" dirty="0" smtClean="0"/>
              <a:t>Permanente dipolmoment</a:t>
            </a:r>
          </a:p>
          <a:p>
            <a:pPr lvl="1" eaLnBrk="1" hangingPunct="1"/>
            <a:r>
              <a:rPr lang="nb-NO" sz="1400" dirty="0" smtClean="0"/>
              <a:t>Polare kovalente bindinger</a:t>
            </a:r>
          </a:p>
          <a:p>
            <a:pPr lvl="1" eaLnBrk="1" hangingPunct="1"/>
            <a:r>
              <a:rPr lang="nb-NO" sz="1400" dirty="0" smtClean="0"/>
              <a:t>Forskjellig elektronegativitet</a:t>
            </a:r>
          </a:p>
          <a:p>
            <a:pPr lvl="1" eaLnBrk="1" hangingPunct="1"/>
            <a:r>
              <a:rPr lang="nb-NO" sz="1400" dirty="0" smtClean="0"/>
              <a:t>Elektrostatiske krefter mellom molekyler</a:t>
            </a:r>
          </a:p>
          <a:p>
            <a:pPr lvl="1" eaLnBrk="1" hangingPunct="1"/>
            <a:r>
              <a:rPr lang="nb-NO" sz="1400" dirty="0" smtClean="0"/>
              <a:t>For hydrogen (H—XH) kalles dette </a:t>
            </a:r>
            <a:r>
              <a:rPr lang="nb-NO" sz="1400" b="1" i="1" dirty="0" smtClean="0"/>
              <a:t>hydrogenbinding</a:t>
            </a:r>
            <a:r>
              <a:rPr lang="nb-NO" sz="1400" dirty="0" smtClean="0"/>
              <a:t>.</a:t>
            </a:r>
          </a:p>
          <a:p>
            <a:pPr lvl="1" eaLnBrk="1" hangingPunct="1"/>
            <a:r>
              <a:rPr lang="nb-NO" sz="1400" dirty="0" smtClean="0"/>
              <a:t>Høyere smeltepunkt og kokepunkt for mer polare molekyler.</a:t>
            </a:r>
          </a:p>
          <a:p>
            <a:pPr lvl="1" eaLnBrk="1" hangingPunct="1"/>
            <a:endParaRPr lang="nb-NO" sz="1400" dirty="0" smtClean="0"/>
          </a:p>
          <a:p>
            <a:pPr lvl="1" eaLnBrk="1" hangingPunct="1"/>
            <a:endParaRPr lang="nb-NO" sz="1400" dirty="0" smtClean="0"/>
          </a:p>
          <a:p>
            <a:pPr eaLnBrk="1" hangingPunct="1"/>
            <a:r>
              <a:rPr lang="nb-NO" sz="1600" dirty="0" smtClean="0"/>
              <a:t>Induserte dipoler</a:t>
            </a:r>
          </a:p>
          <a:p>
            <a:pPr lvl="1" eaLnBrk="1" hangingPunct="1"/>
            <a:r>
              <a:rPr lang="nb-NO" sz="1400" dirty="0" smtClean="0"/>
              <a:t>Vibrasjoner fører til instantane dipoler</a:t>
            </a:r>
          </a:p>
          <a:p>
            <a:pPr lvl="1" eaLnBrk="1" hangingPunct="1"/>
            <a:r>
              <a:rPr lang="nb-NO" sz="1400" dirty="0" smtClean="0"/>
              <a:t>Elektroner </a:t>
            </a:r>
            <a:r>
              <a:rPr lang="nb-NO" sz="1400" dirty="0" err="1" smtClean="0"/>
              <a:t>vs</a:t>
            </a:r>
            <a:r>
              <a:rPr lang="nb-NO" sz="1400" dirty="0" smtClean="0"/>
              <a:t> kjerne, ioner </a:t>
            </a:r>
            <a:r>
              <a:rPr lang="nb-NO" sz="1400" dirty="0" err="1" smtClean="0"/>
              <a:t>vs</a:t>
            </a:r>
            <a:r>
              <a:rPr lang="nb-NO" sz="1400" dirty="0" smtClean="0"/>
              <a:t> ioner</a:t>
            </a:r>
          </a:p>
          <a:p>
            <a:pPr lvl="1" eaLnBrk="1" hangingPunct="1"/>
            <a:r>
              <a:rPr lang="nb-NO" sz="1400" dirty="0" smtClean="0"/>
              <a:t>Netto tiltrekkende kraft</a:t>
            </a:r>
          </a:p>
          <a:p>
            <a:pPr lvl="1" eaLnBrk="1" hangingPunct="1"/>
            <a:r>
              <a:rPr lang="nb-NO" sz="1400" dirty="0" smtClean="0"/>
              <a:t>Kalles:</a:t>
            </a:r>
          </a:p>
          <a:p>
            <a:pPr lvl="2" eaLnBrk="1" hangingPunct="1">
              <a:buFontTx/>
              <a:buNone/>
            </a:pPr>
            <a:r>
              <a:rPr lang="nb-NO" sz="1400" dirty="0" smtClean="0"/>
              <a:t>Londonkrefter, dispersjonskrefter</a:t>
            </a:r>
          </a:p>
          <a:p>
            <a:pPr lvl="1" eaLnBrk="1" hangingPunct="1">
              <a:buFontTx/>
              <a:buNone/>
            </a:pPr>
            <a:r>
              <a:rPr lang="nb-NO" sz="1400" dirty="0" smtClean="0"/>
              <a:t>		</a:t>
            </a:r>
            <a:r>
              <a:rPr lang="nb-NO" sz="1400" b="1" i="1" dirty="0" smtClean="0"/>
              <a:t>van der </a:t>
            </a:r>
            <a:r>
              <a:rPr lang="nb-NO" sz="1400" b="1" i="1" dirty="0" err="1" smtClean="0"/>
              <a:t>Waalske</a:t>
            </a:r>
            <a:r>
              <a:rPr lang="nb-NO" sz="1400" b="1" i="1" dirty="0" smtClean="0"/>
              <a:t> bindinger</a:t>
            </a:r>
            <a:endParaRPr lang="en-US" sz="1400" b="1" i="1" dirty="0" smtClean="0"/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4788024" y="6128469"/>
            <a:ext cx="25955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1000" b="1" dirty="0">
                <a:cs typeface="Times New Roman" pitchFamily="18" charset="0"/>
              </a:rPr>
              <a:t>Figurer fra P. Kofstad: Uorganisk kjemi og </a:t>
            </a:r>
            <a:r>
              <a:rPr lang="nb-NO" sz="1000" b="1" dirty="0" err="1">
                <a:cs typeface="Times New Roman" pitchFamily="18" charset="0"/>
              </a:rPr>
              <a:t>Shriver</a:t>
            </a:r>
            <a:r>
              <a:rPr lang="nb-NO" sz="1000" b="1" dirty="0">
                <a:cs typeface="Times New Roman" pitchFamily="18" charset="0"/>
              </a:rPr>
              <a:t> and </a:t>
            </a:r>
            <a:r>
              <a:rPr lang="nb-NO" sz="1000" b="1" dirty="0" err="1">
                <a:cs typeface="Times New Roman" pitchFamily="18" charset="0"/>
              </a:rPr>
              <a:t>Atkins</a:t>
            </a:r>
            <a:r>
              <a:rPr lang="nb-NO" sz="1000" b="1" dirty="0">
                <a:cs typeface="Times New Roman" pitchFamily="18" charset="0"/>
              </a:rPr>
              <a:t>: </a:t>
            </a:r>
            <a:r>
              <a:rPr lang="nb-NO" sz="1000" b="1" dirty="0" err="1">
                <a:cs typeface="Times New Roman" pitchFamily="18" charset="0"/>
              </a:rPr>
              <a:t>Inorganic</a:t>
            </a:r>
            <a:r>
              <a:rPr lang="nb-NO" sz="1000" b="1" dirty="0">
                <a:cs typeface="Times New Roman" pitchFamily="18" charset="0"/>
              </a:rPr>
              <a:t> </a:t>
            </a:r>
            <a:r>
              <a:rPr lang="nb-NO" sz="1000" b="1" dirty="0" err="1">
                <a:cs typeface="Times New Roman" pitchFamily="18" charset="0"/>
              </a:rPr>
              <a:t>Chemistry</a:t>
            </a:r>
            <a:r>
              <a:rPr lang="en-US" sz="1000" dirty="0"/>
              <a:t>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83FDB6D-EDC6-4751-8381-A21423333F5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24580" name="Picture 6" descr="C:\Documents and Settings\trulsn\My Documents\MetEnFrem\Figurer\fig0924c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0296" y="2696616"/>
            <a:ext cx="2616200" cy="346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3310136" cy="688504"/>
          </a:xfrm>
        </p:spPr>
        <p:txBody>
          <a:bodyPr/>
          <a:lstStyle/>
          <a:p>
            <a:r>
              <a:rPr lang="en-US" dirty="0" err="1" smtClean="0"/>
              <a:t>Hydrogenbinding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MENA 1000 – Materialer, energi og nanoteknologi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EC4D604-58DC-406D-A936-4C2751C9B64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33" y="1556792"/>
            <a:ext cx="3648100" cy="4527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568" y="1268760"/>
            <a:ext cx="2901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 </a:t>
            </a:r>
            <a:r>
              <a:rPr lang="en-US" dirty="0" err="1" smtClean="0"/>
              <a:t>heksagonal</a:t>
            </a:r>
            <a:r>
              <a:rPr lang="en-US" dirty="0" smtClean="0"/>
              <a:t> </a:t>
            </a:r>
            <a:r>
              <a:rPr lang="en-US" dirty="0" err="1" smtClean="0"/>
              <a:t>struktur</a:t>
            </a:r>
            <a:endParaRPr lang="en-US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292" y="1801736"/>
            <a:ext cx="3316455" cy="4116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80111" y="1412776"/>
            <a:ext cx="2008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Elektrontetthet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781291" y="1791720"/>
            <a:ext cx="3882324" cy="4712060"/>
            <a:chOff x="4781291" y="1791720"/>
            <a:chExt cx="3882324" cy="4712060"/>
          </a:xfrm>
        </p:grpSpPr>
        <p:pic>
          <p:nvPicPr>
            <p:cNvPr id="13316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1291" y="1791720"/>
              <a:ext cx="3316455" cy="4116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148064" y="5665622"/>
              <a:ext cx="3515551" cy="838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Elektrontetthet</a:t>
              </a:r>
              <a:r>
                <a:rPr lang="en-US" dirty="0" smtClean="0"/>
                <a:t> med </a:t>
              </a:r>
              <a:r>
                <a:rPr lang="en-US" dirty="0" err="1" smtClean="0"/>
                <a:t>ladningsfordeling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0528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3742184" cy="1048544"/>
          </a:xfrm>
        </p:spPr>
        <p:txBody>
          <a:bodyPr/>
          <a:lstStyle/>
          <a:p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MENA 1000 – Materialer, energi og nanoteknologi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EC4D604-58DC-406D-A936-4C2751C9B64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547322" y="3010142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 rot="19700236">
            <a:off x="2419780" y="2984129"/>
            <a:ext cx="255084" cy="72919"/>
            <a:chOff x="3522637" y="2888029"/>
            <a:chExt cx="255084" cy="72919"/>
          </a:xfrm>
        </p:grpSpPr>
        <p:sp>
          <p:nvSpPr>
            <p:cNvPr id="6" name="Oval 5"/>
            <p:cNvSpPr/>
            <p:nvPr/>
          </p:nvSpPr>
          <p:spPr>
            <a:xfrm>
              <a:off x="3705713" y="2888940"/>
              <a:ext cx="72008" cy="72008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3522637" y="2888029"/>
              <a:ext cx="72008" cy="72008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 rot="2414875">
            <a:off x="2827264" y="2997154"/>
            <a:ext cx="255084" cy="72919"/>
            <a:chOff x="3522637" y="3434892"/>
            <a:chExt cx="255084" cy="72919"/>
          </a:xfrm>
        </p:grpSpPr>
        <p:sp>
          <p:nvSpPr>
            <p:cNvPr id="8" name="Oval 7"/>
            <p:cNvSpPr/>
            <p:nvPr/>
          </p:nvSpPr>
          <p:spPr>
            <a:xfrm>
              <a:off x="3705713" y="3435803"/>
              <a:ext cx="72008" cy="72008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3522637" y="3434892"/>
              <a:ext cx="72008" cy="72008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Oval 9"/>
          <p:cNvSpPr/>
          <p:nvPr/>
        </p:nvSpPr>
        <p:spPr>
          <a:xfrm>
            <a:off x="2927186" y="3435803"/>
            <a:ext cx="72008" cy="72008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511318" y="3439690"/>
            <a:ext cx="72008" cy="72008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041287" y="3393623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2378812" y="3310036"/>
            <a:ext cx="72008" cy="72008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123728" y="3379506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3075122" y="3321615"/>
            <a:ext cx="72008" cy="72008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089744"/>
            <a:ext cx="4672277" cy="4512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959" y="947074"/>
            <a:ext cx="5139505" cy="4963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72704"/>
            <a:ext cx="4672277" cy="4512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672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 1000 – Materialer, energi og nanoteknologi</a:t>
            </a:r>
            <a:endParaRPr lang="en-US"/>
          </a:p>
        </p:txBody>
      </p:sp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Metallisk binding </a:t>
            </a:r>
            <a:br>
              <a:rPr lang="en-GB" smtClean="0"/>
            </a:br>
            <a:r>
              <a:rPr lang="nb-NO" smtClean="0"/>
              <a:t>(”metallenes binding”)</a:t>
            </a:r>
            <a:endParaRPr lang="en-GB" smtClean="0"/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295400"/>
            <a:ext cx="4648200" cy="4953000"/>
          </a:xfrm>
        </p:spPr>
        <p:txBody>
          <a:bodyPr/>
          <a:lstStyle/>
          <a:p>
            <a:pPr eaLnBrk="1" hangingPunct="1"/>
            <a:r>
              <a:rPr lang="en-GB" sz="1800" smtClean="0"/>
              <a:t>Ikke nok valenselektroner til å fylle oktetter </a:t>
            </a:r>
          </a:p>
          <a:p>
            <a:pPr eaLnBrk="1" hangingPunct="1"/>
            <a:r>
              <a:rPr lang="en-GB" sz="1800" smtClean="0"/>
              <a:t>Deler elektroner med flest mulig andre; elektron-sjø</a:t>
            </a:r>
          </a:p>
          <a:p>
            <a:pPr eaLnBrk="1" hangingPunct="1"/>
            <a:r>
              <a:rPr lang="en-GB" sz="1800" smtClean="0"/>
              <a:t>Ekvivalent med resonans-modellen</a:t>
            </a:r>
          </a:p>
          <a:p>
            <a:pPr eaLnBrk="1" hangingPunct="1"/>
            <a:endParaRPr lang="en-GB" sz="1800" smtClean="0"/>
          </a:p>
          <a:p>
            <a:pPr eaLnBrk="1" hangingPunct="1"/>
            <a:r>
              <a:rPr lang="en-GB" sz="1800" smtClean="0"/>
              <a:t>Ikke rettede bindinger  </a:t>
            </a:r>
          </a:p>
          <a:p>
            <a:pPr eaLnBrk="1" hangingPunct="1"/>
            <a:r>
              <a:rPr lang="en-GB" sz="1800" smtClean="0"/>
              <a:t>Kulepakking  </a:t>
            </a:r>
          </a:p>
          <a:p>
            <a:pPr eaLnBrk="1" hangingPunct="1"/>
            <a:r>
              <a:rPr lang="en-GB" sz="1800" smtClean="0"/>
              <a:t>Høye koordinasjonstall  </a:t>
            </a:r>
          </a:p>
          <a:p>
            <a:pPr eaLnBrk="1" hangingPunct="1"/>
            <a:endParaRPr lang="en-GB" sz="1800" smtClean="0"/>
          </a:p>
          <a:p>
            <a:pPr eaLnBrk="1" hangingPunct="1"/>
            <a:endParaRPr lang="en-GB" sz="1800" smtClean="0"/>
          </a:p>
          <a:p>
            <a:pPr eaLnBrk="1" hangingPunct="1"/>
            <a:r>
              <a:rPr lang="en-GB" sz="1800" smtClean="0"/>
              <a:t>Leder strøm  </a:t>
            </a:r>
          </a:p>
          <a:p>
            <a:pPr eaLnBrk="1" hangingPunct="1"/>
            <a:r>
              <a:rPr lang="en-GB" sz="1800" smtClean="0"/>
              <a:t>Smibare  </a:t>
            </a:r>
          </a:p>
          <a:p>
            <a:pPr eaLnBrk="1" hangingPunct="1"/>
            <a:r>
              <a:rPr lang="en-GB" sz="1800" smtClean="0"/>
              <a:t>Metallisk glans</a:t>
            </a:r>
          </a:p>
        </p:txBody>
      </p:sp>
      <p:graphicFrame>
        <p:nvGraphicFramePr>
          <p:cNvPr id="205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0662840"/>
              </p:ext>
            </p:extLst>
          </p:nvPr>
        </p:nvGraphicFramePr>
        <p:xfrm>
          <a:off x="5181600" y="1079649"/>
          <a:ext cx="3717925" cy="537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Drawing" r:id="rId3" imgW="3982049" imgH="5752773" progId="WPDraw30.Drawing">
                  <p:embed/>
                </p:oleObj>
              </mc:Choice>
              <mc:Fallback>
                <p:oleObj name="Drawing" r:id="rId3" imgW="3982049" imgH="5752773" progId="WPDraw30.Drawing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1079649"/>
                        <a:ext cx="3717925" cy="5373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Text Box 9"/>
          <p:cNvSpPr txBox="1">
            <a:spLocks noChangeArrowheads="1"/>
          </p:cNvSpPr>
          <p:nvPr/>
        </p:nvSpPr>
        <p:spPr bwMode="auto">
          <a:xfrm>
            <a:off x="6084168" y="6208861"/>
            <a:ext cx="29765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1000" b="1" dirty="0">
                <a:cs typeface="Times New Roman" pitchFamily="18" charset="0"/>
              </a:rPr>
              <a:t>Figur fra </a:t>
            </a:r>
            <a:r>
              <a:rPr lang="nb-NO" sz="1000" b="1" dirty="0" err="1">
                <a:cs typeface="Times New Roman" pitchFamily="18" charset="0"/>
              </a:rPr>
              <a:t>Shriver</a:t>
            </a:r>
            <a:r>
              <a:rPr lang="nb-NO" sz="1000" b="1" dirty="0">
                <a:cs typeface="Times New Roman" pitchFamily="18" charset="0"/>
              </a:rPr>
              <a:t> and </a:t>
            </a:r>
            <a:r>
              <a:rPr lang="nb-NO" sz="1000" b="1" dirty="0" err="1">
                <a:cs typeface="Times New Roman" pitchFamily="18" charset="0"/>
              </a:rPr>
              <a:t>Atkins</a:t>
            </a:r>
            <a:r>
              <a:rPr lang="nb-NO" sz="1000" b="1" dirty="0">
                <a:cs typeface="Times New Roman" pitchFamily="18" charset="0"/>
              </a:rPr>
              <a:t>: </a:t>
            </a:r>
            <a:r>
              <a:rPr lang="nb-NO" sz="1000" b="1" dirty="0" err="1">
                <a:cs typeface="Times New Roman" pitchFamily="18" charset="0"/>
              </a:rPr>
              <a:t>Inorganic</a:t>
            </a:r>
            <a:r>
              <a:rPr lang="nb-NO" sz="1000" b="1" dirty="0">
                <a:cs typeface="Times New Roman" pitchFamily="18" charset="0"/>
              </a:rPr>
              <a:t> </a:t>
            </a:r>
            <a:r>
              <a:rPr lang="nb-NO" sz="1000" b="1" dirty="0" err="1">
                <a:cs typeface="Times New Roman" pitchFamily="18" charset="0"/>
              </a:rPr>
              <a:t>Chemistry</a:t>
            </a:r>
            <a:r>
              <a:rPr lang="en-US" sz="1000" dirty="0"/>
              <a:t> </a:t>
            </a:r>
          </a:p>
        </p:txBody>
      </p:sp>
      <p:sp>
        <p:nvSpPr>
          <p:cNvPr id="338954" name="WordArt 10"/>
          <p:cNvSpPr>
            <a:spLocks noChangeArrowheads="1" noChangeShapeType="1" noTextEdit="1"/>
          </p:cNvSpPr>
          <p:nvPr/>
        </p:nvSpPr>
        <p:spPr bwMode="auto">
          <a:xfrm>
            <a:off x="228600" y="152400"/>
            <a:ext cx="8382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spc="72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NFF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DDD03A0-2A4D-4252-A4D1-C5AB6571E309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8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8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95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 1000 – Materialer, energi og nanoteknologi</a:t>
            </a:r>
            <a:endParaRPr lang="en-US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Ionisk binding </a:t>
            </a:r>
            <a:br>
              <a:rPr lang="nb-NO" smtClean="0"/>
            </a:br>
            <a:r>
              <a:rPr lang="nb-NO" smtClean="0"/>
              <a:t>(”saltenes binding”)</a:t>
            </a:r>
            <a:endParaRPr lang="en-US" smtClean="0"/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219200"/>
            <a:ext cx="4572000" cy="5257800"/>
          </a:xfrm>
        </p:spPr>
        <p:txBody>
          <a:bodyPr/>
          <a:lstStyle/>
          <a:p>
            <a:pPr eaLnBrk="1" hangingPunct="1"/>
            <a:r>
              <a:rPr lang="nb-NO" sz="1600" smtClean="0"/>
              <a:t>Ikke dele, men </a:t>
            </a:r>
            <a:r>
              <a:rPr lang="nb-NO" sz="1600" i="1" smtClean="0"/>
              <a:t>fordele </a:t>
            </a:r>
            <a:r>
              <a:rPr lang="nb-NO" sz="1600" smtClean="0"/>
              <a:t>elektroner for å oppnå full oktett</a:t>
            </a:r>
          </a:p>
          <a:p>
            <a:pPr eaLnBrk="1" hangingPunct="1"/>
            <a:endParaRPr lang="nb-NO" sz="1600" smtClean="0"/>
          </a:p>
          <a:p>
            <a:pPr eaLnBrk="1" hangingPunct="1"/>
            <a:r>
              <a:rPr lang="nb-NO" sz="1600" smtClean="0"/>
              <a:t>Forskjell i elektronegativitet &gt; 2</a:t>
            </a:r>
          </a:p>
          <a:p>
            <a:pPr eaLnBrk="1" hangingPunct="1"/>
            <a:endParaRPr lang="nb-NO" sz="1600" smtClean="0"/>
          </a:p>
          <a:p>
            <a:pPr eaLnBrk="1" hangingPunct="1"/>
            <a:r>
              <a:rPr lang="en-GB" sz="1600" smtClean="0"/>
              <a:t>Ladede kuler</a:t>
            </a:r>
          </a:p>
          <a:p>
            <a:pPr eaLnBrk="1" hangingPunct="1"/>
            <a:r>
              <a:rPr lang="en-GB" sz="1600" smtClean="0"/>
              <a:t>Elektrostatiske krefter</a:t>
            </a:r>
          </a:p>
          <a:p>
            <a:pPr eaLnBrk="1" hangingPunct="1"/>
            <a:r>
              <a:rPr lang="en-GB" sz="1600" smtClean="0"/>
              <a:t>Sprø, ikke-ledende</a:t>
            </a:r>
          </a:p>
          <a:p>
            <a:pPr lvl="1" eaLnBrk="1" hangingPunct="1"/>
            <a:r>
              <a:rPr lang="en-GB" sz="1400" smtClean="0"/>
              <a:t>elektronene bundet</a:t>
            </a:r>
          </a:p>
          <a:p>
            <a:pPr lvl="1" eaLnBrk="1" hangingPunct="1"/>
            <a:r>
              <a:rPr lang="en-GB" sz="1400" smtClean="0"/>
              <a:t>men ioneledere når smeltet</a:t>
            </a:r>
          </a:p>
          <a:p>
            <a:pPr eaLnBrk="1" hangingPunct="1"/>
            <a:r>
              <a:rPr lang="en-GB" sz="1600" smtClean="0"/>
              <a:t>lav koordinasjon</a:t>
            </a:r>
          </a:p>
          <a:p>
            <a:pPr lvl="1" eaLnBrk="1" hangingPunct="1"/>
            <a:r>
              <a:rPr lang="en-GB" sz="1400" smtClean="0"/>
              <a:t>store anioner  </a:t>
            </a:r>
          </a:p>
          <a:p>
            <a:pPr eaLnBrk="1" hangingPunct="1"/>
            <a:r>
              <a:rPr lang="en-GB" sz="1600" smtClean="0"/>
              <a:t>lav tetthet</a:t>
            </a:r>
          </a:p>
          <a:p>
            <a:pPr eaLnBrk="1" hangingPunct="1"/>
            <a:endParaRPr lang="en-GB" sz="1600" smtClean="0"/>
          </a:p>
          <a:p>
            <a:pPr eaLnBrk="1" hangingPunct="1"/>
            <a:r>
              <a:rPr lang="en-GB" sz="1600" smtClean="0"/>
              <a:t>“Salter”</a:t>
            </a:r>
          </a:p>
          <a:p>
            <a:pPr eaLnBrk="1" hangingPunct="1"/>
            <a:endParaRPr lang="en-GB" sz="1600" smtClean="0"/>
          </a:p>
          <a:p>
            <a:pPr eaLnBrk="1" hangingPunct="1"/>
            <a:r>
              <a:rPr lang="en-GB" sz="1600" smtClean="0"/>
              <a:t>Grupper kan være kationer og anioner; </a:t>
            </a:r>
          </a:p>
          <a:p>
            <a:pPr lvl="1" eaLnBrk="1" hangingPunct="1">
              <a:buFontTx/>
              <a:buNone/>
            </a:pPr>
            <a:r>
              <a:rPr lang="en-GB" sz="1400" smtClean="0"/>
              <a:t>NH</a:t>
            </a:r>
            <a:r>
              <a:rPr lang="en-GB" sz="1400" baseline="-25000" smtClean="0"/>
              <a:t>4</a:t>
            </a:r>
            <a:r>
              <a:rPr lang="en-GB" sz="1400" baseline="30000" smtClean="0"/>
              <a:t>+</a:t>
            </a:r>
            <a:r>
              <a:rPr lang="en-GB" sz="1400" smtClean="0"/>
              <a:t> , NO</a:t>
            </a:r>
            <a:r>
              <a:rPr lang="en-GB" sz="1400" baseline="-25000" smtClean="0"/>
              <a:t>3</a:t>
            </a:r>
            <a:r>
              <a:rPr lang="en-GB" sz="1400" baseline="30000" smtClean="0"/>
              <a:t>-</a:t>
            </a:r>
            <a:r>
              <a:rPr lang="en-GB" sz="1400" smtClean="0"/>
              <a:t> ; NH</a:t>
            </a:r>
            <a:r>
              <a:rPr lang="en-GB" sz="1400" baseline="-25000" smtClean="0"/>
              <a:t>4</a:t>
            </a:r>
            <a:r>
              <a:rPr lang="en-GB" sz="1400" smtClean="0"/>
              <a:t>NO</a:t>
            </a:r>
            <a:r>
              <a:rPr lang="en-GB" sz="1400" baseline="-25000" smtClean="0"/>
              <a:t>3</a:t>
            </a:r>
            <a:r>
              <a:rPr lang="en-GB" sz="1400" smtClean="0"/>
              <a:t>(s)</a:t>
            </a:r>
            <a:endParaRPr lang="en-US" sz="1400" smtClean="0"/>
          </a:p>
        </p:txBody>
      </p:sp>
      <p:graphicFrame>
        <p:nvGraphicFramePr>
          <p:cNvPr id="3074" name="Object 0"/>
          <p:cNvGraphicFramePr>
            <a:graphicFrameLocks noChangeAspect="1"/>
          </p:cNvGraphicFramePr>
          <p:nvPr/>
        </p:nvGraphicFramePr>
        <p:xfrm>
          <a:off x="5486400" y="1724025"/>
          <a:ext cx="3352800" cy="327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" name="Drawing" r:id="rId3" imgW="4324182" imgH="4219641" progId="WPDraw30.Drawing">
                  <p:embed/>
                </p:oleObj>
              </mc:Choice>
              <mc:Fallback>
                <p:oleObj name="Drawing" r:id="rId3" imgW="4324182" imgH="4219641" progId="WPDraw30.Drawing">
                  <p:embed/>
                  <p:pic>
                    <p:nvPicPr>
                      <p:cNvPr id="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724025"/>
                        <a:ext cx="3352800" cy="3271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Text Box 7"/>
          <p:cNvSpPr txBox="1">
            <a:spLocks noChangeArrowheads="1"/>
          </p:cNvSpPr>
          <p:nvPr/>
        </p:nvSpPr>
        <p:spPr bwMode="auto">
          <a:xfrm>
            <a:off x="6012160" y="6093296"/>
            <a:ext cx="29765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1000" b="1" dirty="0">
                <a:cs typeface="Times New Roman" pitchFamily="18" charset="0"/>
              </a:rPr>
              <a:t>Figur fra </a:t>
            </a:r>
            <a:r>
              <a:rPr lang="nb-NO" sz="1000" b="1" dirty="0" err="1">
                <a:cs typeface="Times New Roman" pitchFamily="18" charset="0"/>
              </a:rPr>
              <a:t>Shriver</a:t>
            </a:r>
            <a:r>
              <a:rPr lang="nb-NO" sz="1000" b="1" dirty="0">
                <a:cs typeface="Times New Roman" pitchFamily="18" charset="0"/>
              </a:rPr>
              <a:t> and </a:t>
            </a:r>
            <a:r>
              <a:rPr lang="nb-NO" sz="1000" b="1" dirty="0" err="1">
                <a:cs typeface="Times New Roman" pitchFamily="18" charset="0"/>
              </a:rPr>
              <a:t>Atkins</a:t>
            </a:r>
            <a:r>
              <a:rPr lang="nb-NO" sz="1000" b="1" dirty="0">
                <a:cs typeface="Times New Roman" pitchFamily="18" charset="0"/>
              </a:rPr>
              <a:t>: </a:t>
            </a:r>
            <a:r>
              <a:rPr lang="nb-NO" sz="1000" b="1" dirty="0" err="1">
                <a:cs typeface="Times New Roman" pitchFamily="18" charset="0"/>
              </a:rPr>
              <a:t>Inorganic</a:t>
            </a:r>
            <a:r>
              <a:rPr lang="nb-NO" sz="1000" b="1" dirty="0">
                <a:cs typeface="Times New Roman" pitchFamily="18" charset="0"/>
              </a:rPr>
              <a:t> </a:t>
            </a:r>
            <a:r>
              <a:rPr lang="nb-NO" sz="1000" b="1" dirty="0" err="1">
                <a:cs typeface="Times New Roman" pitchFamily="18" charset="0"/>
              </a:rPr>
              <a:t>Chemistry</a:t>
            </a:r>
            <a:r>
              <a:rPr lang="en-US" sz="1000" dirty="0"/>
              <a:t> </a:t>
            </a:r>
          </a:p>
        </p:txBody>
      </p:sp>
      <p:sp>
        <p:nvSpPr>
          <p:cNvPr id="339976" name="WordArt 8"/>
          <p:cNvSpPr>
            <a:spLocks noChangeArrowheads="1" noChangeShapeType="1" noTextEdit="1"/>
          </p:cNvSpPr>
          <p:nvPr/>
        </p:nvSpPr>
        <p:spPr bwMode="auto">
          <a:xfrm>
            <a:off x="228600" y="152400"/>
            <a:ext cx="8382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spc="72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NFF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83FDB6D-EDC6-4751-8381-A21423333F56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9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9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997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731000" y="622935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8C829F91-ED2B-45D8-9D27-58C417BB6026}" type="slidenum">
              <a:rPr lang="nb-NO" altLang="nb-NO" sz="1400">
                <a:solidFill>
                  <a:schemeClr val="bg2"/>
                </a:solidFill>
              </a:rPr>
              <a:pPr/>
              <a:t>38</a:t>
            </a:fld>
            <a:endParaRPr lang="nb-NO" altLang="nb-NO" sz="1400">
              <a:solidFill>
                <a:schemeClr val="bg2"/>
              </a:solidFill>
            </a:endParaRP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492375"/>
            <a:ext cx="3590925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068638"/>
            <a:ext cx="3725863" cy="28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4"/>
          <p:cNvSpPr txBox="1">
            <a:spLocks noChangeArrowheads="1"/>
          </p:cNvSpPr>
          <p:nvPr/>
        </p:nvSpPr>
        <p:spPr bwMode="auto">
          <a:xfrm>
            <a:off x="3348038" y="549275"/>
            <a:ext cx="24717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nb-NO" altLang="nb-NO"/>
              <a:t>Ionisk  - kovalent</a:t>
            </a:r>
          </a:p>
        </p:txBody>
      </p:sp>
      <p:sp>
        <p:nvSpPr>
          <p:cNvPr id="22534" name="Text Box 5"/>
          <p:cNvSpPr txBox="1">
            <a:spLocks noChangeArrowheads="1"/>
          </p:cNvSpPr>
          <p:nvPr/>
        </p:nvSpPr>
        <p:spPr bwMode="auto">
          <a:xfrm>
            <a:off x="-15429" y="1916113"/>
            <a:ext cx="9051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nb-NO" altLang="nb-NO" dirty="0"/>
              <a:t>Hvordan se graden ionisk – kovalent med hjelp av teoretisk kjemi.</a:t>
            </a:r>
          </a:p>
        </p:txBody>
      </p:sp>
      <p:pic>
        <p:nvPicPr>
          <p:cNvPr id="2253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492375"/>
            <a:ext cx="3592512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2536" name="Line 7"/>
          <p:cNvSpPr>
            <a:spLocks noChangeShapeType="1"/>
          </p:cNvSpPr>
          <p:nvPr/>
        </p:nvSpPr>
        <p:spPr bwMode="auto">
          <a:xfrm>
            <a:off x="3635375" y="2636838"/>
            <a:ext cx="1368425" cy="431800"/>
          </a:xfrm>
          <a:prstGeom prst="line">
            <a:avLst/>
          </a:prstGeom>
          <a:noFill/>
          <a:ln w="25400" cap="sq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7" name="Text Box 8"/>
          <p:cNvSpPr txBox="1">
            <a:spLocks noChangeArrowheads="1"/>
          </p:cNvSpPr>
          <p:nvPr/>
        </p:nvSpPr>
        <p:spPr bwMode="auto">
          <a:xfrm>
            <a:off x="2916238" y="2420938"/>
            <a:ext cx="541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nb-NO" altLang="nb-NO"/>
              <a:t>Cl</a:t>
            </a:r>
            <a:r>
              <a:rPr lang="nb-NO" altLang="nb-NO" baseline="30000"/>
              <a:t>-</a:t>
            </a:r>
          </a:p>
        </p:txBody>
      </p:sp>
      <p:sp>
        <p:nvSpPr>
          <p:cNvPr id="22538" name="Text Box 9"/>
          <p:cNvSpPr txBox="1">
            <a:spLocks noChangeArrowheads="1"/>
          </p:cNvSpPr>
          <p:nvPr/>
        </p:nvSpPr>
        <p:spPr bwMode="auto">
          <a:xfrm>
            <a:off x="2824163" y="3087688"/>
            <a:ext cx="6937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nb-NO" altLang="nb-NO"/>
              <a:t>Na</a:t>
            </a:r>
            <a:r>
              <a:rPr lang="nb-NO" altLang="nb-NO" baseline="30000"/>
              <a:t>+</a:t>
            </a:r>
          </a:p>
        </p:txBody>
      </p:sp>
      <p:sp>
        <p:nvSpPr>
          <p:cNvPr id="22539" name="Line 10"/>
          <p:cNvSpPr>
            <a:spLocks noChangeShapeType="1"/>
          </p:cNvSpPr>
          <p:nvPr/>
        </p:nvSpPr>
        <p:spPr bwMode="auto">
          <a:xfrm>
            <a:off x="3492500" y="3429000"/>
            <a:ext cx="1655763" cy="720725"/>
          </a:xfrm>
          <a:prstGeom prst="line">
            <a:avLst/>
          </a:prstGeom>
          <a:noFill/>
          <a:ln w="25400" cap="sq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9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731000" y="622935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5B8D9F0-56DA-439B-A8BF-49D2F134AE1F}" type="slidenum">
              <a:rPr lang="nb-NO" altLang="nb-NO" sz="1400">
                <a:solidFill>
                  <a:schemeClr val="bg2"/>
                </a:solidFill>
              </a:rPr>
              <a:pPr/>
              <a:t>39</a:t>
            </a:fld>
            <a:endParaRPr lang="nb-NO" altLang="nb-NO" sz="1400">
              <a:solidFill>
                <a:schemeClr val="bg2"/>
              </a:solidFill>
            </a:endParaRPr>
          </a:p>
        </p:txBody>
      </p:sp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3348038" y="549275"/>
            <a:ext cx="24717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nb-NO" altLang="nb-NO"/>
              <a:t>Ionisk  - kovalent</a:t>
            </a:r>
          </a:p>
        </p:txBody>
      </p:sp>
      <p:sp>
        <p:nvSpPr>
          <p:cNvPr id="23556" name="Text Box 3"/>
          <p:cNvSpPr txBox="1">
            <a:spLocks noChangeArrowheads="1"/>
          </p:cNvSpPr>
          <p:nvPr/>
        </p:nvSpPr>
        <p:spPr bwMode="auto">
          <a:xfrm>
            <a:off x="7667625" y="2133600"/>
            <a:ext cx="601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nb-NO" altLang="nb-NO"/>
              <a:t>O</a:t>
            </a:r>
            <a:r>
              <a:rPr lang="nb-NO" altLang="nb-NO" baseline="30000"/>
              <a:t>2-</a:t>
            </a:r>
          </a:p>
        </p:txBody>
      </p:sp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6372225" y="2060575"/>
            <a:ext cx="693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nb-NO" altLang="nb-NO"/>
              <a:t>Na</a:t>
            </a:r>
            <a:r>
              <a:rPr lang="nb-NO" altLang="nb-NO" baseline="30000"/>
              <a:t>+</a:t>
            </a:r>
          </a:p>
        </p:txBody>
      </p:sp>
      <p:pic>
        <p:nvPicPr>
          <p:cNvPr id="2355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636838"/>
            <a:ext cx="4392612" cy="384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pSp>
        <p:nvGrpSpPr>
          <p:cNvPr id="23559" name="Group 6"/>
          <p:cNvGrpSpPr>
            <a:grpSpLocks/>
          </p:cNvGrpSpPr>
          <p:nvPr/>
        </p:nvGrpSpPr>
        <p:grpSpPr bwMode="auto">
          <a:xfrm>
            <a:off x="323850" y="2781300"/>
            <a:ext cx="4187825" cy="3644900"/>
            <a:chOff x="521" y="1706"/>
            <a:chExt cx="2638" cy="2296"/>
          </a:xfrm>
        </p:grpSpPr>
        <p:pic>
          <p:nvPicPr>
            <p:cNvPr id="23564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" y="1706"/>
              <a:ext cx="2263" cy="2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23565" name="Line 8"/>
            <p:cNvSpPr>
              <a:spLocks noChangeShapeType="1"/>
            </p:cNvSpPr>
            <p:nvPr/>
          </p:nvSpPr>
          <p:spPr bwMode="auto">
            <a:xfrm>
              <a:off x="884" y="1933"/>
              <a:ext cx="239" cy="136"/>
            </a:xfrm>
            <a:prstGeom prst="line">
              <a:avLst/>
            </a:prstGeom>
            <a:noFill/>
            <a:ln w="25400" cap="sq">
              <a:solidFill>
                <a:srgbClr val="FF0000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66" name="Text Box 9"/>
            <p:cNvSpPr txBox="1">
              <a:spLocks noChangeArrowheads="1"/>
            </p:cNvSpPr>
            <p:nvPr/>
          </p:nvSpPr>
          <p:spPr bwMode="auto">
            <a:xfrm>
              <a:off x="567" y="1752"/>
              <a:ext cx="34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nb-NO" altLang="nb-NO"/>
                <a:t>Cl</a:t>
              </a:r>
              <a:r>
                <a:rPr lang="nb-NO" altLang="nb-NO" baseline="30000"/>
                <a:t>-</a:t>
              </a:r>
            </a:p>
          </p:txBody>
        </p:sp>
        <p:sp>
          <p:nvSpPr>
            <p:cNvPr id="23567" name="Text Box 10"/>
            <p:cNvSpPr txBox="1">
              <a:spLocks noChangeArrowheads="1"/>
            </p:cNvSpPr>
            <p:nvPr/>
          </p:nvSpPr>
          <p:spPr bwMode="auto">
            <a:xfrm>
              <a:off x="521" y="2341"/>
              <a:ext cx="43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nb-NO" altLang="nb-NO"/>
                <a:t>Na</a:t>
              </a:r>
              <a:r>
                <a:rPr lang="nb-NO" altLang="nb-NO" baseline="30000"/>
                <a:t>+</a:t>
              </a:r>
            </a:p>
          </p:txBody>
        </p:sp>
        <p:sp>
          <p:nvSpPr>
            <p:cNvPr id="23568" name="Line 11"/>
            <p:cNvSpPr>
              <a:spLocks noChangeShapeType="1"/>
            </p:cNvSpPr>
            <p:nvPr/>
          </p:nvSpPr>
          <p:spPr bwMode="auto">
            <a:xfrm>
              <a:off x="884" y="2614"/>
              <a:ext cx="330" cy="136"/>
            </a:xfrm>
            <a:prstGeom prst="line">
              <a:avLst/>
            </a:prstGeom>
            <a:noFill/>
            <a:ln w="25400" cap="sq">
              <a:solidFill>
                <a:srgbClr val="FF0000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60" name="Line 12"/>
          <p:cNvSpPr>
            <a:spLocks noChangeShapeType="1"/>
          </p:cNvSpPr>
          <p:nvPr/>
        </p:nvSpPr>
        <p:spPr bwMode="auto">
          <a:xfrm flipH="1">
            <a:off x="6659563" y="2420938"/>
            <a:ext cx="1008062" cy="792162"/>
          </a:xfrm>
          <a:prstGeom prst="line">
            <a:avLst/>
          </a:prstGeom>
          <a:noFill/>
          <a:ln w="25400" cap="sq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1" name="Line 13"/>
          <p:cNvSpPr>
            <a:spLocks noChangeShapeType="1"/>
          </p:cNvSpPr>
          <p:nvPr/>
        </p:nvSpPr>
        <p:spPr bwMode="auto">
          <a:xfrm flipH="1">
            <a:off x="6011863" y="2492375"/>
            <a:ext cx="576262" cy="1225550"/>
          </a:xfrm>
          <a:prstGeom prst="line">
            <a:avLst/>
          </a:prstGeom>
          <a:noFill/>
          <a:ln w="25400" cap="sq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2" name="Text Box 14"/>
          <p:cNvSpPr txBox="1">
            <a:spLocks noChangeArrowheads="1"/>
          </p:cNvSpPr>
          <p:nvPr/>
        </p:nvSpPr>
        <p:spPr bwMode="auto">
          <a:xfrm>
            <a:off x="2268538" y="2060575"/>
            <a:ext cx="86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nb-NO" altLang="nb-NO">
                <a:solidFill>
                  <a:srgbClr val="FF0000"/>
                </a:solidFill>
              </a:rPr>
              <a:t>NaCl</a:t>
            </a:r>
          </a:p>
        </p:txBody>
      </p:sp>
      <p:sp>
        <p:nvSpPr>
          <p:cNvPr id="23563" name="Text Box 15"/>
          <p:cNvSpPr txBox="1">
            <a:spLocks noChangeArrowheads="1"/>
          </p:cNvSpPr>
          <p:nvPr/>
        </p:nvSpPr>
        <p:spPr bwMode="auto">
          <a:xfrm>
            <a:off x="5292725" y="2133600"/>
            <a:ext cx="92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nb-NO" altLang="nb-NO">
                <a:solidFill>
                  <a:srgbClr val="FF0000"/>
                </a:solidFill>
              </a:rPr>
              <a:t>Na</a:t>
            </a:r>
            <a:r>
              <a:rPr lang="nb-NO" altLang="nb-NO" baseline="-25000">
                <a:solidFill>
                  <a:srgbClr val="FF0000"/>
                </a:solidFill>
              </a:rPr>
              <a:t>2</a:t>
            </a:r>
            <a:r>
              <a:rPr lang="nb-NO" altLang="nb-NO">
                <a:solidFill>
                  <a:srgbClr val="FF0000"/>
                </a:solidFill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97174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 1000 – Materialer, energi og nanoteknologi</a:t>
            </a:r>
            <a:endParaRPr lang="en-US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Kvantetall og orbitaler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1371600"/>
            <a:ext cx="510540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1800" dirty="0" err="1" smtClean="0"/>
              <a:t>Bølgefunksjonen</a:t>
            </a:r>
            <a:r>
              <a:rPr lang="en-GB" sz="1800" dirty="0" smtClean="0"/>
              <a:t> </a:t>
            </a:r>
            <a:r>
              <a:rPr lang="en-GB" sz="1800" dirty="0" err="1" smtClean="0"/>
              <a:t>spesifisert</a:t>
            </a:r>
            <a:r>
              <a:rPr lang="en-GB" sz="1800" dirty="0" smtClean="0"/>
              <a:t> </a:t>
            </a:r>
            <a:r>
              <a:rPr lang="en-GB" sz="1800" dirty="0" err="1" smtClean="0"/>
              <a:t>ved</a:t>
            </a:r>
            <a:r>
              <a:rPr lang="en-GB" sz="1800" dirty="0" smtClean="0"/>
              <a:t> </a:t>
            </a:r>
            <a:r>
              <a:rPr lang="en-GB" sz="1800" dirty="0" err="1" smtClean="0"/>
              <a:t>kvantetall</a:t>
            </a:r>
            <a:r>
              <a:rPr lang="en-GB" sz="1800" dirty="0" smtClean="0"/>
              <a:t>:  </a:t>
            </a:r>
          </a:p>
          <a:p>
            <a:pPr eaLnBrk="1" hangingPunct="1">
              <a:lnSpc>
                <a:spcPct val="90000"/>
              </a:lnSpc>
            </a:pPr>
            <a:r>
              <a:rPr lang="en-GB" sz="1800" i="1" dirty="0" smtClean="0"/>
              <a:t>n</a:t>
            </a:r>
            <a:r>
              <a:rPr lang="en-GB" sz="1800" dirty="0" smtClean="0"/>
              <a:t>: </a:t>
            </a:r>
            <a:r>
              <a:rPr lang="en-GB" sz="1800" dirty="0" err="1" smtClean="0"/>
              <a:t>hovedkvantetallet</a:t>
            </a:r>
            <a:endParaRPr lang="en-GB" sz="1800" dirty="0" smtClean="0"/>
          </a:p>
          <a:p>
            <a:pPr lvl="1" eaLnBrk="1" hangingPunct="1">
              <a:lnSpc>
                <a:spcPct val="90000"/>
              </a:lnSpc>
            </a:pPr>
            <a:r>
              <a:rPr lang="en-GB" sz="1600" dirty="0" err="1" smtClean="0"/>
              <a:t>avstand</a:t>
            </a:r>
            <a:r>
              <a:rPr lang="en-GB" sz="1600" dirty="0" smtClean="0"/>
              <a:t>;  </a:t>
            </a:r>
            <a:r>
              <a:rPr lang="en-GB" sz="1600" i="1" dirty="0" smtClean="0"/>
              <a:t>n </a:t>
            </a:r>
            <a:r>
              <a:rPr lang="en-GB" sz="1600" dirty="0" smtClean="0"/>
              <a:t>= 1,2,3....  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600" dirty="0" err="1" smtClean="0"/>
              <a:t>skall</a:t>
            </a:r>
            <a:r>
              <a:rPr lang="en-GB" sz="1600" dirty="0" smtClean="0"/>
              <a:t>: K,L,M...   </a:t>
            </a:r>
          </a:p>
          <a:p>
            <a:pPr eaLnBrk="1" hangingPunct="1">
              <a:lnSpc>
                <a:spcPct val="90000"/>
              </a:lnSpc>
            </a:pPr>
            <a:r>
              <a:rPr lang="en-GB" sz="1800" i="1" dirty="0" smtClean="0"/>
              <a:t>l</a:t>
            </a:r>
            <a:r>
              <a:rPr lang="en-GB" sz="1800" dirty="0" smtClean="0"/>
              <a:t>: </a:t>
            </a:r>
            <a:r>
              <a:rPr lang="en-GB" sz="1800" dirty="0" err="1" smtClean="0"/>
              <a:t>bikvantetallet</a:t>
            </a:r>
            <a:endParaRPr lang="en-GB" sz="1800" dirty="0" smtClean="0"/>
          </a:p>
          <a:p>
            <a:pPr lvl="1" eaLnBrk="1" hangingPunct="1">
              <a:lnSpc>
                <a:spcPct val="90000"/>
              </a:lnSpc>
            </a:pPr>
            <a:r>
              <a:rPr lang="en-GB" sz="1600" dirty="0" err="1" smtClean="0"/>
              <a:t>vinkelmoment</a:t>
            </a:r>
            <a:r>
              <a:rPr lang="en-GB" sz="1600" dirty="0" smtClean="0"/>
              <a:t> (form);  </a:t>
            </a:r>
            <a:r>
              <a:rPr lang="en-GB" sz="1600" i="1" dirty="0" smtClean="0"/>
              <a:t>l </a:t>
            </a:r>
            <a:r>
              <a:rPr lang="en-GB" sz="1600" dirty="0" smtClean="0"/>
              <a:t>= 0,1,2...(</a:t>
            </a:r>
            <a:r>
              <a:rPr lang="en-GB" sz="1600" i="1" dirty="0" smtClean="0"/>
              <a:t>n</a:t>
            </a:r>
            <a:r>
              <a:rPr lang="en-GB" sz="1600" dirty="0" smtClean="0"/>
              <a:t>-1)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600" dirty="0" err="1" smtClean="0"/>
              <a:t>subskall</a:t>
            </a:r>
            <a:r>
              <a:rPr lang="en-GB" sz="1600" dirty="0" smtClean="0"/>
              <a:t>: </a:t>
            </a:r>
            <a:r>
              <a:rPr lang="en-GB" sz="1600" dirty="0" err="1" smtClean="0"/>
              <a:t>s,p,d,f,g</a:t>
            </a:r>
            <a:endParaRPr lang="en-GB" sz="1600" dirty="0" smtClean="0"/>
          </a:p>
          <a:p>
            <a:pPr eaLnBrk="1" hangingPunct="1">
              <a:lnSpc>
                <a:spcPct val="90000"/>
              </a:lnSpc>
            </a:pPr>
            <a:r>
              <a:rPr lang="en-GB" sz="1800" i="1" dirty="0" smtClean="0"/>
              <a:t>m</a:t>
            </a:r>
            <a:r>
              <a:rPr lang="en-GB" sz="1800" i="1" baseline="-25000" dirty="0" smtClean="0"/>
              <a:t>l</a:t>
            </a:r>
            <a:r>
              <a:rPr lang="en-GB" sz="1800" dirty="0" smtClean="0"/>
              <a:t>: </a:t>
            </a:r>
            <a:r>
              <a:rPr lang="en-GB" sz="1800" dirty="0" err="1" smtClean="0"/>
              <a:t>magnetisk</a:t>
            </a:r>
            <a:r>
              <a:rPr lang="en-GB" sz="1800" dirty="0" smtClean="0"/>
              <a:t> </a:t>
            </a:r>
            <a:r>
              <a:rPr lang="en-GB" sz="1800" dirty="0" err="1" smtClean="0"/>
              <a:t>kvantetall</a:t>
            </a:r>
            <a:r>
              <a:rPr lang="en-GB" sz="1800" dirty="0" smtClean="0"/>
              <a:t>  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600" dirty="0" err="1" smtClean="0"/>
              <a:t>orientering</a:t>
            </a:r>
            <a:r>
              <a:rPr lang="en-GB" sz="1600" dirty="0" smtClean="0"/>
              <a:t> (</a:t>
            </a:r>
            <a:r>
              <a:rPr lang="en-GB" sz="1600" dirty="0" err="1" smtClean="0"/>
              <a:t>retning</a:t>
            </a:r>
            <a:r>
              <a:rPr lang="en-GB" sz="1600" dirty="0" smtClean="0"/>
              <a:t>); m</a:t>
            </a:r>
            <a:r>
              <a:rPr lang="en-GB" sz="1600" baseline="-25000" dirty="0" smtClean="0"/>
              <a:t>l</a:t>
            </a:r>
            <a:r>
              <a:rPr lang="en-GB" sz="1600" dirty="0" smtClean="0"/>
              <a:t> =  -</a:t>
            </a:r>
            <a:r>
              <a:rPr lang="en-GB" sz="1600" i="1" dirty="0" smtClean="0"/>
              <a:t>l</a:t>
            </a:r>
            <a:r>
              <a:rPr lang="en-GB" sz="1600" dirty="0" smtClean="0"/>
              <a:t>...0…</a:t>
            </a:r>
            <a:r>
              <a:rPr lang="en-GB" sz="1600" i="1" dirty="0" smtClean="0"/>
              <a:t>l</a:t>
            </a:r>
            <a:r>
              <a:rPr lang="en-GB" sz="1600" dirty="0" smtClean="0"/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600" dirty="0" err="1" smtClean="0"/>
              <a:t>Orbitaler</a:t>
            </a:r>
            <a:endParaRPr lang="en-GB" sz="1600" dirty="0" smtClean="0"/>
          </a:p>
          <a:p>
            <a:pPr lvl="2" eaLnBrk="1" hangingPunct="1">
              <a:lnSpc>
                <a:spcPct val="90000"/>
              </a:lnSpc>
              <a:buFontTx/>
              <a:buNone/>
            </a:pPr>
            <a:r>
              <a:rPr lang="en-GB" sz="1400" dirty="0" smtClean="0"/>
              <a:t>1 s-orbital</a:t>
            </a:r>
          </a:p>
          <a:p>
            <a:pPr lvl="2" eaLnBrk="1" hangingPunct="1">
              <a:lnSpc>
                <a:spcPct val="90000"/>
              </a:lnSpc>
              <a:buFontTx/>
              <a:buNone/>
            </a:pPr>
            <a:r>
              <a:rPr lang="en-GB" sz="1400" dirty="0" smtClean="0"/>
              <a:t>3 p-</a:t>
            </a:r>
            <a:r>
              <a:rPr lang="en-GB" sz="1400" dirty="0" err="1" smtClean="0"/>
              <a:t>orbitaler</a:t>
            </a:r>
            <a:endParaRPr lang="en-GB" sz="1400" dirty="0" smtClean="0"/>
          </a:p>
          <a:p>
            <a:pPr lvl="2" eaLnBrk="1" hangingPunct="1">
              <a:lnSpc>
                <a:spcPct val="90000"/>
              </a:lnSpc>
              <a:buFontTx/>
              <a:buNone/>
            </a:pPr>
            <a:r>
              <a:rPr lang="en-GB" sz="1400" dirty="0" smtClean="0"/>
              <a:t>5 d-</a:t>
            </a:r>
            <a:r>
              <a:rPr lang="en-GB" sz="1400" dirty="0" err="1" smtClean="0"/>
              <a:t>orbitaler</a:t>
            </a:r>
            <a:endParaRPr lang="en-GB" sz="1400" dirty="0" smtClean="0"/>
          </a:p>
          <a:p>
            <a:pPr lvl="2" eaLnBrk="1" hangingPunct="1">
              <a:lnSpc>
                <a:spcPct val="90000"/>
              </a:lnSpc>
              <a:buFontTx/>
              <a:buNone/>
            </a:pPr>
            <a:r>
              <a:rPr lang="en-GB" sz="1400" dirty="0" smtClean="0"/>
              <a:t>7 f-</a:t>
            </a:r>
            <a:r>
              <a:rPr lang="en-GB" sz="1400" dirty="0" err="1" smtClean="0"/>
              <a:t>orbitaler</a:t>
            </a:r>
            <a:endParaRPr lang="en-GB" sz="1400" dirty="0" smtClean="0"/>
          </a:p>
          <a:p>
            <a:pPr eaLnBrk="1" hangingPunct="1">
              <a:lnSpc>
                <a:spcPct val="90000"/>
              </a:lnSpc>
            </a:pPr>
            <a:r>
              <a:rPr lang="en-GB" sz="1800" i="1" dirty="0" err="1" smtClean="0"/>
              <a:t>m</a:t>
            </a:r>
            <a:r>
              <a:rPr lang="en-GB" sz="1800" i="1" baseline="-25000" dirty="0" err="1" smtClean="0"/>
              <a:t>s</a:t>
            </a:r>
            <a:r>
              <a:rPr lang="en-GB" sz="1800" dirty="0" smtClean="0"/>
              <a:t> </a:t>
            </a:r>
            <a:r>
              <a:rPr lang="en-GB" sz="1800" dirty="0" err="1" smtClean="0"/>
              <a:t>spinnkvantetallet</a:t>
            </a:r>
            <a:r>
              <a:rPr lang="en-GB" sz="1800" dirty="0" smtClean="0"/>
              <a:t> </a:t>
            </a:r>
          </a:p>
          <a:p>
            <a:pPr lvl="2" eaLnBrk="1" hangingPunct="1">
              <a:lnSpc>
                <a:spcPct val="90000"/>
              </a:lnSpc>
            </a:pPr>
            <a:r>
              <a:rPr lang="en-GB" sz="1400" dirty="0" smtClean="0"/>
              <a:t>+1/2 “</a:t>
            </a:r>
            <a:r>
              <a:rPr lang="en-GB" sz="1400" dirty="0" err="1" smtClean="0"/>
              <a:t>spinn</a:t>
            </a:r>
            <a:r>
              <a:rPr lang="en-GB" sz="1400" dirty="0" smtClean="0"/>
              <a:t> </a:t>
            </a:r>
            <a:r>
              <a:rPr lang="en-GB" sz="1400" dirty="0" err="1" smtClean="0"/>
              <a:t>opp</a:t>
            </a:r>
            <a:r>
              <a:rPr lang="en-GB" sz="1400" dirty="0" smtClean="0"/>
              <a:t>” </a:t>
            </a:r>
          </a:p>
          <a:p>
            <a:pPr lvl="2" eaLnBrk="1" hangingPunct="1">
              <a:lnSpc>
                <a:spcPct val="90000"/>
              </a:lnSpc>
            </a:pPr>
            <a:r>
              <a:rPr lang="en-GB" sz="1400" dirty="0" smtClean="0"/>
              <a:t>-1/2 “</a:t>
            </a:r>
            <a:r>
              <a:rPr lang="en-GB" sz="1400" dirty="0" err="1" smtClean="0"/>
              <a:t>spinn</a:t>
            </a:r>
            <a:r>
              <a:rPr lang="en-GB" sz="1400" dirty="0" smtClean="0"/>
              <a:t> ned”</a:t>
            </a:r>
          </a:p>
          <a:p>
            <a:pPr eaLnBrk="1" hangingPunct="1">
              <a:lnSpc>
                <a:spcPct val="90000"/>
              </a:lnSpc>
            </a:pPr>
            <a:endParaRPr lang="en-GB" sz="1800" dirty="0" smtClean="0"/>
          </a:p>
        </p:txBody>
      </p:sp>
      <p:pic>
        <p:nvPicPr>
          <p:cNvPr id="15365" name="Picture 4" descr="fig0114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667000"/>
            <a:ext cx="449580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 Box 5"/>
          <p:cNvSpPr txBox="1">
            <a:spLocks noChangeArrowheads="1"/>
          </p:cNvSpPr>
          <p:nvPr/>
        </p:nvSpPr>
        <p:spPr bwMode="auto">
          <a:xfrm>
            <a:off x="6732588" y="6383338"/>
            <a:ext cx="225901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900" b="1">
                <a:cs typeface="Times New Roman" pitchFamily="18" charset="0"/>
              </a:rPr>
              <a:t>Figurer fra Shriver and Atkins: Inorganic Chemistry. Tabell fra P. Kofstad: Uorganisk kjemi</a:t>
            </a:r>
            <a:endParaRPr lang="en-US" sz="900"/>
          </a:p>
        </p:txBody>
      </p:sp>
      <p:pic>
        <p:nvPicPr>
          <p:cNvPr id="15367" name="Picture 6" descr="PerK-TAB-1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3998913"/>
            <a:ext cx="6388100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7" descr="fig0113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5013" y="1066800"/>
            <a:ext cx="122078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528" y="404664"/>
            <a:ext cx="1499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chemeClr val="accent2"/>
                </a:solidFill>
              </a:rPr>
              <a:t>Repetisjon</a:t>
            </a:r>
            <a:endParaRPr lang="nb-NO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89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731000" y="622935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4142CE4-33DA-4404-A3B5-26254F2C7EC3}" type="slidenum">
              <a:rPr lang="nb-NO" altLang="nb-NO" sz="1400">
                <a:solidFill>
                  <a:schemeClr val="bg2"/>
                </a:solidFill>
              </a:rPr>
              <a:pPr/>
              <a:t>40</a:t>
            </a:fld>
            <a:endParaRPr lang="nb-NO" altLang="nb-NO" sz="1400">
              <a:solidFill>
                <a:schemeClr val="bg2"/>
              </a:solidFill>
            </a:endParaRPr>
          </a:p>
        </p:txBody>
      </p:sp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3348038" y="549275"/>
            <a:ext cx="24717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nb-NO" altLang="nb-NO"/>
              <a:t>Ionisk  - kovalent</a:t>
            </a:r>
          </a:p>
        </p:txBody>
      </p:sp>
      <p:sp>
        <p:nvSpPr>
          <p:cNvPr id="24580" name="Text Box 3"/>
          <p:cNvSpPr txBox="1">
            <a:spLocks noChangeArrowheads="1"/>
          </p:cNvSpPr>
          <p:nvPr/>
        </p:nvSpPr>
        <p:spPr bwMode="auto">
          <a:xfrm>
            <a:off x="92075" y="1628775"/>
            <a:ext cx="9051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nb-NO" altLang="nb-NO"/>
              <a:t>Hvordan se graden ionisk – kovalent med hjelp av teoretisk kjemi.</a:t>
            </a:r>
          </a:p>
        </p:txBody>
      </p:sp>
      <p:pic>
        <p:nvPicPr>
          <p:cNvPr id="2458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565400"/>
            <a:ext cx="4392613" cy="384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458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565400"/>
            <a:ext cx="4103687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6084888" y="2133600"/>
            <a:ext cx="844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nb-NO" altLang="nb-NO"/>
              <a:t>MgO</a:t>
            </a:r>
          </a:p>
        </p:txBody>
      </p:sp>
      <p:sp>
        <p:nvSpPr>
          <p:cNvPr id="24584" name="Text Box 9"/>
          <p:cNvSpPr txBox="1">
            <a:spLocks noChangeArrowheads="1"/>
          </p:cNvSpPr>
          <p:nvPr/>
        </p:nvSpPr>
        <p:spPr bwMode="auto">
          <a:xfrm>
            <a:off x="1908175" y="2205038"/>
            <a:ext cx="92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nb-NO" altLang="nb-NO">
                <a:solidFill>
                  <a:srgbClr val="FF0000"/>
                </a:solidFill>
              </a:rPr>
              <a:t>Na</a:t>
            </a:r>
            <a:r>
              <a:rPr lang="nb-NO" altLang="nb-NO" baseline="-25000">
                <a:solidFill>
                  <a:srgbClr val="FF0000"/>
                </a:solidFill>
              </a:rPr>
              <a:t>2</a:t>
            </a:r>
            <a:r>
              <a:rPr lang="nb-NO" altLang="nb-NO">
                <a:solidFill>
                  <a:srgbClr val="FF0000"/>
                </a:solidFill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29281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731000" y="622935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2AF2237-ACD8-49F7-B78E-3C749EB1B6BE}" type="slidenum">
              <a:rPr lang="nb-NO" altLang="nb-NO" sz="1400">
                <a:solidFill>
                  <a:schemeClr val="bg2"/>
                </a:solidFill>
              </a:rPr>
              <a:pPr/>
              <a:t>41</a:t>
            </a:fld>
            <a:endParaRPr lang="nb-NO" altLang="nb-NO" sz="1400">
              <a:solidFill>
                <a:schemeClr val="bg2"/>
              </a:solidFill>
            </a:endParaRPr>
          </a:p>
        </p:txBody>
      </p:sp>
      <p:sp>
        <p:nvSpPr>
          <p:cNvPr id="25603" name="Text Box 2"/>
          <p:cNvSpPr txBox="1">
            <a:spLocks noChangeArrowheads="1"/>
          </p:cNvSpPr>
          <p:nvPr/>
        </p:nvSpPr>
        <p:spPr bwMode="auto">
          <a:xfrm>
            <a:off x="3348038" y="549275"/>
            <a:ext cx="24717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nb-NO" altLang="nb-NO"/>
              <a:t>Ionisk  - kovalent</a:t>
            </a:r>
          </a:p>
        </p:txBody>
      </p:sp>
      <p:pic>
        <p:nvPicPr>
          <p:cNvPr id="2560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36838"/>
            <a:ext cx="4103688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1692275" y="1989138"/>
            <a:ext cx="844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nb-NO" altLang="nb-NO"/>
              <a:t>MgO</a:t>
            </a:r>
          </a:p>
        </p:txBody>
      </p:sp>
      <p:pic>
        <p:nvPicPr>
          <p:cNvPr id="2560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1196975"/>
            <a:ext cx="4914900" cy="649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5607" name="Text Box 8"/>
          <p:cNvSpPr txBox="1">
            <a:spLocks noChangeArrowheads="1"/>
          </p:cNvSpPr>
          <p:nvPr/>
        </p:nvSpPr>
        <p:spPr bwMode="auto">
          <a:xfrm>
            <a:off x="3276600" y="1557338"/>
            <a:ext cx="950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nb-NO" altLang="nb-NO" b="1">
                <a:solidFill>
                  <a:srgbClr val="FF0000"/>
                </a:solidFill>
              </a:rPr>
              <a:t>Al</a:t>
            </a:r>
            <a:r>
              <a:rPr lang="nb-NO" altLang="nb-NO" b="1" baseline="-25000">
                <a:solidFill>
                  <a:srgbClr val="FF0000"/>
                </a:solidFill>
              </a:rPr>
              <a:t>2</a:t>
            </a:r>
            <a:r>
              <a:rPr lang="nb-NO" altLang="nb-NO" b="1">
                <a:solidFill>
                  <a:srgbClr val="FF0000"/>
                </a:solidFill>
              </a:rPr>
              <a:t>O</a:t>
            </a:r>
            <a:r>
              <a:rPr lang="nb-NO" altLang="nb-NO" b="1" baseline="-2500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39220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1196975"/>
            <a:ext cx="4914900" cy="649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9220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1196975"/>
            <a:ext cx="4914900" cy="649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427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 1000 – Materialer, energi og nanoteknologi</a:t>
            </a:r>
            <a:endParaRPr lang="en-US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Formelle oksidasjonstall</a:t>
            </a:r>
            <a:endParaRPr lang="en-US" smtClean="0"/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7772400" cy="4724400"/>
          </a:xfrm>
        </p:spPr>
        <p:txBody>
          <a:bodyPr/>
          <a:lstStyle/>
          <a:p>
            <a:pPr eaLnBrk="1" hangingPunct="1"/>
            <a:r>
              <a:rPr lang="nb-NO" dirty="0" smtClean="0"/>
              <a:t>Tillegges grunnstoffene i et sett regler for forbindelser mellom ulike grunnstoffer. Tar hensyn til elektronegativitet og antall valenselektroner:</a:t>
            </a:r>
          </a:p>
          <a:p>
            <a:pPr lvl="1" algn="just" eaLnBrk="1" hangingPunct="1"/>
            <a:r>
              <a:rPr lang="nb-NO" dirty="0" smtClean="0">
                <a:cs typeface="Times New Roman" pitchFamily="18" charset="0"/>
              </a:rPr>
              <a:t>Fluor har alltid formelt oksidasjonstall -1 </a:t>
            </a:r>
          </a:p>
          <a:p>
            <a:pPr lvl="1" algn="just" eaLnBrk="1" hangingPunct="1"/>
            <a:r>
              <a:rPr lang="nb-NO" dirty="0" smtClean="0">
                <a:cs typeface="Times New Roman" pitchFamily="18" charset="0"/>
              </a:rPr>
              <a:t>Oksygen har oksidasjonstall </a:t>
            </a:r>
            <a:r>
              <a:rPr lang="nb-NO" b="1" dirty="0" smtClean="0">
                <a:cs typeface="Times New Roman" pitchFamily="18" charset="0"/>
              </a:rPr>
              <a:t>-2</a:t>
            </a:r>
            <a:r>
              <a:rPr lang="nb-NO" dirty="0" smtClean="0">
                <a:cs typeface="Times New Roman" pitchFamily="18" charset="0"/>
              </a:rPr>
              <a:t>, -1 eller -½, unntatt i forbindelse med fluor.</a:t>
            </a:r>
            <a:endParaRPr lang="en-US" dirty="0" smtClean="0">
              <a:cs typeface="Times New Roman" pitchFamily="18" charset="0"/>
            </a:endParaRPr>
          </a:p>
          <a:p>
            <a:pPr lvl="1" algn="just" eaLnBrk="1" hangingPunct="1"/>
            <a:r>
              <a:rPr lang="nb-NO" dirty="0" smtClean="0">
                <a:cs typeface="Times New Roman" pitchFamily="18" charset="0"/>
              </a:rPr>
              <a:t>Hydrogen har oksidasjonstall +1 eller -1.</a:t>
            </a:r>
            <a:endParaRPr lang="en-US" dirty="0" smtClean="0">
              <a:cs typeface="Times New Roman" pitchFamily="18" charset="0"/>
            </a:endParaRPr>
          </a:p>
          <a:p>
            <a:pPr lvl="1" algn="just" eaLnBrk="1" hangingPunct="1"/>
            <a:r>
              <a:rPr lang="nb-NO" dirty="0" smtClean="0">
                <a:cs typeface="Times New Roman" pitchFamily="18" charset="0"/>
              </a:rPr>
              <a:t>Andre grunnstoffer har oksidasjonstall som gis av antall valenselektroner og ønsket om å oppnå full oktett i ytre skall, </a:t>
            </a:r>
            <a:r>
              <a:rPr lang="nb-NO" dirty="0" smtClean="0">
                <a:solidFill>
                  <a:srgbClr val="CC0000"/>
                </a:solidFill>
                <a:cs typeface="Times New Roman" pitchFamily="18" charset="0"/>
              </a:rPr>
              <a:t>samt av forskjell i elektronegativitet</a:t>
            </a:r>
            <a:r>
              <a:rPr lang="nb-NO" dirty="0" smtClean="0">
                <a:cs typeface="Times New Roman" pitchFamily="18" charset="0"/>
              </a:rPr>
              <a:t>.</a:t>
            </a:r>
            <a:endParaRPr lang="en-US" dirty="0" smtClean="0">
              <a:cs typeface="Times New Roman" pitchFamily="18" charset="0"/>
            </a:endParaRPr>
          </a:p>
          <a:p>
            <a:pPr lvl="1" algn="just" eaLnBrk="1" hangingPunct="1"/>
            <a:r>
              <a:rPr lang="nb-NO" dirty="0" smtClean="0">
                <a:cs typeface="Times New Roman" pitchFamily="18" charset="0"/>
              </a:rPr>
              <a:t>Summen av oksidasjonstall skal være lik netto ladning for molekylet/ionet.</a:t>
            </a:r>
          </a:p>
          <a:p>
            <a:pPr algn="just" eaLnBrk="1" hangingPunct="1"/>
            <a:endParaRPr lang="nb-NO" dirty="0" smtClean="0">
              <a:cs typeface="Times New Roman" pitchFamily="18" charset="0"/>
            </a:endParaRPr>
          </a:p>
          <a:p>
            <a:pPr algn="just" eaLnBrk="1" hangingPunct="1"/>
            <a:r>
              <a:rPr lang="nb-NO" dirty="0" smtClean="0">
                <a:cs typeface="Times New Roman" pitchFamily="18" charset="0"/>
              </a:rPr>
              <a:t>Eksempel, vann-skift-reaksjonen:</a:t>
            </a:r>
            <a:endParaRPr lang="en-US" dirty="0" smtClean="0">
              <a:cs typeface="Times New Roman" pitchFamily="18" charset="0"/>
            </a:endParaRPr>
          </a:p>
          <a:p>
            <a:pPr lvl="1" eaLnBrk="1" hangingPunct="1"/>
            <a:endParaRPr lang="nb-NO" dirty="0" smtClean="0"/>
          </a:p>
          <a:p>
            <a:pPr lvl="1" eaLnBrk="1" hangingPunct="1"/>
            <a:endParaRPr lang="nb-NO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102" name="Rectangle 4"/>
          <p:cNvSpPr>
            <a:spLocks noChangeArrowheads="1"/>
          </p:cNvSpPr>
          <p:nvPr/>
        </p:nvSpPr>
        <p:spPr bwMode="auto">
          <a:xfrm>
            <a:off x="3562350" y="3292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/>
          </a:p>
        </p:txBody>
      </p:sp>
      <p:graphicFrame>
        <p:nvGraphicFramePr>
          <p:cNvPr id="4098" name="Object 5"/>
          <p:cNvGraphicFramePr>
            <a:graphicFrameLocks noChangeAspect="1"/>
          </p:cNvGraphicFramePr>
          <p:nvPr/>
        </p:nvGraphicFramePr>
        <p:xfrm>
          <a:off x="5486400" y="5508625"/>
          <a:ext cx="3041650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" name="Equation" r:id="rId3" imgW="1485720" imgH="279360" progId="Equation.3">
                  <p:embed/>
                </p:oleObj>
              </mc:Choice>
              <mc:Fallback>
                <p:oleObj name="Equation" r:id="rId3" imgW="1485720" imgH="27936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5508625"/>
                        <a:ext cx="3041650" cy="587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CE29D91-9023-4E8E-A301-EB392C2E335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11560" y="476672"/>
            <a:ext cx="1096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Viktig</a:t>
            </a:r>
            <a:r>
              <a:rPr lang="en-US" b="1" dirty="0" smtClean="0">
                <a:solidFill>
                  <a:srgbClr val="FF0000"/>
                </a:solidFill>
              </a:rPr>
              <a:t>!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 1000 – Materialer, energi og nanoteknologi</a:t>
            </a:r>
            <a:endParaRPr lang="en-US"/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Gitterenergi for ioniske stoffer</a:t>
            </a:r>
            <a:endParaRPr lang="en-US" smtClean="0"/>
          </a:p>
        </p:txBody>
      </p:sp>
      <p:sp>
        <p:nvSpPr>
          <p:cNvPr id="512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371600"/>
            <a:ext cx="4876800" cy="4724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z="1800" smtClean="0">
                <a:cs typeface="Times New Roman" pitchFamily="18" charset="0"/>
              </a:rPr>
              <a:t>Hvilket gitter er mest stabilt?</a:t>
            </a:r>
          </a:p>
          <a:p>
            <a:pPr eaLnBrk="1" hangingPunct="1">
              <a:buFontTx/>
              <a:buNone/>
            </a:pPr>
            <a:r>
              <a:rPr lang="en-GB" sz="1800" smtClean="0">
                <a:cs typeface="Times New Roman" pitchFamily="18" charset="0"/>
              </a:rPr>
              <a:t>Mest negativ </a:t>
            </a:r>
            <a:r>
              <a:rPr lang="nb-NO" sz="1800" smtClean="0">
                <a:cs typeface="Times New Roman" pitchFamily="18" charset="0"/>
              </a:rPr>
              <a:t>Δ</a:t>
            </a:r>
            <a:r>
              <a:rPr lang="en-GB" sz="1800" smtClean="0">
                <a:cs typeface="Times New Roman" pitchFamily="18" charset="0"/>
              </a:rPr>
              <a:t>G</a:t>
            </a:r>
            <a:r>
              <a:rPr lang="en-GB" sz="1800" baseline="30000" smtClean="0">
                <a:cs typeface="Times New Roman" pitchFamily="18" charset="0"/>
              </a:rPr>
              <a:t>0</a:t>
            </a:r>
            <a:r>
              <a:rPr lang="en-GB" sz="1800" smtClean="0">
                <a:cs typeface="Times New Roman" pitchFamily="18" charset="0"/>
              </a:rPr>
              <a:t> for følgende:</a:t>
            </a:r>
          </a:p>
          <a:p>
            <a:pPr eaLnBrk="1" hangingPunct="1">
              <a:buFontTx/>
              <a:buNone/>
            </a:pPr>
            <a:endParaRPr lang="en-GB" sz="1800" smtClean="0"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GB" sz="1800" smtClean="0">
                <a:cs typeface="Times New Roman" pitchFamily="18" charset="0"/>
              </a:rPr>
              <a:t>M</a:t>
            </a:r>
            <a:r>
              <a:rPr lang="en-GB" sz="1800" baseline="30000" smtClean="0">
                <a:cs typeface="Times New Roman" pitchFamily="18" charset="0"/>
              </a:rPr>
              <a:t>+</a:t>
            </a:r>
            <a:r>
              <a:rPr lang="en-GB" sz="1800" smtClean="0">
                <a:cs typeface="Times New Roman" pitchFamily="18" charset="0"/>
              </a:rPr>
              <a:t>(g) + X</a:t>
            </a:r>
            <a:r>
              <a:rPr lang="en-GB" sz="1800" baseline="30000" smtClean="0">
                <a:cs typeface="Times New Roman" pitchFamily="18" charset="0"/>
              </a:rPr>
              <a:t>-</a:t>
            </a:r>
            <a:r>
              <a:rPr lang="en-GB" sz="1800" smtClean="0">
                <a:cs typeface="Times New Roman" pitchFamily="18" charset="0"/>
              </a:rPr>
              <a:t>(g) = MX(s)	</a:t>
            </a:r>
            <a:r>
              <a:rPr lang="nb-NO" sz="1800" smtClean="0">
                <a:cs typeface="Times New Roman" pitchFamily="18" charset="0"/>
              </a:rPr>
              <a:t>Δ</a:t>
            </a:r>
            <a:r>
              <a:rPr lang="en-GB" sz="1800" smtClean="0">
                <a:cs typeface="Times New Roman" pitchFamily="18" charset="0"/>
              </a:rPr>
              <a:t>G</a:t>
            </a:r>
            <a:r>
              <a:rPr lang="en-GB" sz="1800" baseline="30000" smtClean="0">
                <a:cs typeface="Times New Roman" pitchFamily="18" charset="0"/>
              </a:rPr>
              <a:t>0</a:t>
            </a:r>
            <a:r>
              <a:rPr lang="en-GB" sz="1800" smtClean="0">
                <a:cs typeface="Times New Roman" pitchFamily="18" charset="0"/>
              </a:rPr>
              <a:t> = </a:t>
            </a:r>
            <a:r>
              <a:rPr lang="nb-NO" sz="1800" smtClean="0">
                <a:cs typeface="Times New Roman" pitchFamily="18" charset="0"/>
              </a:rPr>
              <a:t>Δ</a:t>
            </a:r>
            <a:r>
              <a:rPr lang="en-GB" sz="1800" smtClean="0">
                <a:cs typeface="Times New Roman" pitchFamily="18" charset="0"/>
              </a:rPr>
              <a:t>H</a:t>
            </a:r>
            <a:r>
              <a:rPr lang="en-GB" sz="1800" baseline="30000" smtClean="0">
                <a:cs typeface="Times New Roman" pitchFamily="18" charset="0"/>
              </a:rPr>
              <a:t>0</a:t>
            </a:r>
            <a:r>
              <a:rPr lang="en-GB" sz="1800" smtClean="0">
                <a:cs typeface="Times New Roman" pitchFamily="18" charset="0"/>
              </a:rPr>
              <a:t> – T</a:t>
            </a:r>
            <a:r>
              <a:rPr lang="nb-NO" sz="1800" smtClean="0">
                <a:cs typeface="Times New Roman" pitchFamily="18" charset="0"/>
              </a:rPr>
              <a:t>Δ</a:t>
            </a:r>
            <a:r>
              <a:rPr lang="en-GB" sz="1800" smtClean="0">
                <a:cs typeface="Times New Roman" pitchFamily="18" charset="0"/>
              </a:rPr>
              <a:t>S</a:t>
            </a:r>
            <a:r>
              <a:rPr lang="en-GB" sz="1800" baseline="30000" smtClean="0">
                <a:cs typeface="Times New Roman" pitchFamily="18" charset="0"/>
              </a:rPr>
              <a:t>0</a:t>
            </a:r>
            <a:endParaRPr lang="en-GB" sz="1800" smtClean="0"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endParaRPr lang="en-GB" sz="1800" smtClean="0"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GB" sz="1800" smtClean="0">
                <a:cs typeface="Times New Roman" pitchFamily="18" charset="0"/>
              </a:rPr>
              <a:t>M</a:t>
            </a:r>
            <a:r>
              <a:rPr lang="en-GB" sz="1800" baseline="30000" smtClean="0">
                <a:cs typeface="Times New Roman" pitchFamily="18" charset="0"/>
              </a:rPr>
              <a:t>+</a:t>
            </a:r>
            <a:r>
              <a:rPr lang="en-GB" sz="1800" smtClean="0">
                <a:cs typeface="Times New Roman" pitchFamily="18" charset="0"/>
              </a:rPr>
              <a:t>(g) + X</a:t>
            </a:r>
            <a:r>
              <a:rPr lang="en-GB" sz="1800" baseline="30000" smtClean="0">
                <a:cs typeface="Times New Roman" pitchFamily="18" charset="0"/>
              </a:rPr>
              <a:t>-</a:t>
            </a:r>
            <a:r>
              <a:rPr lang="en-GB" sz="1800" smtClean="0">
                <a:cs typeface="Times New Roman" pitchFamily="18" charset="0"/>
              </a:rPr>
              <a:t>(g) er felles referansepunkt for flere strukturer.</a:t>
            </a:r>
          </a:p>
          <a:p>
            <a:pPr eaLnBrk="1" hangingPunct="1">
              <a:buFontTx/>
              <a:buNone/>
            </a:pPr>
            <a:endParaRPr lang="en-GB" sz="1800" smtClean="0"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endParaRPr lang="en-GB" sz="1800" smtClean="0"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GB" sz="1800" smtClean="0">
                <a:cs typeface="Times New Roman" pitchFamily="18" charset="0"/>
              </a:rPr>
              <a:t>Gitterentalpi er mer vanlig å bruke, og angis ofte for den omvendte prosessen: </a:t>
            </a:r>
          </a:p>
          <a:p>
            <a:pPr eaLnBrk="1" hangingPunct="1">
              <a:buFontTx/>
              <a:buNone/>
            </a:pPr>
            <a:endParaRPr lang="en-GB" sz="1800" smtClean="0"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GB" sz="1800" smtClean="0">
                <a:cs typeface="Times New Roman" pitchFamily="18" charset="0"/>
              </a:rPr>
              <a:t>MX(s) = M</a:t>
            </a:r>
            <a:r>
              <a:rPr lang="en-GB" sz="1800" baseline="30000" smtClean="0">
                <a:cs typeface="Times New Roman" pitchFamily="18" charset="0"/>
              </a:rPr>
              <a:t>+</a:t>
            </a:r>
            <a:r>
              <a:rPr lang="en-GB" sz="1800" smtClean="0">
                <a:cs typeface="Times New Roman" pitchFamily="18" charset="0"/>
              </a:rPr>
              <a:t>(g) + X</a:t>
            </a:r>
            <a:r>
              <a:rPr lang="en-GB" sz="1800" baseline="30000" smtClean="0">
                <a:cs typeface="Times New Roman" pitchFamily="18" charset="0"/>
              </a:rPr>
              <a:t>-</a:t>
            </a:r>
            <a:r>
              <a:rPr lang="en-GB" sz="1800" smtClean="0">
                <a:cs typeface="Times New Roman" pitchFamily="18" charset="0"/>
              </a:rPr>
              <a:t>(g)	</a:t>
            </a:r>
            <a:r>
              <a:rPr lang="nb-NO" sz="1800" smtClean="0">
                <a:cs typeface="Times New Roman" pitchFamily="18" charset="0"/>
              </a:rPr>
              <a:t>Δ</a:t>
            </a:r>
            <a:r>
              <a:rPr lang="en-GB" sz="1800" smtClean="0">
                <a:cs typeface="Times New Roman" pitchFamily="18" charset="0"/>
              </a:rPr>
              <a:t>H</a:t>
            </a:r>
            <a:r>
              <a:rPr lang="en-GB" sz="1800" baseline="-30000" smtClean="0">
                <a:cs typeface="Times New Roman" pitchFamily="18" charset="0"/>
              </a:rPr>
              <a:t>L</a:t>
            </a:r>
            <a:r>
              <a:rPr lang="en-GB" sz="1800" baseline="30000" smtClean="0">
                <a:cs typeface="Times New Roman" pitchFamily="18" charset="0"/>
              </a:rPr>
              <a:t>0</a:t>
            </a:r>
            <a:r>
              <a:rPr lang="en-GB" sz="1800" smtClean="0">
                <a:cs typeface="Times New Roman" pitchFamily="18" charset="0"/>
              </a:rPr>
              <a:t>  	(&gt; 0)	</a:t>
            </a:r>
            <a:r>
              <a:rPr lang="en-US" sz="1800" smtClean="0">
                <a:cs typeface="Times New Roman" pitchFamily="18" charset="0"/>
              </a:rPr>
              <a:t> </a:t>
            </a:r>
          </a:p>
        </p:txBody>
      </p:sp>
      <p:graphicFrame>
        <p:nvGraphicFramePr>
          <p:cNvPr id="5122" name="Object 5"/>
          <p:cNvGraphicFramePr>
            <a:graphicFrameLocks noChangeAspect="1"/>
          </p:cNvGraphicFramePr>
          <p:nvPr/>
        </p:nvGraphicFramePr>
        <p:xfrm>
          <a:off x="5486400" y="1724025"/>
          <a:ext cx="3352800" cy="327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1" name="Drawing" r:id="rId3" imgW="4324182" imgH="4219641" progId="WPDraw30.Drawing">
                  <p:embed/>
                </p:oleObj>
              </mc:Choice>
              <mc:Fallback>
                <p:oleObj name="Drawing" r:id="rId3" imgW="4324182" imgH="4219641" progId="WPDraw30.Drawing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724025"/>
                        <a:ext cx="3352800" cy="3271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940152" y="6093296"/>
            <a:ext cx="29765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1000" b="1" dirty="0">
                <a:cs typeface="Times New Roman" pitchFamily="18" charset="0"/>
              </a:rPr>
              <a:t>Figur fra </a:t>
            </a:r>
            <a:r>
              <a:rPr lang="nb-NO" sz="1000" b="1" dirty="0" err="1">
                <a:cs typeface="Times New Roman" pitchFamily="18" charset="0"/>
              </a:rPr>
              <a:t>Shriver</a:t>
            </a:r>
            <a:r>
              <a:rPr lang="nb-NO" sz="1000" b="1" dirty="0">
                <a:cs typeface="Times New Roman" pitchFamily="18" charset="0"/>
              </a:rPr>
              <a:t> and </a:t>
            </a:r>
            <a:r>
              <a:rPr lang="nb-NO" sz="1000" b="1" dirty="0" err="1">
                <a:cs typeface="Times New Roman" pitchFamily="18" charset="0"/>
              </a:rPr>
              <a:t>Atkins</a:t>
            </a:r>
            <a:r>
              <a:rPr lang="nb-NO" sz="1000" b="1" dirty="0">
                <a:cs typeface="Times New Roman" pitchFamily="18" charset="0"/>
              </a:rPr>
              <a:t>: </a:t>
            </a:r>
            <a:r>
              <a:rPr lang="nb-NO" sz="1000" b="1" dirty="0" err="1">
                <a:cs typeface="Times New Roman" pitchFamily="18" charset="0"/>
              </a:rPr>
              <a:t>Inorganic</a:t>
            </a:r>
            <a:r>
              <a:rPr lang="nb-NO" sz="1000" b="1" dirty="0">
                <a:cs typeface="Times New Roman" pitchFamily="18" charset="0"/>
              </a:rPr>
              <a:t> </a:t>
            </a:r>
            <a:r>
              <a:rPr lang="nb-NO" sz="1000" b="1" dirty="0" err="1">
                <a:cs typeface="Times New Roman" pitchFamily="18" charset="0"/>
              </a:rPr>
              <a:t>Chemistry</a:t>
            </a:r>
            <a:r>
              <a:rPr lang="en-US" sz="1000" dirty="0"/>
              <a:t>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83FDB6D-EDC6-4751-8381-A21423333F56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 1000 – Materialer, energi og nanoteknologi</a:t>
            </a:r>
            <a:endParaRPr lang="en-US"/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Termodynamisk modell – Born-Haber-syklus</a:t>
            </a:r>
            <a:endParaRPr lang="en-US" smtClean="0"/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371600"/>
            <a:ext cx="426720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1400" smtClean="0">
                <a:cs typeface="Times New Roman" pitchFamily="18" charset="0"/>
              </a:rPr>
              <a:t>Na(s) + ½ Cl</a:t>
            </a:r>
            <a:r>
              <a:rPr lang="en-GB" sz="1400" baseline="-30000" smtClean="0">
                <a:cs typeface="Times New Roman" pitchFamily="18" charset="0"/>
              </a:rPr>
              <a:t>2</a:t>
            </a:r>
            <a:r>
              <a:rPr lang="en-GB" sz="1400" smtClean="0">
                <a:cs typeface="Times New Roman" pitchFamily="18" charset="0"/>
              </a:rPr>
              <a:t>(g) = NaCl(s)	        </a:t>
            </a:r>
            <a:r>
              <a:rPr lang="nb-NO" sz="1400" smtClean="0">
                <a:cs typeface="Times New Roman" pitchFamily="18" charset="0"/>
              </a:rPr>
              <a:t>Δ</a:t>
            </a:r>
            <a:r>
              <a:rPr lang="en-GB" sz="1400" baseline="-30000" smtClean="0">
                <a:cs typeface="Times New Roman" pitchFamily="18" charset="0"/>
              </a:rPr>
              <a:t>f</a:t>
            </a:r>
            <a:r>
              <a:rPr lang="en-GB" sz="1400" smtClean="0">
                <a:cs typeface="Times New Roman" pitchFamily="18" charset="0"/>
              </a:rPr>
              <a:t>H</a:t>
            </a:r>
            <a:r>
              <a:rPr lang="en-GB" sz="1400" baseline="30000" smtClean="0">
                <a:cs typeface="Times New Roman" pitchFamily="18" charset="0"/>
              </a:rPr>
              <a:t>0</a:t>
            </a:r>
            <a:r>
              <a:rPr lang="en-US" sz="1400" smtClean="0"/>
              <a:t> </a:t>
            </a:r>
            <a:endParaRPr lang="nb-NO" sz="1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b-NO" sz="1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b-NO" sz="1400" smtClean="0">
                <a:cs typeface="Times New Roman" pitchFamily="18" charset="0"/>
              </a:rPr>
              <a:t>Atomisering (sublimasjon) av Na(s)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b-NO" sz="1400" smtClean="0">
                <a:cs typeface="Times New Roman" pitchFamily="18" charset="0"/>
              </a:rPr>
              <a:t>				+109 kJ/mol</a:t>
            </a:r>
            <a:endParaRPr lang="en-US" sz="1400" smtClean="0"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b-NO" sz="1400" smtClean="0"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b-NO" sz="1400" smtClean="0">
                <a:cs typeface="Times New Roman" pitchFamily="18" charset="0"/>
              </a:rPr>
              <a:t>Dissosiering av ½ mol Cl</a:t>
            </a:r>
            <a:r>
              <a:rPr lang="nb-NO" sz="1400" baseline="-30000" smtClean="0">
                <a:cs typeface="Times New Roman" pitchFamily="18" charset="0"/>
              </a:rPr>
              <a:t>2</a:t>
            </a:r>
            <a:r>
              <a:rPr lang="nb-NO" sz="1400" smtClean="0">
                <a:cs typeface="Times New Roman" pitchFamily="18" charset="0"/>
              </a:rPr>
              <a:t>(g)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b-NO" sz="1400" smtClean="0">
                <a:cs typeface="Times New Roman" pitchFamily="18" charset="0"/>
              </a:rPr>
              <a:t> 	½ * 242 kJ/mol =		+121 kJ/mol</a:t>
            </a:r>
            <a:endParaRPr lang="en-US" sz="1400" smtClean="0"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b-NO" sz="1400" smtClean="0"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b-NO" sz="1400" smtClean="0">
                <a:cs typeface="Times New Roman" pitchFamily="18" charset="0"/>
              </a:rPr>
              <a:t>Ionisering av Na(g)						+495 kJ/mol</a:t>
            </a:r>
            <a:endParaRPr lang="en-US" sz="1400" smtClean="0"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b-NO" sz="1400" smtClean="0"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b-NO" sz="1400" smtClean="0">
                <a:cs typeface="Times New Roman" pitchFamily="18" charset="0"/>
              </a:rPr>
              <a:t>Elektronopptak av Cl(g)					-349 kJ/mol</a:t>
            </a:r>
            <a:endParaRPr lang="en-US" sz="1400" smtClean="0"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b-NO" sz="1400" u="sng" smtClean="0"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b-NO" sz="1400" smtClean="0">
                <a:cs typeface="Times New Roman" pitchFamily="18" charset="0"/>
              </a:rPr>
              <a:t>Gitterentalpi for NaCl(s)				     	-786 kJ/mol</a:t>
            </a:r>
            <a:endParaRPr lang="en-US" sz="1400" smtClean="0"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b-NO" sz="1400" smtClean="0"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b-NO" sz="1400" smtClean="0">
                <a:cs typeface="Times New Roman" pitchFamily="18" charset="0"/>
              </a:rPr>
              <a:t>Målt dannelsesentalpi for NaCl(s) fra grunnstoffene			-410 kJ/mol</a:t>
            </a:r>
            <a:endParaRPr lang="en-US" sz="1400" smtClean="0"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400" smtClean="0"/>
          </a:p>
        </p:txBody>
      </p:sp>
      <p:pic>
        <p:nvPicPr>
          <p:cNvPr id="25605" name="Picture 5" descr="C:\Documents and Settings\trulsn\My Documents\MetEnFrem\Figurer\PerK-2-1-termodynamisk-mode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27550" y="1295400"/>
            <a:ext cx="454025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6156176" y="6237312"/>
            <a:ext cx="2514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1000" b="1" dirty="0">
                <a:cs typeface="Times New Roman" pitchFamily="18" charset="0"/>
              </a:rPr>
              <a:t>Figur fra P. Kofstad: Uorganisk kjemi</a:t>
            </a:r>
            <a:r>
              <a:rPr lang="en-US" sz="1000" dirty="0"/>
              <a:t>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83FDB6D-EDC6-4751-8381-A21423333F56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 1000 – Materialer, energi og nanoteknologi</a:t>
            </a:r>
            <a:endParaRPr lang="en-US"/>
          </a:p>
        </p:txBody>
      </p:sp>
      <p:sp>
        <p:nvSpPr>
          <p:cNvPr id="6149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Teoretisk estimat av gitterenergi for ioniske krystaller</a:t>
            </a:r>
            <a:endParaRPr lang="en-US" smtClean="0"/>
          </a:p>
        </p:txBody>
      </p:sp>
      <p:sp>
        <p:nvSpPr>
          <p:cNvPr id="6150" name="Rectangle 1030"/>
          <p:cNvSpPr>
            <a:spLocks noChangeArrowheads="1"/>
          </p:cNvSpPr>
          <p:nvPr/>
        </p:nvSpPr>
        <p:spPr bwMode="auto">
          <a:xfrm>
            <a:off x="358140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/>
          </a:p>
        </p:txBody>
      </p:sp>
      <p:graphicFrame>
        <p:nvGraphicFramePr>
          <p:cNvPr id="6146" name="Object 1029"/>
          <p:cNvGraphicFramePr>
            <a:graphicFrameLocks noChangeAspect="1"/>
          </p:cNvGraphicFramePr>
          <p:nvPr/>
        </p:nvGraphicFramePr>
        <p:xfrm>
          <a:off x="760413" y="1527175"/>
          <a:ext cx="4344987" cy="296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4" name="Equation" r:id="rId3" imgW="2654280" imgH="1815840" progId="Equation.3">
                  <p:embed/>
                </p:oleObj>
              </mc:Choice>
              <mc:Fallback>
                <p:oleObj name="Equation" r:id="rId3" imgW="2654280" imgH="1815840" progId="Equation.3">
                  <p:embed/>
                  <p:pic>
                    <p:nvPicPr>
                      <p:cNvPr id="0" name="Object 10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413" y="1527175"/>
                        <a:ext cx="4344987" cy="296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1031"/>
          <p:cNvGraphicFramePr>
            <a:graphicFrameLocks noChangeAspect="1"/>
          </p:cNvGraphicFramePr>
          <p:nvPr/>
        </p:nvGraphicFramePr>
        <p:xfrm>
          <a:off x="5486400" y="1724025"/>
          <a:ext cx="3352800" cy="327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5" name="Drawing" r:id="rId5" imgW="4324182" imgH="4219641" progId="WPDraw30.Drawing">
                  <p:embed/>
                </p:oleObj>
              </mc:Choice>
              <mc:Fallback>
                <p:oleObj name="Drawing" r:id="rId5" imgW="4324182" imgH="4219641" progId="WPDraw30.Drawing">
                  <p:embed/>
                  <p:pic>
                    <p:nvPicPr>
                      <p:cNvPr id="0" name="Object 10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724025"/>
                        <a:ext cx="3352800" cy="3271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1" name="Text Box 1032"/>
          <p:cNvSpPr txBox="1">
            <a:spLocks noChangeArrowheads="1"/>
          </p:cNvSpPr>
          <p:nvPr/>
        </p:nvSpPr>
        <p:spPr bwMode="auto">
          <a:xfrm>
            <a:off x="5868144" y="6093296"/>
            <a:ext cx="29765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1000" b="1" dirty="0">
                <a:cs typeface="Times New Roman" pitchFamily="18" charset="0"/>
              </a:rPr>
              <a:t>Figur fra </a:t>
            </a:r>
            <a:r>
              <a:rPr lang="nb-NO" sz="1000" b="1" dirty="0" err="1">
                <a:cs typeface="Times New Roman" pitchFamily="18" charset="0"/>
              </a:rPr>
              <a:t>Shriver</a:t>
            </a:r>
            <a:r>
              <a:rPr lang="nb-NO" sz="1000" b="1" dirty="0">
                <a:cs typeface="Times New Roman" pitchFamily="18" charset="0"/>
              </a:rPr>
              <a:t> and </a:t>
            </a:r>
            <a:r>
              <a:rPr lang="nb-NO" sz="1000" b="1" dirty="0" err="1">
                <a:cs typeface="Times New Roman" pitchFamily="18" charset="0"/>
              </a:rPr>
              <a:t>Atkins</a:t>
            </a:r>
            <a:r>
              <a:rPr lang="nb-NO" sz="1000" b="1" dirty="0">
                <a:cs typeface="Times New Roman" pitchFamily="18" charset="0"/>
              </a:rPr>
              <a:t>: </a:t>
            </a:r>
            <a:r>
              <a:rPr lang="nb-NO" sz="1000" b="1" dirty="0" err="1">
                <a:cs typeface="Times New Roman" pitchFamily="18" charset="0"/>
              </a:rPr>
              <a:t>Inorganic</a:t>
            </a:r>
            <a:r>
              <a:rPr lang="nb-NO" sz="1000" b="1" dirty="0">
                <a:cs typeface="Times New Roman" pitchFamily="18" charset="0"/>
              </a:rPr>
              <a:t> </a:t>
            </a:r>
            <a:r>
              <a:rPr lang="nb-NO" sz="1000" b="1" dirty="0" err="1">
                <a:cs typeface="Times New Roman" pitchFamily="18" charset="0"/>
              </a:rPr>
              <a:t>Chemistry</a:t>
            </a:r>
            <a:r>
              <a:rPr lang="en-US" sz="1000" dirty="0"/>
              <a:t>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83FDB6D-EDC6-4751-8381-A21423333F56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 1000 – Materialer, energi og nanoteknologi</a:t>
            </a:r>
            <a:endParaRPr lang="en-US"/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Eksempel: 1-dimensjonal streng</a:t>
            </a:r>
            <a:endParaRPr lang="en-US" smtClean="0"/>
          </a:p>
        </p:txBody>
      </p:sp>
      <p:pic>
        <p:nvPicPr>
          <p:cNvPr id="7173" name="Picture 5" descr="C:\Documents and Settings\trulsn\My Documents\MetEnFrem\Figurer\fig0225c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8475" y="1295400"/>
            <a:ext cx="35655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170" name="Object 7"/>
          <p:cNvGraphicFramePr>
            <a:graphicFrameLocks noChangeAspect="1"/>
          </p:cNvGraphicFramePr>
          <p:nvPr/>
        </p:nvGraphicFramePr>
        <p:xfrm>
          <a:off x="515938" y="1143000"/>
          <a:ext cx="6527800" cy="5110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9" name="Equation" r:id="rId4" imgW="3987720" imgH="3124080" progId="Equation.3">
                  <p:embed/>
                </p:oleObj>
              </mc:Choice>
              <mc:Fallback>
                <p:oleObj name="Equation" r:id="rId4" imgW="3987720" imgH="312408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938" y="1143000"/>
                        <a:ext cx="6527800" cy="5110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4" name="Text Box 9"/>
          <p:cNvSpPr txBox="1">
            <a:spLocks noChangeArrowheads="1"/>
          </p:cNvSpPr>
          <p:nvPr/>
        </p:nvSpPr>
        <p:spPr bwMode="auto">
          <a:xfrm>
            <a:off x="7375525" y="50704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b-NO"/>
          </a:p>
        </p:txBody>
      </p:sp>
      <p:sp>
        <p:nvSpPr>
          <p:cNvPr id="347148" name="Rectangle 12"/>
          <p:cNvSpPr>
            <a:spLocks noGrp="1" noChangeArrowheads="1"/>
          </p:cNvSpPr>
          <p:nvPr>
            <p:ph type="body" sz="half" idx="1"/>
          </p:nvPr>
        </p:nvSpPr>
        <p:spPr>
          <a:xfrm>
            <a:off x="5562600" y="5410200"/>
            <a:ext cx="3276600" cy="1143000"/>
          </a:xfrm>
          <a:solidFill>
            <a:schemeClr val="folHlink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en-GB" sz="1600" i="1" smtClean="0">
                <a:cs typeface="Times New Roman" pitchFamily="18" charset="0"/>
              </a:rPr>
              <a:t>A</a:t>
            </a:r>
            <a:r>
              <a:rPr lang="en-GB" sz="1600" smtClean="0">
                <a:cs typeface="Times New Roman" pitchFamily="18" charset="0"/>
              </a:rPr>
              <a:t> = Madelungkonstanten</a:t>
            </a:r>
          </a:p>
          <a:p>
            <a:pPr eaLnBrk="1" hangingPunct="1">
              <a:buFontTx/>
              <a:buNone/>
            </a:pPr>
            <a:r>
              <a:rPr lang="en-GB" sz="1600" smtClean="0">
                <a:cs typeface="Times New Roman" pitchFamily="18" charset="0"/>
              </a:rPr>
              <a:t>1-dimensjonal streng: </a:t>
            </a:r>
            <a:r>
              <a:rPr lang="en-GB" sz="1600" i="1" smtClean="0">
                <a:cs typeface="Times New Roman" pitchFamily="18" charset="0"/>
              </a:rPr>
              <a:t>A</a:t>
            </a:r>
            <a:r>
              <a:rPr lang="en-GB" sz="1600" smtClean="0">
                <a:cs typeface="Times New Roman" pitchFamily="18" charset="0"/>
              </a:rPr>
              <a:t> = 1,386 </a:t>
            </a:r>
          </a:p>
          <a:p>
            <a:pPr eaLnBrk="1" hangingPunct="1">
              <a:buFontTx/>
              <a:buNone/>
            </a:pPr>
            <a:r>
              <a:rPr lang="en-GB" sz="1600" smtClean="0">
                <a:cs typeface="Times New Roman" pitchFamily="18" charset="0"/>
              </a:rPr>
              <a:t>NaCl-strukturen: </a:t>
            </a:r>
            <a:r>
              <a:rPr lang="en-GB" sz="1600" i="1" smtClean="0">
                <a:cs typeface="Times New Roman" pitchFamily="18" charset="0"/>
              </a:rPr>
              <a:t>A</a:t>
            </a:r>
            <a:r>
              <a:rPr lang="en-GB" sz="1600" smtClean="0">
                <a:cs typeface="Times New Roman" pitchFamily="18" charset="0"/>
              </a:rPr>
              <a:t> = 1,748</a:t>
            </a:r>
            <a:endParaRPr lang="en-US" sz="1600" smtClean="0"/>
          </a:p>
        </p:txBody>
      </p:sp>
      <p:sp>
        <p:nvSpPr>
          <p:cNvPr id="7176" name="Text Box 13"/>
          <p:cNvSpPr txBox="1">
            <a:spLocks noChangeArrowheads="1"/>
          </p:cNvSpPr>
          <p:nvPr/>
        </p:nvSpPr>
        <p:spPr bwMode="auto">
          <a:xfrm>
            <a:off x="6012160" y="2636912"/>
            <a:ext cx="29765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1000" b="1" dirty="0">
                <a:cs typeface="Times New Roman" pitchFamily="18" charset="0"/>
              </a:rPr>
              <a:t>Figur fra </a:t>
            </a:r>
            <a:r>
              <a:rPr lang="nb-NO" sz="1000" b="1" dirty="0" err="1">
                <a:cs typeface="Times New Roman" pitchFamily="18" charset="0"/>
              </a:rPr>
              <a:t>Shriver</a:t>
            </a:r>
            <a:r>
              <a:rPr lang="nb-NO" sz="1000" b="1" dirty="0">
                <a:cs typeface="Times New Roman" pitchFamily="18" charset="0"/>
              </a:rPr>
              <a:t> and </a:t>
            </a:r>
            <a:r>
              <a:rPr lang="nb-NO" sz="1000" b="1" dirty="0" err="1">
                <a:cs typeface="Times New Roman" pitchFamily="18" charset="0"/>
              </a:rPr>
              <a:t>Atkins</a:t>
            </a:r>
            <a:r>
              <a:rPr lang="nb-NO" sz="1000" b="1" dirty="0">
                <a:cs typeface="Times New Roman" pitchFamily="18" charset="0"/>
              </a:rPr>
              <a:t>: </a:t>
            </a:r>
            <a:r>
              <a:rPr lang="nb-NO" sz="1000" b="1" dirty="0" err="1">
                <a:cs typeface="Times New Roman" pitchFamily="18" charset="0"/>
              </a:rPr>
              <a:t>Inorganic</a:t>
            </a:r>
            <a:r>
              <a:rPr lang="nb-NO" sz="1000" b="1" dirty="0">
                <a:cs typeface="Times New Roman" pitchFamily="18" charset="0"/>
              </a:rPr>
              <a:t> </a:t>
            </a:r>
            <a:r>
              <a:rPr lang="nb-NO" sz="1000" b="1" dirty="0" err="1">
                <a:cs typeface="Times New Roman" pitchFamily="18" charset="0"/>
              </a:rPr>
              <a:t>Chemistry</a:t>
            </a:r>
            <a:r>
              <a:rPr lang="en-US" sz="1000" dirty="0"/>
              <a:t>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83FDB6D-EDC6-4751-8381-A21423333F56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7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148" grpId="0" animBg="1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8" descr="C:\Documents and Settings\trulsn\My Documents\MetEnFrem\Figurer\fig0226c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2813" y="1916832"/>
            <a:ext cx="2998787" cy="421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 1000 – Materialer, energi og nanoteknologi</a:t>
            </a:r>
            <a:endParaRPr lang="en-US"/>
          </a:p>
        </p:txBody>
      </p:sp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Gitterenergi, forts.</a:t>
            </a:r>
            <a:endParaRPr lang="en-US" smtClean="0"/>
          </a:p>
        </p:txBody>
      </p:sp>
      <p:pic>
        <p:nvPicPr>
          <p:cNvPr id="8197" name="Picture 3" descr="C:\Documents and Settings\trulsn\My Documents\MetEnFrem\Figurer\fig0225c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8475" y="1066800"/>
            <a:ext cx="35655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194" name="Object 4"/>
          <p:cNvGraphicFramePr>
            <a:graphicFrameLocks noChangeAspect="1"/>
          </p:cNvGraphicFramePr>
          <p:nvPr/>
        </p:nvGraphicFramePr>
        <p:xfrm>
          <a:off x="465138" y="1096963"/>
          <a:ext cx="5114925" cy="543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3" name="Equation" r:id="rId5" imgW="3416040" imgH="3632040" progId="Equation.3">
                  <p:embed/>
                </p:oleObj>
              </mc:Choice>
              <mc:Fallback>
                <p:oleObj name="Equation" r:id="rId5" imgW="3416040" imgH="36320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138" y="1096963"/>
                        <a:ext cx="5114925" cy="5437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8" name="Text Box 5"/>
          <p:cNvSpPr txBox="1">
            <a:spLocks noChangeArrowheads="1"/>
          </p:cNvSpPr>
          <p:nvPr/>
        </p:nvSpPr>
        <p:spPr bwMode="auto">
          <a:xfrm>
            <a:off x="7375525" y="50704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b-NO"/>
          </a:p>
        </p:txBody>
      </p:sp>
      <p:sp>
        <p:nvSpPr>
          <p:cNvPr id="8200" name="Text Box 9"/>
          <p:cNvSpPr txBox="1">
            <a:spLocks noChangeArrowheads="1"/>
          </p:cNvSpPr>
          <p:nvPr/>
        </p:nvSpPr>
        <p:spPr bwMode="auto">
          <a:xfrm>
            <a:off x="5796136" y="6237312"/>
            <a:ext cx="3200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1000" b="1" dirty="0">
                <a:cs typeface="Times New Roman" pitchFamily="18" charset="0"/>
              </a:rPr>
              <a:t>Figurer fra </a:t>
            </a:r>
            <a:r>
              <a:rPr lang="nb-NO" sz="1000" b="1" dirty="0" err="1">
                <a:cs typeface="Times New Roman" pitchFamily="18" charset="0"/>
              </a:rPr>
              <a:t>Shriver</a:t>
            </a:r>
            <a:r>
              <a:rPr lang="nb-NO" sz="1000" b="1" dirty="0">
                <a:cs typeface="Times New Roman" pitchFamily="18" charset="0"/>
              </a:rPr>
              <a:t> and </a:t>
            </a:r>
            <a:r>
              <a:rPr lang="nb-NO" sz="1000" b="1" dirty="0" err="1">
                <a:cs typeface="Times New Roman" pitchFamily="18" charset="0"/>
              </a:rPr>
              <a:t>Atkins</a:t>
            </a:r>
            <a:r>
              <a:rPr lang="nb-NO" sz="1000" b="1" dirty="0">
                <a:cs typeface="Times New Roman" pitchFamily="18" charset="0"/>
              </a:rPr>
              <a:t>: </a:t>
            </a:r>
            <a:r>
              <a:rPr lang="nb-NO" sz="1000" b="1" dirty="0" err="1">
                <a:cs typeface="Times New Roman" pitchFamily="18" charset="0"/>
              </a:rPr>
              <a:t>Inorganic</a:t>
            </a:r>
            <a:r>
              <a:rPr lang="nb-NO" sz="1000" b="1" dirty="0">
                <a:cs typeface="Times New Roman" pitchFamily="18" charset="0"/>
              </a:rPr>
              <a:t> </a:t>
            </a:r>
            <a:r>
              <a:rPr lang="nb-NO" sz="1000" b="1" dirty="0" err="1">
                <a:cs typeface="Times New Roman" pitchFamily="18" charset="0"/>
              </a:rPr>
              <a:t>Chemistry</a:t>
            </a:r>
            <a:r>
              <a:rPr lang="en-US" sz="1000" dirty="0"/>
              <a:t>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83FDB6D-EDC6-4751-8381-A21423333F56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 1000 – Materialer, energi og nanoteknologi</a:t>
            </a:r>
            <a:endParaRPr lang="en-US"/>
          </a:p>
        </p:txBody>
      </p:sp>
      <p:sp>
        <p:nvSpPr>
          <p:cNvPr id="26627" name="Rectangle 4"/>
          <p:cNvSpPr>
            <a:spLocks noGrp="1" noChangeArrowheads="1"/>
          </p:cNvSpPr>
          <p:nvPr>
            <p:ph type="title"/>
          </p:nvPr>
        </p:nvSpPr>
        <p:spPr>
          <a:xfrm>
            <a:off x="107950" y="44450"/>
            <a:ext cx="8497888" cy="1223963"/>
          </a:xfrm>
        </p:spPr>
        <p:txBody>
          <a:bodyPr/>
          <a:lstStyle/>
          <a:p>
            <a:pPr eaLnBrk="1" hangingPunct="1"/>
            <a:r>
              <a:rPr lang="nb-NO" smtClean="0"/>
              <a:t>Bruk av gitterenergi for stabilitetsvurdering av ioniske stoffer</a:t>
            </a:r>
            <a:br>
              <a:rPr lang="nb-NO" smtClean="0"/>
            </a:br>
            <a:r>
              <a:rPr lang="nb-NO" sz="2000" smtClean="0"/>
              <a:t>Eksempel: Løselighet av et salt i vann</a:t>
            </a:r>
            <a:endParaRPr lang="en-GB" sz="2000" smtClean="0"/>
          </a:p>
        </p:txBody>
      </p:sp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1340768"/>
            <a:ext cx="6697662" cy="523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EC4D604-58DC-406D-A936-4C2751C9B64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 1000 – Materialer, energi og nanoteknologi</a:t>
            </a:r>
            <a:endParaRPr lang="en-US"/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76200"/>
            <a:ext cx="8424863" cy="1143000"/>
          </a:xfrm>
        </p:spPr>
        <p:txBody>
          <a:bodyPr/>
          <a:lstStyle/>
          <a:p>
            <a:pPr eaLnBrk="1" hangingPunct="1"/>
            <a:r>
              <a:rPr lang="nb-NO" dirty="0" smtClean="0"/>
              <a:t>Bruk av gitterenergi for stabilitetsvurdering av ioniske stoffer</a:t>
            </a:r>
            <a:br>
              <a:rPr lang="nb-NO" dirty="0" smtClean="0"/>
            </a:br>
            <a:r>
              <a:rPr lang="nb-NO" sz="2000" dirty="0" smtClean="0"/>
              <a:t>Eksempel: Løselighet av et salt i vann</a:t>
            </a:r>
            <a:endParaRPr lang="en-US" sz="2000" dirty="0" smtClean="0"/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8425" y="1295400"/>
            <a:ext cx="5410200" cy="47244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GB" sz="1800" dirty="0" smtClean="0">
              <a:cs typeface="Times New Roman" pitchFamily="18" charset="0"/>
            </a:endParaRPr>
          </a:p>
          <a:p>
            <a:pPr lvl="1" eaLnBrk="1" hangingPunct="1">
              <a:buFontTx/>
              <a:buNone/>
            </a:pPr>
            <a:r>
              <a:rPr lang="en-GB" sz="1600" dirty="0" smtClean="0">
                <a:cs typeface="Times New Roman" pitchFamily="18" charset="0"/>
              </a:rPr>
              <a:t>MX(s) = </a:t>
            </a:r>
            <a:r>
              <a:rPr lang="en-GB" sz="1600" dirty="0" err="1" smtClean="0">
                <a:cs typeface="Times New Roman" pitchFamily="18" charset="0"/>
              </a:rPr>
              <a:t>M</a:t>
            </a:r>
            <a:r>
              <a:rPr lang="en-GB" sz="1600" baseline="30000" dirty="0" err="1" smtClean="0">
                <a:cs typeface="Times New Roman" pitchFamily="18" charset="0"/>
              </a:rPr>
              <a:t>z</a:t>
            </a:r>
            <a:r>
              <a:rPr lang="en-GB" sz="1600" baseline="30000" dirty="0" smtClean="0">
                <a:cs typeface="Times New Roman" pitchFamily="18" charset="0"/>
              </a:rPr>
              <a:t>+</a:t>
            </a:r>
            <a:r>
              <a:rPr lang="en-GB" sz="1600" dirty="0" smtClean="0">
                <a:cs typeface="Times New Roman" pitchFamily="18" charset="0"/>
              </a:rPr>
              <a:t>(aq) + </a:t>
            </a:r>
            <a:r>
              <a:rPr lang="en-GB" sz="1600" dirty="0" err="1" smtClean="0">
                <a:cs typeface="Times New Roman" pitchFamily="18" charset="0"/>
              </a:rPr>
              <a:t>X</a:t>
            </a:r>
            <a:r>
              <a:rPr lang="en-GB" sz="1600" baseline="30000" dirty="0" err="1" smtClean="0">
                <a:cs typeface="Times New Roman" pitchFamily="18" charset="0"/>
              </a:rPr>
              <a:t>z</a:t>
            </a:r>
            <a:r>
              <a:rPr lang="en-GB" sz="1600" baseline="30000" dirty="0" smtClean="0">
                <a:cs typeface="Times New Roman" pitchFamily="18" charset="0"/>
              </a:rPr>
              <a:t>-</a:t>
            </a:r>
            <a:r>
              <a:rPr lang="en-GB" sz="1600" dirty="0" smtClean="0">
                <a:cs typeface="Times New Roman" pitchFamily="18" charset="0"/>
              </a:rPr>
              <a:t>(aq)    		E</a:t>
            </a:r>
            <a:r>
              <a:rPr lang="en-GB" sz="1600" baseline="-30000" dirty="0" smtClean="0">
                <a:cs typeface="Times New Roman" pitchFamily="18" charset="0"/>
              </a:rPr>
              <a:t>S</a:t>
            </a:r>
            <a:r>
              <a:rPr lang="en-US" sz="1600" dirty="0" smtClean="0"/>
              <a:t> </a:t>
            </a:r>
            <a:endParaRPr lang="nb-NO" sz="1600" dirty="0" smtClean="0"/>
          </a:p>
          <a:p>
            <a:pPr lvl="1" eaLnBrk="1" hangingPunct="1">
              <a:buFontTx/>
              <a:buNone/>
            </a:pPr>
            <a:endParaRPr lang="nb-NO" sz="1600" dirty="0" smtClean="0"/>
          </a:p>
          <a:p>
            <a:pPr eaLnBrk="1" hangingPunct="1">
              <a:buFontTx/>
              <a:buNone/>
            </a:pPr>
            <a:r>
              <a:rPr lang="nb-NO" sz="1800" dirty="0" smtClean="0"/>
              <a:t>	Deles i to reaksjoner:</a:t>
            </a:r>
          </a:p>
          <a:p>
            <a:pPr lvl="1" eaLnBrk="1" hangingPunct="1">
              <a:buFontTx/>
              <a:buNone/>
            </a:pPr>
            <a:endParaRPr lang="nb-NO" sz="1600" dirty="0" smtClean="0"/>
          </a:p>
          <a:p>
            <a:pPr lvl="1" eaLnBrk="1" hangingPunct="1">
              <a:buFontTx/>
              <a:buNone/>
            </a:pPr>
            <a:r>
              <a:rPr lang="nb-NO" sz="1600" dirty="0" smtClean="0"/>
              <a:t>Ionisering; </a:t>
            </a:r>
          </a:p>
          <a:p>
            <a:pPr lvl="1" eaLnBrk="1" hangingPunct="1">
              <a:buFontTx/>
              <a:buNone/>
            </a:pPr>
            <a:endParaRPr lang="en-GB" sz="1600" dirty="0" smtClean="0">
              <a:cs typeface="Times New Roman" pitchFamily="18" charset="0"/>
            </a:endParaRPr>
          </a:p>
          <a:p>
            <a:pPr lvl="1" eaLnBrk="1" hangingPunct="1">
              <a:buFontTx/>
              <a:buNone/>
            </a:pPr>
            <a:r>
              <a:rPr lang="en-GB" sz="1600" dirty="0" smtClean="0">
                <a:cs typeface="Times New Roman" pitchFamily="18" charset="0"/>
              </a:rPr>
              <a:t>MX(s) = </a:t>
            </a:r>
            <a:r>
              <a:rPr lang="en-GB" sz="1600" dirty="0" err="1" smtClean="0">
                <a:cs typeface="Times New Roman" pitchFamily="18" charset="0"/>
              </a:rPr>
              <a:t>M</a:t>
            </a:r>
            <a:r>
              <a:rPr lang="en-GB" sz="1600" baseline="30000" dirty="0" err="1" smtClean="0">
                <a:cs typeface="Times New Roman" pitchFamily="18" charset="0"/>
              </a:rPr>
              <a:t>z</a:t>
            </a:r>
            <a:r>
              <a:rPr lang="en-GB" sz="1600" baseline="30000" dirty="0" smtClean="0">
                <a:cs typeface="Times New Roman" pitchFamily="18" charset="0"/>
              </a:rPr>
              <a:t>+</a:t>
            </a:r>
            <a:r>
              <a:rPr lang="en-GB" sz="1600" dirty="0" smtClean="0">
                <a:cs typeface="Times New Roman" pitchFamily="18" charset="0"/>
              </a:rPr>
              <a:t>(g) + </a:t>
            </a:r>
            <a:r>
              <a:rPr lang="en-GB" sz="1600" dirty="0" err="1" smtClean="0">
                <a:cs typeface="Times New Roman" pitchFamily="18" charset="0"/>
              </a:rPr>
              <a:t>X</a:t>
            </a:r>
            <a:r>
              <a:rPr lang="en-GB" sz="1600" baseline="30000" dirty="0" err="1" smtClean="0">
                <a:cs typeface="Times New Roman" pitchFamily="18" charset="0"/>
              </a:rPr>
              <a:t>z</a:t>
            </a:r>
            <a:r>
              <a:rPr lang="en-GB" sz="1600" baseline="30000" dirty="0" smtClean="0">
                <a:cs typeface="Times New Roman" pitchFamily="18" charset="0"/>
              </a:rPr>
              <a:t>-</a:t>
            </a:r>
            <a:r>
              <a:rPr lang="en-GB" sz="1600" dirty="0" smtClean="0">
                <a:cs typeface="Times New Roman" pitchFamily="18" charset="0"/>
              </a:rPr>
              <a:t>(g) 	     	-E</a:t>
            </a:r>
            <a:r>
              <a:rPr lang="en-GB" sz="1600" baseline="-30000" dirty="0" smtClean="0">
                <a:cs typeface="Times New Roman" pitchFamily="18" charset="0"/>
              </a:rPr>
              <a:t>L</a:t>
            </a:r>
            <a:r>
              <a:rPr lang="en-US" sz="1600" dirty="0" smtClean="0"/>
              <a:t> </a:t>
            </a:r>
            <a:r>
              <a:rPr lang="nb-NO" sz="1600" dirty="0" smtClean="0"/>
              <a:t>(gitterenergi)</a:t>
            </a:r>
          </a:p>
          <a:p>
            <a:pPr lvl="1" eaLnBrk="1" hangingPunct="1">
              <a:buFontTx/>
              <a:buNone/>
            </a:pPr>
            <a:endParaRPr lang="nb-NO" sz="1600" dirty="0" smtClean="0"/>
          </a:p>
          <a:p>
            <a:pPr lvl="1" eaLnBrk="1" hangingPunct="1">
              <a:buFontTx/>
              <a:buNone/>
            </a:pPr>
            <a:r>
              <a:rPr lang="nb-NO" sz="1600" dirty="0" smtClean="0"/>
              <a:t>Hydratisering (</a:t>
            </a:r>
            <a:r>
              <a:rPr lang="nb-NO" sz="1600" dirty="0" err="1" smtClean="0"/>
              <a:t>solvatisering</a:t>
            </a:r>
            <a:r>
              <a:rPr lang="nb-NO" sz="1600" dirty="0" smtClean="0"/>
              <a:t>) av ioner i vann:</a:t>
            </a:r>
          </a:p>
          <a:p>
            <a:pPr lvl="1" eaLnBrk="1" hangingPunct="1">
              <a:buFontTx/>
              <a:buNone/>
            </a:pPr>
            <a:endParaRPr lang="nb-NO" sz="1600" dirty="0" smtClean="0">
              <a:cs typeface="Times New Roman" pitchFamily="18" charset="0"/>
            </a:endParaRPr>
          </a:p>
          <a:p>
            <a:pPr lvl="1" eaLnBrk="1" hangingPunct="1">
              <a:buFontTx/>
              <a:buNone/>
            </a:pPr>
            <a:r>
              <a:rPr lang="nb-NO" sz="1600" dirty="0" err="1" smtClean="0">
                <a:cs typeface="Times New Roman" pitchFamily="18" charset="0"/>
              </a:rPr>
              <a:t>M</a:t>
            </a:r>
            <a:r>
              <a:rPr lang="nb-NO" sz="1600" baseline="30000" dirty="0" err="1" smtClean="0">
                <a:cs typeface="Times New Roman" pitchFamily="18" charset="0"/>
              </a:rPr>
              <a:t>z</a:t>
            </a:r>
            <a:r>
              <a:rPr lang="nb-NO" sz="1600" baseline="30000" dirty="0" smtClean="0">
                <a:cs typeface="Times New Roman" pitchFamily="18" charset="0"/>
              </a:rPr>
              <a:t>+</a:t>
            </a:r>
            <a:r>
              <a:rPr lang="nb-NO" sz="1600" dirty="0" smtClean="0">
                <a:cs typeface="Times New Roman" pitchFamily="18" charset="0"/>
              </a:rPr>
              <a:t>(g) + </a:t>
            </a:r>
            <a:r>
              <a:rPr lang="nb-NO" sz="1600" dirty="0" err="1" smtClean="0">
                <a:cs typeface="Times New Roman" pitchFamily="18" charset="0"/>
              </a:rPr>
              <a:t>X</a:t>
            </a:r>
            <a:r>
              <a:rPr lang="nb-NO" sz="1600" baseline="30000" dirty="0" err="1" smtClean="0">
                <a:cs typeface="Times New Roman" pitchFamily="18" charset="0"/>
              </a:rPr>
              <a:t>z</a:t>
            </a:r>
            <a:r>
              <a:rPr lang="nb-NO" sz="1600" baseline="30000" dirty="0" smtClean="0">
                <a:cs typeface="Times New Roman" pitchFamily="18" charset="0"/>
              </a:rPr>
              <a:t>-</a:t>
            </a:r>
            <a:r>
              <a:rPr lang="nb-NO" sz="1600" dirty="0" smtClean="0">
                <a:cs typeface="Times New Roman" pitchFamily="18" charset="0"/>
              </a:rPr>
              <a:t>(g) = </a:t>
            </a:r>
            <a:r>
              <a:rPr lang="nb-NO" sz="1600" dirty="0" err="1" smtClean="0">
                <a:cs typeface="Times New Roman" pitchFamily="18" charset="0"/>
              </a:rPr>
              <a:t>M</a:t>
            </a:r>
            <a:r>
              <a:rPr lang="nb-NO" sz="1600" baseline="30000" dirty="0" err="1" smtClean="0">
                <a:cs typeface="Times New Roman" pitchFamily="18" charset="0"/>
              </a:rPr>
              <a:t>z</a:t>
            </a:r>
            <a:r>
              <a:rPr lang="nb-NO" sz="1600" baseline="30000" dirty="0" smtClean="0">
                <a:cs typeface="Times New Roman" pitchFamily="18" charset="0"/>
              </a:rPr>
              <a:t>+</a:t>
            </a:r>
            <a:r>
              <a:rPr lang="nb-NO" sz="1600" dirty="0" smtClean="0">
                <a:cs typeface="Times New Roman" pitchFamily="18" charset="0"/>
              </a:rPr>
              <a:t>(aq) + </a:t>
            </a:r>
            <a:r>
              <a:rPr lang="nb-NO" sz="1600" dirty="0" err="1" smtClean="0">
                <a:cs typeface="Times New Roman" pitchFamily="18" charset="0"/>
              </a:rPr>
              <a:t>X</a:t>
            </a:r>
            <a:r>
              <a:rPr lang="nb-NO" sz="1600" baseline="30000" dirty="0" err="1" smtClean="0">
                <a:cs typeface="Times New Roman" pitchFamily="18" charset="0"/>
              </a:rPr>
              <a:t>z</a:t>
            </a:r>
            <a:r>
              <a:rPr lang="nb-NO" sz="1600" baseline="30000" dirty="0" smtClean="0">
                <a:cs typeface="Times New Roman" pitchFamily="18" charset="0"/>
              </a:rPr>
              <a:t>-</a:t>
            </a:r>
            <a:r>
              <a:rPr lang="nb-NO" sz="1600" dirty="0" smtClean="0">
                <a:cs typeface="Times New Roman" pitchFamily="18" charset="0"/>
              </a:rPr>
              <a:t>(aq)		</a:t>
            </a:r>
            <a:r>
              <a:rPr lang="nb-NO" sz="1600" dirty="0" err="1" smtClean="0">
                <a:cs typeface="Times New Roman" pitchFamily="18" charset="0"/>
              </a:rPr>
              <a:t>E</a:t>
            </a:r>
            <a:r>
              <a:rPr lang="nb-NO" sz="1600" baseline="-30000" dirty="0" err="1" smtClean="0">
                <a:cs typeface="Times New Roman" pitchFamily="18" charset="0"/>
              </a:rPr>
              <a:t>hyd</a:t>
            </a:r>
            <a:r>
              <a:rPr lang="en-US" sz="1600" dirty="0" smtClean="0"/>
              <a:t> </a:t>
            </a:r>
            <a:endParaRPr lang="nb-NO" sz="1600" dirty="0" smtClean="0"/>
          </a:p>
          <a:p>
            <a:pPr lvl="1" eaLnBrk="1" hangingPunct="1">
              <a:buFontTx/>
              <a:buNone/>
            </a:pPr>
            <a:endParaRPr lang="en-US" sz="1600" dirty="0" smtClean="0"/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5600" y="1125538"/>
            <a:ext cx="3529013" cy="275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83FDB6D-EDC6-4751-8381-A21423333F56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696" y="76200"/>
            <a:ext cx="6622504" cy="832520"/>
          </a:xfrm>
        </p:spPr>
        <p:txBody>
          <a:bodyPr/>
          <a:lstStyle/>
          <a:p>
            <a:r>
              <a:rPr lang="en-US" dirty="0" smtClean="0"/>
              <a:t>Atom </a:t>
            </a:r>
            <a:r>
              <a:rPr lang="en-US" dirty="0" err="1" smtClean="0"/>
              <a:t>orbitaler</a:t>
            </a:r>
            <a:r>
              <a:rPr lang="en-US" dirty="0" smtClean="0"/>
              <a:t>  (</a:t>
            </a:r>
            <a:r>
              <a:rPr lang="en-US" dirty="0" err="1" smtClean="0"/>
              <a:t>repitisjon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MENA 1000 – Materialer, energi og nanoteknologi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EC4D604-58DC-406D-A936-4C2751C9B64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76952"/>
            <a:ext cx="7292812" cy="42801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404664"/>
            <a:ext cx="1499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chemeClr val="accent2"/>
                </a:solidFill>
              </a:rPr>
              <a:t>Repetisjon</a:t>
            </a:r>
            <a:endParaRPr lang="nb-NO" dirty="0">
              <a:solidFill>
                <a:schemeClr val="accent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32040" y="980728"/>
            <a:ext cx="4032448" cy="563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GB" sz="1800" i="1" dirty="0"/>
              <a:t>l</a:t>
            </a:r>
            <a:r>
              <a:rPr lang="en-GB" sz="1800" dirty="0"/>
              <a:t>: </a:t>
            </a:r>
            <a:r>
              <a:rPr lang="en-GB" sz="1800" dirty="0" err="1"/>
              <a:t>bikvantetallet</a:t>
            </a:r>
            <a:endParaRPr lang="en-GB" sz="1800" dirty="0"/>
          </a:p>
          <a:p>
            <a:pPr lvl="1" eaLnBrk="1" hangingPunct="1">
              <a:lnSpc>
                <a:spcPct val="90000"/>
              </a:lnSpc>
            </a:pPr>
            <a:r>
              <a:rPr lang="en-GB" sz="1600" dirty="0" err="1"/>
              <a:t>vinkelmoment</a:t>
            </a:r>
            <a:r>
              <a:rPr lang="en-GB" sz="1600" dirty="0"/>
              <a:t> (form);  </a:t>
            </a:r>
            <a:r>
              <a:rPr lang="en-GB" sz="1600" i="1" dirty="0"/>
              <a:t>l </a:t>
            </a:r>
            <a:r>
              <a:rPr lang="en-GB" sz="1600" dirty="0"/>
              <a:t>= 0,1,2...(</a:t>
            </a:r>
            <a:r>
              <a:rPr lang="en-GB" sz="1600" i="1" dirty="0"/>
              <a:t>n</a:t>
            </a:r>
            <a:r>
              <a:rPr lang="en-GB" sz="1600" dirty="0"/>
              <a:t>-1)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51240" y="1685999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l</a:t>
            </a:r>
            <a:r>
              <a:rPr lang="en-US" dirty="0" smtClean="0"/>
              <a:t>=0; 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717578" y="2924943"/>
            <a:ext cx="912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l</a:t>
            </a:r>
            <a:r>
              <a:rPr lang="en-US" dirty="0" smtClean="0"/>
              <a:t>=1; p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717578" y="3861048"/>
            <a:ext cx="912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l</a:t>
            </a:r>
            <a:r>
              <a:rPr lang="en-US" dirty="0" smtClean="0"/>
              <a:t>=2; 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768874" y="4941168"/>
            <a:ext cx="86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l</a:t>
            </a:r>
            <a:r>
              <a:rPr lang="en-US" dirty="0" smtClean="0"/>
              <a:t>=3; 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32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63888" y="548680"/>
            <a:ext cx="4105175" cy="763736"/>
          </a:xfrm>
          <a:solidFill>
            <a:schemeClr val="bg1"/>
          </a:solidFill>
        </p:spPr>
        <p:txBody>
          <a:bodyPr/>
          <a:lstStyle/>
          <a:p>
            <a:r>
              <a:rPr lang="nb-NO" altLang="nb-NO" dirty="0"/>
              <a:t>Termodynamisk </a:t>
            </a:r>
            <a:r>
              <a:rPr lang="nb-NO" altLang="nb-NO" dirty="0" err="1"/>
              <a:t>sykel</a:t>
            </a:r>
            <a:endParaRPr lang="en-US" altLang="nb-NO" dirty="0"/>
          </a:p>
        </p:txBody>
      </p:sp>
      <p:sp>
        <p:nvSpPr>
          <p:cNvPr id="2" name="Rectangle 1"/>
          <p:cNvSpPr/>
          <p:nvPr/>
        </p:nvSpPr>
        <p:spPr>
          <a:xfrm>
            <a:off x="342727" y="188639"/>
            <a:ext cx="5832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dirty="0"/>
              <a:t>Eksempel: Løselighet av et salt i vann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738" y="2348880"/>
            <a:ext cx="4847435" cy="3538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7504" y="1306215"/>
            <a:ext cx="4176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1" hangingPunct="1">
              <a:buFontTx/>
              <a:buNone/>
            </a:pPr>
            <a:r>
              <a:rPr lang="nb-NO" sz="1600" dirty="0"/>
              <a:t>Ionisering; </a:t>
            </a:r>
            <a:endParaRPr lang="en-GB" sz="1600" dirty="0">
              <a:cs typeface="Times New Roman" pitchFamily="18" charset="0"/>
            </a:endParaRPr>
          </a:p>
          <a:p>
            <a:pPr lvl="1" eaLnBrk="1" hangingPunct="1">
              <a:buFontTx/>
              <a:buNone/>
            </a:pPr>
            <a:r>
              <a:rPr lang="en-GB" sz="1600" dirty="0">
                <a:cs typeface="Times New Roman" pitchFamily="18" charset="0"/>
              </a:rPr>
              <a:t>MX(s) = </a:t>
            </a:r>
            <a:r>
              <a:rPr lang="en-GB" sz="1600" dirty="0" err="1">
                <a:cs typeface="Times New Roman" pitchFamily="18" charset="0"/>
              </a:rPr>
              <a:t>M</a:t>
            </a:r>
            <a:r>
              <a:rPr lang="en-GB" sz="1600" baseline="30000" dirty="0" err="1">
                <a:cs typeface="Times New Roman" pitchFamily="18" charset="0"/>
              </a:rPr>
              <a:t>z</a:t>
            </a:r>
            <a:r>
              <a:rPr lang="en-GB" sz="1600" baseline="30000" dirty="0">
                <a:cs typeface="Times New Roman" pitchFamily="18" charset="0"/>
              </a:rPr>
              <a:t>+</a:t>
            </a:r>
            <a:r>
              <a:rPr lang="en-GB" sz="1600" dirty="0">
                <a:cs typeface="Times New Roman" pitchFamily="18" charset="0"/>
              </a:rPr>
              <a:t>(g) + </a:t>
            </a:r>
            <a:r>
              <a:rPr lang="en-GB" sz="1600" dirty="0" err="1">
                <a:cs typeface="Times New Roman" pitchFamily="18" charset="0"/>
              </a:rPr>
              <a:t>X</a:t>
            </a:r>
            <a:r>
              <a:rPr lang="en-GB" sz="1600" baseline="30000" dirty="0" err="1">
                <a:cs typeface="Times New Roman" pitchFamily="18" charset="0"/>
              </a:rPr>
              <a:t>z</a:t>
            </a:r>
            <a:r>
              <a:rPr lang="en-GB" sz="1600" baseline="30000" dirty="0">
                <a:cs typeface="Times New Roman" pitchFamily="18" charset="0"/>
              </a:rPr>
              <a:t>-</a:t>
            </a:r>
            <a:r>
              <a:rPr lang="en-GB" sz="1600" dirty="0">
                <a:cs typeface="Times New Roman" pitchFamily="18" charset="0"/>
              </a:rPr>
              <a:t>(g) 	     	-E</a:t>
            </a:r>
            <a:r>
              <a:rPr lang="en-GB" sz="1600" baseline="-30000" dirty="0">
                <a:cs typeface="Times New Roman" pitchFamily="18" charset="0"/>
              </a:rPr>
              <a:t>L</a:t>
            </a:r>
            <a:r>
              <a:rPr lang="en-US" sz="1600" dirty="0"/>
              <a:t> </a:t>
            </a:r>
            <a:r>
              <a:rPr lang="nb-NO" sz="1600" dirty="0"/>
              <a:t>(gitterenergi)</a:t>
            </a:r>
          </a:p>
        </p:txBody>
      </p:sp>
      <p:sp>
        <p:nvSpPr>
          <p:cNvPr id="4" name="Rectangle 3"/>
          <p:cNvSpPr/>
          <p:nvPr/>
        </p:nvSpPr>
        <p:spPr>
          <a:xfrm>
            <a:off x="4835477" y="148478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eaLnBrk="1" hangingPunct="1">
              <a:buFontTx/>
              <a:buNone/>
            </a:pPr>
            <a:r>
              <a:rPr lang="nb-NO" sz="1600" dirty="0"/>
              <a:t>Hydratisering (</a:t>
            </a:r>
            <a:r>
              <a:rPr lang="nb-NO" sz="1600" dirty="0" err="1"/>
              <a:t>solvatisering</a:t>
            </a:r>
            <a:r>
              <a:rPr lang="nb-NO" sz="1600" dirty="0"/>
              <a:t>) av ioner i vann</a:t>
            </a:r>
            <a:r>
              <a:rPr lang="nb-NO" sz="1600" dirty="0" smtClean="0"/>
              <a:t>:</a:t>
            </a:r>
            <a:endParaRPr lang="nb-NO" sz="1600" dirty="0">
              <a:cs typeface="Times New Roman" pitchFamily="18" charset="0"/>
            </a:endParaRPr>
          </a:p>
          <a:p>
            <a:pPr lvl="1" eaLnBrk="1" hangingPunct="1">
              <a:buFontTx/>
              <a:buNone/>
            </a:pPr>
            <a:r>
              <a:rPr lang="nb-NO" sz="1600" dirty="0" err="1">
                <a:cs typeface="Times New Roman" pitchFamily="18" charset="0"/>
              </a:rPr>
              <a:t>M</a:t>
            </a:r>
            <a:r>
              <a:rPr lang="nb-NO" sz="1600" baseline="30000" dirty="0" err="1">
                <a:cs typeface="Times New Roman" pitchFamily="18" charset="0"/>
              </a:rPr>
              <a:t>z</a:t>
            </a:r>
            <a:r>
              <a:rPr lang="nb-NO" sz="1600" baseline="30000" dirty="0">
                <a:cs typeface="Times New Roman" pitchFamily="18" charset="0"/>
              </a:rPr>
              <a:t>+</a:t>
            </a:r>
            <a:r>
              <a:rPr lang="nb-NO" sz="1600" dirty="0">
                <a:cs typeface="Times New Roman" pitchFamily="18" charset="0"/>
              </a:rPr>
              <a:t>(g) + </a:t>
            </a:r>
            <a:r>
              <a:rPr lang="nb-NO" sz="1600" dirty="0" err="1">
                <a:cs typeface="Times New Roman" pitchFamily="18" charset="0"/>
              </a:rPr>
              <a:t>X</a:t>
            </a:r>
            <a:r>
              <a:rPr lang="nb-NO" sz="1600" baseline="30000" dirty="0" err="1">
                <a:cs typeface="Times New Roman" pitchFamily="18" charset="0"/>
              </a:rPr>
              <a:t>z</a:t>
            </a:r>
            <a:r>
              <a:rPr lang="nb-NO" sz="1600" baseline="30000" dirty="0">
                <a:cs typeface="Times New Roman" pitchFamily="18" charset="0"/>
              </a:rPr>
              <a:t>-</a:t>
            </a:r>
            <a:r>
              <a:rPr lang="nb-NO" sz="1600" dirty="0">
                <a:cs typeface="Times New Roman" pitchFamily="18" charset="0"/>
              </a:rPr>
              <a:t>(g) = </a:t>
            </a:r>
            <a:r>
              <a:rPr lang="nb-NO" sz="1600" dirty="0" err="1">
                <a:cs typeface="Times New Roman" pitchFamily="18" charset="0"/>
              </a:rPr>
              <a:t>M</a:t>
            </a:r>
            <a:r>
              <a:rPr lang="nb-NO" sz="1600" baseline="30000" dirty="0" err="1">
                <a:cs typeface="Times New Roman" pitchFamily="18" charset="0"/>
              </a:rPr>
              <a:t>z</a:t>
            </a:r>
            <a:r>
              <a:rPr lang="nb-NO" sz="1600" baseline="30000" dirty="0">
                <a:cs typeface="Times New Roman" pitchFamily="18" charset="0"/>
              </a:rPr>
              <a:t>+</a:t>
            </a:r>
            <a:r>
              <a:rPr lang="nb-NO" sz="1600" dirty="0">
                <a:cs typeface="Times New Roman" pitchFamily="18" charset="0"/>
              </a:rPr>
              <a:t>(aq) + </a:t>
            </a:r>
            <a:r>
              <a:rPr lang="nb-NO" sz="1600" dirty="0" err="1">
                <a:cs typeface="Times New Roman" pitchFamily="18" charset="0"/>
              </a:rPr>
              <a:t>X</a:t>
            </a:r>
            <a:r>
              <a:rPr lang="nb-NO" sz="1600" baseline="30000" dirty="0" err="1">
                <a:cs typeface="Times New Roman" pitchFamily="18" charset="0"/>
              </a:rPr>
              <a:t>z</a:t>
            </a:r>
            <a:r>
              <a:rPr lang="nb-NO" sz="1600" baseline="30000" dirty="0">
                <a:cs typeface="Times New Roman" pitchFamily="18" charset="0"/>
              </a:rPr>
              <a:t>-</a:t>
            </a:r>
            <a:r>
              <a:rPr lang="nb-NO" sz="1600" dirty="0">
                <a:cs typeface="Times New Roman" pitchFamily="18" charset="0"/>
              </a:rPr>
              <a:t>(aq)	</a:t>
            </a:r>
            <a:r>
              <a:rPr lang="nb-NO" sz="1600" dirty="0" err="1" smtClean="0">
                <a:cs typeface="Times New Roman" pitchFamily="18" charset="0"/>
              </a:rPr>
              <a:t>E</a:t>
            </a:r>
            <a:r>
              <a:rPr lang="nb-NO" sz="1600" baseline="-30000" dirty="0" err="1" smtClean="0">
                <a:cs typeface="Times New Roman" pitchFamily="18" charset="0"/>
              </a:rPr>
              <a:t>hyd</a:t>
            </a:r>
            <a:r>
              <a:rPr lang="en-US" sz="1600" dirty="0" smtClean="0"/>
              <a:t> </a:t>
            </a:r>
            <a:endParaRPr lang="nb-NO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55576" y="6021288"/>
            <a:ext cx="8037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FF0000"/>
                </a:solidFill>
              </a:rPr>
              <a:t>Problemet er at ioniseringsenergien og hydratiseringsenergien  </a:t>
            </a:r>
          </a:p>
          <a:p>
            <a:r>
              <a:rPr lang="nb-NO" dirty="0" smtClean="0">
                <a:solidFill>
                  <a:srgbClr val="FF0000"/>
                </a:solidFill>
              </a:rPr>
              <a:t>er store i forhold til </a:t>
            </a:r>
            <a:r>
              <a:rPr lang="nb-NO" dirty="0" smtClean="0">
                <a:solidFill>
                  <a:srgbClr val="FF0000"/>
                </a:solidFill>
              </a:rPr>
              <a:t>løsningsentalpien</a:t>
            </a:r>
            <a:r>
              <a:rPr lang="nb-NO" dirty="0" smtClean="0">
                <a:solidFill>
                  <a:srgbClr val="FF0000"/>
                </a:solidFill>
              </a:rPr>
              <a:t>.</a:t>
            </a:r>
            <a:endParaRPr lang="nb-NO" dirty="0">
              <a:solidFill>
                <a:srgbClr val="FF0000"/>
              </a:solidFill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53" y="645517"/>
            <a:ext cx="7511130" cy="580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739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843213" y="404813"/>
            <a:ext cx="5689600" cy="836612"/>
          </a:xfrm>
          <a:solidFill>
            <a:schemeClr val="bg1"/>
          </a:solidFill>
        </p:spPr>
        <p:txBody>
          <a:bodyPr/>
          <a:lstStyle/>
          <a:p>
            <a:r>
              <a:rPr lang="nb-NO" altLang="nb-NO">
                <a:solidFill>
                  <a:srgbClr val="FF0000"/>
                </a:solidFill>
              </a:rPr>
              <a:t>Termodynamisk sykel: entropi</a:t>
            </a:r>
            <a:endParaRPr lang="en-US" altLang="nb-NO">
              <a:solidFill>
                <a:srgbClr val="FF0000"/>
              </a:solidFill>
            </a:endParaRPr>
          </a:p>
        </p:txBody>
      </p:sp>
      <p:sp>
        <p:nvSpPr>
          <p:cNvPr id="235523" name="Line 3"/>
          <p:cNvSpPr>
            <a:spLocks noChangeShapeType="1"/>
          </p:cNvSpPr>
          <p:nvPr/>
        </p:nvSpPr>
        <p:spPr bwMode="auto">
          <a:xfrm>
            <a:off x="539750" y="6092825"/>
            <a:ext cx="39608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24" name="Line 4"/>
          <p:cNvSpPr>
            <a:spLocks noChangeShapeType="1"/>
          </p:cNvSpPr>
          <p:nvPr/>
        </p:nvSpPr>
        <p:spPr bwMode="auto">
          <a:xfrm>
            <a:off x="3995738" y="5805488"/>
            <a:ext cx="39592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25" name="Line 5"/>
          <p:cNvSpPr>
            <a:spLocks noChangeShapeType="1"/>
          </p:cNvSpPr>
          <p:nvPr/>
        </p:nvSpPr>
        <p:spPr bwMode="auto">
          <a:xfrm>
            <a:off x="684213" y="1916113"/>
            <a:ext cx="73437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26" name="Line 6"/>
          <p:cNvSpPr>
            <a:spLocks noChangeShapeType="1"/>
          </p:cNvSpPr>
          <p:nvPr/>
        </p:nvSpPr>
        <p:spPr bwMode="auto">
          <a:xfrm flipV="1">
            <a:off x="4284663" y="5805488"/>
            <a:ext cx="0" cy="28733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27" name="Line 7"/>
          <p:cNvSpPr>
            <a:spLocks noChangeShapeType="1"/>
          </p:cNvSpPr>
          <p:nvPr/>
        </p:nvSpPr>
        <p:spPr bwMode="auto">
          <a:xfrm flipV="1">
            <a:off x="3348038" y="2060575"/>
            <a:ext cx="0" cy="38893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28" name="Line 8"/>
          <p:cNvSpPr>
            <a:spLocks noChangeShapeType="1"/>
          </p:cNvSpPr>
          <p:nvPr/>
        </p:nvSpPr>
        <p:spPr bwMode="auto">
          <a:xfrm>
            <a:off x="7740650" y="4005263"/>
            <a:ext cx="0" cy="172878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29" name="Text Box 9"/>
          <p:cNvSpPr txBox="1">
            <a:spLocks noChangeArrowheads="1"/>
          </p:cNvSpPr>
          <p:nvPr/>
        </p:nvSpPr>
        <p:spPr bwMode="auto">
          <a:xfrm>
            <a:off x="971550" y="5519738"/>
            <a:ext cx="15271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b-NO" altLang="nb-NO" sz="2800">
                <a:latin typeface="Times New Roman" pitchFamily="18" charset="0"/>
              </a:rPr>
              <a:t>Na</a:t>
            </a:r>
            <a:r>
              <a:rPr lang="nb-NO" altLang="nb-NO" sz="2800" baseline="30000">
                <a:latin typeface="Times New Roman" pitchFamily="18" charset="0"/>
              </a:rPr>
              <a:t>+</a:t>
            </a:r>
            <a:r>
              <a:rPr lang="nb-NO" altLang="nb-NO" sz="2800">
                <a:latin typeface="Times New Roman" pitchFamily="18" charset="0"/>
              </a:rPr>
              <a:t>Cl</a:t>
            </a:r>
            <a:r>
              <a:rPr lang="nb-NO" altLang="nb-NO" sz="2800" baseline="30000">
                <a:latin typeface="Times New Roman" pitchFamily="18" charset="0"/>
              </a:rPr>
              <a:t>-</a:t>
            </a:r>
            <a:r>
              <a:rPr lang="nb-NO" altLang="nb-NO" sz="2800">
                <a:latin typeface="Times New Roman" pitchFamily="18" charset="0"/>
              </a:rPr>
              <a:t>(s)</a:t>
            </a:r>
            <a:endParaRPr lang="en-US" altLang="nb-NO" sz="2800">
              <a:latin typeface="Times New Roman" pitchFamily="18" charset="0"/>
            </a:endParaRPr>
          </a:p>
        </p:txBody>
      </p:sp>
      <p:sp>
        <p:nvSpPr>
          <p:cNvPr id="235530" name="Text Box 10"/>
          <p:cNvSpPr txBox="1">
            <a:spLocks noChangeArrowheads="1"/>
          </p:cNvSpPr>
          <p:nvPr/>
        </p:nvSpPr>
        <p:spPr bwMode="auto">
          <a:xfrm>
            <a:off x="3132138" y="1343025"/>
            <a:ext cx="23606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b-NO" altLang="nb-NO" sz="2800">
                <a:latin typeface="Times New Roman" pitchFamily="18" charset="0"/>
              </a:rPr>
              <a:t>Na</a:t>
            </a:r>
            <a:r>
              <a:rPr lang="nb-NO" altLang="nb-NO" sz="2800" baseline="30000">
                <a:latin typeface="Times New Roman" pitchFamily="18" charset="0"/>
              </a:rPr>
              <a:t>+</a:t>
            </a:r>
            <a:r>
              <a:rPr lang="nb-NO" altLang="nb-NO" sz="2800">
                <a:latin typeface="Times New Roman" pitchFamily="18" charset="0"/>
              </a:rPr>
              <a:t>(g) + Cl</a:t>
            </a:r>
            <a:r>
              <a:rPr lang="nb-NO" altLang="nb-NO" sz="2800" baseline="30000">
                <a:latin typeface="Times New Roman" pitchFamily="18" charset="0"/>
              </a:rPr>
              <a:t>-</a:t>
            </a:r>
            <a:r>
              <a:rPr lang="nb-NO" altLang="nb-NO" sz="2800">
                <a:latin typeface="Times New Roman" pitchFamily="18" charset="0"/>
              </a:rPr>
              <a:t>(g)</a:t>
            </a:r>
            <a:endParaRPr lang="en-US" altLang="nb-NO" sz="2800">
              <a:latin typeface="Times New Roman" pitchFamily="18" charset="0"/>
            </a:endParaRPr>
          </a:p>
        </p:txBody>
      </p:sp>
      <p:sp>
        <p:nvSpPr>
          <p:cNvPr id="235531" name="Text Box 11"/>
          <p:cNvSpPr txBox="1">
            <a:spLocks noChangeArrowheads="1"/>
          </p:cNvSpPr>
          <p:nvPr/>
        </p:nvSpPr>
        <p:spPr bwMode="auto">
          <a:xfrm>
            <a:off x="5003800" y="5157788"/>
            <a:ext cx="24971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b-NO" altLang="nb-NO" sz="2800">
                <a:latin typeface="Times New Roman" pitchFamily="18" charset="0"/>
              </a:rPr>
              <a:t>Na</a:t>
            </a:r>
            <a:r>
              <a:rPr lang="nb-NO" altLang="nb-NO" sz="2800" baseline="30000">
                <a:latin typeface="Times New Roman" pitchFamily="18" charset="0"/>
              </a:rPr>
              <a:t>+</a:t>
            </a:r>
            <a:r>
              <a:rPr lang="nb-NO" altLang="nb-NO" sz="2800">
                <a:latin typeface="Times New Roman" pitchFamily="18" charset="0"/>
              </a:rPr>
              <a:t>(aq)+Cl</a:t>
            </a:r>
            <a:r>
              <a:rPr lang="nb-NO" altLang="nb-NO" sz="2800" baseline="30000">
                <a:latin typeface="Times New Roman" pitchFamily="18" charset="0"/>
              </a:rPr>
              <a:t>-</a:t>
            </a:r>
            <a:r>
              <a:rPr lang="nb-NO" altLang="nb-NO" sz="2800">
                <a:latin typeface="Times New Roman" pitchFamily="18" charset="0"/>
              </a:rPr>
              <a:t>(aq)</a:t>
            </a:r>
            <a:endParaRPr lang="en-US" altLang="nb-NO" sz="2800">
              <a:latin typeface="Times New Roman" pitchFamily="18" charset="0"/>
            </a:endParaRPr>
          </a:p>
        </p:txBody>
      </p:sp>
      <p:sp>
        <p:nvSpPr>
          <p:cNvPr id="235532" name="Text Box 12"/>
          <p:cNvSpPr txBox="1">
            <a:spLocks noChangeArrowheads="1"/>
          </p:cNvSpPr>
          <p:nvPr/>
        </p:nvSpPr>
        <p:spPr bwMode="auto">
          <a:xfrm>
            <a:off x="684213" y="3213100"/>
            <a:ext cx="2706687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b-NO" altLang="nb-NO" sz="2800">
                <a:latin typeface="Symbol" pitchFamily="18" charset="2"/>
              </a:rPr>
              <a:t>D</a:t>
            </a:r>
            <a:r>
              <a:rPr lang="nb-NO" altLang="nb-NO" sz="2800">
                <a:latin typeface="Times New Roman" pitchFamily="18" charset="0"/>
              </a:rPr>
              <a:t>S = 228 J/K</a:t>
            </a:r>
            <a:r>
              <a:rPr lang="nb-NO" altLang="nb-NO" sz="2800" baseline="30000">
                <a:latin typeface="Times New Roman" pitchFamily="18" charset="0"/>
              </a:rPr>
              <a:t>.</a:t>
            </a:r>
            <a:r>
              <a:rPr lang="nb-NO" altLang="nb-NO" sz="2800">
                <a:latin typeface="Times New Roman" pitchFamily="18" charset="0"/>
              </a:rPr>
              <a:t>mol</a:t>
            </a:r>
          </a:p>
          <a:p>
            <a:r>
              <a:rPr lang="nb-NO" altLang="nb-NO" sz="2800">
                <a:latin typeface="Symbol" pitchFamily="18" charset="2"/>
              </a:rPr>
              <a:t>TD</a:t>
            </a:r>
            <a:r>
              <a:rPr lang="nb-NO" altLang="nb-NO" sz="2800">
                <a:latin typeface="Times New Roman" pitchFamily="18" charset="0"/>
              </a:rPr>
              <a:t>S = 68 kJ/mol</a:t>
            </a:r>
            <a:endParaRPr lang="en-US" altLang="nb-NO" sz="2800">
              <a:latin typeface="Times New Roman" pitchFamily="18" charset="0"/>
            </a:endParaRPr>
          </a:p>
        </p:txBody>
      </p:sp>
      <p:sp>
        <p:nvSpPr>
          <p:cNvPr id="235533" name="Line 13"/>
          <p:cNvSpPr>
            <a:spLocks noChangeShapeType="1"/>
          </p:cNvSpPr>
          <p:nvPr/>
        </p:nvSpPr>
        <p:spPr bwMode="auto">
          <a:xfrm>
            <a:off x="4643438" y="3933825"/>
            <a:ext cx="33115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34" name="Line 14"/>
          <p:cNvSpPr>
            <a:spLocks noChangeShapeType="1"/>
          </p:cNvSpPr>
          <p:nvPr/>
        </p:nvSpPr>
        <p:spPr bwMode="auto">
          <a:xfrm>
            <a:off x="7740650" y="2060575"/>
            <a:ext cx="0" cy="18002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35" name="Text Box 15"/>
          <p:cNvSpPr txBox="1">
            <a:spLocks noChangeArrowheads="1"/>
          </p:cNvSpPr>
          <p:nvPr/>
        </p:nvSpPr>
        <p:spPr bwMode="auto">
          <a:xfrm>
            <a:off x="5076825" y="3357563"/>
            <a:ext cx="23399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b-NO" altLang="nb-NO" sz="2800">
                <a:latin typeface="Times New Roman" pitchFamily="18" charset="0"/>
              </a:rPr>
              <a:t>Na</a:t>
            </a:r>
            <a:r>
              <a:rPr lang="nb-NO" altLang="nb-NO" sz="2800" baseline="30000">
                <a:latin typeface="Times New Roman" pitchFamily="18" charset="0"/>
              </a:rPr>
              <a:t>+</a:t>
            </a:r>
            <a:r>
              <a:rPr lang="nb-NO" altLang="nb-NO" sz="2800">
                <a:latin typeface="Times New Roman" pitchFamily="18" charset="0"/>
              </a:rPr>
              <a:t>(aq)+Cl</a:t>
            </a:r>
            <a:r>
              <a:rPr lang="nb-NO" altLang="nb-NO" sz="2800" baseline="30000">
                <a:latin typeface="Times New Roman" pitchFamily="18" charset="0"/>
              </a:rPr>
              <a:t>-</a:t>
            </a:r>
            <a:r>
              <a:rPr lang="nb-NO" altLang="nb-NO" sz="2800">
                <a:latin typeface="Times New Roman" pitchFamily="18" charset="0"/>
              </a:rPr>
              <a:t>(g)</a:t>
            </a:r>
            <a:endParaRPr lang="en-US" altLang="nb-NO" sz="2800">
              <a:latin typeface="Times New Roman" pitchFamily="18" charset="0"/>
            </a:endParaRPr>
          </a:p>
        </p:txBody>
      </p:sp>
      <p:sp>
        <p:nvSpPr>
          <p:cNvPr id="235536" name="Text Box 16"/>
          <p:cNvSpPr txBox="1">
            <a:spLocks noChangeArrowheads="1"/>
          </p:cNvSpPr>
          <p:nvPr/>
        </p:nvSpPr>
        <p:spPr bwMode="auto">
          <a:xfrm>
            <a:off x="5076825" y="2205038"/>
            <a:ext cx="272573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b-NO" altLang="nb-NO" sz="2800">
                <a:latin typeface="Symbol" pitchFamily="18" charset="2"/>
              </a:rPr>
              <a:t>D</a:t>
            </a:r>
            <a:r>
              <a:rPr lang="nb-NO" altLang="nb-NO" sz="2800">
                <a:latin typeface="Times New Roman" pitchFamily="18" charset="0"/>
              </a:rPr>
              <a:t>S = -91 J/K</a:t>
            </a:r>
            <a:r>
              <a:rPr lang="nb-NO" altLang="nb-NO" sz="2800" baseline="30000">
                <a:latin typeface="Times New Roman" pitchFamily="18" charset="0"/>
              </a:rPr>
              <a:t>.</a:t>
            </a:r>
            <a:r>
              <a:rPr lang="nb-NO" altLang="nb-NO" sz="2800">
                <a:latin typeface="Times New Roman" pitchFamily="18" charset="0"/>
              </a:rPr>
              <a:t>mol</a:t>
            </a:r>
          </a:p>
          <a:p>
            <a:r>
              <a:rPr lang="nb-NO" altLang="nb-NO" sz="2800">
                <a:latin typeface="Symbol" pitchFamily="18" charset="2"/>
              </a:rPr>
              <a:t>TD</a:t>
            </a:r>
            <a:r>
              <a:rPr lang="nb-NO" altLang="nb-NO" sz="2800">
                <a:latin typeface="Times New Roman" pitchFamily="18" charset="0"/>
              </a:rPr>
              <a:t>S = -27 kJ/mol</a:t>
            </a:r>
            <a:endParaRPr lang="en-US" altLang="nb-NO" sz="2800">
              <a:latin typeface="Times New Roman" pitchFamily="18" charset="0"/>
            </a:endParaRPr>
          </a:p>
        </p:txBody>
      </p:sp>
      <p:sp>
        <p:nvSpPr>
          <p:cNvPr id="235537" name="Text Box 17"/>
          <p:cNvSpPr txBox="1">
            <a:spLocks noChangeArrowheads="1"/>
          </p:cNvSpPr>
          <p:nvPr/>
        </p:nvSpPr>
        <p:spPr bwMode="auto">
          <a:xfrm>
            <a:off x="5076825" y="4076700"/>
            <a:ext cx="272573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b-NO" altLang="nb-NO" sz="2800">
                <a:latin typeface="Symbol" pitchFamily="18" charset="2"/>
              </a:rPr>
              <a:t>D</a:t>
            </a:r>
            <a:r>
              <a:rPr lang="nb-NO" altLang="nb-NO" sz="2800">
                <a:latin typeface="Times New Roman" pitchFamily="18" charset="0"/>
              </a:rPr>
              <a:t>S = -94 J/K</a:t>
            </a:r>
            <a:r>
              <a:rPr lang="nb-NO" altLang="nb-NO" sz="2800" baseline="30000">
                <a:latin typeface="Times New Roman" pitchFamily="18" charset="0"/>
              </a:rPr>
              <a:t>.</a:t>
            </a:r>
            <a:r>
              <a:rPr lang="nb-NO" altLang="nb-NO" sz="2800">
                <a:latin typeface="Times New Roman" pitchFamily="18" charset="0"/>
              </a:rPr>
              <a:t>mol</a:t>
            </a:r>
          </a:p>
          <a:p>
            <a:r>
              <a:rPr lang="nb-NO" altLang="nb-NO" sz="2800">
                <a:latin typeface="Symbol" pitchFamily="18" charset="2"/>
              </a:rPr>
              <a:t>TD</a:t>
            </a:r>
            <a:r>
              <a:rPr lang="nb-NO" altLang="nb-NO" sz="2800">
                <a:latin typeface="Times New Roman" pitchFamily="18" charset="0"/>
              </a:rPr>
              <a:t>S = -28 kJ/mol</a:t>
            </a:r>
            <a:endParaRPr lang="en-US" altLang="nb-NO" sz="2800">
              <a:latin typeface="Times New Roman" pitchFamily="18" charset="0"/>
            </a:endParaRPr>
          </a:p>
        </p:txBody>
      </p:sp>
      <p:sp>
        <p:nvSpPr>
          <p:cNvPr id="235538" name="Text Box 18"/>
          <p:cNvSpPr txBox="1">
            <a:spLocks noChangeArrowheads="1"/>
          </p:cNvSpPr>
          <p:nvPr/>
        </p:nvSpPr>
        <p:spPr bwMode="auto">
          <a:xfrm>
            <a:off x="4643438" y="5911850"/>
            <a:ext cx="26066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b-NO" altLang="nb-NO" sz="2800">
                <a:latin typeface="Symbol" pitchFamily="18" charset="2"/>
              </a:rPr>
              <a:t>D</a:t>
            </a:r>
            <a:r>
              <a:rPr lang="nb-NO" altLang="nb-NO" sz="2800">
                <a:latin typeface="Times New Roman" pitchFamily="18" charset="0"/>
              </a:rPr>
              <a:t>S = 44 J/K</a:t>
            </a:r>
            <a:r>
              <a:rPr lang="nb-NO" altLang="nb-NO" sz="2800" baseline="30000">
                <a:latin typeface="Times New Roman" pitchFamily="18" charset="0"/>
              </a:rPr>
              <a:t>.</a:t>
            </a:r>
            <a:r>
              <a:rPr lang="nb-NO" altLang="nb-NO" sz="2800">
                <a:latin typeface="Times New Roman" pitchFamily="18" charset="0"/>
              </a:rPr>
              <a:t>mol</a:t>
            </a:r>
          </a:p>
          <a:p>
            <a:r>
              <a:rPr lang="nb-NO" altLang="nb-NO" sz="2800">
                <a:latin typeface="Symbol" pitchFamily="18" charset="2"/>
              </a:rPr>
              <a:t>TD</a:t>
            </a:r>
            <a:r>
              <a:rPr lang="nb-NO" altLang="nb-NO" sz="2800">
                <a:latin typeface="Times New Roman" pitchFamily="18" charset="0"/>
              </a:rPr>
              <a:t>S = 13 kJ/mol</a:t>
            </a:r>
            <a:endParaRPr lang="en-US" altLang="nb-NO" sz="28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04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 1000 – Materialer, energi og nanoteknologi</a:t>
            </a:r>
            <a:endParaRPr lang="en-US"/>
          </a:p>
        </p:txBody>
      </p:sp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z="2000" smtClean="0"/>
              <a:t>Løselighet av ionisk stoff i vann, forts.</a:t>
            </a:r>
            <a:endParaRPr lang="en-US" sz="2000" smtClean="0"/>
          </a:p>
        </p:txBody>
      </p:sp>
      <p:sp>
        <p:nvSpPr>
          <p:cNvPr id="922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5181600"/>
            <a:ext cx="8305800" cy="1295400"/>
          </a:xfrm>
        </p:spPr>
        <p:txBody>
          <a:bodyPr/>
          <a:lstStyle/>
          <a:p>
            <a:pPr eaLnBrk="1" hangingPunct="1"/>
            <a:r>
              <a:rPr lang="nb-NO" smtClean="0"/>
              <a:t>Stort + lite ion: (r</a:t>
            </a:r>
            <a:r>
              <a:rPr lang="nb-NO" baseline="-25000" smtClean="0"/>
              <a:t>C</a:t>
            </a:r>
            <a:r>
              <a:rPr lang="nb-NO" smtClean="0"/>
              <a:t>+r</a:t>
            </a:r>
            <a:r>
              <a:rPr lang="nb-NO" baseline="-25000" smtClean="0"/>
              <a:t>A</a:t>
            </a:r>
            <a:r>
              <a:rPr lang="nb-NO" smtClean="0"/>
              <a:t>) stor: E</a:t>
            </a:r>
            <a:r>
              <a:rPr lang="nb-NO" baseline="-25000" smtClean="0"/>
              <a:t>L</a:t>
            </a:r>
            <a:r>
              <a:rPr lang="nb-NO" smtClean="0"/>
              <a:t> liten. E</a:t>
            </a:r>
            <a:r>
              <a:rPr lang="nb-NO" baseline="-25000" smtClean="0"/>
              <a:t>hyd</a:t>
            </a:r>
            <a:r>
              <a:rPr lang="nb-NO" smtClean="0"/>
              <a:t> stor: Løselig!</a:t>
            </a:r>
          </a:p>
          <a:p>
            <a:pPr eaLnBrk="1" hangingPunct="1"/>
            <a:r>
              <a:rPr lang="nb-NO" smtClean="0"/>
              <a:t>Stort + stort ion: (r</a:t>
            </a:r>
            <a:r>
              <a:rPr lang="nb-NO" baseline="-25000" smtClean="0"/>
              <a:t>C</a:t>
            </a:r>
            <a:r>
              <a:rPr lang="nb-NO" smtClean="0"/>
              <a:t>+r</a:t>
            </a:r>
            <a:r>
              <a:rPr lang="nb-NO" baseline="-25000" smtClean="0"/>
              <a:t>A</a:t>
            </a:r>
            <a:r>
              <a:rPr lang="nb-NO" smtClean="0"/>
              <a:t>) stor: E</a:t>
            </a:r>
            <a:r>
              <a:rPr lang="nb-NO" baseline="-25000" smtClean="0"/>
              <a:t>L</a:t>
            </a:r>
            <a:r>
              <a:rPr lang="nb-NO" smtClean="0"/>
              <a:t> liten. E</a:t>
            </a:r>
            <a:r>
              <a:rPr lang="nb-NO" baseline="-25000" smtClean="0"/>
              <a:t>hyd</a:t>
            </a:r>
            <a:r>
              <a:rPr lang="nb-NO" smtClean="0"/>
              <a:t> liten: Mindre løselig.</a:t>
            </a:r>
          </a:p>
          <a:p>
            <a:pPr eaLnBrk="1" hangingPunct="1"/>
            <a:r>
              <a:rPr lang="nb-NO" smtClean="0"/>
              <a:t>Lite + lite ion: (r</a:t>
            </a:r>
            <a:r>
              <a:rPr lang="nb-NO" baseline="-25000" smtClean="0"/>
              <a:t>C</a:t>
            </a:r>
            <a:r>
              <a:rPr lang="nb-NO" smtClean="0"/>
              <a:t>+r</a:t>
            </a:r>
            <a:r>
              <a:rPr lang="nb-NO" baseline="-25000" smtClean="0"/>
              <a:t>A</a:t>
            </a:r>
            <a:r>
              <a:rPr lang="nb-NO" smtClean="0"/>
              <a:t>) liten: E</a:t>
            </a:r>
            <a:r>
              <a:rPr lang="nb-NO" baseline="-25000" smtClean="0"/>
              <a:t>L</a:t>
            </a:r>
            <a:r>
              <a:rPr lang="nb-NO" smtClean="0"/>
              <a:t> stor. E</a:t>
            </a:r>
            <a:r>
              <a:rPr lang="nb-NO" baseline="-25000" smtClean="0"/>
              <a:t>hyd</a:t>
            </a:r>
            <a:r>
              <a:rPr lang="nb-NO" smtClean="0"/>
              <a:t> stor: Mindre løselig.</a:t>
            </a:r>
            <a:endParaRPr lang="en-US" smtClean="0"/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3744913" y="31892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/>
          </a:p>
        </p:txBody>
      </p:sp>
      <p:graphicFrame>
        <p:nvGraphicFramePr>
          <p:cNvPr id="9218" name="Object 5"/>
          <p:cNvGraphicFramePr>
            <a:graphicFrameLocks noChangeAspect="1"/>
          </p:cNvGraphicFramePr>
          <p:nvPr/>
        </p:nvGraphicFramePr>
        <p:xfrm>
          <a:off x="347663" y="1319213"/>
          <a:ext cx="8339137" cy="310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7" name="Equation" r:id="rId3" imgW="4533840" imgH="1701720" progId="Equation.3">
                  <p:embed/>
                </p:oleObj>
              </mc:Choice>
              <mc:Fallback>
                <p:oleObj name="Equation" r:id="rId3" imgW="4533840" imgH="170172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663" y="1319213"/>
                        <a:ext cx="8339137" cy="3100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83FDB6D-EDC6-4751-8381-A21423333F56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59113" y="260350"/>
            <a:ext cx="3097212" cy="1143000"/>
          </a:xfrm>
          <a:solidFill>
            <a:schemeClr val="bg1"/>
          </a:solidFill>
        </p:spPr>
        <p:txBody>
          <a:bodyPr/>
          <a:lstStyle/>
          <a:p>
            <a:r>
              <a:rPr lang="nb-NO" altLang="nb-NO"/>
              <a:t>En god regel…</a:t>
            </a:r>
            <a:endParaRPr lang="en-US" altLang="nb-NO"/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889125"/>
            <a:ext cx="4038600" cy="4525963"/>
          </a:xfrm>
        </p:spPr>
        <p:txBody>
          <a:bodyPr/>
          <a:lstStyle/>
          <a:p>
            <a:r>
              <a:rPr lang="nb-NO" altLang="nb-NO" sz="2800" dirty="0"/>
              <a:t>Store forskjeller på størrelsen til kation og anion gir økt </a:t>
            </a:r>
            <a:r>
              <a:rPr lang="nb-NO" altLang="nb-NO" sz="2800" dirty="0" smtClean="0"/>
              <a:t>løselighet</a:t>
            </a:r>
            <a:endParaRPr lang="nb-NO" altLang="nb-NO" sz="2800" dirty="0"/>
          </a:p>
          <a:p>
            <a:r>
              <a:rPr lang="nb-NO" altLang="nb-NO" sz="2800" dirty="0"/>
              <a:t>Gitterentalpieffekt </a:t>
            </a:r>
          </a:p>
          <a:p>
            <a:pPr>
              <a:buFontTx/>
              <a:buNone/>
            </a:pPr>
            <a:endParaRPr lang="en-US" altLang="nb-NO" sz="2800" dirty="0"/>
          </a:p>
        </p:txBody>
      </p:sp>
      <p:pic>
        <p:nvPicPr>
          <p:cNvPr id="238596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1773238"/>
            <a:ext cx="3463925" cy="4968875"/>
          </a:xfrm>
          <a:noFill/>
          <a:ln/>
        </p:spPr>
      </p:pic>
      <p:graphicFrame>
        <p:nvGraphicFramePr>
          <p:cNvPr id="238597" name="Object 5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4184189453"/>
              </p:ext>
            </p:extLst>
          </p:nvPr>
        </p:nvGraphicFramePr>
        <p:xfrm>
          <a:off x="827088" y="4287986"/>
          <a:ext cx="2808287" cy="216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4" name="Document" r:id="rId4" imgW="1690424" imgH="1303959" progId="Word.Document.8">
                  <p:embed/>
                </p:oleObj>
              </mc:Choice>
              <mc:Fallback>
                <p:oleObj name="Document" r:id="rId4" imgW="1690424" imgH="1303959" progId="Word.Documen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4287986"/>
                        <a:ext cx="2808287" cy="2165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8598" name="Line 6"/>
          <p:cNvSpPr>
            <a:spLocks noChangeShapeType="1"/>
          </p:cNvSpPr>
          <p:nvPr/>
        </p:nvSpPr>
        <p:spPr bwMode="auto">
          <a:xfrm>
            <a:off x="323850" y="1773238"/>
            <a:ext cx="8640763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 1000 – Materialer, energi og nanoteknologi</a:t>
            </a:r>
            <a:endParaRPr lang="en-US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Molekylorbitaler i faste stoffer; metaller</a:t>
            </a:r>
            <a:endParaRPr lang="en-US" smtClean="0"/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371600"/>
            <a:ext cx="4174232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Antall molekylorbitaler  er lik antall atomorbitaler.</a:t>
            </a:r>
          </a:p>
          <a:p>
            <a:pPr eaLnBrk="1" hangingPunct="1">
              <a:lnSpc>
                <a:spcPct val="90000"/>
              </a:lnSpc>
            </a:pPr>
            <a:endParaRPr lang="nb-NO" sz="1800" dirty="0" smtClean="0"/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Forskjellig energi (eller kvantetall)</a:t>
            </a:r>
          </a:p>
          <a:p>
            <a:pPr eaLnBrk="1" hangingPunct="1">
              <a:lnSpc>
                <a:spcPct val="90000"/>
              </a:lnSpc>
            </a:pPr>
            <a:endParaRPr lang="nb-NO" sz="1800" dirty="0" smtClean="0"/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Dannelse av bånd</a:t>
            </a:r>
          </a:p>
          <a:p>
            <a:pPr eaLnBrk="1" hangingPunct="1">
              <a:lnSpc>
                <a:spcPct val="90000"/>
              </a:lnSpc>
            </a:pPr>
            <a:endParaRPr lang="nb-NO" sz="1800" dirty="0" smtClean="0"/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Metaller (eks. Li og Be):</a:t>
            </a:r>
          </a:p>
          <a:p>
            <a:pPr eaLnBrk="1" hangingPunct="1">
              <a:lnSpc>
                <a:spcPct val="90000"/>
              </a:lnSpc>
            </a:pPr>
            <a:endParaRPr lang="nb-NO" sz="1800" dirty="0" smtClean="0"/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Overlapp mellom s og p ved </a:t>
            </a:r>
            <a:r>
              <a:rPr lang="nb-NO" sz="1600" dirty="0" err="1" smtClean="0"/>
              <a:t>likevektsavstand</a:t>
            </a:r>
            <a:endParaRPr lang="nb-NO" sz="1600" dirty="0" smtClean="0"/>
          </a:p>
          <a:p>
            <a:pPr eaLnBrk="1" hangingPunct="1">
              <a:lnSpc>
                <a:spcPct val="90000"/>
              </a:lnSpc>
            </a:pPr>
            <a:endParaRPr lang="nb-NO" sz="1800" dirty="0" smtClean="0"/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Få valenselektroner – bare delvis fylling; metalliske egenskaper</a:t>
            </a:r>
          </a:p>
          <a:p>
            <a:pPr eaLnBrk="1" hangingPunct="1">
              <a:lnSpc>
                <a:spcPct val="90000"/>
              </a:lnSpc>
            </a:pPr>
            <a:endParaRPr lang="en-US" sz="1800" dirty="0" smtClean="0"/>
          </a:p>
        </p:txBody>
      </p:sp>
      <p:pic>
        <p:nvPicPr>
          <p:cNvPr id="351237" name="Picture 5" descr="C:\Documents and Settings\trulsn\My Documents\MetEnFrem\Figurer\PERK-2-18-baand-L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838200"/>
            <a:ext cx="3352800" cy="2082800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351238" name="Picture 6" descr="C:\Documents and Settings\trulsn\My Documents\MetEnFrem\Figurer\PerK-2-20-baa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996952"/>
            <a:ext cx="3126903" cy="3024336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5796136" y="6165304"/>
            <a:ext cx="2514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1000" b="1" dirty="0">
                <a:cs typeface="Times New Roman" pitchFamily="18" charset="0"/>
              </a:rPr>
              <a:t>Figurer fra P. Kofstad: Uorganisk kjemi</a:t>
            </a:r>
            <a:r>
              <a:rPr lang="en-US" sz="1000" dirty="0"/>
              <a:t>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83FDB6D-EDC6-4751-8381-A21423333F56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 1000 – Materialer, energi og nanoteknologi</a:t>
            </a:r>
            <a:endParaRPr lang="en-US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Tetthet av energier</a:t>
            </a:r>
            <a:endParaRPr lang="en-US" smtClean="0"/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1371600"/>
            <a:ext cx="4248472" cy="4724400"/>
          </a:xfrm>
        </p:spPr>
        <p:txBody>
          <a:bodyPr/>
          <a:lstStyle/>
          <a:p>
            <a:pPr eaLnBrk="1" hangingPunct="1"/>
            <a:r>
              <a:rPr lang="nb-NO" sz="1800" dirty="0" smtClean="0"/>
              <a:t>Tetthet av energier (</a:t>
            </a:r>
            <a:r>
              <a:rPr lang="nb-NO" sz="1800" dirty="0" err="1" smtClean="0"/>
              <a:t>Density</a:t>
            </a:r>
            <a:r>
              <a:rPr lang="nb-NO" sz="1800" dirty="0" smtClean="0"/>
              <a:t> Of States, DOS) er en mer komplisert funksjon av energien enn et ”bånd” gir inntrykk av.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Dersom et bånd er mindre enn halvfylt får vi n-ledning (elektron-”gass”)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Dersom et bånd er mer enn halvfylt får vi p-ledning (”hull-gass”)</a:t>
            </a:r>
            <a:endParaRPr lang="en-US" sz="1800" dirty="0" smtClean="0"/>
          </a:p>
        </p:txBody>
      </p:sp>
      <p:pic>
        <p:nvPicPr>
          <p:cNvPr id="29701" name="Picture 5" descr="C:\Documents and Settings\trulsn\My Documents\MetEnFrem\Figurer\fig0351c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3175" y="1371600"/>
            <a:ext cx="345122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5724128" y="5229200"/>
            <a:ext cx="3200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1000" b="1" dirty="0">
                <a:cs typeface="Times New Roman" pitchFamily="18" charset="0"/>
              </a:rPr>
              <a:t>Figur fra </a:t>
            </a:r>
            <a:r>
              <a:rPr lang="nb-NO" sz="1000" b="1" dirty="0" err="1">
                <a:cs typeface="Times New Roman" pitchFamily="18" charset="0"/>
              </a:rPr>
              <a:t>Shriver</a:t>
            </a:r>
            <a:r>
              <a:rPr lang="nb-NO" sz="1000" b="1" dirty="0">
                <a:cs typeface="Times New Roman" pitchFamily="18" charset="0"/>
              </a:rPr>
              <a:t> and </a:t>
            </a:r>
            <a:r>
              <a:rPr lang="nb-NO" sz="1000" b="1" dirty="0" err="1">
                <a:cs typeface="Times New Roman" pitchFamily="18" charset="0"/>
              </a:rPr>
              <a:t>Atkins</a:t>
            </a:r>
            <a:r>
              <a:rPr lang="nb-NO" sz="1000" b="1" dirty="0">
                <a:cs typeface="Times New Roman" pitchFamily="18" charset="0"/>
              </a:rPr>
              <a:t>: </a:t>
            </a:r>
            <a:r>
              <a:rPr lang="nb-NO" sz="1000" b="1" dirty="0" err="1">
                <a:cs typeface="Times New Roman" pitchFamily="18" charset="0"/>
              </a:rPr>
              <a:t>Inorganic</a:t>
            </a:r>
            <a:r>
              <a:rPr lang="nb-NO" sz="1000" b="1" dirty="0">
                <a:cs typeface="Times New Roman" pitchFamily="18" charset="0"/>
              </a:rPr>
              <a:t> </a:t>
            </a:r>
            <a:r>
              <a:rPr lang="nb-NO" sz="1000" b="1" dirty="0" err="1">
                <a:cs typeface="Times New Roman" pitchFamily="18" charset="0"/>
              </a:rPr>
              <a:t>Chemistry</a:t>
            </a:r>
            <a:r>
              <a:rPr lang="en-US" sz="1000" dirty="0"/>
              <a:t> </a:t>
            </a: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762000" y="5729288"/>
            <a:ext cx="7696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800"/>
              <a:t>For ordens skyld: p’en i p-ledning har ikke noe med p-orbitaler å gjøre…..</a:t>
            </a:r>
            <a:endParaRPr lang="en-US" sz="180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83FDB6D-EDC6-4751-8381-A21423333F56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 1000 – Materialer, energi og nanoteknologi</a:t>
            </a:r>
            <a:endParaRPr lang="en-US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Valens- og ledningsbånd; båndgap</a:t>
            </a:r>
            <a:endParaRPr lang="en-US" smtClean="0"/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504" y="1371600"/>
            <a:ext cx="5760640" cy="4724400"/>
          </a:xfrm>
        </p:spPr>
        <p:txBody>
          <a:bodyPr/>
          <a:lstStyle/>
          <a:p>
            <a:pPr eaLnBrk="1" hangingPunct="1"/>
            <a:r>
              <a:rPr lang="nb-NO" dirty="0" smtClean="0"/>
              <a:t>Molekylorbitalene i faste stoffer danner bånd og forbudte ”gap” i energinivåene</a:t>
            </a:r>
          </a:p>
          <a:p>
            <a:pPr eaLnBrk="1" hangingPunct="1"/>
            <a:endParaRPr lang="nb-NO" dirty="0" smtClean="0"/>
          </a:p>
          <a:p>
            <a:pPr eaLnBrk="1" hangingPunct="1"/>
            <a:r>
              <a:rPr lang="nb-NO" dirty="0" smtClean="0"/>
              <a:t>Elektronrike grunnstoffer tenderer til å fylle bånd (tilsvarer fulle skall/oktett)</a:t>
            </a:r>
          </a:p>
          <a:p>
            <a:pPr eaLnBrk="1" hangingPunct="1"/>
            <a:endParaRPr lang="nb-NO" dirty="0" smtClean="0"/>
          </a:p>
          <a:p>
            <a:pPr eaLnBrk="1" hangingPunct="1"/>
            <a:r>
              <a:rPr lang="nb-NO" dirty="0" smtClean="0"/>
              <a:t>Øverste fylte bånd kalles valensbåndet</a:t>
            </a:r>
          </a:p>
          <a:p>
            <a:pPr eaLnBrk="1" hangingPunct="1"/>
            <a:endParaRPr lang="nb-NO" dirty="0" smtClean="0"/>
          </a:p>
          <a:p>
            <a:pPr eaLnBrk="1" hangingPunct="1"/>
            <a:r>
              <a:rPr lang="nb-NO" dirty="0" smtClean="0"/>
              <a:t>Nederste tomme bånd kalles ledningsbåndet</a:t>
            </a:r>
          </a:p>
          <a:p>
            <a:pPr eaLnBrk="1" hangingPunct="1"/>
            <a:endParaRPr lang="nb-NO" dirty="0" smtClean="0"/>
          </a:p>
          <a:p>
            <a:pPr eaLnBrk="1" hangingPunct="1"/>
            <a:r>
              <a:rPr lang="nb-NO" dirty="0" smtClean="0"/>
              <a:t>Avstanden mellom de to kalles båndgapet, </a:t>
            </a:r>
            <a:r>
              <a:rPr lang="nb-NO" i="1" dirty="0" err="1" smtClean="0"/>
              <a:t>E</a:t>
            </a:r>
            <a:r>
              <a:rPr lang="nb-NO" i="1" baseline="-25000" dirty="0" err="1" smtClean="0"/>
              <a:t>g</a:t>
            </a:r>
            <a:endParaRPr lang="en-US" i="1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83FDB6D-EDC6-4751-8381-A21423333F56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6444208" y="1331661"/>
            <a:ext cx="2423525" cy="4187188"/>
            <a:chOff x="6444208" y="1331661"/>
            <a:chExt cx="2423525" cy="4187188"/>
          </a:xfrm>
        </p:grpSpPr>
        <p:pic>
          <p:nvPicPr>
            <p:cNvPr id="12290" name="Picture 2" descr="C:\Users\trulsn\Documents\MENA1000bok\Figurer\Kap 5 bandgap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1331661"/>
              <a:ext cx="1944216" cy="4187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8392923" y="3054151"/>
              <a:ext cx="4748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i="1" dirty="0" err="1" smtClean="0"/>
                <a:t>E</a:t>
              </a:r>
              <a:r>
                <a:rPr lang="nb-NO" i="1" baseline="-25000" dirty="0" err="1" smtClean="0"/>
                <a:t>g</a:t>
              </a:r>
              <a:endParaRPr lang="nb-NO" i="1" baseline="-25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 1000 – Materialer, energi og nanoteknologi</a:t>
            </a:r>
            <a:endParaRPr lang="en-US"/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Halvledere og isolatorer</a:t>
            </a:r>
            <a:endParaRPr lang="en-US" smtClean="0"/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371600"/>
            <a:ext cx="4343400" cy="5029200"/>
          </a:xfrm>
        </p:spPr>
        <p:txBody>
          <a:bodyPr/>
          <a:lstStyle/>
          <a:p>
            <a:pPr eaLnBrk="1" hangingPunct="1"/>
            <a:r>
              <a:rPr lang="nb-NO" sz="1800" dirty="0" smtClean="0"/>
              <a:t>I ledningsbåndet kan elektroner få ekstra energi og bevege seg fritt.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I et fullt valensbånd kan elektroner ikke bevege seg – derimot kan et hull bevege seg.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i="1" dirty="0" smtClean="0"/>
              <a:t>T</a:t>
            </a:r>
            <a:r>
              <a:rPr lang="nb-NO" sz="1800" dirty="0" smtClean="0"/>
              <a:t>=0: Ingen ledningselektroner eller hull. Isolator.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i="1" dirty="0" smtClean="0"/>
              <a:t>T</a:t>
            </a:r>
            <a:r>
              <a:rPr lang="nb-NO" sz="1800" dirty="0" smtClean="0"/>
              <a:t>&gt;0: Entropi fører til fordeling av elektroner på valens- og ledningsbåndene: Halvleder.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Avhenger av </a:t>
            </a:r>
            <a:r>
              <a:rPr lang="nb-NO" sz="1800" i="1" dirty="0" smtClean="0"/>
              <a:t>T</a:t>
            </a:r>
            <a:r>
              <a:rPr lang="nb-NO" sz="1800" dirty="0" smtClean="0"/>
              <a:t> og </a:t>
            </a:r>
            <a:r>
              <a:rPr lang="nb-NO" sz="1800" i="1" dirty="0" err="1" smtClean="0"/>
              <a:t>E</a:t>
            </a:r>
            <a:r>
              <a:rPr lang="nb-NO" sz="1800" i="1" baseline="-25000" dirty="0" err="1" smtClean="0"/>
              <a:t>g</a:t>
            </a:r>
            <a:endParaRPr lang="en-US" sz="1800" i="1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83FDB6D-EDC6-4751-8381-A21423333F56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13314" name="Picture 2" descr="C:\Users\trulsn\Documents\MENA1000bok\Figurer\Kap 5 band intrinsisk eksitasj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484784"/>
            <a:ext cx="2232248" cy="470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 1000 – Materialer, energi og nanoteknologi</a:t>
            </a:r>
            <a:endParaRPr lang="en-US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Doping</a:t>
            </a:r>
            <a:endParaRPr lang="en-US" smtClean="0"/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504" y="1371600"/>
            <a:ext cx="4724400" cy="4724400"/>
          </a:xfrm>
        </p:spPr>
        <p:txBody>
          <a:bodyPr/>
          <a:lstStyle/>
          <a:p>
            <a:pPr eaLnBrk="1" hangingPunct="1"/>
            <a:r>
              <a:rPr lang="nb-NO" sz="1600" dirty="0" smtClean="0"/>
              <a:t>Elektronrike fremmede species (dopanter) som holder dårlig på elektronene introduserer elektronnivåer med høyere energi enn vertskapets egne: vi får </a:t>
            </a:r>
            <a:r>
              <a:rPr lang="nb-NO" sz="1600" i="1" dirty="0" smtClean="0"/>
              <a:t>donor</a:t>
            </a:r>
            <a:r>
              <a:rPr lang="nb-NO" sz="1600" dirty="0" smtClean="0"/>
              <a:t>nivåer høyt i båndgapet.</a:t>
            </a:r>
          </a:p>
          <a:p>
            <a:pPr eaLnBrk="1" hangingPunct="1"/>
            <a:endParaRPr lang="nb-NO" sz="1600" dirty="0" smtClean="0"/>
          </a:p>
          <a:p>
            <a:pPr eaLnBrk="1" hangingPunct="1"/>
            <a:r>
              <a:rPr lang="nb-NO" sz="1600" dirty="0" smtClean="0"/>
              <a:t>Kan ved </a:t>
            </a:r>
            <a:r>
              <a:rPr lang="nb-NO" sz="1600" i="1" dirty="0" smtClean="0"/>
              <a:t>T</a:t>
            </a:r>
            <a:r>
              <a:rPr lang="nb-NO" sz="1600" dirty="0" smtClean="0"/>
              <a:t>&gt;0 lett donere elektroner til ledningsbåndet: n-leder</a:t>
            </a:r>
          </a:p>
          <a:p>
            <a:pPr eaLnBrk="1" hangingPunct="1"/>
            <a:endParaRPr lang="nb-NO" sz="1600" dirty="0" smtClean="0"/>
          </a:p>
          <a:p>
            <a:pPr eaLnBrk="1" hangingPunct="1"/>
            <a:endParaRPr lang="nb-NO" sz="1600" dirty="0" smtClean="0"/>
          </a:p>
          <a:p>
            <a:pPr eaLnBrk="1" hangingPunct="1"/>
            <a:r>
              <a:rPr lang="nb-NO" sz="1600" dirty="0" smtClean="0"/>
              <a:t>Elektronfattige fremmede species som ønsker elektroner introduserer tomme elektronnivåer: vi får </a:t>
            </a:r>
            <a:r>
              <a:rPr lang="nb-NO" sz="1600" i="1" dirty="0" err="1" smtClean="0"/>
              <a:t>akseptor</a:t>
            </a:r>
            <a:r>
              <a:rPr lang="nb-NO" sz="1600" dirty="0" err="1" smtClean="0"/>
              <a:t>nivåer</a:t>
            </a:r>
            <a:r>
              <a:rPr lang="nb-NO" sz="1600" dirty="0" smtClean="0"/>
              <a:t> lavt i båndgapet.</a:t>
            </a:r>
          </a:p>
          <a:p>
            <a:pPr eaLnBrk="1" hangingPunct="1"/>
            <a:endParaRPr lang="nb-NO" sz="1600" dirty="0" smtClean="0"/>
          </a:p>
          <a:p>
            <a:pPr eaLnBrk="1" hangingPunct="1"/>
            <a:r>
              <a:rPr lang="nb-NO" sz="1600" dirty="0" smtClean="0"/>
              <a:t>Kan ved </a:t>
            </a:r>
            <a:r>
              <a:rPr lang="nb-NO" sz="1600" i="1" dirty="0" smtClean="0"/>
              <a:t>T</a:t>
            </a:r>
            <a:r>
              <a:rPr lang="nb-NO" sz="1600" dirty="0" smtClean="0"/>
              <a:t>&gt;0 lett akseptere elektroner fra ledningsbåndet: p-leder</a:t>
            </a:r>
            <a:endParaRPr lang="en-US" sz="1600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83FDB6D-EDC6-4751-8381-A21423333F56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14338" name="Picture 2" descr="C:\Users\trulsn\Documents\MENA1000bok\Figurer\Kap 5 donor aksept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73739"/>
            <a:ext cx="4183265" cy="39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 1000 – Materialer, energi og nanoteknologi</a:t>
            </a:r>
            <a:endParaRPr lang="en-US"/>
          </a:p>
        </p:txBody>
      </p:sp>
      <p:pic>
        <p:nvPicPr>
          <p:cNvPr id="33795" name="Picture 9" descr="C:\Documents and Settings\trulsn\My Documents\MetEnFrem\Figurer\PerK-1-6-periodesystem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838200"/>
            <a:ext cx="5029200" cy="349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228600"/>
            <a:ext cx="7772400" cy="1143000"/>
          </a:xfrm>
        </p:spPr>
        <p:txBody>
          <a:bodyPr/>
          <a:lstStyle/>
          <a:p>
            <a:pPr eaLnBrk="1" hangingPunct="1"/>
            <a:r>
              <a:rPr lang="nb-NO" smtClean="0"/>
              <a:t>Grunnstoffene – bindinger og egenskaper</a:t>
            </a:r>
            <a:endParaRPr lang="en-US" smtClean="0"/>
          </a:p>
        </p:txBody>
      </p:sp>
      <p:pic>
        <p:nvPicPr>
          <p:cNvPr id="357382" name="Picture 6" descr="C:\Documents and Settings\trulsn\My Documents\MetEnFrem\Figurer\PerK-3-1-halvmetall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3789040"/>
            <a:ext cx="2466975" cy="2085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sp>
        <p:nvSpPr>
          <p:cNvPr id="33798" name="Text Box 8"/>
          <p:cNvSpPr txBox="1">
            <a:spLocks noChangeArrowheads="1"/>
          </p:cNvSpPr>
          <p:nvPr/>
        </p:nvSpPr>
        <p:spPr bwMode="auto">
          <a:xfrm>
            <a:off x="6444208" y="6165304"/>
            <a:ext cx="2514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1000" b="1" dirty="0">
                <a:cs typeface="Times New Roman" pitchFamily="18" charset="0"/>
              </a:rPr>
              <a:t>Figurer fra P. Kofstad: Uorganisk kjemi</a:t>
            </a:r>
            <a:r>
              <a:rPr lang="en-US" sz="1000" dirty="0"/>
              <a:t> </a:t>
            </a:r>
          </a:p>
        </p:txBody>
      </p:sp>
      <p:sp>
        <p:nvSpPr>
          <p:cNvPr id="3573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838200"/>
            <a:ext cx="4191000" cy="5486400"/>
          </a:xfrm>
          <a:solidFill>
            <a:schemeClr val="bg1"/>
          </a:solidFill>
          <a:ln>
            <a:solidFill>
              <a:schemeClr val="tx1"/>
            </a:solidFill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 lvl="1" eaLnBrk="1" hangingPunct="1">
              <a:buFontTx/>
              <a:buNone/>
              <a:defRPr/>
            </a:pPr>
            <a:r>
              <a:rPr lang="nb-NO" sz="1400" smtClean="0"/>
              <a:t>		               Atomære</a:t>
            </a:r>
          </a:p>
          <a:p>
            <a:pPr lvl="2" eaLnBrk="1" hangingPunct="1">
              <a:buFontTx/>
              <a:buNone/>
              <a:defRPr/>
            </a:pPr>
            <a:r>
              <a:rPr lang="nb-NO" sz="1200" smtClean="0"/>
              <a:t>	               He, Ne, Ar, Kr, Xe, Rn</a:t>
            </a:r>
          </a:p>
          <a:p>
            <a:pPr lvl="1" eaLnBrk="1" hangingPunct="1">
              <a:buFontTx/>
              <a:buNone/>
              <a:defRPr/>
            </a:pPr>
            <a:r>
              <a:rPr lang="nb-NO" sz="1400" smtClean="0"/>
              <a:t>		           Molekylære; diatomære:</a:t>
            </a:r>
          </a:p>
          <a:p>
            <a:pPr lvl="2" eaLnBrk="1" hangingPunct="1">
              <a:buFontTx/>
              <a:buNone/>
              <a:defRPr/>
            </a:pPr>
            <a:r>
              <a:rPr lang="nb-NO" sz="1200" smtClean="0"/>
              <a:t>	          H</a:t>
            </a:r>
            <a:r>
              <a:rPr lang="nb-NO" sz="1200" baseline="-25000" smtClean="0"/>
              <a:t>2</a:t>
            </a:r>
            <a:r>
              <a:rPr lang="nb-NO" sz="1200" smtClean="0"/>
              <a:t> 		(H-H)</a:t>
            </a:r>
          </a:p>
          <a:p>
            <a:pPr lvl="2" eaLnBrk="1" hangingPunct="1">
              <a:buFontTx/>
              <a:buNone/>
              <a:defRPr/>
            </a:pPr>
            <a:r>
              <a:rPr lang="nb-NO" sz="1200" smtClean="0"/>
              <a:t>	          F</a:t>
            </a:r>
            <a:r>
              <a:rPr lang="nb-NO" sz="1200" baseline="-25000" smtClean="0"/>
              <a:t>2</a:t>
            </a:r>
            <a:r>
              <a:rPr lang="nb-NO" sz="1200" smtClean="0"/>
              <a:t>, Cl</a:t>
            </a:r>
            <a:r>
              <a:rPr lang="nb-NO" sz="1200" baseline="-25000" smtClean="0"/>
              <a:t>2</a:t>
            </a:r>
            <a:r>
              <a:rPr lang="nb-NO" sz="1200" smtClean="0"/>
              <a:t>, Br</a:t>
            </a:r>
            <a:r>
              <a:rPr lang="nb-NO" sz="1200" baseline="-25000" smtClean="0"/>
              <a:t>2</a:t>
            </a:r>
            <a:r>
              <a:rPr lang="nb-NO" sz="1200" smtClean="0"/>
              <a:t>, I</a:t>
            </a:r>
            <a:r>
              <a:rPr lang="nb-NO" sz="1200" baseline="-25000" smtClean="0"/>
              <a:t>2</a:t>
            </a:r>
            <a:r>
              <a:rPr lang="nb-NO" sz="1200" smtClean="0"/>
              <a:t> 	(F-F osv.)</a:t>
            </a:r>
          </a:p>
          <a:p>
            <a:pPr lvl="2" eaLnBrk="1" hangingPunct="1">
              <a:buFontTx/>
              <a:buNone/>
              <a:defRPr/>
            </a:pPr>
            <a:r>
              <a:rPr lang="nb-NO" sz="1200" smtClean="0"/>
              <a:t>	          O</a:t>
            </a:r>
            <a:r>
              <a:rPr lang="nb-NO" sz="1200" baseline="-25000" smtClean="0"/>
              <a:t>2</a:t>
            </a:r>
            <a:r>
              <a:rPr lang="nb-NO" sz="1200" smtClean="0"/>
              <a:t>, S</a:t>
            </a:r>
            <a:r>
              <a:rPr lang="nb-NO" sz="1200" baseline="-25000" smtClean="0"/>
              <a:t>2</a:t>
            </a:r>
            <a:r>
              <a:rPr lang="nb-NO" sz="1200" smtClean="0"/>
              <a:t>	(O=O osv.)</a:t>
            </a:r>
          </a:p>
          <a:p>
            <a:pPr lvl="2" eaLnBrk="1" hangingPunct="1">
              <a:buFontTx/>
              <a:buNone/>
              <a:defRPr/>
            </a:pPr>
            <a:r>
              <a:rPr lang="nb-NO" sz="1200" smtClean="0"/>
              <a:t>	          N</a:t>
            </a:r>
            <a:r>
              <a:rPr lang="nb-NO" sz="1200" baseline="-25000" smtClean="0"/>
              <a:t>2</a:t>
            </a:r>
            <a:r>
              <a:rPr lang="nb-NO" sz="1200" smtClean="0"/>
              <a:t>		(N </a:t>
            </a:r>
            <a:r>
              <a:rPr lang="nb-NO" sz="1400" smtClean="0">
                <a:sym typeface="Symbol" pitchFamily="18" charset="2"/>
              </a:rPr>
              <a:t></a:t>
            </a:r>
            <a:r>
              <a:rPr lang="nb-NO" sz="1200" smtClean="0"/>
              <a:t>N)</a:t>
            </a:r>
          </a:p>
          <a:p>
            <a:pPr lvl="1" eaLnBrk="1" hangingPunct="1">
              <a:buFontTx/>
              <a:buNone/>
              <a:defRPr/>
            </a:pPr>
            <a:r>
              <a:rPr lang="nb-NO" sz="1400" smtClean="0"/>
              <a:t>	          Molekylære; polyedre</a:t>
            </a:r>
          </a:p>
          <a:p>
            <a:pPr lvl="2" eaLnBrk="1" hangingPunct="1">
              <a:buFontTx/>
              <a:buNone/>
              <a:defRPr/>
            </a:pPr>
            <a:r>
              <a:rPr lang="nb-NO" sz="1200" smtClean="0"/>
              <a:t>	      O</a:t>
            </a:r>
            <a:r>
              <a:rPr lang="nb-NO" sz="1200" baseline="-25000" smtClean="0"/>
              <a:t>3</a:t>
            </a:r>
            <a:r>
              <a:rPr lang="nb-NO" sz="1200" smtClean="0"/>
              <a:t>, S</a:t>
            </a:r>
            <a:r>
              <a:rPr lang="nb-NO" sz="1200" baseline="-25000" smtClean="0"/>
              <a:t>8</a:t>
            </a:r>
            <a:r>
              <a:rPr lang="nb-NO" sz="1200" smtClean="0"/>
              <a:t>, Se</a:t>
            </a:r>
            <a:r>
              <a:rPr lang="nb-NO" sz="1200" baseline="-25000" smtClean="0"/>
              <a:t>8</a:t>
            </a:r>
            <a:endParaRPr lang="nb-NO" sz="1200" smtClean="0"/>
          </a:p>
          <a:p>
            <a:pPr lvl="2" eaLnBrk="1" hangingPunct="1">
              <a:buFontTx/>
              <a:buNone/>
              <a:defRPr/>
            </a:pPr>
            <a:r>
              <a:rPr lang="nb-NO" sz="1200" smtClean="0"/>
              <a:t>	      P</a:t>
            </a:r>
            <a:r>
              <a:rPr lang="nb-NO" sz="1200" baseline="-25000" smtClean="0"/>
              <a:t>4</a:t>
            </a:r>
            <a:endParaRPr lang="nb-NO" sz="1200" smtClean="0"/>
          </a:p>
          <a:p>
            <a:pPr lvl="2" eaLnBrk="1" hangingPunct="1">
              <a:buFontTx/>
              <a:buNone/>
              <a:defRPr/>
            </a:pPr>
            <a:r>
              <a:rPr lang="nb-NO" sz="1200" smtClean="0"/>
              <a:t>	      C</a:t>
            </a:r>
            <a:r>
              <a:rPr lang="nb-NO" sz="1200" baseline="-25000" smtClean="0"/>
              <a:t>60</a:t>
            </a:r>
            <a:endParaRPr lang="nb-NO" sz="1200" smtClean="0"/>
          </a:p>
          <a:p>
            <a:pPr lvl="1" eaLnBrk="1" hangingPunct="1">
              <a:buFontTx/>
              <a:buNone/>
              <a:defRPr/>
            </a:pPr>
            <a:r>
              <a:rPr lang="nb-NO" sz="1400" smtClean="0"/>
              <a:t>		    Molekylære; kjeder</a:t>
            </a:r>
          </a:p>
          <a:p>
            <a:pPr lvl="2" eaLnBrk="1" hangingPunct="1">
              <a:buFontTx/>
              <a:buNone/>
              <a:defRPr/>
            </a:pPr>
            <a:r>
              <a:rPr lang="nb-NO" sz="1200" smtClean="0"/>
              <a:t>	    S</a:t>
            </a:r>
            <a:r>
              <a:rPr lang="nb-NO" sz="1200" baseline="-25000" smtClean="0"/>
              <a:t>n</a:t>
            </a:r>
            <a:endParaRPr lang="nb-NO" sz="1200" smtClean="0"/>
          </a:p>
          <a:p>
            <a:pPr lvl="2" eaLnBrk="1" hangingPunct="1">
              <a:buFontTx/>
              <a:buNone/>
              <a:defRPr/>
            </a:pPr>
            <a:r>
              <a:rPr lang="nb-NO" sz="1200" smtClean="0"/>
              <a:t>	    (P</a:t>
            </a:r>
            <a:r>
              <a:rPr lang="nb-NO" sz="1200" baseline="-25000" smtClean="0"/>
              <a:t>4</a:t>
            </a:r>
            <a:r>
              <a:rPr lang="nb-NO" sz="1200" smtClean="0"/>
              <a:t>)</a:t>
            </a:r>
            <a:r>
              <a:rPr lang="nb-NO" sz="1200" baseline="-25000" smtClean="0"/>
              <a:t>n</a:t>
            </a:r>
            <a:r>
              <a:rPr lang="nb-NO" sz="1200" smtClean="0"/>
              <a:t>(rødt)</a:t>
            </a:r>
          </a:p>
          <a:p>
            <a:pPr lvl="1" eaLnBrk="1" hangingPunct="1">
              <a:buFontTx/>
              <a:buNone/>
              <a:defRPr/>
            </a:pPr>
            <a:r>
              <a:rPr lang="nb-NO" sz="1400" smtClean="0"/>
              <a:t>		  Makromolekylære</a:t>
            </a:r>
          </a:p>
          <a:p>
            <a:pPr lvl="2" eaLnBrk="1" hangingPunct="1">
              <a:buFontTx/>
              <a:buNone/>
              <a:defRPr/>
            </a:pPr>
            <a:r>
              <a:rPr lang="nb-NO" sz="1200" smtClean="0"/>
              <a:t>  	  C(diamant)</a:t>
            </a:r>
          </a:p>
          <a:p>
            <a:pPr lvl="1" eaLnBrk="1" hangingPunct="1">
              <a:buFontTx/>
              <a:buNone/>
              <a:defRPr/>
            </a:pPr>
            <a:r>
              <a:rPr lang="nb-NO" sz="1400" smtClean="0"/>
              <a:t>		Molekylære; lag</a:t>
            </a:r>
          </a:p>
          <a:p>
            <a:pPr lvl="2" eaLnBrk="1" hangingPunct="1">
              <a:buFontTx/>
              <a:buNone/>
              <a:defRPr/>
            </a:pPr>
            <a:r>
              <a:rPr lang="nb-NO" sz="1200" smtClean="0"/>
              <a:t>     P(sort)</a:t>
            </a:r>
          </a:p>
          <a:p>
            <a:pPr lvl="2" eaLnBrk="1" hangingPunct="1">
              <a:buFontTx/>
              <a:buNone/>
              <a:defRPr/>
            </a:pPr>
            <a:r>
              <a:rPr lang="nb-NO" sz="1200" smtClean="0"/>
              <a:t>     C(grafitt)</a:t>
            </a:r>
          </a:p>
          <a:p>
            <a:pPr lvl="1" eaLnBrk="1" hangingPunct="1">
              <a:buFontTx/>
              <a:buNone/>
              <a:defRPr/>
            </a:pPr>
            <a:r>
              <a:rPr lang="nb-NO" sz="1400" smtClean="0"/>
              <a:t>	Halvmetaller</a:t>
            </a:r>
          </a:p>
          <a:p>
            <a:pPr lvl="2" eaLnBrk="1" hangingPunct="1">
              <a:buFontTx/>
              <a:buNone/>
              <a:defRPr/>
            </a:pPr>
            <a:r>
              <a:rPr lang="nb-NO" sz="1200" smtClean="0"/>
              <a:t>B, Si, Ge, As, Se</a:t>
            </a:r>
          </a:p>
          <a:p>
            <a:pPr lvl="1" eaLnBrk="1" hangingPunct="1">
              <a:buFontTx/>
              <a:buNone/>
              <a:defRPr/>
            </a:pPr>
            <a:r>
              <a:rPr lang="nb-NO" sz="1400" smtClean="0"/>
              <a:t>Metaller</a:t>
            </a:r>
          </a:p>
          <a:p>
            <a:pPr lvl="1" eaLnBrk="1" hangingPunct="1">
              <a:buFontTx/>
              <a:buNone/>
              <a:defRPr/>
            </a:pPr>
            <a:r>
              <a:rPr lang="nb-NO" sz="1200" smtClean="0"/>
              <a:t>  …..Al, Ga, Sn, Sb,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83FDB6D-EDC6-4751-8381-A21423333F56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71813" y="0"/>
            <a:ext cx="5605462" cy="966788"/>
          </a:xfrm>
        </p:spPr>
        <p:txBody>
          <a:bodyPr/>
          <a:lstStyle/>
          <a:p>
            <a:pPr algn="l" eaLnBrk="1" hangingPunct="1"/>
            <a:r>
              <a:rPr lang="nb-NO" altLang="nb-NO" sz="3600" smtClean="0"/>
              <a:t>Atomenes indre struktur III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5750" y="1857375"/>
            <a:ext cx="5929313" cy="78581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nb-NO" altLang="nb-NO" sz="2800" smtClean="0"/>
              <a:t>En veldig  liten tung positiv kjerne. </a:t>
            </a:r>
          </a:p>
        </p:txBody>
      </p:sp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7" r="16267" b="3880"/>
          <a:stretch>
            <a:fillRect/>
          </a:stretch>
        </p:blipFill>
        <p:spPr bwMode="auto">
          <a:xfrm>
            <a:off x="6715125" y="714375"/>
            <a:ext cx="2428875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2533" name="Picture 9" descr="Atom_scal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786063"/>
            <a:ext cx="8745537" cy="390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Box 10"/>
          <p:cNvSpPr txBox="1">
            <a:spLocks noChangeArrowheads="1"/>
          </p:cNvSpPr>
          <p:nvPr/>
        </p:nvSpPr>
        <p:spPr bwMode="auto">
          <a:xfrm>
            <a:off x="285750" y="2357438"/>
            <a:ext cx="4467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nb-NO" sz="1800"/>
              <a:t>Sørrelsen på atomkjerner er ca 1</a:t>
            </a:r>
            <a:r>
              <a:rPr lang="en-US" altLang="nb-NO" sz="1800">
                <a:sym typeface="Symbol" pitchFamily="18" charset="2"/>
              </a:rPr>
              <a:t></a:t>
            </a:r>
            <a:r>
              <a:rPr lang="en-US" altLang="nb-NO" sz="1800"/>
              <a:t>10</a:t>
            </a:r>
            <a:r>
              <a:rPr lang="en-US" altLang="nb-NO" sz="1800" baseline="30000"/>
              <a:t>-15</a:t>
            </a:r>
            <a:r>
              <a:rPr lang="en-US" altLang="nb-NO" sz="1800"/>
              <a:t> m</a:t>
            </a:r>
            <a:endParaRPr lang="nb-NO" altLang="nb-NO" sz="1800"/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4192588" y="5295900"/>
            <a:ext cx="9445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nb-NO" sz="2000"/>
              <a:t>2.5 km</a:t>
            </a: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4140200" y="3284538"/>
            <a:ext cx="944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nb-NO" sz="2000"/>
              <a:t>5.1 km</a:t>
            </a: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2339975" y="4400550"/>
            <a:ext cx="874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nb-NO" sz="2000"/>
              <a:t>30 cm</a:t>
            </a:r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3132138" y="5300663"/>
            <a:ext cx="7477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nb-NO" sz="2000"/>
              <a:t>60 m</a:t>
            </a:r>
          </a:p>
        </p:txBody>
      </p:sp>
    </p:spTree>
    <p:extLst>
      <p:ext uri="{BB962C8B-B14F-4D97-AF65-F5344CB8AC3E}">
        <p14:creationId xmlns:p14="http://schemas.microsoft.com/office/powerpoint/2010/main" val="198519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 1000 – Materialer, energi og nanoteknologi</a:t>
            </a:r>
            <a:endParaRPr lang="en-US"/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/>
            <a:r>
              <a:rPr lang="nb-NO" smtClean="0"/>
              <a:t>Forbindelser</a:t>
            </a:r>
            <a:endParaRPr lang="en-US" smtClean="0"/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914400"/>
            <a:ext cx="4572000" cy="5638800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nb-NO" sz="1600" smtClean="0"/>
              <a:t>To ikke-metaller: Kovalent forbindelse</a:t>
            </a:r>
          </a:p>
          <a:p>
            <a:pPr lvl="1" eaLnBrk="1" hangingPunct="1">
              <a:buFontTx/>
              <a:buNone/>
            </a:pPr>
            <a:r>
              <a:rPr lang="nb-NO" sz="1400" smtClean="0"/>
              <a:t>H</a:t>
            </a:r>
            <a:r>
              <a:rPr lang="nb-NO" sz="1400" baseline="-25000" smtClean="0"/>
              <a:t>2</a:t>
            </a:r>
            <a:r>
              <a:rPr lang="nb-NO" sz="1400" smtClean="0"/>
              <a:t>O, HCl, SO</a:t>
            </a:r>
            <a:r>
              <a:rPr lang="nb-NO" sz="1400" baseline="-25000" smtClean="0"/>
              <a:t>2</a:t>
            </a:r>
            <a:r>
              <a:rPr lang="nb-NO" sz="1400" smtClean="0"/>
              <a:t>, CH</a:t>
            </a:r>
            <a:r>
              <a:rPr lang="nb-NO" sz="1400" baseline="-25000" smtClean="0"/>
              <a:t>4</a:t>
            </a:r>
            <a:r>
              <a:rPr lang="nb-NO" sz="1400" smtClean="0"/>
              <a:t>, CS</a:t>
            </a:r>
            <a:r>
              <a:rPr lang="nb-NO" sz="1400" baseline="-25000" smtClean="0"/>
              <a:t>2</a:t>
            </a:r>
            <a:r>
              <a:rPr lang="nb-NO" sz="1400" smtClean="0"/>
              <a:t>, NI</a:t>
            </a:r>
            <a:r>
              <a:rPr lang="nb-NO" sz="1400" baseline="-25000" smtClean="0"/>
              <a:t>3</a:t>
            </a:r>
            <a:r>
              <a:rPr lang="nb-NO" sz="1400" smtClean="0"/>
              <a:t>, SiO</a:t>
            </a:r>
            <a:r>
              <a:rPr lang="nb-NO" sz="1400" baseline="-25000" smtClean="0"/>
              <a:t>2</a:t>
            </a:r>
            <a:r>
              <a:rPr lang="nb-NO" sz="1400" smtClean="0"/>
              <a:t>, SiC, BN, osv.</a:t>
            </a:r>
          </a:p>
          <a:p>
            <a:pPr lvl="1" eaLnBrk="1" hangingPunct="1"/>
            <a:endParaRPr lang="nb-NO" sz="1400" smtClean="0"/>
          </a:p>
          <a:p>
            <a:pPr eaLnBrk="1" hangingPunct="1">
              <a:buFontTx/>
              <a:buNone/>
            </a:pPr>
            <a:r>
              <a:rPr lang="nb-NO" sz="1600" smtClean="0"/>
              <a:t>To metaller: Metallisk forbindelse</a:t>
            </a:r>
          </a:p>
          <a:p>
            <a:pPr lvl="1" eaLnBrk="1" hangingPunct="1">
              <a:buFontTx/>
              <a:buNone/>
            </a:pPr>
            <a:r>
              <a:rPr lang="nb-NO" sz="1400" smtClean="0"/>
              <a:t>NiAl, LaNi</a:t>
            </a:r>
            <a:r>
              <a:rPr lang="nb-NO" sz="1400" baseline="-25000" smtClean="0"/>
              <a:t>5</a:t>
            </a:r>
            <a:r>
              <a:rPr lang="nb-NO" sz="1400" smtClean="0"/>
              <a:t>, osv.</a:t>
            </a:r>
          </a:p>
          <a:p>
            <a:pPr lvl="1" eaLnBrk="1" hangingPunct="1"/>
            <a:endParaRPr lang="nb-NO" sz="1400" smtClean="0"/>
          </a:p>
          <a:p>
            <a:pPr eaLnBrk="1" hangingPunct="1">
              <a:buFontTx/>
              <a:buNone/>
            </a:pPr>
            <a:r>
              <a:rPr lang="nb-NO" sz="1600" smtClean="0"/>
              <a:t>Metall og ikke-metall: Ionisk</a:t>
            </a:r>
          </a:p>
          <a:p>
            <a:pPr lvl="1" eaLnBrk="1" hangingPunct="1">
              <a:buFontTx/>
              <a:buNone/>
            </a:pPr>
            <a:r>
              <a:rPr lang="nb-NO" sz="1400" smtClean="0"/>
              <a:t>NaCl, SrO, LaF</a:t>
            </a:r>
            <a:r>
              <a:rPr lang="nb-NO" sz="1400" baseline="-25000" smtClean="0"/>
              <a:t>3</a:t>
            </a:r>
            <a:r>
              <a:rPr lang="nb-NO" sz="1400" smtClean="0"/>
              <a:t>, osv.</a:t>
            </a:r>
          </a:p>
          <a:p>
            <a:pPr lvl="1" eaLnBrk="1" hangingPunct="1">
              <a:buFontTx/>
              <a:buNone/>
            </a:pPr>
            <a:r>
              <a:rPr lang="nb-NO" sz="1400" smtClean="0"/>
              <a:t>Minkende forskjell i elektronegativitet gir minkende ionisk og økende kovalent karakter; TiB</a:t>
            </a:r>
            <a:r>
              <a:rPr lang="nb-NO" sz="1400" baseline="-25000" smtClean="0"/>
              <a:t>2</a:t>
            </a:r>
            <a:r>
              <a:rPr lang="nb-NO" sz="1400" smtClean="0"/>
              <a:t>, WC, NiAs, osv.</a:t>
            </a:r>
          </a:p>
          <a:p>
            <a:pPr eaLnBrk="1" hangingPunct="1"/>
            <a:endParaRPr lang="nb-NO" sz="1600" smtClean="0"/>
          </a:p>
          <a:p>
            <a:pPr eaLnBrk="1" hangingPunct="1">
              <a:buFontTx/>
              <a:buNone/>
            </a:pPr>
            <a:r>
              <a:rPr lang="nb-NO" sz="1600" smtClean="0"/>
              <a:t>Hydrogen: Variabel rolle (metall/ikke-metall)</a:t>
            </a:r>
          </a:p>
          <a:p>
            <a:pPr lvl="1" eaLnBrk="1" hangingPunct="1">
              <a:buFontTx/>
              <a:buNone/>
            </a:pPr>
            <a:r>
              <a:rPr lang="nb-NO" sz="1400" smtClean="0"/>
              <a:t>HCl (polar kovalent), CH</a:t>
            </a:r>
            <a:r>
              <a:rPr lang="nb-NO" sz="1400" baseline="-25000" smtClean="0"/>
              <a:t>4 </a:t>
            </a:r>
            <a:r>
              <a:rPr lang="nb-NO" sz="1400" smtClean="0"/>
              <a:t>(kovalent), PdH</a:t>
            </a:r>
            <a:r>
              <a:rPr lang="nb-NO" sz="1400" baseline="-25000" smtClean="0"/>
              <a:t>2</a:t>
            </a:r>
            <a:r>
              <a:rPr lang="nb-NO" sz="1400" smtClean="0"/>
              <a:t> (metallisk), CaH</a:t>
            </a:r>
            <a:r>
              <a:rPr lang="nb-NO" sz="1400" baseline="-25000" smtClean="0"/>
              <a:t>2</a:t>
            </a:r>
            <a:r>
              <a:rPr lang="nb-NO" sz="1400" smtClean="0"/>
              <a:t> (ionisk)</a:t>
            </a:r>
          </a:p>
          <a:p>
            <a:pPr eaLnBrk="1" hangingPunct="1"/>
            <a:endParaRPr lang="nb-NO" sz="1600" smtClean="0"/>
          </a:p>
          <a:p>
            <a:pPr eaLnBrk="1" hangingPunct="1">
              <a:buFontTx/>
              <a:buNone/>
            </a:pPr>
            <a:r>
              <a:rPr lang="nb-NO" sz="1600" smtClean="0"/>
              <a:t>Høyere forbindelser: Komplisert, men grupper kan ofte ses på som kovalente internt og ioniske eksternt</a:t>
            </a:r>
          </a:p>
          <a:p>
            <a:pPr lvl="1" eaLnBrk="1" hangingPunct="1">
              <a:buFontTx/>
              <a:buNone/>
            </a:pPr>
            <a:r>
              <a:rPr lang="nb-NO" sz="1400" smtClean="0"/>
              <a:t>H</a:t>
            </a:r>
            <a:r>
              <a:rPr lang="nb-NO" sz="1400" baseline="-25000" smtClean="0"/>
              <a:t>3</a:t>
            </a:r>
            <a:r>
              <a:rPr lang="nb-NO" sz="1400" smtClean="0"/>
              <a:t>O</a:t>
            </a:r>
            <a:r>
              <a:rPr lang="nb-NO" sz="1400" baseline="30000" smtClean="0"/>
              <a:t>+</a:t>
            </a:r>
            <a:r>
              <a:rPr lang="nb-NO" sz="1400" smtClean="0"/>
              <a:t>, NO</a:t>
            </a:r>
            <a:r>
              <a:rPr lang="nb-NO" sz="1400" baseline="-25000" smtClean="0"/>
              <a:t>3</a:t>
            </a:r>
            <a:r>
              <a:rPr lang="nb-NO" sz="1400" baseline="30000" smtClean="0"/>
              <a:t>-</a:t>
            </a:r>
            <a:r>
              <a:rPr lang="nb-NO" sz="1400" smtClean="0"/>
              <a:t>, PO</a:t>
            </a:r>
            <a:r>
              <a:rPr lang="nb-NO" sz="1400" baseline="-25000" smtClean="0"/>
              <a:t>4</a:t>
            </a:r>
            <a:r>
              <a:rPr lang="nb-NO" sz="1400" baseline="30000" smtClean="0"/>
              <a:t>3-</a:t>
            </a:r>
            <a:r>
              <a:rPr lang="nb-NO" sz="1400" smtClean="0"/>
              <a:t>, NH</a:t>
            </a:r>
            <a:r>
              <a:rPr lang="nb-NO" sz="1400" baseline="-25000" smtClean="0"/>
              <a:t>4</a:t>
            </a:r>
            <a:r>
              <a:rPr lang="nb-NO" sz="1400" baseline="30000" smtClean="0"/>
              <a:t>+</a:t>
            </a:r>
            <a:r>
              <a:rPr lang="nb-NO" sz="1400" smtClean="0"/>
              <a:t>, osv.</a:t>
            </a:r>
            <a:endParaRPr lang="en-US" sz="1400" smtClean="0"/>
          </a:p>
        </p:txBody>
      </p:sp>
      <p:sp>
        <p:nvSpPr>
          <p:cNvPr id="34821" name="Text Box 6"/>
          <p:cNvSpPr txBox="1">
            <a:spLocks noChangeArrowheads="1"/>
          </p:cNvSpPr>
          <p:nvPr/>
        </p:nvSpPr>
        <p:spPr bwMode="auto">
          <a:xfrm>
            <a:off x="6629400" y="6165304"/>
            <a:ext cx="2514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1000" b="1" dirty="0">
                <a:cs typeface="Times New Roman" pitchFamily="18" charset="0"/>
              </a:rPr>
              <a:t>Figur fra P. Kofstad: Uorganisk kjemi</a:t>
            </a:r>
            <a:r>
              <a:rPr lang="en-US" sz="1000" dirty="0"/>
              <a:t> </a:t>
            </a:r>
          </a:p>
        </p:txBody>
      </p:sp>
      <p:sp>
        <p:nvSpPr>
          <p:cNvPr id="358407" name="WordArt 7"/>
          <p:cNvSpPr>
            <a:spLocks noChangeArrowheads="1" noChangeShapeType="1" noTextEdit="1"/>
          </p:cNvSpPr>
          <p:nvPr/>
        </p:nvSpPr>
        <p:spPr bwMode="auto">
          <a:xfrm>
            <a:off x="228600" y="152400"/>
            <a:ext cx="8382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spc="72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NFF</a:t>
            </a:r>
          </a:p>
        </p:txBody>
      </p:sp>
      <p:pic>
        <p:nvPicPr>
          <p:cNvPr id="34823" name="Picture 8" descr="C:\Documents and Settings\trulsn\My Documents\MetEnFrem\Figurer\PerK-1-6-periodesystem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72000" y="2780928"/>
            <a:ext cx="457200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83FDB6D-EDC6-4751-8381-A21423333F56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0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 1000 – Materialer, energi og nanoteknologi</a:t>
            </a:r>
            <a:endParaRPr lang="en-US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Organiske forbindelser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nb-NO" smtClean="0"/>
              <a:t>Kovalente forbindelser med karbon, C</a:t>
            </a:r>
          </a:p>
          <a:p>
            <a:pPr lvl="1" eaLnBrk="1" hangingPunct="1"/>
            <a:r>
              <a:rPr lang="nb-NO" smtClean="0"/>
              <a:t>&gt;30 millioner kjente organiske forbindelser</a:t>
            </a:r>
          </a:p>
          <a:p>
            <a:pPr lvl="1" eaLnBrk="1" hangingPunct="1"/>
            <a:r>
              <a:rPr lang="nb-NO" smtClean="0"/>
              <a:t>bare noen få, enkle karbonforbindelser regnes om uorganiske</a:t>
            </a:r>
          </a:p>
          <a:p>
            <a:pPr lvl="2" eaLnBrk="1" hangingPunct="1"/>
            <a:r>
              <a:rPr lang="nb-NO" smtClean="0"/>
              <a:t>karbonater CO</a:t>
            </a:r>
            <a:r>
              <a:rPr lang="nb-NO" baseline="-25000" smtClean="0"/>
              <a:t>3</a:t>
            </a:r>
            <a:r>
              <a:rPr lang="nb-NO" baseline="30000" smtClean="0"/>
              <a:t>2-</a:t>
            </a:r>
            <a:r>
              <a:rPr lang="nb-NO" smtClean="0"/>
              <a:t>, karbider C</a:t>
            </a:r>
            <a:r>
              <a:rPr lang="nb-NO" baseline="30000" smtClean="0"/>
              <a:t>4-</a:t>
            </a:r>
            <a:r>
              <a:rPr lang="nb-NO" smtClean="0"/>
              <a:t>, cyanider CN</a:t>
            </a:r>
            <a:r>
              <a:rPr lang="nb-NO" baseline="30000" smtClean="0"/>
              <a:t>-</a:t>
            </a:r>
            <a:r>
              <a:rPr lang="nb-NO" smtClean="0"/>
              <a:t>, CO, CO</a:t>
            </a:r>
            <a:r>
              <a:rPr lang="nb-NO" baseline="30000" smtClean="0"/>
              <a:t>2-</a:t>
            </a:r>
            <a:r>
              <a:rPr lang="nb-NO" smtClean="0"/>
              <a:t>….</a:t>
            </a:r>
          </a:p>
          <a:p>
            <a:pPr lvl="2" eaLnBrk="1" hangingPunct="1"/>
            <a:endParaRPr lang="nb-NO" smtClean="0"/>
          </a:p>
          <a:p>
            <a:pPr eaLnBrk="1" hangingPunct="1"/>
            <a:r>
              <a:rPr lang="nb-NO" smtClean="0"/>
              <a:t>De enkleste; hydrokarboner; alkaner</a:t>
            </a:r>
          </a:p>
          <a:p>
            <a:pPr lvl="1" eaLnBrk="1" hangingPunct="1"/>
            <a:r>
              <a:rPr lang="nb-NO" smtClean="0"/>
              <a:t>metan CH</a:t>
            </a:r>
            <a:r>
              <a:rPr lang="nb-NO" baseline="-25000" smtClean="0"/>
              <a:t>4</a:t>
            </a:r>
          </a:p>
          <a:p>
            <a:pPr lvl="1" eaLnBrk="1" hangingPunct="1"/>
            <a:r>
              <a:rPr lang="nb-NO" smtClean="0"/>
              <a:t>etan C</a:t>
            </a:r>
            <a:r>
              <a:rPr lang="nb-NO" baseline="-25000" smtClean="0"/>
              <a:t>2</a:t>
            </a:r>
            <a:r>
              <a:rPr lang="nb-NO" smtClean="0"/>
              <a:t>H</a:t>
            </a:r>
            <a:r>
              <a:rPr lang="nb-NO" baseline="-25000" smtClean="0"/>
              <a:t>6</a:t>
            </a:r>
          </a:p>
          <a:p>
            <a:pPr lvl="1" eaLnBrk="1" hangingPunct="1"/>
            <a:r>
              <a:rPr lang="nb-NO" smtClean="0"/>
              <a:t>propan C</a:t>
            </a:r>
            <a:r>
              <a:rPr lang="nb-NO" baseline="-25000" smtClean="0"/>
              <a:t>3</a:t>
            </a:r>
            <a:r>
              <a:rPr lang="nb-NO" smtClean="0"/>
              <a:t>H</a:t>
            </a:r>
            <a:r>
              <a:rPr lang="nb-NO" baseline="-25000" smtClean="0"/>
              <a:t>8</a:t>
            </a:r>
          </a:p>
          <a:p>
            <a:pPr lvl="1" eaLnBrk="1" hangingPunct="1"/>
            <a:r>
              <a:rPr lang="nb-NO" smtClean="0"/>
              <a:t>butan C</a:t>
            </a:r>
            <a:r>
              <a:rPr lang="nb-NO" baseline="-25000" smtClean="0"/>
              <a:t>4</a:t>
            </a:r>
            <a:r>
              <a:rPr lang="nb-NO" smtClean="0"/>
              <a:t>H</a:t>
            </a:r>
            <a:r>
              <a:rPr lang="nb-NO" baseline="-25000" smtClean="0"/>
              <a:t>10</a:t>
            </a:r>
            <a:r>
              <a:rPr lang="nb-NO" smtClean="0"/>
              <a:t>     </a:t>
            </a:r>
          </a:p>
          <a:p>
            <a:pPr lvl="2" eaLnBrk="1" hangingPunct="1"/>
            <a:r>
              <a:rPr lang="nb-NO" smtClean="0"/>
              <a:t>iso-butan     </a:t>
            </a:r>
          </a:p>
          <a:p>
            <a:pPr lvl="2" eaLnBrk="1" hangingPunct="1"/>
            <a:r>
              <a:rPr lang="nb-NO" smtClean="0"/>
              <a:t>n-butan</a:t>
            </a:r>
          </a:p>
          <a:p>
            <a:pPr lvl="1" eaLnBrk="1" hangingPunct="1">
              <a:buFontTx/>
              <a:buNone/>
            </a:pPr>
            <a:r>
              <a:rPr lang="nb-NO" smtClean="0"/>
              <a:t>	…</a:t>
            </a:r>
          </a:p>
          <a:p>
            <a:pPr lvl="1" eaLnBrk="1" hangingPunct="1"/>
            <a:r>
              <a:rPr lang="nb-NO" smtClean="0"/>
              <a:t>Generelt: C</a:t>
            </a:r>
            <a:r>
              <a:rPr lang="nb-NO" baseline="-25000" smtClean="0"/>
              <a:t>n</a:t>
            </a:r>
            <a:r>
              <a:rPr lang="nb-NO" smtClean="0"/>
              <a:t>H</a:t>
            </a:r>
            <a:r>
              <a:rPr lang="nb-NO" baseline="-25000" smtClean="0"/>
              <a:t>2n+2</a:t>
            </a:r>
          </a:p>
        </p:txBody>
      </p:sp>
      <p:pic>
        <p:nvPicPr>
          <p:cNvPr id="35845" name="Picture 4" descr="butane-3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688" y="4652963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5" descr="butane-isome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4300" y="3933825"/>
            <a:ext cx="23622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CE29D91-9023-4E8E-A301-EB392C2E3351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 1000 – Materialer, energi og nanoteknologi</a:t>
            </a:r>
            <a:endParaRPr lang="en-US"/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Hydrokarboner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24744"/>
            <a:ext cx="7772400" cy="4971256"/>
          </a:xfrm>
        </p:spPr>
        <p:txBody>
          <a:bodyPr/>
          <a:lstStyle/>
          <a:p>
            <a:pPr eaLnBrk="1" hangingPunct="1"/>
            <a:r>
              <a:rPr lang="nb-NO" sz="1800" dirty="0" smtClean="0"/>
              <a:t>Alkaner – bare enkeltbindinger (mettede)</a:t>
            </a:r>
          </a:p>
          <a:p>
            <a:pPr lvl="1" eaLnBrk="1" hangingPunct="1"/>
            <a:r>
              <a:rPr lang="nb-NO" sz="1600" dirty="0" smtClean="0"/>
              <a:t>metan CH</a:t>
            </a:r>
            <a:r>
              <a:rPr lang="nb-NO" sz="1600" baseline="-25000" dirty="0" smtClean="0"/>
              <a:t>4</a:t>
            </a:r>
          </a:p>
          <a:p>
            <a:pPr lvl="1" eaLnBrk="1" hangingPunct="1"/>
            <a:r>
              <a:rPr lang="nb-NO" sz="1600" dirty="0" smtClean="0"/>
              <a:t>etan C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H</a:t>
            </a:r>
            <a:r>
              <a:rPr lang="nb-NO" sz="1600" baseline="-25000" dirty="0" smtClean="0"/>
              <a:t>6</a:t>
            </a:r>
          </a:p>
          <a:p>
            <a:pPr lvl="1" eaLnBrk="1" hangingPunct="1"/>
            <a:r>
              <a:rPr lang="nb-NO" sz="1600" dirty="0" smtClean="0"/>
              <a:t>C</a:t>
            </a:r>
            <a:r>
              <a:rPr lang="nb-NO" sz="1600" baseline="-25000" dirty="0" smtClean="0"/>
              <a:t>n</a:t>
            </a:r>
            <a:r>
              <a:rPr lang="nb-NO" sz="1600" dirty="0" smtClean="0"/>
              <a:t>H</a:t>
            </a:r>
            <a:r>
              <a:rPr lang="nb-NO" sz="1600" baseline="-25000" dirty="0" smtClean="0"/>
              <a:t>2n+2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Alkener – med dobbelbindinger (umettede)</a:t>
            </a:r>
          </a:p>
          <a:p>
            <a:pPr lvl="1" eaLnBrk="1" hangingPunct="1"/>
            <a:r>
              <a:rPr lang="nb-NO" sz="1600" dirty="0" smtClean="0"/>
              <a:t>eten C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H</a:t>
            </a:r>
            <a:r>
              <a:rPr lang="nb-NO" sz="1600" baseline="-25000" dirty="0" smtClean="0"/>
              <a:t>4</a:t>
            </a:r>
            <a:r>
              <a:rPr lang="nb-NO" sz="1600" dirty="0" smtClean="0"/>
              <a:t>		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C=CH</a:t>
            </a:r>
            <a:r>
              <a:rPr lang="nb-NO" sz="1600" baseline="-25000" dirty="0" smtClean="0"/>
              <a:t>2	</a:t>
            </a:r>
            <a:r>
              <a:rPr lang="nb-NO" sz="1600" dirty="0" smtClean="0"/>
              <a:t>CH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=CH</a:t>
            </a:r>
            <a:r>
              <a:rPr lang="nb-NO" sz="1600" baseline="-25000" dirty="0" smtClean="0"/>
              <a:t>2</a:t>
            </a:r>
          </a:p>
          <a:p>
            <a:pPr lvl="1" eaLnBrk="1" hangingPunct="1"/>
            <a:r>
              <a:rPr lang="nb-NO" sz="1600" dirty="0" smtClean="0"/>
              <a:t>propylen C</a:t>
            </a:r>
            <a:r>
              <a:rPr lang="nb-NO" sz="1600" baseline="-25000" dirty="0" smtClean="0"/>
              <a:t>3</a:t>
            </a:r>
            <a:r>
              <a:rPr lang="nb-NO" sz="1600" dirty="0" smtClean="0"/>
              <a:t>H</a:t>
            </a:r>
            <a:r>
              <a:rPr lang="nb-NO" sz="1600" baseline="-25000" dirty="0" smtClean="0"/>
              <a:t>6			</a:t>
            </a:r>
            <a:r>
              <a:rPr lang="nb-NO" sz="1600" dirty="0" smtClean="0"/>
              <a:t>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C=CH-CH</a:t>
            </a:r>
            <a:r>
              <a:rPr lang="nb-NO" sz="1600" baseline="-25000" dirty="0" smtClean="0"/>
              <a:t>3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Alkyner – med trippelbindinger</a:t>
            </a:r>
          </a:p>
          <a:p>
            <a:pPr lvl="1" eaLnBrk="1" hangingPunct="1"/>
            <a:r>
              <a:rPr lang="nb-NO" sz="1600" dirty="0" smtClean="0"/>
              <a:t>etyn (acetylen) C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      HC</a:t>
            </a:r>
            <a:r>
              <a:rPr lang="nb-NO" sz="1600" dirty="0" smtClean="0">
                <a:cs typeface="Arial" charset="0"/>
              </a:rPr>
              <a:t>≡CH	CH≡CH</a:t>
            </a:r>
          </a:p>
          <a:p>
            <a:pPr lvl="1" eaLnBrk="1" hangingPunct="1"/>
            <a:endParaRPr lang="nb-NO" sz="1600" dirty="0" smtClean="0">
              <a:cs typeface="Arial" charset="0"/>
            </a:endParaRPr>
          </a:p>
          <a:p>
            <a:pPr eaLnBrk="1" hangingPunct="1"/>
            <a:r>
              <a:rPr lang="nb-NO" sz="1800" dirty="0" err="1" smtClean="0">
                <a:cs typeface="Arial" charset="0"/>
              </a:rPr>
              <a:t>Aromater</a:t>
            </a:r>
            <a:r>
              <a:rPr lang="nb-NO" sz="1800" dirty="0" smtClean="0">
                <a:cs typeface="Arial" charset="0"/>
              </a:rPr>
              <a:t> – ringformede forbindelser</a:t>
            </a:r>
          </a:p>
          <a:p>
            <a:pPr lvl="1" eaLnBrk="1" hangingPunct="1"/>
            <a:r>
              <a:rPr lang="nb-NO" sz="1600" dirty="0" smtClean="0"/>
              <a:t>sykloheksan C</a:t>
            </a:r>
            <a:r>
              <a:rPr lang="nb-NO" sz="1600" baseline="-25000" dirty="0" smtClean="0"/>
              <a:t>6</a:t>
            </a:r>
            <a:r>
              <a:rPr lang="nb-NO" sz="1600" dirty="0" smtClean="0"/>
              <a:t>H</a:t>
            </a:r>
            <a:r>
              <a:rPr lang="nb-NO" sz="1600" baseline="-25000" dirty="0" smtClean="0"/>
              <a:t>12</a:t>
            </a:r>
          </a:p>
          <a:p>
            <a:pPr lvl="1" eaLnBrk="1" hangingPunct="1"/>
            <a:r>
              <a:rPr lang="nb-NO" sz="1600" dirty="0" smtClean="0"/>
              <a:t>benzen C</a:t>
            </a:r>
            <a:r>
              <a:rPr lang="nb-NO" sz="1600" baseline="-25000" dirty="0" smtClean="0"/>
              <a:t>6</a:t>
            </a:r>
            <a:r>
              <a:rPr lang="nb-NO" sz="1600" dirty="0" smtClean="0"/>
              <a:t>H</a:t>
            </a:r>
            <a:r>
              <a:rPr lang="nb-NO" sz="1600" baseline="-25000" dirty="0" smtClean="0"/>
              <a:t>6</a:t>
            </a:r>
          </a:p>
        </p:txBody>
      </p:sp>
      <p:pic>
        <p:nvPicPr>
          <p:cNvPr id="36869" name="Picture 4" descr="benzene-different-on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9063" y="3789040"/>
            <a:ext cx="2565400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CE29D91-9023-4E8E-A301-EB392C2E3351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 1000 – Materialer, energi og nanoteknologi</a:t>
            </a:r>
            <a:endParaRPr lang="en-US"/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Hydrokarboner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371600"/>
            <a:ext cx="5329238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smtClean="0"/>
              <a:t>Upolare – uløselige i vann</a:t>
            </a:r>
          </a:p>
          <a:p>
            <a:pPr eaLnBrk="1" hangingPunct="1">
              <a:lnSpc>
                <a:spcPct val="90000"/>
              </a:lnSpc>
            </a:pPr>
            <a:endParaRPr lang="nb-NO" smtClean="0"/>
          </a:p>
          <a:p>
            <a:pPr eaLnBrk="1" hangingPunct="1">
              <a:lnSpc>
                <a:spcPct val="90000"/>
              </a:lnSpc>
            </a:pPr>
            <a:r>
              <a:rPr lang="nb-NO" smtClean="0"/>
              <a:t>Smelte- og kokepunkt øker med antall karbonatomer</a:t>
            </a:r>
          </a:p>
          <a:p>
            <a:pPr eaLnBrk="1" hangingPunct="1">
              <a:lnSpc>
                <a:spcPct val="90000"/>
              </a:lnSpc>
            </a:pPr>
            <a:endParaRPr lang="nb-NO" smtClean="0"/>
          </a:p>
          <a:p>
            <a:pPr eaLnBrk="1" hangingPunct="1">
              <a:lnSpc>
                <a:spcPct val="90000"/>
              </a:lnSpc>
            </a:pPr>
            <a:r>
              <a:rPr lang="nb-NO" smtClean="0"/>
              <a:t>Hovedbestanddel i ”olje og gass”</a:t>
            </a:r>
          </a:p>
          <a:p>
            <a:pPr lvl="1" eaLnBrk="1" hangingPunct="1">
              <a:lnSpc>
                <a:spcPct val="90000"/>
              </a:lnSpc>
            </a:pPr>
            <a:r>
              <a:rPr lang="nb-NO" smtClean="0"/>
              <a:t>raffineres </a:t>
            </a:r>
          </a:p>
          <a:p>
            <a:pPr lvl="2" eaLnBrk="1" hangingPunct="1">
              <a:lnSpc>
                <a:spcPct val="90000"/>
              </a:lnSpc>
            </a:pPr>
            <a:r>
              <a:rPr lang="nb-NO" smtClean="0"/>
              <a:t>fraksjonert destillasjon</a:t>
            </a:r>
          </a:p>
          <a:p>
            <a:pPr lvl="2" eaLnBrk="1" hangingPunct="1">
              <a:lnSpc>
                <a:spcPct val="90000"/>
              </a:lnSpc>
            </a:pPr>
            <a:r>
              <a:rPr lang="nb-NO" smtClean="0"/>
              <a:t>cracking</a:t>
            </a:r>
          </a:p>
          <a:p>
            <a:pPr lvl="2" eaLnBrk="1" hangingPunct="1">
              <a:lnSpc>
                <a:spcPct val="90000"/>
              </a:lnSpc>
            </a:pPr>
            <a:r>
              <a:rPr lang="nb-NO" smtClean="0"/>
              <a:t>dehydrogenering</a:t>
            </a:r>
          </a:p>
          <a:p>
            <a:pPr lvl="2" eaLnBrk="1" hangingPunct="1">
              <a:lnSpc>
                <a:spcPct val="90000"/>
              </a:lnSpc>
            </a:pPr>
            <a:r>
              <a:rPr lang="nb-NO" smtClean="0"/>
              <a:t>…</a:t>
            </a:r>
          </a:p>
          <a:p>
            <a:pPr lvl="1" eaLnBrk="1" hangingPunct="1">
              <a:lnSpc>
                <a:spcPct val="90000"/>
              </a:lnSpc>
            </a:pPr>
            <a:r>
              <a:rPr lang="nb-NO" smtClean="0"/>
              <a:t>til asfalt…smøreoljer…paraffin, diesel, bensin…butan, propan, etan, metan</a:t>
            </a:r>
          </a:p>
          <a:p>
            <a:pPr lvl="1" eaLnBrk="1" hangingPunct="1">
              <a:lnSpc>
                <a:spcPct val="90000"/>
              </a:lnSpc>
            </a:pPr>
            <a:endParaRPr lang="nb-NO" smtClean="0"/>
          </a:p>
          <a:p>
            <a:pPr eaLnBrk="1" hangingPunct="1">
              <a:lnSpc>
                <a:spcPct val="90000"/>
              </a:lnSpc>
            </a:pPr>
            <a:r>
              <a:rPr lang="nb-NO" smtClean="0"/>
              <a:t>Høyt energi-innhold</a:t>
            </a:r>
          </a:p>
        </p:txBody>
      </p:sp>
      <p:pic>
        <p:nvPicPr>
          <p:cNvPr id="37893" name="Picture 4" descr="Wade-alkanes-b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1095375"/>
            <a:ext cx="3851275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5" descr="Wade-alkanes-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3492500"/>
            <a:ext cx="3995737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CE29D91-9023-4E8E-A301-EB392C2E3351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 1000 – Materialer, energi og nanoteknologi</a:t>
            </a:r>
            <a:endParaRPr lang="en-US"/>
          </a:p>
        </p:txBody>
      </p:sp>
      <p:pic>
        <p:nvPicPr>
          <p:cNvPr id="38915" name="Picture 10" descr="amyloid-protein-loo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425" y="3213100"/>
            <a:ext cx="3095625" cy="259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Andre organiske forbindelser</a:t>
            </a:r>
          </a:p>
        </p:txBody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smtClean="0"/>
              <a:t>med oksygen</a:t>
            </a:r>
          </a:p>
          <a:p>
            <a:pPr lvl="1" eaLnBrk="1" hangingPunct="1">
              <a:lnSpc>
                <a:spcPct val="90000"/>
              </a:lnSpc>
            </a:pPr>
            <a:r>
              <a:rPr lang="nb-NO" smtClean="0"/>
              <a:t>alkoholer    	-OH</a:t>
            </a:r>
          </a:p>
          <a:p>
            <a:pPr lvl="1" eaLnBrk="1" hangingPunct="1">
              <a:lnSpc>
                <a:spcPct val="90000"/>
              </a:lnSpc>
            </a:pPr>
            <a:r>
              <a:rPr lang="nb-NO" smtClean="0"/>
              <a:t>aldehyder   	-HC=O</a:t>
            </a:r>
          </a:p>
          <a:p>
            <a:pPr lvl="1" eaLnBrk="1" hangingPunct="1">
              <a:lnSpc>
                <a:spcPct val="90000"/>
              </a:lnSpc>
            </a:pPr>
            <a:r>
              <a:rPr lang="nb-NO" smtClean="0"/>
              <a:t>ketoner       	-CO-</a:t>
            </a:r>
          </a:p>
          <a:p>
            <a:pPr lvl="1" eaLnBrk="1" hangingPunct="1">
              <a:lnSpc>
                <a:spcPct val="90000"/>
              </a:lnSpc>
            </a:pPr>
            <a:r>
              <a:rPr lang="nb-NO" smtClean="0"/>
              <a:t>karboksylsyrer	-COOH</a:t>
            </a:r>
          </a:p>
          <a:p>
            <a:pPr lvl="1" eaLnBrk="1" hangingPunct="1">
              <a:lnSpc>
                <a:spcPct val="90000"/>
              </a:lnSpc>
            </a:pPr>
            <a:endParaRPr lang="nb-NO" smtClean="0"/>
          </a:p>
          <a:p>
            <a:pPr eaLnBrk="1" hangingPunct="1">
              <a:lnSpc>
                <a:spcPct val="90000"/>
              </a:lnSpc>
            </a:pPr>
            <a:r>
              <a:rPr lang="nb-NO" smtClean="0"/>
              <a:t>med nitrogen</a:t>
            </a:r>
          </a:p>
          <a:p>
            <a:pPr lvl="1" eaLnBrk="1" hangingPunct="1">
              <a:lnSpc>
                <a:spcPct val="90000"/>
              </a:lnSpc>
            </a:pPr>
            <a:r>
              <a:rPr lang="nb-NO" smtClean="0"/>
              <a:t>aminosyrer; proteiner</a:t>
            </a:r>
          </a:p>
          <a:p>
            <a:pPr lvl="1" eaLnBrk="1" hangingPunct="1">
              <a:lnSpc>
                <a:spcPct val="90000"/>
              </a:lnSpc>
            </a:pPr>
            <a:r>
              <a:rPr lang="nb-NO" smtClean="0"/>
              <a:t>urea</a:t>
            </a:r>
          </a:p>
          <a:p>
            <a:pPr lvl="1" eaLnBrk="1" hangingPunct="1">
              <a:lnSpc>
                <a:spcPct val="90000"/>
              </a:lnSpc>
            </a:pPr>
            <a:r>
              <a:rPr lang="nb-NO" smtClean="0"/>
              <a:t>benzimidazol</a:t>
            </a:r>
          </a:p>
          <a:p>
            <a:pPr lvl="1" eaLnBrk="1" hangingPunct="1">
              <a:lnSpc>
                <a:spcPct val="90000"/>
              </a:lnSpc>
            </a:pPr>
            <a:endParaRPr lang="nb-NO" smtClean="0"/>
          </a:p>
          <a:p>
            <a:pPr eaLnBrk="1" hangingPunct="1">
              <a:lnSpc>
                <a:spcPct val="90000"/>
              </a:lnSpc>
            </a:pPr>
            <a:r>
              <a:rPr lang="nb-NO" smtClean="0"/>
              <a:t>polymerer</a:t>
            </a:r>
          </a:p>
          <a:p>
            <a:pPr lvl="1" eaLnBrk="1" hangingPunct="1">
              <a:lnSpc>
                <a:spcPct val="90000"/>
              </a:lnSpc>
            </a:pPr>
            <a:r>
              <a:rPr lang="nb-NO" smtClean="0"/>
              <a:t>polyetylen (PE)</a:t>
            </a:r>
          </a:p>
          <a:p>
            <a:pPr lvl="1" eaLnBrk="1" hangingPunct="1">
              <a:lnSpc>
                <a:spcPct val="90000"/>
              </a:lnSpc>
            </a:pPr>
            <a:r>
              <a:rPr lang="nb-NO" smtClean="0"/>
              <a:t>polypropylen (PP)</a:t>
            </a:r>
          </a:p>
          <a:p>
            <a:pPr lvl="1" eaLnBrk="1" hangingPunct="1">
              <a:lnSpc>
                <a:spcPct val="90000"/>
              </a:lnSpc>
            </a:pPr>
            <a:r>
              <a:rPr lang="nb-NO" smtClean="0"/>
              <a:t>polybenzimidazol (PBI)</a:t>
            </a:r>
          </a:p>
        </p:txBody>
      </p:sp>
      <p:pic>
        <p:nvPicPr>
          <p:cNvPr id="38918" name="Picture 4" descr="metan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090613"/>
            <a:ext cx="863600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5" descr="formaldehy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7038" y="1557338"/>
            <a:ext cx="72072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6" descr="acet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025" y="1846263"/>
            <a:ext cx="9366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7" descr="Formic-aci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7900" y="2420938"/>
            <a:ext cx="836613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2" name="Picture 8" descr="Acetic_acid_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425" y="2657475"/>
            <a:ext cx="115252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3" name="Picture 9" descr="amino-acid-alpha-2D-fla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3438" y="3357563"/>
            <a:ext cx="129540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4" name="Picture 11" descr="Benzimidazole_simple_structur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475" y="4005263"/>
            <a:ext cx="1023938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5" name="Picture 12" descr="polybenzimidazol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11638" y="5472113"/>
            <a:ext cx="1944687" cy="105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CE29D91-9023-4E8E-A301-EB392C2E3351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 1000 – Materialer, energi og nanoteknologi</a:t>
            </a:r>
            <a:endParaRPr lang="en-US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904528"/>
          </a:xfrm>
        </p:spPr>
        <p:txBody>
          <a:bodyPr/>
          <a:lstStyle/>
          <a:p>
            <a:pPr eaLnBrk="1" hangingPunct="1"/>
            <a:r>
              <a:rPr lang="nb-NO" dirty="0" smtClean="0"/>
              <a:t>Fasediagram - tilstandsdiagram</a:t>
            </a:r>
            <a:endParaRPr lang="en-US" dirty="0" smtClean="0"/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504" y="980728"/>
            <a:ext cx="4608512" cy="5420072"/>
          </a:xfrm>
        </p:spPr>
        <p:txBody>
          <a:bodyPr/>
          <a:lstStyle/>
          <a:p>
            <a:pPr eaLnBrk="1" hangingPunct="1"/>
            <a:r>
              <a:rPr lang="nb-NO" sz="1800" dirty="0" smtClean="0"/>
              <a:t>Én komponent</a:t>
            </a:r>
          </a:p>
          <a:p>
            <a:pPr lvl="1" eaLnBrk="1" hangingPunct="1"/>
            <a:endParaRPr lang="nb-NO" sz="1600" dirty="0" smtClean="0"/>
          </a:p>
          <a:p>
            <a:pPr lvl="1" eaLnBrk="1" hangingPunct="1"/>
            <a:r>
              <a:rPr lang="nb-NO" sz="1600" dirty="0" smtClean="0"/>
              <a:t>Ett grunnstoff eller én forbindelse</a:t>
            </a:r>
          </a:p>
          <a:p>
            <a:pPr lvl="1" eaLnBrk="1" hangingPunct="1">
              <a:buFontTx/>
              <a:buNone/>
            </a:pPr>
            <a:r>
              <a:rPr lang="nb-NO" sz="1600" dirty="0" smtClean="0"/>
              <a:t>		</a:t>
            </a:r>
            <a:r>
              <a:rPr lang="nb-NO" sz="1600" i="1" dirty="0" smtClean="0"/>
              <a:t>P</a:t>
            </a:r>
            <a:r>
              <a:rPr lang="nb-NO" sz="1600" dirty="0" smtClean="0"/>
              <a:t> </a:t>
            </a:r>
            <a:r>
              <a:rPr lang="nb-NO" sz="1600" dirty="0" err="1" smtClean="0"/>
              <a:t>vs</a:t>
            </a:r>
            <a:r>
              <a:rPr lang="nb-NO" sz="1600" dirty="0" smtClean="0"/>
              <a:t> </a:t>
            </a:r>
            <a:r>
              <a:rPr lang="nb-NO" sz="1600" i="1" dirty="0" smtClean="0"/>
              <a:t>T</a:t>
            </a:r>
          </a:p>
          <a:p>
            <a:pPr lvl="1" eaLnBrk="1" hangingPunct="1"/>
            <a:endParaRPr lang="nb-NO" sz="1600" dirty="0" smtClean="0"/>
          </a:p>
          <a:p>
            <a:pPr lvl="1" eaLnBrk="1" hangingPunct="1"/>
            <a:r>
              <a:rPr lang="nb-NO" sz="1600" dirty="0" smtClean="0"/>
              <a:t>Viser stabilitetsområder for forskjellige faser av komponenten</a:t>
            </a:r>
          </a:p>
          <a:p>
            <a:pPr lvl="1" eaLnBrk="1" hangingPunct="1"/>
            <a:endParaRPr lang="nb-NO" sz="1600" dirty="0" smtClean="0"/>
          </a:p>
          <a:p>
            <a:pPr lvl="1" eaLnBrk="1" hangingPunct="1"/>
            <a:r>
              <a:rPr lang="nb-NO" sz="1600" dirty="0" smtClean="0"/>
              <a:t>Et resultat av minimalisering av Gibbs energi for systemet</a:t>
            </a:r>
          </a:p>
          <a:p>
            <a:pPr lvl="1" eaLnBrk="1" hangingPunct="1"/>
            <a:endParaRPr lang="nb-NO" sz="1600" dirty="0" smtClean="0"/>
          </a:p>
          <a:p>
            <a:pPr lvl="1" eaLnBrk="1" hangingPunct="1"/>
            <a:r>
              <a:rPr lang="nb-NO" sz="1600" dirty="0" smtClean="0"/>
              <a:t>Høyere temperatur og lavere trykk: Mindre kondenserte faser</a:t>
            </a:r>
          </a:p>
          <a:p>
            <a:pPr lvl="1" eaLnBrk="1" hangingPunct="1"/>
            <a:endParaRPr lang="nb-NO" sz="1600" dirty="0" smtClean="0"/>
          </a:p>
          <a:p>
            <a:pPr lvl="1" eaLnBrk="1" hangingPunct="1"/>
            <a:r>
              <a:rPr lang="nb-NO" sz="1600" dirty="0" smtClean="0"/>
              <a:t>Trippelpunkt: Likevekt mellom fast stoff, væske og gass</a:t>
            </a:r>
          </a:p>
          <a:p>
            <a:pPr lvl="1" eaLnBrk="1" hangingPunct="1"/>
            <a:endParaRPr lang="nb-NO" sz="1600" dirty="0" smtClean="0"/>
          </a:p>
          <a:p>
            <a:pPr lvl="1" eaLnBrk="1" hangingPunct="1"/>
            <a:r>
              <a:rPr lang="nb-NO" sz="1600" dirty="0" smtClean="0"/>
              <a:t>Kritisk punkt; grense for forskjell mellom væske og gass. Over dette: Superkritisk.</a:t>
            </a:r>
          </a:p>
        </p:txBody>
      </p:sp>
      <p:pic>
        <p:nvPicPr>
          <p:cNvPr id="40965" name="Picture 5" descr="aan-23-jer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00600" y="3212976"/>
            <a:ext cx="4318000" cy="298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6" descr="MAW-9-3-CO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215557" y="692696"/>
            <a:ext cx="3168650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5548064" y="6199572"/>
            <a:ext cx="3200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1000" b="1" dirty="0">
                <a:cs typeface="Times New Roman" pitchFamily="18" charset="0"/>
              </a:rPr>
              <a:t>Figurer fra M.A. White: </a:t>
            </a:r>
            <a:r>
              <a:rPr lang="nb-NO" sz="1000" b="1" dirty="0" err="1">
                <a:cs typeface="Times New Roman" pitchFamily="18" charset="0"/>
              </a:rPr>
              <a:t>Properties</a:t>
            </a:r>
            <a:r>
              <a:rPr lang="nb-NO" sz="1000" b="1" dirty="0">
                <a:cs typeface="Times New Roman" pitchFamily="18" charset="0"/>
              </a:rPr>
              <a:t> </a:t>
            </a:r>
            <a:r>
              <a:rPr lang="nb-NO" sz="1000" b="1" dirty="0" err="1">
                <a:cs typeface="Times New Roman" pitchFamily="18" charset="0"/>
              </a:rPr>
              <a:t>of</a:t>
            </a:r>
            <a:r>
              <a:rPr lang="nb-NO" sz="1000" b="1" dirty="0">
                <a:cs typeface="Times New Roman" pitchFamily="18" charset="0"/>
              </a:rPr>
              <a:t> Materials og A.A. Næss: Metalliske materialer</a:t>
            </a:r>
            <a:endParaRPr lang="en-US" sz="1000" dirty="0"/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8127751" y="2232472"/>
            <a:ext cx="620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dirty="0"/>
              <a:t>CO</a:t>
            </a:r>
            <a:r>
              <a:rPr lang="nb-NO" sz="2000" baseline="-25000" dirty="0"/>
              <a:t>2</a:t>
            </a:r>
            <a:endParaRPr lang="en-US" sz="2000" baseline="-25000" dirty="0"/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8001000" y="5157192"/>
            <a:ext cx="438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dirty="0"/>
              <a:t>Fe</a:t>
            </a:r>
            <a:endParaRPr lang="en-US" sz="2000" baseline="-250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83FDB6D-EDC6-4751-8381-A21423333F56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 1000 – Materialer, energi og nanoteknologi</a:t>
            </a:r>
            <a:endParaRPr lang="en-US"/>
          </a:p>
        </p:txBody>
      </p:sp>
      <p:sp>
        <p:nvSpPr>
          <p:cNvPr id="112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/>
            <a:r>
              <a:rPr lang="nb-NO" smtClean="0"/>
              <a:t>Oppsummering</a:t>
            </a:r>
            <a:endParaRPr lang="en-US" smtClean="0"/>
          </a:p>
        </p:txBody>
      </p:sp>
      <p:sp>
        <p:nvSpPr>
          <p:cNvPr id="11271" name="Text Box 5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1412776"/>
            <a:ext cx="3886200" cy="4724400"/>
          </a:xfrm>
          <a:noFill/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nb-NO" sz="1600" dirty="0" smtClean="0">
                <a:solidFill>
                  <a:srgbClr val="000066"/>
                </a:solidFill>
              </a:rPr>
              <a:t>Molekylorbitaler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nb-NO" sz="1600" dirty="0" smtClean="0">
                <a:solidFill>
                  <a:srgbClr val="000066"/>
                </a:solidFill>
              </a:rPr>
              <a:t>Forenklede modeller: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nb-NO" sz="1600" dirty="0" smtClean="0">
                <a:solidFill>
                  <a:srgbClr val="000066"/>
                </a:solidFill>
              </a:rPr>
              <a:t>	VB, Lewis, VSEPR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nb-NO" sz="1600" dirty="0" smtClean="0">
                <a:solidFill>
                  <a:srgbClr val="000066"/>
                </a:solidFill>
              </a:rPr>
              <a:t>	Bindingstyper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nb-NO" sz="1600" dirty="0" smtClean="0">
                <a:solidFill>
                  <a:srgbClr val="000066"/>
                </a:solidFill>
              </a:rPr>
              <a:t>		Kovalent, Metallisk, Ionisk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nb-NO" sz="1600" dirty="0" smtClean="0">
                <a:solidFill>
                  <a:srgbClr val="000066"/>
                </a:solidFill>
              </a:rPr>
              <a:t>Energibetraktninger for ioniske stoffer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nb-NO" sz="1600" dirty="0" smtClean="0">
                <a:solidFill>
                  <a:srgbClr val="000066"/>
                </a:solidFill>
              </a:rPr>
              <a:t>Bånd og båndgap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nb-NO" sz="1600" dirty="0" smtClean="0">
                <a:solidFill>
                  <a:srgbClr val="000066"/>
                </a:solidFill>
              </a:rPr>
              <a:t>	Metaller, halvledere (&amp;doping), isolatorer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nb-NO" sz="1600" dirty="0" smtClean="0">
                <a:solidFill>
                  <a:srgbClr val="000066"/>
                </a:solidFill>
              </a:rPr>
              <a:t>Forbindelser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nb-NO" sz="1600" dirty="0" smtClean="0">
                <a:solidFill>
                  <a:srgbClr val="000066"/>
                </a:solidFill>
              </a:rPr>
              <a:t>	Kovalente, ioniske, metalliske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nb-NO" sz="1600" dirty="0" smtClean="0">
                <a:solidFill>
                  <a:srgbClr val="000066"/>
                </a:solidFill>
              </a:rPr>
              <a:t>	Organiske forbindelser; stor gruppe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nb-NO" sz="1600" dirty="0">
                <a:solidFill>
                  <a:srgbClr val="000066"/>
                </a:solidFill>
              </a:rPr>
              <a:t>	</a:t>
            </a:r>
            <a:r>
              <a:rPr lang="nb-NO" sz="1600" dirty="0" smtClean="0">
                <a:solidFill>
                  <a:srgbClr val="000066"/>
                </a:solidFill>
              </a:rPr>
              <a:t>	Polymerer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nb-NO" sz="1600" dirty="0" smtClean="0">
                <a:solidFill>
                  <a:srgbClr val="000066"/>
                </a:solidFill>
              </a:rPr>
              <a:t>Tilstandsdiagram</a:t>
            </a:r>
          </a:p>
        </p:txBody>
      </p:sp>
      <p:graphicFrame>
        <p:nvGraphicFramePr>
          <p:cNvPr id="11266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762725"/>
              </p:ext>
            </p:extLst>
          </p:nvPr>
        </p:nvGraphicFramePr>
        <p:xfrm>
          <a:off x="5106888" y="2636912"/>
          <a:ext cx="2057400" cy="200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6" name="Drawing" r:id="rId3" imgW="4324182" imgH="4219641" progId="WPDraw30.Drawing">
                  <p:embed/>
                </p:oleObj>
              </mc:Choice>
              <mc:Fallback>
                <p:oleObj name="Drawing" r:id="rId3" imgW="4324182" imgH="4219641" progId="WPDraw30.Drawing">
                  <p:embed/>
                  <p:pic>
                    <p:nvPicPr>
                      <p:cNvPr id="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6888" y="2636912"/>
                        <a:ext cx="2057400" cy="2008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72" name="Picture 9" descr="PERK-2-11-oktaeder-VSEP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477000" y="838200"/>
            <a:ext cx="2133600" cy="169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11" descr="fig0301c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1600" y="990600"/>
            <a:ext cx="10795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83FDB6D-EDC6-4751-8381-A21423333F56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pic>
        <p:nvPicPr>
          <p:cNvPr id="11" name="Picture 6" descr="MAW-9-3-CO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234038" y="5013176"/>
            <a:ext cx="2298402" cy="1813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trulsn\Documents\MENA1000bok\Figurer\Kap 5 band intrinsisk eksitasjon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156" y="2498192"/>
            <a:ext cx="1124323" cy="237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polybenzimidazol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27662" y="5589240"/>
            <a:ext cx="1584498" cy="86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 descr="fig0304c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987824" y="1268760"/>
            <a:ext cx="1726977" cy="545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butane-3D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00464" y="4509120"/>
            <a:ext cx="1511696" cy="113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 1000 – Materialer, energi og nanoteknologi</a:t>
            </a:r>
            <a:endParaRPr lang="en-US"/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/>
            <a:r>
              <a:rPr lang="nb-NO" smtClean="0"/>
              <a:t>Oppsummering – bindinger og forbindelser</a:t>
            </a:r>
            <a:endParaRPr lang="en-US" smtClean="0"/>
          </a:p>
        </p:txBody>
      </p:sp>
      <p:grpSp>
        <p:nvGrpSpPr>
          <p:cNvPr id="44036" name="Group 82"/>
          <p:cNvGrpSpPr>
            <a:grpSpLocks/>
          </p:cNvGrpSpPr>
          <p:nvPr/>
        </p:nvGrpSpPr>
        <p:grpSpPr bwMode="auto">
          <a:xfrm>
            <a:off x="457200" y="990600"/>
            <a:ext cx="8305800" cy="5410200"/>
            <a:chOff x="-2" y="-2"/>
            <a:chExt cx="2574" cy="5527"/>
          </a:xfrm>
        </p:grpSpPr>
        <p:grpSp>
          <p:nvGrpSpPr>
            <p:cNvPr id="44037" name="Group 80"/>
            <p:cNvGrpSpPr>
              <a:grpSpLocks/>
            </p:cNvGrpSpPr>
            <p:nvPr/>
          </p:nvGrpSpPr>
          <p:grpSpPr bwMode="auto">
            <a:xfrm>
              <a:off x="0" y="0"/>
              <a:ext cx="2570" cy="5523"/>
              <a:chOff x="0" y="0"/>
              <a:chExt cx="2570" cy="5523"/>
            </a:xfrm>
          </p:grpSpPr>
          <p:grpSp>
            <p:nvGrpSpPr>
              <p:cNvPr id="44039" name="Group 31"/>
              <p:cNvGrpSpPr>
                <a:grpSpLocks/>
              </p:cNvGrpSpPr>
              <p:nvPr/>
            </p:nvGrpSpPr>
            <p:grpSpPr bwMode="auto">
              <a:xfrm>
                <a:off x="0" y="0"/>
                <a:ext cx="815" cy="1093"/>
                <a:chOff x="0" y="0"/>
                <a:chExt cx="815" cy="1093"/>
              </a:xfrm>
            </p:grpSpPr>
            <p:sp>
              <p:nvSpPr>
                <p:cNvPr id="44112" name="Rectangle 5"/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729" cy="10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nb-NO" sz="1400" i="1">
                      <a:cs typeface="Times New Roman" pitchFamily="18" charset="0"/>
                    </a:rPr>
                    <a:t>Type forbindelse</a:t>
                  </a:r>
                  <a:endParaRPr lang="en-US" sz="1400">
                    <a:cs typeface="Times New Roman" pitchFamily="18" charset="0"/>
                  </a:endParaRPr>
                </a:p>
                <a:p>
                  <a:pPr eaLnBrk="0" hangingPunct="0"/>
                  <a:endParaRPr lang="en-US" sz="1400"/>
                </a:p>
              </p:txBody>
            </p:sp>
            <p:sp>
              <p:nvSpPr>
                <p:cNvPr id="44113" name="Rectangle 3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815" cy="109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44040" name="Group 33"/>
              <p:cNvGrpSpPr>
                <a:grpSpLocks/>
              </p:cNvGrpSpPr>
              <p:nvPr/>
            </p:nvGrpSpPr>
            <p:grpSpPr bwMode="auto">
              <a:xfrm>
                <a:off x="815" y="0"/>
                <a:ext cx="681" cy="1093"/>
                <a:chOff x="815" y="0"/>
                <a:chExt cx="681" cy="1093"/>
              </a:xfrm>
            </p:grpSpPr>
            <p:sp>
              <p:nvSpPr>
                <p:cNvPr id="44110" name="Rectangle 6"/>
                <p:cNvSpPr>
                  <a:spLocks noChangeArrowheads="1"/>
                </p:cNvSpPr>
                <p:nvPr/>
              </p:nvSpPr>
              <p:spPr bwMode="auto">
                <a:xfrm>
                  <a:off x="858" y="0"/>
                  <a:ext cx="595" cy="10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nb-NO" sz="1400" i="1">
                      <a:cs typeface="Times New Roman" pitchFamily="18" charset="0"/>
                    </a:rPr>
                    <a:t>Aggregattilstand, mekaniske egenskaper</a:t>
                  </a:r>
                  <a:endParaRPr lang="en-US" sz="1400">
                    <a:cs typeface="Times New Roman" pitchFamily="18" charset="0"/>
                  </a:endParaRPr>
                </a:p>
                <a:p>
                  <a:pPr eaLnBrk="0" hangingPunct="0"/>
                  <a:endParaRPr lang="en-US" sz="1400"/>
                </a:p>
              </p:txBody>
            </p:sp>
            <p:sp>
              <p:nvSpPr>
                <p:cNvPr id="44111" name="Rectangle 32"/>
                <p:cNvSpPr>
                  <a:spLocks noChangeArrowheads="1"/>
                </p:cNvSpPr>
                <p:nvPr/>
              </p:nvSpPr>
              <p:spPr bwMode="auto">
                <a:xfrm>
                  <a:off x="815" y="0"/>
                  <a:ext cx="681" cy="109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44041" name="Group 35"/>
              <p:cNvGrpSpPr>
                <a:grpSpLocks/>
              </p:cNvGrpSpPr>
              <p:nvPr/>
            </p:nvGrpSpPr>
            <p:grpSpPr bwMode="auto">
              <a:xfrm>
                <a:off x="1496" y="0"/>
                <a:ext cx="633" cy="1093"/>
                <a:chOff x="1496" y="0"/>
                <a:chExt cx="633" cy="1093"/>
              </a:xfrm>
            </p:grpSpPr>
            <p:sp>
              <p:nvSpPr>
                <p:cNvPr id="44108" name="Rectangle 7"/>
                <p:cNvSpPr>
                  <a:spLocks noChangeArrowheads="1"/>
                </p:cNvSpPr>
                <p:nvPr/>
              </p:nvSpPr>
              <p:spPr bwMode="auto">
                <a:xfrm>
                  <a:off x="1539" y="0"/>
                  <a:ext cx="547" cy="10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nb-NO" sz="1400" i="1">
                      <a:cs typeface="Times New Roman" pitchFamily="18" charset="0"/>
                    </a:rPr>
                    <a:t>Typiske elektriske egenskaper</a:t>
                  </a:r>
                  <a:endParaRPr lang="en-US" sz="1400">
                    <a:cs typeface="Times New Roman" pitchFamily="18" charset="0"/>
                  </a:endParaRPr>
                </a:p>
                <a:p>
                  <a:pPr eaLnBrk="0" hangingPunct="0"/>
                  <a:endParaRPr lang="en-US" sz="1400"/>
                </a:p>
              </p:txBody>
            </p:sp>
            <p:sp>
              <p:nvSpPr>
                <p:cNvPr id="44109" name="Rectangle 34"/>
                <p:cNvSpPr>
                  <a:spLocks noChangeArrowheads="1"/>
                </p:cNvSpPr>
                <p:nvPr/>
              </p:nvSpPr>
              <p:spPr bwMode="auto">
                <a:xfrm>
                  <a:off x="1496" y="0"/>
                  <a:ext cx="633" cy="109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44042" name="Group 37"/>
              <p:cNvGrpSpPr>
                <a:grpSpLocks/>
              </p:cNvGrpSpPr>
              <p:nvPr/>
            </p:nvGrpSpPr>
            <p:grpSpPr bwMode="auto">
              <a:xfrm>
                <a:off x="2129" y="0"/>
                <a:ext cx="441" cy="1093"/>
                <a:chOff x="2129" y="0"/>
                <a:chExt cx="441" cy="1093"/>
              </a:xfrm>
            </p:grpSpPr>
            <p:sp>
              <p:nvSpPr>
                <p:cNvPr id="44106" name="Rectangle 8"/>
                <p:cNvSpPr>
                  <a:spLocks noChangeArrowheads="1"/>
                </p:cNvSpPr>
                <p:nvPr/>
              </p:nvSpPr>
              <p:spPr bwMode="auto">
                <a:xfrm>
                  <a:off x="2172" y="0"/>
                  <a:ext cx="355" cy="10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nb-NO" sz="1400" i="1">
                      <a:cs typeface="Times New Roman" pitchFamily="18" charset="0"/>
                    </a:rPr>
                    <a:t>Andre typiske egenskaper</a:t>
                  </a:r>
                  <a:endParaRPr lang="en-US" sz="1400">
                    <a:cs typeface="Times New Roman" pitchFamily="18" charset="0"/>
                  </a:endParaRPr>
                </a:p>
                <a:p>
                  <a:pPr eaLnBrk="0" hangingPunct="0"/>
                  <a:endParaRPr lang="en-US" sz="1400"/>
                </a:p>
              </p:txBody>
            </p:sp>
            <p:sp>
              <p:nvSpPr>
                <p:cNvPr id="44107" name="Rectangle 36"/>
                <p:cNvSpPr>
                  <a:spLocks noChangeArrowheads="1"/>
                </p:cNvSpPr>
                <p:nvPr/>
              </p:nvSpPr>
              <p:spPr bwMode="auto">
                <a:xfrm>
                  <a:off x="2129" y="0"/>
                  <a:ext cx="441" cy="109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44043" name="Group 39"/>
              <p:cNvGrpSpPr>
                <a:grpSpLocks/>
              </p:cNvGrpSpPr>
              <p:nvPr/>
            </p:nvGrpSpPr>
            <p:grpSpPr bwMode="auto">
              <a:xfrm>
                <a:off x="0" y="1093"/>
                <a:ext cx="422" cy="2819"/>
                <a:chOff x="0" y="1093"/>
                <a:chExt cx="422" cy="2819"/>
              </a:xfrm>
            </p:grpSpPr>
            <p:sp>
              <p:nvSpPr>
                <p:cNvPr id="44104" name="Rectangle 9"/>
                <p:cNvSpPr>
                  <a:spLocks noChangeArrowheads="1"/>
                </p:cNvSpPr>
                <p:nvPr/>
              </p:nvSpPr>
              <p:spPr bwMode="auto">
                <a:xfrm>
                  <a:off x="43" y="1093"/>
                  <a:ext cx="336" cy="28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nb-NO" sz="1400">
                      <a:cs typeface="Times New Roman" pitchFamily="18" charset="0"/>
                    </a:rPr>
                    <a:t>Kovalente</a:t>
                  </a:r>
                  <a:endParaRPr lang="en-US" sz="1400">
                    <a:cs typeface="Times New Roman" pitchFamily="18" charset="0"/>
                  </a:endParaRPr>
                </a:p>
                <a:p>
                  <a:pPr eaLnBrk="0" hangingPunct="0"/>
                  <a:endParaRPr lang="en-US" sz="1400"/>
                </a:p>
              </p:txBody>
            </p:sp>
            <p:sp>
              <p:nvSpPr>
                <p:cNvPr id="44105" name="Rectangle 38"/>
                <p:cNvSpPr>
                  <a:spLocks noChangeArrowheads="1"/>
                </p:cNvSpPr>
                <p:nvPr/>
              </p:nvSpPr>
              <p:spPr bwMode="auto">
                <a:xfrm>
                  <a:off x="0" y="1093"/>
                  <a:ext cx="422" cy="28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44044" name="Group 41"/>
              <p:cNvGrpSpPr>
                <a:grpSpLocks/>
              </p:cNvGrpSpPr>
              <p:nvPr/>
            </p:nvGrpSpPr>
            <p:grpSpPr bwMode="auto">
              <a:xfrm>
                <a:off x="422" y="1093"/>
                <a:ext cx="393" cy="863"/>
                <a:chOff x="422" y="1093"/>
                <a:chExt cx="393" cy="863"/>
              </a:xfrm>
            </p:grpSpPr>
            <p:sp>
              <p:nvSpPr>
                <p:cNvPr id="44102" name="Rectangle 10"/>
                <p:cNvSpPr>
                  <a:spLocks noChangeArrowheads="1"/>
                </p:cNvSpPr>
                <p:nvPr/>
              </p:nvSpPr>
              <p:spPr bwMode="auto">
                <a:xfrm>
                  <a:off x="465" y="1093"/>
                  <a:ext cx="307" cy="8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nb-NO" sz="1400">
                      <a:cs typeface="Times New Roman" pitchFamily="18" charset="0"/>
                    </a:rPr>
                    <a:t>Molekyler</a:t>
                  </a:r>
                  <a:endParaRPr lang="en-US" sz="1400">
                    <a:cs typeface="Times New Roman" pitchFamily="18" charset="0"/>
                  </a:endParaRPr>
                </a:p>
                <a:p>
                  <a:pPr eaLnBrk="0" hangingPunct="0"/>
                  <a:endParaRPr lang="en-US" sz="1400"/>
                </a:p>
              </p:txBody>
            </p:sp>
            <p:sp>
              <p:nvSpPr>
                <p:cNvPr id="44103" name="Rectangle 40"/>
                <p:cNvSpPr>
                  <a:spLocks noChangeArrowheads="1"/>
                </p:cNvSpPr>
                <p:nvPr/>
              </p:nvSpPr>
              <p:spPr bwMode="auto">
                <a:xfrm>
                  <a:off x="422" y="1093"/>
                  <a:ext cx="393" cy="86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44045" name="Group 43"/>
              <p:cNvGrpSpPr>
                <a:grpSpLocks/>
              </p:cNvGrpSpPr>
              <p:nvPr/>
            </p:nvGrpSpPr>
            <p:grpSpPr bwMode="auto">
              <a:xfrm>
                <a:off x="815" y="1093"/>
                <a:ext cx="681" cy="863"/>
                <a:chOff x="815" y="1093"/>
                <a:chExt cx="681" cy="863"/>
              </a:xfrm>
            </p:grpSpPr>
            <p:sp>
              <p:nvSpPr>
                <p:cNvPr id="44100" name="Rectangle 11"/>
                <p:cNvSpPr>
                  <a:spLocks noChangeArrowheads="1"/>
                </p:cNvSpPr>
                <p:nvPr/>
              </p:nvSpPr>
              <p:spPr bwMode="auto">
                <a:xfrm>
                  <a:off x="858" y="1093"/>
                  <a:ext cx="595" cy="8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nb-NO" sz="1400">
                      <a:cs typeface="Times New Roman" pitchFamily="18" charset="0"/>
                    </a:rPr>
                    <a:t>Gasser, væsker, faste stoffer med lave smeltepunkt</a:t>
                  </a:r>
                  <a:endParaRPr lang="en-US" sz="1400">
                    <a:cs typeface="Times New Roman" pitchFamily="18" charset="0"/>
                  </a:endParaRPr>
                </a:p>
                <a:p>
                  <a:pPr eaLnBrk="0" hangingPunct="0"/>
                  <a:endParaRPr lang="en-US" sz="1400"/>
                </a:p>
              </p:txBody>
            </p:sp>
            <p:sp>
              <p:nvSpPr>
                <p:cNvPr id="44101" name="Rectangle 42"/>
                <p:cNvSpPr>
                  <a:spLocks noChangeArrowheads="1"/>
                </p:cNvSpPr>
                <p:nvPr/>
              </p:nvSpPr>
              <p:spPr bwMode="auto">
                <a:xfrm>
                  <a:off x="815" y="1093"/>
                  <a:ext cx="681" cy="86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44046" name="Group 45"/>
              <p:cNvGrpSpPr>
                <a:grpSpLocks/>
              </p:cNvGrpSpPr>
              <p:nvPr/>
            </p:nvGrpSpPr>
            <p:grpSpPr bwMode="auto">
              <a:xfrm>
                <a:off x="1496" y="1093"/>
                <a:ext cx="633" cy="863"/>
                <a:chOff x="1496" y="1093"/>
                <a:chExt cx="633" cy="863"/>
              </a:xfrm>
            </p:grpSpPr>
            <p:sp>
              <p:nvSpPr>
                <p:cNvPr id="44098" name="Rectangle 12"/>
                <p:cNvSpPr>
                  <a:spLocks noChangeArrowheads="1"/>
                </p:cNvSpPr>
                <p:nvPr/>
              </p:nvSpPr>
              <p:spPr bwMode="auto">
                <a:xfrm>
                  <a:off x="1539" y="1093"/>
                  <a:ext cx="547" cy="8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nb-NO" sz="1400">
                      <a:cs typeface="Times New Roman" pitchFamily="18" charset="0"/>
                    </a:rPr>
                    <a:t>Oftest isolerende</a:t>
                  </a:r>
                  <a:endParaRPr lang="en-US" sz="1400">
                    <a:cs typeface="Times New Roman" pitchFamily="18" charset="0"/>
                  </a:endParaRPr>
                </a:p>
                <a:p>
                  <a:pPr eaLnBrk="0" hangingPunct="0"/>
                  <a:endParaRPr lang="en-US" sz="1400"/>
                </a:p>
              </p:txBody>
            </p:sp>
            <p:sp>
              <p:nvSpPr>
                <p:cNvPr id="44099" name="Rectangle 44"/>
                <p:cNvSpPr>
                  <a:spLocks noChangeArrowheads="1"/>
                </p:cNvSpPr>
                <p:nvPr/>
              </p:nvSpPr>
              <p:spPr bwMode="auto">
                <a:xfrm>
                  <a:off x="1496" y="1093"/>
                  <a:ext cx="633" cy="86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44047" name="Group 47"/>
              <p:cNvGrpSpPr>
                <a:grpSpLocks/>
              </p:cNvGrpSpPr>
              <p:nvPr/>
            </p:nvGrpSpPr>
            <p:grpSpPr bwMode="auto">
              <a:xfrm>
                <a:off x="2129" y="1093"/>
                <a:ext cx="441" cy="863"/>
                <a:chOff x="2129" y="1093"/>
                <a:chExt cx="441" cy="863"/>
              </a:xfrm>
            </p:grpSpPr>
            <p:sp>
              <p:nvSpPr>
                <p:cNvPr id="44096" name="Rectangle 13"/>
                <p:cNvSpPr>
                  <a:spLocks noChangeArrowheads="1"/>
                </p:cNvSpPr>
                <p:nvPr/>
              </p:nvSpPr>
              <p:spPr bwMode="auto">
                <a:xfrm>
                  <a:off x="2172" y="1093"/>
                  <a:ext cx="355" cy="8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 sz="1400"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1400"/>
                </a:p>
              </p:txBody>
            </p:sp>
            <p:sp>
              <p:nvSpPr>
                <p:cNvPr id="44097" name="Rectangle 46"/>
                <p:cNvSpPr>
                  <a:spLocks noChangeArrowheads="1"/>
                </p:cNvSpPr>
                <p:nvPr/>
              </p:nvSpPr>
              <p:spPr bwMode="auto">
                <a:xfrm>
                  <a:off x="2129" y="1093"/>
                  <a:ext cx="441" cy="86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44048" name="Group 49"/>
              <p:cNvGrpSpPr>
                <a:grpSpLocks/>
              </p:cNvGrpSpPr>
              <p:nvPr/>
            </p:nvGrpSpPr>
            <p:grpSpPr bwMode="auto">
              <a:xfrm>
                <a:off x="422" y="1956"/>
                <a:ext cx="393" cy="978"/>
                <a:chOff x="422" y="1956"/>
                <a:chExt cx="393" cy="978"/>
              </a:xfrm>
            </p:grpSpPr>
            <p:sp>
              <p:nvSpPr>
                <p:cNvPr id="44094" name="Rectangle 14"/>
                <p:cNvSpPr>
                  <a:spLocks noChangeArrowheads="1"/>
                </p:cNvSpPr>
                <p:nvPr/>
              </p:nvSpPr>
              <p:spPr bwMode="auto">
                <a:xfrm>
                  <a:off x="465" y="1956"/>
                  <a:ext cx="307" cy="9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nb-NO" sz="1400">
                      <a:cs typeface="Times New Roman" pitchFamily="18" charset="0"/>
                    </a:rPr>
                    <a:t>2-dim. sjikt</a:t>
                  </a:r>
                  <a:endParaRPr lang="en-US" sz="1400">
                    <a:cs typeface="Times New Roman" pitchFamily="18" charset="0"/>
                  </a:endParaRPr>
                </a:p>
                <a:p>
                  <a:pPr eaLnBrk="0" hangingPunct="0"/>
                  <a:endParaRPr lang="en-US" sz="1400"/>
                </a:p>
              </p:txBody>
            </p:sp>
            <p:sp>
              <p:nvSpPr>
                <p:cNvPr id="44095" name="Rectangle 48"/>
                <p:cNvSpPr>
                  <a:spLocks noChangeArrowheads="1"/>
                </p:cNvSpPr>
                <p:nvPr/>
              </p:nvSpPr>
              <p:spPr bwMode="auto">
                <a:xfrm>
                  <a:off x="422" y="1956"/>
                  <a:ext cx="393" cy="97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44049" name="Group 51"/>
              <p:cNvGrpSpPr>
                <a:grpSpLocks/>
              </p:cNvGrpSpPr>
              <p:nvPr/>
            </p:nvGrpSpPr>
            <p:grpSpPr bwMode="auto">
              <a:xfrm>
                <a:off x="815" y="1956"/>
                <a:ext cx="681" cy="978"/>
                <a:chOff x="815" y="1956"/>
                <a:chExt cx="681" cy="978"/>
              </a:xfrm>
            </p:grpSpPr>
            <p:sp>
              <p:nvSpPr>
                <p:cNvPr id="44092" name="Rectangle 15"/>
                <p:cNvSpPr>
                  <a:spLocks noChangeArrowheads="1"/>
                </p:cNvSpPr>
                <p:nvPr/>
              </p:nvSpPr>
              <p:spPr bwMode="auto">
                <a:xfrm>
                  <a:off x="858" y="1956"/>
                  <a:ext cx="595" cy="9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nb-NO" sz="1400">
                      <a:cs typeface="Times New Roman" pitchFamily="18" charset="0"/>
                    </a:rPr>
                    <a:t>Myke, sjiktstrukturer, smøremidler</a:t>
                  </a:r>
                  <a:endParaRPr lang="en-US" sz="1400">
                    <a:cs typeface="Times New Roman" pitchFamily="18" charset="0"/>
                  </a:endParaRPr>
                </a:p>
                <a:p>
                  <a:pPr eaLnBrk="0" hangingPunct="0"/>
                  <a:endParaRPr lang="en-US" sz="1400"/>
                </a:p>
              </p:txBody>
            </p:sp>
            <p:sp>
              <p:nvSpPr>
                <p:cNvPr id="44093" name="Rectangle 50"/>
                <p:cNvSpPr>
                  <a:spLocks noChangeArrowheads="1"/>
                </p:cNvSpPr>
                <p:nvPr/>
              </p:nvSpPr>
              <p:spPr bwMode="auto">
                <a:xfrm>
                  <a:off x="815" y="1956"/>
                  <a:ext cx="681" cy="97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44050" name="Group 53"/>
              <p:cNvGrpSpPr>
                <a:grpSpLocks/>
              </p:cNvGrpSpPr>
              <p:nvPr/>
            </p:nvGrpSpPr>
            <p:grpSpPr bwMode="auto">
              <a:xfrm>
                <a:off x="1496" y="1956"/>
                <a:ext cx="633" cy="978"/>
                <a:chOff x="1496" y="1956"/>
                <a:chExt cx="633" cy="978"/>
              </a:xfrm>
            </p:grpSpPr>
            <p:sp>
              <p:nvSpPr>
                <p:cNvPr id="44090" name="Rectangle 16"/>
                <p:cNvSpPr>
                  <a:spLocks noChangeArrowheads="1"/>
                </p:cNvSpPr>
                <p:nvPr/>
              </p:nvSpPr>
              <p:spPr bwMode="auto">
                <a:xfrm>
                  <a:off x="1539" y="1956"/>
                  <a:ext cx="547" cy="9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 sz="1400"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1400"/>
                </a:p>
              </p:txBody>
            </p:sp>
            <p:sp>
              <p:nvSpPr>
                <p:cNvPr id="44091" name="Rectangle 52"/>
                <p:cNvSpPr>
                  <a:spLocks noChangeArrowheads="1"/>
                </p:cNvSpPr>
                <p:nvPr/>
              </p:nvSpPr>
              <p:spPr bwMode="auto">
                <a:xfrm>
                  <a:off x="1496" y="1956"/>
                  <a:ext cx="633" cy="97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44051" name="Group 55"/>
              <p:cNvGrpSpPr>
                <a:grpSpLocks/>
              </p:cNvGrpSpPr>
              <p:nvPr/>
            </p:nvGrpSpPr>
            <p:grpSpPr bwMode="auto">
              <a:xfrm>
                <a:off x="2129" y="1956"/>
                <a:ext cx="441" cy="978"/>
                <a:chOff x="2129" y="1956"/>
                <a:chExt cx="441" cy="978"/>
              </a:xfrm>
            </p:grpSpPr>
            <p:sp>
              <p:nvSpPr>
                <p:cNvPr id="44088" name="Rectangle 17"/>
                <p:cNvSpPr>
                  <a:spLocks noChangeArrowheads="1"/>
                </p:cNvSpPr>
                <p:nvPr/>
              </p:nvSpPr>
              <p:spPr bwMode="auto">
                <a:xfrm>
                  <a:off x="2172" y="1956"/>
                  <a:ext cx="355" cy="9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 sz="1400"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1400"/>
                </a:p>
              </p:txBody>
            </p:sp>
            <p:sp>
              <p:nvSpPr>
                <p:cNvPr id="44089" name="Rectangle 54"/>
                <p:cNvSpPr>
                  <a:spLocks noChangeArrowheads="1"/>
                </p:cNvSpPr>
                <p:nvPr/>
              </p:nvSpPr>
              <p:spPr bwMode="auto">
                <a:xfrm>
                  <a:off x="2129" y="1956"/>
                  <a:ext cx="441" cy="97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44052" name="Group 57"/>
              <p:cNvGrpSpPr>
                <a:grpSpLocks/>
              </p:cNvGrpSpPr>
              <p:nvPr/>
            </p:nvGrpSpPr>
            <p:grpSpPr bwMode="auto">
              <a:xfrm>
                <a:off x="422" y="2934"/>
                <a:ext cx="393" cy="978"/>
                <a:chOff x="422" y="2934"/>
                <a:chExt cx="393" cy="978"/>
              </a:xfrm>
            </p:grpSpPr>
            <p:sp>
              <p:nvSpPr>
                <p:cNvPr id="44086" name="Rectangle 18"/>
                <p:cNvSpPr>
                  <a:spLocks noChangeArrowheads="1"/>
                </p:cNvSpPr>
                <p:nvPr/>
              </p:nvSpPr>
              <p:spPr bwMode="auto">
                <a:xfrm>
                  <a:off x="465" y="2934"/>
                  <a:ext cx="307" cy="9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nb-NO" sz="1400">
                      <a:cs typeface="Times New Roman" pitchFamily="18" charset="0"/>
                    </a:rPr>
                    <a:t>3-dim. nettverk</a:t>
                  </a:r>
                  <a:endParaRPr lang="en-US" sz="1400">
                    <a:cs typeface="Times New Roman" pitchFamily="18" charset="0"/>
                  </a:endParaRPr>
                </a:p>
                <a:p>
                  <a:pPr eaLnBrk="0" hangingPunct="0"/>
                  <a:endParaRPr lang="en-US" sz="1400"/>
                </a:p>
              </p:txBody>
            </p:sp>
            <p:sp>
              <p:nvSpPr>
                <p:cNvPr id="44087" name="Rectangle 56"/>
                <p:cNvSpPr>
                  <a:spLocks noChangeArrowheads="1"/>
                </p:cNvSpPr>
                <p:nvPr/>
              </p:nvSpPr>
              <p:spPr bwMode="auto">
                <a:xfrm>
                  <a:off x="422" y="2934"/>
                  <a:ext cx="393" cy="97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44053" name="Group 59"/>
              <p:cNvGrpSpPr>
                <a:grpSpLocks/>
              </p:cNvGrpSpPr>
              <p:nvPr/>
            </p:nvGrpSpPr>
            <p:grpSpPr bwMode="auto">
              <a:xfrm>
                <a:off x="815" y="2934"/>
                <a:ext cx="681" cy="978"/>
                <a:chOff x="815" y="2934"/>
                <a:chExt cx="681" cy="978"/>
              </a:xfrm>
            </p:grpSpPr>
            <p:sp>
              <p:nvSpPr>
                <p:cNvPr id="44084" name="Rectangle 19"/>
                <p:cNvSpPr>
                  <a:spLocks noChangeArrowheads="1"/>
                </p:cNvSpPr>
                <p:nvPr/>
              </p:nvSpPr>
              <p:spPr bwMode="auto">
                <a:xfrm>
                  <a:off x="858" y="2934"/>
                  <a:ext cx="595" cy="9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nb-NO" sz="1400">
                      <a:cs typeface="Times New Roman" pitchFamily="18" charset="0"/>
                    </a:rPr>
                    <a:t>Svært harde</a:t>
                  </a:r>
                  <a:endParaRPr lang="en-US" sz="1400">
                    <a:cs typeface="Times New Roman" pitchFamily="18" charset="0"/>
                  </a:endParaRPr>
                </a:p>
                <a:p>
                  <a:pPr eaLnBrk="0" hangingPunct="0"/>
                  <a:endParaRPr lang="en-US" sz="1400"/>
                </a:p>
              </p:txBody>
            </p:sp>
            <p:sp>
              <p:nvSpPr>
                <p:cNvPr id="44085" name="Rectangle 58"/>
                <p:cNvSpPr>
                  <a:spLocks noChangeArrowheads="1"/>
                </p:cNvSpPr>
                <p:nvPr/>
              </p:nvSpPr>
              <p:spPr bwMode="auto">
                <a:xfrm>
                  <a:off x="815" y="2934"/>
                  <a:ext cx="681" cy="97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44054" name="Group 61"/>
              <p:cNvGrpSpPr>
                <a:grpSpLocks/>
              </p:cNvGrpSpPr>
              <p:nvPr/>
            </p:nvGrpSpPr>
            <p:grpSpPr bwMode="auto">
              <a:xfrm>
                <a:off x="1496" y="2934"/>
                <a:ext cx="633" cy="978"/>
                <a:chOff x="1496" y="2934"/>
                <a:chExt cx="633" cy="978"/>
              </a:xfrm>
            </p:grpSpPr>
            <p:sp>
              <p:nvSpPr>
                <p:cNvPr id="44082" name="Rectangle 20"/>
                <p:cNvSpPr>
                  <a:spLocks noChangeArrowheads="1"/>
                </p:cNvSpPr>
                <p:nvPr/>
              </p:nvSpPr>
              <p:spPr bwMode="auto">
                <a:xfrm>
                  <a:off x="1539" y="2934"/>
                  <a:ext cx="547" cy="9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nb-NO" sz="1400">
                      <a:cs typeface="Times New Roman" pitchFamily="18" charset="0"/>
                    </a:rPr>
                    <a:t>Isolatorer, halvledere</a:t>
                  </a:r>
                  <a:endParaRPr lang="en-US" sz="1400">
                    <a:cs typeface="Times New Roman" pitchFamily="18" charset="0"/>
                  </a:endParaRPr>
                </a:p>
                <a:p>
                  <a:pPr eaLnBrk="0" hangingPunct="0"/>
                  <a:endParaRPr lang="en-US" sz="1400"/>
                </a:p>
              </p:txBody>
            </p:sp>
            <p:sp>
              <p:nvSpPr>
                <p:cNvPr id="44083" name="Rectangle 60"/>
                <p:cNvSpPr>
                  <a:spLocks noChangeArrowheads="1"/>
                </p:cNvSpPr>
                <p:nvPr/>
              </p:nvSpPr>
              <p:spPr bwMode="auto">
                <a:xfrm>
                  <a:off x="1496" y="2934"/>
                  <a:ext cx="633" cy="97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44055" name="Group 63"/>
              <p:cNvGrpSpPr>
                <a:grpSpLocks/>
              </p:cNvGrpSpPr>
              <p:nvPr/>
            </p:nvGrpSpPr>
            <p:grpSpPr bwMode="auto">
              <a:xfrm>
                <a:off x="2129" y="2934"/>
                <a:ext cx="441" cy="978"/>
                <a:chOff x="2129" y="2934"/>
                <a:chExt cx="441" cy="978"/>
              </a:xfrm>
            </p:grpSpPr>
            <p:sp>
              <p:nvSpPr>
                <p:cNvPr id="44080" name="Rectangle 21"/>
                <p:cNvSpPr>
                  <a:spLocks noChangeArrowheads="1"/>
                </p:cNvSpPr>
                <p:nvPr/>
              </p:nvSpPr>
              <p:spPr bwMode="auto">
                <a:xfrm>
                  <a:off x="2172" y="2934"/>
                  <a:ext cx="355" cy="9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 sz="1400"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1400"/>
                </a:p>
              </p:txBody>
            </p:sp>
            <p:sp>
              <p:nvSpPr>
                <p:cNvPr id="44081" name="Rectangle 62"/>
                <p:cNvSpPr>
                  <a:spLocks noChangeArrowheads="1"/>
                </p:cNvSpPr>
                <p:nvPr/>
              </p:nvSpPr>
              <p:spPr bwMode="auto">
                <a:xfrm>
                  <a:off x="2129" y="2934"/>
                  <a:ext cx="441" cy="97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44056" name="Group 65"/>
              <p:cNvGrpSpPr>
                <a:grpSpLocks/>
              </p:cNvGrpSpPr>
              <p:nvPr/>
            </p:nvGrpSpPr>
            <p:grpSpPr bwMode="auto">
              <a:xfrm>
                <a:off x="0" y="3912"/>
                <a:ext cx="815" cy="518"/>
                <a:chOff x="0" y="3912"/>
                <a:chExt cx="815" cy="518"/>
              </a:xfrm>
            </p:grpSpPr>
            <p:sp>
              <p:nvSpPr>
                <p:cNvPr id="44078" name="Rectangle 22"/>
                <p:cNvSpPr>
                  <a:spLocks noChangeArrowheads="1"/>
                </p:cNvSpPr>
                <p:nvPr/>
              </p:nvSpPr>
              <p:spPr bwMode="auto">
                <a:xfrm>
                  <a:off x="43" y="3912"/>
                  <a:ext cx="729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nb-NO" sz="1400">
                      <a:cs typeface="Times New Roman" pitchFamily="18" charset="0"/>
                    </a:rPr>
                    <a:t>Metalliske</a:t>
                  </a:r>
                  <a:endParaRPr lang="en-US" sz="1400">
                    <a:cs typeface="Times New Roman" pitchFamily="18" charset="0"/>
                  </a:endParaRPr>
                </a:p>
                <a:p>
                  <a:pPr eaLnBrk="0" hangingPunct="0"/>
                  <a:endParaRPr lang="en-US" sz="1400"/>
                </a:p>
              </p:txBody>
            </p:sp>
            <p:sp>
              <p:nvSpPr>
                <p:cNvPr id="44079" name="Rectangle 64"/>
                <p:cNvSpPr>
                  <a:spLocks noChangeArrowheads="1"/>
                </p:cNvSpPr>
                <p:nvPr/>
              </p:nvSpPr>
              <p:spPr bwMode="auto">
                <a:xfrm>
                  <a:off x="0" y="3912"/>
                  <a:ext cx="815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44057" name="Group 67"/>
              <p:cNvGrpSpPr>
                <a:grpSpLocks/>
              </p:cNvGrpSpPr>
              <p:nvPr/>
            </p:nvGrpSpPr>
            <p:grpSpPr bwMode="auto">
              <a:xfrm>
                <a:off x="815" y="3912"/>
                <a:ext cx="681" cy="518"/>
                <a:chOff x="815" y="3912"/>
                <a:chExt cx="681" cy="518"/>
              </a:xfrm>
            </p:grpSpPr>
            <p:sp>
              <p:nvSpPr>
                <p:cNvPr id="44076" name="Rectangle 23"/>
                <p:cNvSpPr>
                  <a:spLocks noChangeArrowheads="1"/>
                </p:cNvSpPr>
                <p:nvPr/>
              </p:nvSpPr>
              <p:spPr bwMode="auto">
                <a:xfrm>
                  <a:off x="858" y="3912"/>
                  <a:ext cx="595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nb-NO" sz="1400">
                      <a:cs typeface="Times New Roman" pitchFamily="18" charset="0"/>
                    </a:rPr>
                    <a:t>Myke, duktile</a:t>
                  </a:r>
                  <a:endParaRPr lang="en-US" sz="1400">
                    <a:cs typeface="Times New Roman" pitchFamily="18" charset="0"/>
                  </a:endParaRPr>
                </a:p>
                <a:p>
                  <a:pPr eaLnBrk="0" hangingPunct="0"/>
                  <a:endParaRPr lang="en-US" sz="1400"/>
                </a:p>
              </p:txBody>
            </p:sp>
            <p:sp>
              <p:nvSpPr>
                <p:cNvPr id="44077" name="Rectangle 66"/>
                <p:cNvSpPr>
                  <a:spLocks noChangeArrowheads="1"/>
                </p:cNvSpPr>
                <p:nvPr/>
              </p:nvSpPr>
              <p:spPr bwMode="auto">
                <a:xfrm>
                  <a:off x="815" y="3912"/>
                  <a:ext cx="681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44058" name="Group 69"/>
              <p:cNvGrpSpPr>
                <a:grpSpLocks/>
              </p:cNvGrpSpPr>
              <p:nvPr/>
            </p:nvGrpSpPr>
            <p:grpSpPr bwMode="auto">
              <a:xfrm>
                <a:off x="1496" y="3912"/>
                <a:ext cx="633" cy="518"/>
                <a:chOff x="1496" y="3912"/>
                <a:chExt cx="633" cy="518"/>
              </a:xfrm>
            </p:grpSpPr>
            <p:sp>
              <p:nvSpPr>
                <p:cNvPr id="44074" name="Rectangle 24"/>
                <p:cNvSpPr>
                  <a:spLocks noChangeArrowheads="1"/>
                </p:cNvSpPr>
                <p:nvPr/>
              </p:nvSpPr>
              <p:spPr bwMode="auto">
                <a:xfrm>
                  <a:off x="1539" y="3912"/>
                  <a:ext cx="547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nb-NO" sz="1400">
                      <a:cs typeface="Times New Roman" pitchFamily="18" charset="0"/>
                    </a:rPr>
                    <a:t>Metalliske ledere</a:t>
                  </a:r>
                  <a:endParaRPr lang="en-US" sz="1400">
                    <a:cs typeface="Times New Roman" pitchFamily="18" charset="0"/>
                  </a:endParaRPr>
                </a:p>
                <a:p>
                  <a:pPr eaLnBrk="0" hangingPunct="0"/>
                  <a:endParaRPr lang="en-US" sz="1400"/>
                </a:p>
              </p:txBody>
            </p:sp>
            <p:sp>
              <p:nvSpPr>
                <p:cNvPr id="44075" name="Rectangle 68"/>
                <p:cNvSpPr>
                  <a:spLocks noChangeArrowheads="1"/>
                </p:cNvSpPr>
                <p:nvPr/>
              </p:nvSpPr>
              <p:spPr bwMode="auto">
                <a:xfrm>
                  <a:off x="1496" y="3912"/>
                  <a:ext cx="633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44059" name="Group 71"/>
              <p:cNvGrpSpPr>
                <a:grpSpLocks/>
              </p:cNvGrpSpPr>
              <p:nvPr/>
            </p:nvGrpSpPr>
            <p:grpSpPr bwMode="auto">
              <a:xfrm>
                <a:off x="2129" y="3912"/>
                <a:ext cx="441" cy="518"/>
                <a:chOff x="2129" y="3912"/>
                <a:chExt cx="441" cy="518"/>
              </a:xfrm>
            </p:grpSpPr>
            <p:sp>
              <p:nvSpPr>
                <p:cNvPr id="44072" name="Rectangle 25"/>
                <p:cNvSpPr>
                  <a:spLocks noChangeArrowheads="1"/>
                </p:cNvSpPr>
                <p:nvPr/>
              </p:nvSpPr>
              <p:spPr bwMode="auto">
                <a:xfrm>
                  <a:off x="2172" y="3912"/>
                  <a:ext cx="355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nb-NO" sz="1400">
                      <a:cs typeface="Times New Roman" pitchFamily="18" charset="0"/>
                    </a:rPr>
                    <a:t>Metallisk glans</a:t>
                  </a:r>
                  <a:endParaRPr lang="en-US" sz="1400">
                    <a:cs typeface="Times New Roman" pitchFamily="18" charset="0"/>
                  </a:endParaRPr>
                </a:p>
                <a:p>
                  <a:pPr eaLnBrk="0" hangingPunct="0"/>
                  <a:endParaRPr lang="en-US" sz="1400"/>
                </a:p>
              </p:txBody>
            </p:sp>
            <p:sp>
              <p:nvSpPr>
                <p:cNvPr id="44073" name="Rectangle 70"/>
                <p:cNvSpPr>
                  <a:spLocks noChangeArrowheads="1"/>
                </p:cNvSpPr>
                <p:nvPr/>
              </p:nvSpPr>
              <p:spPr bwMode="auto">
                <a:xfrm>
                  <a:off x="2129" y="3912"/>
                  <a:ext cx="441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44060" name="Group 73"/>
              <p:cNvGrpSpPr>
                <a:grpSpLocks/>
              </p:cNvGrpSpPr>
              <p:nvPr/>
            </p:nvGrpSpPr>
            <p:grpSpPr bwMode="auto">
              <a:xfrm>
                <a:off x="0" y="4430"/>
                <a:ext cx="815" cy="1093"/>
                <a:chOff x="0" y="4430"/>
                <a:chExt cx="815" cy="1093"/>
              </a:xfrm>
            </p:grpSpPr>
            <p:sp>
              <p:nvSpPr>
                <p:cNvPr id="44070" name="Rectangle 26"/>
                <p:cNvSpPr>
                  <a:spLocks noChangeArrowheads="1"/>
                </p:cNvSpPr>
                <p:nvPr/>
              </p:nvSpPr>
              <p:spPr bwMode="auto">
                <a:xfrm>
                  <a:off x="43" y="4430"/>
                  <a:ext cx="729" cy="10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nb-NO" sz="1400">
                      <a:cs typeface="Times New Roman" pitchFamily="18" charset="0"/>
                    </a:rPr>
                    <a:t>Ioniske </a:t>
                  </a:r>
                  <a:endParaRPr lang="en-US" sz="1400">
                    <a:cs typeface="Times New Roman" pitchFamily="18" charset="0"/>
                  </a:endParaRPr>
                </a:p>
                <a:p>
                  <a:pPr eaLnBrk="0" hangingPunct="0"/>
                  <a:endParaRPr lang="en-US" sz="1400"/>
                </a:p>
              </p:txBody>
            </p:sp>
            <p:sp>
              <p:nvSpPr>
                <p:cNvPr id="44071" name="Rectangle 72"/>
                <p:cNvSpPr>
                  <a:spLocks noChangeArrowheads="1"/>
                </p:cNvSpPr>
                <p:nvPr/>
              </p:nvSpPr>
              <p:spPr bwMode="auto">
                <a:xfrm>
                  <a:off x="0" y="4430"/>
                  <a:ext cx="815" cy="109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44061" name="Group 75"/>
              <p:cNvGrpSpPr>
                <a:grpSpLocks/>
              </p:cNvGrpSpPr>
              <p:nvPr/>
            </p:nvGrpSpPr>
            <p:grpSpPr bwMode="auto">
              <a:xfrm>
                <a:off x="815" y="4430"/>
                <a:ext cx="681" cy="1093"/>
                <a:chOff x="815" y="4430"/>
                <a:chExt cx="681" cy="1093"/>
              </a:xfrm>
            </p:grpSpPr>
            <p:sp>
              <p:nvSpPr>
                <p:cNvPr id="44068" name="Rectangle 27"/>
                <p:cNvSpPr>
                  <a:spLocks noChangeArrowheads="1"/>
                </p:cNvSpPr>
                <p:nvPr/>
              </p:nvSpPr>
              <p:spPr bwMode="auto">
                <a:xfrm>
                  <a:off x="858" y="4430"/>
                  <a:ext cx="595" cy="10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nb-NO" sz="1400">
                      <a:cs typeface="Times New Roman" pitchFamily="18" charset="0"/>
                    </a:rPr>
                    <a:t>Harde, sprø </a:t>
                  </a:r>
                  <a:endParaRPr lang="en-US" sz="1400">
                    <a:cs typeface="Times New Roman" pitchFamily="18" charset="0"/>
                  </a:endParaRPr>
                </a:p>
                <a:p>
                  <a:pPr eaLnBrk="0" hangingPunct="0"/>
                  <a:endParaRPr lang="en-US" sz="1400"/>
                </a:p>
              </p:txBody>
            </p:sp>
            <p:sp>
              <p:nvSpPr>
                <p:cNvPr id="44069" name="Rectangle 74"/>
                <p:cNvSpPr>
                  <a:spLocks noChangeArrowheads="1"/>
                </p:cNvSpPr>
                <p:nvPr/>
              </p:nvSpPr>
              <p:spPr bwMode="auto">
                <a:xfrm>
                  <a:off x="815" y="4430"/>
                  <a:ext cx="681" cy="109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44062" name="Group 77"/>
              <p:cNvGrpSpPr>
                <a:grpSpLocks/>
              </p:cNvGrpSpPr>
              <p:nvPr/>
            </p:nvGrpSpPr>
            <p:grpSpPr bwMode="auto">
              <a:xfrm>
                <a:off x="1496" y="4430"/>
                <a:ext cx="633" cy="1093"/>
                <a:chOff x="1496" y="4430"/>
                <a:chExt cx="633" cy="1093"/>
              </a:xfrm>
            </p:grpSpPr>
            <p:sp>
              <p:nvSpPr>
                <p:cNvPr id="44066" name="Rectangle 28"/>
                <p:cNvSpPr>
                  <a:spLocks noChangeArrowheads="1"/>
                </p:cNvSpPr>
                <p:nvPr/>
              </p:nvSpPr>
              <p:spPr bwMode="auto">
                <a:xfrm>
                  <a:off x="1539" y="4430"/>
                  <a:ext cx="547" cy="10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nb-NO" sz="1400">
                      <a:cs typeface="Times New Roman" pitchFamily="18" charset="0"/>
                    </a:rPr>
                    <a:t>Isolatorer ved lav temperatur, ionisk ledning i smelte, løses i vann som ioner</a:t>
                  </a:r>
                  <a:endParaRPr lang="en-US" sz="1400">
                    <a:cs typeface="Times New Roman" pitchFamily="18" charset="0"/>
                  </a:endParaRPr>
                </a:p>
                <a:p>
                  <a:pPr eaLnBrk="0" hangingPunct="0"/>
                  <a:endParaRPr lang="en-US" sz="1400"/>
                </a:p>
              </p:txBody>
            </p:sp>
            <p:sp>
              <p:nvSpPr>
                <p:cNvPr id="44067" name="Rectangle 76"/>
                <p:cNvSpPr>
                  <a:spLocks noChangeArrowheads="1"/>
                </p:cNvSpPr>
                <p:nvPr/>
              </p:nvSpPr>
              <p:spPr bwMode="auto">
                <a:xfrm>
                  <a:off x="1496" y="4430"/>
                  <a:ext cx="633" cy="109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44063" name="Group 79"/>
              <p:cNvGrpSpPr>
                <a:grpSpLocks/>
              </p:cNvGrpSpPr>
              <p:nvPr/>
            </p:nvGrpSpPr>
            <p:grpSpPr bwMode="auto">
              <a:xfrm>
                <a:off x="2129" y="4430"/>
                <a:ext cx="441" cy="1093"/>
                <a:chOff x="2129" y="4430"/>
                <a:chExt cx="441" cy="1093"/>
              </a:xfrm>
            </p:grpSpPr>
            <p:sp>
              <p:nvSpPr>
                <p:cNvPr id="44064" name="Rectangle 29"/>
                <p:cNvSpPr>
                  <a:spLocks noChangeArrowheads="1"/>
                </p:cNvSpPr>
                <p:nvPr/>
              </p:nvSpPr>
              <p:spPr bwMode="auto">
                <a:xfrm>
                  <a:off x="2172" y="4430"/>
                  <a:ext cx="355" cy="10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nb-NO" sz="1400">
                      <a:cs typeface="Times New Roman" pitchFamily="18" charset="0"/>
                    </a:rPr>
                    <a:t>Saltaktige </a:t>
                  </a:r>
                  <a:endParaRPr lang="en-US" sz="1400">
                    <a:cs typeface="Times New Roman" pitchFamily="18" charset="0"/>
                  </a:endParaRPr>
                </a:p>
                <a:p>
                  <a:pPr eaLnBrk="0" hangingPunct="0"/>
                  <a:endParaRPr lang="en-US" sz="1400"/>
                </a:p>
              </p:txBody>
            </p:sp>
            <p:sp>
              <p:nvSpPr>
                <p:cNvPr id="44065" name="Rectangle 78"/>
                <p:cNvSpPr>
                  <a:spLocks noChangeArrowheads="1"/>
                </p:cNvSpPr>
                <p:nvPr/>
              </p:nvSpPr>
              <p:spPr bwMode="auto">
                <a:xfrm>
                  <a:off x="2129" y="4430"/>
                  <a:ext cx="441" cy="109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sp>
          <p:nvSpPr>
            <p:cNvPr id="44038" name="Rectangle 81"/>
            <p:cNvSpPr>
              <a:spLocks noChangeArrowheads="1"/>
            </p:cNvSpPr>
            <p:nvPr/>
          </p:nvSpPr>
          <p:spPr bwMode="auto">
            <a:xfrm>
              <a:off x="-2" y="-2"/>
              <a:ext cx="2574" cy="5527"/>
            </a:xfrm>
            <a:prstGeom prst="rect">
              <a:avLst/>
            </a:prstGeom>
            <a:noFill/>
            <a:ln w="6350">
              <a:solidFill>
                <a:srgbClr val="A0A0A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2" name="Slide Number Placeholder 8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83FDB6D-EDC6-4751-8381-A21423333F56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Atom orbitaler; eksempel oksygen.</a:t>
            </a:r>
            <a:endParaRPr lang="nb-N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MENA 1000 – Materialer, energi og nanoteknologi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EC4D604-58DC-406D-A936-4C2751C9B64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5812"/>
            <a:ext cx="6955187" cy="48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56176" y="162880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9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3" y="1485812"/>
            <a:ext cx="6955187" cy="48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Atom orbitaler; eksempel oksygen.</a:t>
            </a:r>
            <a:endParaRPr lang="nb-N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MENA 1000 – Materialer, energi og nanoteknologi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EC4D604-58DC-406D-A936-4C2751C9B64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156176" y="162880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56176" y="2012032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8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" y="1485812"/>
            <a:ext cx="6955187" cy="48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Atom orbitaler; eksempel oksygen.</a:t>
            </a:r>
            <a:endParaRPr lang="nb-N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MENA 1000 – Materialer, energi og nanoteknologi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EC4D604-58DC-406D-A936-4C2751C9B64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156176" y="162880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56176" y="2012032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56176" y="2319263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2p</a:t>
            </a:r>
            <a:r>
              <a:rPr lang="en-US" baseline="-25000" dirty="0" smtClean="0"/>
              <a:t>x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69305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6666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17164</TotalTime>
  <Words>2827</Words>
  <Application>Microsoft Office PowerPoint</Application>
  <PresentationFormat>On-screen Show (4:3)</PresentationFormat>
  <Paragraphs>773</Paragraphs>
  <Slides>67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67</vt:i4>
      </vt:variant>
    </vt:vector>
  </HeadingPairs>
  <TitlesOfParts>
    <vt:vector size="72" baseType="lpstr">
      <vt:lpstr>Default Design</vt:lpstr>
      <vt:lpstr>Picture</vt:lpstr>
      <vt:lpstr>Drawing</vt:lpstr>
      <vt:lpstr>Equation</vt:lpstr>
      <vt:lpstr>Document</vt:lpstr>
      <vt:lpstr>MENA 1000; Materialer, energi og nanoteknologi - Kap. 5  Bindinger, forbindelser, løsninger</vt:lpstr>
      <vt:lpstr>What are the fundamental forces in nature?</vt:lpstr>
      <vt:lpstr>Relative strength and range of the fundamental forces.</vt:lpstr>
      <vt:lpstr>Kvantetall og orbitaler</vt:lpstr>
      <vt:lpstr>Atom orbitaler  (repitisjon)</vt:lpstr>
      <vt:lpstr>Atomenes indre struktur III</vt:lpstr>
      <vt:lpstr>Atom orbitaler; eksempel oksygen.</vt:lpstr>
      <vt:lpstr>Atom orbitaler; eksempel oksygen.</vt:lpstr>
      <vt:lpstr>Atom orbitaler; eksempel oksygen.</vt:lpstr>
      <vt:lpstr>Atom orbitaler; eksempel oksygen.</vt:lpstr>
      <vt:lpstr>Atom orbitaler; eksempel oksygen.</vt:lpstr>
      <vt:lpstr>Atom orbitaler; eksempel oksygen.</vt:lpstr>
      <vt:lpstr>Orbital-energier</vt:lpstr>
      <vt:lpstr>Molekylorbitaler</vt:lpstr>
      <vt:lpstr>Molekylorbitaler</vt:lpstr>
      <vt:lpstr>Molekylorbitaler</vt:lpstr>
      <vt:lpstr>Molekylorbitaler, O2</vt:lpstr>
      <vt:lpstr>Molekylorbitaler, O2</vt:lpstr>
      <vt:lpstr>Molekylorbitaler, O2</vt:lpstr>
      <vt:lpstr>Molekylorbitaler, O2</vt:lpstr>
      <vt:lpstr>Molekylorbitaler, O2</vt:lpstr>
      <vt:lpstr>Molekylorbitaler, O2</vt:lpstr>
      <vt:lpstr>Molekylorbitaler, O2</vt:lpstr>
      <vt:lpstr>Molekylorbitaler, O2</vt:lpstr>
      <vt:lpstr>Molekylorbitaler (MO)</vt:lpstr>
      <vt:lpstr>Valensbindingsmodellen (VB)</vt:lpstr>
      <vt:lpstr>Hybridisering (?)</vt:lpstr>
      <vt:lpstr>Oktettregelen og Lewisstrukturer</vt:lpstr>
      <vt:lpstr>Resonans</vt:lpstr>
      <vt:lpstr>Kovalent binding  (”molekylenes binding” – krefter i molekyler)</vt:lpstr>
      <vt:lpstr>VSEPR</vt:lpstr>
      <vt:lpstr>To enkle effekter av størrelse</vt:lpstr>
      <vt:lpstr>Krefter mellom molekyler</vt:lpstr>
      <vt:lpstr>Hydrogenbinding</vt:lpstr>
      <vt:lpstr>H2O</vt:lpstr>
      <vt:lpstr>Metallisk binding  (”metallenes binding”)</vt:lpstr>
      <vt:lpstr>Ionisk binding  (”saltenes binding”)</vt:lpstr>
      <vt:lpstr>PowerPoint Presentation</vt:lpstr>
      <vt:lpstr>PowerPoint Presentation</vt:lpstr>
      <vt:lpstr>PowerPoint Presentation</vt:lpstr>
      <vt:lpstr>PowerPoint Presentation</vt:lpstr>
      <vt:lpstr>Formelle oksidasjonstall</vt:lpstr>
      <vt:lpstr>Gitterenergi for ioniske stoffer</vt:lpstr>
      <vt:lpstr>Termodynamisk modell – Born-Haber-syklus</vt:lpstr>
      <vt:lpstr>Teoretisk estimat av gitterenergi for ioniske krystaller</vt:lpstr>
      <vt:lpstr>Eksempel: 1-dimensjonal streng</vt:lpstr>
      <vt:lpstr>Gitterenergi, forts.</vt:lpstr>
      <vt:lpstr>Bruk av gitterenergi for stabilitetsvurdering av ioniske stoffer Eksempel: Løselighet av et salt i vann</vt:lpstr>
      <vt:lpstr>Bruk av gitterenergi for stabilitetsvurdering av ioniske stoffer Eksempel: Løselighet av et salt i vann</vt:lpstr>
      <vt:lpstr>Termodynamisk sykel</vt:lpstr>
      <vt:lpstr>Termodynamisk sykel: entropi</vt:lpstr>
      <vt:lpstr>Løselighet av ionisk stoff i vann, forts.</vt:lpstr>
      <vt:lpstr>En god regel…</vt:lpstr>
      <vt:lpstr>Molekylorbitaler i faste stoffer; metaller</vt:lpstr>
      <vt:lpstr>Tetthet av energier</vt:lpstr>
      <vt:lpstr>Valens- og ledningsbånd; båndgap</vt:lpstr>
      <vt:lpstr>Halvledere og isolatorer</vt:lpstr>
      <vt:lpstr>Doping</vt:lpstr>
      <vt:lpstr>Grunnstoffene – bindinger og egenskaper</vt:lpstr>
      <vt:lpstr>Forbindelser</vt:lpstr>
      <vt:lpstr>Organiske forbindelser</vt:lpstr>
      <vt:lpstr>Hydrokarboner</vt:lpstr>
      <vt:lpstr>Hydrokarboner</vt:lpstr>
      <vt:lpstr>Andre organiske forbindelser</vt:lpstr>
      <vt:lpstr>Fasediagram - tilstandsdiagram</vt:lpstr>
      <vt:lpstr>Oppsummering</vt:lpstr>
      <vt:lpstr>Oppsummering – bindinger og forbindelser</vt:lpstr>
    </vt:vector>
  </TitlesOfParts>
  <Company>UiO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Truls Norby</dc:creator>
  <cp:lastModifiedBy>Truls Eivind Norby</cp:lastModifiedBy>
  <cp:revision>288</cp:revision>
  <cp:lastPrinted>2016-09-21T07:31:44Z</cp:lastPrinted>
  <dcterms:created xsi:type="dcterms:W3CDTF">2003-05-03T22:01:05Z</dcterms:created>
  <dcterms:modified xsi:type="dcterms:W3CDTF">2016-09-25T15:45:28Z</dcterms:modified>
</cp:coreProperties>
</file>