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42" r:id="rId3"/>
    <p:sldId id="443" r:id="rId4"/>
    <p:sldId id="444" r:id="rId5"/>
    <p:sldId id="429" r:id="rId6"/>
    <p:sldId id="430" r:id="rId7"/>
    <p:sldId id="431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65" r:id="rId17"/>
    <p:sldId id="441" r:id="rId18"/>
    <p:sldId id="445" r:id="rId19"/>
    <p:sldId id="446" r:id="rId20"/>
    <p:sldId id="447" r:id="rId21"/>
    <p:sldId id="448" r:id="rId22"/>
    <p:sldId id="466" r:id="rId23"/>
    <p:sldId id="449" r:id="rId24"/>
    <p:sldId id="450" r:id="rId25"/>
    <p:sldId id="451" r:id="rId26"/>
    <p:sldId id="453" r:id="rId27"/>
    <p:sldId id="452" r:id="rId28"/>
    <p:sldId id="454" r:id="rId29"/>
    <p:sldId id="455" r:id="rId30"/>
    <p:sldId id="457" r:id="rId31"/>
    <p:sldId id="458" r:id="rId32"/>
    <p:sldId id="467" r:id="rId33"/>
    <p:sldId id="468" r:id="rId34"/>
    <p:sldId id="469" r:id="rId35"/>
    <p:sldId id="470" r:id="rId36"/>
    <p:sldId id="459" r:id="rId37"/>
    <p:sldId id="464" r:id="rId38"/>
    <p:sldId id="46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BB057B-FC7E-4D24-8884-81EFE522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01B5F9-931E-46D0-B06C-CC9AAE033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93DC-75FF-4E65-8C25-1F72FDE7E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3B97-09CB-481D-997A-248A7A4C6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A21F-DA81-4D5C-97AD-15B69D47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DB6D-EDC6-4751-8381-A21423333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9D91-9023-4E8E-A301-EB392C2E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95EB6-311E-4550-8F14-2479DDBC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03A0-2A4D-4252-A4D1-C5AB6571E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8A11-7B0E-4533-8174-07DF236DA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604-58DC-406D-A936-4C2751C9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278B-FB7A-4DEC-890E-E1EFFE8B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AAC4E-3240-424C-9114-E61ECEFF9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D4FC-7F4F-4207-A48D-BE16A442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53200"/>
            <a:ext cx="411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7B2160-FB46-43AD-87A5-CA261305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4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webelement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43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microsoft.com/office/2007/relationships/hdphoto" Target="../media/hdphoto5.wdp"/><Relationship Id="rId11" Type="http://schemas.openxmlformats.org/officeDocument/2006/relationships/image" Target="../media/image56.jpe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/>
              <a:t>MENA 1000 – Materialer, energi og nanoteknologi</a:t>
            </a: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8062913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MENA 1000; Materialer, energi og nanoteknologi - Kap. 5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Bindinger, forbindelser, løsninger</a:t>
            </a:r>
            <a:endParaRPr lang="en-US" sz="4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52400" y="4017987"/>
            <a:ext cx="2590800" cy="2219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400" dirty="0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Kjemisk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institutt</a:t>
            </a:r>
            <a:r>
              <a:rPr kumimoji="1" lang="en-GB" sz="1400" dirty="0">
                <a:latin typeface="Arial" charset="0"/>
              </a:rPr>
              <a:t>/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Senter</a:t>
            </a:r>
            <a:r>
              <a:rPr kumimoji="1" lang="en-GB" sz="1400" dirty="0">
                <a:latin typeface="Arial" charset="0"/>
              </a:rPr>
              <a:t> for </a:t>
            </a:r>
            <a:r>
              <a:rPr kumimoji="1" lang="en-GB" sz="1400" dirty="0" err="1">
                <a:latin typeface="Arial" charset="0"/>
              </a:rPr>
              <a:t>Materialvitenskap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og</a:t>
            </a:r>
            <a:r>
              <a:rPr kumimoji="1" lang="en-GB" sz="1400" dirty="0">
                <a:latin typeface="Arial" charset="0"/>
              </a:rPr>
              <a:t> Nanoteknologi (SMN)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Universitetet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i</a:t>
            </a:r>
            <a:r>
              <a:rPr kumimoji="1" lang="en-GB" sz="1400" dirty="0">
                <a:latin typeface="Arial" charset="0"/>
              </a:rPr>
              <a:t> Oslo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N-0349 Oslo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 err="1">
                <a:latin typeface="Arial" charset="0"/>
              </a:rPr>
              <a:t>truls.norby@kjemi.uio.no</a:t>
            </a:r>
            <a:endParaRPr lang="en-GB" sz="1800" dirty="0"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629400" y="2870200"/>
            <a:ext cx="2514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nb-NO" sz="1600" b="1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Molekylorbitaler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Forenklede modeller: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Lewis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Kovalent, </a:t>
            </a:r>
            <a:r>
              <a:rPr lang="nb-NO" sz="1600" dirty="0" smtClean="0">
                <a:solidFill>
                  <a:srgbClr val="CC3399"/>
                </a:solidFill>
                <a:latin typeface="Arial" charset="0"/>
              </a:rPr>
              <a:t>metallisk og ionisk binding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Energibetraktninger for ioniske stoffer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Forbindelser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Løsninger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Fasediagram	</a:t>
            </a:r>
            <a:endParaRPr lang="nb-NO" sz="1200" dirty="0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33" name="Picture 21" descr="c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356992"/>
            <a:ext cx="3429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1593DC-75FF-4E65-8C25-1F72FDE7E2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Kovalent binding </a:t>
            </a:r>
            <a:br>
              <a:rPr lang="nb-NO" smtClean="0"/>
            </a:br>
            <a:r>
              <a:rPr lang="nb-NO" smtClean="0"/>
              <a:t>(”molekylenes binding” – krefter</a:t>
            </a:r>
            <a:r>
              <a:rPr lang="nb-NO" i="1" smtClean="0"/>
              <a:t> i </a:t>
            </a:r>
            <a:r>
              <a:rPr lang="nb-NO" smtClean="0"/>
              <a:t>molekyler)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53340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Tilsvarer Lewisstrukturens modell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Deling av bindende elektronpar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b="1" i="1" dirty="0" smtClean="0"/>
              <a:t>Meget sterke bindinger i molekylene</a:t>
            </a:r>
            <a:r>
              <a:rPr lang="nb-NO" sz="1600" dirty="0" smtClean="0"/>
              <a:t> </a:t>
            </a:r>
            <a:r>
              <a:rPr lang="nb-NO" sz="1600" dirty="0" err="1" smtClean="0"/>
              <a:t>pga</a:t>
            </a:r>
            <a:r>
              <a:rPr lang="nb-NO" sz="1600" dirty="0" smtClean="0"/>
              <a:t> stor </a:t>
            </a:r>
            <a:r>
              <a:rPr lang="nb-NO" sz="1600" dirty="0" smtClean="0"/>
              <a:t>konstruktiv (bindende) overlapp </a:t>
            </a:r>
            <a:r>
              <a:rPr lang="nb-NO" sz="1600" dirty="0" smtClean="0"/>
              <a:t>av orbitaler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Retningsbestemte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Grunnstoffmolekyler og forbindelser med mange valenselektroner og liten forskjell i elektronegativitet 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H-H, O=O, N</a:t>
            </a:r>
            <a:r>
              <a:rPr lang="nb-NO" sz="1400" dirty="0" smtClean="0">
                <a:sym typeface="Symbol" pitchFamily="18" charset="2"/>
              </a:rPr>
              <a:t>N</a:t>
            </a:r>
          </a:p>
          <a:p>
            <a:pPr lvl="1" eaLnBrk="1" hangingPunct="1"/>
            <a:r>
              <a:rPr lang="nb-NO" sz="1400" dirty="0" smtClean="0">
                <a:sym typeface="Symbol" pitchFamily="18" charset="2"/>
              </a:rPr>
              <a:t>P</a:t>
            </a:r>
            <a:r>
              <a:rPr lang="nb-NO" sz="1400" baseline="-25000" dirty="0" smtClean="0">
                <a:sym typeface="Symbol" pitchFamily="18" charset="2"/>
              </a:rPr>
              <a:t>4</a:t>
            </a:r>
            <a:r>
              <a:rPr lang="nb-NO" sz="1400" dirty="0" smtClean="0">
                <a:sym typeface="Symbol" pitchFamily="18" charset="2"/>
              </a:rPr>
              <a:t>, S</a:t>
            </a:r>
            <a:r>
              <a:rPr lang="nb-NO" sz="1400" baseline="-25000" dirty="0" smtClean="0">
                <a:sym typeface="Symbol" pitchFamily="18" charset="2"/>
              </a:rPr>
              <a:t>8</a:t>
            </a:r>
            <a:r>
              <a:rPr lang="nb-NO" sz="1400" dirty="0" smtClean="0">
                <a:sym typeface="Symbol" pitchFamily="18" charset="2"/>
              </a:rPr>
              <a:t>, C</a:t>
            </a:r>
            <a:r>
              <a:rPr lang="nb-NO" sz="1400" baseline="-25000" dirty="0" smtClean="0">
                <a:sym typeface="Symbol" pitchFamily="18" charset="2"/>
              </a:rPr>
              <a:t>60</a:t>
            </a:r>
          </a:p>
          <a:p>
            <a:pPr lvl="1" eaLnBrk="1" hangingPunct="1"/>
            <a:r>
              <a:rPr lang="nb-NO" sz="1600" dirty="0" err="1" smtClean="0"/>
              <a:t>C</a:t>
            </a:r>
            <a:r>
              <a:rPr lang="nb-NO" sz="1600" baseline="-25000" dirty="0" err="1" smtClean="0"/>
              <a:t>diamant</a:t>
            </a:r>
            <a:endParaRPr lang="nb-NO" sz="1600" dirty="0" smtClean="0"/>
          </a:p>
          <a:p>
            <a:pPr lvl="1" eaLnBrk="1" hangingPunct="1"/>
            <a:endParaRPr lang="nb-NO" sz="1600" baseline="-25000" dirty="0" smtClean="0"/>
          </a:p>
          <a:p>
            <a:pPr eaLnBrk="1" hangingPunct="1"/>
            <a:r>
              <a:rPr lang="nb-NO" sz="1800" b="1" dirty="0" smtClean="0"/>
              <a:t>Svake bindinger </a:t>
            </a:r>
            <a:r>
              <a:rPr lang="nb-NO" sz="1800" b="1" i="1" dirty="0" smtClean="0"/>
              <a:t>mellom</a:t>
            </a:r>
            <a:r>
              <a:rPr lang="nb-NO" sz="1800" b="1" dirty="0" smtClean="0"/>
              <a:t> molekylene</a:t>
            </a:r>
            <a:endParaRPr lang="en-US" sz="1600" dirty="0" smtClean="0"/>
          </a:p>
        </p:txBody>
      </p:sp>
      <p:pic>
        <p:nvPicPr>
          <p:cNvPr id="21509" name="Picture 5" descr="C:\Documents and Settings\trulsn\My Documents\MetEnFrem\Figurer\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5825"/>
            <a:ext cx="3429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396038" y="6613525"/>
            <a:ext cx="2747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</a:t>
            </a:r>
            <a:r>
              <a:rPr lang="nb-NO" sz="1000" b="1">
                <a:cs typeface="Times New Roman" pitchFamily="18" charset="0"/>
                <a:hlinkClick r:id="rId3"/>
              </a:rPr>
              <a:t>http://www.webelements.com</a:t>
            </a:r>
            <a:endParaRPr lang="en-US" sz="1000"/>
          </a:p>
        </p:txBody>
      </p:sp>
      <p:sp>
        <p:nvSpPr>
          <p:cNvPr id="33485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VSEPR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764704"/>
            <a:ext cx="8077200" cy="2303934"/>
          </a:xfrm>
        </p:spPr>
        <p:txBody>
          <a:bodyPr/>
          <a:lstStyle/>
          <a:p>
            <a:pPr eaLnBrk="1" hangingPunct="1"/>
            <a:r>
              <a:rPr lang="nb-NO" sz="1600" dirty="0" smtClean="0"/>
              <a:t>Symmetri, geometri (retninger) for mange molekyler kan finnes ved </a:t>
            </a:r>
            <a:r>
              <a:rPr lang="nb-NO" sz="1600" dirty="0" err="1" smtClean="0"/>
              <a:t>Valence</a:t>
            </a:r>
            <a:r>
              <a:rPr lang="nb-NO" sz="1600" dirty="0" smtClean="0"/>
              <a:t> Shell Electron Pair </a:t>
            </a:r>
            <a:r>
              <a:rPr lang="nb-NO" sz="1600" dirty="0" err="1" smtClean="0"/>
              <a:t>Repulsion</a:t>
            </a:r>
            <a:r>
              <a:rPr lang="nb-NO" sz="1600" dirty="0" smtClean="0"/>
              <a:t> (VSEPR)-modellen (som også er en forenkling): </a:t>
            </a:r>
          </a:p>
          <a:p>
            <a:pPr eaLnBrk="1" hangingPunct="1"/>
            <a:endParaRPr lang="nb-NO" sz="1600" dirty="0" smtClean="0"/>
          </a:p>
          <a:p>
            <a:pPr eaLnBrk="1" hangingPunct="1">
              <a:buFontTx/>
              <a:buNone/>
            </a:pPr>
            <a:r>
              <a:rPr lang="nb-NO" sz="1600" dirty="0" smtClean="0"/>
              <a:t>	Alle elektronpar frastøter hverandre og spriker mest mulig fra hverandre i rommet.</a:t>
            </a:r>
          </a:p>
          <a:p>
            <a:pPr eaLnBrk="1" hangingPunct="1">
              <a:buFontTx/>
              <a:buNone/>
            </a:pPr>
            <a:r>
              <a:rPr lang="nb-NO" sz="1600" dirty="0" smtClean="0"/>
              <a:t>	</a:t>
            </a:r>
            <a:endParaRPr lang="nb-NO" sz="1600" dirty="0" smtClean="0"/>
          </a:p>
          <a:p>
            <a:pPr eaLnBrk="1" hangingPunct="1">
              <a:buFontTx/>
              <a:buNone/>
            </a:pPr>
            <a:r>
              <a:rPr lang="nb-NO" sz="1600" dirty="0"/>
              <a:t>	</a:t>
            </a:r>
            <a:r>
              <a:rPr lang="nb-NO" sz="1600" dirty="0" smtClean="0"/>
              <a:t>Frie </a:t>
            </a:r>
            <a:r>
              <a:rPr lang="nb-NO" sz="1600" dirty="0" smtClean="0"/>
              <a:t>elektronpar er mer frastøtende enn bindende.</a:t>
            </a:r>
          </a:p>
          <a:p>
            <a:pPr eaLnBrk="1" hangingPunct="1">
              <a:buFontTx/>
              <a:buNone/>
            </a:pPr>
            <a:endParaRPr lang="nb-NO" sz="1600" dirty="0" smtClean="0"/>
          </a:p>
          <a:p>
            <a:pPr eaLnBrk="1" hangingPunct="1">
              <a:buFontTx/>
              <a:buNone/>
            </a:pPr>
            <a:r>
              <a:rPr lang="nb-NO" sz="1600" dirty="0" smtClean="0"/>
              <a:t>	Husk forskjell på symmetri (alle elektronpar) og geometri (bare bindende)</a:t>
            </a:r>
            <a:endParaRPr lang="en-US" sz="1600" dirty="0" smtClean="0"/>
          </a:p>
        </p:txBody>
      </p:sp>
      <p:pic>
        <p:nvPicPr>
          <p:cNvPr id="22533" name="Picture 5" descr="C:\Documents and Settings\trulsn\My Documents\MetEnFrem\Figurer\PERK-2-9-tetraeder-VSE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89275"/>
            <a:ext cx="3810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trulsn\My Documents\MetEnFrem\Figurer\PERK-2-11-oktaeder-VSE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11500"/>
            <a:ext cx="4343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6588224" y="6093296"/>
            <a:ext cx="2443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35881" name="WordArt 9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To enkle effekter av størrelse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Sterisk hindring:</a:t>
            </a:r>
          </a:p>
          <a:p>
            <a:pPr lvl="1" eaLnBrk="1" hangingPunct="1"/>
            <a:r>
              <a:rPr lang="nb-NO" sz="1600" smtClean="0"/>
              <a:t>Små sentralatomer kan ikke omgis av for mange atomer.</a:t>
            </a:r>
          </a:p>
          <a:p>
            <a:pPr lvl="1" eaLnBrk="1" hangingPunct="1"/>
            <a:r>
              <a:rPr lang="nb-NO" sz="1600" smtClean="0"/>
              <a:t>Eks.: PCl</a:t>
            </a:r>
            <a:r>
              <a:rPr lang="nb-NO" sz="1600" baseline="-25000" smtClean="0"/>
              <a:t>5</a:t>
            </a:r>
            <a:r>
              <a:rPr lang="nb-NO" sz="1600" smtClean="0"/>
              <a:t> ok, men NCl</a:t>
            </a:r>
            <a:r>
              <a:rPr lang="nb-NO" sz="1600" baseline="-25000" smtClean="0"/>
              <a:t>5</a:t>
            </a:r>
            <a:r>
              <a:rPr lang="nb-NO" sz="1600" smtClean="0"/>
              <a:t> ustabil.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Dobbelt- og trippelbindinger for små atomer, men oftest bare enkeltbindinger for store atomer: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Store atomer forhindrer overlapp for p</a:t>
            </a:r>
            <a:r>
              <a:rPr lang="nb-NO" sz="1600" baseline="-25000" smtClean="0"/>
              <a:t>x</a:t>
            </a:r>
            <a:r>
              <a:rPr lang="nb-NO" sz="1600" smtClean="0"/>
              <a:t>- og p</a:t>
            </a:r>
            <a:r>
              <a:rPr lang="nb-NO" sz="1600" baseline="-25000" smtClean="0"/>
              <a:t>y</a:t>
            </a:r>
            <a:r>
              <a:rPr lang="nb-NO" sz="1600" smtClean="0"/>
              <a:t>-orbitaler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O=O men S</a:t>
            </a:r>
            <a:r>
              <a:rPr lang="nb-NO" sz="1600" baseline="-25000" smtClean="0"/>
              <a:t>8</a:t>
            </a:r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N</a:t>
            </a:r>
            <a:r>
              <a:rPr lang="nb-NO" smtClean="0">
                <a:sym typeface="Symbol" pitchFamily="18" charset="2"/>
              </a:rPr>
              <a:t></a:t>
            </a:r>
            <a:r>
              <a:rPr lang="nb-NO" sz="1600" smtClean="0">
                <a:sym typeface="Symbol" pitchFamily="18" charset="2"/>
              </a:rPr>
              <a:t>N men P</a:t>
            </a:r>
            <a:r>
              <a:rPr lang="nb-NO" sz="1600" baseline="-25000" smtClean="0">
                <a:sym typeface="Symbol" pitchFamily="18" charset="2"/>
              </a:rPr>
              <a:t>4</a:t>
            </a:r>
            <a:r>
              <a:rPr lang="nb-NO" smtClean="0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</p:txBody>
      </p:sp>
      <p:pic>
        <p:nvPicPr>
          <p:cNvPr id="23557" name="Picture 5" descr="C:\Documents and Settings\trulsn\My Documents\MetEnFrem\Figurer\fig0305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7032"/>
            <a:ext cx="16351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2" name="Picture 6" descr="C:\Documents and Settings\trulsn\My Documents\MetEnFrem\Figurer\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3573016"/>
            <a:ext cx="2747962" cy="23225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64088" y="6093296"/>
            <a:ext cx="2747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nb-NO" sz="1000" b="1" dirty="0">
                <a:cs typeface="Times New Roman" pitchFamily="18" charset="0"/>
              </a:rPr>
              <a:t> og </a:t>
            </a:r>
            <a:r>
              <a:rPr lang="nb-NO" sz="1000" b="1" dirty="0">
                <a:cs typeface="Times New Roman" pitchFamily="18" charset="0"/>
                <a:hlinkClick r:id="rId4"/>
              </a:rPr>
              <a:t>http://www.webelements.com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24579" name="Picture 5" descr="C:\Documents and Settings\trulsn\My Documents\MetEnFrem\Figurer\PERK-5-3-Hydrogenbi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656" y="994222"/>
            <a:ext cx="28956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Krefter </a:t>
            </a:r>
            <a:r>
              <a:rPr lang="nb-NO" i="1" smtClean="0"/>
              <a:t>mellom</a:t>
            </a:r>
            <a:r>
              <a:rPr lang="nb-NO" smtClean="0"/>
              <a:t> molekyler</a:t>
            </a:r>
            <a:endParaRPr lang="en-US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104456" cy="5029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Permanente dipolmoment</a:t>
            </a:r>
          </a:p>
          <a:p>
            <a:pPr lvl="1" eaLnBrk="1" hangingPunct="1"/>
            <a:r>
              <a:rPr lang="nb-NO" sz="1400" dirty="0" smtClean="0"/>
              <a:t>Polare kovalente bindinger</a:t>
            </a:r>
          </a:p>
          <a:p>
            <a:pPr lvl="1" eaLnBrk="1" hangingPunct="1"/>
            <a:r>
              <a:rPr lang="nb-NO" sz="1400" dirty="0" smtClean="0"/>
              <a:t>Forskjellig elektronegativitet</a:t>
            </a:r>
          </a:p>
          <a:p>
            <a:pPr lvl="1" eaLnBrk="1" hangingPunct="1"/>
            <a:r>
              <a:rPr lang="nb-NO" sz="1400" dirty="0" smtClean="0"/>
              <a:t>Elektrostatiske krefter mellom molekyler</a:t>
            </a:r>
          </a:p>
          <a:p>
            <a:pPr lvl="1" eaLnBrk="1" hangingPunct="1"/>
            <a:r>
              <a:rPr lang="nb-NO" sz="1400" dirty="0" smtClean="0"/>
              <a:t>For hydrogen (H—XH) kalles dette </a:t>
            </a:r>
            <a:r>
              <a:rPr lang="nb-NO" sz="1400" b="1" i="1" dirty="0" smtClean="0"/>
              <a:t>hydrogenbinding</a:t>
            </a:r>
            <a:r>
              <a:rPr lang="nb-NO" sz="1400" dirty="0" smtClean="0"/>
              <a:t>.</a:t>
            </a:r>
          </a:p>
          <a:p>
            <a:pPr lvl="1" eaLnBrk="1" hangingPunct="1"/>
            <a:r>
              <a:rPr lang="nb-NO" sz="1400" dirty="0" smtClean="0"/>
              <a:t>Høyere smeltepunkt og kokepunkt for mer polare molekyler.</a:t>
            </a:r>
          </a:p>
          <a:p>
            <a:pPr lvl="1" eaLnBrk="1" hangingPunct="1"/>
            <a:endParaRPr lang="nb-NO" sz="1400" dirty="0" smtClean="0"/>
          </a:p>
          <a:p>
            <a:pPr lvl="1" eaLnBrk="1" hangingPunct="1"/>
            <a:endParaRPr lang="nb-NO" sz="1400" dirty="0" smtClean="0"/>
          </a:p>
          <a:p>
            <a:pPr eaLnBrk="1" hangingPunct="1"/>
            <a:r>
              <a:rPr lang="nb-NO" sz="1600" dirty="0" smtClean="0"/>
              <a:t>Induserte dipoler</a:t>
            </a:r>
          </a:p>
          <a:p>
            <a:pPr lvl="1" eaLnBrk="1" hangingPunct="1"/>
            <a:r>
              <a:rPr lang="nb-NO" sz="1400" dirty="0" smtClean="0"/>
              <a:t>Vibrasjoner fører til instantane dipoler</a:t>
            </a:r>
          </a:p>
          <a:p>
            <a:pPr lvl="1" eaLnBrk="1" hangingPunct="1"/>
            <a:r>
              <a:rPr lang="nb-NO" sz="1400" dirty="0" smtClean="0"/>
              <a:t>Elektroner </a:t>
            </a:r>
            <a:r>
              <a:rPr lang="nb-NO" sz="1400" dirty="0" err="1" smtClean="0"/>
              <a:t>vs</a:t>
            </a:r>
            <a:r>
              <a:rPr lang="nb-NO" sz="1400" dirty="0" smtClean="0"/>
              <a:t> kjerne, ioner </a:t>
            </a:r>
            <a:r>
              <a:rPr lang="nb-NO" sz="1400" dirty="0" err="1" smtClean="0"/>
              <a:t>vs</a:t>
            </a:r>
            <a:r>
              <a:rPr lang="nb-NO" sz="1400" dirty="0" smtClean="0"/>
              <a:t> ioner</a:t>
            </a:r>
          </a:p>
          <a:p>
            <a:pPr lvl="1" eaLnBrk="1" hangingPunct="1"/>
            <a:r>
              <a:rPr lang="nb-NO" sz="1400" dirty="0" smtClean="0"/>
              <a:t>Netto tiltrekkende kraft</a:t>
            </a:r>
          </a:p>
          <a:p>
            <a:pPr lvl="1" eaLnBrk="1" hangingPunct="1"/>
            <a:r>
              <a:rPr lang="nb-NO" sz="1400" dirty="0" smtClean="0"/>
              <a:t>Kalles:</a:t>
            </a:r>
          </a:p>
          <a:p>
            <a:pPr lvl="2" eaLnBrk="1" hangingPunct="1">
              <a:buFontTx/>
              <a:buNone/>
            </a:pPr>
            <a:r>
              <a:rPr lang="nb-NO" sz="1400" dirty="0" smtClean="0"/>
              <a:t>Londonkrefter, dispersjonskrefter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	</a:t>
            </a:r>
            <a:r>
              <a:rPr lang="nb-NO" sz="1400" b="1" i="1" dirty="0" smtClean="0"/>
              <a:t>van der </a:t>
            </a:r>
            <a:r>
              <a:rPr lang="nb-NO" sz="1400" b="1" i="1" dirty="0" err="1" smtClean="0"/>
              <a:t>Waalske</a:t>
            </a:r>
            <a:r>
              <a:rPr lang="nb-NO" sz="1400" b="1" i="1" dirty="0" smtClean="0"/>
              <a:t> bindinger</a:t>
            </a:r>
            <a:endParaRPr lang="en-US" sz="1400" b="1" i="1" dirty="0" smtClean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788024" y="6128469"/>
            <a:ext cx="259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 og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4580" name="Picture 6" descr="C:\Documents and Settings\trulsn\My Documents\MetEnFrem\Figurer\fig092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296" y="2696616"/>
            <a:ext cx="26162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Metallisk binding </a:t>
            </a:r>
            <a:br>
              <a:rPr lang="en-GB" smtClean="0"/>
            </a:br>
            <a:r>
              <a:rPr lang="nb-NO" smtClean="0"/>
              <a:t>(”metallenes binding”)</a:t>
            </a:r>
            <a:endParaRPr lang="en-GB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648200" cy="4953000"/>
          </a:xfrm>
        </p:spPr>
        <p:txBody>
          <a:bodyPr/>
          <a:lstStyle/>
          <a:p>
            <a:pPr eaLnBrk="1" hangingPunct="1"/>
            <a:r>
              <a:rPr lang="en-GB" sz="1800" smtClean="0"/>
              <a:t>Ikke nok valenselektroner til å fylle oktetter </a:t>
            </a:r>
          </a:p>
          <a:p>
            <a:pPr eaLnBrk="1" hangingPunct="1"/>
            <a:r>
              <a:rPr lang="en-GB" sz="1800" smtClean="0"/>
              <a:t>Deler elektroner med flest mulig andre; elektron-sjø</a:t>
            </a:r>
          </a:p>
          <a:p>
            <a:pPr eaLnBrk="1" hangingPunct="1"/>
            <a:r>
              <a:rPr lang="en-GB" sz="1800" smtClean="0"/>
              <a:t>Ekvivalent med resonans-modellen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Ikke rettede bindinger  </a:t>
            </a:r>
          </a:p>
          <a:p>
            <a:pPr eaLnBrk="1" hangingPunct="1"/>
            <a:r>
              <a:rPr lang="en-GB" sz="1800" smtClean="0"/>
              <a:t>Kulepakking  </a:t>
            </a:r>
          </a:p>
          <a:p>
            <a:pPr eaLnBrk="1" hangingPunct="1"/>
            <a:r>
              <a:rPr lang="en-GB" sz="1800" smtClean="0"/>
              <a:t>Høye koordinasjonstall  </a:t>
            </a:r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Leder strøm  </a:t>
            </a:r>
          </a:p>
          <a:p>
            <a:pPr eaLnBrk="1" hangingPunct="1"/>
            <a:r>
              <a:rPr lang="en-GB" sz="1800" smtClean="0"/>
              <a:t>Smibare  </a:t>
            </a:r>
          </a:p>
          <a:p>
            <a:pPr eaLnBrk="1" hangingPunct="1"/>
            <a:r>
              <a:rPr lang="en-GB" sz="1800" smtClean="0"/>
              <a:t>Metallisk glans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62840"/>
              </p:ext>
            </p:extLst>
          </p:nvPr>
        </p:nvGraphicFramePr>
        <p:xfrm>
          <a:off x="5181600" y="1079649"/>
          <a:ext cx="37179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rawing" r:id="rId3" imgW="3982049" imgH="5752773" progId="WPDraw30.Drawing">
                  <p:embed/>
                </p:oleObj>
              </mc:Choice>
              <mc:Fallback>
                <p:oleObj name="Drawing" r:id="rId3" imgW="3982049" imgH="5752773" progId="WPDraw30.Drawing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079649"/>
                        <a:ext cx="37179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084168" y="6208861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338954" name="WordArt 1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D03A0-2A4D-4252-A4D1-C5AB6571E3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Ionisk binding </a:t>
            </a:r>
            <a:br>
              <a:rPr lang="nb-NO" smtClean="0"/>
            </a:br>
            <a:r>
              <a:rPr lang="nb-NO" smtClean="0"/>
              <a:t>(”saltenes binding”)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572000" cy="5257800"/>
          </a:xfrm>
        </p:spPr>
        <p:txBody>
          <a:bodyPr/>
          <a:lstStyle/>
          <a:p>
            <a:pPr eaLnBrk="1" hangingPunct="1"/>
            <a:r>
              <a:rPr lang="nb-NO" sz="1600" smtClean="0"/>
              <a:t>Ikke dele, men </a:t>
            </a:r>
            <a:r>
              <a:rPr lang="nb-NO" sz="1600" i="1" smtClean="0"/>
              <a:t>fordele </a:t>
            </a:r>
            <a:r>
              <a:rPr lang="nb-NO" sz="1600" smtClean="0"/>
              <a:t>elektroner for å oppnå full oktett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Forskjell i elektronegativitet &gt; 2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en-GB" sz="1600" smtClean="0"/>
              <a:t>Ladede kuler</a:t>
            </a:r>
          </a:p>
          <a:p>
            <a:pPr eaLnBrk="1" hangingPunct="1"/>
            <a:r>
              <a:rPr lang="en-GB" sz="1600" smtClean="0"/>
              <a:t>Elektrostatiske krefter</a:t>
            </a:r>
          </a:p>
          <a:p>
            <a:pPr eaLnBrk="1" hangingPunct="1"/>
            <a:r>
              <a:rPr lang="en-GB" sz="1600" smtClean="0"/>
              <a:t>Sprø, ikke-ledende</a:t>
            </a:r>
          </a:p>
          <a:p>
            <a:pPr lvl="1" eaLnBrk="1" hangingPunct="1"/>
            <a:r>
              <a:rPr lang="en-GB" sz="1400" smtClean="0"/>
              <a:t>elektronene bundet</a:t>
            </a:r>
          </a:p>
          <a:p>
            <a:pPr lvl="1" eaLnBrk="1" hangingPunct="1"/>
            <a:r>
              <a:rPr lang="en-GB" sz="1400" smtClean="0"/>
              <a:t>men ioneledere når smeltet</a:t>
            </a:r>
          </a:p>
          <a:p>
            <a:pPr eaLnBrk="1" hangingPunct="1"/>
            <a:r>
              <a:rPr lang="en-GB" sz="1600" smtClean="0"/>
              <a:t>lav koordinasjon</a:t>
            </a:r>
          </a:p>
          <a:p>
            <a:pPr lvl="1" eaLnBrk="1" hangingPunct="1"/>
            <a:r>
              <a:rPr lang="en-GB" sz="1400" smtClean="0"/>
              <a:t>store anioner  </a:t>
            </a:r>
          </a:p>
          <a:p>
            <a:pPr eaLnBrk="1" hangingPunct="1"/>
            <a:r>
              <a:rPr lang="en-GB" sz="1600" smtClean="0"/>
              <a:t>lav tetthet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“Salter”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Grupper kan være kationer og anioner; 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NH</a:t>
            </a:r>
            <a:r>
              <a:rPr lang="en-GB" sz="1400" baseline="-25000" smtClean="0"/>
              <a:t>4</a:t>
            </a:r>
            <a:r>
              <a:rPr lang="en-GB" sz="1400" baseline="30000" smtClean="0"/>
              <a:t>+</a:t>
            </a:r>
            <a:r>
              <a:rPr lang="en-GB" sz="1400" smtClean="0"/>
              <a:t> , NO</a:t>
            </a:r>
            <a:r>
              <a:rPr lang="en-GB" sz="1400" baseline="-25000" smtClean="0"/>
              <a:t>3</a:t>
            </a:r>
            <a:r>
              <a:rPr lang="en-GB" sz="1400" baseline="30000" smtClean="0"/>
              <a:t>-</a:t>
            </a:r>
            <a:r>
              <a:rPr lang="en-GB" sz="1400" smtClean="0"/>
              <a:t> ; NH</a:t>
            </a:r>
            <a:r>
              <a:rPr lang="en-GB" sz="1400" baseline="-25000" smtClean="0"/>
              <a:t>4</a:t>
            </a:r>
            <a:r>
              <a:rPr lang="en-GB" sz="1400" smtClean="0"/>
              <a:t>NO</a:t>
            </a:r>
            <a:r>
              <a:rPr lang="en-GB" sz="1400" baseline="-25000" smtClean="0"/>
              <a:t>3</a:t>
            </a:r>
            <a:r>
              <a:rPr lang="en-GB" sz="1400" smtClean="0"/>
              <a:t>(s)</a:t>
            </a:r>
            <a:endParaRPr lang="en-US" sz="1400" smtClean="0"/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012160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33997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Formelle oksidasjonstall</a:t>
            </a:r>
            <a:endParaRPr 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/>
            <a:r>
              <a:rPr lang="nb-NO" smtClean="0"/>
              <a:t>Tillegges grunnstoffene i et sett regler for forbindelser mellom ulike grunnstoffer. Tar hensyn til elektronegativitet og antall valenselektroner:</a:t>
            </a: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Fluor har alltid formelt oksidasjonstall -1 </a:t>
            </a: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Oksygen har oksidasjonstall -2, -1 eller -½, unntatt i forbindelse med fluor.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Hydrogen har oksidasjonstall +1 eller -1.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Andre grunnstoffer har oksidasjonstall som gis av antall valenselektroner og ønsket om å oppnå full oktett i ytre skall, </a:t>
            </a:r>
            <a:r>
              <a:rPr lang="nb-NO" smtClean="0">
                <a:solidFill>
                  <a:srgbClr val="CC0000"/>
                </a:solidFill>
                <a:cs typeface="Times New Roman" pitchFamily="18" charset="0"/>
              </a:rPr>
              <a:t>samt av forskjell i elektronegativitet</a:t>
            </a:r>
            <a:r>
              <a:rPr lang="nb-NO" smtClean="0">
                <a:cs typeface="Times New Roman" pitchFamily="18" charset="0"/>
              </a:rPr>
              <a:t>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Summen av oksidasjonstall skal være lik netto ladning for molekylet/ionet.</a:t>
            </a:r>
          </a:p>
          <a:p>
            <a:pPr algn="just" eaLnBrk="1" hangingPunct="1"/>
            <a:endParaRPr lang="nb-NO" smtClean="0">
              <a:cs typeface="Times New Roman" pitchFamily="18" charset="0"/>
            </a:endParaRPr>
          </a:p>
          <a:p>
            <a:pPr algn="just" eaLnBrk="1" hangingPunct="1"/>
            <a:r>
              <a:rPr lang="nb-NO" smtClean="0">
                <a:cs typeface="Times New Roman" pitchFamily="18" charset="0"/>
              </a:rPr>
              <a:t>Eksempel, vann-skift-reaksjonen:</a:t>
            </a:r>
            <a:endParaRPr lang="en-US" smtClean="0">
              <a:cs typeface="Times New Roman" pitchFamily="18" charset="0"/>
            </a:endParaRPr>
          </a:p>
          <a:p>
            <a:pPr lvl="1" eaLnBrk="1" hangingPunct="1"/>
            <a:endParaRPr lang="nb-NO" smtClean="0"/>
          </a:p>
          <a:p>
            <a:pPr lvl="1" eaLnBrk="1" hangingPunct="1"/>
            <a:endParaRPr lang="nb-NO" smtClean="0"/>
          </a:p>
          <a:p>
            <a:pPr lvl="1" eaLnBrk="1" hangingPunct="1"/>
            <a:endParaRPr lang="en-US" smtClean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56235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486400" y="5508625"/>
          <a:ext cx="30416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1485720" imgH="279360" progId="Equation.3">
                  <p:embed/>
                </p:oleObj>
              </mc:Choice>
              <mc:Fallback>
                <p:oleObj name="Equation" r:id="rId3" imgW="14857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08625"/>
                        <a:ext cx="30416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Gitterenergi for ioniske stoffer</a:t>
            </a:r>
            <a:endParaRPr 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876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Hvilket gitter er mest stabilt?</a:t>
            </a: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Mest negativ 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G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for følgende:</a:t>
            </a: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</a:t>
            </a:r>
            <a:r>
              <a:rPr lang="en-GB" sz="1800" baseline="30000" smtClean="0">
                <a:cs typeface="Times New Roman" pitchFamily="18" charset="0"/>
              </a:rPr>
              <a:t>+</a:t>
            </a:r>
            <a:r>
              <a:rPr lang="en-GB" sz="1800" smtClean="0">
                <a:cs typeface="Times New Roman" pitchFamily="18" charset="0"/>
              </a:rPr>
              <a:t>(g) + X</a:t>
            </a:r>
            <a:r>
              <a:rPr lang="en-GB" sz="1800" baseline="30000" smtClean="0">
                <a:cs typeface="Times New Roman" pitchFamily="18" charset="0"/>
              </a:rPr>
              <a:t>-</a:t>
            </a:r>
            <a:r>
              <a:rPr lang="en-GB" sz="1800" smtClean="0">
                <a:cs typeface="Times New Roman" pitchFamily="18" charset="0"/>
              </a:rPr>
              <a:t>(g) = MX(s)	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G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= 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H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– T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S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</a:t>
            </a:r>
            <a:r>
              <a:rPr lang="en-GB" sz="1800" baseline="30000" smtClean="0">
                <a:cs typeface="Times New Roman" pitchFamily="18" charset="0"/>
              </a:rPr>
              <a:t>+</a:t>
            </a:r>
            <a:r>
              <a:rPr lang="en-GB" sz="1800" smtClean="0">
                <a:cs typeface="Times New Roman" pitchFamily="18" charset="0"/>
              </a:rPr>
              <a:t>(g) + X</a:t>
            </a:r>
            <a:r>
              <a:rPr lang="en-GB" sz="1800" baseline="30000" smtClean="0">
                <a:cs typeface="Times New Roman" pitchFamily="18" charset="0"/>
              </a:rPr>
              <a:t>-</a:t>
            </a:r>
            <a:r>
              <a:rPr lang="en-GB" sz="1800" smtClean="0">
                <a:cs typeface="Times New Roman" pitchFamily="18" charset="0"/>
              </a:rPr>
              <a:t>(g) er felles referansepunkt for flere strukturer.</a:t>
            </a: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Gitterentalpi er mer vanlig å bruke, og angis ofte for den omvendte prosessen: </a:t>
            </a:r>
          </a:p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cs typeface="Times New Roman" pitchFamily="18" charset="0"/>
              </a:rPr>
              <a:t>MX(s) = M</a:t>
            </a:r>
            <a:r>
              <a:rPr lang="en-GB" sz="1800" baseline="30000" smtClean="0">
                <a:cs typeface="Times New Roman" pitchFamily="18" charset="0"/>
              </a:rPr>
              <a:t>+</a:t>
            </a:r>
            <a:r>
              <a:rPr lang="en-GB" sz="1800" smtClean="0">
                <a:cs typeface="Times New Roman" pitchFamily="18" charset="0"/>
              </a:rPr>
              <a:t>(g) + X</a:t>
            </a:r>
            <a:r>
              <a:rPr lang="en-GB" sz="1800" baseline="30000" smtClean="0">
                <a:cs typeface="Times New Roman" pitchFamily="18" charset="0"/>
              </a:rPr>
              <a:t>-</a:t>
            </a:r>
            <a:r>
              <a:rPr lang="en-GB" sz="1800" smtClean="0">
                <a:cs typeface="Times New Roman" pitchFamily="18" charset="0"/>
              </a:rPr>
              <a:t>(g)	</a:t>
            </a:r>
            <a:r>
              <a:rPr lang="nb-NO" sz="1800" smtClean="0">
                <a:cs typeface="Times New Roman" pitchFamily="18" charset="0"/>
              </a:rPr>
              <a:t>Δ</a:t>
            </a:r>
            <a:r>
              <a:rPr lang="en-GB" sz="1800" smtClean="0">
                <a:cs typeface="Times New Roman" pitchFamily="18" charset="0"/>
              </a:rPr>
              <a:t>H</a:t>
            </a:r>
            <a:r>
              <a:rPr lang="en-GB" sz="1800" baseline="-30000" smtClean="0">
                <a:cs typeface="Times New Roman" pitchFamily="18" charset="0"/>
              </a:rPr>
              <a:t>L</a:t>
            </a:r>
            <a:r>
              <a:rPr lang="en-GB" sz="1800" baseline="30000" smtClean="0">
                <a:cs typeface="Times New Roman" pitchFamily="18" charset="0"/>
              </a:rPr>
              <a:t>0</a:t>
            </a:r>
            <a:r>
              <a:rPr lang="en-GB" sz="1800" smtClean="0">
                <a:cs typeface="Times New Roman" pitchFamily="18" charset="0"/>
              </a:rPr>
              <a:t>  	(&gt; 0)	</a:t>
            </a:r>
            <a:r>
              <a:rPr lang="en-US" sz="1800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40152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Termodynamisk modell – Born-Haber-syklus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smtClean="0">
                <a:cs typeface="Times New Roman" pitchFamily="18" charset="0"/>
              </a:rPr>
              <a:t>Na(s) + ½ Cl</a:t>
            </a:r>
            <a:r>
              <a:rPr lang="en-GB" sz="1400" baseline="-30000" smtClean="0">
                <a:cs typeface="Times New Roman" pitchFamily="18" charset="0"/>
              </a:rPr>
              <a:t>2</a:t>
            </a:r>
            <a:r>
              <a:rPr lang="en-GB" sz="1400" smtClean="0">
                <a:cs typeface="Times New Roman" pitchFamily="18" charset="0"/>
              </a:rPr>
              <a:t>(g) = NaCl(s)	        </a:t>
            </a:r>
            <a:r>
              <a:rPr lang="nb-NO" sz="1400" smtClean="0">
                <a:cs typeface="Times New Roman" pitchFamily="18" charset="0"/>
              </a:rPr>
              <a:t>Δ</a:t>
            </a:r>
            <a:r>
              <a:rPr lang="en-GB" sz="1400" baseline="-30000" smtClean="0">
                <a:cs typeface="Times New Roman" pitchFamily="18" charset="0"/>
              </a:rPr>
              <a:t>f</a:t>
            </a:r>
            <a:r>
              <a:rPr lang="en-GB" sz="1400" smtClean="0">
                <a:cs typeface="Times New Roman" pitchFamily="18" charset="0"/>
              </a:rPr>
              <a:t>H</a:t>
            </a:r>
            <a:r>
              <a:rPr lang="en-GB" sz="1400" baseline="30000" smtClean="0">
                <a:cs typeface="Times New Roman" pitchFamily="18" charset="0"/>
              </a:rPr>
              <a:t>0</a:t>
            </a:r>
            <a:r>
              <a:rPr lang="en-US" sz="1400" smtClean="0"/>
              <a:t> </a:t>
            </a: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Atomisering (sublimasjon) av Na(s)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				+109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Dissosiering av ½ mol Cl</a:t>
            </a:r>
            <a:r>
              <a:rPr lang="nb-NO" sz="1400" baseline="-30000" smtClean="0">
                <a:cs typeface="Times New Roman" pitchFamily="18" charset="0"/>
              </a:rPr>
              <a:t>2</a:t>
            </a:r>
            <a:r>
              <a:rPr lang="nb-NO" sz="1400" smtClean="0">
                <a:cs typeface="Times New Roman" pitchFamily="18" charset="0"/>
              </a:rPr>
              <a:t>(g)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 	½ * 242 kJ/mol =		+121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Ionisering av Na(g)						+495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Elektronopptak av Cl(g)					-349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u="sng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Gitterentalpi for NaCl(s)				     	-786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Målt dannelsesentalpi for NaCl(s) fra grunnstoffene			-410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25605" name="Picture 5" descr="C:\Documents and Settings\trulsn\My Documents\MetEnFrem\Figurer\PerK-2-1-termodynamisk-mod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27550" y="1295400"/>
            <a:ext cx="4540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56176" y="6237312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14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Teoretisk estimat av gitterenergi for ioniske krystaller</a:t>
            </a:r>
            <a:endParaRPr lang="en-US" smtClean="0"/>
          </a:p>
        </p:txBody>
      </p:sp>
      <p:sp>
        <p:nvSpPr>
          <p:cNvPr id="6150" name="Rectangle 1030"/>
          <p:cNvSpPr>
            <a:spLocks noChangeArrowheads="1"/>
          </p:cNvSpPr>
          <p:nvPr/>
        </p:nvSpPr>
        <p:spPr bwMode="auto">
          <a:xfrm>
            <a:off x="35814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1029"/>
          <p:cNvGraphicFramePr>
            <a:graphicFrameLocks noChangeAspect="1"/>
          </p:cNvGraphicFramePr>
          <p:nvPr/>
        </p:nvGraphicFramePr>
        <p:xfrm>
          <a:off x="760413" y="1527175"/>
          <a:ext cx="4344987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2654280" imgH="1815840" progId="Equation.3">
                  <p:embed/>
                </p:oleObj>
              </mc:Choice>
              <mc:Fallback>
                <p:oleObj name="Equation" r:id="rId3" imgW="2654280" imgH="18158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527175"/>
                        <a:ext cx="4344987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031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rawing" r:id="rId5" imgW="4324182" imgH="4219641" progId="WPDraw30.Drawing">
                  <p:embed/>
                </p:oleObj>
              </mc:Choice>
              <mc:Fallback>
                <p:oleObj name="Drawing" r:id="rId5" imgW="4324182" imgH="4219641" progId="WPDraw30.Drawing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1032"/>
          <p:cNvSpPr txBox="1">
            <a:spLocks noChangeArrowheads="1"/>
          </p:cNvSpPr>
          <p:nvPr/>
        </p:nvSpPr>
        <p:spPr bwMode="auto">
          <a:xfrm>
            <a:off x="5868144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3315" name="Picture 5" descr="PERK-2-13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4024313"/>
            <a:ext cx="513873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Hvis to atomer er svært nær hverandre må hvert elektron forholde seg til begge kjerner og alle andre elektroner: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Atomorbitalene blir til </a:t>
            </a:r>
            <a:r>
              <a:rPr lang="nb-NO" sz="1600" b="1" smtClean="0"/>
              <a:t>molekylorbitaler (MO)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Tilnærmelse: Lineær kombinasjon av atomorbitaler (LCAO)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b="1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får like mange molekylorbitaler som summen av atomorbitalene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Bindende og antibindende(*)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Bindende orbitaler har høy sannsynlighet mellom atomkjernene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Eksempel: s + 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Eksempel: 1-dimensjonal streng</a:t>
            </a:r>
            <a:endParaRPr lang="en-US" smtClean="0"/>
          </a:p>
        </p:txBody>
      </p:sp>
      <p:pic>
        <p:nvPicPr>
          <p:cNvPr id="7173" name="Picture 5" descr="C:\Documents and Settings\trulsn\My Documents\MetEnFrem\Figurer\fig0225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475" y="1295400"/>
            <a:ext cx="3565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515938" y="1143000"/>
          <a:ext cx="6527800" cy="51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4" imgW="3987720" imgH="3124080" progId="Equation.3">
                  <p:embed/>
                </p:oleObj>
              </mc:Choice>
              <mc:Fallback>
                <p:oleObj name="Equation" r:id="rId4" imgW="3987720" imgH="3124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143000"/>
                        <a:ext cx="6527800" cy="511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375525" y="507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5410200"/>
            <a:ext cx="3276600" cy="1143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Madelungkonstanten</a:t>
            </a:r>
          </a:p>
          <a:p>
            <a:pPr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1-dimensjonal streng: </a:t>
            </a: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1,386 </a:t>
            </a:r>
          </a:p>
          <a:p>
            <a:pPr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NaCl-strukturen: </a:t>
            </a: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1,748</a:t>
            </a:r>
            <a:endParaRPr lang="en-US" sz="1600" smtClean="0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12160" y="2636912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8" descr="C:\Documents and Settings\trulsn\My Documents\MetEnFrem\Figurer\fig0226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1916832"/>
            <a:ext cx="299878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Gitterenergi, forts.</a:t>
            </a:r>
            <a:endParaRPr lang="en-US" smtClean="0"/>
          </a:p>
        </p:txBody>
      </p:sp>
      <p:pic>
        <p:nvPicPr>
          <p:cNvPr id="8197" name="Picture 3" descr="C:\Documents and Settings\trulsn\My Documents\MetEnFrem\Figurer\fig0225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1066800"/>
            <a:ext cx="3565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65138" y="1096963"/>
          <a:ext cx="5114925" cy="54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3416040" imgH="3632040" progId="Equation.3">
                  <p:embed/>
                </p:oleObj>
              </mc:Choice>
              <mc:Fallback>
                <p:oleObj name="Equation" r:id="rId5" imgW="3416040" imgH="3632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96963"/>
                        <a:ext cx="5114925" cy="543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375525" y="507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96136" y="6237312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497888" cy="1223963"/>
          </a:xfrm>
        </p:spPr>
        <p:txBody>
          <a:bodyPr/>
          <a:lstStyle/>
          <a:p>
            <a:pPr eaLnBrk="1" hangingPunct="1"/>
            <a:r>
              <a:rPr lang="nb-NO" smtClean="0"/>
              <a:t>Bruk av gitterenergi for stabilitetsvurdering av ioniske stoffer</a:t>
            </a:r>
            <a:br>
              <a:rPr lang="nb-NO" smtClean="0"/>
            </a:br>
            <a:r>
              <a:rPr lang="nb-NO" sz="2000" smtClean="0"/>
              <a:t>Eksempel: Løselighet av et salt i vann</a:t>
            </a:r>
            <a:endParaRPr lang="en-GB" sz="200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0768"/>
            <a:ext cx="669766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424863" cy="1143000"/>
          </a:xfrm>
        </p:spPr>
        <p:txBody>
          <a:bodyPr/>
          <a:lstStyle/>
          <a:p>
            <a:pPr eaLnBrk="1" hangingPunct="1"/>
            <a:r>
              <a:rPr lang="nb-NO" smtClean="0"/>
              <a:t>Bruk av gitterenergi for stabilitetsvurdering av ioniske stoffer</a:t>
            </a:r>
            <a:br>
              <a:rPr lang="nb-NO" smtClean="0"/>
            </a:br>
            <a:r>
              <a:rPr lang="nb-NO" sz="2000" smtClean="0"/>
              <a:t>Eksempel: Løselighet av et salt i vann</a:t>
            </a:r>
            <a:endParaRPr lang="en-US" sz="20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425" y="1295400"/>
            <a:ext cx="5410200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18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MX(s) = M</a:t>
            </a:r>
            <a:r>
              <a:rPr lang="en-GB" sz="1600" baseline="30000" smtClean="0">
                <a:cs typeface="Times New Roman" pitchFamily="18" charset="0"/>
              </a:rPr>
              <a:t>z+</a:t>
            </a:r>
            <a:r>
              <a:rPr lang="en-GB" sz="1600" smtClean="0">
                <a:cs typeface="Times New Roman" pitchFamily="18" charset="0"/>
              </a:rPr>
              <a:t>(aq) + X</a:t>
            </a:r>
            <a:r>
              <a:rPr lang="en-GB" sz="1600" baseline="30000" smtClean="0">
                <a:cs typeface="Times New Roman" pitchFamily="18" charset="0"/>
              </a:rPr>
              <a:t>z-</a:t>
            </a:r>
            <a:r>
              <a:rPr lang="en-GB" sz="1600" smtClean="0">
                <a:cs typeface="Times New Roman" pitchFamily="18" charset="0"/>
              </a:rPr>
              <a:t>(aq)    		E</a:t>
            </a:r>
            <a:r>
              <a:rPr lang="en-GB" sz="1600" baseline="-30000" smtClean="0">
                <a:cs typeface="Times New Roman" pitchFamily="18" charset="0"/>
              </a:rPr>
              <a:t>S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800" smtClean="0"/>
              <a:t>	Deles i to reaksjoner:</a:t>
            </a:r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Ionisering; </a:t>
            </a:r>
          </a:p>
          <a:p>
            <a:pPr lvl="1" eaLnBrk="1" hangingPunct="1">
              <a:buFontTx/>
              <a:buNone/>
            </a:pPr>
            <a:endParaRPr lang="en-GB" sz="16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MX(s) = M</a:t>
            </a:r>
            <a:r>
              <a:rPr lang="en-GB" sz="1600" baseline="30000" smtClean="0">
                <a:cs typeface="Times New Roman" pitchFamily="18" charset="0"/>
              </a:rPr>
              <a:t>z+</a:t>
            </a:r>
            <a:r>
              <a:rPr lang="en-GB" sz="1600" smtClean="0">
                <a:cs typeface="Times New Roman" pitchFamily="18" charset="0"/>
              </a:rPr>
              <a:t>(g) + X</a:t>
            </a:r>
            <a:r>
              <a:rPr lang="en-GB" sz="1600" baseline="30000" smtClean="0">
                <a:cs typeface="Times New Roman" pitchFamily="18" charset="0"/>
              </a:rPr>
              <a:t>z-</a:t>
            </a:r>
            <a:r>
              <a:rPr lang="en-GB" sz="1600" smtClean="0">
                <a:cs typeface="Times New Roman" pitchFamily="18" charset="0"/>
              </a:rPr>
              <a:t>(g) 	     	-E</a:t>
            </a:r>
            <a:r>
              <a:rPr lang="en-GB" sz="1600" baseline="-30000" smtClean="0">
                <a:cs typeface="Times New Roman" pitchFamily="18" charset="0"/>
              </a:rPr>
              <a:t>L</a:t>
            </a:r>
            <a:r>
              <a:rPr lang="en-US" sz="1600" smtClean="0"/>
              <a:t> </a:t>
            </a:r>
            <a:r>
              <a:rPr lang="nb-NO" sz="1600" smtClean="0"/>
              <a:t>(gitterenergi)</a:t>
            </a:r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Hydratisering (solvatisering) av ioner i vann:</a:t>
            </a:r>
          </a:p>
          <a:p>
            <a:pPr lvl="1" eaLnBrk="1" hangingPunct="1"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M</a:t>
            </a:r>
            <a:r>
              <a:rPr lang="nb-NO" sz="1600" baseline="30000" smtClean="0">
                <a:cs typeface="Times New Roman" pitchFamily="18" charset="0"/>
              </a:rPr>
              <a:t>z+</a:t>
            </a:r>
            <a:r>
              <a:rPr lang="nb-NO" sz="1600" smtClean="0">
                <a:cs typeface="Times New Roman" pitchFamily="18" charset="0"/>
              </a:rPr>
              <a:t>(g) + X</a:t>
            </a:r>
            <a:r>
              <a:rPr lang="nb-NO" sz="1600" baseline="30000" smtClean="0">
                <a:cs typeface="Times New Roman" pitchFamily="18" charset="0"/>
              </a:rPr>
              <a:t>z-</a:t>
            </a:r>
            <a:r>
              <a:rPr lang="nb-NO" sz="1600" smtClean="0">
                <a:cs typeface="Times New Roman" pitchFamily="18" charset="0"/>
              </a:rPr>
              <a:t>(g) = M</a:t>
            </a:r>
            <a:r>
              <a:rPr lang="nb-NO" sz="1600" baseline="30000" smtClean="0">
                <a:cs typeface="Times New Roman" pitchFamily="18" charset="0"/>
              </a:rPr>
              <a:t>z+</a:t>
            </a:r>
            <a:r>
              <a:rPr lang="nb-NO" sz="1600" smtClean="0">
                <a:cs typeface="Times New Roman" pitchFamily="18" charset="0"/>
              </a:rPr>
              <a:t>(aq) + X</a:t>
            </a:r>
            <a:r>
              <a:rPr lang="nb-NO" sz="1600" baseline="30000" smtClean="0">
                <a:cs typeface="Times New Roman" pitchFamily="18" charset="0"/>
              </a:rPr>
              <a:t>z-</a:t>
            </a:r>
            <a:r>
              <a:rPr lang="nb-NO" sz="1600" smtClean="0">
                <a:cs typeface="Times New Roman" pitchFamily="18" charset="0"/>
              </a:rPr>
              <a:t>(aq)		E</a:t>
            </a:r>
            <a:r>
              <a:rPr lang="nb-NO" sz="1600" baseline="-30000" smtClean="0">
                <a:cs typeface="Times New Roman" pitchFamily="18" charset="0"/>
              </a:rPr>
              <a:t>hyd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125538"/>
            <a:ext cx="35290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000" smtClean="0"/>
              <a:t>Løselighet av ionisk stoff i vann, forts.</a:t>
            </a:r>
            <a:endParaRPr lang="en-US" sz="200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181600"/>
            <a:ext cx="8305800" cy="1295400"/>
          </a:xfrm>
        </p:spPr>
        <p:txBody>
          <a:bodyPr/>
          <a:lstStyle/>
          <a:p>
            <a:pPr eaLnBrk="1" hangingPunct="1"/>
            <a:r>
              <a:rPr lang="nb-NO" smtClean="0"/>
              <a:t>Stort + lite ion: (r</a:t>
            </a:r>
            <a:r>
              <a:rPr lang="nb-NO" baseline="-25000" smtClean="0"/>
              <a:t>C</a:t>
            </a:r>
            <a:r>
              <a:rPr lang="nb-NO" smtClean="0"/>
              <a:t>+r</a:t>
            </a:r>
            <a:r>
              <a:rPr lang="nb-NO" baseline="-25000" smtClean="0"/>
              <a:t>A</a:t>
            </a:r>
            <a:r>
              <a:rPr lang="nb-NO" smtClean="0"/>
              <a:t>) stor: E</a:t>
            </a:r>
            <a:r>
              <a:rPr lang="nb-NO" baseline="-25000" smtClean="0"/>
              <a:t>L</a:t>
            </a:r>
            <a:r>
              <a:rPr lang="nb-NO" smtClean="0"/>
              <a:t> liten. E</a:t>
            </a:r>
            <a:r>
              <a:rPr lang="nb-NO" baseline="-25000" smtClean="0"/>
              <a:t>hyd</a:t>
            </a:r>
            <a:r>
              <a:rPr lang="nb-NO" smtClean="0"/>
              <a:t> stor: Løselig!</a:t>
            </a:r>
          </a:p>
          <a:p>
            <a:pPr eaLnBrk="1" hangingPunct="1"/>
            <a:r>
              <a:rPr lang="nb-NO" smtClean="0"/>
              <a:t>Stort + stort ion: (r</a:t>
            </a:r>
            <a:r>
              <a:rPr lang="nb-NO" baseline="-25000" smtClean="0"/>
              <a:t>C</a:t>
            </a:r>
            <a:r>
              <a:rPr lang="nb-NO" smtClean="0"/>
              <a:t>+r</a:t>
            </a:r>
            <a:r>
              <a:rPr lang="nb-NO" baseline="-25000" smtClean="0"/>
              <a:t>A</a:t>
            </a:r>
            <a:r>
              <a:rPr lang="nb-NO" smtClean="0"/>
              <a:t>) stor: E</a:t>
            </a:r>
            <a:r>
              <a:rPr lang="nb-NO" baseline="-25000" smtClean="0"/>
              <a:t>L</a:t>
            </a:r>
            <a:r>
              <a:rPr lang="nb-NO" smtClean="0"/>
              <a:t> liten. E</a:t>
            </a:r>
            <a:r>
              <a:rPr lang="nb-NO" baseline="-25000" smtClean="0"/>
              <a:t>hyd</a:t>
            </a:r>
            <a:r>
              <a:rPr lang="nb-NO" smtClean="0"/>
              <a:t> liten: Mindre løselig.</a:t>
            </a:r>
          </a:p>
          <a:p>
            <a:pPr eaLnBrk="1" hangingPunct="1"/>
            <a:r>
              <a:rPr lang="nb-NO" smtClean="0"/>
              <a:t>Lite + lite ion: (r</a:t>
            </a:r>
            <a:r>
              <a:rPr lang="nb-NO" baseline="-25000" smtClean="0"/>
              <a:t>C</a:t>
            </a:r>
            <a:r>
              <a:rPr lang="nb-NO" smtClean="0"/>
              <a:t>+r</a:t>
            </a:r>
            <a:r>
              <a:rPr lang="nb-NO" baseline="-25000" smtClean="0"/>
              <a:t>A</a:t>
            </a:r>
            <a:r>
              <a:rPr lang="nb-NO" smtClean="0"/>
              <a:t>) liten: E</a:t>
            </a:r>
            <a:r>
              <a:rPr lang="nb-NO" baseline="-25000" smtClean="0"/>
              <a:t>L</a:t>
            </a:r>
            <a:r>
              <a:rPr lang="nb-NO" smtClean="0"/>
              <a:t> stor. E</a:t>
            </a:r>
            <a:r>
              <a:rPr lang="nb-NO" baseline="-25000" smtClean="0"/>
              <a:t>hyd</a:t>
            </a:r>
            <a:r>
              <a:rPr lang="nb-NO" smtClean="0"/>
              <a:t> stor: Mindre løselig.</a:t>
            </a:r>
            <a:endParaRPr lang="en-US" smtClean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44913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47663" y="1319213"/>
          <a:ext cx="8339137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4533840" imgH="1701720" progId="Equation.3">
                  <p:embed/>
                </p:oleObj>
              </mc:Choice>
              <mc:Fallback>
                <p:oleObj name="Equation" r:id="rId3" imgW="4533840" imgH="1701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319213"/>
                        <a:ext cx="8339137" cy="310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 i faste stoffer; metaller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174232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Antall molekylorbitaler  er lik antall atomorbitaler.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Forskjellig energi (eller kvantetall)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Dannelse av bånd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Metaller (eks. Li og Be):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Overlapp mellom s og p ved </a:t>
            </a:r>
            <a:r>
              <a:rPr lang="nb-NO" sz="1600" dirty="0" err="1" smtClean="0"/>
              <a:t>likevektsavstand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Få valenselektroner – bare delvis fylling; metalliske egenskaper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351237" name="Picture 5" descr="C:\Documents and Settings\trulsn\My Documents\MetEnFrem\Figurer\PERK-2-18-baand-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38200"/>
            <a:ext cx="3352800" cy="20828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51238" name="Picture 6" descr="C:\Documents and Settings\trulsn\My Documents\MetEnFrem\Figurer\PerK-2-20-ba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126903" cy="3024336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96136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Tetthet av energier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71600"/>
            <a:ext cx="4248472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Tetthet av energier (</a:t>
            </a:r>
            <a:r>
              <a:rPr lang="nb-NO" sz="1800" dirty="0" err="1" smtClean="0"/>
              <a:t>Density</a:t>
            </a:r>
            <a:r>
              <a:rPr lang="nb-NO" sz="1800" dirty="0" smtClean="0"/>
              <a:t> Of States, DOS) er en mer komplisert funksjon av energien enn et ”bånd” gir inntrykk av.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Dersom et bånd er mindre enn halvfylt får vi n-ledning (elektron-”gass”)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Dersom et bånd er mer enn halvfylt får vi p-ledning (”hull-gass”)</a:t>
            </a:r>
            <a:endParaRPr lang="en-US" sz="1800" dirty="0" smtClean="0"/>
          </a:p>
        </p:txBody>
      </p:sp>
      <p:pic>
        <p:nvPicPr>
          <p:cNvPr id="29701" name="Picture 5" descr="C:\Documents and Settings\trulsn\My Documents\MetEnFrem\Figurer\fig035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75" y="13716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724128" y="5229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62000" y="5729288"/>
            <a:ext cx="769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800"/>
              <a:t>For ordens skyld: p’en i p-ledning har ikke noe med p-orbitaler å gjøre…..</a:t>
            </a: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Valens- og ledningsbånd; båndgap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576064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Molekylorbitalene i faste stoffer danner bånd og forbudte ”gap” i energinivåene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Elektronrike grunnstoffer tenderer til å fylle bånd (tilsvarer fulle skall/oktett)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Øverste fylte bånd kalles valensbåndet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Nederste tomme bånd kalles ledningsbåndet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Avstanden mellom de to kalles båndgapet, </a:t>
            </a:r>
            <a:r>
              <a:rPr lang="nb-NO" i="1" dirty="0" err="1" smtClean="0"/>
              <a:t>E</a:t>
            </a:r>
            <a:r>
              <a:rPr lang="nb-NO" i="1" baseline="-25000" dirty="0" err="1" smtClean="0"/>
              <a:t>g</a:t>
            </a:r>
            <a:endParaRPr lang="en-US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44208" y="1331661"/>
            <a:ext cx="2423525" cy="4187188"/>
            <a:chOff x="6444208" y="1331661"/>
            <a:chExt cx="2423525" cy="4187188"/>
          </a:xfrm>
        </p:grpSpPr>
        <p:pic>
          <p:nvPicPr>
            <p:cNvPr id="12290" name="Picture 2" descr="C:\Users\trulsn\Documents\MENA1000bok\Figurer\Kap 5 band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331661"/>
              <a:ext cx="1944216" cy="418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92923" y="3054151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i="1" dirty="0" err="1" smtClean="0"/>
                <a:t>E</a:t>
              </a:r>
              <a:r>
                <a:rPr lang="nb-NO" i="1" baseline="-25000" dirty="0" err="1" smtClean="0"/>
                <a:t>g</a:t>
              </a:r>
              <a:endParaRPr lang="nb-NO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Halvledere og isolatorer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43400" cy="50292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I ledningsbåndet kan elektroner få ekstra energi og bevege seg fritt.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et fullt valensbånd kan elektroner ikke bevege seg – derimot kan et hull bevege seg.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T</a:t>
            </a:r>
            <a:r>
              <a:rPr lang="nb-NO" sz="1800" dirty="0" smtClean="0"/>
              <a:t>=0: Ingen ledningselektroner eller hull. Isolator.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T</a:t>
            </a:r>
            <a:r>
              <a:rPr lang="nb-NO" sz="1800" dirty="0" smtClean="0"/>
              <a:t>&gt;0: Entropi fører til fordeling av elektroner på valens- og ledningsbåndene: Halvleder.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Avhenger av </a:t>
            </a:r>
            <a:r>
              <a:rPr lang="nb-NO" sz="1800" i="1" dirty="0" smtClean="0"/>
              <a:t>T</a:t>
            </a:r>
            <a:r>
              <a:rPr lang="nb-NO" sz="1800" dirty="0" smtClean="0"/>
              <a:t> og </a:t>
            </a:r>
            <a:r>
              <a:rPr lang="nb-NO" sz="1800" i="1" dirty="0" err="1" smtClean="0"/>
              <a:t>E</a:t>
            </a:r>
            <a:r>
              <a:rPr lang="nb-NO" sz="1800" i="1" baseline="-25000" dirty="0" err="1" smtClean="0"/>
              <a:t>g</a:t>
            </a:r>
            <a:endParaRPr lang="en-US" sz="1800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3314" name="Picture 2" descr="C:\Users\trulsn\Documents\MENA1000bok\Figurer\Kap 5 band intrinsisk eksitasj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232248" cy="47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Doping</a:t>
            </a:r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724400" cy="47244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Elektronrike fremmede species (dopanter) som holder dårlig på elektronene introduserer elektronnivåer med høyere energi enn vertskapets egne: vi får </a:t>
            </a:r>
            <a:r>
              <a:rPr lang="nb-NO" sz="1600" i="1" dirty="0" smtClean="0"/>
              <a:t>donor</a:t>
            </a:r>
            <a:r>
              <a:rPr lang="nb-NO" sz="1600" dirty="0" smtClean="0"/>
              <a:t>nivåer høyt i båndgapet.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Kan ved </a:t>
            </a:r>
            <a:r>
              <a:rPr lang="nb-NO" sz="1600" i="1" dirty="0" smtClean="0"/>
              <a:t>T</a:t>
            </a:r>
            <a:r>
              <a:rPr lang="nb-NO" sz="1600" dirty="0" smtClean="0"/>
              <a:t>&gt;0 lett donere elektroner til ledningsbåndet: n-leder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Elektronfattige fremmede species som ønsker elektroner introduserer tomme elektronnivåer: vi får </a:t>
            </a:r>
            <a:r>
              <a:rPr lang="nb-NO" sz="1600" i="1" dirty="0" err="1" smtClean="0"/>
              <a:t>akseptor</a:t>
            </a:r>
            <a:r>
              <a:rPr lang="nb-NO" sz="1600" dirty="0" err="1" smtClean="0"/>
              <a:t>nivåer</a:t>
            </a:r>
            <a:r>
              <a:rPr lang="nb-NO" sz="1600" dirty="0" smtClean="0"/>
              <a:t> lavt i båndgapet.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Kan ved </a:t>
            </a:r>
            <a:r>
              <a:rPr lang="nb-NO" sz="1600" i="1" dirty="0" smtClean="0"/>
              <a:t>T</a:t>
            </a:r>
            <a:r>
              <a:rPr lang="nb-NO" sz="1600" dirty="0" smtClean="0"/>
              <a:t>&gt;0 lett akseptere elektroner fra ledningsbåndet: p-leder</a:t>
            </a:r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4338" name="Picture 2" descr="C:\Users\trulsn\Documents\MENA1000bok\Figurer\Kap 5 donor aksep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3739"/>
            <a:ext cx="4183265" cy="39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Eksempel: p</a:t>
            </a:r>
            <a:r>
              <a:rPr lang="nb-NO" sz="1800" baseline="-25000" smtClean="0"/>
              <a:t>z</a:t>
            </a:r>
            <a:r>
              <a:rPr lang="nb-NO" sz="1800" smtClean="0"/>
              <a:t> + p</a:t>
            </a:r>
            <a:r>
              <a:rPr lang="nb-NO" sz="1800" baseline="-25000" smtClean="0"/>
              <a:t>z</a:t>
            </a:r>
            <a:endParaRPr lang="nb-NO" sz="1800" smtClean="0"/>
          </a:p>
          <a:p>
            <a:pPr lvl="2" eaLnBrk="1" hangingPunct="1"/>
            <a:r>
              <a:rPr lang="nb-NO" sz="1400" smtClean="0"/>
              <a:t>(i figuren kalt p</a:t>
            </a:r>
            <a:r>
              <a:rPr lang="nb-NO" sz="1400" baseline="-25000" smtClean="0"/>
              <a:t>x</a:t>
            </a:r>
            <a:r>
              <a:rPr lang="nb-NO" sz="1400" smtClean="0"/>
              <a:t>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p</a:t>
            </a:r>
            <a:r>
              <a:rPr lang="nb-NO" sz="1800" baseline="-25000" smtClean="0"/>
              <a:t>y</a:t>
            </a:r>
            <a:r>
              <a:rPr lang="nb-NO" sz="1800" smtClean="0"/>
              <a:t> + p</a:t>
            </a:r>
            <a:r>
              <a:rPr lang="nb-NO" sz="1800" baseline="-25000" smtClean="0"/>
              <a:t>y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baseline="-25000" smtClean="0"/>
          </a:p>
        </p:txBody>
      </p:sp>
      <p:pic>
        <p:nvPicPr>
          <p:cNvPr id="14341" name="Picture 5" descr="C:\Documents and Settings\trulsn\My Documents\MetEnFrem\Figurer\PERK-2-14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363" y="1143000"/>
            <a:ext cx="525303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trulsn\My Documents\MetEnFrem\Figurer\PERK-2-15-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675" y="3733800"/>
            <a:ext cx="5038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33795" name="Picture 9" descr="C:\Documents and Settings\trulsn\My Documents\MetEnFrem\Figurer\PerK-1-6-periodesyste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50292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Grunnstoffene – bindinger og egenskaper</a:t>
            </a:r>
            <a:endParaRPr lang="en-US" smtClean="0"/>
          </a:p>
        </p:txBody>
      </p:sp>
      <p:pic>
        <p:nvPicPr>
          <p:cNvPr id="357382" name="Picture 6" descr="C:\Documents and Settings\trulsn\My Documents\MetEnFrem\Figurer\PerK-3-1-halvmet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2466975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444208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4191000" cy="54864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nb-NO" sz="1400" smtClean="0"/>
              <a:t>		               Atomære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     He, Ne, Ar, Kr, Xe, Rn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         Molekylære; diatomære: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H</a:t>
            </a:r>
            <a:r>
              <a:rPr lang="nb-NO" sz="1200" baseline="-25000" smtClean="0"/>
              <a:t>2</a:t>
            </a:r>
            <a:r>
              <a:rPr lang="nb-NO" sz="1200" smtClean="0"/>
              <a:t> 		(H-H)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F</a:t>
            </a:r>
            <a:r>
              <a:rPr lang="nb-NO" sz="1200" baseline="-25000" smtClean="0"/>
              <a:t>2</a:t>
            </a:r>
            <a:r>
              <a:rPr lang="nb-NO" sz="1200" smtClean="0"/>
              <a:t>, Cl</a:t>
            </a:r>
            <a:r>
              <a:rPr lang="nb-NO" sz="1200" baseline="-25000" smtClean="0"/>
              <a:t>2</a:t>
            </a:r>
            <a:r>
              <a:rPr lang="nb-NO" sz="1200" smtClean="0"/>
              <a:t>, Br</a:t>
            </a:r>
            <a:r>
              <a:rPr lang="nb-NO" sz="1200" baseline="-25000" smtClean="0"/>
              <a:t>2</a:t>
            </a:r>
            <a:r>
              <a:rPr lang="nb-NO" sz="1200" smtClean="0"/>
              <a:t>, I</a:t>
            </a:r>
            <a:r>
              <a:rPr lang="nb-NO" sz="1200" baseline="-25000" smtClean="0"/>
              <a:t>2</a:t>
            </a:r>
            <a:r>
              <a:rPr lang="nb-NO" sz="1200" smtClean="0"/>
              <a:t> 	(F-F osv.)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O</a:t>
            </a:r>
            <a:r>
              <a:rPr lang="nb-NO" sz="1200" baseline="-25000" smtClean="0"/>
              <a:t>2</a:t>
            </a:r>
            <a:r>
              <a:rPr lang="nb-NO" sz="1200" smtClean="0"/>
              <a:t>, S</a:t>
            </a:r>
            <a:r>
              <a:rPr lang="nb-NO" sz="1200" baseline="-25000" smtClean="0"/>
              <a:t>2</a:t>
            </a:r>
            <a:r>
              <a:rPr lang="nb-NO" sz="1200" smtClean="0"/>
              <a:t>	(O=O osv.)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N</a:t>
            </a:r>
            <a:r>
              <a:rPr lang="nb-NO" sz="1200" baseline="-25000" smtClean="0"/>
              <a:t>2</a:t>
            </a:r>
            <a:r>
              <a:rPr lang="nb-NO" sz="1200" smtClean="0"/>
              <a:t>		(N </a:t>
            </a:r>
            <a:r>
              <a:rPr lang="nb-NO" sz="1400" smtClean="0">
                <a:sym typeface="Symbol" pitchFamily="18" charset="2"/>
              </a:rPr>
              <a:t></a:t>
            </a:r>
            <a:r>
              <a:rPr lang="nb-NO" sz="1200" smtClean="0"/>
              <a:t>N)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          Molekylære; polyedre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O</a:t>
            </a:r>
            <a:r>
              <a:rPr lang="nb-NO" sz="1200" baseline="-25000" smtClean="0"/>
              <a:t>3</a:t>
            </a:r>
            <a:r>
              <a:rPr lang="nb-NO" sz="1200" smtClean="0"/>
              <a:t>, S</a:t>
            </a:r>
            <a:r>
              <a:rPr lang="nb-NO" sz="1200" baseline="-25000" smtClean="0"/>
              <a:t>8</a:t>
            </a:r>
            <a:r>
              <a:rPr lang="nb-NO" sz="1200" smtClean="0"/>
              <a:t>, Se</a:t>
            </a:r>
            <a:r>
              <a:rPr lang="nb-NO" sz="1200" baseline="-25000" smtClean="0"/>
              <a:t>8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P</a:t>
            </a:r>
            <a:r>
              <a:rPr lang="nb-NO" sz="1200" baseline="-25000" smtClean="0"/>
              <a:t>4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C</a:t>
            </a:r>
            <a:r>
              <a:rPr lang="nb-NO" sz="1200" baseline="-25000" smtClean="0"/>
              <a:t>60</a:t>
            </a:r>
            <a:endParaRPr lang="nb-NO" sz="1200" smtClean="0"/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  Molekylære; kjeder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S</a:t>
            </a:r>
            <a:r>
              <a:rPr lang="nb-NO" sz="1200" baseline="-25000" smtClean="0"/>
              <a:t>n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(P</a:t>
            </a:r>
            <a:r>
              <a:rPr lang="nb-NO" sz="1200" baseline="-25000" smtClean="0"/>
              <a:t>4</a:t>
            </a:r>
            <a:r>
              <a:rPr lang="nb-NO" sz="1200" smtClean="0"/>
              <a:t>)</a:t>
            </a:r>
            <a:r>
              <a:rPr lang="nb-NO" sz="1200" baseline="-25000" smtClean="0"/>
              <a:t>n</a:t>
            </a:r>
            <a:r>
              <a:rPr lang="nb-NO" sz="1200" smtClean="0"/>
              <a:t>(rødt)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Makromolekylære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	  C(diamant)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Molekylære; lag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   P(sort)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   C(grafitt)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Halvmetaller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B, Si, Ge, As, Se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Metaller</a:t>
            </a:r>
          </a:p>
          <a:p>
            <a:pPr lvl="1" eaLnBrk="1" hangingPunct="1">
              <a:buFontTx/>
              <a:buNone/>
              <a:defRPr/>
            </a:pPr>
            <a:r>
              <a:rPr lang="nb-NO" sz="1200" smtClean="0"/>
              <a:t>  …..Al, Ga, Sn, Sb,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Forbindelser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4572000" cy="563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b-NO" sz="1600" smtClean="0"/>
              <a:t>To ikke-metaller: Kovalent forbindelse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</a:t>
            </a:r>
            <a:r>
              <a:rPr lang="nb-NO" sz="1400" baseline="-25000" smtClean="0"/>
              <a:t>2</a:t>
            </a:r>
            <a:r>
              <a:rPr lang="nb-NO" sz="1400" smtClean="0"/>
              <a:t>O, HCl, SO</a:t>
            </a:r>
            <a:r>
              <a:rPr lang="nb-NO" sz="1400" baseline="-25000" smtClean="0"/>
              <a:t>2</a:t>
            </a:r>
            <a:r>
              <a:rPr lang="nb-NO" sz="1400" smtClean="0"/>
              <a:t>, CH</a:t>
            </a:r>
            <a:r>
              <a:rPr lang="nb-NO" sz="1400" baseline="-25000" smtClean="0"/>
              <a:t>4</a:t>
            </a:r>
            <a:r>
              <a:rPr lang="nb-NO" sz="1400" smtClean="0"/>
              <a:t>, CS</a:t>
            </a:r>
            <a:r>
              <a:rPr lang="nb-NO" sz="1400" baseline="-25000" smtClean="0"/>
              <a:t>2</a:t>
            </a:r>
            <a:r>
              <a:rPr lang="nb-NO" sz="1400" smtClean="0"/>
              <a:t>, NI</a:t>
            </a:r>
            <a:r>
              <a:rPr lang="nb-NO" sz="1400" baseline="-25000" smtClean="0"/>
              <a:t>3</a:t>
            </a:r>
            <a:r>
              <a:rPr lang="nb-NO" sz="1400" smtClean="0"/>
              <a:t>, SiO</a:t>
            </a:r>
            <a:r>
              <a:rPr lang="nb-NO" sz="1400" baseline="-25000" smtClean="0"/>
              <a:t>2</a:t>
            </a:r>
            <a:r>
              <a:rPr lang="nb-NO" sz="1400" smtClean="0"/>
              <a:t>, SiC, BN, osv.</a:t>
            </a:r>
          </a:p>
          <a:p>
            <a:pPr lvl="1" eaLnBrk="1" hangingPunct="1"/>
            <a:endParaRPr lang="nb-NO" sz="1400" smtClean="0"/>
          </a:p>
          <a:p>
            <a:pPr eaLnBrk="1" hangingPunct="1">
              <a:buFontTx/>
              <a:buNone/>
            </a:pPr>
            <a:r>
              <a:rPr lang="nb-NO" sz="1600" smtClean="0"/>
              <a:t>To metaller: Metallisk forbindelse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NiAl, LaNi</a:t>
            </a:r>
            <a:r>
              <a:rPr lang="nb-NO" sz="1400" baseline="-25000" smtClean="0"/>
              <a:t>5</a:t>
            </a:r>
            <a:r>
              <a:rPr lang="nb-NO" sz="1400" smtClean="0"/>
              <a:t>, osv.</a:t>
            </a:r>
          </a:p>
          <a:p>
            <a:pPr lvl="1" eaLnBrk="1" hangingPunct="1"/>
            <a:endParaRPr lang="nb-NO" sz="1400" smtClean="0"/>
          </a:p>
          <a:p>
            <a:pPr eaLnBrk="1" hangingPunct="1">
              <a:buFontTx/>
              <a:buNone/>
            </a:pPr>
            <a:r>
              <a:rPr lang="nb-NO" sz="1600" smtClean="0"/>
              <a:t>Metall og ikke-metall: Ionisk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NaCl, SrO, LaF</a:t>
            </a:r>
            <a:r>
              <a:rPr lang="nb-NO" sz="1400" baseline="-25000" smtClean="0"/>
              <a:t>3</a:t>
            </a:r>
            <a:r>
              <a:rPr lang="nb-NO" sz="1400" smtClean="0"/>
              <a:t>, osv.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Minkende forskjell i elektronegativitet gir minkende ionisk og økende kovalent karakter; TiB</a:t>
            </a:r>
            <a:r>
              <a:rPr lang="nb-NO" sz="1400" baseline="-25000" smtClean="0"/>
              <a:t>2</a:t>
            </a:r>
            <a:r>
              <a:rPr lang="nb-NO" sz="1400" smtClean="0"/>
              <a:t>, WC, NiAs, osv.</a:t>
            </a:r>
          </a:p>
          <a:p>
            <a:pPr eaLnBrk="1" hangingPunct="1"/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Hydrogen: Variabel rolle (metall/ikke-metall)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HCl (polar kovalent), CH</a:t>
            </a:r>
            <a:r>
              <a:rPr lang="nb-NO" sz="1400" baseline="-25000" smtClean="0"/>
              <a:t>4 </a:t>
            </a:r>
            <a:r>
              <a:rPr lang="nb-NO" sz="1400" smtClean="0"/>
              <a:t>(kovalent), PdH</a:t>
            </a:r>
            <a:r>
              <a:rPr lang="nb-NO" sz="1400" baseline="-25000" smtClean="0"/>
              <a:t>2</a:t>
            </a:r>
            <a:r>
              <a:rPr lang="nb-NO" sz="1400" smtClean="0"/>
              <a:t> (metallisk), CaH</a:t>
            </a:r>
            <a:r>
              <a:rPr lang="nb-NO" sz="1400" baseline="-25000" smtClean="0"/>
              <a:t>2</a:t>
            </a:r>
            <a:r>
              <a:rPr lang="nb-NO" sz="1400" smtClean="0"/>
              <a:t> (ionisk)</a:t>
            </a:r>
          </a:p>
          <a:p>
            <a:pPr eaLnBrk="1" hangingPunct="1"/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Høyere forbindelser: Komplisert, men grupper kan ofte ses på som kovalente internt og ioniske eksternt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r>
              <a:rPr lang="nb-NO" sz="1400" smtClean="0"/>
              <a:t>, NO</a:t>
            </a:r>
            <a:r>
              <a:rPr lang="nb-NO" sz="1400" baseline="-25000" smtClean="0"/>
              <a:t>3</a:t>
            </a:r>
            <a:r>
              <a:rPr lang="nb-NO" sz="1400" baseline="30000" smtClean="0"/>
              <a:t>-</a:t>
            </a:r>
            <a:r>
              <a:rPr lang="nb-NO" sz="1400" smtClean="0"/>
              <a:t>, PO</a:t>
            </a:r>
            <a:r>
              <a:rPr lang="nb-NO" sz="1400" baseline="-25000" smtClean="0"/>
              <a:t>4</a:t>
            </a:r>
            <a:r>
              <a:rPr lang="nb-NO" sz="1400" baseline="30000" smtClean="0"/>
              <a:t>3-</a:t>
            </a:r>
            <a:r>
              <a:rPr lang="nb-NO" sz="1400" smtClean="0"/>
              <a:t>, NH</a:t>
            </a:r>
            <a:r>
              <a:rPr lang="nb-NO" sz="1400" baseline="-25000" smtClean="0"/>
              <a:t>4</a:t>
            </a:r>
            <a:r>
              <a:rPr lang="nb-NO" sz="1400" baseline="30000" smtClean="0"/>
              <a:t>+</a:t>
            </a:r>
            <a:r>
              <a:rPr lang="nb-NO" sz="1400" smtClean="0"/>
              <a:t>, osv.</a:t>
            </a:r>
            <a:endParaRPr lang="en-US" sz="1400" smtClean="0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629400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58407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pic>
        <p:nvPicPr>
          <p:cNvPr id="34823" name="Picture 8" descr="C:\Documents and Settings\trulsn\My Documents\MetEnFrem\Figurer\PerK-1-6-periodesyste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572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Organiske forbindelser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Kovalente forbindelser med karbon, C</a:t>
            </a:r>
          </a:p>
          <a:p>
            <a:pPr lvl="1" eaLnBrk="1" hangingPunct="1"/>
            <a:r>
              <a:rPr lang="nb-NO" smtClean="0"/>
              <a:t>&gt;30 millioner kjente organiske forbindelser</a:t>
            </a:r>
          </a:p>
          <a:p>
            <a:pPr lvl="1" eaLnBrk="1" hangingPunct="1"/>
            <a:r>
              <a:rPr lang="nb-NO" smtClean="0"/>
              <a:t>bare noen få, enkle karbonforbindelser regnes om uorganiske</a:t>
            </a:r>
          </a:p>
          <a:p>
            <a:pPr lvl="2" eaLnBrk="1" hangingPunct="1"/>
            <a:r>
              <a:rPr lang="nb-NO" smtClean="0"/>
              <a:t>karbonater CO</a:t>
            </a:r>
            <a:r>
              <a:rPr lang="nb-NO" baseline="-25000" smtClean="0"/>
              <a:t>3</a:t>
            </a:r>
            <a:r>
              <a:rPr lang="nb-NO" baseline="30000" smtClean="0"/>
              <a:t>2-</a:t>
            </a:r>
            <a:r>
              <a:rPr lang="nb-NO" smtClean="0"/>
              <a:t>, karbider C</a:t>
            </a:r>
            <a:r>
              <a:rPr lang="nb-NO" baseline="30000" smtClean="0"/>
              <a:t>4-</a:t>
            </a:r>
            <a:r>
              <a:rPr lang="nb-NO" smtClean="0"/>
              <a:t>, cyanider CN</a:t>
            </a:r>
            <a:r>
              <a:rPr lang="nb-NO" baseline="30000" smtClean="0"/>
              <a:t>-</a:t>
            </a:r>
            <a:r>
              <a:rPr lang="nb-NO" smtClean="0"/>
              <a:t>, CO, CO</a:t>
            </a:r>
            <a:r>
              <a:rPr lang="nb-NO" baseline="30000" smtClean="0"/>
              <a:t>2-</a:t>
            </a:r>
            <a:r>
              <a:rPr lang="nb-NO" smtClean="0"/>
              <a:t>….</a:t>
            </a:r>
          </a:p>
          <a:p>
            <a:pPr lvl="2" eaLnBrk="1" hangingPunct="1"/>
            <a:endParaRPr lang="nb-NO" smtClean="0"/>
          </a:p>
          <a:p>
            <a:pPr eaLnBrk="1" hangingPunct="1"/>
            <a:r>
              <a:rPr lang="nb-NO" smtClean="0"/>
              <a:t>De enkleste; hydrokarboner; alkaner</a:t>
            </a:r>
          </a:p>
          <a:p>
            <a:pPr lvl="1" eaLnBrk="1" hangingPunct="1"/>
            <a:r>
              <a:rPr lang="nb-NO" smtClean="0"/>
              <a:t>metan CH</a:t>
            </a:r>
            <a:r>
              <a:rPr lang="nb-NO" baseline="-25000" smtClean="0"/>
              <a:t>4</a:t>
            </a:r>
          </a:p>
          <a:p>
            <a:pPr lvl="1" eaLnBrk="1" hangingPunct="1"/>
            <a:r>
              <a:rPr lang="nb-NO" smtClean="0"/>
              <a:t>etan C</a:t>
            </a:r>
            <a:r>
              <a:rPr lang="nb-NO" baseline="-25000" smtClean="0"/>
              <a:t>2</a:t>
            </a:r>
            <a:r>
              <a:rPr lang="nb-NO" smtClean="0"/>
              <a:t>H</a:t>
            </a:r>
            <a:r>
              <a:rPr lang="nb-NO" baseline="-25000" smtClean="0"/>
              <a:t>6</a:t>
            </a:r>
          </a:p>
          <a:p>
            <a:pPr lvl="1" eaLnBrk="1" hangingPunct="1"/>
            <a:r>
              <a:rPr lang="nb-NO" smtClean="0"/>
              <a:t>propan C</a:t>
            </a:r>
            <a:r>
              <a:rPr lang="nb-NO" baseline="-25000" smtClean="0"/>
              <a:t>3</a:t>
            </a:r>
            <a:r>
              <a:rPr lang="nb-NO" smtClean="0"/>
              <a:t>H</a:t>
            </a:r>
            <a:r>
              <a:rPr lang="nb-NO" baseline="-25000" smtClean="0"/>
              <a:t>8</a:t>
            </a:r>
          </a:p>
          <a:p>
            <a:pPr lvl="1" eaLnBrk="1" hangingPunct="1"/>
            <a:r>
              <a:rPr lang="nb-NO" smtClean="0"/>
              <a:t>butan C</a:t>
            </a:r>
            <a:r>
              <a:rPr lang="nb-NO" baseline="-25000" smtClean="0"/>
              <a:t>4</a:t>
            </a:r>
            <a:r>
              <a:rPr lang="nb-NO" smtClean="0"/>
              <a:t>H</a:t>
            </a:r>
            <a:r>
              <a:rPr lang="nb-NO" baseline="-25000" smtClean="0"/>
              <a:t>10</a:t>
            </a:r>
            <a:r>
              <a:rPr lang="nb-NO" smtClean="0"/>
              <a:t>     </a:t>
            </a:r>
          </a:p>
          <a:p>
            <a:pPr lvl="2" eaLnBrk="1" hangingPunct="1"/>
            <a:r>
              <a:rPr lang="nb-NO" smtClean="0"/>
              <a:t>iso-butan     </a:t>
            </a:r>
          </a:p>
          <a:p>
            <a:pPr lvl="2" eaLnBrk="1" hangingPunct="1"/>
            <a:r>
              <a:rPr lang="nb-NO" smtClean="0"/>
              <a:t>n-butan</a:t>
            </a:r>
          </a:p>
          <a:p>
            <a:pPr lvl="1" eaLnBrk="1" hangingPunct="1">
              <a:buFontTx/>
              <a:buNone/>
            </a:pPr>
            <a:r>
              <a:rPr lang="nb-NO" smtClean="0"/>
              <a:t>	…</a:t>
            </a:r>
          </a:p>
          <a:p>
            <a:pPr lvl="1" eaLnBrk="1" hangingPunct="1"/>
            <a:r>
              <a:rPr lang="nb-NO" smtClean="0"/>
              <a:t>Generelt: C</a:t>
            </a:r>
            <a:r>
              <a:rPr lang="nb-NO" baseline="-25000" smtClean="0"/>
              <a:t>n</a:t>
            </a:r>
            <a:r>
              <a:rPr lang="nb-NO" smtClean="0"/>
              <a:t>H</a:t>
            </a:r>
            <a:r>
              <a:rPr lang="nb-NO" baseline="-25000" smtClean="0"/>
              <a:t>2n+2</a:t>
            </a:r>
          </a:p>
        </p:txBody>
      </p:sp>
      <p:pic>
        <p:nvPicPr>
          <p:cNvPr id="35845" name="Picture 4" descr="butane-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6529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butane-isom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933825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Hydrokarboner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7772400" cy="497125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Alkaner – bare enkeltbindinger (mettede)</a:t>
            </a:r>
          </a:p>
          <a:p>
            <a:pPr lvl="1" eaLnBrk="1" hangingPunct="1"/>
            <a:r>
              <a:rPr lang="nb-NO" sz="1600" dirty="0" smtClean="0"/>
              <a:t>metan CH</a:t>
            </a:r>
            <a:r>
              <a:rPr lang="nb-NO" sz="1600" baseline="-25000" dirty="0" smtClean="0"/>
              <a:t>4</a:t>
            </a:r>
          </a:p>
          <a:p>
            <a:pPr lvl="1" eaLnBrk="1" hangingPunct="1"/>
            <a:r>
              <a:rPr lang="nb-NO" sz="1600" dirty="0" smtClean="0"/>
              <a:t>etan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</a:t>
            </a:r>
          </a:p>
          <a:p>
            <a:pPr lvl="1" eaLnBrk="1" hangingPunct="1"/>
            <a:r>
              <a:rPr lang="nb-NO" sz="1600" dirty="0" smtClean="0"/>
              <a:t>C</a:t>
            </a:r>
            <a:r>
              <a:rPr lang="nb-NO" sz="1600" baseline="-25000" dirty="0" smtClean="0"/>
              <a:t>n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2n+2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Alkener – med dobbelbindinger (umettede)</a:t>
            </a:r>
          </a:p>
          <a:p>
            <a:pPr lvl="1" eaLnBrk="1" hangingPunct="1"/>
            <a:r>
              <a:rPr lang="nb-NO" sz="1600" dirty="0" smtClean="0"/>
              <a:t>eten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4</a:t>
            </a:r>
            <a:r>
              <a:rPr lang="nb-NO" sz="1600" dirty="0" smtClean="0"/>
              <a:t>		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C=CH</a:t>
            </a:r>
            <a:r>
              <a:rPr lang="nb-NO" sz="1600" baseline="-25000" dirty="0" smtClean="0"/>
              <a:t>2	</a:t>
            </a:r>
            <a:r>
              <a:rPr lang="nb-NO" sz="1600" dirty="0" smtClean="0"/>
              <a:t>CH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=CH</a:t>
            </a:r>
            <a:r>
              <a:rPr lang="nb-NO" sz="1600" baseline="-25000" dirty="0" smtClean="0"/>
              <a:t>2</a:t>
            </a:r>
          </a:p>
          <a:p>
            <a:pPr lvl="1" eaLnBrk="1" hangingPunct="1"/>
            <a:r>
              <a:rPr lang="nb-NO" sz="1600" dirty="0" smtClean="0"/>
              <a:t>propylen C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			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C=CH-CH</a:t>
            </a:r>
            <a:r>
              <a:rPr lang="nb-NO" sz="1600" baseline="-25000" dirty="0" smtClean="0"/>
              <a:t>3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Alkyner – med trippelbindinger</a:t>
            </a:r>
          </a:p>
          <a:p>
            <a:pPr lvl="1" eaLnBrk="1" hangingPunct="1"/>
            <a:r>
              <a:rPr lang="nb-NO" sz="1600" dirty="0" smtClean="0"/>
              <a:t>etyn (acetylen)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       HC</a:t>
            </a:r>
            <a:r>
              <a:rPr lang="nb-NO" sz="1600" dirty="0" smtClean="0">
                <a:cs typeface="Arial" charset="0"/>
              </a:rPr>
              <a:t>≡CH	CH≡CH</a:t>
            </a:r>
          </a:p>
          <a:p>
            <a:pPr lvl="1" eaLnBrk="1" hangingPunct="1"/>
            <a:endParaRPr lang="nb-NO" sz="1600" dirty="0" smtClean="0">
              <a:cs typeface="Arial" charset="0"/>
            </a:endParaRPr>
          </a:p>
          <a:p>
            <a:pPr eaLnBrk="1" hangingPunct="1"/>
            <a:r>
              <a:rPr lang="nb-NO" sz="1800" dirty="0" err="1" smtClean="0">
                <a:cs typeface="Arial" charset="0"/>
              </a:rPr>
              <a:t>Aromater</a:t>
            </a:r>
            <a:r>
              <a:rPr lang="nb-NO" sz="1800" dirty="0" smtClean="0">
                <a:cs typeface="Arial" charset="0"/>
              </a:rPr>
              <a:t> – ringformede forbindelser</a:t>
            </a:r>
          </a:p>
          <a:p>
            <a:pPr lvl="1" eaLnBrk="1" hangingPunct="1"/>
            <a:r>
              <a:rPr lang="nb-NO" sz="1600" dirty="0" smtClean="0"/>
              <a:t>sykloheksan 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12</a:t>
            </a:r>
          </a:p>
          <a:p>
            <a:pPr lvl="1" eaLnBrk="1" hangingPunct="1"/>
            <a:r>
              <a:rPr lang="nb-NO" sz="1600" dirty="0" smtClean="0"/>
              <a:t>benzen 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</a:t>
            </a:r>
          </a:p>
        </p:txBody>
      </p:sp>
      <p:pic>
        <p:nvPicPr>
          <p:cNvPr id="36869" name="Picture 4" descr="benzene-different-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3789040"/>
            <a:ext cx="25654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Hydrokarboner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5329238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mtClean="0"/>
              <a:t>Upolare – uløselige i vann</a:t>
            </a:r>
          </a:p>
          <a:p>
            <a:pPr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Smelte- og kokepunkt øker med antall karbonatomer</a:t>
            </a:r>
          </a:p>
          <a:p>
            <a:pPr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Hovedbestanddel i ”olje og gass”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raffineres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fraksjonert destillasjon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cracking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dehydrogenering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til asfalt…smøreoljer…paraffin, diesel, bensin…butan, propan, etan, metan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Høyt energi-innhold</a:t>
            </a:r>
          </a:p>
        </p:txBody>
      </p:sp>
      <p:pic>
        <p:nvPicPr>
          <p:cNvPr id="37893" name="Picture 4" descr="Wade-alkanes-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095375"/>
            <a:ext cx="38512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Wade-alkanes-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492500"/>
            <a:ext cx="39957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38915" name="Picture 10" descr="amyloid-protein-l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213100"/>
            <a:ext cx="30956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organiske forbindelser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mtClean="0"/>
              <a:t>med oksygen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alkoholer    	-OH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aldehyder   	-HC=O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ketoner       	-CO-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karboksylsyrer	-COOH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med nitrogen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aminosyrer; proteiner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urea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benzimidazol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polymerer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polyetylen (PE)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polypropylen (PP)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polybenzimidazol (PBI)</a:t>
            </a:r>
          </a:p>
        </p:txBody>
      </p:sp>
      <p:pic>
        <p:nvPicPr>
          <p:cNvPr id="38918" name="Picture 4" descr="meta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90613"/>
            <a:ext cx="8636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 descr="formaldehy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038" y="1557338"/>
            <a:ext cx="7207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6" descr="ace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846263"/>
            <a:ext cx="936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7" descr="Formic-ac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420938"/>
            <a:ext cx="8366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Acetic_acid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657475"/>
            <a:ext cx="1152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9" descr="amino-acid-alpha-2D-fl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357563"/>
            <a:ext cx="1295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1" descr="Benzimidazole_simple_structu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4005263"/>
            <a:ext cx="10239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2" descr="polybenzimidazo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5472113"/>
            <a:ext cx="1944687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Fasediagram - tilstandsdiagram</a:t>
            </a:r>
            <a:endParaRPr lang="en-US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80728"/>
            <a:ext cx="4608512" cy="542007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Én komponent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Ett </a:t>
            </a:r>
            <a:r>
              <a:rPr lang="nb-NO" sz="1600" dirty="0" smtClean="0"/>
              <a:t>grunnstoff eller én forbindelse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		</a:t>
            </a:r>
            <a:r>
              <a:rPr lang="nb-NO" sz="1600" i="1" dirty="0" smtClean="0"/>
              <a:t>P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i="1" dirty="0" smtClean="0"/>
              <a:t>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Viser </a:t>
            </a:r>
            <a:r>
              <a:rPr lang="nb-NO" sz="1600" dirty="0" smtClean="0"/>
              <a:t>stabilitetsområder for forskjellige faser av komponenten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Et </a:t>
            </a:r>
            <a:r>
              <a:rPr lang="nb-NO" sz="1600" dirty="0" smtClean="0"/>
              <a:t>resultat av minimalisering av Gibbs energi for systemet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Høyere </a:t>
            </a:r>
            <a:r>
              <a:rPr lang="nb-NO" sz="1600" dirty="0" smtClean="0"/>
              <a:t>temperatur og lavere trykk: Mindre kondenserte faser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Trippelpunkt</a:t>
            </a:r>
            <a:r>
              <a:rPr lang="nb-NO" sz="1600" dirty="0" smtClean="0"/>
              <a:t>: Likevekt mellom fast stoff, væske og gass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Kritisk </a:t>
            </a:r>
            <a:r>
              <a:rPr lang="nb-NO" sz="1600" dirty="0" smtClean="0"/>
              <a:t>punkt; grense for forskjell mellom væske og gass. Over dette: Superkritisk.</a:t>
            </a:r>
          </a:p>
        </p:txBody>
      </p:sp>
      <p:pic>
        <p:nvPicPr>
          <p:cNvPr id="40965" name="Picture 5" descr="aan-23-j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212976"/>
            <a:ext cx="43180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MAW-9-3-C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15557" y="692696"/>
            <a:ext cx="31686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548064" y="619957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 og A.A. Næss: Metalliske materialer</a:t>
            </a:r>
            <a:endParaRPr lang="en-US" sz="1000" dirty="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27751" y="2232472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/>
              <a:t>CO</a:t>
            </a:r>
            <a:r>
              <a:rPr lang="nb-NO" sz="2000" baseline="-25000" dirty="0"/>
              <a:t>2</a:t>
            </a:r>
            <a:endParaRPr lang="en-US" sz="2000" baseline="-25000" dirty="0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001000" y="5157192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/>
              <a:t>Fe</a:t>
            </a:r>
            <a:endParaRPr lang="en-US" sz="2000" baseline="-25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</a:t>
            </a:r>
            <a:endParaRPr lang="en-US" smtClean="0"/>
          </a:p>
        </p:txBody>
      </p:sp>
      <p:sp>
        <p:nvSpPr>
          <p:cNvPr id="11271" name="Text Box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3886200" cy="47244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Molekylorbitaler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Forenklede modeller: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VB, Lewis, VSEPR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Bindingstyper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	Kovalent, Metallisk, Ionisk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Energibetraktninger for ioniske stoffer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Bånd og båndgap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Metaller, halvledere (&amp;doping), isolatorer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Forbindelser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Kovalente, ioniske, metalliske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Organiske forbindelser; stor </a:t>
            </a:r>
            <a:r>
              <a:rPr lang="nb-NO" sz="1600" dirty="0" smtClean="0">
                <a:solidFill>
                  <a:srgbClr val="000066"/>
                </a:solidFill>
              </a:rPr>
              <a:t>gruppe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>
                <a:solidFill>
                  <a:srgbClr val="000066"/>
                </a:solidFill>
              </a:rPr>
              <a:t>	</a:t>
            </a:r>
            <a:r>
              <a:rPr lang="nb-NO" sz="1600" dirty="0" smtClean="0">
                <a:solidFill>
                  <a:srgbClr val="000066"/>
                </a:solidFill>
              </a:rPr>
              <a:t>	Polymerer</a:t>
            </a:r>
            <a:endParaRPr lang="nb-NO" sz="1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Tilstandsdiagram</a:t>
            </a:r>
            <a:endParaRPr lang="nb-NO" sz="16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2725"/>
              </p:ext>
            </p:extLst>
          </p:nvPr>
        </p:nvGraphicFramePr>
        <p:xfrm>
          <a:off x="5106888" y="2636912"/>
          <a:ext cx="20574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888" y="2636912"/>
                        <a:ext cx="20574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9" descr="PERK-2-11-oktaeder-VSEP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1336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fig0301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990600"/>
            <a:ext cx="1079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1" name="Picture 6" descr="MAW-9-3-CO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34038" y="5013176"/>
            <a:ext cx="2298402" cy="181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trulsn\Documents\MENA1000bok\Figurer\Kap 5 band intrinsisk eksitasj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56" y="2498192"/>
            <a:ext cx="1124323" cy="23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olybenzimidazo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662" y="5589240"/>
            <a:ext cx="1584498" cy="86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ig0304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1268760"/>
            <a:ext cx="1726977" cy="54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butane-3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464" y="4509120"/>
            <a:ext cx="1511696" cy="11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 – bindinger og forbindelser</a:t>
            </a:r>
            <a:endParaRPr lang="en-US" smtClean="0"/>
          </a:p>
        </p:txBody>
      </p:sp>
      <p:grpSp>
        <p:nvGrpSpPr>
          <p:cNvPr id="44036" name="Group 82"/>
          <p:cNvGrpSpPr>
            <a:grpSpLocks/>
          </p:cNvGrpSpPr>
          <p:nvPr/>
        </p:nvGrpSpPr>
        <p:grpSpPr bwMode="auto">
          <a:xfrm>
            <a:off x="457200" y="990600"/>
            <a:ext cx="8305800" cy="5410200"/>
            <a:chOff x="-2" y="-2"/>
            <a:chExt cx="2574" cy="5527"/>
          </a:xfrm>
        </p:grpSpPr>
        <p:grpSp>
          <p:nvGrpSpPr>
            <p:cNvPr id="44037" name="Group 80"/>
            <p:cNvGrpSpPr>
              <a:grpSpLocks/>
            </p:cNvGrpSpPr>
            <p:nvPr/>
          </p:nvGrpSpPr>
          <p:grpSpPr bwMode="auto">
            <a:xfrm>
              <a:off x="0" y="0"/>
              <a:ext cx="2570" cy="5523"/>
              <a:chOff x="0" y="0"/>
              <a:chExt cx="2570" cy="5523"/>
            </a:xfrm>
          </p:grpSpPr>
          <p:grpSp>
            <p:nvGrpSpPr>
              <p:cNvPr id="44039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815" cy="1093"/>
                <a:chOff x="0" y="0"/>
                <a:chExt cx="815" cy="1093"/>
              </a:xfrm>
            </p:grpSpPr>
            <p:sp>
              <p:nvSpPr>
                <p:cNvPr id="44112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Type forbindelse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1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0" name="Group 33"/>
              <p:cNvGrpSpPr>
                <a:grpSpLocks/>
              </p:cNvGrpSpPr>
              <p:nvPr/>
            </p:nvGrpSpPr>
            <p:grpSpPr bwMode="auto">
              <a:xfrm>
                <a:off x="815" y="0"/>
                <a:ext cx="681" cy="1093"/>
                <a:chOff x="815" y="0"/>
                <a:chExt cx="681" cy="1093"/>
              </a:xfrm>
            </p:grpSpPr>
            <p:sp>
              <p:nvSpPr>
                <p:cNvPr id="44110" name="Rectangle 6"/>
                <p:cNvSpPr>
                  <a:spLocks noChangeArrowheads="1"/>
                </p:cNvSpPr>
                <p:nvPr/>
              </p:nvSpPr>
              <p:spPr bwMode="auto">
                <a:xfrm>
                  <a:off x="858" y="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Aggregattilstand, mekaniske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11" name="Rectangle 32"/>
                <p:cNvSpPr>
                  <a:spLocks noChangeArrowheads="1"/>
                </p:cNvSpPr>
                <p:nvPr/>
              </p:nvSpPr>
              <p:spPr bwMode="auto">
                <a:xfrm>
                  <a:off x="815" y="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1" name="Group 35"/>
              <p:cNvGrpSpPr>
                <a:grpSpLocks/>
              </p:cNvGrpSpPr>
              <p:nvPr/>
            </p:nvGrpSpPr>
            <p:grpSpPr bwMode="auto">
              <a:xfrm>
                <a:off x="1496" y="0"/>
                <a:ext cx="633" cy="1093"/>
                <a:chOff x="1496" y="0"/>
                <a:chExt cx="633" cy="1093"/>
              </a:xfrm>
            </p:grpSpPr>
            <p:sp>
              <p:nvSpPr>
                <p:cNvPr id="44108" name="Rectangle 7"/>
                <p:cNvSpPr>
                  <a:spLocks noChangeArrowheads="1"/>
                </p:cNvSpPr>
                <p:nvPr/>
              </p:nvSpPr>
              <p:spPr bwMode="auto">
                <a:xfrm>
                  <a:off x="1539" y="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Typiske elektriske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9" name="Rectangle 34"/>
                <p:cNvSpPr>
                  <a:spLocks noChangeArrowheads="1"/>
                </p:cNvSpPr>
                <p:nvPr/>
              </p:nvSpPr>
              <p:spPr bwMode="auto">
                <a:xfrm>
                  <a:off x="1496" y="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2" name="Group 37"/>
              <p:cNvGrpSpPr>
                <a:grpSpLocks/>
              </p:cNvGrpSpPr>
              <p:nvPr/>
            </p:nvGrpSpPr>
            <p:grpSpPr bwMode="auto">
              <a:xfrm>
                <a:off x="2129" y="0"/>
                <a:ext cx="441" cy="1093"/>
                <a:chOff x="2129" y="0"/>
                <a:chExt cx="441" cy="1093"/>
              </a:xfrm>
            </p:grpSpPr>
            <p:sp>
              <p:nvSpPr>
                <p:cNvPr id="44106" name="Rectangle 8"/>
                <p:cNvSpPr>
                  <a:spLocks noChangeArrowheads="1"/>
                </p:cNvSpPr>
                <p:nvPr/>
              </p:nvSpPr>
              <p:spPr bwMode="auto">
                <a:xfrm>
                  <a:off x="2172" y="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Andre typiske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7" name="Rectangle 36"/>
                <p:cNvSpPr>
                  <a:spLocks noChangeArrowheads="1"/>
                </p:cNvSpPr>
                <p:nvPr/>
              </p:nvSpPr>
              <p:spPr bwMode="auto">
                <a:xfrm>
                  <a:off x="2129" y="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3" name="Group 39"/>
              <p:cNvGrpSpPr>
                <a:grpSpLocks/>
              </p:cNvGrpSpPr>
              <p:nvPr/>
            </p:nvGrpSpPr>
            <p:grpSpPr bwMode="auto">
              <a:xfrm>
                <a:off x="0" y="1093"/>
                <a:ext cx="422" cy="2819"/>
                <a:chOff x="0" y="1093"/>
                <a:chExt cx="422" cy="2819"/>
              </a:xfrm>
            </p:grpSpPr>
            <p:sp>
              <p:nvSpPr>
                <p:cNvPr id="44104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093"/>
                  <a:ext cx="336" cy="28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Kovalente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5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093"/>
                  <a:ext cx="422" cy="281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4" name="Group 41"/>
              <p:cNvGrpSpPr>
                <a:grpSpLocks/>
              </p:cNvGrpSpPr>
              <p:nvPr/>
            </p:nvGrpSpPr>
            <p:grpSpPr bwMode="auto">
              <a:xfrm>
                <a:off x="422" y="1093"/>
                <a:ext cx="393" cy="863"/>
                <a:chOff x="422" y="1093"/>
                <a:chExt cx="393" cy="863"/>
              </a:xfrm>
            </p:grpSpPr>
            <p:sp>
              <p:nvSpPr>
                <p:cNvPr id="441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" y="1093"/>
                  <a:ext cx="30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Molekyler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3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" y="1093"/>
                  <a:ext cx="39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5" name="Group 43"/>
              <p:cNvGrpSpPr>
                <a:grpSpLocks/>
              </p:cNvGrpSpPr>
              <p:nvPr/>
            </p:nvGrpSpPr>
            <p:grpSpPr bwMode="auto">
              <a:xfrm>
                <a:off x="815" y="1093"/>
                <a:ext cx="681" cy="863"/>
                <a:chOff x="815" y="1093"/>
                <a:chExt cx="681" cy="863"/>
              </a:xfrm>
            </p:grpSpPr>
            <p:sp>
              <p:nvSpPr>
                <p:cNvPr id="44100" name="Rectangle 11"/>
                <p:cNvSpPr>
                  <a:spLocks noChangeArrowheads="1"/>
                </p:cNvSpPr>
                <p:nvPr/>
              </p:nvSpPr>
              <p:spPr bwMode="auto">
                <a:xfrm>
                  <a:off x="858" y="1093"/>
                  <a:ext cx="59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Gasser, væsker, faste stoffer med lave smeltepunkt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1" name="Rectangle 42"/>
                <p:cNvSpPr>
                  <a:spLocks noChangeArrowheads="1"/>
                </p:cNvSpPr>
                <p:nvPr/>
              </p:nvSpPr>
              <p:spPr bwMode="auto">
                <a:xfrm>
                  <a:off x="815" y="1093"/>
                  <a:ext cx="68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6" name="Group 45"/>
              <p:cNvGrpSpPr>
                <a:grpSpLocks/>
              </p:cNvGrpSpPr>
              <p:nvPr/>
            </p:nvGrpSpPr>
            <p:grpSpPr bwMode="auto">
              <a:xfrm>
                <a:off x="1496" y="1093"/>
                <a:ext cx="633" cy="863"/>
                <a:chOff x="1496" y="1093"/>
                <a:chExt cx="633" cy="863"/>
              </a:xfrm>
            </p:grpSpPr>
            <p:sp>
              <p:nvSpPr>
                <p:cNvPr id="44098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9" y="1093"/>
                  <a:ext cx="54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Oftest isolerende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9" name="Rectangle 44"/>
                <p:cNvSpPr>
                  <a:spLocks noChangeArrowheads="1"/>
                </p:cNvSpPr>
                <p:nvPr/>
              </p:nvSpPr>
              <p:spPr bwMode="auto">
                <a:xfrm>
                  <a:off x="1496" y="1093"/>
                  <a:ext cx="63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7" name="Group 47"/>
              <p:cNvGrpSpPr>
                <a:grpSpLocks/>
              </p:cNvGrpSpPr>
              <p:nvPr/>
            </p:nvGrpSpPr>
            <p:grpSpPr bwMode="auto">
              <a:xfrm>
                <a:off x="2129" y="1093"/>
                <a:ext cx="441" cy="863"/>
                <a:chOff x="2129" y="1093"/>
                <a:chExt cx="441" cy="863"/>
              </a:xfrm>
            </p:grpSpPr>
            <p:sp>
              <p:nvSpPr>
                <p:cNvPr id="44096" name="Rectangle 13"/>
                <p:cNvSpPr>
                  <a:spLocks noChangeArrowheads="1"/>
                </p:cNvSpPr>
                <p:nvPr/>
              </p:nvSpPr>
              <p:spPr bwMode="auto">
                <a:xfrm>
                  <a:off x="2172" y="1093"/>
                  <a:ext cx="35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7" name="Rectangle 46"/>
                <p:cNvSpPr>
                  <a:spLocks noChangeArrowheads="1"/>
                </p:cNvSpPr>
                <p:nvPr/>
              </p:nvSpPr>
              <p:spPr bwMode="auto">
                <a:xfrm>
                  <a:off x="2129" y="1093"/>
                  <a:ext cx="44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8" name="Group 49"/>
              <p:cNvGrpSpPr>
                <a:grpSpLocks/>
              </p:cNvGrpSpPr>
              <p:nvPr/>
            </p:nvGrpSpPr>
            <p:grpSpPr bwMode="auto">
              <a:xfrm>
                <a:off x="422" y="1956"/>
                <a:ext cx="393" cy="978"/>
                <a:chOff x="422" y="1956"/>
                <a:chExt cx="393" cy="978"/>
              </a:xfrm>
            </p:grpSpPr>
            <p:sp>
              <p:nvSpPr>
                <p:cNvPr id="44094" name="Rectangle 14"/>
                <p:cNvSpPr>
                  <a:spLocks noChangeArrowheads="1"/>
                </p:cNvSpPr>
                <p:nvPr/>
              </p:nvSpPr>
              <p:spPr bwMode="auto">
                <a:xfrm>
                  <a:off x="465" y="1956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2-dim. sjikt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5" name="Rectangle 48"/>
                <p:cNvSpPr>
                  <a:spLocks noChangeArrowheads="1"/>
                </p:cNvSpPr>
                <p:nvPr/>
              </p:nvSpPr>
              <p:spPr bwMode="auto">
                <a:xfrm>
                  <a:off x="422" y="1956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9" name="Group 51"/>
              <p:cNvGrpSpPr>
                <a:grpSpLocks/>
              </p:cNvGrpSpPr>
              <p:nvPr/>
            </p:nvGrpSpPr>
            <p:grpSpPr bwMode="auto">
              <a:xfrm>
                <a:off x="815" y="1956"/>
                <a:ext cx="681" cy="978"/>
                <a:chOff x="815" y="1956"/>
                <a:chExt cx="681" cy="978"/>
              </a:xfrm>
            </p:grpSpPr>
            <p:sp>
              <p:nvSpPr>
                <p:cNvPr id="44092" name="Rectangle 15"/>
                <p:cNvSpPr>
                  <a:spLocks noChangeArrowheads="1"/>
                </p:cNvSpPr>
                <p:nvPr/>
              </p:nvSpPr>
              <p:spPr bwMode="auto">
                <a:xfrm>
                  <a:off x="858" y="1956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sjiktstrukturer, smøremidler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3" name="Rectangle 50"/>
                <p:cNvSpPr>
                  <a:spLocks noChangeArrowheads="1"/>
                </p:cNvSpPr>
                <p:nvPr/>
              </p:nvSpPr>
              <p:spPr bwMode="auto">
                <a:xfrm>
                  <a:off x="815" y="1956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0" name="Group 53"/>
              <p:cNvGrpSpPr>
                <a:grpSpLocks/>
              </p:cNvGrpSpPr>
              <p:nvPr/>
            </p:nvGrpSpPr>
            <p:grpSpPr bwMode="auto">
              <a:xfrm>
                <a:off x="1496" y="1956"/>
                <a:ext cx="633" cy="978"/>
                <a:chOff x="1496" y="1956"/>
                <a:chExt cx="633" cy="978"/>
              </a:xfrm>
            </p:grpSpPr>
            <p:sp>
              <p:nvSpPr>
                <p:cNvPr id="44090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9" y="1956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1" name="Rectangle 52"/>
                <p:cNvSpPr>
                  <a:spLocks noChangeArrowheads="1"/>
                </p:cNvSpPr>
                <p:nvPr/>
              </p:nvSpPr>
              <p:spPr bwMode="auto">
                <a:xfrm>
                  <a:off x="1496" y="1956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1" name="Group 55"/>
              <p:cNvGrpSpPr>
                <a:grpSpLocks/>
              </p:cNvGrpSpPr>
              <p:nvPr/>
            </p:nvGrpSpPr>
            <p:grpSpPr bwMode="auto">
              <a:xfrm>
                <a:off x="2129" y="1956"/>
                <a:ext cx="441" cy="978"/>
                <a:chOff x="2129" y="1956"/>
                <a:chExt cx="441" cy="978"/>
              </a:xfrm>
            </p:grpSpPr>
            <p:sp>
              <p:nvSpPr>
                <p:cNvPr id="4408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72" y="1956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9" name="Rectangle 54"/>
                <p:cNvSpPr>
                  <a:spLocks noChangeArrowheads="1"/>
                </p:cNvSpPr>
                <p:nvPr/>
              </p:nvSpPr>
              <p:spPr bwMode="auto">
                <a:xfrm>
                  <a:off x="2129" y="1956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2" name="Group 57"/>
              <p:cNvGrpSpPr>
                <a:grpSpLocks/>
              </p:cNvGrpSpPr>
              <p:nvPr/>
            </p:nvGrpSpPr>
            <p:grpSpPr bwMode="auto">
              <a:xfrm>
                <a:off x="422" y="2934"/>
                <a:ext cx="393" cy="978"/>
                <a:chOff x="422" y="2934"/>
                <a:chExt cx="393" cy="978"/>
              </a:xfrm>
            </p:grpSpPr>
            <p:sp>
              <p:nvSpPr>
                <p:cNvPr id="44086" name="Rectangle 18"/>
                <p:cNvSpPr>
                  <a:spLocks noChangeArrowheads="1"/>
                </p:cNvSpPr>
                <p:nvPr/>
              </p:nvSpPr>
              <p:spPr bwMode="auto">
                <a:xfrm>
                  <a:off x="465" y="2934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3-dim. nettverk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7" name="Rectangle 56"/>
                <p:cNvSpPr>
                  <a:spLocks noChangeArrowheads="1"/>
                </p:cNvSpPr>
                <p:nvPr/>
              </p:nvSpPr>
              <p:spPr bwMode="auto">
                <a:xfrm>
                  <a:off x="422" y="2934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3" name="Group 59"/>
              <p:cNvGrpSpPr>
                <a:grpSpLocks/>
              </p:cNvGrpSpPr>
              <p:nvPr/>
            </p:nvGrpSpPr>
            <p:grpSpPr bwMode="auto">
              <a:xfrm>
                <a:off x="815" y="2934"/>
                <a:ext cx="681" cy="978"/>
                <a:chOff x="815" y="2934"/>
                <a:chExt cx="681" cy="978"/>
              </a:xfrm>
            </p:grpSpPr>
            <p:sp>
              <p:nvSpPr>
                <p:cNvPr id="44084" name="Rectangle 19"/>
                <p:cNvSpPr>
                  <a:spLocks noChangeArrowheads="1"/>
                </p:cNvSpPr>
                <p:nvPr/>
              </p:nvSpPr>
              <p:spPr bwMode="auto">
                <a:xfrm>
                  <a:off x="858" y="2934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Svært harde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5" name="Rectangle 58"/>
                <p:cNvSpPr>
                  <a:spLocks noChangeArrowheads="1"/>
                </p:cNvSpPr>
                <p:nvPr/>
              </p:nvSpPr>
              <p:spPr bwMode="auto">
                <a:xfrm>
                  <a:off x="815" y="2934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4" name="Group 61"/>
              <p:cNvGrpSpPr>
                <a:grpSpLocks/>
              </p:cNvGrpSpPr>
              <p:nvPr/>
            </p:nvGrpSpPr>
            <p:grpSpPr bwMode="auto">
              <a:xfrm>
                <a:off x="1496" y="2934"/>
                <a:ext cx="633" cy="978"/>
                <a:chOff x="1496" y="2934"/>
                <a:chExt cx="633" cy="978"/>
              </a:xfrm>
            </p:grpSpPr>
            <p:sp>
              <p:nvSpPr>
                <p:cNvPr id="44082" name="Rectangle 20"/>
                <p:cNvSpPr>
                  <a:spLocks noChangeArrowheads="1"/>
                </p:cNvSpPr>
                <p:nvPr/>
              </p:nvSpPr>
              <p:spPr bwMode="auto">
                <a:xfrm>
                  <a:off x="1539" y="2934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Isolatorer, halvledere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3" name="Rectangle 60"/>
                <p:cNvSpPr>
                  <a:spLocks noChangeArrowheads="1"/>
                </p:cNvSpPr>
                <p:nvPr/>
              </p:nvSpPr>
              <p:spPr bwMode="auto">
                <a:xfrm>
                  <a:off x="1496" y="2934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5" name="Group 63"/>
              <p:cNvGrpSpPr>
                <a:grpSpLocks/>
              </p:cNvGrpSpPr>
              <p:nvPr/>
            </p:nvGrpSpPr>
            <p:grpSpPr bwMode="auto">
              <a:xfrm>
                <a:off x="2129" y="2934"/>
                <a:ext cx="441" cy="978"/>
                <a:chOff x="2129" y="2934"/>
                <a:chExt cx="441" cy="978"/>
              </a:xfrm>
            </p:grpSpPr>
            <p:sp>
              <p:nvSpPr>
                <p:cNvPr id="44080" name="Rectangle 21"/>
                <p:cNvSpPr>
                  <a:spLocks noChangeArrowheads="1"/>
                </p:cNvSpPr>
                <p:nvPr/>
              </p:nvSpPr>
              <p:spPr bwMode="auto">
                <a:xfrm>
                  <a:off x="2172" y="2934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1" name="Rectangle 62"/>
                <p:cNvSpPr>
                  <a:spLocks noChangeArrowheads="1"/>
                </p:cNvSpPr>
                <p:nvPr/>
              </p:nvSpPr>
              <p:spPr bwMode="auto">
                <a:xfrm>
                  <a:off x="2129" y="2934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6" name="Group 65"/>
              <p:cNvGrpSpPr>
                <a:grpSpLocks/>
              </p:cNvGrpSpPr>
              <p:nvPr/>
            </p:nvGrpSpPr>
            <p:grpSpPr bwMode="auto">
              <a:xfrm>
                <a:off x="0" y="3912"/>
                <a:ext cx="815" cy="518"/>
                <a:chOff x="0" y="3912"/>
                <a:chExt cx="815" cy="518"/>
              </a:xfrm>
            </p:grpSpPr>
            <p:sp>
              <p:nvSpPr>
                <p:cNvPr id="44078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3912"/>
                  <a:ext cx="72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9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912"/>
                  <a:ext cx="8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7" name="Group 67"/>
              <p:cNvGrpSpPr>
                <a:grpSpLocks/>
              </p:cNvGrpSpPr>
              <p:nvPr/>
            </p:nvGrpSpPr>
            <p:grpSpPr bwMode="auto">
              <a:xfrm>
                <a:off x="815" y="3912"/>
                <a:ext cx="681" cy="518"/>
                <a:chOff x="815" y="3912"/>
                <a:chExt cx="681" cy="518"/>
              </a:xfrm>
            </p:grpSpPr>
            <p:sp>
              <p:nvSpPr>
                <p:cNvPr id="44076" name="Rectangle 23"/>
                <p:cNvSpPr>
                  <a:spLocks noChangeArrowheads="1"/>
                </p:cNvSpPr>
                <p:nvPr/>
              </p:nvSpPr>
              <p:spPr bwMode="auto">
                <a:xfrm>
                  <a:off x="858" y="3912"/>
                  <a:ext cx="59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duktile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7" name="Rectangle 66"/>
                <p:cNvSpPr>
                  <a:spLocks noChangeArrowheads="1"/>
                </p:cNvSpPr>
                <p:nvPr/>
              </p:nvSpPr>
              <p:spPr bwMode="auto">
                <a:xfrm>
                  <a:off x="815" y="3912"/>
                  <a:ext cx="68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8" name="Group 69"/>
              <p:cNvGrpSpPr>
                <a:grpSpLocks/>
              </p:cNvGrpSpPr>
              <p:nvPr/>
            </p:nvGrpSpPr>
            <p:grpSpPr bwMode="auto">
              <a:xfrm>
                <a:off x="1496" y="3912"/>
                <a:ext cx="633" cy="518"/>
                <a:chOff x="1496" y="3912"/>
                <a:chExt cx="633" cy="518"/>
              </a:xfrm>
            </p:grpSpPr>
            <p:sp>
              <p:nvSpPr>
                <p:cNvPr id="44074" name="Rectangle 24"/>
                <p:cNvSpPr>
                  <a:spLocks noChangeArrowheads="1"/>
                </p:cNvSpPr>
                <p:nvPr/>
              </p:nvSpPr>
              <p:spPr bwMode="auto">
                <a:xfrm>
                  <a:off x="1539" y="3912"/>
                  <a:ext cx="54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 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5" name="Rectangle 68"/>
                <p:cNvSpPr>
                  <a:spLocks noChangeArrowheads="1"/>
                </p:cNvSpPr>
                <p:nvPr/>
              </p:nvSpPr>
              <p:spPr bwMode="auto">
                <a:xfrm>
                  <a:off x="1496" y="3912"/>
                  <a:ext cx="63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9" name="Group 71"/>
              <p:cNvGrpSpPr>
                <a:grpSpLocks/>
              </p:cNvGrpSpPr>
              <p:nvPr/>
            </p:nvGrpSpPr>
            <p:grpSpPr bwMode="auto">
              <a:xfrm>
                <a:off x="2129" y="3912"/>
                <a:ext cx="441" cy="518"/>
                <a:chOff x="2129" y="3912"/>
                <a:chExt cx="441" cy="518"/>
              </a:xfrm>
            </p:grpSpPr>
            <p:sp>
              <p:nvSpPr>
                <p:cNvPr id="44072" name="Rectangle 25"/>
                <p:cNvSpPr>
                  <a:spLocks noChangeArrowheads="1"/>
                </p:cNvSpPr>
                <p:nvPr/>
              </p:nvSpPr>
              <p:spPr bwMode="auto">
                <a:xfrm>
                  <a:off x="2172" y="3912"/>
                  <a:ext cx="35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 glans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3" name="Rectangle 70"/>
                <p:cNvSpPr>
                  <a:spLocks noChangeArrowheads="1"/>
                </p:cNvSpPr>
                <p:nvPr/>
              </p:nvSpPr>
              <p:spPr bwMode="auto">
                <a:xfrm>
                  <a:off x="2129" y="3912"/>
                  <a:ext cx="44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0" name="Group 73"/>
              <p:cNvGrpSpPr>
                <a:grpSpLocks/>
              </p:cNvGrpSpPr>
              <p:nvPr/>
            </p:nvGrpSpPr>
            <p:grpSpPr bwMode="auto">
              <a:xfrm>
                <a:off x="0" y="4430"/>
                <a:ext cx="815" cy="1093"/>
                <a:chOff x="0" y="4430"/>
                <a:chExt cx="815" cy="1093"/>
              </a:xfrm>
            </p:grpSpPr>
            <p:sp>
              <p:nvSpPr>
                <p:cNvPr id="44070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443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Ioniske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1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443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1" name="Group 75"/>
              <p:cNvGrpSpPr>
                <a:grpSpLocks/>
              </p:cNvGrpSpPr>
              <p:nvPr/>
            </p:nvGrpSpPr>
            <p:grpSpPr bwMode="auto">
              <a:xfrm>
                <a:off x="815" y="4430"/>
                <a:ext cx="681" cy="1093"/>
                <a:chOff x="815" y="4430"/>
                <a:chExt cx="681" cy="1093"/>
              </a:xfrm>
            </p:grpSpPr>
            <p:sp>
              <p:nvSpPr>
                <p:cNvPr id="44068" name="Rectangle 27"/>
                <p:cNvSpPr>
                  <a:spLocks noChangeArrowheads="1"/>
                </p:cNvSpPr>
                <p:nvPr/>
              </p:nvSpPr>
              <p:spPr bwMode="auto">
                <a:xfrm>
                  <a:off x="858" y="443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Harde, sprø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9" name="Rectangle 74"/>
                <p:cNvSpPr>
                  <a:spLocks noChangeArrowheads="1"/>
                </p:cNvSpPr>
                <p:nvPr/>
              </p:nvSpPr>
              <p:spPr bwMode="auto">
                <a:xfrm>
                  <a:off x="815" y="443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2" name="Group 77"/>
              <p:cNvGrpSpPr>
                <a:grpSpLocks/>
              </p:cNvGrpSpPr>
              <p:nvPr/>
            </p:nvGrpSpPr>
            <p:grpSpPr bwMode="auto">
              <a:xfrm>
                <a:off x="1496" y="4430"/>
                <a:ext cx="633" cy="1093"/>
                <a:chOff x="1496" y="4430"/>
                <a:chExt cx="633" cy="1093"/>
              </a:xfrm>
            </p:grpSpPr>
            <p:sp>
              <p:nvSpPr>
                <p:cNvPr id="44066" name="Rectangle 28"/>
                <p:cNvSpPr>
                  <a:spLocks noChangeArrowheads="1"/>
                </p:cNvSpPr>
                <p:nvPr/>
              </p:nvSpPr>
              <p:spPr bwMode="auto">
                <a:xfrm>
                  <a:off x="1539" y="443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 ved lav temperatur, ionisk ledning i smelte, løses i vann som ioner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7" name="Rectangle 76"/>
                <p:cNvSpPr>
                  <a:spLocks noChangeArrowheads="1"/>
                </p:cNvSpPr>
                <p:nvPr/>
              </p:nvSpPr>
              <p:spPr bwMode="auto">
                <a:xfrm>
                  <a:off x="1496" y="443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3" name="Group 79"/>
              <p:cNvGrpSpPr>
                <a:grpSpLocks/>
              </p:cNvGrpSpPr>
              <p:nvPr/>
            </p:nvGrpSpPr>
            <p:grpSpPr bwMode="auto">
              <a:xfrm>
                <a:off x="2129" y="4430"/>
                <a:ext cx="441" cy="1093"/>
                <a:chOff x="2129" y="4430"/>
                <a:chExt cx="441" cy="1093"/>
              </a:xfrm>
            </p:grpSpPr>
            <p:sp>
              <p:nvSpPr>
                <p:cNvPr id="44064" name="Rectangle 29"/>
                <p:cNvSpPr>
                  <a:spLocks noChangeArrowheads="1"/>
                </p:cNvSpPr>
                <p:nvPr/>
              </p:nvSpPr>
              <p:spPr bwMode="auto">
                <a:xfrm>
                  <a:off x="2172" y="443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Saltaktige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5" name="Rectangle 78"/>
                <p:cNvSpPr>
                  <a:spLocks noChangeArrowheads="1"/>
                </p:cNvSpPr>
                <p:nvPr/>
              </p:nvSpPr>
              <p:spPr bwMode="auto">
                <a:xfrm>
                  <a:off x="2129" y="443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4038" name="Rectangle 81"/>
            <p:cNvSpPr>
              <a:spLocks noChangeArrowheads="1"/>
            </p:cNvSpPr>
            <p:nvPr/>
          </p:nvSpPr>
          <p:spPr bwMode="auto">
            <a:xfrm>
              <a:off x="-2" y="-2"/>
              <a:ext cx="2574" cy="5527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Hvis elektronene kan fylle molekylorbitalene med lavere energi, da har vi en </a:t>
            </a:r>
            <a:r>
              <a:rPr lang="nb-NO" sz="1800" b="1" smtClean="0"/>
              <a:t>binding: Molekylet er stabilt.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O</a:t>
            </a:r>
            <a:r>
              <a:rPr lang="nb-NO" sz="1800" baseline="-25000" smtClean="0"/>
              <a:t>2</a:t>
            </a:r>
            <a:r>
              <a:rPr lang="nb-NO" sz="1800" smtClean="0"/>
              <a:t>        O=O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4 elektronpar der energien har sunket (bindende).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2 elektronpar der energien har steget (antibindende)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</a:t>
            </a:r>
            <a:r>
              <a:rPr lang="nb-NO" sz="1800" b="1" smtClean="0"/>
              <a:t>Bindingsorden</a:t>
            </a:r>
            <a:r>
              <a:rPr lang="nb-NO" sz="1800" smtClean="0"/>
              <a:t> = 4 - 2 = 2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15365" name="Picture 5" descr="C:\Documents and Settings\trulsn\My Documents\MetEnFrem\Figurer\PERK-2-16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66850"/>
            <a:ext cx="51054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 (MO)</a:t>
            </a:r>
            <a:endParaRPr lang="en-US" smtClean="0"/>
          </a:p>
        </p:txBody>
      </p:sp>
      <p:sp>
        <p:nvSpPr>
          <p:cNvPr id="1638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495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Eksempel: Karbonmonoksid CO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:C</a:t>
            </a:r>
            <a:r>
              <a:rPr lang="nb-NO" sz="1800" smtClean="0">
                <a:sym typeface="Symbol" pitchFamily="18" charset="2"/>
              </a:rPr>
              <a:t>O:</a:t>
            </a:r>
          </a:p>
          <a:p>
            <a:pPr eaLnBrk="1" hangingPunct="1">
              <a:buFontTx/>
              <a:buNone/>
            </a:pPr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Molekylorbitalene som tar hensyn til alle elektronene gir det fulle og hele bilde av bindingene</a:t>
            </a:r>
          </a:p>
          <a:p>
            <a:pPr eaLnBrk="1" hangingPunct="1"/>
            <a:endParaRPr lang="nb-NO" sz="1800" b="1" i="1" smtClean="0">
              <a:sym typeface="Symbol" pitchFamily="18" charset="2"/>
            </a:endParaRPr>
          </a:p>
          <a:p>
            <a:pPr eaLnBrk="1" hangingPunct="1"/>
            <a:r>
              <a:rPr lang="nb-NO" sz="1800" b="1" i="1" smtClean="0">
                <a:sym typeface="Symbol" pitchFamily="18" charset="2"/>
              </a:rPr>
              <a:t>MO RULER !</a:t>
            </a:r>
          </a:p>
          <a:p>
            <a:pPr eaLnBrk="1" hangingPunct="1"/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Men de er kompliserte å beregne; vi klarer det bare med stor datakraft og bare for de enkleste systemene.</a:t>
            </a:r>
          </a:p>
          <a:p>
            <a:pPr eaLnBrk="1" hangingPunct="1"/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Vi trenger </a:t>
            </a:r>
            <a:r>
              <a:rPr lang="nb-NO" sz="1800" i="1" smtClean="0">
                <a:sym typeface="Symbol" pitchFamily="18" charset="2"/>
              </a:rPr>
              <a:t>forenklede modeller</a:t>
            </a:r>
            <a:r>
              <a:rPr lang="nb-NO" sz="1800" smtClean="0">
                <a:sym typeface="Symbol" pitchFamily="18" charset="2"/>
              </a:rPr>
              <a:t> og </a:t>
            </a:r>
            <a:r>
              <a:rPr lang="nb-NO" sz="1800" i="1" smtClean="0">
                <a:sym typeface="Symbol" pitchFamily="18" charset="2"/>
              </a:rPr>
              <a:t>tilnærmelser</a:t>
            </a:r>
            <a:r>
              <a:rPr lang="nb-NO" sz="1800" smtClean="0">
                <a:sym typeface="Symbol" pitchFamily="18" charset="2"/>
              </a:rPr>
              <a:t>.</a:t>
            </a:r>
            <a:endParaRPr lang="en-US" sz="1800" smtClean="0"/>
          </a:p>
        </p:txBody>
      </p:sp>
      <p:pic>
        <p:nvPicPr>
          <p:cNvPr id="16390" name="Picture 1033" descr="fig0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263" y="914400"/>
            <a:ext cx="3459162" cy="56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034"/>
          <p:cNvSpPr>
            <a:spLocks noChangeArrowheads="1"/>
          </p:cNvSpPr>
          <p:nvPr/>
        </p:nvSpPr>
        <p:spPr bwMode="auto">
          <a:xfrm>
            <a:off x="6248400" y="60198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16238" y="6197600"/>
            <a:ext cx="3825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NFF –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Ny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Forenkling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Følger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- 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  <a:sym typeface="Wingdings" pitchFamily="2" charset="2"/>
              </a:rPr>
              <a:t></a:t>
            </a:r>
            <a:endParaRPr lang="en-GB" sz="20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389" name="Text Box 1031"/>
          <p:cNvSpPr txBox="1">
            <a:spLocks noChangeArrowheads="1"/>
          </p:cNvSpPr>
          <p:nvPr/>
        </p:nvSpPr>
        <p:spPr bwMode="auto">
          <a:xfrm>
            <a:off x="5868144" y="5805264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Valensbindingsmodellen (VB)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8434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Vi kan lage nye molekylorbitaler mellom to eller flere atomer ved lineære kombinasjoner av atomorbitaler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VB-modellen: ”Vi trenger bare ta med de </a:t>
            </a:r>
            <a:r>
              <a:rPr lang="nb-NO" sz="1800" i="1" dirty="0" smtClean="0"/>
              <a:t>bindende </a:t>
            </a:r>
            <a:r>
              <a:rPr lang="nb-NO" sz="1800" dirty="0" smtClean="0"/>
              <a:t>valenselektronene”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De er bindende ved konstruktiv overlapp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-bindinger (</a:t>
            </a:r>
            <a:r>
              <a:rPr lang="nb-NO" sz="1800" dirty="0" err="1" smtClean="0">
                <a:sym typeface="Symbol" pitchFamily="18" charset="2"/>
              </a:rPr>
              <a:t>s+s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s+p</a:t>
            </a:r>
            <a:r>
              <a:rPr lang="nb-NO" sz="1800" baseline="-25000" dirty="0" err="1">
                <a:sym typeface="Symbol" pitchFamily="18" charset="2"/>
              </a:rPr>
              <a:t>x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x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x</a:t>
            </a:r>
            <a:r>
              <a:rPr lang="nb-NO" sz="1800" dirty="0" smtClean="0">
                <a:sym typeface="Symbol" pitchFamily="18" charset="2"/>
              </a:rPr>
              <a:t>) </a:t>
            </a:r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-bindinger (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y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y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z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z</a:t>
            </a:r>
            <a:r>
              <a:rPr lang="nb-NO" sz="1800" dirty="0" smtClean="0">
                <a:sym typeface="Symbol" pitchFamily="18" charset="2"/>
              </a:rPr>
              <a:t>)</a:t>
            </a:r>
            <a:endParaRPr lang="nb-NO" sz="1800" dirty="0" smtClean="0"/>
          </a:p>
        </p:txBody>
      </p:sp>
      <p:pic>
        <p:nvPicPr>
          <p:cNvPr id="17413" name="Picture 5" descr="fig03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5029200"/>
            <a:ext cx="2892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ig03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370388"/>
            <a:ext cx="16351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fig030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063" y="1066800"/>
            <a:ext cx="320833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867400" y="6309320"/>
            <a:ext cx="327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Hybridisering (?)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116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VB kan ikke forklare tetraedrisk CH</a:t>
            </a:r>
            <a:r>
              <a:rPr lang="nb-NO" sz="1600" baseline="-25000" smtClean="0"/>
              <a:t>4</a:t>
            </a:r>
            <a:r>
              <a:rPr lang="nb-NO" sz="1600" smtClean="0"/>
              <a:t>, fordi p-orbitalene er ortogonale.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lager derfor en lineær kombinasjon av s- og p-orbitaler; sp</a:t>
            </a:r>
            <a:r>
              <a:rPr lang="nb-NO" sz="1600" baseline="30000" smtClean="0"/>
              <a:t>3</a:t>
            </a:r>
            <a:r>
              <a:rPr lang="nb-NO" sz="1600" smtClean="0"/>
              <a:t>; tetraedrisk symmetri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kan ta med d-orbitaler for å få flere enn 4 retninger, eks. d</a:t>
            </a:r>
            <a:r>
              <a:rPr lang="nb-NO" sz="1600" baseline="30000" smtClean="0"/>
              <a:t>2</a:t>
            </a:r>
            <a:r>
              <a:rPr lang="nb-NO" sz="1600" smtClean="0"/>
              <a:t>sp</a:t>
            </a:r>
            <a:r>
              <a:rPr lang="nb-NO" sz="1600" baseline="30000" smtClean="0"/>
              <a:t>3</a:t>
            </a: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Men: MO som tar med også H sine elektroner gir uten videre korrekt geometri!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smtClean="0"/>
              <a:t>		- </a:t>
            </a:r>
            <a:r>
              <a:rPr lang="nb-NO" sz="1600" b="1" i="1" smtClean="0"/>
              <a:t>MO RULER!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VB og hybridisering er forenklede modeller</a:t>
            </a:r>
            <a:endParaRPr lang="en-US" sz="1600" smtClean="0"/>
          </a:p>
        </p:txBody>
      </p:sp>
      <p:pic>
        <p:nvPicPr>
          <p:cNvPr id="18437" name="Picture 5" descr="fig01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495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ig030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8" y="3048000"/>
            <a:ext cx="27543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508104" y="6237312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pic>
        <p:nvPicPr>
          <p:cNvPr id="19459" name="Picture 11" descr="C:\Documents and Settings\trulsn\My Documents\MetEnFrem\Figurer\fig030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04864"/>
            <a:ext cx="2784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Oktettregelen og Lewisstrukturer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Oktettregelen: Et fullt ytre skall (2+6=8 elektroner) gir stor stabilitet.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Mange forbindelser er stabile nettopp fordi atomene får full oktett ved å dele elektronpar.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Det delte elektronparet kalles et </a:t>
            </a:r>
            <a:r>
              <a:rPr lang="nb-NO" sz="1800" i="1" dirty="0" smtClean="0"/>
              <a:t>bindende elektronpar</a:t>
            </a:r>
            <a:r>
              <a:rPr lang="nb-NO" sz="1800" dirty="0" smtClean="0"/>
              <a:t>. Vi kan ha ett, to eller tre slike bindinger mellom to atomer.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Andre elektronpar kalles </a:t>
            </a:r>
            <a:r>
              <a:rPr lang="nb-NO" sz="1800" dirty="0" smtClean="0"/>
              <a:t>frie </a:t>
            </a:r>
            <a:r>
              <a:rPr lang="nb-NO" sz="1800" dirty="0" smtClean="0"/>
              <a:t>elektronpar.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Lewis-strukturer er et verktøy for å visualisere disse </a:t>
            </a:r>
            <a:r>
              <a:rPr lang="nb-NO" sz="1800" dirty="0" smtClean="0"/>
              <a:t>forhold.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Rent kovalent modell: Deler elektroner </a:t>
            </a:r>
            <a:r>
              <a:rPr lang="nb-NO" sz="1800" dirty="0" smtClean="0"/>
              <a:t>ideelt.  </a:t>
            </a:r>
            <a:endParaRPr lang="en-US" sz="1800" dirty="0" smtClean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40152" y="6309320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pic>
        <p:nvPicPr>
          <p:cNvPr id="19463" name="Picture 7" descr="C:\Documents and Settings\trulsn\My Documents\MetEnFrem\Figurer\Lewis(young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76200"/>
            <a:ext cx="1492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58000" y="3429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A-B</a:t>
            </a:r>
            <a:endParaRPr lang="en-US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58000" y="587727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A=B-C</a:t>
            </a:r>
            <a:endParaRPr lang="en-US" dirty="0"/>
          </a:p>
        </p:txBody>
      </p:sp>
      <p:sp>
        <p:nvSpPr>
          <p:cNvPr id="332810" name="WordArt 1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Resonans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Molekyler med resonansformer ofte stabile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Lewis-formalisme: Flere mulige arrangementer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Delokaliserte elektroner; resonanshybrider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MO: Store orbitaler som dekker hele molekylet;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Elektron-</a:t>
            </a:r>
            <a:r>
              <a:rPr lang="nb-NO" sz="1800" dirty="0" smtClean="0"/>
              <a:t>”lim”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20485" name="Picture 5" descr="C:\Documents and Settings\trulsn\My Documents\MetEnFrem\Figurer\RC-3-22-nitrat-resonan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581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Documents and Settings\trulsn\My Documents\MetEnFrem\Figurer\RC-3-23-nitratreson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52850"/>
            <a:ext cx="1238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3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15440</TotalTime>
  <Words>2098</Words>
  <Application>Microsoft Office PowerPoint</Application>
  <PresentationFormat>On-screen Show (4:3)</PresentationFormat>
  <Paragraphs>568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Default Design</vt:lpstr>
      <vt:lpstr>Picture</vt:lpstr>
      <vt:lpstr>Drawing</vt:lpstr>
      <vt:lpstr>Equation</vt:lpstr>
      <vt:lpstr>MENA 1000; Materialer, energi og nanoteknologi - Kap. 5  Bindinger, forbindelser, løsninger</vt:lpstr>
      <vt:lpstr>Molekylorbitaler</vt:lpstr>
      <vt:lpstr>Molekylorbitaler</vt:lpstr>
      <vt:lpstr>Molekylorbitaler</vt:lpstr>
      <vt:lpstr>Molekylorbitaler (MO)</vt:lpstr>
      <vt:lpstr>Valensbindingsmodellen (VB)</vt:lpstr>
      <vt:lpstr>Hybridisering (?)</vt:lpstr>
      <vt:lpstr>Oktettregelen og Lewisstrukturer</vt:lpstr>
      <vt:lpstr>Resonans</vt:lpstr>
      <vt:lpstr>Kovalent binding  (”molekylenes binding” – krefter i molekyler)</vt:lpstr>
      <vt:lpstr>VSEPR</vt:lpstr>
      <vt:lpstr>To enkle effekter av størrelse</vt:lpstr>
      <vt:lpstr>Krefter mellom molekyler</vt:lpstr>
      <vt:lpstr>Metallisk binding  (”metallenes binding”)</vt:lpstr>
      <vt:lpstr>Ionisk binding  (”saltenes binding”)</vt:lpstr>
      <vt:lpstr>Formelle oksidasjonstall</vt:lpstr>
      <vt:lpstr>Gitterenergi for ioniske stoffer</vt:lpstr>
      <vt:lpstr>Termodynamisk modell – Born-Haber-syklus</vt:lpstr>
      <vt:lpstr>Teoretisk estimat av gitterenergi for ioniske krystaller</vt:lpstr>
      <vt:lpstr>Eksempel: 1-dimensjonal streng</vt:lpstr>
      <vt:lpstr>Gitterenergi, forts.</vt:lpstr>
      <vt:lpstr>Bruk av gitterenergi for stabilitetsvurdering av ioniske stoffer Eksempel: Løselighet av et salt i vann</vt:lpstr>
      <vt:lpstr>Bruk av gitterenergi for stabilitetsvurdering av ioniske stoffer Eksempel: Løselighet av et salt i vann</vt:lpstr>
      <vt:lpstr>Løselighet av ionisk stoff i vann, forts.</vt:lpstr>
      <vt:lpstr>Molekylorbitaler i faste stoffer; metaller</vt:lpstr>
      <vt:lpstr>Tetthet av energier</vt:lpstr>
      <vt:lpstr>Valens- og ledningsbånd; båndgap</vt:lpstr>
      <vt:lpstr>Halvledere og isolatorer</vt:lpstr>
      <vt:lpstr>Doping</vt:lpstr>
      <vt:lpstr>Grunnstoffene – bindinger og egenskaper</vt:lpstr>
      <vt:lpstr>Forbindelser</vt:lpstr>
      <vt:lpstr>Organiske forbindelser</vt:lpstr>
      <vt:lpstr>Hydrokarboner</vt:lpstr>
      <vt:lpstr>Hydrokarboner</vt:lpstr>
      <vt:lpstr>Andre organiske forbindelser</vt:lpstr>
      <vt:lpstr>Fasediagram - tilstandsdiagram</vt:lpstr>
      <vt:lpstr>Oppsummering</vt:lpstr>
      <vt:lpstr>Oppsummering – bindinger og forbindelser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263</cp:revision>
  <dcterms:created xsi:type="dcterms:W3CDTF">2003-05-03T22:01:05Z</dcterms:created>
  <dcterms:modified xsi:type="dcterms:W3CDTF">2016-09-12T00:49:34Z</dcterms:modified>
</cp:coreProperties>
</file>