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596" r:id="rId3"/>
    <p:sldId id="595" r:id="rId4"/>
    <p:sldId id="597" r:id="rId5"/>
    <p:sldId id="626" r:id="rId6"/>
    <p:sldId id="627" r:id="rId7"/>
    <p:sldId id="603" r:id="rId8"/>
    <p:sldId id="613" r:id="rId9"/>
    <p:sldId id="628" r:id="rId10"/>
    <p:sldId id="604" r:id="rId11"/>
    <p:sldId id="614" r:id="rId12"/>
    <p:sldId id="629" r:id="rId13"/>
    <p:sldId id="616" r:id="rId14"/>
    <p:sldId id="617" r:id="rId15"/>
    <p:sldId id="618" r:id="rId16"/>
    <p:sldId id="619" r:id="rId17"/>
    <p:sldId id="620" r:id="rId18"/>
    <p:sldId id="630" r:id="rId19"/>
    <p:sldId id="605" r:id="rId20"/>
    <p:sldId id="631" r:id="rId21"/>
    <p:sldId id="606" r:id="rId22"/>
    <p:sldId id="632" r:id="rId23"/>
    <p:sldId id="633" r:id="rId24"/>
    <p:sldId id="622" r:id="rId25"/>
    <p:sldId id="634" r:id="rId26"/>
    <p:sldId id="607" r:id="rId27"/>
    <p:sldId id="635" r:id="rId28"/>
    <p:sldId id="636" r:id="rId29"/>
    <p:sldId id="608" r:id="rId30"/>
    <p:sldId id="644" r:id="rId31"/>
    <p:sldId id="623" r:id="rId32"/>
    <p:sldId id="609" r:id="rId33"/>
    <p:sldId id="637" r:id="rId34"/>
    <p:sldId id="610" r:id="rId35"/>
    <p:sldId id="638" r:id="rId36"/>
    <p:sldId id="640" r:id="rId37"/>
    <p:sldId id="639" r:id="rId38"/>
    <p:sldId id="641" r:id="rId39"/>
    <p:sldId id="624" r:id="rId40"/>
    <p:sldId id="625" r:id="rId41"/>
    <p:sldId id="612" r:id="rId42"/>
    <p:sldId id="642" r:id="rId43"/>
    <p:sldId id="598" r:id="rId44"/>
    <p:sldId id="599" r:id="rId45"/>
    <p:sldId id="600" r:id="rId46"/>
    <p:sldId id="601" r:id="rId47"/>
    <p:sldId id="602" r:id="rId48"/>
    <p:sldId id="643" r:id="rId49"/>
    <p:sldId id="615" r:id="rId50"/>
  </p:sldIdLst>
  <p:sldSz cx="9144000" cy="6858000" type="screen4x3"/>
  <p:notesSz cx="6794500" cy="9906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0000"/>
    <a:srgbClr val="99CCFF"/>
    <a:srgbClr val="003366"/>
    <a:srgbClr val="000066"/>
    <a:srgbClr val="CCECFF"/>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73" autoAdjust="0"/>
  </p:normalViewPr>
  <p:slideViewPr>
    <p:cSldViewPr>
      <p:cViewPr varScale="1">
        <p:scale>
          <a:sx n="123" d="100"/>
          <a:sy n="123" d="100"/>
        </p:scale>
        <p:origin x="-11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102" y="-4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0723"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0725" name="Rectangle 5"/>
          <p:cNvSpPr>
            <a:spLocks noGrp="1" noChangeArrowheads="1"/>
          </p:cNvSpPr>
          <p:nvPr>
            <p:ph type="sldNum" sz="quarter" idx="3"/>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6BEB4FF-B739-4F57-80F9-1F4E7D4EBE1D}" type="slidenum">
              <a:rPr lang="en-US"/>
              <a:pPr>
                <a:defRPr/>
              </a:pPr>
              <a:t>‹#›</a:t>
            </a:fld>
            <a:endParaRPr lang="en-US"/>
          </a:p>
        </p:txBody>
      </p:sp>
    </p:spTree>
    <p:extLst>
      <p:ext uri="{BB962C8B-B14F-4D97-AF65-F5344CB8AC3E}">
        <p14:creationId xmlns:p14="http://schemas.microsoft.com/office/powerpoint/2010/main" val="2879563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686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6871"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8EAA701-33F3-4D61-A99E-D6C7F170085A}" type="slidenum">
              <a:rPr lang="en-US"/>
              <a:pPr>
                <a:defRPr/>
              </a:pPr>
              <a:t>‹#›</a:t>
            </a:fld>
            <a:endParaRPr lang="en-US"/>
          </a:p>
        </p:txBody>
      </p:sp>
    </p:spTree>
    <p:extLst>
      <p:ext uri="{BB962C8B-B14F-4D97-AF65-F5344CB8AC3E}">
        <p14:creationId xmlns:p14="http://schemas.microsoft.com/office/powerpoint/2010/main" val="1513194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0DAA5AB-185C-47E5-B060-EEDE3E38B71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6E5D9D4-F1C9-449D-9F46-4B0979F27A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656ED5F-A988-4E0A-A59D-BDD57C370A2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371600"/>
            <a:ext cx="3810000" cy="4724400"/>
          </a:xfrm>
        </p:spPr>
        <p:txBody>
          <a:bodyPr/>
          <a:lstStyle/>
          <a:p>
            <a:pPr lvl="0"/>
            <a:endParaRPr lang="en-GB"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A57579A-F6EE-485C-86FD-01E2182C144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371600"/>
            <a:ext cx="3810000" cy="4724400"/>
          </a:xfrm>
        </p:spPr>
        <p:txBody>
          <a:bodyPr/>
          <a:lstStyle/>
          <a:p>
            <a:pPr lvl="0"/>
            <a:endParaRPr lang="en-GB"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1163652-7BDC-4E3C-9D93-745151E31F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3FECD38-B2B0-400B-AC15-8E75281463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6745D9D-58B0-4CAA-9638-0B1500CB00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6667C6F-D173-4F4B-A045-6C154C561B1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4CCF71B-7E24-4572-93A1-690E527DFC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CB5340B1-DA8D-4F46-938A-C894A10F4C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AFB902F3-68C2-4436-8003-1D84C5F3F7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C59B89E-D101-4874-82EF-C69DFCB1FD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4178DEC-539E-42AF-8C4F-8B1EF7D8DA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627313" y="6553200"/>
            <a:ext cx="3392487"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nb-NO"/>
              <a:t>MENA 1000 – Materialer, energi og nanoteknologi</a:t>
            </a:r>
            <a:endParaRPr lang="en-US"/>
          </a:p>
        </p:txBody>
      </p:sp>
      <p:sp>
        <p:nvSpPr>
          <p:cNvPr id="1030" name="Rectangle 6"/>
          <p:cNvSpPr>
            <a:spLocks noGrp="1" noChangeArrowheads="1"/>
          </p:cNvSpPr>
          <p:nvPr>
            <p:ph type="sldNum" sz="quarter" idx="4"/>
          </p:nvPr>
        </p:nvSpPr>
        <p:spPr bwMode="auto">
          <a:xfrm>
            <a:off x="8229600" y="6477000"/>
            <a:ext cx="83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124E11E-AE7F-4554-9009-4D5D2F8B3F7A}" type="slidenum">
              <a:rPr lang="en-US"/>
              <a:pPr>
                <a:defRPr/>
              </a:pPr>
              <a:t>‹#›</a:t>
            </a:fld>
            <a:endParaRPr lang="en-US"/>
          </a:p>
        </p:txBody>
      </p:sp>
      <p:pic>
        <p:nvPicPr>
          <p:cNvPr id="9222" name="Picture 7" descr="uiologo"/>
          <p:cNvPicPr>
            <a:picLocks noChangeAspect="1" noChangeArrowheads="1"/>
          </p:cNvPicPr>
          <p:nvPr userDrawn="1"/>
        </p:nvPicPr>
        <p:blipFill>
          <a:blip r:embed="rId15" cstate="print"/>
          <a:srcRect/>
          <a:stretch>
            <a:fillRect/>
          </a:stretch>
        </p:blipFill>
        <p:spPr bwMode="auto">
          <a:xfrm>
            <a:off x="8458200" y="152400"/>
            <a:ext cx="762000" cy="630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1200">
          <a:solidFill>
            <a:schemeClr val="tx1"/>
          </a:solidFill>
          <a:latin typeface="+mn-lt"/>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14.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7.wmf"/></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1.png"/><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2.wmf"/><Relationship Id="rId11" Type="http://schemas.openxmlformats.org/officeDocument/2006/relationships/image" Target="../media/image45.png"/><Relationship Id="rId5" Type="http://schemas.openxmlformats.org/officeDocument/2006/relationships/oleObject" Target="../embeddings/oleObject19.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8.wmf"/><Relationship Id="rId5" Type="http://schemas.openxmlformats.org/officeDocument/2006/relationships/oleObject" Target="../embeddings/oleObject23.bin"/><Relationship Id="rId4" Type="http://schemas.openxmlformats.org/officeDocument/2006/relationships/image" Target="../media/image47.wmf"/></Relationships>
</file>

<file path=ppt/slides/_rels/slide1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1.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2.xml"/><Relationship Id="rId5" Type="http://schemas.openxmlformats.org/officeDocument/2006/relationships/image" Target="../media/image72.jpe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jpeg"/></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4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6.bin"/><Relationship Id="rId18" Type="http://schemas.openxmlformats.org/officeDocument/2006/relationships/image" Target="../media/image25.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2.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1.vml"/><Relationship Id="rId6" Type="http://schemas.openxmlformats.org/officeDocument/2006/relationships/image" Target="../media/image19.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21.wmf"/><Relationship Id="rId19" Type="http://schemas.openxmlformats.org/officeDocument/2006/relationships/image" Target="../media/image26.png"/><Relationship Id="rId4" Type="http://schemas.openxmlformats.org/officeDocument/2006/relationships/image" Target="../media/image18.wmf"/><Relationship Id="rId9" Type="http://schemas.openxmlformats.org/officeDocument/2006/relationships/oleObject" Target="../embeddings/oleObject4.bin"/><Relationship Id="rId14" Type="http://schemas.openxmlformats.org/officeDocument/2006/relationships/image" Target="../media/image23.wmf"/></Relationships>
</file>

<file path=ppt/slides/_rels/slide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8.wmf"/><Relationship Id="rId11" Type="http://schemas.openxmlformats.org/officeDocument/2006/relationships/image" Target="../media/image31.jpeg"/><Relationship Id="rId5" Type="http://schemas.openxmlformats.org/officeDocument/2006/relationships/oleObject" Target="../embeddings/oleObject10.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xfrm>
            <a:off x="3064602" y="6519293"/>
            <a:ext cx="3392487" cy="304800"/>
          </a:xfrm>
          <a:noFill/>
        </p:spPr>
        <p:txBody>
          <a:bodyPr/>
          <a:lstStyle/>
          <a:p>
            <a:r>
              <a:rPr lang="nb-NO" dirty="0" smtClean="0"/>
              <a:t>MENA 1000 – Materialer, energi og nanoteknologi</a:t>
            </a:r>
            <a:endParaRPr lang="en-US" dirty="0" smtClean="0"/>
          </a:p>
        </p:txBody>
      </p:sp>
      <p:sp>
        <p:nvSpPr>
          <p:cNvPr id="10243" name="Rectangle 2"/>
          <p:cNvSpPr>
            <a:spLocks noGrp="1" noChangeArrowheads="1"/>
          </p:cNvSpPr>
          <p:nvPr>
            <p:ph type="ctrTitle"/>
          </p:nvPr>
        </p:nvSpPr>
        <p:spPr>
          <a:xfrm>
            <a:off x="755650" y="333375"/>
            <a:ext cx="7772400" cy="792163"/>
          </a:xfrm>
        </p:spPr>
        <p:txBody>
          <a:bodyPr/>
          <a:lstStyle/>
          <a:p>
            <a:pPr eaLnBrk="1" hangingPunct="1"/>
            <a:r>
              <a:rPr lang="nb-NO" smtClean="0"/>
              <a:t>MENA 1000; Materialer, energi og nanoteknologi</a:t>
            </a:r>
            <a:endParaRPr lang="en-US" sz="4400" smtClean="0"/>
          </a:p>
        </p:txBody>
      </p:sp>
      <p:sp>
        <p:nvSpPr>
          <p:cNvPr id="10244" name="Rectangle 3"/>
          <p:cNvSpPr>
            <a:spLocks noGrp="1" noChangeArrowheads="1"/>
          </p:cNvSpPr>
          <p:nvPr>
            <p:ph type="subTitle" idx="1"/>
          </p:nvPr>
        </p:nvSpPr>
        <p:spPr>
          <a:xfrm>
            <a:off x="762000" y="2514600"/>
            <a:ext cx="7543800" cy="762000"/>
          </a:xfrm>
        </p:spPr>
        <p:txBody>
          <a:bodyPr/>
          <a:lstStyle/>
          <a:p>
            <a:pPr eaLnBrk="1" hangingPunct="1"/>
            <a:endParaRPr lang="nb-NO" smtClean="0"/>
          </a:p>
          <a:p>
            <a:pPr eaLnBrk="1" hangingPunct="1"/>
            <a:endParaRPr lang="en-US" sz="1400" smtClean="0"/>
          </a:p>
        </p:txBody>
      </p:sp>
      <p:sp>
        <p:nvSpPr>
          <p:cNvPr id="10245" name="Text Box 5"/>
          <p:cNvSpPr txBox="1">
            <a:spLocks noChangeArrowheads="1"/>
          </p:cNvSpPr>
          <p:nvPr/>
        </p:nvSpPr>
        <p:spPr bwMode="auto">
          <a:xfrm>
            <a:off x="76200" y="4419600"/>
            <a:ext cx="2590800" cy="2282825"/>
          </a:xfrm>
          <a:prstGeom prst="rect">
            <a:avLst/>
          </a:prstGeom>
          <a:noFill/>
          <a:ln w="12700">
            <a:noFill/>
            <a:miter lim="800000"/>
            <a:headEnd type="none" w="sm" len="sm"/>
            <a:tailEnd type="none" w="sm" len="sm"/>
          </a:ln>
        </p:spPr>
        <p:txBody>
          <a:bodyPr>
            <a:spAutoFit/>
          </a:bodyPr>
          <a:lstStyle/>
          <a:p>
            <a:pPr algn="l" eaLnBrk="0" hangingPunct="0"/>
            <a:r>
              <a:rPr kumimoji="1" lang="en-GB" sz="1200">
                <a:latin typeface="Arial" charset="0"/>
              </a:rPr>
              <a:t>Truls Norby</a:t>
            </a:r>
          </a:p>
          <a:p>
            <a:pPr algn="l" eaLnBrk="0" hangingPunct="0"/>
            <a:r>
              <a:rPr kumimoji="1" lang="en-GB" sz="1200">
                <a:latin typeface="Arial" charset="0"/>
              </a:rPr>
              <a:t>Kjemisk institutt/</a:t>
            </a:r>
          </a:p>
          <a:p>
            <a:pPr algn="l" eaLnBrk="0" hangingPunct="0"/>
            <a:r>
              <a:rPr kumimoji="1" lang="en-GB" sz="1200">
                <a:latin typeface="Arial" charset="0"/>
              </a:rPr>
              <a:t>Senter for Materialvitenskap og Nanoteknologi (SMN)</a:t>
            </a:r>
          </a:p>
          <a:p>
            <a:pPr algn="l" eaLnBrk="0" hangingPunct="0"/>
            <a:endParaRPr kumimoji="1" lang="en-GB" sz="1200">
              <a:latin typeface="Arial" charset="0"/>
            </a:endParaRPr>
          </a:p>
          <a:p>
            <a:pPr algn="l" eaLnBrk="0" hangingPunct="0"/>
            <a:r>
              <a:rPr kumimoji="1" lang="en-GB" sz="1200">
                <a:latin typeface="Arial" charset="0"/>
              </a:rPr>
              <a:t>Universitetet i Oslo</a:t>
            </a:r>
          </a:p>
          <a:p>
            <a:pPr algn="l" eaLnBrk="0" hangingPunct="0"/>
            <a:endParaRPr kumimoji="1" lang="en-GB" sz="1200">
              <a:latin typeface="Arial" charset="0"/>
            </a:endParaRPr>
          </a:p>
          <a:p>
            <a:pPr algn="l" eaLnBrk="0" hangingPunct="0"/>
            <a:r>
              <a:rPr kumimoji="1" lang="en-GB" sz="1200">
                <a:latin typeface="Arial" charset="0"/>
              </a:rPr>
              <a:t>FERMiO, Forskningsparken</a:t>
            </a:r>
          </a:p>
          <a:p>
            <a:pPr algn="l" eaLnBrk="0" hangingPunct="0"/>
            <a:r>
              <a:rPr kumimoji="1" lang="en-GB" sz="1200">
                <a:latin typeface="Arial" charset="0"/>
              </a:rPr>
              <a:t>Gaustadalleen 21</a:t>
            </a:r>
          </a:p>
          <a:p>
            <a:pPr algn="l" eaLnBrk="0" hangingPunct="0"/>
            <a:r>
              <a:rPr kumimoji="1" lang="en-GB" sz="1200">
                <a:latin typeface="Arial" charset="0"/>
              </a:rPr>
              <a:t>NO-0349 Oslo</a:t>
            </a:r>
          </a:p>
          <a:p>
            <a:pPr algn="l" eaLnBrk="0" hangingPunct="0"/>
            <a:endParaRPr kumimoji="1" lang="en-GB" sz="1200">
              <a:latin typeface="Arial" charset="0"/>
            </a:endParaRPr>
          </a:p>
          <a:p>
            <a:pPr algn="l" eaLnBrk="0" hangingPunct="0"/>
            <a:r>
              <a:rPr kumimoji="1" lang="en-GB" sz="1200">
                <a:latin typeface="Arial" charset="0"/>
              </a:rPr>
              <a:t>truls.norby@kjemi.uio.no</a:t>
            </a:r>
            <a:endParaRPr lang="en-GB" sz="1600">
              <a:latin typeface="Arial" charset="0"/>
            </a:endParaRPr>
          </a:p>
        </p:txBody>
      </p:sp>
      <p:sp>
        <p:nvSpPr>
          <p:cNvPr id="10246" name="Rectangle 10"/>
          <p:cNvSpPr>
            <a:spLocks noChangeArrowheads="1"/>
          </p:cNvSpPr>
          <p:nvPr/>
        </p:nvSpPr>
        <p:spPr bwMode="auto">
          <a:xfrm>
            <a:off x="3773488" y="2886075"/>
            <a:ext cx="9144000" cy="0"/>
          </a:xfrm>
          <a:prstGeom prst="rect">
            <a:avLst/>
          </a:prstGeom>
          <a:noFill/>
          <a:ln w="9525">
            <a:noFill/>
            <a:miter lim="800000"/>
            <a:headEnd/>
            <a:tailEnd/>
          </a:ln>
        </p:spPr>
        <p:txBody>
          <a:bodyPr>
            <a:spAutoFit/>
          </a:bodyPr>
          <a:lstStyle/>
          <a:p>
            <a:endParaRPr lang="en-GB"/>
          </a:p>
        </p:txBody>
      </p:sp>
      <p:sp>
        <p:nvSpPr>
          <p:cNvPr id="10247" name="Text Box 25"/>
          <p:cNvSpPr txBox="1">
            <a:spLocks noChangeArrowheads="1"/>
          </p:cNvSpPr>
          <p:nvPr/>
        </p:nvSpPr>
        <p:spPr bwMode="auto">
          <a:xfrm>
            <a:off x="1187450" y="1052513"/>
            <a:ext cx="6913563" cy="461962"/>
          </a:xfrm>
          <a:prstGeom prst="rect">
            <a:avLst/>
          </a:prstGeom>
          <a:noFill/>
          <a:ln w="9525">
            <a:noFill/>
            <a:miter lim="800000"/>
            <a:headEnd/>
            <a:tailEnd/>
          </a:ln>
        </p:spPr>
        <p:txBody>
          <a:bodyPr>
            <a:spAutoFit/>
          </a:bodyPr>
          <a:lstStyle/>
          <a:p>
            <a:pPr>
              <a:spcBef>
                <a:spcPct val="50000"/>
              </a:spcBef>
            </a:pPr>
            <a:r>
              <a:rPr lang="nb-NO">
                <a:solidFill>
                  <a:srgbClr val="CC0000"/>
                </a:solidFill>
                <a:latin typeface="Arial" charset="0"/>
              </a:rPr>
              <a:t>Oppsummering</a:t>
            </a:r>
            <a:endParaRPr lang="en-GB">
              <a:solidFill>
                <a:srgbClr val="CC0000"/>
              </a:solidFill>
              <a:latin typeface="Arial" charset="0"/>
            </a:endParaRPr>
          </a:p>
        </p:txBody>
      </p:sp>
      <p:sp>
        <p:nvSpPr>
          <p:cNvPr id="9" name="Slide Number Placeholder 8"/>
          <p:cNvSpPr>
            <a:spLocks noGrp="1"/>
          </p:cNvSpPr>
          <p:nvPr>
            <p:ph type="sldNum" sz="quarter" idx="11"/>
          </p:nvPr>
        </p:nvSpPr>
        <p:spPr/>
        <p:txBody>
          <a:bodyPr/>
          <a:lstStyle/>
          <a:p>
            <a:pPr>
              <a:defRPr/>
            </a:pPr>
            <a:fld id="{70DAA5AB-185C-47E5-B060-EEDE3E38B71D}" type="slidenum">
              <a:rPr lang="en-US" smtClean="0"/>
              <a:pPr>
                <a:defRPr/>
              </a:pPr>
              <a:t>1</a:t>
            </a:fld>
            <a:endParaRPr lang="en-US"/>
          </a:p>
        </p:txBody>
      </p:sp>
      <p:pic>
        <p:nvPicPr>
          <p:cNvPr id="9218" name="Picture 2" descr="C:\Users\trulsn\Documents\MENA1000bok\Figurer\Forside-1-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514475"/>
            <a:ext cx="3546045" cy="50131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914"/>
          <p:cNvSpPr txBox="1"/>
          <p:nvPr/>
        </p:nvSpPr>
        <p:spPr>
          <a:xfrm rot="20408710">
            <a:off x="2727281" y="2583100"/>
            <a:ext cx="1031094" cy="433596"/>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1200"/>
              </a:spcBef>
              <a:spcAft>
                <a:spcPts val="300"/>
              </a:spcAft>
            </a:pPr>
            <a:r>
              <a:rPr lang="en-US" sz="1600" b="1" dirty="0" smtClean="0">
                <a:ln>
                  <a:noFill/>
                </a:ln>
                <a:gradFill>
                  <a:gsLst>
                    <a:gs pos="0">
                      <a:srgbClr val="FFA260"/>
                    </a:gs>
                    <a:gs pos="25000">
                      <a:srgbClr val="FF9E55"/>
                    </a:gs>
                    <a:gs pos="50000">
                      <a:srgbClr val="F38D3A"/>
                    </a:gs>
                    <a:gs pos="75000">
                      <a:srgbClr val="FF9E55"/>
                    </a:gs>
                    <a:gs pos="100000">
                      <a:srgbClr val="FFA260"/>
                    </a:gs>
                  </a:gsLst>
                  <a:lin ang="5400000" scaled="0"/>
                </a:gradFill>
                <a:effectLst>
                  <a:outerShdw blurRad="79997" dist="40005" dir="5040000" algn="tl">
                    <a:srgbClr val="000000">
                      <a:alpha val="30000"/>
                    </a:srgbClr>
                  </a:outerShdw>
                </a:effectLst>
                <a:latin typeface="Arial"/>
              </a:rPr>
              <a:t>2016</a:t>
            </a:r>
            <a:endParaRPr lang="nb-NO" sz="1000" b="1" dirty="0">
              <a:effectLst/>
              <a:latin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itle 1"/>
          <p:cNvSpPr>
            <a:spLocks noGrp="1"/>
          </p:cNvSpPr>
          <p:nvPr>
            <p:ph type="title"/>
          </p:nvPr>
        </p:nvSpPr>
        <p:spPr/>
        <p:txBody>
          <a:bodyPr/>
          <a:lstStyle/>
          <a:p>
            <a:r>
              <a:rPr lang="en-GB" dirty="0" err="1" smtClean="0"/>
              <a:t>Kap</a:t>
            </a:r>
            <a:r>
              <a:rPr lang="en-GB" dirty="0" smtClean="0"/>
              <a:t>. 3 </a:t>
            </a:r>
            <a:r>
              <a:rPr lang="en-GB" dirty="0" err="1" smtClean="0"/>
              <a:t>Termodynamikk</a:t>
            </a:r>
            <a:r>
              <a:rPr lang="en-GB" dirty="0" smtClean="0"/>
              <a:t> – </a:t>
            </a:r>
            <a:r>
              <a:rPr lang="en-GB" dirty="0" err="1" smtClean="0"/>
              <a:t>indre</a:t>
            </a:r>
            <a:r>
              <a:rPr lang="en-GB" dirty="0" smtClean="0"/>
              <a:t> </a:t>
            </a:r>
            <a:r>
              <a:rPr lang="en-GB" dirty="0" err="1" smtClean="0"/>
              <a:t>energi</a:t>
            </a:r>
            <a:r>
              <a:rPr lang="en-GB" dirty="0" smtClean="0"/>
              <a:t> – </a:t>
            </a:r>
            <a:r>
              <a:rPr lang="en-GB" dirty="0" err="1" smtClean="0"/>
              <a:t>varme</a:t>
            </a:r>
            <a:r>
              <a:rPr lang="en-GB" dirty="0" smtClean="0"/>
              <a:t> - </a:t>
            </a:r>
            <a:r>
              <a:rPr lang="en-GB" dirty="0" err="1" smtClean="0"/>
              <a:t>entalpi</a:t>
            </a:r>
            <a:endParaRPr lang="en-GB" dirty="0" smtClean="0"/>
          </a:p>
        </p:txBody>
      </p:sp>
      <p:sp>
        <p:nvSpPr>
          <p:cNvPr id="3079" name="Content Placeholder 2"/>
          <p:cNvSpPr>
            <a:spLocks noGrp="1"/>
          </p:cNvSpPr>
          <p:nvPr>
            <p:ph idx="1"/>
          </p:nvPr>
        </p:nvSpPr>
        <p:spPr>
          <a:xfrm>
            <a:off x="323528" y="980728"/>
            <a:ext cx="6334125" cy="5616624"/>
          </a:xfrm>
        </p:spPr>
        <p:txBody>
          <a:bodyPr/>
          <a:lstStyle/>
          <a:p>
            <a:r>
              <a:rPr lang="en-GB" dirty="0" smtClean="0"/>
              <a:t>Mange </a:t>
            </a:r>
            <a:r>
              <a:rPr lang="en-GB" dirty="0" err="1" smtClean="0"/>
              <a:t>definisjoner</a:t>
            </a:r>
            <a:r>
              <a:rPr lang="en-GB" dirty="0" smtClean="0"/>
              <a:t> </a:t>
            </a:r>
            <a:r>
              <a:rPr lang="en-GB" dirty="0" err="1" smtClean="0"/>
              <a:t>og</a:t>
            </a:r>
            <a:r>
              <a:rPr lang="en-GB" dirty="0" smtClean="0"/>
              <a:t> </a:t>
            </a:r>
            <a:r>
              <a:rPr lang="en-GB" dirty="0" err="1" smtClean="0"/>
              <a:t>forutsetninger</a:t>
            </a:r>
            <a:endParaRPr lang="en-GB" dirty="0" smtClean="0"/>
          </a:p>
          <a:p>
            <a:r>
              <a:rPr lang="en-GB" dirty="0" err="1" smtClean="0"/>
              <a:t>Spontane</a:t>
            </a:r>
            <a:r>
              <a:rPr lang="en-GB" dirty="0" smtClean="0"/>
              <a:t> </a:t>
            </a:r>
            <a:r>
              <a:rPr lang="en-GB" dirty="0" err="1" smtClean="0"/>
              <a:t>reaksjoner</a:t>
            </a:r>
            <a:endParaRPr lang="en-GB" dirty="0" smtClean="0"/>
          </a:p>
          <a:p>
            <a:r>
              <a:rPr lang="en-GB" dirty="0" err="1" smtClean="0"/>
              <a:t>Systemer</a:t>
            </a:r>
            <a:endParaRPr lang="en-GB" dirty="0" smtClean="0"/>
          </a:p>
          <a:p>
            <a:r>
              <a:rPr lang="en-GB" dirty="0" err="1" smtClean="0"/>
              <a:t>Tilstandsfunksjoner</a:t>
            </a:r>
            <a:endParaRPr lang="en-GB" dirty="0" smtClean="0"/>
          </a:p>
          <a:p>
            <a:endParaRPr lang="en-GB" dirty="0" smtClean="0"/>
          </a:p>
          <a:p>
            <a:r>
              <a:rPr lang="en-GB" dirty="0" smtClean="0"/>
              <a:t>Indre </a:t>
            </a:r>
            <a:r>
              <a:rPr lang="en-GB" dirty="0" err="1" smtClean="0"/>
              <a:t>energi</a:t>
            </a:r>
            <a:r>
              <a:rPr lang="en-GB" dirty="0" smtClean="0"/>
              <a:t> -  </a:t>
            </a:r>
            <a:r>
              <a:rPr lang="en-GB" dirty="0" err="1" smtClean="0"/>
              <a:t>temperatur</a:t>
            </a:r>
            <a:r>
              <a:rPr lang="en-GB" dirty="0" smtClean="0"/>
              <a:t> - </a:t>
            </a:r>
            <a:r>
              <a:rPr lang="en-GB" dirty="0" err="1" smtClean="0"/>
              <a:t>varme</a:t>
            </a:r>
            <a:r>
              <a:rPr lang="en-GB" dirty="0" smtClean="0"/>
              <a:t> – </a:t>
            </a:r>
            <a:r>
              <a:rPr lang="en-GB" dirty="0" err="1" smtClean="0"/>
              <a:t>arbeid</a:t>
            </a:r>
            <a:endParaRPr lang="en-GB" dirty="0" smtClean="0"/>
          </a:p>
          <a:p>
            <a:r>
              <a:rPr lang="en-GB" dirty="0" err="1" smtClean="0"/>
              <a:t>Entalpi</a:t>
            </a:r>
            <a:endParaRPr lang="en-GB" dirty="0" smtClean="0"/>
          </a:p>
          <a:p>
            <a:endParaRPr lang="en-GB" dirty="0" smtClean="0"/>
          </a:p>
          <a:p>
            <a:r>
              <a:rPr lang="en-GB" dirty="0" err="1" smtClean="0"/>
              <a:t>Volumarbeid</a:t>
            </a:r>
            <a:endParaRPr lang="en-GB" dirty="0" smtClean="0"/>
          </a:p>
          <a:p>
            <a:r>
              <a:rPr lang="en-GB" dirty="0" smtClean="0"/>
              <a:t>(</a:t>
            </a:r>
            <a:r>
              <a:rPr lang="en-GB" dirty="0" err="1" smtClean="0"/>
              <a:t>Elektrisk</a:t>
            </a:r>
            <a:r>
              <a:rPr lang="en-GB" dirty="0" smtClean="0"/>
              <a:t> </a:t>
            </a:r>
            <a:r>
              <a:rPr lang="en-GB" dirty="0" err="1" smtClean="0"/>
              <a:t>arbeid</a:t>
            </a:r>
            <a:r>
              <a:rPr lang="en-GB" dirty="0" smtClean="0"/>
              <a:t>)</a:t>
            </a:r>
            <a:endParaRPr lang="en-GB" dirty="0" smtClean="0"/>
          </a:p>
          <a:p>
            <a:endParaRPr lang="en-GB" dirty="0" smtClean="0"/>
          </a:p>
          <a:p>
            <a:r>
              <a:rPr lang="en-GB" dirty="0" smtClean="0"/>
              <a:t>Reversible </a:t>
            </a:r>
            <a:r>
              <a:rPr lang="en-GB" dirty="0" err="1" smtClean="0"/>
              <a:t>og</a:t>
            </a:r>
            <a:r>
              <a:rPr lang="en-GB" dirty="0" smtClean="0"/>
              <a:t> irreversible </a:t>
            </a:r>
            <a:r>
              <a:rPr lang="en-GB" dirty="0" err="1" smtClean="0"/>
              <a:t>prosesser</a:t>
            </a:r>
            <a:endParaRPr lang="en-GB" dirty="0" smtClean="0"/>
          </a:p>
          <a:p>
            <a:endParaRPr lang="en-GB" dirty="0" smtClean="0"/>
          </a:p>
          <a:p>
            <a:r>
              <a:rPr lang="en-GB" dirty="0" err="1" smtClean="0"/>
              <a:t>Entalpiendring</a:t>
            </a:r>
            <a:r>
              <a:rPr lang="en-GB" dirty="0" smtClean="0"/>
              <a:t>: </a:t>
            </a:r>
            <a:r>
              <a:rPr lang="en-GB" dirty="0" err="1" smtClean="0"/>
              <a:t>varmeendring</a:t>
            </a:r>
            <a:r>
              <a:rPr lang="en-GB" dirty="0" smtClean="0"/>
              <a:t> </a:t>
            </a:r>
            <a:r>
              <a:rPr lang="en-GB" dirty="0" err="1" smtClean="0"/>
              <a:t>ved</a:t>
            </a:r>
            <a:r>
              <a:rPr lang="en-GB" dirty="0" smtClean="0"/>
              <a:t> </a:t>
            </a:r>
            <a:r>
              <a:rPr lang="en-GB" dirty="0" err="1" smtClean="0"/>
              <a:t>konstant</a:t>
            </a:r>
            <a:r>
              <a:rPr lang="en-GB" dirty="0" smtClean="0"/>
              <a:t> </a:t>
            </a:r>
            <a:r>
              <a:rPr lang="en-GB" dirty="0" err="1" smtClean="0"/>
              <a:t>trykk</a:t>
            </a:r>
            <a:endParaRPr lang="en-GB" dirty="0" smtClean="0"/>
          </a:p>
          <a:p>
            <a:r>
              <a:rPr lang="en-GB" dirty="0" err="1" smtClean="0"/>
              <a:t>Varmekapasitet</a:t>
            </a:r>
            <a:endParaRPr lang="en-GB" dirty="0" smtClean="0"/>
          </a:p>
        </p:txBody>
      </p:sp>
      <p:sp>
        <p:nvSpPr>
          <p:cNvPr id="3080"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308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3074" name="Object 1"/>
          <p:cNvGraphicFramePr>
            <a:graphicFrameLocks noChangeAspect="1"/>
          </p:cNvGraphicFramePr>
          <p:nvPr>
            <p:extLst>
              <p:ext uri="{D42A27DB-BD31-4B8C-83A1-F6EECF244321}">
                <p14:modId xmlns:p14="http://schemas.microsoft.com/office/powerpoint/2010/main" val="1927523817"/>
              </p:ext>
            </p:extLst>
          </p:nvPr>
        </p:nvGraphicFramePr>
        <p:xfrm>
          <a:off x="7020272" y="2493144"/>
          <a:ext cx="1625600" cy="431800"/>
        </p:xfrm>
        <a:graphic>
          <a:graphicData uri="http://schemas.openxmlformats.org/presentationml/2006/ole">
            <mc:AlternateContent xmlns:mc="http://schemas.openxmlformats.org/markup-compatibility/2006">
              <mc:Choice xmlns:v="urn:schemas-microsoft-com:vml" Requires="v">
                <p:oleObj spid="_x0000_s3126" name="Equation" r:id="rId3" imgW="748975" imgH="203112" progId="Equation.3">
                  <p:embed/>
                </p:oleObj>
              </mc:Choice>
              <mc:Fallback>
                <p:oleObj name="Equation" r:id="rId3" imgW="748975" imgH="203112"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493144"/>
                        <a:ext cx="1625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3075" name="Object 3"/>
          <p:cNvGraphicFramePr>
            <a:graphicFrameLocks noChangeAspect="1"/>
          </p:cNvGraphicFramePr>
          <p:nvPr>
            <p:extLst>
              <p:ext uri="{D42A27DB-BD31-4B8C-83A1-F6EECF244321}">
                <p14:modId xmlns:p14="http://schemas.microsoft.com/office/powerpoint/2010/main" val="3032171633"/>
              </p:ext>
            </p:extLst>
          </p:nvPr>
        </p:nvGraphicFramePr>
        <p:xfrm>
          <a:off x="7020272" y="2996629"/>
          <a:ext cx="1382712" cy="360363"/>
        </p:xfrm>
        <a:graphic>
          <a:graphicData uri="http://schemas.openxmlformats.org/presentationml/2006/ole">
            <mc:AlternateContent xmlns:mc="http://schemas.openxmlformats.org/markup-compatibility/2006">
              <mc:Choice xmlns:v="urn:schemas-microsoft-com:vml" Requires="v">
                <p:oleObj spid="_x0000_s3127" name="Equation" r:id="rId5" imgW="698197" imgH="177723" progId="Equation.3">
                  <p:embed/>
                </p:oleObj>
              </mc:Choice>
              <mc:Fallback>
                <p:oleObj name="Equation" r:id="rId5" imgW="698197" imgH="17772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2996629"/>
                        <a:ext cx="1382712"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3076" name="Object 5"/>
          <p:cNvGraphicFramePr>
            <a:graphicFrameLocks noChangeAspect="1"/>
          </p:cNvGraphicFramePr>
          <p:nvPr>
            <p:extLst>
              <p:ext uri="{D42A27DB-BD31-4B8C-83A1-F6EECF244321}">
                <p14:modId xmlns:p14="http://schemas.microsoft.com/office/powerpoint/2010/main" val="2074232601"/>
              </p:ext>
            </p:extLst>
          </p:nvPr>
        </p:nvGraphicFramePr>
        <p:xfrm>
          <a:off x="7020272" y="3440361"/>
          <a:ext cx="1079500" cy="420687"/>
        </p:xfrm>
        <a:graphic>
          <a:graphicData uri="http://schemas.openxmlformats.org/presentationml/2006/ole">
            <mc:AlternateContent xmlns:mc="http://schemas.openxmlformats.org/markup-compatibility/2006">
              <mc:Choice xmlns:v="urn:schemas-microsoft-com:vml" Requires="v">
                <p:oleObj spid="_x0000_s3128" name="Formel" r:id="rId7" imgW="558720" imgH="215640" progId="Equation.3">
                  <p:embed/>
                </p:oleObj>
              </mc:Choice>
              <mc:Fallback>
                <p:oleObj name="Formel" r:id="rId7" imgW="558720" imgH="215640" progId="Equation.3">
                  <p:embed/>
                  <p:pic>
                    <p:nvPicPr>
                      <p:cNvPr id="0" name="Object 5"/>
                      <p:cNvPicPr>
                        <a:picLocks noChangeAspect="1" noChangeArrowheads="1"/>
                      </p:cNvPicPr>
                      <p:nvPr/>
                    </p:nvPicPr>
                    <p:blipFill>
                      <a:blip r:embed="rId8"/>
                      <a:srcRect/>
                      <a:stretch>
                        <a:fillRect/>
                      </a:stretch>
                    </p:blipFill>
                    <p:spPr bwMode="auto">
                      <a:xfrm>
                        <a:off x="7020272" y="3440361"/>
                        <a:ext cx="1079500"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3077" name="Object 7"/>
          <p:cNvGraphicFramePr>
            <a:graphicFrameLocks noChangeAspect="1"/>
          </p:cNvGraphicFramePr>
          <p:nvPr>
            <p:extLst>
              <p:ext uri="{D42A27DB-BD31-4B8C-83A1-F6EECF244321}">
                <p14:modId xmlns:p14="http://schemas.microsoft.com/office/powerpoint/2010/main" val="4192043467"/>
              </p:ext>
            </p:extLst>
          </p:nvPr>
        </p:nvGraphicFramePr>
        <p:xfrm>
          <a:off x="7020272" y="5877272"/>
          <a:ext cx="1573212" cy="431800"/>
        </p:xfrm>
        <a:graphic>
          <a:graphicData uri="http://schemas.openxmlformats.org/presentationml/2006/ole">
            <mc:AlternateContent xmlns:mc="http://schemas.openxmlformats.org/markup-compatibility/2006">
              <mc:Choice xmlns:v="urn:schemas-microsoft-com:vml" Requires="v">
                <p:oleObj spid="_x0000_s3129" name="Equation" r:id="rId9" imgW="863225" imgH="241195" progId="Equation.3">
                  <p:embed/>
                </p:oleObj>
              </mc:Choice>
              <mc:Fallback>
                <p:oleObj name="Equation" r:id="rId9" imgW="863225" imgH="241195"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0272" y="5877272"/>
                        <a:ext cx="157321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Placeholder 12"/>
          <p:cNvSpPr>
            <a:spLocks noGrp="1"/>
          </p:cNvSpPr>
          <p:nvPr>
            <p:ph type="sldNum" sz="quarter" idx="11"/>
          </p:nvPr>
        </p:nvSpPr>
        <p:spPr/>
        <p:txBody>
          <a:bodyPr/>
          <a:lstStyle/>
          <a:p>
            <a:pPr>
              <a:defRPr/>
            </a:pPr>
            <a:fld id="{33FECD38-B2B0-400B-AC15-8E752814630B}"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685800" y="76200"/>
            <a:ext cx="7772400" cy="904875"/>
          </a:xfrm>
        </p:spPr>
        <p:txBody>
          <a:bodyPr/>
          <a:lstStyle/>
          <a:p>
            <a:r>
              <a:rPr lang="en-GB" dirty="0" err="1" smtClean="0"/>
              <a:t>Kap</a:t>
            </a:r>
            <a:r>
              <a:rPr lang="en-GB" dirty="0" smtClean="0"/>
              <a:t>. 3 </a:t>
            </a:r>
            <a:r>
              <a:rPr lang="en-GB" dirty="0" err="1" smtClean="0"/>
              <a:t>Entropi</a:t>
            </a:r>
            <a:endParaRPr lang="en-GB" dirty="0" smtClean="0"/>
          </a:p>
        </p:txBody>
      </p:sp>
      <p:sp>
        <p:nvSpPr>
          <p:cNvPr id="4100" name="Content Placeholder 2"/>
          <p:cNvSpPr>
            <a:spLocks noGrp="1"/>
          </p:cNvSpPr>
          <p:nvPr>
            <p:ph idx="1"/>
          </p:nvPr>
        </p:nvSpPr>
        <p:spPr>
          <a:xfrm>
            <a:off x="685800" y="1341438"/>
            <a:ext cx="7846640" cy="4895850"/>
          </a:xfrm>
        </p:spPr>
        <p:txBody>
          <a:bodyPr/>
          <a:lstStyle/>
          <a:p>
            <a:r>
              <a:rPr lang="en-GB" dirty="0" err="1" smtClean="0"/>
              <a:t>Entropi</a:t>
            </a:r>
            <a:r>
              <a:rPr lang="en-GB" dirty="0" smtClean="0"/>
              <a:t> </a:t>
            </a:r>
            <a:r>
              <a:rPr lang="en-GB" dirty="0" err="1" smtClean="0"/>
              <a:t>er</a:t>
            </a:r>
            <a:r>
              <a:rPr lang="en-GB" dirty="0" smtClean="0"/>
              <a:t> et </a:t>
            </a:r>
            <a:r>
              <a:rPr lang="en-GB" dirty="0" err="1" smtClean="0"/>
              <a:t>mål</a:t>
            </a:r>
            <a:r>
              <a:rPr lang="en-GB" dirty="0" smtClean="0"/>
              <a:t> for </a:t>
            </a:r>
            <a:r>
              <a:rPr lang="en-GB" dirty="0" err="1" smtClean="0"/>
              <a:t>uorden</a:t>
            </a:r>
            <a:endParaRPr lang="en-GB" dirty="0" smtClean="0"/>
          </a:p>
          <a:p>
            <a:endParaRPr lang="en-GB" dirty="0" smtClean="0"/>
          </a:p>
          <a:p>
            <a:r>
              <a:rPr lang="en-GB" dirty="0" err="1" smtClean="0"/>
              <a:t>Entropien</a:t>
            </a:r>
            <a:r>
              <a:rPr lang="en-GB" dirty="0" smtClean="0"/>
              <a:t> </a:t>
            </a:r>
            <a:r>
              <a:rPr lang="en-GB" dirty="0" err="1" smtClean="0"/>
              <a:t>øker</a:t>
            </a:r>
            <a:r>
              <a:rPr lang="en-GB" dirty="0" smtClean="0"/>
              <a:t> </a:t>
            </a:r>
            <a:r>
              <a:rPr lang="en-GB" dirty="0" err="1" smtClean="0"/>
              <a:t>fra</a:t>
            </a:r>
            <a:r>
              <a:rPr lang="en-GB" dirty="0" smtClean="0"/>
              <a:t> </a:t>
            </a:r>
            <a:r>
              <a:rPr lang="en-GB" dirty="0" err="1" smtClean="0"/>
              <a:t>kondenserte</a:t>
            </a:r>
            <a:r>
              <a:rPr lang="en-GB" dirty="0" smtClean="0"/>
              <a:t> </a:t>
            </a:r>
            <a:r>
              <a:rPr lang="en-GB" dirty="0" err="1" smtClean="0"/>
              <a:t>faser</a:t>
            </a:r>
            <a:r>
              <a:rPr lang="en-GB" dirty="0" smtClean="0"/>
              <a:t> </a:t>
            </a:r>
            <a:r>
              <a:rPr lang="en-GB" dirty="0" err="1" smtClean="0"/>
              <a:t>til</a:t>
            </a:r>
            <a:r>
              <a:rPr lang="en-GB" dirty="0" smtClean="0"/>
              <a:t> </a:t>
            </a:r>
            <a:r>
              <a:rPr lang="en-GB" dirty="0" err="1" smtClean="0"/>
              <a:t>gass</a:t>
            </a:r>
            <a:r>
              <a:rPr lang="en-GB" dirty="0" smtClean="0"/>
              <a:t> (ca. 120 J/molK)</a:t>
            </a:r>
          </a:p>
          <a:p>
            <a:endParaRPr lang="en-GB" dirty="0" smtClean="0"/>
          </a:p>
          <a:p>
            <a:endParaRPr lang="en-GB" i="1" dirty="0" smtClean="0"/>
          </a:p>
          <a:p>
            <a:r>
              <a:rPr lang="en-GB" i="1" dirty="0" smtClean="0"/>
              <a:t>S = k </a:t>
            </a:r>
            <a:r>
              <a:rPr lang="en-GB" dirty="0" err="1" smtClean="0"/>
              <a:t>ln</a:t>
            </a:r>
            <a:r>
              <a:rPr lang="en-GB" i="1" dirty="0" err="1" smtClean="0"/>
              <a:t>W</a:t>
            </a:r>
            <a:endParaRPr lang="en-GB" i="1" dirty="0" smtClean="0"/>
          </a:p>
          <a:p>
            <a:endParaRPr lang="en-GB" i="1" dirty="0" smtClean="0"/>
          </a:p>
          <a:p>
            <a:endParaRPr lang="en-GB" i="1" dirty="0" smtClean="0"/>
          </a:p>
          <a:p>
            <a:endParaRPr lang="en-GB" i="1" dirty="0" smtClean="0"/>
          </a:p>
          <a:p>
            <a:endParaRPr lang="en-GB" i="1" dirty="0" smtClean="0"/>
          </a:p>
          <a:p>
            <a:endParaRPr lang="en-GB" i="1" dirty="0" smtClean="0"/>
          </a:p>
          <a:p>
            <a:endParaRPr lang="en-GB" i="1" dirty="0" smtClean="0"/>
          </a:p>
          <a:p>
            <a:endParaRPr lang="en-GB" i="1" dirty="0" smtClean="0"/>
          </a:p>
          <a:p>
            <a:endParaRPr lang="en-GB" i="1" dirty="0" smtClean="0"/>
          </a:p>
          <a:p>
            <a:endParaRPr lang="en-GB" dirty="0" smtClean="0"/>
          </a:p>
          <a:p>
            <a:endParaRPr lang="en-GB" dirty="0" smtClean="0"/>
          </a:p>
        </p:txBody>
      </p:sp>
      <p:sp>
        <p:nvSpPr>
          <p:cNvPr id="410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graphicFrame>
        <p:nvGraphicFramePr>
          <p:cNvPr id="4098" name="Object 1056"/>
          <p:cNvGraphicFramePr>
            <a:graphicFrameLocks noChangeAspect="1"/>
          </p:cNvGraphicFramePr>
          <p:nvPr/>
        </p:nvGraphicFramePr>
        <p:xfrm>
          <a:off x="3059113" y="2996952"/>
          <a:ext cx="2592387" cy="893763"/>
        </p:xfrm>
        <a:graphic>
          <a:graphicData uri="http://schemas.openxmlformats.org/presentationml/2006/ole">
            <mc:AlternateContent xmlns:mc="http://schemas.openxmlformats.org/markup-compatibility/2006">
              <mc:Choice xmlns:v="urn:schemas-microsoft-com:vml" Requires="v">
                <p:oleObj spid="_x0000_s4111" name="Equation" r:id="rId3" imgW="1282680" imgH="444240" progId="Equation.3">
                  <p:embed/>
                </p:oleObj>
              </mc:Choice>
              <mc:Fallback>
                <p:oleObj name="Equation" r:id="rId3" imgW="1282680" imgH="444240" progId="Equation.3">
                  <p:embed/>
                  <p:pic>
                    <p:nvPicPr>
                      <p:cNvPr id="0" name="Object 10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996952"/>
                        <a:ext cx="2592387"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02" name="Group 5"/>
          <p:cNvGrpSpPr>
            <a:grpSpLocks/>
          </p:cNvGrpSpPr>
          <p:nvPr/>
        </p:nvGrpSpPr>
        <p:grpSpPr bwMode="auto">
          <a:xfrm>
            <a:off x="827088" y="4797425"/>
            <a:ext cx="6248400" cy="914400"/>
            <a:chOff x="533400" y="1905000"/>
            <a:chExt cx="6248400" cy="914400"/>
          </a:xfrm>
        </p:grpSpPr>
        <p:sp>
          <p:nvSpPr>
            <p:cNvPr id="4103" name="Rectangle 1027"/>
            <p:cNvSpPr>
              <a:spLocks noChangeArrowheads="1"/>
            </p:cNvSpPr>
            <p:nvPr/>
          </p:nvSpPr>
          <p:spPr bwMode="auto">
            <a:xfrm>
              <a:off x="9906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4104" name="Rectangle 1028"/>
            <p:cNvSpPr>
              <a:spLocks noChangeArrowheads="1"/>
            </p:cNvSpPr>
            <p:nvPr/>
          </p:nvSpPr>
          <p:spPr bwMode="auto">
            <a:xfrm>
              <a:off x="7620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4105" name="Rectangle 1029"/>
            <p:cNvSpPr>
              <a:spLocks noChangeArrowheads="1"/>
            </p:cNvSpPr>
            <p:nvPr/>
          </p:nvSpPr>
          <p:spPr bwMode="auto">
            <a:xfrm>
              <a:off x="12192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4106" name="Rectangle 1030"/>
            <p:cNvSpPr>
              <a:spLocks noChangeArrowheads="1"/>
            </p:cNvSpPr>
            <p:nvPr/>
          </p:nvSpPr>
          <p:spPr bwMode="auto">
            <a:xfrm>
              <a:off x="14478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4107" name="Rectangle 1031"/>
            <p:cNvSpPr>
              <a:spLocks noChangeArrowheads="1"/>
            </p:cNvSpPr>
            <p:nvPr/>
          </p:nvSpPr>
          <p:spPr bwMode="auto">
            <a:xfrm>
              <a:off x="1676400" y="2133600"/>
              <a:ext cx="228600" cy="228600"/>
            </a:xfrm>
            <a:prstGeom prst="rect">
              <a:avLst/>
            </a:prstGeom>
            <a:solidFill>
              <a:srgbClr val="CC0000"/>
            </a:solidFill>
            <a:ln w="12700">
              <a:solidFill>
                <a:schemeClr val="tx1"/>
              </a:solidFill>
              <a:miter lim="800000"/>
              <a:headEnd type="none" w="sm" len="sm"/>
              <a:tailEnd type="none" w="sm" len="sm"/>
            </a:ln>
          </p:spPr>
          <p:txBody>
            <a:bodyPr wrap="none" anchor="ctr"/>
            <a:lstStyle/>
            <a:p>
              <a:endParaRPr lang="en-GB"/>
            </a:p>
          </p:txBody>
        </p:sp>
        <p:sp>
          <p:nvSpPr>
            <p:cNvPr id="4108" name="Rectangle 1032"/>
            <p:cNvSpPr>
              <a:spLocks noChangeArrowheads="1"/>
            </p:cNvSpPr>
            <p:nvPr/>
          </p:nvSpPr>
          <p:spPr bwMode="auto">
            <a:xfrm>
              <a:off x="19050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4109" name="Rectangle 1033"/>
            <p:cNvSpPr>
              <a:spLocks noChangeArrowheads="1"/>
            </p:cNvSpPr>
            <p:nvPr/>
          </p:nvSpPr>
          <p:spPr bwMode="auto">
            <a:xfrm>
              <a:off x="2133600" y="2133600"/>
              <a:ext cx="228600" cy="228600"/>
            </a:xfrm>
            <a:prstGeom prst="rect">
              <a:avLst/>
            </a:prstGeom>
            <a:solidFill>
              <a:srgbClr val="CC0000"/>
            </a:solidFill>
            <a:ln w="12700">
              <a:solidFill>
                <a:schemeClr val="tx1"/>
              </a:solidFill>
              <a:miter lim="800000"/>
              <a:headEnd type="none" w="sm" len="sm"/>
              <a:tailEnd type="none" w="sm" len="sm"/>
            </a:ln>
          </p:spPr>
          <p:txBody>
            <a:bodyPr wrap="none" anchor="ctr"/>
            <a:lstStyle/>
            <a:p>
              <a:endParaRPr lang="en-GB"/>
            </a:p>
          </p:txBody>
        </p:sp>
        <p:sp>
          <p:nvSpPr>
            <p:cNvPr id="4110" name="Rectangle 1034"/>
            <p:cNvSpPr>
              <a:spLocks noChangeArrowheads="1"/>
            </p:cNvSpPr>
            <p:nvPr/>
          </p:nvSpPr>
          <p:spPr bwMode="auto">
            <a:xfrm>
              <a:off x="23622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4111" name="Rectangle 1035"/>
            <p:cNvSpPr>
              <a:spLocks noChangeArrowheads="1"/>
            </p:cNvSpPr>
            <p:nvPr/>
          </p:nvSpPr>
          <p:spPr bwMode="auto">
            <a:xfrm>
              <a:off x="2590800" y="1905000"/>
              <a:ext cx="228600" cy="228600"/>
            </a:xfrm>
            <a:prstGeom prst="rect">
              <a:avLst/>
            </a:prstGeom>
            <a:solidFill>
              <a:srgbClr val="FF9933"/>
            </a:solidFill>
            <a:ln w="12700">
              <a:solidFill>
                <a:schemeClr val="tx1"/>
              </a:solidFill>
              <a:miter lim="800000"/>
              <a:headEnd type="none" w="sm" len="sm"/>
              <a:tailEnd type="none" w="sm" len="sm"/>
            </a:ln>
          </p:spPr>
          <p:txBody>
            <a:bodyPr wrap="none" anchor="ctr"/>
            <a:lstStyle/>
            <a:p>
              <a:endParaRPr lang="en-GB"/>
            </a:p>
          </p:txBody>
        </p:sp>
        <p:sp>
          <p:nvSpPr>
            <p:cNvPr id="4112" name="Rectangle 1036"/>
            <p:cNvSpPr>
              <a:spLocks noChangeArrowheads="1"/>
            </p:cNvSpPr>
            <p:nvPr/>
          </p:nvSpPr>
          <p:spPr bwMode="auto">
            <a:xfrm>
              <a:off x="28194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4113" name="Rectangle 1037"/>
            <p:cNvSpPr>
              <a:spLocks noChangeArrowheads="1"/>
            </p:cNvSpPr>
            <p:nvPr/>
          </p:nvSpPr>
          <p:spPr bwMode="auto">
            <a:xfrm>
              <a:off x="30480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4114" name="Rectangle 1038"/>
            <p:cNvSpPr>
              <a:spLocks noChangeArrowheads="1"/>
            </p:cNvSpPr>
            <p:nvPr/>
          </p:nvSpPr>
          <p:spPr bwMode="auto">
            <a:xfrm>
              <a:off x="32766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4115" name="Rectangle 1039"/>
            <p:cNvSpPr>
              <a:spLocks noChangeArrowheads="1"/>
            </p:cNvSpPr>
            <p:nvPr/>
          </p:nvSpPr>
          <p:spPr bwMode="auto">
            <a:xfrm>
              <a:off x="35052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4116" name="Rectangle 1040"/>
            <p:cNvSpPr>
              <a:spLocks noChangeArrowheads="1"/>
            </p:cNvSpPr>
            <p:nvPr/>
          </p:nvSpPr>
          <p:spPr bwMode="auto">
            <a:xfrm>
              <a:off x="3733800" y="2133600"/>
              <a:ext cx="228600" cy="228600"/>
            </a:xfrm>
            <a:prstGeom prst="rect">
              <a:avLst/>
            </a:prstGeom>
            <a:solidFill>
              <a:srgbClr val="CC0000"/>
            </a:solidFill>
            <a:ln w="12700">
              <a:solidFill>
                <a:schemeClr val="tx1"/>
              </a:solidFill>
              <a:miter lim="800000"/>
              <a:headEnd type="none" w="sm" len="sm"/>
              <a:tailEnd type="none" w="sm" len="sm"/>
            </a:ln>
          </p:spPr>
          <p:txBody>
            <a:bodyPr wrap="none" anchor="ctr"/>
            <a:lstStyle/>
            <a:p>
              <a:endParaRPr lang="en-GB"/>
            </a:p>
          </p:txBody>
        </p:sp>
        <p:sp>
          <p:nvSpPr>
            <p:cNvPr id="4117" name="Rectangle 1041"/>
            <p:cNvSpPr>
              <a:spLocks noChangeArrowheads="1"/>
            </p:cNvSpPr>
            <p:nvPr/>
          </p:nvSpPr>
          <p:spPr bwMode="auto">
            <a:xfrm>
              <a:off x="39624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4118" name="Rectangle 1042"/>
            <p:cNvSpPr>
              <a:spLocks noChangeArrowheads="1"/>
            </p:cNvSpPr>
            <p:nvPr/>
          </p:nvSpPr>
          <p:spPr bwMode="auto">
            <a:xfrm>
              <a:off x="41910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4119" name="Rectangle 1043"/>
            <p:cNvSpPr>
              <a:spLocks noChangeArrowheads="1"/>
            </p:cNvSpPr>
            <p:nvPr/>
          </p:nvSpPr>
          <p:spPr bwMode="auto">
            <a:xfrm>
              <a:off x="4419600" y="1905000"/>
              <a:ext cx="228600" cy="228600"/>
            </a:xfrm>
            <a:prstGeom prst="rect">
              <a:avLst/>
            </a:prstGeom>
            <a:solidFill>
              <a:srgbClr val="FF9933"/>
            </a:solidFill>
            <a:ln w="12700">
              <a:solidFill>
                <a:schemeClr val="tx1"/>
              </a:solidFill>
              <a:miter lim="800000"/>
              <a:headEnd type="none" w="sm" len="sm"/>
              <a:tailEnd type="none" w="sm" len="sm"/>
            </a:ln>
          </p:spPr>
          <p:txBody>
            <a:bodyPr wrap="none" anchor="ctr"/>
            <a:lstStyle/>
            <a:p>
              <a:endParaRPr lang="en-GB"/>
            </a:p>
          </p:txBody>
        </p:sp>
        <p:sp>
          <p:nvSpPr>
            <p:cNvPr id="4120" name="Rectangle 1044"/>
            <p:cNvSpPr>
              <a:spLocks noChangeArrowheads="1"/>
            </p:cNvSpPr>
            <p:nvPr/>
          </p:nvSpPr>
          <p:spPr bwMode="auto">
            <a:xfrm>
              <a:off x="46482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4121" name="Rectangle 1045"/>
            <p:cNvSpPr>
              <a:spLocks noChangeArrowheads="1"/>
            </p:cNvSpPr>
            <p:nvPr/>
          </p:nvSpPr>
          <p:spPr bwMode="auto">
            <a:xfrm>
              <a:off x="48768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4122" name="Rectangle 1046"/>
            <p:cNvSpPr>
              <a:spLocks noChangeArrowheads="1"/>
            </p:cNvSpPr>
            <p:nvPr/>
          </p:nvSpPr>
          <p:spPr bwMode="auto">
            <a:xfrm>
              <a:off x="51054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4123" name="Rectangle 1047"/>
            <p:cNvSpPr>
              <a:spLocks noChangeArrowheads="1"/>
            </p:cNvSpPr>
            <p:nvPr/>
          </p:nvSpPr>
          <p:spPr bwMode="auto">
            <a:xfrm>
              <a:off x="5334000" y="2133600"/>
              <a:ext cx="228600" cy="228600"/>
            </a:xfrm>
            <a:prstGeom prst="rect">
              <a:avLst/>
            </a:prstGeom>
            <a:solidFill>
              <a:srgbClr val="CC0000"/>
            </a:solidFill>
            <a:ln w="12700">
              <a:solidFill>
                <a:schemeClr val="tx1"/>
              </a:solidFill>
              <a:miter lim="800000"/>
              <a:headEnd type="none" w="sm" len="sm"/>
              <a:tailEnd type="none" w="sm" len="sm"/>
            </a:ln>
          </p:spPr>
          <p:txBody>
            <a:bodyPr wrap="none" anchor="ctr"/>
            <a:lstStyle/>
            <a:p>
              <a:endParaRPr lang="en-GB"/>
            </a:p>
          </p:txBody>
        </p:sp>
        <p:sp>
          <p:nvSpPr>
            <p:cNvPr id="4124" name="Rectangle 1048"/>
            <p:cNvSpPr>
              <a:spLocks noChangeArrowheads="1"/>
            </p:cNvSpPr>
            <p:nvPr/>
          </p:nvSpPr>
          <p:spPr bwMode="auto">
            <a:xfrm>
              <a:off x="55626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4125" name="Rectangle 1049"/>
            <p:cNvSpPr>
              <a:spLocks noChangeArrowheads="1"/>
            </p:cNvSpPr>
            <p:nvPr/>
          </p:nvSpPr>
          <p:spPr bwMode="auto">
            <a:xfrm>
              <a:off x="5791200" y="2362200"/>
              <a:ext cx="228600" cy="228600"/>
            </a:xfrm>
            <a:prstGeom prst="rect">
              <a:avLst/>
            </a:prstGeom>
            <a:solidFill>
              <a:srgbClr val="9933FF"/>
            </a:solidFill>
            <a:ln w="12700">
              <a:solidFill>
                <a:schemeClr val="tx1"/>
              </a:solidFill>
              <a:miter lim="800000"/>
              <a:headEnd type="none" w="sm" len="sm"/>
              <a:tailEnd type="none" w="sm" len="sm"/>
            </a:ln>
          </p:spPr>
          <p:txBody>
            <a:bodyPr wrap="none" anchor="ctr"/>
            <a:lstStyle/>
            <a:p>
              <a:endParaRPr lang="en-GB"/>
            </a:p>
          </p:txBody>
        </p:sp>
        <p:sp>
          <p:nvSpPr>
            <p:cNvPr id="4126" name="Rectangle 1050"/>
            <p:cNvSpPr>
              <a:spLocks noChangeArrowheads="1"/>
            </p:cNvSpPr>
            <p:nvPr/>
          </p:nvSpPr>
          <p:spPr bwMode="auto">
            <a:xfrm>
              <a:off x="6248400" y="2590800"/>
              <a:ext cx="228600" cy="2286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n-GB"/>
            </a:p>
          </p:txBody>
        </p:sp>
        <p:sp>
          <p:nvSpPr>
            <p:cNvPr id="4127" name="Rectangle 1051"/>
            <p:cNvSpPr>
              <a:spLocks noChangeArrowheads="1"/>
            </p:cNvSpPr>
            <p:nvPr/>
          </p:nvSpPr>
          <p:spPr bwMode="auto">
            <a:xfrm>
              <a:off x="6019800" y="1905000"/>
              <a:ext cx="228600" cy="228600"/>
            </a:xfrm>
            <a:prstGeom prst="rect">
              <a:avLst/>
            </a:prstGeom>
            <a:solidFill>
              <a:srgbClr val="FF9933"/>
            </a:solidFill>
            <a:ln w="12700">
              <a:solidFill>
                <a:schemeClr val="tx1"/>
              </a:solidFill>
              <a:miter lim="800000"/>
              <a:headEnd type="none" w="sm" len="sm"/>
              <a:tailEnd type="none" w="sm" len="sm"/>
            </a:ln>
          </p:spPr>
          <p:txBody>
            <a:bodyPr wrap="none" anchor="ctr"/>
            <a:lstStyle/>
            <a:p>
              <a:endParaRPr lang="en-GB"/>
            </a:p>
          </p:txBody>
        </p:sp>
        <p:sp>
          <p:nvSpPr>
            <p:cNvPr id="4128" name="Line 1052"/>
            <p:cNvSpPr>
              <a:spLocks noChangeShapeType="1"/>
            </p:cNvSpPr>
            <p:nvPr/>
          </p:nvSpPr>
          <p:spPr bwMode="auto">
            <a:xfrm flipV="1">
              <a:off x="533400" y="2816225"/>
              <a:ext cx="6248400" cy="3175"/>
            </a:xfrm>
            <a:prstGeom prst="line">
              <a:avLst/>
            </a:prstGeom>
            <a:noFill/>
            <a:ln w="12700">
              <a:solidFill>
                <a:schemeClr val="tx1"/>
              </a:solidFill>
              <a:miter lim="800000"/>
              <a:headEnd type="none" w="sm" len="sm"/>
              <a:tailEnd type="arrow" w="med" len="med"/>
            </a:ln>
          </p:spPr>
          <p:txBody>
            <a:bodyPr wrap="none" anchor="ctr"/>
            <a:lstStyle/>
            <a:p>
              <a:endParaRPr lang="en-GB"/>
            </a:p>
          </p:txBody>
        </p:sp>
        <p:sp>
          <p:nvSpPr>
            <p:cNvPr id="4129" name="Line 1053"/>
            <p:cNvSpPr>
              <a:spLocks noChangeShapeType="1"/>
            </p:cNvSpPr>
            <p:nvPr/>
          </p:nvSpPr>
          <p:spPr bwMode="auto">
            <a:xfrm flipV="1">
              <a:off x="533400" y="2286000"/>
              <a:ext cx="0" cy="533400"/>
            </a:xfrm>
            <a:prstGeom prst="line">
              <a:avLst/>
            </a:prstGeom>
            <a:noFill/>
            <a:ln w="12700">
              <a:solidFill>
                <a:schemeClr val="tx1"/>
              </a:solidFill>
              <a:miter lim="800000"/>
              <a:headEnd type="none" w="sm" len="sm"/>
              <a:tailEnd type="arrow" w="med" len="med"/>
            </a:ln>
          </p:spPr>
          <p:txBody>
            <a:bodyPr wrap="none" anchor="ctr"/>
            <a:lstStyle/>
            <a:p>
              <a:endParaRPr lang="en-GB"/>
            </a:p>
          </p:txBody>
        </p:sp>
      </p:grpSp>
      <p:sp>
        <p:nvSpPr>
          <p:cNvPr id="34" name="Slide Number Placeholder 33"/>
          <p:cNvSpPr>
            <a:spLocks noGrp="1"/>
          </p:cNvSpPr>
          <p:nvPr>
            <p:ph type="sldNum" sz="quarter" idx="11"/>
          </p:nvPr>
        </p:nvSpPr>
        <p:spPr/>
        <p:txBody>
          <a:bodyPr/>
          <a:lstStyle/>
          <a:p>
            <a:pPr>
              <a:defRPr/>
            </a:pPr>
            <a:fld id="{33FECD38-B2B0-400B-AC15-8E752814630B}"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Entropi</a:t>
            </a:r>
            <a:endParaRPr lang="en-GB" dirty="0"/>
          </a:p>
        </p:txBody>
      </p:sp>
      <p:sp>
        <p:nvSpPr>
          <p:cNvPr id="3" name="Content Placeholder 2"/>
          <p:cNvSpPr>
            <a:spLocks noGrp="1"/>
          </p:cNvSpPr>
          <p:nvPr>
            <p:ph idx="1"/>
          </p:nvPr>
        </p:nvSpPr>
        <p:spPr>
          <a:xfrm>
            <a:off x="685800" y="1371600"/>
            <a:ext cx="3454152" cy="4724400"/>
          </a:xfrm>
        </p:spPr>
        <p:txBody>
          <a:bodyPr/>
          <a:lstStyle/>
          <a:p>
            <a:r>
              <a:rPr lang="en-GB" dirty="0" err="1" smtClean="0"/>
              <a:t>En</a:t>
            </a:r>
            <a:r>
              <a:rPr lang="en-GB" dirty="0" smtClean="0"/>
              <a:t> </a:t>
            </a:r>
            <a:r>
              <a:rPr lang="en-GB" dirty="0" err="1" smtClean="0"/>
              <a:t>annen</a:t>
            </a:r>
            <a:r>
              <a:rPr lang="en-GB" dirty="0" smtClean="0"/>
              <a:t> </a:t>
            </a:r>
            <a:r>
              <a:rPr lang="en-GB" dirty="0" err="1" smtClean="0"/>
              <a:t>definisjon</a:t>
            </a:r>
            <a:r>
              <a:rPr lang="en-GB" dirty="0" smtClean="0"/>
              <a:t>…</a:t>
            </a:r>
            <a:endParaRPr lang="en-GB" dirty="0"/>
          </a:p>
        </p:txBody>
      </p:sp>
      <p:sp>
        <p:nvSpPr>
          <p:cNvPr id="4" name="Footer Placeholder 3"/>
          <p:cNvSpPr>
            <a:spLocks noGrp="1"/>
          </p:cNvSpPr>
          <p:nvPr>
            <p:ph type="ftr" sz="quarter" idx="10"/>
          </p:nvPr>
        </p:nvSpPr>
        <p:spPr/>
        <p:txBody>
          <a:bodyPr/>
          <a:lstStyle/>
          <a:p>
            <a:pPr>
              <a:defRPr/>
            </a:pPr>
            <a:r>
              <a:rPr lang="nb-NO" smtClean="0"/>
              <a:t>MENA 1000 – Materialer, energi og nanoteknologi</a:t>
            </a:r>
            <a:endParaRPr lang="en-US"/>
          </a:p>
        </p:txBody>
      </p:sp>
      <p:sp>
        <p:nvSpPr>
          <p:cNvPr id="5" name="Slide Number Placeholder 4"/>
          <p:cNvSpPr>
            <a:spLocks noGrp="1"/>
          </p:cNvSpPr>
          <p:nvPr>
            <p:ph type="sldNum" sz="quarter" idx="11"/>
          </p:nvPr>
        </p:nvSpPr>
        <p:spPr/>
        <p:txBody>
          <a:bodyPr/>
          <a:lstStyle/>
          <a:p>
            <a:pPr>
              <a:defRPr/>
            </a:pPr>
            <a:fld id="{33FECD38-B2B0-400B-AC15-8E752814630B}" type="slidenum">
              <a:rPr lang="en-US" smtClean="0"/>
              <a:pPr>
                <a:defRPr/>
              </a:pPr>
              <a:t>12</a:t>
            </a:fld>
            <a:endParaRPr lang="en-US"/>
          </a:p>
        </p:txBody>
      </p:sp>
      <p:pic>
        <p:nvPicPr>
          <p:cNvPr id="11267" name="Picture 3" descr="C:\Users\trulsn\Documents\MENA1000bok\Figurer\Kap 3 def av entrop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839597"/>
            <a:ext cx="3174486" cy="244538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19894"/>
            <a:ext cx="6946128" cy="313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623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mtClean="0"/>
              <a:t>Kap. 3 Gibbs energi</a:t>
            </a:r>
          </a:p>
        </p:txBody>
      </p:sp>
      <p:sp>
        <p:nvSpPr>
          <p:cNvPr id="14339" name="Content Placeholder 2"/>
          <p:cNvSpPr>
            <a:spLocks noGrp="1"/>
          </p:cNvSpPr>
          <p:nvPr>
            <p:ph idx="1"/>
          </p:nvPr>
        </p:nvSpPr>
        <p:spPr>
          <a:xfrm>
            <a:off x="685800" y="1371600"/>
            <a:ext cx="3814763" cy="4724400"/>
          </a:xfrm>
        </p:spPr>
        <p:txBody>
          <a:bodyPr/>
          <a:lstStyle/>
          <a:p>
            <a:r>
              <a:rPr lang="en-GB" dirty="0" err="1" smtClean="0">
                <a:sym typeface="Symbol" pitchFamily="18" charset="2"/>
              </a:rPr>
              <a:t>Lukket</a:t>
            </a:r>
            <a:r>
              <a:rPr lang="en-GB" dirty="0" smtClean="0">
                <a:sym typeface="Symbol" pitchFamily="18" charset="2"/>
              </a:rPr>
              <a:t> system: </a:t>
            </a:r>
          </a:p>
          <a:p>
            <a:endParaRPr lang="en-GB" dirty="0" smtClean="0">
              <a:sym typeface="Symbol" pitchFamily="18" charset="2"/>
            </a:endParaRPr>
          </a:p>
          <a:p>
            <a:r>
              <a:rPr lang="en-GB" i="1" dirty="0" smtClean="0">
                <a:sym typeface="Symbol" pitchFamily="18" charset="2"/>
              </a:rPr>
              <a:t>G = H - TS</a:t>
            </a:r>
          </a:p>
          <a:p>
            <a:endParaRPr lang="en-GB" dirty="0" smtClean="0">
              <a:sym typeface="Symbol" pitchFamily="18" charset="2"/>
            </a:endParaRPr>
          </a:p>
          <a:p>
            <a:r>
              <a:rPr lang="en-GB" i="1" dirty="0" smtClean="0">
                <a:sym typeface="Symbol" pitchFamily="18" charset="2"/>
              </a:rPr>
              <a:t>G = H - TS</a:t>
            </a:r>
          </a:p>
          <a:p>
            <a:endParaRPr lang="en-GB" dirty="0" smtClean="0">
              <a:sym typeface="Symbol" pitchFamily="18" charset="2"/>
            </a:endParaRPr>
          </a:p>
          <a:p>
            <a:r>
              <a:rPr lang="en-GB" dirty="0" err="1" smtClean="0">
                <a:sym typeface="Symbol" pitchFamily="18" charset="2"/>
              </a:rPr>
              <a:t>Spontane</a:t>
            </a:r>
            <a:r>
              <a:rPr lang="en-GB" dirty="0" smtClean="0">
                <a:sym typeface="Symbol" pitchFamily="18" charset="2"/>
              </a:rPr>
              <a:t> </a:t>
            </a:r>
            <a:r>
              <a:rPr lang="en-GB" dirty="0" err="1" smtClean="0">
                <a:sym typeface="Symbol" pitchFamily="18" charset="2"/>
              </a:rPr>
              <a:t>reaksjoner</a:t>
            </a:r>
            <a:r>
              <a:rPr lang="en-GB" dirty="0" smtClean="0">
                <a:sym typeface="Symbol" pitchFamily="18" charset="2"/>
              </a:rPr>
              <a:t>: </a:t>
            </a:r>
          </a:p>
          <a:p>
            <a:pPr lvl="1">
              <a:buFontTx/>
              <a:buNone/>
            </a:pPr>
            <a:r>
              <a:rPr lang="en-GB" i="1" dirty="0" smtClean="0">
                <a:sym typeface="Symbol" pitchFamily="18" charset="2"/>
              </a:rPr>
              <a:t>G = H - TS &lt; 0</a:t>
            </a:r>
          </a:p>
          <a:p>
            <a:endParaRPr lang="en-GB" dirty="0" smtClean="0">
              <a:sym typeface="Symbol" pitchFamily="18" charset="2"/>
            </a:endParaRPr>
          </a:p>
          <a:p>
            <a:r>
              <a:rPr lang="en-GB" dirty="0" err="1" smtClean="0">
                <a:sym typeface="Symbol" pitchFamily="18" charset="2"/>
              </a:rPr>
              <a:t>Ved</a:t>
            </a:r>
            <a:r>
              <a:rPr lang="en-GB" dirty="0" smtClean="0">
                <a:sym typeface="Symbol" pitchFamily="18" charset="2"/>
              </a:rPr>
              <a:t> </a:t>
            </a:r>
            <a:r>
              <a:rPr lang="en-GB" dirty="0" err="1" smtClean="0">
                <a:sym typeface="Symbol" pitchFamily="18" charset="2"/>
              </a:rPr>
              <a:t>likevekt</a:t>
            </a:r>
            <a:r>
              <a:rPr lang="en-GB" dirty="0" smtClean="0">
                <a:sym typeface="Symbol" pitchFamily="18" charset="2"/>
              </a:rPr>
              <a:t>: </a:t>
            </a:r>
          </a:p>
          <a:p>
            <a:pPr lvl="1">
              <a:buFontTx/>
              <a:buNone/>
            </a:pPr>
            <a:r>
              <a:rPr lang="en-GB" i="1" dirty="0" smtClean="0">
                <a:sym typeface="Symbol" pitchFamily="18" charset="2"/>
              </a:rPr>
              <a:t>G = H - TS = 0</a:t>
            </a:r>
          </a:p>
        </p:txBody>
      </p:sp>
      <p:sp>
        <p:nvSpPr>
          <p:cNvPr id="14340"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14341" name="Picture 4"/>
          <p:cNvPicPr>
            <a:picLocks noChangeAspect="1" noChangeArrowheads="1"/>
          </p:cNvPicPr>
          <p:nvPr/>
        </p:nvPicPr>
        <p:blipFill>
          <a:blip r:embed="rId2" cstate="print"/>
          <a:srcRect/>
          <a:stretch>
            <a:fillRect/>
          </a:stretch>
        </p:blipFill>
        <p:spPr bwMode="auto">
          <a:xfrm>
            <a:off x="4787900" y="1341438"/>
            <a:ext cx="4025900" cy="3887787"/>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33FECD38-B2B0-400B-AC15-8E752814630B}"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mtClean="0"/>
              <a:t>Kap. 3 Standardbetingelser</a:t>
            </a:r>
          </a:p>
        </p:txBody>
      </p:sp>
      <p:sp>
        <p:nvSpPr>
          <p:cNvPr id="15363" name="Content Placeholder 2"/>
          <p:cNvSpPr>
            <a:spLocks noGrp="1"/>
          </p:cNvSpPr>
          <p:nvPr>
            <p:ph idx="1"/>
          </p:nvPr>
        </p:nvSpPr>
        <p:spPr>
          <a:xfrm>
            <a:off x="179512" y="1371600"/>
            <a:ext cx="8712968" cy="4937720"/>
          </a:xfrm>
        </p:spPr>
        <p:txBody>
          <a:bodyPr/>
          <a:lstStyle/>
          <a:p>
            <a:r>
              <a:rPr lang="en-GB" i="1" dirty="0" err="1" smtClean="0"/>
              <a:t>Standardbetingelser</a:t>
            </a:r>
            <a:r>
              <a:rPr lang="en-GB" dirty="0" smtClean="0"/>
              <a:t> </a:t>
            </a:r>
            <a:r>
              <a:rPr lang="en-GB" dirty="0" err="1" smtClean="0"/>
              <a:t>definerer</a:t>
            </a:r>
            <a:r>
              <a:rPr lang="en-GB" dirty="0" smtClean="0"/>
              <a:t> et standard </a:t>
            </a:r>
            <a:r>
              <a:rPr lang="en-GB" dirty="0" err="1" smtClean="0"/>
              <a:t>trykk</a:t>
            </a:r>
            <a:r>
              <a:rPr lang="en-GB" dirty="0" smtClean="0"/>
              <a:t> (1 bar</a:t>
            </a:r>
            <a:r>
              <a:rPr lang="en-GB" dirty="0" smtClean="0"/>
              <a:t>). </a:t>
            </a:r>
          </a:p>
          <a:p>
            <a:pPr lvl="1"/>
            <a:r>
              <a:rPr lang="en-GB" dirty="0" smtClean="0"/>
              <a:t>That’s all </a:t>
            </a:r>
            <a:r>
              <a:rPr lang="en-GB" dirty="0" smtClean="0">
                <a:sym typeface="Wingdings" panose="05000000000000000000" pitchFamily="2" charset="2"/>
              </a:rPr>
              <a:t></a:t>
            </a:r>
            <a:endParaRPr lang="en-GB" dirty="0" smtClean="0"/>
          </a:p>
          <a:p>
            <a:endParaRPr lang="en-GB" dirty="0" smtClean="0"/>
          </a:p>
          <a:p>
            <a:r>
              <a:rPr lang="en-GB" dirty="0" smtClean="0"/>
              <a:t>OK - </a:t>
            </a:r>
            <a:r>
              <a:rPr lang="en-GB" dirty="0" err="1" smtClean="0"/>
              <a:t>standardbetingelser</a:t>
            </a:r>
            <a:r>
              <a:rPr lang="en-GB" dirty="0" smtClean="0"/>
              <a:t> </a:t>
            </a:r>
            <a:r>
              <a:rPr lang="en-GB" dirty="0" err="1" smtClean="0"/>
              <a:t>definerer</a:t>
            </a:r>
            <a:r>
              <a:rPr lang="en-GB" dirty="0" smtClean="0"/>
              <a:t> </a:t>
            </a:r>
            <a:r>
              <a:rPr lang="en-GB" i="1" dirty="0" err="1" smtClean="0"/>
              <a:t>også</a:t>
            </a:r>
            <a:r>
              <a:rPr lang="en-GB" dirty="0" smtClean="0"/>
              <a:t> </a:t>
            </a:r>
            <a:r>
              <a:rPr lang="en-GB" dirty="0" err="1" smtClean="0"/>
              <a:t>en</a:t>
            </a:r>
            <a:r>
              <a:rPr lang="en-GB" dirty="0" smtClean="0"/>
              <a:t> </a:t>
            </a:r>
            <a:r>
              <a:rPr lang="en-GB" dirty="0" err="1" smtClean="0"/>
              <a:t>temperatur</a:t>
            </a:r>
            <a:r>
              <a:rPr lang="en-GB" dirty="0" smtClean="0"/>
              <a:t>, men den </a:t>
            </a:r>
            <a:r>
              <a:rPr lang="en-GB" dirty="0" err="1" smtClean="0"/>
              <a:t>kan</a:t>
            </a:r>
            <a:r>
              <a:rPr lang="en-GB" dirty="0" smtClean="0"/>
              <a:t> </a:t>
            </a:r>
            <a:r>
              <a:rPr lang="en-GB" dirty="0" err="1" smtClean="0"/>
              <a:t>være</a:t>
            </a:r>
            <a:r>
              <a:rPr lang="en-GB" dirty="0" smtClean="0"/>
              <a:t> </a:t>
            </a:r>
            <a:r>
              <a:rPr lang="en-GB" dirty="0" err="1" smtClean="0"/>
              <a:t>hvilkensomhelsttemperatur</a:t>
            </a:r>
            <a:r>
              <a:rPr lang="en-GB" dirty="0" smtClean="0"/>
              <a:t> </a:t>
            </a:r>
            <a:r>
              <a:rPr lang="en-GB" dirty="0" smtClean="0">
                <a:sym typeface="Wingdings" panose="05000000000000000000" pitchFamily="2" charset="2"/>
              </a:rPr>
              <a:t></a:t>
            </a:r>
            <a:r>
              <a:rPr lang="en-GB" dirty="0" smtClean="0"/>
              <a:t> </a:t>
            </a:r>
          </a:p>
          <a:p>
            <a:pPr lvl="1"/>
            <a:r>
              <a:rPr lang="en-GB" dirty="0" smtClean="0"/>
              <a:t>(25°C </a:t>
            </a:r>
            <a:r>
              <a:rPr lang="en-GB" dirty="0" err="1" smtClean="0"/>
              <a:t>eller</a:t>
            </a:r>
            <a:r>
              <a:rPr lang="en-GB" dirty="0" smtClean="0"/>
              <a:t> 298.15 </a:t>
            </a:r>
            <a:r>
              <a:rPr lang="en-GB" dirty="0" smtClean="0"/>
              <a:t>K om </a:t>
            </a:r>
            <a:r>
              <a:rPr lang="en-GB" dirty="0" err="1" smtClean="0"/>
              <a:t>ikke</a:t>
            </a:r>
            <a:r>
              <a:rPr lang="en-GB" dirty="0" smtClean="0"/>
              <a:t> </a:t>
            </a:r>
            <a:r>
              <a:rPr lang="en-GB" dirty="0" err="1" smtClean="0"/>
              <a:t>annet</a:t>
            </a:r>
            <a:r>
              <a:rPr lang="en-GB" dirty="0" smtClean="0"/>
              <a:t> </a:t>
            </a:r>
            <a:r>
              <a:rPr lang="en-GB" dirty="0" err="1" smtClean="0"/>
              <a:t>er</a:t>
            </a:r>
            <a:r>
              <a:rPr lang="en-GB" dirty="0" smtClean="0"/>
              <a:t> </a:t>
            </a:r>
            <a:r>
              <a:rPr lang="en-GB" dirty="0" err="1" smtClean="0"/>
              <a:t>angitt</a:t>
            </a:r>
            <a:r>
              <a:rPr lang="en-GB" dirty="0" smtClean="0"/>
              <a:t>)</a:t>
            </a:r>
          </a:p>
          <a:p>
            <a:endParaRPr lang="en-GB" dirty="0" smtClean="0"/>
          </a:p>
          <a:p>
            <a:r>
              <a:rPr lang="en-GB" dirty="0" err="1" smtClean="0"/>
              <a:t>Entropien</a:t>
            </a:r>
            <a:r>
              <a:rPr lang="en-GB" dirty="0" smtClean="0"/>
              <a:t> til </a:t>
            </a:r>
            <a:r>
              <a:rPr lang="en-GB" dirty="0" err="1" smtClean="0"/>
              <a:t>reaktanter</a:t>
            </a:r>
            <a:r>
              <a:rPr lang="en-GB" dirty="0" smtClean="0"/>
              <a:t> </a:t>
            </a:r>
            <a:r>
              <a:rPr lang="en-GB" dirty="0" err="1" smtClean="0"/>
              <a:t>og</a:t>
            </a:r>
            <a:r>
              <a:rPr lang="en-GB" dirty="0" smtClean="0"/>
              <a:t> </a:t>
            </a:r>
            <a:r>
              <a:rPr lang="en-GB" dirty="0" err="1" smtClean="0"/>
              <a:t>produkter</a:t>
            </a:r>
            <a:r>
              <a:rPr lang="en-GB" dirty="0" smtClean="0"/>
              <a:t> </a:t>
            </a:r>
            <a:r>
              <a:rPr lang="en-GB" dirty="0" err="1" smtClean="0"/>
              <a:t>endrer</a:t>
            </a:r>
            <a:r>
              <a:rPr lang="en-GB" dirty="0" smtClean="0"/>
              <a:t> </a:t>
            </a:r>
            <a:r>
              <a:rPr lang="en-GB" dirty="0" err="1" smtClean="0"/>
              <a:t>seg</a:t>
            </a:r>
            <a:r>
              <a:rPr lang="en-GB" dirty="0" smtClean="0"/>
              <a:t> med </a:t>
            </a:r>
            <a:r>
              <a:rPr lang="en-GB" dirty="0" err="1" smtClean="0"/>
              <a:t>aktiviteten</a:t>
            </a:r>
            <a:r>
              <a:rPr lang="en-GB" dirty="0" smtClean="0"/>
              <a:t>.</a:t>
            </a:r>
          </a:p>
          <a:p>
            <a:endParaRPr lang="en-GB" dirty="0" smtClean="0"/>
          </a:p>
          <a:p>
            <a:r>
              <a:rPr lang="en-GB" dirty="0" err="1" smtClean="0"/>
              <a:t>Aktiviteten</a:t>
            </a:r>
            <a:r>
              <a:rPr lang="en-GB" dirty="0" smtClean="0"/>
              <a:t> </a:t>
            </a:r>
            <a:r>
              <a:rPr lang="en-GB" dirty="0" err="1" smtClean="0"/>
              <a:t>er</a:t>
            </a:r>
            <a:r>
              <a:rPr lang="en-GB" dirty="0" smtClean="0"/>
              <a:t> </a:t>
            </a:r>
            <a:r>
              <a:rPr lang="en-GB" dirty="0" err="1" smtClean="0"/>
              <a:t>definert</a:t>
            </a:r>
            <a:r>
              <a:rPr lang="en-GB" dirty="0" smtClean="0"/>
              <a:t> </a:t>
            </a:r>
            <a:r>
              <a:rPr lang="en-GB" dirty="0" err="1" smtClean="0"/>
              <a:t>i</a:t>
            </a:r>
            <a:r>
              <a:rPr lang="en-GB" dirty="0" smtClean="0"/>
              <a:t> </a:t>
            </a:r>
            <a:r>
              <a:rPr lang="en-GB" dirty="0" err="1" smtClean="0"/>
              <a:t>forhold</a:t>
            </a:r>
            <a:r>
              <a:rPr lang="en-GB" dirty="0" smtClean="0"/>
              <a:t> til </a:t>
            </a:r>
            <a:r>
              <a:rPr lang="en-GB" dirty="0" err="1" smtClean="0"/>
              <a:t>en</a:t>
            </a:r>
            <a:r>
              <a:rPr lang="en-GB" dirty="0" smtClean="0"/>
              <a:t> </a:t>
            </a:r>
            <a:r>
              <a:rPr lang="en-GB" dirty="0" smtClean="0"/>
              <a:t>standard-</a:t>
            </a:r>
            <a:r>
              <a:rPr lang="en-GB" dirty="0" err="1" smtClean="0"/>
              <a:t>tilstand</a:t>
            </a:r>
            <a:endParaRPr lang="en-GB" dirty="0" smtClean="0"/>
          </a:p>
          <a:p>
            <a:pPr lvl="1"/>
            <a:r>
              <a:rPr lang="en-GB" dirty="0" smtClean="0"/>
              <a:t>1 bar</a:t>
            </a:r>
          </a:p>
          <a:p>
            <a:pPr lvl="1"/>
            <a:r>
              <a:rPr lang="en-GB" dirty="0" smtClean="0"/>
              <a:t>1 m </a:t>
            </a:r>
            <a:r>
              <a:rPr lang="en-GB" dirty="0" smtClean="0"/>
              <a:t>≈ </a:t>
            </a:r>
            <a:r>
              <a:rPr lang="en-GB" dirty="0" smtClean="0"/>
              <a:t>1 M</a:t>
            </a:r>
          </a:p>
          <a:p>
            <a:pPr lvl="1"/>
            <a:r>
              <a:rPr lang="en-GB" dirty="0" smtClean="0"/>
              <a:t>Rent </a:t>
            </a:r>
            <a:r>
              <a:rPr lang="en-GB" dirty="0" err="1" smtClean="0"/>
              <a:t>stoff</a:t>
            </a:r>
            <a:r>
              <a:rPr lang="en-GB" dirty="0" smtClean="0"/>
              <a:t> for </a:t>
            </a:r>
            <a:r>
              <a:rPr lang="en-GB" dirty="0" err="1" smtClean="0"/>
              <a:t>kondenserte</a:t>
            </a:r>
            <a:r>
              <a:rPr lang="en-GB" dirty="0" smtClean="0"/>
              <a:t> </a:t>
            </a:r>
            <a:r>
              <a:rPr lang="en-GB" dirty="0" err="1" smtClean="0"/>
              <a:t>faser</a:t>
            </a:r>
            <a:endParaRPr lang="en-GB" dirty="0" smtClean="0"/>
          </a:p>
          <a:p>
            <a:pPr lvl="1"/>
            <a:r>
              <a:rPr lang="en-GB" dirty="0" err="1" smtClean="0"/>
              <a:t>Plassfraksjon</a:t>
            </a:r>
            <a:r>
              <a:rPr lang="en-GB" dirty="0" smtClean="0"/>
              <a:t> = 1 for </a:t>
            </a:r>
            <a:r>
              <a:rPr lang="en-GB" dirty="0" err="1" smtClean="0"/>
              <a:t>defekter</a:t>
            </a:r>
            <a:r>
              <a:rPr lang="en-GB" dirty="0" smtClean="0"/>
              <a:t> </a:t>
            </a:r>
            <a:r>
              <a:rPr lang="en-GB" dirty="0" err="1" smtClean="0"/>
              <a:t>i</a:t>
            </a:r>
            <a:r>
              <a:rPr lang="en-GB" dirty="0" smtClean="0"/>
              <a:t> </a:t>
            </a:r>
            <a:r>
              <a:rPr lang="en-GB" dirty="0" err="1" smtClean="0"/>
              <a:t>krystallgitre</a:t>
            </a:r>
            <a:endParaRPr lang="en-GB" dirty="0" smtClean="0"/>
          </a:p>
        </p:txBody>
      </p:sp>
      <p:sp>
        <p:nvSpPr>
          <p:cNvPr id="15364"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 name="Slide Number Placeholder 4"/>
          <p:cNvSpPr>
            <a:spLocks noGrp="1"/>
          </p:cNvSpPr>
          <p:nvPr>
            <p:ph type="sldNum" sz="quarter" idx="11"/>
          </p:nvPr>
        </p:nvSpPr>
        <p:spPr/>
        <p:txBody>
          <a:bodyPr/>
          <a:lstStyle/>
          <a:p>
            <a:pPr>
              <a:defRPr/>
            </a:pPr>
            <a:fld id="{33FECD38-B2B0-400B-AC15-8E752814630B}"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5127" name="Rectangle 2"/>
          <p:cNvSpPr>
            <a:spLocks noGrp="1" noChangeArrowheads="1"/>
          </p:cNvSpPr>
          <p:nvPr>
            <p:ph type="body" idx="1"/>
          </p:nvPr>
        </p:nvSpPr>
        <p:spPr>
          <a:xfrm>
            <a:off x="457200" y="1981200"/>
            <a:ext cx="8458200" cy="4419600"/>
          </a:xfrm>
        </p:spPr>
        <p:txBody>
          <a:bodyPr/>
          <a:lstStyle/>
          <a:p>
            <a:pPr eaLnBrk="1" hangingPunct="1"/>
            <a:r>
              <a:rPr lang="en-GB" sz="1800" smtClean="0">
                <a:sym typeface="Symbol" pitchFamily="18" charset="2"/>
              </a:rPr>
              <a:t>Generell relasjon mellom Gibbs energi-forandring og reaksjons-kvotient Q:</a:t>
            </a:r>
          </a:p>
          <a:p>
            <a:pPr eaLnBrk="1" hangingPunct="1"/>
            <a:endParaRPr lang="en-GB" sz="1800" smtClean="0">
              <a:sym typeface="Symbol" pitchFamily="18" charset="2"/>
            </a:endParaRPr>
          </a:p>
          <a:p>
            <a:pPr eaLnBrk="1" hangingPunct="1"/>
            <a:endParaRPr lang="en-GB" sz="1800" smtClean="0">
              <a:sym typeface="Symbol" pitchFamily="18" charset="2"/>
            </a:endParaRPr>
          </a:p>
          <a:p>
            <a:pPr eaLnBrk="1" hangingPunct="1"/>
            <a:endParaRPr lang="en-GB" sz="1800" smtClean="0">
              <a:sym typeface="Symbol" pitchFamily="18" charset="2"/>
            </a:endParaRPr>
          </a:p>
          <a:p>
            <a:pPr eaLnBrk="1" hangingPunct="1"/>
            <a:r>
              <a:rPr lang="en-GB" sz="1800" smtClean="0">
                <a:sym typeface="Symbol" pitchFamily="18" charset="2"/>
              </a:rPr>
              <a:t>Ved likevekt: </a:t>
            </a:r>
            <a:r>
              <a:rPr lang="en-GB" sz="1800" baseline="-25000" smtClean="0">
                <a:sym typeface="Symbol" pitchFamily="18" charset="2"/>
              </a:rPr>
              <a:t>r</a:t>
            </a:r>
            <a:r>
              <a:rPr lang="en-GB" sz="1800" smtClean="0">
                <a:sym typeface="Symbol" pitchFamily="18" charset="2"/>
              </a:rPr>
              <a:t>G = 0:</a:t>
            </a:r>
            <a:endParaRPr lang="en-GB" sz="1800" smtClean="0"/>
          </a:p>
          <a:p>
            <a:pPr eaLnBrk="1" hangingPunct="1"/>
            <a:endParaRPr lang="en-GB" sz="1800" smtClean="0"/>
          </a:p>
          <a:p>
            <a:pPr eaLnBrk="1" hangingPunct="1"/>
            <a:endParaRPr lang="en-GB" sz="1800" smtClean="0"/>
          </a:p>
          <a:p>
            <a:pPr eaLnBrk="1" hangingPunct="1"/>
            <a:endParaRPr lang="en-GB" sz="1800" smtClean="0"/>
          </a:p>
          <a:p>
            <a:pPr eaLnBrk="1" hangingPunct="1"/>
            <a:endParaRPr lang="en-GB" sz="1800" smtClean="0"/>
          </a:p>
          <a:p>
            <a:pPr eaLnBrk="1" hangingPunct="1"/>
            <a:endParaRPr lang="en-GB" sz="1800" smtClean="0"/>
          </a:p>
          <a:p>
            <a:pPr eaLnBrk="1" hangingPunct="1"/>
            <a:endParaRPr lang="en-GB" sz="1800" smtClean="0"/>
          </a:p>
          <a:p>
            <a:pPr eaLnBrk="1" hangingPunct="1"/>
            <a:endParaRPr lang="en-GB" sz="1800" smtClean="0"/>
          </a:p>
          <a:p>
            <a:pPr eaLnBrk="1" hangingPunct="1"/>
            <a:r>
              <a:rPr lang="en-GB" sz="1800" smtClean="0"/>
              <a:t>Ved likevekt: Q = K, likevektskonstanten (massevirkningskoeffisienten)</a:t>
            </a:r>
          </a:p>
          <a:p>
            <a:pPr eaLnBrk="1" hangingPunct="1"/>
            <a:endParaRPr lang="en-GB" sz="1800" smtClean="0"/>
          </a:p>
        </p:txBody>
      </p:sp>
      <p:sp>
        <p:nvSpPr>
          <p:cNvPr id="5128" name="WordArt 3"/>
          <p:cNvSpPr>
            <a:spLocks noChangeArrowheads="1" noChangeShapeType="1" noTextEdit="1"/>
          </p:cNvSpPr>
          <p:nvPr/>
        </p:nvSpPr>
        <p:spPr bwMode="auto">
          <a:xfrm>
            <a:off x="3124200" y="228600"/>
            <a:ext cx="2667000" cy="7620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r>
              <a:rPr lang="en-GB"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Likevekt !</a:t>
            </a:r>
          </a:p>
        </p:txBody>
      </p:sp>
      <p:graphicFrame>
        <p:nvGraphicFramePr>
          <p:cNvPr id="5122" name="Object 2"/>
          <p:cNvGraphicFramePr>
            <a:graphicFrameLocks noChangeAspect="1"/>
          </p:cNvGraphicFramePr>
          <p:nvPr/>
        </p:nvGraphicFramePr>
        <p:xfrm>
          <a:off x="762000" y="3843338"/>
          <a:ext cx="3228975" cy="801687"/>
        </p:xfrm>
        <a:graphic>
          <a:graphicData uri="http://schemas.openxmlformats.org/presentationml/2006/ole">
            <mc:AlternateContent xmlns:mc="http://schemas.openxmlformats.org/markup-compatibility/2006">
              <mc:Choice xmlns:v="urn:schemas-microsoft-com:vml" Requires="v">
                <p:oleObj spid="_x0000_s5174" name="Equation" r:id="rId3" imgW="1841400" imgH="457200" progId="Equation.3">
                  <p:embed/>
                </p:oleObj>
              </mc:Choice>
              <mc:Fallback>
                <p:oleObj name="Equation" r:id="rId3" imgW="1841400" imgH="457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43338"/>
                        <a:ext cx="3228975"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5257800" y="3790950"/>
          <a:ext cx="3048000" cy="857250"/>
        </p:xfrm>
        <a:graphic>
          <a:graphicData uri="http://schemas.openxmlformats.org/presentationml/2006/ole">
            <mc:AlternateContent xmlns:mc="http://schemas.openxmlformats.org/markup-compatibility/2006">
              <mc:Choice xmlns:v="urn:schemas-microsoft-com:vml" Requires="v">
                <p:oleObj spid="_x0000_s5175" name="Equation" r:id="rId5" imgW="1714320" imgH="482400" progId="Equation.3">
                  <p:embed/>
                </p:oleObj>
              </mc:Choice>
              <mc:Fallback>
                <p:oleObj name="Equation" r:id="rId5" imgW="1714320" imgH="482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790950"/>
                        <a:ext cx="304800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9" name="AutoShape 6"/>
          <p:cNvSpPr>
            <a:spLocks noChangeArrowheads="1"/>
          </p:cNvSpPr>
          <p:nvPr/>
        </p:nvSpPr>
        <p:spPr bwMode="auto">
          <a:xfrm>
            <a:off x="4191000" y="4071938"/>
            <a:ext cx="685800" cy="304800"/>
          </a:xfrm>
          <a:prstGeom prst="notchedRightArrow">
            <a:avLst>
              <a:gd name="adj1" fmla="val 50000"/>
              <a:gd name="adj2" fmla="val 56250"/>
            </a:avLst>
          </a:prstGeom>
          <a:solidFill>
            <a:schemeClr val="accent1"/>
          </a:solidFill>
          <a:ln w="12700">
            <a:solidFill>
              <a:schemeClr val="tx1"/>
            </a:solidFill>
            <a:miter lim="800000"/>
            <a:headEnd type="none" w="sm" len="sm"/>
            <a:tailEnd type="none" w="sm" len="sm"/>
          </a:ln>
        </p:spPr>
        <p:txBody>
          <a:bodyPr wrap="none" anchor="ctr"/>
          <a:lstStyle/>
          <a:p>
            <a:endParaRPr lang="en-GB"/>
          </a:p>
        </p:txBody>
      </p:sp>
      <p:graphicFrame>
        <p:nvGraphicFramePr>
          <p:cNvPr id="5124" name="Object 4"/>
          <p:cNvGraphicFramePr>
            <a:graphicFrameLocks noChangeAspect="1"/>
          </p:cNvGraphicFramePr>
          <p:nvPr/>
        </p:nvGraphicFramePr>
        <p:xfrm>
          <a:off x="1697038" y="2408238"/>
          <a:ext cx="4683125" cy="792162"/>
        </p:xfrm>
        <a:graphic>
          <a:graphicData uri="http://schemas.openxmlformats.org/presentationml/2006/ole">
            <mc:AlternateContent xmlns:mc="http://schemas.openxmlformats.org/markup-compatibility/2006">
              <mc:Choice xmlns:v="urn:schemas-microsoft-com:vml" Requires="v">
                <p:oleObj spid="_x0000_s5176" name="Equation" r:id="rId7" imgW="2705040" imgH="457200" progId="Equation.3">
                  <p:embed/>
                </p:oleObj>
              </mc:Choice>
              <mc:Fallback>
                <p:oleObj name="Equation" r:id="rId7" imgW="270504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7038" y="2408238"/>
                        <a:ext cx="4683125"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304800" y="4883150"/>
          <a:ext cx="8610600" cy="831850"/>
        </p:xfrm>
        <a:graphic>
          <a:graphicData uri="http://schemas.openxmlformats.org/presentationml/2006/ole">
            <mc:AlternateContent xmlns:mc="http://schemas.openxmlformats.org/markup-compatibility/2006">
              <mc:Choice xmlns:v="urn:schemas-microsoft-com:vml" Requires="v">
                <p:oleObj spid="_x0000_s5177" name="Equation" r:id="rId9" imgW="5003640" imgH="482400" progId="Equation.3">
                  <p:embed/>
                </p:oleObj>
              </mc:Choice>
              <mc:Fallback>
                <p:oleObj name="Equation" r:id="rId9" imgW="5003640" imgH="4824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4883150"/>
                        <a:ext cx="861060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30" name="Picture 9" descr="Guldberg&amp;Waage-foto"/>
          <p:cNvPicPr>
            <a:picLocks noChangeAspect="1" noChangeArrowheads="1"/>
          </p:cNvPicPr>
          <p:nvPr/>
        </p:nvPicPr>
        <p:blipFill>
          <a:blip r:embed="rId11" cstate="print"/>
          <a:srcRect/>
          <a:stretch>
            <a:fillRect/>
          </a:stretch>
        </p:blipFill>
        <p:spPr bwMode="auto">
          <a:xfrm>
            <a:off x="228600" y="152400"/>
            <a:ext cx="1981200" cy="1735138"/>
          </a:xfrm>
          <a:prstGeom prst="rect">
            <a:avLst/>
          </a:prstGeom>
          <a:noFill/>
          <a:ln w="9525">
            <a:noFill/>
            <a:miter lim="800000"/>
            <a:headEnd/>
            <a:tailEnd/>
          </a:ln>
        </p:spPr>
      </p:pic>
      <p:pic>
        <p:nvPicPr>
          <p:cNvPr id="5131" name="Picture 10" descr="Guldberg-Waage-frimerker"/>
          <p:cNvPicPr>
            <a:picLocks noChangeAspect="1" noChangeArrowheads="1"/>
          </p:cNvPicPr>
          <p:nvPr/>
        </p:nvPicPr>
        <p:blipFill>
          <a:blip r:embed="rId12" cstate="print"/>
          <a:srcRect/>
          <a:stretch>
            <a:fillRect/>
          </a:stretch>
        </p:blipFill>
        <p:spPr bwMode="auto">
          <a:xfrm>
            <a:off x="7315200" y="76200"/>
            <a:ext cx="1752600" cy="1374775"/>
          </a:xfrm>
          <a:prstGeom prst="rect">
            <a:avLst/>
          </a:prstGeom>
          <a:noFill/>
          <a:ln w="9525">
            <a:noFill/>
            <a:miter lim="800000"/>
            <a:headEnd/>
            <a:tailEnd/>
          </a:ln>
        </p:spPr>
      </p:pic>
      <p:pic>
        <p:nvPicPr>
          <p:cNvPr id="5132" name="Picture 11" descr="uiologo"/>
          <p:cNvPicPr>
            <a:picLocks noChangeAspect="1" noChangeArrowheads="1"/>
          </p:cNvPicPr>
          <p:nvPr/>
        </p:nvPicPr>
        <p:blipFill>
          <a:blip r:embed="rId13" cstate="print"/>
          <a:srcRect/>
          <a:stretch>
            <a:fillRect/>
          </a:stretch>
        </p:blipFill>
        <p:spPr bwMode="auto">
          <a:xfrm>
            <a:off x="6858000" y="609600"/>
            <a:ext cx="1447800" cy="1196975"/>
          </a:xfrm>
          <a:prstGeom prst="rect">
            <a:avLst/>
          </a:prstGeom>
          <a:noFill/>
          <a:ln w="9525">
            <a:noFill/>
            <a:miter lim="800000"/>
            <a:headEnd/>
            <a:tailEnd/>
          </a:ln>
        </p:spPr>
      </p:pic>
      <p:sp>
        <p:nvSpPr>
          <p:cNvPr id="13" name="Slide Number Placeholder 12"/>
          <p:cNvSpPr>
            <a:spLocks noGrp="1"/>
          </p:cNvSpPr>
          <p:nvPr>
            <p:ph type="sldNum" sz="quarter" idx="11"/>
          </p:nvPr>
        </p:nvSpPr>
        <p:spPr/>
        <p:txBody>
          <a:bodyPr/>
          <a:lstStyle/>
          <a:p>
            <a:pPr>
              <a:defRPr/>
            </a:pPr>
            <a:fld id="{33FECD38-B2B0-400B-AC15-8E752814630B}"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itle 1"/>
          <p:cNvSpPr>
            <a:spLocks noGrp="1"/>
          </p:cNvSpPr>
          <p:nvPr>
            <p:ph type="title"/>
          </p:nvPr>
        </p:nvSpPr>
        <p:spPr/>
        <p:txBody>
          <a:bodyPr/>
          <a:lstStyle/>
          <a:p>
            <a:r>
              <a:rPr lang="en-GB" smtClean="0"/>
              <a:t>Kap 3. Entalpier, entropier, Gibbs energier</a:t>
            </a:r>
          </a:p>
        </p:txBody>
      </p:sp>
      <p:sp>
        <p:nvSpPr>
          <p:cNvPr id="6150" name="Content Placeholder 2"/>
          <p:cNvSpPr>
            <a:spLocks noGrp="1"/>
          </p:cNvSpPr>
          <p:nvPr>
            <p:ph idx="1"/>
          </p:nvPr>
        </p:nvSpPr>
        <p:spPr>
          <a:xfrm>
            <a:off x="395288" y="1371600"/>
            <a:ext cx="3744912" cy="4724400"/>
          </a:xfrm>
        </p:spPr>
        <p:txBody>
          <a:bodyPr/>
          <a:lstStyle/>
          <a:p>
            <a:r>
              <a:rPr lang="en-GB" smtClean="0"/>
              <a:t>Endringer i termodynamiske egenskaper er gitt ved differansen mellom produkter og reaktanter</a:t>
            </a:r>
          </a:p>
          <a:p>
            <a:endParaRPr lang="en-GB" smtClean="0"/>
          </a:p>
          <a:p>
            <a:endParaRPr lang="en-GB" smtClean="0"/>
          </a:p>
          <a:p>
            <a:r>
              <a:rPr lang="en-GB" smtClean="0"/>
              <a:t>Noen eksempler…</a:t>
            </a:r>
          </a:p>
        </p:txBody>
      </p:sp>
      <p:sp>
        <p:nvSpPr>
          <p:cNvPr id="615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graphicFrame>
        <p:nvGraphicFramePr>
          <p:cNvPr id="6146" name="Object 4"/>
          <p:cNvGraphicFramePr>
            <a:graphicFrameLocks noChangeAspect="1"/>
          </p:cNvGraphicFramePr>
          <p:nvPr/>
        </p:nvGraphicFramePr>
        <p:xfrm>
          <a:off x="4716463" y="4437063"/>
          <a:ext cx="3917950" cy="792162"/>
        </p:xfrm>
        <a:graphic>
          <a:graphicData uri="http://schemas.openxmlformats.org/presentationml/2006/ole">
            <mc:AlternateContent xmlns:mc="http://schemas.openxmlformats.org/markup-compatibility/2006">
              <mc:Choice xmlns:v="urn:schemas-microsoft-com:vml" Requires="v">
                <p:oleObj spid="_x0000_s6185" name="Equation" r:id="rId3" imgW="1701720" imgH="342720" progId="Equation.3">
                  <p:embed/>
                </p:oleObj>
              </mc:Choice>
              <mc:Fallback>
                <p:oleObj name="Equation" r:id="rId3" imgW="1701720" imgH="3427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4437063"/>
                        <a:ext cx="391795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4"/>
          <p:cNvGraphicFramePr>
            <a:graphicFrameLocks noChangeAspect="1"/>
          </p:cNvGraphicFramePr>
          <p:nvPr/>
        </p:nvGraphicFramePr>
        <p:xfrm>
          <a:off x="4986338" y="2924175"/>
          <a:ext cx="3641725" cy="865188"/>
        </p:xfrm>
        <a:graphic>
          <a:graphicData uri="http://schemas.openxmlformats.org/presentationml/2006/ole">
            <mc:AlternateContent xmlns:mc="http://schemas.openxmlformats.org/markup-compatibility/2006">
              <mc:Choice xmlns:v="urn:schemas-microsoft-com:vml" Requires="v">
                <p:oleObj spid="_x0000_s6186" name="Equation" r:id="rId5" imgW="1498320" imgH="355320" progId="Equation.3">
                  <p:embed/>
                </p:oleObj>
              </mc:Choice>
              <mc:Fallback>
                <p:oleObj name="Equation" r:id="rId5" imgW="1498320" imgH="3553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6338" y="2924175"/>
                        <a:ext cx="3641725"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4365625" y="1412875"/>
          <a:ext cx="4491038" cy="792163"/>
        </p:xfrm>
        <a:graphic>
          <a:graphicData uri="http://schemas.openxmlformats.org/presentationml/2006/ole">
            <mc:AlternateContent xmlns:mc="http://schemas.openxmlformats.org/markup-compatibility/2006">
              <mc:Choice xmlns:v="urn:schemas-microsoft-com:vml" Requires="v">
                <p:oleObj spid="_x0000_s6187" name="Equation" r:id="rId7" imgW="2006280" imgH="355320" progId="Equation.3">
                  <p:embed/>
                </p:oleObj>
              </mc:Choice>
              <mc:Fallback>
                <p:oleObj name="Equation" r:id="rId7" imgW="2006280" imgH="35532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5625" y="1412875"/>
                        <a:ext cx="4491038"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1"/>
          </p:nvPr>
        </p:nvSpPr>
        <p:spPr/>
        <p:txBody>
          <a:bodyPr/>
          <a:lstStyle/>
          <a:p>
            <a:pPr>
              <a:defRPr/>
            </a:pPr>
            <a:fld id="{33FECD38-B2B0-400B-AC15-8E752814630B}"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6387" name="Rectangle 2"/>
          <p:cNvSpPr>
            <a:spLocks noGrp="1" noChangeArrowheads="1"/>
          </p:cNvSpPr>
          <p:nvPr>
            <p:ph type="title"/>
          </p:nvPr>
        </p:nvSpPr>
        <p:spPr>
          <a:xfrm>
            <a:off x="609600" y="-152400"/>
            <a:ext cx="7772400" cy="1143000"/>
          </a:xfrm>
        </p:spPr>
        <p:txBody>
          <a:bodyPr/>
          <a:lstStyle/>
          <a:p>
            <a:pPr eaLnBrk="1" hangingPunct="1"/>
            <a:r>
              <a:rPr lang="nb-NO" smtClean="0"/>
              <a:t>n- og p-leder</a:t>
            </a:r>
            <a:endParaRPr lang="en-US" smtClean="0"/>
          </a:p>
        </p:txBody>
      </p:sp>
      <p:sp>
        <p:nvSpPr>
          <p:cNvPr id="16388" name="Rectangle 3"/>
          <p:cNvSpPr>
            <a:spLocks noGrp="1" noChangeArrowheads="1"/>
          </p:cNvSpPr>
          <p:nvPr>
            <p:ph type="body" sz="half" idx="1"/>
          </p:nvPr>
        </p:nvSpPr>
        <p:spPr>
          <a:xfrm>
            <a:off x="228600" y="1371600"/>
            <a:ext cx="3810000" cy="4724400"/>
          </a:xfrm>
        </p:spPr>
        <p:txBody>
          <a:bodyPr/>
          <a:lstStyle/>
          <a:p>
            <a:pPr eaLnBrk="1" hangingPunct="1"/>
            <a:r>
              <a:rPr lang="nb-NO" sz="1800" smtClean="0"/>
              <a:t>Negative ladningsbærere i et materiale med én plass per bærer</a:t>
            </a:r>
          </a:p>
          <a:p>
            <a:pPr eaLnBrk="1" hangingPunct="1"/>
            <a:endParaRPr lang="nb-NO" sz="1800" smtClean="0"/>
          </a:p>
          <a:p>
            <a:pPr eaLnBrk="1" hangingPunct="1"/>
            <a:r>
              <a:rPr lang="nb-NO" sz="1800" smtClean="0"/>
              <a:t>n-leder</a:t>
            </a:r>
          </a:p>
          <a:p>
            <a:pPr eaLnBrk="1" hangingPunct="1"/>
            <a:r>
              <a:rPr lang="nb-NO" sz="1800" smtClean="0"/>
              <a:t>Okkupasjonstall av negative bærere &lt; ½ </a:t>
            </a:r>
          </a:p>
          <a:p>
            <a:pPr eaLnBrk="1" hangingPunct="1"/>
            <a:endParaRPr lang="nb-NO" sz="1800" smtClean="0"/>
          </a:p>
          <a:p>
            <a:pPr eaLnBrk="1" hangingPunct="1"/>
            <a:endParaRPr lang="nb-NO" sz="1800" smtClean="0"/>
          </a:p>
          <a:p>
            <a:pPr eaLnBrk="1" hangingPunct="1"/>
            <a:r>
              <a:rPr lang="nb-NO" sz="1800" smtClean="0"/>
              <a:t>p-leder</a:t>
            </a:r>
          </a:p>
          <a:p>
            <a:pPr eaLnBrk="1" hangingPunct="1"/>
            <a:r>
              <a:rPr lang="nb-NO" sz="1800" smtClean="0"/>
              <a:t>Okkupasjonstall av negative bærere &gt; ½ </a:t>
            </a:r>
          </a:p>
          <a:p>
            <a:pPr eaLnBrk="1" hangingPunct="1"/>
            <a:endParaRPr lang="en-US" sz="1800" smtClean="0"/>
          </a:p>
        </p:txBody>
      </p:sp>
      <p:sp>
        <p:nvSpPr>
          <p:cNvPr id="16389" name="Text Box 4"/>
          <p:cNvSpPr txBox="1">
            <a:spLocks noChangeArrowheads="1"/>
          </p:cNvSpPr>
          <p:nvPr/>
        </p:nvSpPr>
        <p:spPr bwMode="auto">
          <a:xfrm>
            <a:off x="4495800" y="5410200"/>
            <a:ext cx="3581400" cy="1098550"/>
          </a:xfrm>
          <a:prstGeom prst="rect">
            <a:avLst/>
          </a:prstGeom>
          <a:noFill/>
          <a:ln w="9525">
            <a:noFill/>
            <a:miter lim="800000"/>
            <a:headEnd/>
            <a:tailEnd/>
          </a:ln>
        </p:spPr>
        <p:txBody>
          <a:bodyPr>
            <a:spAutoFit/>
          </a:bodyPr>
          <a:lstStyle/>
          <a:p>
            <a:pPr>
              <a:spcBef>
                <a:spcPct val="50000"/>
              </a:spcBef>
            </a:pPr>
            <a:r>
              <a:rPr lang="nb-NO" sz="1200">
                <a:latin typeface="Arial" charset="0"/>
              </a:rPr>
              <a:t>Lav           temperatur            Høy</a:t>
            </a:r>
          </a:p>
          <a:p>
            <a:pPr>
              <a:spcBef>
                <a:spcPct val="50000"/>
              </a:spcBef>
            </a:pPr>
            <a:r>
              <a:rPr lang="nb-NO" sz="1200">
                <a:latin typeface="Arial" charset="0"/>
              </a:rPr>
              <a:t>Lav             uorden                Høy</a:t>
            </a:r>
          </a:p>
          <a:p>
            <a:pPr>
              <a:spcBef>
                <a:spcPct val="50000"/>
              </a:spcBef>
            </a:pPr>
            <a:r>
              <a:rPr lang="nb-NO" sz="1200">
                <a:latin typeface="Arial" charset="0"/>
              </a:rPr>
              <a:t>Lav         konsentrasjon         Høy</a:t>
            </a:r>
          </a:p>
          <a:p>
            <a:pPr>
              <a:spcBef>
                <a:spcPct val="50000"/>
              </a:spcBef>
            </a:pPr>
            <a:r>
              <a:rPr lang="nb-NO" sz="1200">
                <a:latin typeface="Arial" charset="0"/>
              </a:rPr>
              <a:t>+          elektrisk potensial         -</a:t>
            </a:r>
            <a:endParaRPr lang="en-US" sz="1200">
              <a:latin typeface="Arial" charset="0"/>
            </a:endParaRPr>
          </a:p>
        </p:txBody>
      </p:sp>
      <p:pic>
        <p:nvPicPr>
          <p:cNvPr id="16390" name="Picture 6" descr="T-gradients-n-and-p"/>
          <p:cNvPicPr>
            <a:picLocks noChangeAspect="1" noChangeArrowheads="1"/>
          </p:cNvPicPr>
          <p:nvPr/>
        </p:nvPicPr>
        <p:blipFill>
          <a:blip r:embed="rId2" cstate="print"/>
          <a:srcRect/>
          <a:stretch>
            <a:fillRect/>
          </a:stretch>
        </p:blipFill>
        <p:spPr bwMode="auto">
          <a:xfrm>
            <a:off x="4648200" y="1981200"/>
            <a:ext cx="3122613" cy="3484563"/>
          </a:xfrm>
          <a:prstGeom prst="rect">
            <a:avLst/>
          </a:prstGeom>
          <a:noFill/>
          <a:ln w="9525">
            <a:noFill/>
            <a:miter lim="800000"/>
            <a:headEnd/>
            <a:tailEnd/>
          </a:ln>
        </p:spPr>
      </p:pic>
      <p:sp>
        <p:nvSpPr>
          <p:cNvPr id="16391" name="Text Box 7"/>
          <p:cNvSpPr txBox="1">
            <a:spLocks noChangeArrowheads="1"/>
          </p:cNvSpPr>
          <p:nvPr/>
        </p:nvSpPr>
        <p:spPr bwMode="auto">
          <a:xfrm>
            <a:off x="4343400" y="914400"/>
            <a:ext cx="3581400" cy="1098550"/>
          </a:xfrm>
          <a:prstGeom prst="rect">
            <a:avLst/>
          </a:prstGeom>
          <a:noFill/>
          <a:ln w="9525">
            <a:noFill/>
            <a:miter lim="800000"/>
            <a:headEnd/>
            <a:tailEnd/>
          </a:ln>
        </p:spPr>
        <p:txBody>
          <a:bodyPr>
            <a:spAutoFit/>
          </a:bodyPr>
          <a:lstStyle/>
          <a:p>
            <a:pPr>
              <a:spcBef>
                <a:spcPct val="50000"/>
              </a:spcBef>
            </a:pPr>
            <a:r>
              <a:rPr lang="nb-NO" sz="1200">
                <a:latin typeface="Arial" charset="0"/>
              </a:rPr>
              <a:t>Lav           temperatur            Høy</a:t>
            </a:r>
          </a:p>
          <a:p>
            <a:pPr>
              <a:spcBef>
                <a:spcPct val="50000"/>
              </a:spcBef>
            </a:pPr>
            <a:r>
              <a:rPr lang="nb-NO" sz="1200">
                <a:latin typeface="Arial" charset="0"/>
              </a:rPr>
              <a:t>Lav             uorden                Høy</a:t>
            </a:r>
          </a:p>
          <a:p>
            <a:pPr>
              <a:spcBef>
                <a:spcPct val="50000"/>
              </a:spcBef>
            </a:pPr>
            <a:r>
              <a:rPr lang="nb-NO" sz="1200">
                <a:latin typeface="Arial" charset="0"/>
              </a:rPr>
              <a:t>Høy         konsentrasjon         Lav</a:t>
            </a:r>
          </a:p>
          <a:p>
            <a:pPr>
              <a:spcBef>
                <a:spcPct val="50000"/>
              </a:spcBef>
            </a:pPr>
            <a:r>
              <a:rPr lang="nb-NO" sz="1200">
                <a:latin typeface="Arial" charset="0"/>
              </a:rPr>
              <a:t>-          elektrisk potensial         +</a:t>
            </a:r>
            <a:endParaRPr lang="en-US" sz="1200">
              <a:latin typeface="Arial" charset="0"/>
            </a:endParaRPr>
          </a:p>
        </p:txBody>
      </p:sp>
      <p:sp>
        <p:nvSpPr>
          <p:cNvPr id="8" name="Slide Number Placeholder 7"/>
          <p:cNvSpPr>
            <a:spLocks noGrp="1"/>
          </p:cNvSpPr>
          <p:nvPr>
            <p:ph type="sldNum" sz="quarter" idx="11"/>
          </p:nvPr>
        </p:nvSpPr>
        <p:spPr/>
        <p:txBody>
          <a:bodyPr/>
          <a:lstStyle/>
          <a:p>
            <a:pPr>
              <a:defRPr/>
            </a:pPr>
            <a:fld id="{AA57579A-F6EE-485C-86FD-01E2182C1448}"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Kap. 3 </a:t>
            </a:r>
            <a:r>
              <a:rPr lang="en-GB" dirty="0" err="1" smtClean="0"/>
              <a:t>Oppsummering</a:t>
            </a:r>
            <a:r>
              <a:rPr lang="en-GB" dirty="0" smtClean="0"/>
              <a:t>…</a:t>
            </a:r>
            <a:endParaRPr lang="en-GB" dirty="0"/>
          </a:p>
        </p:txBody>
      </p:sp>
      <p:sp>
        <p:nvSpPr>
          <p:cNvPr id="7" name="Content Placeholder 6"/>
          <p:cNvSpPr>
            <a:spLocks noGrp="1"/>
          </p:cNvSpPr>
          <p:nvPr>
            <p:ph idx="1"/>
          </p:nvPr>
        </p:nvSpPr>
        <p:spPr>
          <a:xfrm>
            <a:off x="323528" y="1371600"/>
            <a:ext cx="8496944" cy="4724400"/>
          </a:xfrm>
        </p:spPr>
        <p:txBody>
          <a:bodyPr/>
          <a:lstStyle/>
          <a:p>
            <a:r>
              <a:rPr lang="en-GB" dirty="0" smtClean="0"/>
              <a:t>…</a:t>
            </a:r>
            <a:r>
              <a:rPr lang="nb-NO" dirty="0"/>
              <a:t>Etter dette kapittelet må du kjenne definisjonen av åpne, lukkede og isolerte (adiabatiske) systemer, samt tilstandsfunksjoner. Lær den for ideelle gasser utenat! Du må kjenne </a:t>
            </a:r>
            <a:r>
              <a:rPr lang="nb-NO" dirty="0" smtClean="0"/>
              <a:t>mengdebegrepet </a:t>
            </a:r>
            <a:r>
              <a:rPr lang="nb-NO" dirty="0"/>
              <a:t>mol. Du bør vite hva indre energi er. Du bør huske termodynamikkens hovedsetninger - i alle fall de to første. Du må vite hva entalpi og entropi er, og det er nyttig rett og slett å lære seg utenat definisjonen av hva entalpiendring er, og minst én definisjon av entropi - gjerne to (for mikroskopisk og makroskopiske entropibetraktninger.) Og du må vite hva Gibbs energi er definert som. Du må vite hva som menes med </a:t>
            </a:r>
            <a:r>
              <a:rPr lang="nb-NO" i="1" dirty="0"/>
              <a:t>standard </a:t>
            </a:r>
            <a:r>
              <a:rPr lang="nb-NO" dirty="0"/>
              <a:t>entalpi, entropi- og Gibbs energiendringer. Du må vite hva en reaksjonskvotient er og hva en likevektskonstant er, og helst hvordan disse inngår i uttrykk for Gibbs energiforandringer, for her ligger selve kjernen til å forstå kjemiske likevekter - kjemikerens viktigste verktøy, sammen med periodesystemet, som vi skal lære om i neste kapittel. Det er nyttig hvis du kan si noe om begrepene kjemisk potensial og Ferminivå - de skal vi bruke senere. </a:t>
            </a:r>
            <a:endParaRPr lang="en-GB" dirty="0"/>
          </a:p>
        </p:txBody>
      </p:sp>
      <p:sp>
        <p:nvSpPr>
          <p:cNvPr id="5" name="Footer Placeholder 4"/>
          <p:cNvSpPr>
            <a:spLocks noGrp="1"/>
          </p:cNvSpPr>
          <p:nvPr>
            <p:ph type="ftr" sz="quarter" idx="10"/>
          </p:nvPr>
        </p:nvSpPr>
        <p:spPr/>
        <p:txBody>
          <a:bodyPr/>
          <a:lstStyle/>
          <a:p>
            <a:pPr>
              <a:defRPr/>
            </a:pPr>
            <a:r>
              <a:rPr lang="nb-NO" smtClean="0"/>
              <a:t>MENA 1000 – Materialer, energi og nanoteknologi</a:t>
            </a:r>
            <a:endParaRPr lang="en-US"/>
          </a:p>
        </p:txBody>
      </p:sp>
      <p:sp>
        <p:nvSpPr>
          <p:cNvPr id="6" name="Slide Number Placeholder 5"/>
          <p:cNvSpPr>
            <a:spLocks noGrp="1"/>
          </p:cNvSpPr>
          <p:nvPr>
            <p:ph type="sldNum" sz="quarter" idx="11"/>
          </p:nvPr>
        </p:nvSpPr>
        <p:spPr/>
        <p:txBody>
          <a:bodyPr/>
          <a:lstStyle/>
          <a:p>
            <a:pPr>
              <a:defRPr/>
            </a:pPr>
            <a:fld id="{AA57579A-F6EE-485C-86FD-01E2182C1448}" type="slidenum">
              <a:rPr lang="en-US" smtClean="0"/>
              <a:pPr>
                <a:defRPr/>
              </a:pPr>
              <a:t>18</a:t>
            </a:fld>
            <a:endParaRPr lang="en-US"/>
          </a:p>
        </p:txBody>
      </p:sp>
    </p:spTree>
    <p:extLst>
      <p:ext uri="{BB962C8B-B14F-4D97-AF65-F5344CB8AC3E}">
        <p14:creationId xmlns:p14="http://schemas.microsoft.com/office/powerpoint/2010/main" val="2081703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6200"/>
            <a:ext cx="7772400" cy="904875"/>
          </a:xfrm>
        </p:spPr>
        <p:txBody>
          <a:bodyPr/>
          <a:lstStyle/>
          <a:p>
            <a:r>
              <a:rPr lang="en-GB" smtClean="0"/>
              <a:t>Kap. 4 Periodesystemet</a:t>
            </a:r>
          </a:p>
        </p:txBody>
      </p:sp>
      <p:sp>
        <p:nvSpPr>
          <p:cNvPr id="1741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17412" name="Picture 1" descr="periodic-table-bw-full"/>
          <p:cNvPicPr>
            <a:picLocks noChangeAspect="1" noChangeArrowheads="1"/>
          </p:cNvPicPr>
          <p:nvPr/>
        </p:nvPicPr>
        <p:blipFill>
          <a:blip r:embed="rId2" cstate="print"/>
          <a:srcRect/>
          <a:stretch>
            <a:fillRect/>
          </a:stretch>
        </p:blipFill>
        <p:spPr bwMode="auto">
          <a:xfrm>
            <a:off x="323850" y="981075"/>
            <a:ext cx="8672513" cy="5688013"/>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CB5340B1-DA8D-4F46-938A-C894A10F4CE8}"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11267" name="Rectangle 2"/>
          <p:cNvSpPr>
            <a:spLocks noGrp="1" noChangeArrowheads="1"/>
          </p:cNvSpPr>
          <p:nvPr>
            <p:ph type="title"/>
          </p:nvPr>
        </p:nvSpPr>
        <p:spPr/>
        <p:txBody>
          <a:bodyPr/>
          <a:lstStyle/>
          <a:p>
            <a:pPr eaLnBrk="1" hangingPunct="1"/>
            <a:r>
              <a:rPr lang="nb-NO" smtClean="0"/>
              <a:t>Hva er et materiale?</a:t>
            </a:r>
            <a:endParaRPr lang="en-US" smtClean="0"/>
          </a:p>
        </p:txBody>
      </p:sp>
      <p:sp>
        <p:nvSpPr>
          <p:cNvPr id="40964" name="WordArt 4" descr="White marble"/>
          <p:cNvSpPr>
            <a:spLocks noChangeArrowheads="1" noChangeShapeType="1" noTextEdit="1"/>
          </p:cNvSpPr>
          <p:nvPr/>
        </p:nvSpPr>
        <p:spPr bwMode="auto">
          <a:xfrm rot="-758448">
            <a:off x="1325563" y="2590800"/>
            <a:ext cx="9190037" cy="1662113"/>
          </a:xfrm>
          <a:prstGeom prst="rect">
            <a:avLst/>
          </a:prstGeom>
        </p:spPr>
        <p:txBody>
          <a:bodyPr wrap="none" fromWordArt="1">
            <a:prstTxWarp prst="textInflate">
              <a:avLst>
                <a:gd name="adj" fmla="val 0"/>
              </a:avLst>
            </a:prstTxWarp>
            <a:scene3d>
              <a:camera prst="legacyPerspectiveFront">
                <a:rot lat="19799991" lon="19439992" rev="0"/>
              </a:camera>
              <a:lightRig rig="legacyNormal2" dir="t"/>
            </a:scene3d>
            <a:sp3d extrusionH="354000" prstMaterial="legacyMatte">
              <a:extrusionClr>
                <a:srgbClr val="939676"/>
              </a:extrusionClr>
            </a:sp3d>
          </a:bodyPr>
          <a:lstStyle/>
          <a:p>
            <a:r>
              <a:rPr lang="nb-NO" sz="3600" kern="10">
                <a:ln w="9525">
                  <a:round/>
                  <a:headEnd/>
                  <a:tailEnd/>
                </a:ln>
                <a:blipFill dpi="0" rotWithShape="0">
                  <a:blip r:embed="rId2"/>
                  <a:srcRect/>
                  <a:tile tx="0" ty="0" sx="100000" sy="100000" flip="none" algn="tl"/>
                </a:blipFill>
                <a:latin typeface="Impact"/>
              </a:rPr>
              <a:t>Et materiale er et fast stoff </a:t>
            </a:r>
          </a:p>
          <a:p>
            <a:r>
              <a:rPr lang="nb-NO" sz="3600" kern="10">
                <a:ln w="9525">
                  <a:round/>
                  <a:headEnd/>
                  <a:tailEnd/>
                </a:ln>
                <a:blipFill dpi="0" rotWithShape="0">
                  <a:blip r:embed="rId2"/>
                  <a:srcRect/>
                  <a:tile tx="0" ty="0" sx="100000" sy="100000" flip="none" algn="tl"/>
                </a:blipFill>
                <a:latin typeface="Impact"/>
              </a:rPr>
              <a:t>som kan brukes til noe</a:t>
            </a:r>
            <a:endParaRPr lang="en-GB" sz="3600" kern="10">
              <a:ln w="9525">
                <a:round/>
                <a:headEnd/>
                <a:tailEnd/>
              </a:ln>
              <a:blipFill dpi="0" rotWithShape="0">
                <a:blip r:embed="rId2"/>
                <a:srcRect/>
                <a:tile tx="0" ty="0" sx="100000" sy="100000" flip="none" algn="tl"/>
              </a:blipFill>
              <a:latin typeface="Impact"/>
            </a:endParaRPr>
          </a:p>
        </p:txBody>
      </p:sp>
      <p:sp>
        <p:nvSpPr>
          <p:cNvPr id="5" name="Slide Number Placeholder 4"/>
          <p:cNvSpPr>
            <a:spLocks noGrp="1"/>
          </p:cNvSpPr>
          <p:nvPr>
            <p:ph type="sldNum" sz="quarter" idx="11"/>
          </p:nvPr>
        </p:nvSpPr>
        <p:spPr/>
        <p:txBody>
          <a:bodyPr/>
          <a:lstStyle/>
          <a:p>
            <a:pPr>
              <a:defRPr/>
            </a:pPr>
            <a:fld id="{33FECD38-B2B0-400B-AC15-8E752814630B}" type="slidenum">
              <a:rPr lang="en-US" smtClean="0"/>
              <a:pPr>
                <a:defRPr/>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wipe(down)">
                                      <p:cBhvr>
                                        <p:cTn id="7" dur="580">
                                          <p:stCondLst>
                                            <p:cond delay="0"/>
                                          </p:stCondLst>
                                        </p:cTn>
                                        <p:tgtEl>
                                          <p:spTgt spid="40964"/>
                                        </p:tgtEl>
                                      </p:cBhvr>
                                    </p:animEffect>
                                    <p:anim calcmode="lin" valueType="num">
                                      <p:cBhvr>
                                        <p:cTn id="8" dur="1822" tmFilter="0,0; 0.14,0.36; 0.43,0.73; 0.71,0.91; 1.0,1.0">
                                          <p:stCondLst>
                                            <p:cond delay="0"/>
                                          </p:stCondLst>
                                        </p:cTn>
                                        <p:tgtEl>
                                          <p:spTgt spid="409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64"/>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64"/>
                                        </p:tgtEl>
                                      </p:cBhvr>
                                      <p:to x="100000" y="60000"/>
                                    </p:animScale>
                                    <p:animScale>
                                      <p:cBhvr>
                                        <p:cTn id="14" dur="166" decel="50000">
                                          <p:stCondLst>
                                            <p:cond delay="676"/>
                                          </p:stCondLst>
                                        </p:cTn>
                                        <p:tgtEl>
                                          <p:spTgt spid="40964"/>
                                        </p:tgtEl>
                                      </p:cBhvr>
                                      <p:to x="100000" y="100000"/>
                                    </p:animScale>
                                    <p:animScale>
                                      <p:cBhvr>
                                        <p:cTn id="15" dur="26">
                                          <p:stCondLst>
                                            <p:cond delay="1312"/>
                                          </p:stCondLst>
                                        </p:cTn>
                                        <p:tgtEl>
                                          <p:spTgt spid="40964"/>
                                        </p:tgtEl>
                                      </p:cBhvr>
                                      <p:to x="100000" y="80000"/>
                                    </p:animScale>
                                    <p:animScale>
                                      <p:cBhvr>
                                        <p:cTn id="16" dur="166" decel="50000">
                                          <p:stCondLst>
                                            <p:cond delay="1338"/>
                                          </p:stCondLst>
                                        </p:cTn>
                                        <p:tgtEl>
                                          <p:spTgt spid="40964"/>
                                        </p:tgtEl>
                                      </p:cBhvr>
                                      <p:to x="100000" y="100000"/>
                                    </p:animScale>
                                    <p:animScale>
                                      <p:cBhvr>
                                        <p:cTn id="17" dur="26">
                                          <p:stCondLst>
                                            <p:cond delay="1642"/>
                                          </p:stCondLst>
                                        </p:cTn>
                                        <p:tgtEl>
                                          <p:spTgt spid="40964"/>
                                        </p:tgtEl>
                                      </p:cBhvr>
                                      <p:to x="100000" y="90000"/>
                                    </p:animScale>
                                    <p:animScale>
                                      <p:cBhvr>
                                        <p:cTn id="18" dur="166" decel="50000">
                                          <p:stCondLst>
                                            <p:cond delay="1668"/>
                                          </p:stCondLst>
                                        </p:cTn>
                                        <p:tgtEl>
                                          <p:spTgt spid="40964"/>
                                        </p:tgtEl>
                                      </p:cBhvr>
                                      <p:to x="100000" y="100000"/>
                                    </p:animScale>
                                    <p:animScale>
                                      <p:cBhvr>
                                        <p:cTn id="19" dur="26">
                                          <p:stCondLst>
                                            <p:cond delay="1808"/>
                                          </p:stCondLst>
                                        </p:cTn>
                                        <p:tgtEl>
                                          <p:spTgt spid="40964"/>
                                        </p:tgtEl>
                                      </p:cBhvr>
                                      <p:to x="100000" y="95000"/>
                                    </p:animScale>
                                    <p:animScale>
                                      <p:cBhvr>
                                        <p:cTn id="20" dur="166" decel="50000">
                                          <p:stCondLst>
                                            <p:cond delay="1834"/>
                                          </p:stCondLst>
                                        </p:cTn>
                                        <p:tgtEl>
                                          <p:spTgt spid="409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Kap. 4 </a:t>
            </a:r>
            <a:r>
              <a:rPr lang="en-GB" dirty="0" err="1" smtClean="0"/>
              <a:t>Oppsummering</a:t>
            </a:r>
            <a:r>
              <a:rPr lang="en-GB" dirty="0" smtClean="0"/>
              <a:t>…</a:t>
            </a:r>
            <a:endParaRPr lang="en-GB" dirty="0"/>
          </a:p>
        </p:txBody>
      </p:sp>
      <p:sp>
        <p:nvSpPr>
          <p:cNvPr id="5" name="Content Placeholder 4"/>
          <p:cNvSpPr>
            <a:spLocks noGrp="1"/>
          </p:cNvSpPr>
          <p:nvPr>
            <p:ph idx="1"/>
          </p:nvPr>
        </p:nvSpPr>
        <p:spPr/>
        <p:txBody>
          <a:bodyPr/>
          <a:lstStyle/>
          <a:p>
            <a:r>
              <a:rPr lang="en-GB" dirty="0" smtClean="0"/>
              <a:t>…</a:t>
            </a:r>
            <a:r>
              <a:rPr lang="nb-NO" dirty="0"/>
              <a:t>Etter dette kapittelet bør du kunne gjøre rede for oppbyggingen av periodesystemets grunnstoffer og blokker - hvilke orbitaler elektronene fyller opp - til og med periode 4. Du må vite hvordan og hvorfor størrelse varierer gjennom systemet. Du må vite hva anioner og kationer er, og deres størrelse i forhold til grunnstoffet. Du må vite hva elektronegativitet er og hvordan den varierer gjennom periodesystemet. </a:t>
            </a:r>
            <a:endParaRPr lang="en-GB" dirty="0"/>
          </a:p>
        </p:txBody>
      </p:sp>
      <p:sp>
        <p:nvSpPr>
          <p:cNvPr id="3" name="Footer Placeholder 2"/>
          <p:cNvSpPr>
            <a:spLocks noGrp="1"/>
          </p:cNvSpPr>
          <p:nvPr>
            <p:ph type="ftr" sz="quarter" idx="10"/>
          </p:nvPr>
        </p:nvSpPr>
        <p:spPr/>
        <p:txBody>
          <a:bodyPr/>
          <a:lstStyle/>
          <a:p>
            <a:pPr>
              <a:defRPr/>
            </a:pPr>
            <a:r>
              <a:rPr lang="nb-NO" smtClean="0"/>
              <a:t>MENA 1000 – Materialer, energi og nanoteknologi</a:t>
            </a:r>
            <a:endParaRPr lang="en-US"/>
          </a:p>
        </p:txBody>
      </p:sp>
      <p:sp>
        <p:nvSpPr>
          <p:cNvPr id="4" name="Slide Number Placeholder 3"/>
          <p:cNvSpPr>
            <a:spLocks noGrp="1"/>
          </p:cNvSpPr>
          <p:nvPr>
            <p:ph type="sldNum" sz="quarter" idx="11"/>
          </p:nvPr>
        </p:nvSpPr>
        <p:spPr/>
        <p:txBody>
          <a:bodyPr/>
          <a:lstStyle/>
          <a:p>
            <a:pPr>
              <a:defRPr/>
            </a:pPr>
            <a:fld id="{CB5340B1-DA8D-4F46-938A-C894A10F4CE8}" type="slidenum">
              <a:rPr lang="en-US" smtClean="0"/>
              <a:pPr>
                <a:defRPr/>
              </a:pPr>
              <a:t>20</a:t>
            </a:fld>
            <a:endParaRPr lang="en-US"/>
          </a:p>
        </p:txBody>
      </p:sp>
    </p:spTree>
    <p:extLst>
      <p:ext uri="{BB962C8B-B14F-4D97-AF65-F5344CB8AC3E}">
        <p14:creationId xmlns:p14="http://schemas.microsoft.com/office/powerpoint/2010/main" val="4089002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Documents and Settings\trulsn\My Documents\MetEnFrem\Figurer\PERK-2-16-MO.jpg"/>
          <p:cNvPicPr>
            <a:picLocks noChangeAspect="1" noChangeArrowheads="1"/>
          </p:cNvPicPr>
          <p:nvPr/>
        </p:nvPicPr>
        <p:blipFill>
          <a:blip r:embed="rId2" cstate="print"/>
          <a:srcRect/>
          <a:stretch>
            <a:fillRect/>
          </a:stretch>
        </p:blipFill>
        <p:spPr bwMode="auto">
          <a:xfrm>
            <a:off x="5435600" y="692150"/>
            <a:ext cx="3487738" cy="3008313"/>
          </a:xfrm>
          <a:prstGeom prst="rect">
            <a:avLst/>
          </a:prstGeom>
          <a:noFill/>
          <a:ln w="9525">
            <a:noFill/>
            <a:miter lim="800000"/>
            <a:headEnd/>
            <a:tailEnd/>
          </a:ln>
        </p:spPr>
      </p:pic>
      <p:sp>
        <p:nvSpPr>
          <p:cNvPr id="18435" name="Title 1"/>
          <p:cNvSpPr>
            <a:spLocks noGrp="1"/>
          </p:cNvSpPr>
          <p:nvPr>
            <p:ph type="title"/>
          </p:nvPr>
        </p:nvSpPr>
        <p:spPr/>
        <p:txBody>
          <a:bodyPr/>
          <a:lstStyle/>
          <a:p>
            <a:r>
              <a:rPr lang="en-GB" smtClean="0"/>
              <a:t>Kap. 5 Bindinger</a:t>
            </a:r>
          </a:p>
        </p:txBody>
      </p:sp>
      <p:sp>
        <p:nvSpPr>
          <p:cNvPr id="18436" name="Content Placeholder 2"/>
          <p:cNvSpPr>
            <a:spLocks noGrp="1"/>
          </p:cNvSpPr>
          <p:nvPr>
            <p:ph idx="1"/>
          </p:nvPr>
        </p:nvSpPr>
        <p:spPr>
          <a:xfrm>
            <a:off x="685800" y="1196975"/>
            <a:ext cx="4749800" cy="5327650"/>
          </a:xfrm>
        </p:spPr>
        <p:txBody>
          <a:bodyPr/>
          <a:lstStyle/>
          <a:p>
            <a:r>
              <a:rPr lang="en-GB" smtClean="0"/>
              <a:t>Elektronenes energier </a:t>
            </a:r>
          </a:p>
          <a:p>
            <a:r>
              <a:rPr lang="en-GB" smtClean="0"/>
              <a:t>Atomorbitaler – molelylorbitaler (MO)</a:t>
            </a:r>
          </a:p>
          <a:p>
            <a:r>
              <a:rPr lang="en-GB" smtClean="0"/>
              <a:t>Bindingstyper </a:t>
            </a:r>
          </a:p>
          <a:p>
            <a:pPr lvl="1"/>
            <a:r>
              <a:rPr lang="en-GB" smtClean="0"/>
              <a:t>Kovalent</a:t>
            </a:r>
          </a:p>
          <a:p>
            <a:pPr lvl="2"/>
            <a:r>
              <a:rPr lang="en-GB" smtClean="0"/>
              <a:t>Polart kovalent</a:t>
            </a:r>
          </a:p>
          <a:p>
            <a:pPr lvl="2"/>
            <a:r>
              <a:rPr lang="en-GB" smtClean="0"/>
              <a:t>Hydrogenbindinger</a:t>
            </a:r>
          </a:p>
          <a:p>
            <a:pPr lvl="2"/>
            <a:r>
              <a:rPr lang="en-GB" smtClean="0"/>
              <a:t>Van der Waalske bindinger</a:t>
            </a:r>
          </a:p>
          <a:p>
            <a:pPr lvl="1"/>
            <a:r>
              <a:rPr lang="en-GB" smtClean="0"/>
              <a:t>Metallisk </a:t>
            </a:r>
          </a:p>
          <a:p>
            <a:pPr lvl="1"/>
            <a:r>
              <a:rPr lang="en-GB" smtClean="0"/>
              <a:t>Ionisk</a:t>
            </a:r>
          </a:p>
          <a:p>
            <a:pPr lvl="1"/>
            <a:endParaRPr lang="en-GB" smtClean="0"/>
          </a:p>
          <a:p>
            <a:r>
              <a:rPr lang="en-GB" smtClean="0"/>
              <a:t>Støkiometri</a:t>
            </a:r>
          </a:p>
          <a:p>
            <a:r>
              <a:rPr lang="en-GB" smtClean="0"/>
              <a:t>Formelle oksidasjonstall</a:t>
            </a:r>
          </a:p>
          <a:p>
            <a:endParaRPr lang="en-GB" smtClean="0"/>
          </a:p>
          <a:p>
            <a:r>
              <a:rPr lang="en-GB" smtClean="0"/>
              <a:t>Elektronegativitet</a:t>
            </a:r>
          </a:p>
          <a:p>
            <a:r>
              <a:rPr lang="en-GB" smtClean="0"/>
              <a:t>Full oktett</a:t>
            </a:r>
          </a:p>
        </p:txBody>
      </p:sp>
      <p:sp>
        <p:nvSpPr>
          <p:cNvPr id="18437"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18438" name="Picture 1" descr="periodic-table-bw-full"/>
          <p:cNvPicPr>
            <a:picLocks noChangeAspect="1" noChangeArrowheads="1"/>
          </p:cNvPicPr>
          <p:nvPr/>
        </p:nvPicPr>
        <p:blipFill>
          <a:blip r:embed="rId3" cstate="print"/>
          <a:srcRect/>
          <a:stretch>
            <a:fillRect/>
          </a:stretch>
        </p:blipFill>
        <p:spPr bwMode="auto">
          <a:xfrm>
            <a:off x="4711700" y="3644900"/>
            <a:ext cx="4281488" cy="2808288"/>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33FECD38-B2B0-400B-AC15-8E752814630B}"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Bånd</a:t>
            </a:r>
            <a:endParaRPr lang="en-GB" dirty="0"/>
          </a:p>
        </p:txBody>
      </p:sp>
      <p:sp>
        <p:nvSpPr>
          <p:cNvPr id="3" name="Content Placeholder 2"/>
          <p:cNvSpPr>
            <a:spLocks noGrp="1"/>
          </p:cNvSpPr>
          <p:nvPr>
            <p:ph idx="1"/>
          </p:nvPr>
        </p:nvSpPr>
        <p:spPr/>
        <p:txBody>
          <a:bodyPr/>
          <a:lstStyle/>
          <a:p>
            <a:r>
              <a:rPr lang="en-GB" dirty="0" err="1" smtClean="0"/>
              <a:t>Atomorbitaler</a:t>
            </a:r>
            <a:r>
              <a:rPr lang="en-GB" dirty="0" smtClean="0"/>
              <a:t> – MO – </a:t>
            </a:r>
            <a:r>
              <a:rPr lang="en-GB" dirty="0" err="1" smtClean="0"/>
              <a:t>bånd</a:t>
            </a:r>
            <a:r>
              <a:rPr lang="en-GB" dirty="0" smtClean="0"/>
              <a:t> </a:t>
            </a:r>
          </a:p>
          <a:p>
            <a:r>
              <a:rPr lang="en-GB" dirty="0" err="1" smtClean="0"/>
              <a:t>Eksitasjon</a:t>
            </a:r>
            <a:endParaRPr lang="en-GB" dirty="0" smtClean="0"/>
          </a:p>
          <a:p>
            <a:r>
              <a:rPr lang="en-GB" dirty="0" smtClean="0"/>
              <a:t>Dopanter</a:t>
            </a:r>
            <a:endParaRPr lang="en-GB" dirty="0"/>
          </a:p>
        </p:txBody>
      </p:sp>
      <p:sp>
        <p:nvSpPr>
          <p:cNvPr id="4" name="Footer Placeholder 3"/>
          <p:cNvSpPr>
            <a:spLocks noGrp="1"/>
          </p:cNvSpPr>
          <p:nvPr>
            <p:ph type="ftr" sz="quarter" idx="10"/>
          </p:nvPr>
        </p:nvSpPr>
        <p:spPr/>
        <p:txBody>
          <a:bodyPr/>
          <a:lstStyle/>
          <a:p>
            <a:pPr>
              <a:defRPr/>
            </a:pPr>
            <a:r>
              <a:rPr lang="nb-NO" smtClean="0"/>
              <a:t>MENA 1000 – Materialer, energi og nanoteknologi</a:t>
            </a:r>
            <a:endParaRPr lang="en-US"/>
          </a:p>
        </p:txBody>
      </p:sp>
      <p:sp>
        <p:nvSpPr>
          <p:cNvPr id="5" name="Slide Number Placeholder 4"/>
          <p:cNvSpPr>
            <a:spLocks noGrp="1"/>
          </p:cNvSpPr>
          <p:nvPr>
            <p:ph type="sldNum" sz="quarter" idx="11"/>
          </p:nvPr>
        </p:nvSpPr>
        <p:spPr/>
        <p:txBody>
          <a:bodyPr/>
          <a:lstStyle/>
          <a:p>
            <a:pPr>
              <a:defRPr/>
            </a:pPr>
            <a:fld id="{33FECD38-B2B0-400B-AC15-8E752814630B}" type="slidenum">
              <a:rPr lang="en-US" smtClean="0"/>
              <a:pPr>
                <a:defRPr/>
              </a:pPr>
              <a:t>22</a:t>
            </a:fld>
            <a:endParaRPr lang="en-US"/>
          </a:p>
        </p:txBody>
      </p:sp>
      <p:pic>
        <p:nvPicPr>
          <p:cNvPr id="12290" name="Picture 2" descr="C:\Users\trulsn\Documents\MENA1000bok\Figurer\Kap 5 bånd og dopant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985858"/>
            <a:ext cx="7016995" cy="332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41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Organiske</a:t>
            </a:r>
            <a:r>
              <a:rPr lang="en-GB" dirty="0" smtClean="0"/>
              <a:t> </a:t>
            </a:r>
            <a:r>
              <a:rPr lang="en-GB" dirty="0" err="1" smtClean="0"/>
              <a:t>forbindelser</a:t>
            </a:r>
            <a:endParaRPr lang="en-GB" dirty="0"/>
          </a:p>
        </p:txBody>
      </p:sp>
      <p:sp>
        <p:nvSpPr>
          <p:cNvPr id="3" name="Content Placeholder 2"/>
          <p:cNvSpPr>
            <a:spLocks noGrp="1"/>
          </p:cNvSpPr>
          <p:nvPr>
            <p:ph idx="1"/>
          </p:nvPr>
        </p:nvSpPr>
        <p:spPr/>
        <p:txBody>
          <a:bodyPr/>
          <a:lstStyle/>
          <a:p>
            <a:r>
              <a:rPr lang="en-GB" dirty="0" err="1" smtClean="0"/>
              <a:t>Kovalente</a:t>
            </a:r>
            <a:r>
              <a:rPr lang="en-GB" dirty="0" smtClean="0"/>
              <a:t> C-C </a:t>
            </a:r>
            <a:r>
              <a:rPr lang="en-GB" dirty="0" err="1" smtClean="0"/>
              <a:t>og</a:t>
            </a:r>
            <a:r>
              <a:rPr lang="en-GB" dirty="0" smtClean="0"/>
              <a:t> C-H </a:t>
            </a:r>
            <a:r>
              <a:rPr lang="en-GB" dirty="0" err="1" smtClean="0"/>
              <a:t>bindinger</a:t>
            </a:r>
            <a:endParaRPr lang="en-GB" dirty="0" smtClean="0"/>
          </a:p>
          <a:p>
            <a:endParaRPr lang="en-GB" dirty="0"/>
          </a:p>
        </p:txBody>
      </p:sp>
      <p:sp>
        <p:nvSpPr>
          <p:cNvPr id="4" name="Footer Placeholder 3"/>
          <p:cNvSpPr>
            <a:spLocks noGrp="1"/>
          </p:cNvSpPr>
          <p:nvPr>
            <p:ph type="ftr" sz="quarter" idx="10"/>
          </p:nvPr>
        </p:nvSpPr>
        <p:spPr/>
        <p:txBody>
          <a:bodyPr/>
          <a:lstStyle/>
          <a:p>
            <a:pPr>
              <a:defRPr/>
            </a:pPr>
            <a:r>
              <a:rPr lang="nb-NO" smtClean="0"/>
              <a:t>MENA 1000 – Materialer, energi og nanoteknologi</a:t>
            </a:r>
            <a:endParaRPr lang="en-US"/>
          </a:p>
        </p:txBody>
      </p:sp>
      <p:sp>
        <p:nvSpPr>
          <p:cNvPr id="5" name="Slide Number Placeholder 4"/>
          <p:cNvSpPr>
            <a:spLocks noGrp="1"/>
          </p:cNvSpPr>
          <p:nvPr>
            <p:ph type="sldNum" sz="quarter" idx="11"/>
          </p:nvPr>
        </p:nvSpPr>
        <p:spPr/>
        <p:txBody>
          <a:bodyPr/>
          <a:lstStyle/>
          <a:p>
            <a:pPr>
              <a:defRPr/>
            </a:pPr>
            <a:fld id="{33FECD38-B2B0-400B-AC15-8E752814630B}" type="slidenum">
              <a:rPr lang="en-US" smtClean="0"/>
              <a:pPr>
                <a:defRPr/>
              </a:pPr>
              <a:t>23</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96952"/>
            <a:ext cx="8532439" cy="327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923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0483" name="Rectangle 2"/>
          <p:cNvSpPr>
            <a:spLocks noGrp="1" noChangeArrowheads="1"/>
          </p:cNvSpPr>
          <p:nvPr>
            <p:ph type="title"/>
          </p:nvPr>
        </p:nvSpPr>
        <p:spPr>
          <a:xfrm>
            <a:off x="685800" y="-76200"/>
            <a:ext cx="7772400" cy="1143000"/>
          </a:xfrm>
        </p:spPr>
        <p:txBody>
          <a:bodyPr/>
          <a:lstStyle/>
          <a:p>
            <a:pPr eaLnBrk="1" hangingPunct="1"/>
            <a:r>
              <a:rPr lang="nb-NO" smtClean="0"/>
              <a:t>Kap. 5 - bindinger og forbindelser</a:t>
            </a:r>
            <a:endParaRPr lang="en-US" smtClean="0"/>
          </a:p>
        </p:txBody>
      </p:sp>
      <p:grpSp>
        <p:nvGrpSpPr>
          <p:cNvPr id="20484" name="Group 82"/>
          <p:cNvGrpSpPr>
            <a:grpSpLocks/>
          </p:cNvGrpSpPr>
          <p:nvPr/>
        </p:nvGrpSpPr>
        <p:grpSpPr bwMode="auto">
          <a:xfrm>
            <a:off x="457200" y="990600"/>
            <a:ext cx="8305800" cy="5410200"/>
            <a:chOff x="-2" y="-2"/>
            <a:chExt cx="2574" cy="5527"/>
          </a:xfrm>
        </p:grpSpPr>
        <p:grpSp>
          <p:nvGrpSpPr>
            <p:cNvPr id="20485" name="Group 80"/>
            <p:cNvGrpSpPr>
              <a:grpSpLocks/>
            </p:cNvGrpSpPr>
            <p:nvPr/>
          </p:nvGrpSpPr>
          <p:grpSpPr bwMode="auto">
            <a:xfrm>
              <a:off x="0" y="0"/>
              <a:ext cx="2570" cy="5523"/>
              <a:chOff x="0" y="0"/>
              <a:chExt cx="2570" cy="5523"/>
            </a:xfrm>
          </p:grpSpPr>
          <p:grpSp>
            <p:nvGrpSpPr>
              <p:cNvPr id="20487" name="Group 31"/>
              <p:cNvGrpSpPr>
                <a:grpSpLocks/>
              </p:cNvGrpSpPr>
              <p:nvPr/>
            </p:nvGrpSpPr>
            <p:grpSpPr bwMode="auto">
              <a:xfrm>
                <a:off x="0" y="0"/>
                <a:ext cx="815" cy="1093"/>
                <a:chOff x="0" y="0"/>
                <a:chExt cx="815" cy="1093"/>
              </a:xfrm>
            </p:grpSpPr>
            <p:sp>
              <p:nvSpPr>
                <p:cNvPr id="20560" name="Rectangle 5"/>
                <p:cNvSpPr>
                  <a:spLocks noChangeArrowheads="1"/>
                </p:cNvSpPr>
                <p:nvPr/>
              </p:nvSpPr>
              <p:spPr bwMode="auto">
                <a:xfrm>
                  <a:off x="43" y="0"/>
                  <a:ext cx="729" cy="1093"/>
                </a:xfrm>
                <a:prstGeom prst="rect">
                  <a:avLst/>
                </a:prstGeom>
                <a:noFill/>
                <a:ln w="9525">
                  <a:noFill/>
                  <a:miter lim="800000"/>
                  <a:headEnd/>
                  <a:tailEnd/>
                </a:ln>
              </p:spPr>
              <p:txBody>
                <a:bodyPr/>
                <a:lstStyle/>
                <a:p>
                  <a:r>
                    <a:rPr lang="nb-NO" sz="1400" i="1">
                      <a:cs typeface="Times New Roman" pitchFamily="18" charset="0"/>
                    </a:rPr>
                    <a:t>Type forbindelse</a:t>
                  </a:r>
                  <a:endParaRPr lang="en-US" sz="1400">
                    <a:cs typeface="Times New Roman" pitchFamily="18" charset="0"/>
                  </a:endParaRPr>
                </a:p>
                <a:p>
                  <a:pPr eaLnBrk="0" hangingPunct="0"/>
                  <a:endParaRPr lang="en-US" sz="1400"/>
                </a:p>
              </p:txBody>
            </p:sp>
            <p:sp>
              <p:nvSpPr>
                <p:cNvPr id="20561" name="Rectangle 30"/>
                <p:cNvSpPr>
                  <a:spLocks noChangeArrowheads="1"/>
                </p:cNvSpPr>
                <p:nvPr/>
              </p:nvSpPr>
              <p:spPr bwMode="auto">
                <a:xfrm>
                  <a:off x="0" y="0"/>
                  <a:ext cx="815" cy="1093"/>
                </a:xfrm>
                <a:prstGeom prst="rect">
                  <a:avLst/>
                </a:prstGeom>
                <a:noFill/>
                <a:ln w="7">
                  <a:solidFill>
                    <a:srgbClr val="A0A0A0"/>
                  </a:solidFill>
                  <a:miter lim="800000"/>
                  <a:headEnd/>
                  <a:tailEnd/>
                </a:ln>
              </p:spPr>
              <p:txBody>
                <a:bodyPr/>
                <a:lstStyle/>
                <a:p>
                  <a:endParaRPr lang="en-GB"/>
                </a:p>
              </p:txBody>
            </p:sp>
          </p:grpSp>
          <p:grpSp>
            <p:nvGrpSpPr>
              <p:cNvPr id="20488" name="Group 33"/>
              <p:cNvGrpSpPr>
                <a:grpSpLocks/>
              </p:cNvGrpSpPr>
              <p:nvPr/>
            </p:nvGrpSpPr>
            <p:grpSpPr bwMode="auto">
              <a:xfrm>
                <a:off x="815" y="0"/>
                <a:ext cx="681" cy="1093"/>
                <a:chOff x="815" y="0"/>
                <a:chExt cx="681" cy="1093"/>
              </a:xfrm>
            </p:grpSpPr>
            <p:sp>
              <p:nvSpPr>
                <p:cNvPr id="20558" name="Rectangle 6"/>
                <p:cNvSpPr>
                  <a:spLocks noChangeArrowheads="1"/>
                </p:cNvSpPr>
                <p:nvPr/>
              </p:nvSpPr>
              <p:spPr bwMode="auto">
                <a:xfrm>
                  <a:off x="858" y="0"/>
                  <a:ext cx="595" cy="1093"/>
                </a:xfrm>
                <a:prstGeom prst="rect">
                  <a:avLst/>
                </a:prstGeom>
                <a:noFill/>
                <a:ln w="9525">
                  <a:noFill/>
                  <a:miter lim="800000"/>
                  <a:headEnd/>
                  <a:tailEnd/>
                </a:ln>
              </p:spPr>
              <p:txBody>
                <a:bodyPr/>
                <a:lstStyle/>
                <a:p>
                  <a:r>
                    <a:rPr lang="nb-NO" sz="1400" i="1">
                      <a:cs typeface="Times New Roman" pitchFamily="18" charset="0"/>
                    </a:rPr>
                    <a:t>Aggregattilstand, mekaniske egenskaper</a:t>
                  </a:r>
                  <a:endParaRPr lang="en-US" sz="1400">
                    <a:cs typeface="Times New Roman" pitchFamily="18" charset="0"/>
                  </a:endParaRPr>
                </a:p>
                <a:p>
                  <a:pPr eaLnBrk="0" hangingPunct="0"/>
                  <a:endParaRPr lang="en-US" sz="1400"/>
                </a:p>
              </p:txBody>
            </p:sp>
            <p:sp>
              <p:nvSpPr>
                <p:cNvPr id="20559" name="Rectangle 32"/>
                <p:cNvSpPr>
                  <a:spLocks noChangeArrowheads="1"/>
                </p:cNvSpPr>
                <p:nvPr/>
              </p:nvSpPr>
              <p:spPr bwMode="auto">
                <a:xfrm>
                  <a:off x="815" y="0"/>
                  <a:ext cx="681" cy="1093"/>
                </a:xfrm>
                <a:prstGeom prst="rect">
                  <a:avLst/>
                </a:prstGeom>
                <a:noFill/>
                <a:ln w="7">
                  <a:solidFill>
                    <a:srgbClr val="A0A0A0"/>
                  </a:solidFill>
                  <a:miter lim="800000"/>
                  <a:headEnd/>
                  <a:tailEnd/>
                </a:ln>
              </p:spPr>
              <p:txBody>
                <a:bodyPr/>
                <a:lstStyle/>
                <a:p>
                  <a:endParaRPr lang="en-GB"/>
                </a:p>
              </p:txBody>
            </p:sp>
          </p:grpSp>
          <p:grpSp>
            <p:nvGrpSpPr>
              <p:cNvPr id="20489" name="Group 35"/>
              <p:cNvGrpSpPr>
                <a:grpSpLocks/>
              </p:cNvGrpSpPr>
              <p:nvPr/>
            </p:nvGrpSpPr>
            <p:grpSpPr bwMode="auto">
              <a:xfrm>
                <a:off x="1496" y="0"/>
                <a:ext cx="633" cy="1093"/>
                <a:chOff x="1496" y="0"/>
                <a:chExt cx="633" cy="1093"/>
              </a:xfrm>
            </p:grpSpPr>
            <p:sp>
              <p:nvSpPr>
                <p:cNvPr id="20556" name="Rectangle 7"/>
                <p:cNvSpPr>
                  <a:spLocks noChangeArrowheads="1"/>
                </p:cNvSpPr>
                <p:nvPr/>
              </p:nvSpPr>
              <p:spPr bwMode="auto">
                <a:xfrm>
                  <a:off x="1539" y="0"/>
                  <a:ext cx="547" cy="1093"/>
                </a:xfrm>
                <a:prstGeom prst="rect">
                  <a:avLst/>
                </a:prstGeom>
                <a:noFill/>
                <a:ln w="9525">
                  <a:noFill/>
                  <a:miter lim="800000"/>
                  <a:headEnd/>
                  <a:tailEnd/>
                </a:ln>
              </p:spPr>
              <p:txBody>
                <a:bodyPr/>
                <a:lstStyle/>
                <a:p>
                  <a:r>
                    <a:rPr lang="nb-NO" sz="1400" i="1">
                      <a:cs typeface="Times New Roman" pitchFamily="18" charset="0"/>
                    </a:rPr>
                    <a:t>Typiske elektriske egenskaper</a:t>
                  </a:r>
                  <a:endParaRPr lang="en-US" sz="1400">
                    <a:cs typeface="Times New Roman" pitchFamily="18" charset="0"/>
                  </a:endParaRPr>
                </a:p>
                <a:p>
                  <a:pPr eaLnBrk="0" hangingPunct="0"/>
                  <a:endParaRPr lang="en-US" sz="1400"/>
                </a:p>
              </p:txBody>
            </p:sp>
            <p:sp>
              <p:nvSpPr>
                <p:cNvPr id="20557" name="Rectangle 34"/>
                <p:cNvSpPr>
                  <a:spLocks noChangeArrowheads="1"/>
                </p:cNvSpPr>
                <p:nvPr/>
              </p:nvSpPr>
              <p:spPr bwMode="auto">
                <a:xfrm>
                  <a:off x="1496" y="0"/>
                  <a:ext cx="633" cy="1093"/>
                </a:xfrm>
                <a:prstGeom prst="rect">
                  <a:avLst/>
                </a:prstGeom>
                <a:noFill/>
                <a:ln w="7">
                  <a:solidFill>
                    <a:srgbClr val="A0A0A0"/>
                  </a:solidFill>
                  <a:miter lim="800000"/>
                  <a:headEnd/>
                  <a:tailEnd/>
                </a:ln>
              </p:spPr>
              <p:txBody>
                <a:bodyPr/>
                <a:lstStyle/>
                <a:p>
                  <a:endParaRPr lang="en-GB"/>
                </a:p>
              </p:txBody>
            </p:sp>
          </p:grpSp>
          <p:grpSp>
            <p:nvGrpSpPr>
              <p:cNvPr id="20490" name="Group 37"/>
              <p:cNvGrpSpPr>
                <a:grpSpLocks/>
              </p:cNvGrpSpPr>
              <p:nvPr/>
            </p:nvGrpSpPr>
            <p:grpSpPr bwMode="auto">
              <a:xfrm>
                <a:off x="2129" y="0"/>
                <a:ext cx="441" cy="1093"/>
                <a:chOff x="2129" y="0"/>
                <a:chExt cx="441" cy="1093"/>
              </a:xfrm>
            </p:grpSpPr>
            <p:sp>
              <p:nvSpPr>
                <p:cNvPr id="20554" name="Rectangle 8"/>
                <p:cNvSpPr>
                  <a:spLocks noChangeArrowheads="1"/>
                </p:cNvSpPr>
                <p:nvPr/>
              </p:nvSpPr>
              <p:spPr bwMode="auto">
                <a:xfrm>
                  <a:off x="2172" y="0"/>
                  <a:ext cx="355" cy="1093"/>
                </a:xfrm>
                <a:prstGeom prst="rect">
                  <a:avLst/>
                </a:prstGeom>
                <a:noFill/>
                <a:ln w="9525">
                  <a:noFill/>
                  <a:miter lim="800000"/>
                  <a:headEnd/>
                  <a:tailEnd/>
                </a:ln>
              </p:spPr>
              <p:txBody>
                <a:bodyPr/>
                <a:lstStyle/>
                <a:p>
                  <a:r>
                    <a:rPr lang="nb-NO" sz="1400" i="1">
                      <a:cs typeface="Times New Roman" pitchFamily="18" charset="0"/>
                    </a:rPr>
                    <a:t>Andre typiske egenskaper</a:t>
                  </a:r>
                  <a:endParaRPr lang="en-US" sz="1400">
                    <a:cs typeface="Times New Roman" pitchFamily="18" charset="0"/>
                  </a:endParaRPr>
                </a:p>
                <a:p>
                  <a:pPr eaLnBrk="0" hangingPunct="0"/>
                  <a:endParaRPr lang="en-US" sz="1400"/>
                </a:p>
              </p:txBody>
            </p:sp>
            <p:sp>
              <p:nvSpPr>
                <p:cNvPr id="20555" name="Rectangle 36"/>
                <p:cNvSpPr>
                  <a:spLocks noChangeArrowheads="1"/>
                </p:cNvSpPr>
                <p:nvPr/>
              </p:nvSpPr>
              <p:spPr bwMode="auto">
                <a:xfrm>
                  <a:off x="2129" y="0"/>
                  <a:ext cx="441" cy="1093"/>
                </a:xfrm>
                <a:prstGeom prst="rect">
                  <a:avLst/>
                </a:prstGeom>
                <a:noFill/>
                <a:ln w="7">
                  <a:solidFill>
                    <a:srgbClr val="A0A0A0"/>
                  </a:solidFill>
                  <a:miter lim="800000"/>
                  <a:headEnd/>
                  <a:tailEnd/>
                </a:ln>
              </p:spPr>
              <p:txBody>
                <a:bodyPr/>
                <a:lstStyle/>
                <a:p>
                  <a:endParaRPr lang="en-GB"/>
                </a:p>
              </p:txBody>
            </p:sp>
          </p:grpSp>
          <p:grpSp>
            <p:nvGrpSpPr>
              <p:cNvPr id="20491" name="Group 39"/>
              <p:cNvGrpSpPr>
                <a:grpSpLocks/>
              </p:cNvGrpSpPr>
              <p:nvPr/>
            </p:nvGrpSpPr>
            <p:grpSpPr bwMode="auto">
              <a:xfrm>
                <a:off x="0" y="1093"/>
                <a:ext cx="422" cy="2819"/>
                <a:chOff x="0" y="1093"/>
                <a:chExt cx="422" cy="2819"/>
              </a:xfrm>
            </p:grpSpPr>
            <p:sp>
              <p:nvSpPr>
                <p:cNvPr id="20552" name="Rectangle 9"/>
                <p:cNvSpPr>
                  <a:spLocks noChangeArrowheads="1"/>
                </p:cNvSpPr>
                <p:nvPr/>
              </p:nvSpPr>
              <p:spPr bwMode="auto">
                <a:xfrm>
                  <a:off x="43" y="1093"/>
                  <a:ext cx="336" cy="2819"/>
                </a:xfrm>
                <a:prstGeom prst="rect">
                  <a:avLst/>
                </a:prstGeom>
                <a:noFill/>
                <a:ln w="9525">
                  <a:noFill/>
                  <a:miter lim="800000"/>
                  <a:headEnd/>
                  <a:tailEnd/>
                </a:ln>
              </p:spPr>
              <p:txBody>
                <a:bodyPr/>
                <a:lstStyle/>
                <a:p>
                  <a:r>
                    <a:rPr lang="nb-NO" sz="1400">
                      <a:cs typeface="Times New Roman" pitchFamily="18" charset="0"/>
                    </a:rPr>
                    <a:t>Kovalente</a:t>
                  </a:r>
                  <a:endParaRPr lang="en-US" sz="1400">
                    <a:cs typeface="Times New Roman" pitchFamily="18" charset="0"/>
                  </a:endParaRPr>
                </a:p>
                <a:p>
                  <a:pPr eaLnBrk="0" hangingPunct="0"/>
                  <a:endParaRPr lang="en-US" sz="1400"/>
                </a:p>
              </p:txBody>
            </p:sp>
            <p:sp>
              <p:nvSpPr>
                <p:cNvPr id="20553" name="Rectangle 38"/>
                <p:cNvSpPr>
                  <a:spLocks noChangeArrowheads="1"/>
                </p:cNvSpPr>
                <p:nvPr/>
              </p:nvSpPr>
              <p:spPr bwMode="auto">
                <a:xfrm>
                  <a:off x="0" y="1093"/>
                  <a:ext cx="422" cy="2819"/>
                </a:xfrm>
                <a:prstGeom prst="rect">
                  <a:avLst/>
                </a:prstGeom>
                <a:noFill/>
                <a:ln w="7">
                  <a:solidFill>
                    <a:srgbClr val="A0A0A0"/>
                  </a:solidFill>
                  <a:miter lim="800000"/>
                  <a:headEnd/>
                  <a:tailEnd/>
                </a:ln>
              </p:spPr>
              <p:txBody>
                <a:bodyPr/>
                <a:lstStyle/>
                <a:p>
                  <a:endParaRPr lang="en-GB"/>
                </a:p>
              </p:txBody>
            </p:sp>
          </p:grpSp>
          <p:grpSp>
            <p:nvGrpSpPr>
              <p:cNvPr id="20492" name="Group 41"/>
              <p:cNvGrpSpPr>
                <a:grpSpLocks/>
              </p:cNvGrpSpPr>
              <p:nvPr/>
            </p:nvGrpSpPr>
            <p:grpSpPr bwMode="auto">
              <a:xfrm>
                <a:off x="422" y="1093"/>
                <a:ext cx="393" cy="863"/>
                <a:chOff x="422" y="1093"/>
                <a:chExt cx="393" cy="863"/>
              </a:xfrm>
            </p:grpSpPr>
            <p:sp>
              <p:nvSpPr>
                <p:cNvPr id="20550" name="Rectangle 10"/>
                <p:cNvSpPr>
                  <a:spLocks noChangeArrowheads="1"/>
                </p:cNvSpPr>
                <p:nvPr/>
              </p:nvSpPr>
              <p:spPr bwMode="auto">
                <a:xfrm>
                  <a:off x="465" y="1093"/>
                  <a:ext cx="307" cy="863"/>
                </a:xfrm>
                <a:prstGeom prst="rect">
                  <a:avLst/>
                </a:prstGeom>
                <a:noFill/>
                <a:ln w="9525">
                  <a:noFill/>
                  <a:miter lim="800000"/>
                  <a:headEnd/>
                  <a:tailEnd/>
                </a:ln>
              </p:spPr>
              <p:txBody>
                <a:bodyPr/>
                <a:lstStyle/>
                <a:p>
                  <a:r>
                    <a:rPr lang="nb-NO" sz="1400">
                      <a:cs typeface="Times New Roman" pitchFamily="18" charset="0"/>
                    </a:rPr>
                    <a:t>Molekyler</a:t>
                  </a:r>
                  <a:endParaRPr lang="en-US" sz="1400">
                    <a:cs typeface="Times New Roman" pitchFamily="18" charset="0"/>
                  </a:endParaRPr>
                </a:p>
                <a:p>
                  <a:pPr eaLnBrk="0" hangingPunct="0"/>
                  <a:endParaRPr lang="en-US" sz="1400"/>
                </a:p>
              </p:txBody>
            </p:sp>
            <p:sp>
              <p:nvSpPr>
                <p:cNvPr id="20551" name="Rectangle 40"/>
                <p:cNvSpPr>
                  <a:spLocks noChangeArrowheads="1"/>
                </p:cNvSpPr>
                <p:nvPr/>
              </p:nvSpPr>
              <p:spPr bwMode="auto">
                <a:xfrm>
                  <a:off x="422" y="1093"/>
                  <a:ext cx="393" cy="863"/>
                </a:xfrm>
                <a:prstGeom prst="rect">
                  <a:avLst/>
                </a:prstGeom>
                <a:noFill/>
                <a:ln w="7">
                  <a:solidFill>
                    <a:srgbClr val="A0A0A0"/>
                  </a:solidFill>
                  <a:miter lim="800000"/>
                  <a:headEnd/>
                  <a:tailEnd/>
                </a:ln>
              </p:spPr>
              <p:txBody>
                <a:bodyPr/>
                <a:lstStyle/>
                <a:p>
                  <a:endParaRPr lang="en-GB"/>
                </a:p>
              </p:txBody>
            </p:sp>
          </p:grpSp>
          <p:grpSp>
            <p:nvGrpSpPr>
              <p:cNvPr id="20493" name="Group 43"/>
              <p:cNvGrpSpPr>
                <a:grpSpLocks/>
              </p:cNvGrpSpPr>
              <p:nvPr/>
            </p:nvGrpSpPr>
            <p:grpSpPr bwMode="auto">
              <a:xfrm>
                <a:off x="815" y="1093"/>
                <a:ext cx="681" cy="863"/>
                <a:chOff x="815" y="1093"/>
                <a:chExt cx="681" cy="863"/>
              </a:xfrm>
            </p:grpSpPr>
            <p:sp>
              <p:nvSpPr>
                <p:cNvPr id="20548" name="Rectangle 11"/>
                <p:cNvSpPr>
                  <a:spLocks noChangeArrowheads="1"/>
                </p:cNvSpPr>
                <p:nvPr/>
              </p:nvSpPr>
              <p:spPr bwMode="auto">
                <a:xfrm>
                  <a:off x="858" y="1093"/>
                  <a:ext cx="595" cy="863"/>
                </a:xfrm>
                <a:prstGeom prst="rect">
                  <a:avLst/>
                </a:prstGeom>
                <a:noFill/>
                <a:ln w="9525">
                  <a:noFill/>
                  <a:miter lim="800000"/>
                  <a:headEnd/>
                  <a:tailEnd/>
                </a:ln>
              </p:spPr>
              <p:txBody>
                <a:bodyPr/>
                <a:lstStyle/>
                <a:p>
                  <a:r>
                    <a:rPr lang="nb-NO" sz="1400">
                      <a:cs typeface="Times New Roman" pitchFamily="18" charset="0"/>
                    </a:rPr>
                    <a:t>Gasser, væsker, faste stoffer med lave smeltepunkt</a:t>
                  </a:r>
                  <a:endParaRPr lang="en-US" sz="1400">
                    <a:cs typeface="Times New Roman" pitchFamily="18" charset="0"/>
                  </a:endParaRPr>
                </a:p>
                <a:p>
                  <a:pPr eaLnBrk="0" hangingPunct="0"/>
                  <a:endParaRPr lang="en-US" sz="1400"/>
                </a:p>
              </p:txBody>
            </p:sp>
            <p:sp>
              <p:nvSpPr>
                <p:cNvPr id="20549" name="Rectangle 42"/>
                <p:cNvSpPr>
                  <a:spLocks noChangeArrowheads="1"/>
                </p:cNvSpPr>
                <p:nvPr/>
              </p:nvSpPr>
              <p:spPr bwMode="auto">
                <a:xfrm>
                  <a:off x="815" y="1093"/>
                  <a:ext cx="681" cy="863"/>
                </a:xfrm>
                <a:prstGeom prst="rect">
                  <a:avLst/>
                </a:prstGeom>
                <a:noFill/>
                <a:ln w="7">
                  <a:solidFill>
                    <a:srgbClr val="A0A0A0"/>
                  </a:solidFill>
                  <a:miter lim="800000"/>
                  <a:headEnd/>
                  <a:tailEnd/>
                </a:ln>
              </p:spPr>
              <p:txBody>
                <a:bodyPr/>
                <a:lstStyle/>
                <a:p>
                  <a:endParaRPr lang="en-GB"/>
                </a:p>
              </p:txBody>
            </p:sp>
          </p:grpSp>
          <p:grpSp>
            <p:nvGrpSpPr>
              <p:cNvPr id="20494" name="Group 45"/>
              <p:cNvGrpSpPr>
                <a:grpSpLocks/>
              </p:cNvGrpSpPr>
              <p:nvPr/>
            </p:nvGrpSpPr>
            <p:grpSpPr bwMode="auto">
              <a:xfrm>
                <a:off x="1496" y="1093"/>
                <a:ext cx="633" cy="863"/>
                <a:chOff x="1496" y="1093"/>
                <a:chExt cx="633" cy="863"/>
              </a:xfrm>
            </p:grpSpPr>
            <p:sp>
              <p:nvSpPr>
                <p:cNvPr id="20546" name="Rectangle 12"/>
                <p:cNvSpPr>
                  <a:spLocks noChangeArrowheads="1"/>
                </p:cNvSpPr>
                <p:nvPr/>
              </p:nvSpPr>
              <p:spPr bwMode="auto">
                <a:xfrm>
                  <a:off x="1539" y="1093"/>
                  <a:ext cx="547" cy="863"/>
                </a:xfrm>
                <a:prstGeom prst="rect">
                  <a:avLst/>
                </a:prstGeom>
                <a:noFill/>
                <a:ln w="9525">
                  <a:noFill/>
                  <a:miter lim="800000"/>
                  <a:headEnd/>
                  <a:tailEnd/>
                </a:ln>
              </p:spPr>
              <p:txBody>
                <a:bodyPr/>
                <a:lstStyle/>
                <a:p>
                  <a:r>
                    <a:rPr lang="nb-NO" sz="1400">
                      <a:cs typeface="Times New Roman" pitchFamily="18" charset="0"/>
                    </a:rPr>
                    <a:t>Oftest isolerende</a:t>
                  </a:r>
                  <a:endParaRPr lang="en-US" sz="1400">
                    <a:cs typeface="Times New Roman" pitchFamily="18" charset="0"/>
                  </a:endParaRPr>
                </a:p>
                <a:p>
                  <a:pPr eaLnBrk="0" hangingPunct="0"/>
                  <a:endParaRPr lang="en-US" sz="1400"/>
                </a:p>
              </p:txBody>
            </p:sp>
            <p:sp>
              <p:nvSpPr>
                <p:cNvPr id="20547" name="Rectangle 44"/>
                <p:cNvSpPr>
                  <a:spLocks noChangeArrowheads="1"/>
                </p:cNvSpPr>
                <p:nvPr/>
              </p:nvSpPr>
              <p:spPr bwMode="auto">
                <a:xfrm>
                  <a:off x="1496" y="1093"/>
                  <a:ext cx="633" cy="863"/>
                </a:xfrm>
                <a:prstGeom prst="rect">
                  <a:avLst/>
                </a:prstGeom>
                <a:noFill/>
                <a:ln w="7">
                  <a:solidFill>
                    <a:srgbClr val="A0A0A0"/>
                  </a:solidFill>
                  <a:miter lim="800000"/>
                  <a:headEnd/>
                  <a:tailEnd/>
                </a:ln>
              </p:spPr>
              <p:txBody>
                <a:bodyPr/>
                <a:lstStyle/>
                <a:p>
                  <a:endParaRPr lang="en-GB"/>
                </a:p>
              </p:txBody>
            </p:sp>
          </p:grpSp>
          <p:grpSp>
            <p:nvGrpSpPr>
              <p:cNvPr id="20495" name="Group 47"/>
              <p:cNvGrpSpPr>
                <a:grpSpLocks/>
              </p:cNvGrpSpPr>
              <p:nvPr/>
            </p:nvGrpSpPr>
            <p:grpSpPr bwMode="auto">
              <a:xfrm>
                <a:off x="2129" y="1093"/>
                <a:ext cx="441" cy="863"/>
                <a:chOff x="2129" y="1093"/>
                <a:chExt cx="441" cy="863"/>
              </a:xfrm>
            </p:grpSpPr>
            <p:sp>
              <p:nvSpPr>
                <p:cNvPr id="20544" name="Rectangle 13"/>
                <p:cNvSpPr>
                  <a:spLocks noChangeArrowheads="1"/>
                </p:cNvSpPr>
                <p:nvPr/>
              </p:nvSpPr>
              <p:spPr bwMode="auto">
                <a:xfrm>
                  <a:off x="2172" y="1093"/>
                  <a:ext cx="355" cy="863"/>
                </a:xfrm>
                <a:prstGeom prst="rect">
                  <a:avLst/>
                </a:prstGeom>
                <a:noFill/>
                <a:ln w="9525">
                  <a:noFill/>
                  <a:miter lim="800000"/>
                  <a:headEnd/>
                  <a:tailEnd/>
                </a:ln>
              </p:spPr>
              <p:txBody>
                <a:bodyPr/>
                <a:lstStyle/>
                <a:p>
                  <a:r>
                    <a:rPr lang="en-US" sz="1400">
                      <a:cs typeface="Times New Roman" pitchFamily="18" charset="0"/>
                    </a:rPr>
                    <a:t> </a:t>
                  </a:r>
                </a:p>
                <a:p>
                  <a:pPr eaLnBrk="0" hangingPunct="0"/>
                  <a:endParaRPr lang="en-US" sz="1400"/>
                </a:p>
              </p:txBody>
            </p:sp>
            <p:sp>
              <p:nvSpPr>
                <p:cNvPr id="20545" name="Rectangle 46"/>
                <p:cNvSpPr>
                  <a:spLocks noChangeArrowheads="1"/>
                </p:cNvSpPr>
                <p:nvPr/>
              </p:nvSpPr>
              <p:spPr bwMode="auto">
                <a:xfrm>
                  <a:off x="2129" y="1093"/>
                  <a:ext cx="441" cy="863"/>
                </a:xfrm>
                <a:prstGeom prst="rect">
                  <a:avLst/>
                </a:prstGeom>
                <a:noFill/>
                <a:ln w="7">
                  <a:solidFill>
                    <a:srgbClr val="A0A0A0"/>
                  </a:solidFill>
                  <a:miter lim="800000"/>
                  <a:headEnd/>
                  <a:tailEnd/>
                </a:ln>
              </p:spPr>
              <p:txBody>
                <a:bodyPr/>
                <a:lstStyle/>
                <a:p>
                  <a:endParaRPr lang="en-GB"/>
                </a:p>
              </p:txBody>
            </p:sp>
          </p:grpSp>
          <p:grpSp>
            <p:nvGrpSpPr>
              <p:cNvPr id="20496" name="Group 49"/>
              <p:cNvGrpSpPr>
                <a:grpSpLocks/>
              </p:cNvGrpSpPr>
              <p:nvPr/>
            </p:nvGrpSpPr>
            <p:grpSpPr bwMode="auto">
              <a:xfrm>
                <a:off x="422" y="1956"/>
                <a:ext cx="393" cy="978"/>
                <a:chOff x="422" y="1956"/>
                <a:chExt cx="393" cy="978"/>
              </a:xfrm>
            </p:grpSpPr>
            <p:sp>
              <p:nvSpPr>
                <p:cNvPr id="20542" name="Rectangle 14"/>
                <p:cNvSpPr>
                  <a:spLocks noChangeArrowheads="1"/>
                </p:cNvSpPr>
                <p:nvPr/>
              </p:nvSpPr>
              <p:spPr bwMode="auto">
                <a:xfrm>
                  <a:off x="465" y="1956"/>
                  <a:ext cx="307" cy="978"/>
                </a:xfrm>
                <a:prstGeom prst="rect">
                  <a:avLst/>
                </a:prstGeom>
                <a:noFill/>
                <a:ln w="9525">
                  <a:noFill/>
                  <a:miter lim="800000"/>
                  <a:headEnd/>
                  <a:tailEnd/>
                </a:ln>
              </p:spPr>
              <p:txBody>
                <a:bodyPr/>
                <a:lstStyle/>
                <a:p>
                  <a:r>
                    <a:rPr lang="nb-NO" sz="1400">
                      <a:cs typeface="Times New Roman" pitchFamily="18" charset="0"/>
                    </a:rPr>
                    <a:t>2-dim. sjikt</a:t>
                  </a:r>
                  <a:endParaRPr lang="en-US" sz="1400">
                    <a:cs typeface="Times New Roman" pitchFamily="18" charset="0"/>
                  </a:endParaRPr>
                </a:p>
                <a:p>
                  <a:pPr eaLnBrk="0" hangingPunct="0"/>
                  <a:endParaRPr lang="en-US" sz="1400"/>
                </a:p>
              </p:txBody>
            </p:sp>
            <p:sp>
              <p:nvSpPr>
                <p:cNvPr id="20543" name="Rectangle 48"/>
                <p:cNvSpPr>
                  <a:spLocks noChangeArrowheads="1"/>
                </p:cNvSpPr>
                <p:nvPr/>
              </p:nvSpPr>
              <p:spPr bwMode="auto">
                <a:xfrm>
                  <a:off x="422" y="1956"/>
                  <a:ext cx="393" cy="978"/>
                </a:xfrm>
                <a:prstGeom prst="rect">
                  <a:avLst/>
                </a:prstGeom>
                <a:noFill/>
                <a:ln w="7">
                  <a:solidFill>
                    <a:srgbClr val="A0A0A0"/>
                  </a:solidFill>
                  <a:miter lim="800000"/>
                  <a:headEnd/>
                  <a:tailEnd/>
                </a:ln>
              </p:spPr>
              <p:txBody>
                <a:bodyPr/>
                <a:lstStyle/>
                <a:p>
                  <a:endParaRPr lang="en-GB"/>
                </a:p>
              </p:txBody>
            </p:sp>
          </p:grpSp>
          <p:grpSp>
            <p:nvGrpSpPr>
              <p:cNvPr id="20497" name="Group 51"/>
              <p:cNvGrpSpPr>
                <a:grpSpLocks/>
              </p:cNvGrpSpPr>
              <p:nvPr/>
            </p:nvGrpSpPr>
            <p:grpSpPr bwMode="auto">
              <a:xfrm>
                <a:off x="815" y="1956"/>
                <a:ext cx="681" cy="978"/>
                <a:chOff x="815" y="1956"/>
                <a:chExt cx="681" cy="978"/>
              </a:xfrm>
            </p:grpSpPr>
            <p:sp>
              <p:nvSpPr>
                <p:cNvPr id="20540" name="Rectangle 15"/>
                <p:cNvSpPr>
                  <a:spLocks noChangeArrowheads="1"/>
                </p:cNvSpPr>
                <p:nvPr/>
              </p:nvSpPr>
              <p:spPr bwMode="auto">
                <a:xfrm>
                  <a:off x="858" y="1956"/>
                  <a:ext cx="595" cy="978"/>
                </a:xfrm>
                <a:prstGeom prst="rect">
                  <a:avLst/>
                </a:prstGeom>
                <a:noFill/>
                <a:ln w="9525">
                  <a:noFill/>
                  <a:miter lim="800000"/>
                  <a:headEnd/>
                  <a:tailEnd/>
                </a:ln>
              </p:spPr>
              <p:txBody>
                <a:bodyPr/>
                <a:lstStyle/>
                <a:p>
                  <a:r>
                    <a:rPr lang="nb-NO" sz="1400">
                      <a:cs typeface="Times New Roman" pitchFamily="18" charset="0"/>
                    </a:rPr>
                    <a:t>Myke, sjiktstrukturer, smøremidler</a:t>
                  </a:r>
                  <a:endParaRPr lang="en-US" sz="1400">
                    <a:cs typeface="Times New Roman" pitchFamily="18" charset="0"/>
                  </a:endParaRPr>
                </a:p>
                <a:p>
                  <a:pPr eaLnBrk="0" hangingPunct="0"/>
                  <a:endParaRPr lang="en-US" sz="1400"/>
                </a:p>
              </p:txBody>
            </p:sp>
            <p:sp>
              <p:nvSpPr>
                <p:cNvPr id="20541" name="Rectangle 50"/>
                <p:cNvSpPr>
                  <a:spLocks noChangeArrowheads="1"/>
                </p:cNvSpPr>
                <p:nvPr/>
              </p:nvSpPr>
              <p:spPr bwMode="auto">
                <a:xfrm>
                  <a:off x="815" y="1956"/>
                  <a:ext cx="681" cy="978"/>
                </a:xfrm>
                <a:prstGeom prst="rect">
                  <a:avLst/>
                </a:prstGeom>
                <a:noFill/>
                <a:ln w="7">
                  <a:solidFill>
                    <a:srgbClr val="A0A0A0"/>
                  </a:solidFill>
                  <a:miter lim="800000"/>
                  <a:headEnd/>
                  <a:tailEnd/>
                </a:ln>
              </p:spPr>
              <p:txBody>
                <a:bodyPr/>
                <a:lstStyle/>
                <a:p>
                  <a:endParaRPr lang="en-GB"/>
                </a:p>
              </p:txBody>
            </p:sp>
          </p:grpSp>
          <p:grpSp>
            <p:nvGrpSpPr>
              <p:cNvPr id="20498" name="Group 53"/>
              <p:cNvGrpSpPr>
                <a:grpSpLocks/>
              </p:cNvGrpSpPr>
              <p:nvPr/>
            </p:nvGrpSpPr>
            <p:grpSpPr bwMode="auto">
              <a:xfrm>
                <a:off x="1496" y="1956"/>
                <a:ext cx="633" cy="978"/>
                <a:chOff x="1496" y="1956"/>
                <a:chExt cx="633" cy="978"/>
              </a:xfrm>
            </p:grpSpPr>
            <p:sp>
              <p:nvSpPr>
                <p:cNvPr id="20538" name="Rectangle 16"/>
                <p:cNvSpPr>
                  <a:spLocks noChangeArrowheads="1"/>
                </p:cNvSpPr>
                <p:nvPr/>
              </p:nvSpPr>
              <p:spPr bwMode="auto">
                <a:xfrm>
                  <a:off x="1539" y="1956"/>
                  <a:ext cx="547" cy="978"/>
                </a:xfrm>
                <a:prstGeom prst="rect">
                  <a:avLst/>
                </a:prstGeom>
                <a:noFill/>
                <a:ln w="9525">
                  <a:noFill/>
                  <a:miter lim="800000"/>
                  <a:headEnd/>
                  <a:tailEnd/>
                </a:ln>
              </p:spPr>
              <p:txBody>
                <a:bodyPr/>
                <a:lstStyle/>
                <a:p>
                  <a:r>
                    <a:rPr lang="en-US" sz="1400">
                      <a:cs typeface="Times New Roman" pitchFamily="18" charset="0"/>
                    </a:rPr>
                    <a:t> </a:t>
                  </a:r>
                </a:p>
                <a:p>
                  <a:pPr eaLnBrk="0" hangingPunct="0"/>
                  <a:endParaRPr lang="en-US" sz="1400"/>
                </a:p>
              </p:txBody>
            </p:sp>
            <p:sp>
              <p:nvSpPr>
                <p:cNvPr id="20539" name="Rectangle 52"/>
                <p:cNvSpPr>
                  <a:spLocks noChangeArrowheads="1"/>
                </p:cNvSpPr>
                <p:nvPr/>
              </p:nvSpPr>
              <p:spPr bwMode="auto">
                <a:xfrm>
                  <a:off x="1496" y="1956"/>
                  <a:ext cx="633" cy="978"/>
                </a:xfrm>
                <a:prstGeom prst="rect">
                  <a:avLst/>
                </a:prstGeom>
                <a:noFill/>
                <a:ln w="7">
                  <a:solidFill>
                    <a:srgbClr val="A0A0A0"/>
                  </a:solidFill>
                  <a:miter lim="800000"/>
                  <a:headEnd/>
                  <a:tailEnd/>
                </a:ln>
              </p:spPr>
              <p:txBody>
                <a:bodyPr/>
                <a:lstStyle/>
                <a:p>
                  <a:endParaRPr lang="en-GB"/>
                </a:p>
              </p:txBody>
            </p:sp>
          </p:grpSp>
          <p:grpSp>
            <p:nvGrpSpPr>
              <p:cNvPr id="20499" name="Group 55"/>
              <p:cNvGrpSpPr>
                <a:grpSpLocks/>
              </p:cNvGrpSpPr>
              <p:nvPr/>
            </p:nvGrpSpPr>
            <p:grpSpPr bwMode="auto">
              <a:xfrm>
                <a:off x="2129" y="1956"/>
                <a:ext cx="441" cy="978"/>
                <a:chOff x="2129" y="1956"/>
                <a:chExt cx="441" cy="978"/>
              </a:xfrm>
            </p:grpSpPr>
            <p:sp>
              <p:nvSpPr>
                <p:cNvPr id="20536" name="Rectangle 17"/>
                <p:cNvSpPr>
                  <a:spLocks noChangeArrowheads="1"/>
                </p:cNvSpPr>
                <p:nvPr/>
              </p:nvSpPr>
              <p:spPr bwMode="auto">
                <a:xfrm>
                  <a:off x="2172" y="1956"/>
                  <a:ext cx="355" cy="978"/>
                </a:xfrm>
                <a:prstGeom prst="rect">
                  <a:avLst/>
                </a:prstGeom>
                <a:noFill/>
                <a:ln w="9525">
                  <a:noFill/>
                  <a:miter lim="800000"/>
                  <a:headEnd/>
                  <a:tailEnd/>
                </a:ln>
              </p:spPr>
              <p:txBody>
                <a:bodyPr/>
                <a:lstStyle/>
                <a:p>
                  <a:r>
                    <a:rPr lang="en-US" sz="1400">
                      <a:cs typeface="Times New Roman" pitchFamily="18" charset="0"/>
                    </a:rPr>
                    <a:t> </a:t>
                  </a:r>
                </a:p>
                <a:p>
                  <a:pPr eaLnBrk="0" hangingPunct="0"/>
                  <a:endParaRPr lang="en-US" sz="1400"/>
                </a:p>
              </p:txBody>
            </p:sp>
            <p:sp>
              <p:nvSpPr>
                <p:cNvPr id="20537" name="Rectangle 54"/>
                <p:cNvSpPr>
                  <a:spLocks noChangeArrowheads="1"/>
                </p:cNvSpPr>
                <p:nvPr/>
              </p:nvSpPr>
              <p:spPr bwMode="auto">
                <a:xfrm>
                  <a:off x="2129" y="1956"/>
                  <a:ext cx="441" cy="978"/>
                </a:xfrm>
                <a:prstGeom prst="rect">
                  <a:avLst/>
                </a:prstGeom>
                <a:noFill/>
                <a:ln w="7">
                  <a:solidFill>
                    <a:srgbClr val="A0A0A0"/>
                  </a:solidFill>
                  <a:miter lim="800000"/>
                  <a:headEnd/>
                  <a:tailEnd/>
                </a:ln>
              </p:spPr>
              <p:txBody>
                <a:bodyPr/>
                <a:lstStyle/>
                <a:p>
                  <a:endParaRPr lang="en-GB"/>
                </a:p>
              </p:txBody>
            </p:sp>
          </p:grpSp>
          <p:grpSp>
            <p:nvGrpSpPr>
              <p:cNvPr id="20500" name="Group 57"/>
              <p:cNvGrpSpPr>
                <a:grpSpLocks/>
              </p:cNvGrpSpPr>
              <p:nvPr/>
            </p:nvGrpSpPr>
            <p:grpSpPr bwMode="auto">
              <a:xfrm>
                <a:off x="422" y="2934"/>
                <a:ext cx="393" cy="978"/>
                <a:chOff x="422" y="2934"/>
                <a:chExt cx="393" cy="978"/>
              </a:xfrm>
            </p:grpSpPr>
            <p:sp>
              <p:nvSpPr>
                <p:cNvPr id="20534" name="Rectangle 18"/>
                <p:cNvSpPr>
                  <a:spLocks noChangeArrowheads="1"/>
                </p:cNvSpPr>
                <p:nvPr/>
              </p:nvSpPr>
              <p:spPr bwMode="auto">
                <a:xfrm>
                  <a:off x="465" y="2934"/>
                  <a:ext cx="307" cy="978"/>
                </a:xfrm>
                <a:prstGeom prst="rect">
                  <a:avLst/>
                </a:prstGeom>
                <a:noFill/>
                <a:ln w="9525">
                  <a:noFill/>
                  <a:miter lim="800000"/>
                  <a:headEnd/>
                  <a:tailEnd/>
                </a:ln>
              </p:spPr>
              <p:txBody>
                <a:bodyPr/>
                <a:lstStyle/>
                <a:p>
                  <a:r>
                    <a:rPr lang="nb-NO" sz="1400">
                      <a:cs typeface="Times New Roman" pitchFamily="18" charset="0"/>
                    </a:rPr>
                    <a:t>3-dim. nettverk</a:t>
                  </a:r>
                  <a:endParaRPr lang="en-US" sz="1400">
                    <a:cs typeface="Times New Roman" pitchFamily="18" charset="0"/>
                  </a:endParaRPr>
                </a:p>
                <a:p>
                  <a:pPr eaLnBrk="0" hangingPunct="0"/>
                  <a:endParaRPr lang="en-US" sz="1400"/>
                </a:p>
              </p:txBody>
            </p:sp>
            <p:sp>
              <p:nvSpPr>
                <p:cNvPr id="20535" name="Rectangle 56"/>
                <p:cNvSpPr>
                  <a:spLocks noChangeArrowheads="1"/>
                </p:cNvSpPr>
                <p:nvPr/>
              </p:nvSpPr>
              <p:spPr bwMode="auto">
                <a:xfrm>
                  <a:off x="422" y="2934"/>
                  <a:ext cx="393" cy="978"/>
                </a:xfrm>
                <a:prstGeom prst="rect">
                  <a:avLst/>
                </a:prstGeom>
                <a:noFill/>
                <a:ln w="7">
                  <a:solidFill>
                    <a:srgbClr val="A0A0A0"/>
                  </a:solidFill>
                  <a:miter lim="800000"/>
                  <a:headEnd/>
                  <a:tailEnd/>
                </a:ln>
              </p:spPr>
              <p:txBody>
                <a:bodyPr/>
                <a:lstStyle/>
                <a:p>
                  <a:endParaRPr lang="en-GB"/>
                </a:p>
              </p:txBody>
            </p:sp>
          </p:grpSp>
          <p:grpSp>
            <p:nvGrpSpPr>
              <p:cNvPr id="20501" name="Group 59"/>
              <p:cNvGrpSpPr>
                <a:grpSpLocks/>
              </p:cNvGrpSpPr>
              <p:nvPr/>
            </p:nvGrpSpPr>
            <p:grpSpPr bwMode="auto">
              <a:xfrm>
                <a:off x="815" y="2934"/>
                <a:ext cx="681" cy="978"/>
                <a:chOff x="815" y="2934"/>
                <a:chExt cx="681" cy="978"/>
              </a:xfrm>
            </p:grpSpPr>
            <p:sp>
              <p:nvSpPr>
                <p:cNvPr id="20532" name="Rectangle 19"/>
                <p:cNvSpPr>
                  <a:spLocks noChangeArrowheads="1"/>
                </p:cNvSpPr>
                <p:nvPr/>
              </p:nvSpPr>
              <p:spPr bwMode="auto">
                <a:xfrm>
                  <a:off x="858" y="2934"/>
                  <a:ext cx="595" cy="978"/>
                </a:xfrm>
                <a:prstGeom prst="rect">
                  <a:avLst/>
                </a:prstGeom>
                <a:noFill/>
                <a:ln w="9525">
                  <a:noFill/>
                  <a:miter lim="800000"/>
                  <a:headEnd/>
                  <a:tailEnd/>
                </a:ln>
              </p:spPr>
              <p:txBody>
                <a:bodyPr/>
                <a:lstStyle/>
                <a:p>
                  <a:r>
                    <a:rPr lang="nb-NO" sz="1400">
                      <a:cs typeface="Times New Roman" pitchFamily="18" charset="0"/>
                    </a:rPr>
                    <a:t>Svært harde</a:t>
                  </a:r>
                  <a:endParaRPr lang="en-US" sz="1400">
                    <a:cs typeface="Times New Roman" pitchFamily="18" charset="0"/>
                  </a:endParaRPr>
                </a:p>
                <a:p>
                  <a:pPr eaLnBrk="0" hangingPunct="0"/>
                  <a:endParaRPr lang="en-US" sz="1400"/>
                </a:p>
              </p:txBody>
            </p:sp>
            <p:sp>
              <p:nvSpPr>
                <p:cNvPr id="20533" name="Rectangle 58"/>
                <p:cNvSpPr>
                  <a:spLocks noChangeArrowheads="1"/>
                </p:cNvSpPr>
                <p:nvPr/>
              </p:nvSpPr>
              <p:spPr bwMode="auto">
                <a:xfrm>
                  <a:off x="815" y="2934"/>
                  <a:ext cx="681" cy="978"/>
                </a:xfrm>
                <a:prstGeom prst="rect">
                  <a:avLst/>
                </a:prstGeom>
                <a:noFill/>
                <a:ln w="7">
                  <a:solidFill>
                    <a:srgbClr val="A0A0A0"/>
                  </a:solidFill>
                  <a:miter lim="800000"/>
                  <a:headEnd/>
                  <a:tailEnd/>
                </a:ln>
              </p:spPr>
              <p:txBody>
                <a:bodyPr/>
                <a:lstStyle/>
                <a:p>
                  <a:endParaRPr lang="en-GB"/>
                </a:p>
              </p:txBody>
            </p:sp>
          </p:grpSp>
          <p:grpSp>
            <p:nvGrpSpPr>
              <p:cNvPr id="20502" name="Group 61"/>
              <p:cNvGrpSpPr>
                <a:grpSpLocks/>
              </p:cNvGrpSpPr>
              <p:nvPr/>
            </p:nvGrpSpPr>
            <p:grpSpPr bwMode="auto">
              <a:xfrm>
                <a:off x="1496" y="2934"/>
                <a:ext cx="633" cy="978"/>
                <a:chOff x="1496" y="2934"/>
                <a:chExt cx="633" cy="978"/>
              </a:xfrm>
            </p:grpSpPr>
            <p:sp>
              <p:nvSpPr>
                <p:cNvPr id="20530" name="Rectangle 20"/>
                <p:cNvSpPr>
                  <a:spLocks noChangeArrowheads="1"/>
                </p:cNvSpPr>
                <p:nvPr/>
              </p:nvSpPr>
              <p:spPr bwMode="auto">
                <a:xfrm>
                  <a:off x="1539" y="2934"/>
                  <a:ext cx="547" cy="978"/>
                </a:xfrm>
                <a:prstGeom prst="rect">
                  <a:avLst/>
                </a:prstGeom>
                <a:noFill/>
                <a:ln w="9525">
                  <a:noFill/>
                  <a:miter lim="800000"/>
                  <a:headEnd/>
                  <a:tailEnd/>
                </a:ln>
              </p:spPr>
              <p:txBody>
                <a:bodyPr/>
                <a:lstStyle/>
                <a:p>
                  <a:r>
                    <a:rPr lang="nb-NO" sz="1400">
                      <a:cs typeface="Times New Roman" pitchFamily="18" charset="0"/>
                    </a:rPr>
                    <a:t>Isolatorer, halvledere</a:t>
                  </a:r>
                  <a:endParaRPr lang="en-US" sz="1400">
                    <a:cs typeface="Times New Roman" pitchFamily="18" charset="0"/>
                  </a:endParaRPr>
                </a:p>
                <a:p>
                  <a:pPr eaLnBrk="0" hangingPunct="0"/>
                  <a:endParaRPr lang="en-US" sz="1400"/>
                </a:p>
              </p:txBody>
            </p:sp>
            <p:sp>
              <p:nvSpPr>
                <p:cNvPr id="20531" name="Rectangle 60"/>
                <p:cNvSpPr>
                  <a:spLocks noChangeArrowheads="1"/>
                </p:cNvSpPr>
                <p:nvPr/>
              </p:nvSpPr>
              <p:spPr bwMode="auto">
                <a:xfrm>
                  <a:off x="1496" y="2934"/>
                  <a:ext cx="633" cy="978"/>
                </a:xfrm>
                <a:prstGeom prst="rect">
                  <a:avLst/>
                </a:prstGeom>
                <a:noFill/>
                <a:ln w="7">
                  <a:solidFill>
                    <a:srgbClr val="A0A0A0"/>
                  </a:solidFill>
                  <a:miter lim="800000"/>
                  <a:headEnd/>
                  <a:tailEnd/>
                </a:ln>
              </p:spPr>
              <p:txBody>
                <a:bodyPr/>
                <a:lstStyle/>
                <a:p>
                  <a:endParaRPr lang="en-GB"/>
                </a:p>
              </p:txBody>
            </p:sp>
          </p:grpSp>
          <p:grpSp>
            <p:nvGrpSpPr>
              <p:cNvPr id="20503" name="Group 63"/>
              <p:cNvGrpSpPr>
                <a:grpSpLocks/>
              </p:cNvGrpSpPr>
              <p:nvPr/>
            </p:nvGrpSpPr>
            <p:grpSpPr bwMode="auto">
              <a:xfrm>
                <a:off x="2129" y="2934"/>
                <a:ext cx="441" cy="978"/>
                <a:chOff x="2129" y="2934"/>
                <a:chExt cx="441" cy="978"/>
              </a:xfrm>
            </p:grpSpPr>
            <p:sp>
              <p:nvSpPr>
                <p:cNvPr id="20528" name="Rectangle 21"/>
                <p:cNvSpPr>
                  <a:spLocks noChangeArrowheads="1"/>
                </p:cNvSpPr>
                <p:nvPr/>
              </p:nvSpPr>
              <p:spPr bwMode="auto">
                <a:xfrm>
                  <a:off x="2172" y="2934"/>
                  <a:ext cx="355" cy="978"/>
                </a:xfrm>
                <a:prstGeom prst="rect">
                  <a:avLst/>
                </a:prstGeom>
                <a:noFill/>
                <a:ln w="9525">
                  <a:noFill/>
                  <a:miter lim="800000"/>
                  <a:headEnd/>
                  <a:tailEnd/>
                </a:ln>
              </p:spPr>
              <p:txBody>
                <a:bodyPr/>
                <a:lstStyle/>
                <a:p>
                  <a:r>
                    <a:rPr lang="en-US" sz="1400">
                      <a:cs typeface="Times New Roman" pitchFamily="18" charset="0"/>
                    </a:rPr>
                    <a:t> </a:t>
                  </a:r>
                </a:p>
                <a:p>
                  <a:pPr eaLnBrk="0" hangingPunct="0"/>
                  <a:endParaRPr lang="en-US" sz="1400"/>
                </a:p>
              </p:txBody>
            </p:sp>
            <p:sp>
              <p:nvSpPr>
                <p:cNvPr id="20529" name="Rectangle 62"/>
                <p:cNvSpPr>
                  <a:spLocks noChangeArrowheads="1"/>
                </p:cNvSpPr>
                <p:nvPr/>
              </p:nvSpPr>
              <p:spPr bwMode="auto">
                <a:xfrm>
                  <a:off x="2129" y="2934"/>
                  <a:ext cx="441" cy="978"/>
                </a:xfrm>
                <a:prstGeom prst="rect">
                  <a:avLst/>
                </a:prstGeom>
                <a:noFill/>
                <a:ln w="7">
                  <a:solidFill>
                    <a:srgbClr val="A0A0A0"/>
                  </a:solidFill>
                  <a:miter lim="800000"/>
                  <a:headEnd/>
                  <a:tailEnd/>
                </a:ln>
              </p:spPr>
              <p:txBody>
                <a:bodyPr/>
                <a:lstStyle/>
                <a:p>
                  <a:endParaRPr lang="en-GB"/>
                </a:p>
              </p:txBody>
            </p:sp>
          </p:grpSp>
          <p:grpSp>
            <p:nvGrpSpPr>
              <p:cNvPr id="20504" name="Group 65"/>
              <p:cNvGrpSpPr>
                <a:grpSpLocks/>
              </p:cNvGrpSpPr>
              <p:nvPr/>
            </p:nvGrpSpPr>
            <p:grpSpPr bwMode="auto">
              <a:xfrm>
                <a:off x="0" y="3912"/>
                <a:ext cx="815" cy="518"/>
                <a:chOff x="0" y="3912"/>
                <a:chExt cx="815" cy="518"/>
              </a:xfrm>
            </p:grpSpPr>
            <p:sp>
              <p:nvSpPr>
                <p:cNvPr id="20526" name="Rectangle 22"/>
                <p:cNvSpPr>
                  <a:spLocks noChangeArrowheads="1"/>
                </p:cNvSpPr>
                <p:nvPr/>
              </p:nvSpPr>
              <p:spPr bwMode="auto">
                <a:xfrm>
                  <a:off x="43" y="3912"/>
                  <a:ext cx="729" cy="518"/>
                </a:xfrm>
                <a:prstGeom prst="rect">
                  <a:avLst/>
                </a:prstGeom>
                <a:noFill/>
                <a:ln w="9525">
                  <a:noFill/>
                  <a:miter lim="800000"/>
                  <a:headEnd/>
                  <a:tailEnd/>
                </a:ln>
              </p:spPr>
              <p:txBody>
                <a:bodyPr/>
                <a:lstStyle/>
                <a:p>
                  <a:r>
                    <a:rPr lang="nb-NO" sz="1400">
                      <a:cs typeface="Times New Roman" pitchFamily="18" charset="0"/>
                    </a:rPr>
                    <a:t>Metalliske</a:t>
                  </a:r>
                  <a:endParaRPr lang="en-US" sz="1400">
                    <a:cs typeface="Times New Roman" pitchFamily="18" charset="0"/>
                  </a:endParaRPr>
                </a:p>
                <a:p>
                  <a:pPr eaLnBrk="0" hangingPunct="0"/>
                  <a:endParaRPr lang="en-US" sz="1400"/>
                </a:p>
              </p:txBody>
            </p:sp>
            <p:sp>
              <p:nvSpPr>
                <p:cNvPr id="20527" name="Rectangle 64"/>
                <p:cNvSpPr>
                  <a:spLocks noChangeArrowheads="1"/>
                </p:cNvSpPr>
                <p:nvPr/>
              </p:nvSpPr>
              <p:spPr bwMode="auto">
                <a:xfrm>
                  <a:off x="0" y="3912"/>
                  <a:ext cx="815" cy="518"/>
                </a:xfrm>
                <a:prstGeom prst="rect">
                  <a:avLst/>
                </a:prstGeom>
                <a:noFill/>
                <a:ln w="7">
                  <a:solidFill>
                    <a:srgbClr val="A0A0A0"/>
                  </a:solidFill>
                  <a:miter lim="800000"/>
                  <a:headEnd/>
                  <a:tailEnd/>
                </a:ln>
              </p:spPr>
              <p:txBody>
                <a:bodyPr/>
                <a:lstStyle/>
                <a:p>
                  <a:endParaRPr lang="en-GB"/>
                </a:p>
              </p:txBody>
            </p:sp>
          </p:grpSp>
          <p:grpSp>
            <p:nvGrpSpPr>
              <p:cNvPr id="20505" name="Group 67"/>
              <p:cNvGrpSpPr>
                <a:grpSpLocks/>
              </p:cNvGrpSpPr>
              <p:nvPr/>
            </p:nvGrpSpPr>
            <p:grpSpPr bwMode="auto">
              <a:xfrm>
                <a:off x="815" y="3912"/>
                <a:ext cx="681" cy="518"/>
                <a:chOff x="815" y="3912"/>
                <a:chExt cx="681" cy="518"/>
              </a:xfrm>
            </p:grpSpPr>
            <p:sp>
              <p:nvSpPr>
                <p:cNvPr id="20524" name="Rectangle 23"/>
                <p:cNvSpPr>
                  <a:spLocks noChangeArrowheads="1"/>
                </p:cNvSpPr>
                <p:nvPr/>
              </p:nvSpPr>
              <p:spPr bwMode="auto">
                <a:xfrm>
                  <a:off x="858" y="3912"/>
                  <a:ext cx="595" cy="518"/>
                </a:xfrm>
                <a:prstGeom prst="rect">
                  <a:avLst/>
                </a:prstGeom>
                <a:noFill/>
                <a:ln w="9525">
                  <a:noFill/>
                  <a:miter lim="800000"/>
                  <a:headEnd/>
                  <a:tailEnd/>
                </a:ln>
              </p:spPr>
              <p:txBody>
                <a:bodyPr/>
                <a:lstStyle/>
                <a:p>
                  <a:r>
                    <a:rPr lang="nb-NO" sz="1400">
                      <a:cs typeface="Times New Roman" pitchFamily="18" charset="0"/>
                    </a:rPr>
                    <a:t>Myke, duktile</a:t>
                  </a:r>
                  <a:endParaRPr lang="en-US" sz="1400">
                    <a:cs typeface="Times New Roman" pitchFamily="18" charset="0"/>
                  </a:endParaRPr>
                </a:p>
                <a:p>
                  <a:pPr eaLnBrk="0" hangingPunct="0"/>
                  <a:endParaRPr lang="en-US" sz="1400"/>
                </a:p>
              </p:txBody>
            </p:sp>
            <p:sp>
              <p:nvSpPr>
                <p:cNvPr id="20525" name="Rectangle 66"/>
                <p:cNvSpPr>
                  <a:spLocks noChangeArrowheads="1"/>
                </p:cNvSpPr>
                <p:nvPr/>
              </p:nvSpPr>
              <p:spPr bwMode="auto">
                <a:xfrm>
                  <a:off x="815" y="3912"/>
                  <a:ext cx="681" cy="518"/>
                </a:xfrm>
                <a:prstGeom prst="rect">
                  <a:avLst/>
                </a:prstGeom>
                <a:noFill/>
                <a:ln w="7">
                  <a:solidFill>
                    <a:srgbClr val="A0A0A0"/>
                  </a:solidFill>
                  <a:miter lim="800000"/>
                  <a:headEnd/>
                  <a:tailEnd/>
                </a:ln>
              </p:spPr>
              <p:txBody>
                <a:bodyPr/>
                <a:lstStyle/>
                <a:p>
                  <a:endParaRPr lang="en-GB"/>
                </a:p>
              </p:txBody>
            </p:sp>
          </p:grpSp>
          <p:grpSp>
            <p:nvGrpSpPr>
              <p:cNvPr id="20506" name="Group 69"/>
              <p:cNvGrpSpPr>
                <a:grpSpLocks/>
              </p:cNvGrpSpPr>
              <p:nvPr/>
            </p:nvGrpSpPr>
            <p:grpSpPr bwMode="auto">
              <a:xfrm>
                <a:off x="1496" y="3912"/>
                <a:ext cx="633" cy="518"/>
                <a:chOff x="1496" y="3912"/>
                <a:chExt cx="633" cy="518"/>
              </a:xfrm>
            </p:grpSpPr>
            <p:sp>
              <p:nvSpPr>
                <p:cNvPr id="20522" name="Rectangle 24"/>
                <p:cNvSpPr>
                  <a:spLocks noChangeArrowheads="1"/>
                </p:cNvSpPr>
                <p:nvPr/>
              </p:nvSpPr>
              <p:spPr bwMode="auto">
                <a:xfrm>
                  <a:off x="1539" y="3912"/>
                  <a:ext cx="547" cy="518"/>
                </a:xfrm>
                <a:prstGeom prst="rect">
                  <a:avLst/>
                </a:prstGeom>
                <a:noFill/>
                <a:ln w="9525">
                  <a:noFill/>
                  <a:miter lim="800000"/>
                  <a:headEnd/>
                  <a:tailEnd/>
                </a:ln>
              </p:spPr>
              <p:txBody>
                <a:bodyPr/>
                <a:lstStyle/>
                <a:p>
                  <a:r>
                    <a:rPr lang="nb-NO" sz="1400">
                      <a:cs typeface="Times New Roman" pitchFamily="18" charset="0"/>
                    </a:rPr>
                    <a:t>Metalliske ledere</a:t>
                  </a:r>
                  <a:endParaRPr lang="en-US" sz="1400">
                    <a:cs typeface="Times New Roman" pitchFamily="18" charset="0"/>
                  </a:endParaRPr>
                </a:p>
                <a:p>
                  <a:pPr eaLnBrk="0" hangingPunct="0"/>
                  <a:endParaRPr lang="en-US" sz="1400"/>
                </a:p>
              </p:txBody>
            </p:sp>
            <p:sp>
              <p:nvSpPr>
                <p:cNvPr id="20523" name="Rectangle 68"/>
                <p:cNvSpPr>
                  <a:spLocks noChangeArrowheads="1"/>
                </p:cNvSpPr>
                <p:nvPr/>
              </p:nvSpPr>
              <p:spPr bwMode="auto">
                <a:xfrm>
                  <a:off x="1496" y="3912"/>
                  <a:ext cx="633" cy="518"/>
                </a:xfrm>
                <a:prstGeom prst="rect">
                  <a:avLst/>
                </a:prstGeom>
                <a:noFill/>
                <a:ln w="7">
                  <a:solidFill>
                    <a:srgbClr val="A0A0A0"/>
                  </a:solidFill>
                  <a:miter lim="800000"/>
                  <a:headEnd/>
                  <a:tailEnd/>
                </a:ln>
              </p:spPr>
              <p:txBody>
                <a:bodyPr/>
                <a:lstStyle/>
                <a:p>
                  <a:endParaRPr lang="en-GB"/>
                </a:p>
              </p:txBody>
            </p:sp>
          </p:grpSp>
          <p:grpSp>
            <p:nvGrpSpPr>
              <p:cNvPr id="20507" name="Group 71"/>
              <p:cNvGrpSpPr>
                <a:grpSpLocks/>
              </p:cNvGrpSpPr>
              <p:nvPr/>
            </p:nvGrpSpPr>
            <p:grpSpPr bwMode="auto">
              <a:xfrm>
                <a:off x="2129" y="3912"/>
                <a:ext cx="441" cy="518"/>
                <a:chOff x="2129" y="3912"/>
                <a:chExt cx="441" cy="518"/>
              </a:xfrm>
            </p:grpSpPr>
            <p:sp>
              <p:nvSpPr>
                <p:cNvPr id="20520" name="Rectangle 25"/>
                <p:cNvSpPr>
                  <a:spLocks noChangeArrowheads="1"/>
                </p:cNvSpPr>
                <p:nvPr/>
              </p:nvSpPr>
              <p:spPr bwMode="auto">
                <a:xfrm>
                  <a:off x="2172" y="3912"/>
                  <a:ext cx="355" cy="518"/>
                </a:xfrm>
                <a:prstGeom prst="rect">
                  <a:avLst/>
                </a:prstGeom>
                <a:noFill/>
                <a:ln w="9525">
                  <a:noFill/>
                  <a:miter lim="800000"/>
                  <a:headEnd/>
                  <a:tailEnd/>
                </a:ln>
              </p:spPr>
              <p:txBody>
                <a:bodyPr/>
                <a:lstStyle/>
                <a:p>
                  <a:r>
                    <a:rPr lang="nb-NO" sz="1400">
                      <a:cs typeface="Times New Roman" pitchFamily="18" charset="0"/>
                    </a:rPr>
                    <a:t>Metallisk glans</a:t>
                  </a:r>
                  <a:endParaRPr lang="en-US" sz="1400">
                    <a:cs typeface="Times New Roman" pitchFamily="18" charset="0"/>
                  </a:endParaRPr>
                </a:p>
                <a:p>
                  <a:pPr eaLnBrk="0" hangingPunct="0"/>
                  <a:endParaRPr lang="en-US" sz="1400"/>
                </a:p>
              </p:txBody>
            </p:sp>
            <p:sp>
              <p:nvSpPr>
                <p:cNvPr id="20521" name="Rectangle 70"/>
                <p:cNvSpPr>
                  <a:spLocks noChangeArrowheads="1"/>
                </p:cNvSpPr>
                <p:nvPr/>
              </p:nvSpPr>
              <p:spPr bwMode="auto">
                <a:xfrm>
                  <a:off x="2129" y="3912"/>
                  <a:ext cx="441" cy="518"/>
                </a:xfrm>
                <a:prstGeom prst="rect">
                  <a:avLst/>
                </a:prstGeom>
                <a:noFill/>
                <a:ln w="7">
                  <a:solidFill>
                    <a:srgbClr val="A0A0A0"/>
                  </a:solidFill>
                  <a:miter lim="800000"/>
                  <a:headEnd/>
                  <a:tailEnd/>
                </a:ln>
              </p:spPr>
              <p:txBody>
                <a:bodyPr/>
                <a:lstStyle/>
                <a:p>
                  <a:endParaRPr lang="en-GB"/>
                </a:p>
              </p:txBody>
            </p:sp>
          </p:grpSp>
          <p:grpSp>
            <p:nvGrpSpPr>
              <p:cNvPr id="20508" name="Group 73"/>
              <p:cNvGrpSpPr>
                <a:grpSpLocks/>
              </p:cNvGrpSpPr>
              <p:nvPr/>
            </p:nvGrpSpPr>
            <p:grpSpPr bwMode="auto">
              <a:xfrm>
                <a:off x="0" y="4430"/>
                <a:ext cx="815" cy="1093"/>
                <a:chOff x="0" y="4430"/>
                <a:chExt cx="815" cy="1093"/>
              </a:xfrm>
            </p:grpSpPr>
            <p:sp>
              <p:nvSpPr>
                <p:cNvPr id="20518" name="Rectangle 26"/>
                <p:cNvSpPr>
                  <a:spLocks noChangeArrowheads="1"/>
                </p:cNvSpPr>
                <p:nvPr/>
              </p:nvSpPr>
              <p:spPr bwMode="auto">
                <a:xfrm>
                  <a:off x="43" y="4430"/>
                  <a:ext cx="729" cy="1093"/>
                </a:xfrm>
                <a:prstGeom prst="rect">
                  <a:avLst/>
                </a:prstGeom>
                <a:noFill/>
                <a:ln w="9525">
                  <a:noFill/>
                  <a:miter lim="800000"/>
                  <a:headEnd/>
                  <a:tailEnd/>
                </a:ln>
              </p:spPr>
              <p:txBody>
                <a:bodyPr/>
                <a:lstStyle/>
                <a:p>
                  <a:r>
                    <a:rPr lang="nb-NO" sz="1400">
                      <a:cs typeface="Times New Roman" pitchFamily="18" charset="0"/>
                    </a:rPr>
                    <a:t>Ioniske </a:t>
                  </a:r>
                  <a:endParaRPr lang="en-US" sz="1400">
                    <a:cs typeface="Times New Roman" pitchFamily="18" charset="0"/>
                  </a:endParaRPr>
                </a:p>
                <a:p>
                  <a:pPr eaLnBrk="0" hangingPunct="0"/>
                  <a:endParaRPr lang="en-US" sz="1400"/>
                </a:p>
              </p:txBody>
            </p:sp>
            <p:sp>
              <p:nvSpPr>
                <p:cNvPr id="20519" name="Rectangle 72"/>
                <p:cNvSpPr>
                  <a:spLocks noChangeArrowheads="1"/>
                </p:cNvSpPr>
                <p:nvPr/>
              </p:nvSpPr>
              <p:spPr bwMode="auto">
                <a:xfrm>
                  <a:off x="0" y="4430"/>
                  <a:ext cx="815" cy="1093"/>
                </a:xfrm>
                <a:prstGeom prst="rect">
                  <a:avLst/>
                </a:prstGeom>
                <a:noFill/>
                <a:ln w="7">
                  <a:solidFill>
                    <a:srgbClr val="A0A0A0"/>
                  </a:solidFill>
                  <a:miter lim="800000"/>
                  <a:headEnd/>
                  <a:tailEnd/>
                </a:ln>
              </p:spPr>
              <p:txBody>
                <a:bodyPr/>
                <a:lstStyle/>
                <a:p>
                  <a:endParaRPr lang="en-GB"/>
                </a:p>
              </p:txBody>
            </p:sp>
          </p:grpSp>
          <p:grpSp>
            <p:nvGrpSpPr>
              <p:cNvPr id="20509" name="Group 75"/>
              <p:cNvGrpSpPr>
                <a:grpSpLocks/>
              </p:cNvGrpSpPr>
              <p:nvPr/>
            </p:nvGrpSpPr>
            <p:grpSpPr bwMode="auto">
              <a:xfrm>
                <a:off x="815" y="4430"/>
                <a:ext cx="681" cy="1093"/>
                <a:chOff x="815" y="4430"/>
                <a:chExt cx="681" cy="1093"/>
              </a:xfrm>
            </p:grpSpPr>
            <p:sp>
              <p:nvSpPr>
                <p:cNvPr id="20516" name="Rectangle 27"/>
                <p:cNvSpPr>
                  <a:spLocks noChangeArrowheads="1"/>
                </p:cNvSpPr>
                <p:nvPr/>
              </p:nvSpPr>
              <p:spPr bwMode="auto">
                <a:xfrm>
                  <a:off x="858" y="4430"/>
                  <a:ext cx="595" cy="1093"/>
                </a:xfrm>
                <a:prstGeom prst="rect">
                  <a:avLst/>
                </a:prstGeom>
                <a:noFill/>
                <a:ln w="9525">
                  <a:noFill/>
                  <a:miter lim="800000"/>
                  <a:headEnd/>
                  <a:tailEnd/>
                </a:ln>
              </p:spPr>
              <p:txBody>
                <a:bodyPr/>
                <a:lstStyle/>
                <a:p>
                  <a:r>
                    <a:rPr lang="nb-NO" sz="1400">
                      <a:cs typeface="Times New Roman" pitchFamily="18" charset="0"/>
                    </a:rPr>
                    <a:t>Harde, sprø </a:t>
                  </a:r>
                  <a:endParaRPr lang="en-US" sz="1400">
                    <a:cs typeface="Times New Roman" pitchFamily="18" charset="0"/>
                  </a:endParaRPr>
                </a:p>
                <a:p>
                  <a:pPr eaLnBrk="0" hangingPunct="0"/>
                  <a:endParaRPr lang="en-US" sz="1400"/>
                </a:p>
              </p:txBody>
            </p:sp>
            <p:sp>
              <p:nvSpPr>
                <p:cNvPr id="20517" name="Rectangle 74"/>
                <p:cNvSpPr>
                  <a:spLocks noChangeArrowheads="1"/>
                </p:cNvSpPr>
                <p:nvPr/>
              </p:nvSpPr>
              <p:spPr bwMode="auto">
                <a:xfrm>
                  <a:off x="815" y="4430"/>
                  <a:ext cx="681" cy="1093"/>
                </a:xfrm>
                <a:prstGeom prst="rect">
                  <a:avLst/>
                </a:prstGeom>
                <a:noFill/>
                <a:ln w="7">
                  <a:solidFill>
                    <a:srgbClr val="A0A0A0"/>
                  </a:solidFill>
                  <a:miter lim="800000"/>
                  <a:headEnd/>
                  <a:tailEnd/>
                </a:ln>
              </p:spPr>
              <p:txBody>
                <a:bodyPr/>
                <a:lstStyle/>
                <a:p>
                  <a:endParaRPr lang="en-GB"/>
                </a:p>
              </p:txBody>
            </p:sp>
          </p:grpSp>
          <p:grpSp>
            <p:nvGrpSpPr>
              <p:cNvPr id="20510" name="Group 77"/>
              <p:cNvGrpSpPr>
                <a:grpSpLocks/>
              </p:cNvGrpSpPr>
              <p:nvPr/>
            </p:nvGrpSpPr>
            <p:grpSpPr bwMode="auto">
              <a:xfrm>
                <a:off x="1496" y="4430"/>
                <a:ext cx="633" cy="1093"/>
                <a:chOff x="1496" y="4430"/>
                <a:chExt cx="633" cy="1093"/>
              </a:xfrm>
            </p:grpSpPr>
            <p:sp>
              <p:nvSpPr>
                <p:cNvPr id="20514" name="Rectangle 28"/>
                <p:cNvSpPr>
                  <a:spLocks noChangeArrowheads="1"/>
                </p:cNvSpPr>
                <p:nvPr/>
              </p:nvSpPr>
              <p:spPr bwMode="auto">
                <a:xfrm>
                  <a:off x="1539" y="4430"/>
                  <a:ext cx="547" cy="1093"/>
                </a:xfrm>
                <a:prstGeom prst="rect">
                  <a:avLst/>
                </a:prstGeom>
                <a:noFill/>
                <a:ln w="9525">
                  <a:noFill/>
                  <a:miter lim="800000"/>
                  <a:headEnd/>
                  <a:tailEnd/>
                </a:ln>
              </p:spPr>
              <p:txBody>
                <a:bodyPr/>
                <a:lstStyle/>
                <a:p>
                  <a:r>
                    <a:rPr lang="nb-NO" sz="1400">
                      <a:cs typeface="Times New Roman" pitchFamily="18" charset="0"/>
                    </a:rPr>
                    <a:t>Isolatorer ved lav temperatur, ionisk ledning i smelte, løses i vann som ioner</a:t>
                  </a:r>
                  <a:endParaRPr lang="en-US" sz="1400">
                    <a:cs typeface="Times New Roman" pitchFamily="18" charset="0"/>
                  </a:endParaRPr>
                </a:p>
                <a:p>
                  <a:pPr eaLnBrk="0" hangingPunct="0"/>
                  <a:endParaRPr lang="en-US" sz="1400"/>
                </a:p>
              </p:txBody>
            </p:sp>
            <p:sp>
              <p:nvSpPr>
                <p:cNvPr id="20515" name="Rectangle 76"/>
                <p:cNvSpPr>
                  <a:spLocks noChangeArrowheads="1"/>
                </p:cNvSpPr>
                <p:nvPr/>
              </p:nvSpPr>
              <p:spPr bwMode="auto">
                <a:xfrm>
                  <a:off x="1496" y="4430"/>
                  <a:ext cx="633" cy="1093"/>
                </a:xfrm>
                <a:prstGeom prst="rect">
                  <a:avLst/>
                </a:prstGeom>
                <a:noFill/>
                <a:ln w="7">
                  <a:solidFill>
                    <a:srgbClr val="A0A0A0"/>
                  </a:solidFill>
                  <a:miter lim="800000"/>
                  <a:headEnd/>
                  <a:tailEnd/>
                </a:ln>
              </p:spPr>
              <p:txBody>
                <a:bodyPr/>
                <a:lstStyle/>
                <a:p>
                  <a:endParaRPr lang="en-GB"/>
                </a:p>
              </p:txBody>
            </p:sp>
          </p:grpSp>
          <p:grpSp>
            <p:nvGrpSpPr>
              <p:cNvPr id="20511" name="Group 79"/>
              <p:cNvGrpSpPr>
                <a:grpSpLocks/>
              </p:cNvGrpSpPr>
              <p:nvPr/>
            </p:nvGrpSpPr>
            <p:grpSpPr bwMode="auto">
              <a:xfrm>
                <a:off x="2129" y="4430"/>
                <a:ext cx="441" cy="1093"/>
                <a:chOff x="2129" y="4430"/>
                <a:chExt cx="441" cy="1093"/>
              </a:xfrm>
            </p:grpSpPr>
            <p:sp>
              <p:nvSpPr>
                <p:cNvPr id="20512" name="Rectangle 29"/>
                <p:cNvSpPr>
                  <a:spLocks noChangeArrowheads="1"/>
                </p:cNvSpPr>
                <p:nvPr/>
              </p:nvSpPr>
              <p:spPr bwMode="auto">
                <a:xfrm>
                  <a:off x="2172" y="4430"/>
                  <a:ext cx="355" cy="1093"/>
                </a:xfrm>
                <a:prstGeom prst="rect">
                  <a:avLst/>
                </a:prstGeom>
                <a:noFill/>
                <a:ln w="9525">
                  <a:noFill/>
                  <a:miter lim="800000"/>
                  <a:headEnd/>
                  <a:tailEnd/>
                </a:ln>
              </p:spPr>
              <p:txBody>
                <a:bodyPr/>
                <a:lstStyle/>
                <a:p>
                  <a:r>
                    <a:rPr lang="nb-NO" sz="1400">
                      <a:cs typeface="Times New Roman" pitchFamily="18" charset="0"/>
                    </a:rPr>
                    <a:t>Saltaktige </a:t>
                  </a:r>
                  <a:endParaRPr lang="en-US" sz="1400">
                    <a:cs typeface="Times New Roman" pitchFamily="18" charset="0"/>
                  </a:endParaRPr>
                </a:p>
                <a:p>
                  <a:pPr eaLnBrk="0" hangingPunct="0"/>
                  <a:endParaRPr lang="en-US" sz="1400"/>
                </a:p>
              </p:txBody>
            </p:sp>
            <p:sp>
              <p:nvSpPr>
                <p:cNvPr id="20513" name="Rectangle 78"/>
                <p:cNvSpPr>
                  <a:spLocks noChangeArrowheads="1"/>
                </p:cNvSpPr>
                <p:nvPr/>
              </p:nvSpPr>
              <p:spPr bwMode="auto">
                <a:xfrm>
                  <a:off x="2129" y="4430"/>
                  <a:ext cx="441" cy="1093"/>
                </a:xfrm>
                <a:prstGeom prst="rect">
                  <a:avLst/>
                </a:prstGeom>
                <a:noFill/>
                <a:ln w="7">
                  <a:solidFill>
                    <a:srgbClr val="A0A0A0"/>
                  </a:solidFill>
                  <a:miter lim="800000"/>
                  <a:headEnd/>
                  <a:tailEnd/>
                </a:ln>
              </p:spPr>
              <p:txBody>
                <a:bodyPr/>
                <a:lstStyle/>
                <a:p>
                  <a:endParaRPr lang="en-GB"/>
                </a:p>
              </p:txBody>
            </p:sp>
          </p:grpSp>
        </p:grpSp>
        <p:sp>
          <p:nvSpPr>
            <p:cNvPr id="20486" name="Rectangle 81"/>
            <p:cNvSpPr>
              <a:spLocks noChangeArrowheads="1"/>
            </p:cNvSpPr>
            <p:nvPr/>
          </p:nvSpPr>
          <p:spPr bwMode="auto">
            <a:xfrm>
              <a:off x="-2" y="-2"/>
              <a:ext cx="2574" cy="5527"/>
            </a:xfrm>
            <a:prstGeom prst="rect">
              <a:avLst/>
            </a:prstGeom>
            <a:noFill/>
            <a:ln w="6350">
              <a:solidFill>
                <a:srgbClr val="A0A0A0"/>
              </a:solidFill>
              <a:miter lim="800000"/>
              <a:headEnd/>
              <a:tailEnd/>
            </a:ln>
          </p:spPr>
          <p:txBody>
            <a:bodyPr/>
            <a:lstStyle/>
            <a:p>
              <a:endParaRPr lang="en-GB"/>
            </a:p>
          </p:txBody>
        </p:sp>
      </p:grpSp>
      <p:sp>
        <p:nvSpPr>
          <p:cNvPr id="82" name="Slide Number Placeholder 81"/>
          <p:cNvSpPr>
            <a:spLocks noGrp="1"/>
          </p:cNvSpPr>
          <p:nvPr>
            <p:ph type="sldNum" sz="quarter" idx="11"/>
          </p:nvPr>
        </p:nvSpPr>
        <p:spPr/>
        <p:txBody>
          <a:bodyPr/>
          <a:lstStyle/>
          <a:p>
            <a:pPr>
              <a:defRPr/>
            </a:pPr>
            <a:fld id="{AA57579A-F6EE-485C-86FD-01E2182C1448}"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Kap. 5. </a:t>
            </a:r>
            <a:r>
              <a:rPr lang="en-GB" dirty="0" err="1" smtClean="0"/>
              <a:t>Oppsummering</a:t>
            </a:r>
            <a:r>
              <a:rPr lang="en-GB" dirty="0" smtClean="0"/>
              <a:t>…</a:t>
            </a:r>
            <a:endParaRPr lang="en-GB" dirty="0"/>
          </a:p>
        </p:txBody>
      </p:sp>
      <p:sp>
        <p:nvSpPr>
          <p:cNvPr id="8" name="Content Placeholder 7"/>
          <p:cNvSpPr>
            <a:spLocks noGrp="1"/>
          </p:cNvSpPr>
          <p:nvPr>
            <p:ph idx="1"/>
          </p:nvPr>
        </p:nvSpPr>
        <p:spPr/>
        <p:txBody>
          <a:bodyPr/>
          <a:lstStyle/>
          <a:p>
            <a:r>
              <a:rPr lang="nb-NO" dirty="0"/>
              <a:t>Etter dette kapittelet bør du vite hva molekylorbitaler er og kunne definere kjemiske bindinger. Du bør kjenne noen forenklede bindingsmodeller og vite hva som er opphavet til og egenskapene knyttet til kovalente, metalliske og ioniske bindinger og forbindelser. Du bør kjenne noen hovedtrekk ved grunnstoffene gjerne klassifisert etter grupper og blokker i periodesystemet. Du må kjenne hovedtrekkene til organiske forbindelser og kjenne noen hovedtyper, som hydrokarboner, alkoholer, karboksylsyrer, aminosyrer og polymerer. Du må kjenne hovedtypene av faste løsninger, samt vite hva tilstands- og fasediagrammer er. Du bør kunne skissere et fasediagram med begrenset fast løselighet. </a:t>
            </a:r>
            <a:endParaRPr lang="en-GB" dirty="0"/>
          </a:p>
        </p:txBody>
      </p:sp>
      <p:sp>
        <p:nvSpPr>
          <p:cNvPr id="5" name="Footer Placeholder 4"/>
          <p:cNvSpPr>
            <a:spLocks noGrp="1"/>
          </p:cNvSpPr>
          <p:nvPr>
            <p:ph type="ftr" sz="quarter" idx="10"/>
          </p:nvPr>
        </p:nvSpPr>
        <p:spPr/>
        <p:txBody>
          <a:bodyPr/>
          <a:lstStyle/>
          <a:p>
            <a:pPr>
              <a:defRPr/>
            </a:pPr>
            <a:r>
              <a:rPr lang="nb-NO" smtClean="0"/>
              <a:t>MENA 1000 – Materialer, energi og nanoteknologi</a:t>
            </a:r>
            <a:endParaRPr lang="en-US"/>
          </a:p>
        </p:txBody>
      </p:sp>
      <p:sp>
        <p:nvSpPr>
          <p:cNvPr id="6" name="Slide Number Placeholder 5"/>
          <p:cNvSpPr>
            <a:spLocks noGrp="1"/>
          </p:cNvSpPr>
          <p:nvPr>
            <p:ph type="sldNum" sz="quarter" idx="11"/>
          </p:nvPr>
        </p:nvSpPr>
        <p:spPr/>
        <p:txBody>
          <a:bodyPr/>
          <a:lstStyle/>
          <a:p>
            <a:pPr>
              <a:defRPr/>
            </a:pPr>
            <a:fld id="{AA57579A-F6EE-485C-86FD-01E2182C1448}" type="slidenum">
              <a:rPr lang="en-US" smtClean="0"/>
              <a:pPr>
                <a:defRPr/>
              </a:pPr>
              <a:t>25</a:t>
            </a:fld>
            <a:endParaRPr lang="en-US"/>
          </a:p>
        </p:txBody>
      </p:sp>
    </p:spTree>
    <p:extLst>
      <p:ext uri="{BB962C8B-B14F-4D97-AF65-F5344CB8AC3E}">
        <p14:creationId xmlns:p14="http://schemas.microsoft.com/office/powerpoint/2010/main" val="222653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685800" y="76200"/>
            <a:ext cx="7772400" cy="688975"/>
          </a:xfrm>
        </p:spPr>
        <p:txBody>
          <a:bodyPr/>
          <a:lstStyle/>
          <a:p>
            <a:r>
              <a:rPr lang="en-GB" smtClean="0"/>
              <a:t>Kap. 6 Kjemiske likevekter</a:t>
            </a:r>
          </a:p>
        </p:txBody>
      </p:sp>
      <p:sp>
        <p:nvSpPr>
          <p:cNvPr id="7172" name="Content Placeholder 2"/>
          <p:cNvSpPr>
            <a:spLocks noGrp="1"/>
          </p:cNvSpPr>
          <p:nvPr>
            <p:ph idx="1"/>
          </p:nvPr>
        </p:nvSpPr>
        <p:spPr>
          <a:xfrm>
            <a:off x="250825" y="981075"/>
            <a:ext cx="4826000" cy="5114925"/>
          </a:xfrm>
        </p:spPr>
        <p:txBody>
          <a:bodyPr/>
          <a:lstStyle/>
          <a:p>
            <a:r>
              <a:rPr lang="en-GB" dirty="0" smtClean="0"/>
              <a:t>Likevektsdata for et </a:t>
            </a:r>
            <a:r>
              <a:rPr lang="en-GB" dirty="0" err="1" smtClean="0"/>
              <a:t>stoff</a:t>
            </a:r>
            <a:r>
              <a:rPr lang="en-GB" dirty="0" smtClean="0"/>
              <a:t> </a:t>
            </a:r>
            <a:r>
              <a:rPr lang="en-GB" dirty="0" err="1" smtClean="0"/>
              <a:t>eller</a:t>
            </a:r>
            <a:r>
              <a:rPr lang="en-GB" dirty="0" smtClean="0"/>
              <a:t> </a:t>
            </a:r>
            <a:r>
              <a:rPr lang="en-GB" dirty="0" err="1" smtClean="0"/>
              <a:t>en</a:t>
            </a:r>
            <a:r>
              <a:rPr lang="en-GB" dirty="0" smtClean="0"/>
              <a:t> </a:t>
            </a:r>
            <a:r>
              <a:rPr lang="en-GB" dirty="0" err="1" smtClean="0"/>
              <a:t>reaksjon</a:t>
            </a:r>
            <a:r>
              <a:rPr lang="en-GB" dirty="0" smtClean="0"/>
              <a:t> </a:t>
            </a:r>
            <a:r>
              <a:rPr lang="en-GB" dirty="0" err="1" smtClean="0"/>
              <a:t>kan</a:t>
            </a:r>
            <a:r>
              <a:rPr lang="en-GB" dirty="0" smtClean="0"/>
              <a:t> </a:t>
            </a:r>
            <a:r>
              <a:rPr lang="en-GB" dirty="0" err="1" smtClean="0"/>
              <a:t>gis</a:t>
            </a:r>
            <a:r>
              <a:rPr lang="en-GB" dirty="0" smtClean="0"/>
              <a:t> </a:t>
            </a:r>
            <a:r>
              <a:rPr lang="en-GB" dirty="0" err="1" smtClean="0"/>
              <a:t>i</a:t>
            </a:r>
            <a:r>
              <a:rPr lang="en-GB" dirty="0" smtClean="0"/>
              <a:t> </a:t>
            </a:r>
            <a:r>
              <a:rPr lang="en-GB" dirty="0" err="1" smtClean="0"/>
              <a:t>flere</a:t>
            </a:r>
            <a:r>
              <a:rPr lang="en-GB" dirty="0" smtClean="0"/>
              <a:t> former:</a:t>
            </a:r>
          </a:p>
          <a:p>
            <a:r>
              <a:rPr lang="en-GB" dirty="0" smtClean="0"/>
              <a:t> </a:t>
            </a:r>
          </a:p>
          <a:p>
            <a:r>
              <a:rPr lang="en-GB" dirty="0" smtClean="0"/>
              <a:t>Standard Gibbs </a:t>
            </a:r>
            <a:r>
              <a:rPr lang="en-GB" dirty="0" err="1" smtClean="0"/>
              <a:t>energi</a:t>
            </a:r>
            <a:r>
              <a:rPr lang="en-GB" dirty="0" smtClean="0"/>
              <a:t> </a:t>
            </a:r>
            <a:r>
              <a:rPr lang="en-GB" dirty="0" err="1" smtClean="0"/>
              <a:t>eller</a:t>
            </a:r>
            <a:r>
              <a:rPr lang="en-GB" dirty="0" smtClean="0"/>
              <a:t> </a:t>
            </a:r>
            <a:r>
              <a:rPr lang="en-GB" dirty="0" err="1" smtClean="0"/>
              <a:t>entalpi</a:t>
            </a:r>
            <a:r>
              <a:rPr lang="en-GB" dirty="0" smtClean="0"/>
              <a:t>  </a:t>
            </a:r>
            <a:r>
              <a:rPr lang="en-GB" dirty="0" err="1" smtClean="0"/>
              <a:t>og</a:t>
            </a:r>
            <a:r>
              <a:rPr lang="en-GB" dirty="0" smtClean="0"/>
              <a:t> </a:t>
            </a:r>
            <a:r>
              <a:rPr lang="en-GB" dirty="0" err="1" smtClean="0"/>
              <a:t>entropi</a:t>
            </a:r>
            <a:endParaRPr lang="en-GB" dirty="0" smtClean="0"/>
          </a:p>
          <a:p>
            <a:endParaRPr lang="en-GB" dirty="0" smtClean="0"/>
          </a:p>
          <a:p>
            <a:r>
              <a:rPr lang="en-GB" dirty="0" smtClean="0"/>
              <a:t>Likevektskonstanter</a:t>
            </a:r>
          </a:p>
          <a:p>
            <a:pPr lvl="1"/>
            <a:r>
              <a:rPr lang="en-GB" dirty="0" err="1" smtClean="0"/>
              <a:t>Syrekonstanter</a:t>
            </a:r>
            <a:endParaRPr lang="en-GB" dirty="0" smtClean="0"/>
          </a:p>
          <a:p>
            <a:pPr lvl="1"/>
            <a:r>
              <a:rPr lang="en-GB" dirty="0" err="1" smtClean="0"/>
              <a:t>Basekonstanter</a:t>
            </a:r>
            <a:endParaRPr lang="en-GB" dirty="0" smtClean="0"/>
          </a:p>
          <a:p>
            <a:pPr lvl="1"/>
            <a:r>
              <a:rPr lang="en-GB" dirty="0" err="1" smtClean="0"/>
              <a:t>Løselighetsprodukt</a:t>
            </a:r>
            <a:endParaRPr lang="en-GB" dirty="0" smtClean="0"/>
          </a:p>
          <a:p>
            <a:endParaRPr lang="en-GB" dirty="0" smtClean="0"/>
          </a:p>
          <a:p>
            <a:r>
              <a:rPr lang="en-GB" dirty="0" smtClean="0"/>
              <a:t>Redoks </a:t>
            </a:r>
          </a:p>
          <a:p>
            <a:pPr lvl="1"/>
            <a:r>
              <a:rPr lang="en-GB" dirty="0" smtClean="0"/>
              <a:t>Ellingham diagram</a:t>
            </a:r>
          </a:p>
          <a:p>
            <a:pPr lvl="1"/>
            <a:r>
              <a:rPr lang="en-GB" dirty="0" err="1" smtClean="0"/>
              <a:t>Reduksjonspotensialer</a:t>
            </a:r>
            <a:r>
              <a:rPr lang="en-GB" dirty="0" smtClean="0"/>
              <a:t> </a:t>
            </a:r>
          </a:p>
        </p:txBody>
      </p:sp>
      <p:sp>
        <p:nvSpPr>
          <p:cNvPr id="717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7174" name="Picture 2" descr="fig0603c"/>
          <p:cNvPicPr>
            <a:picLocks noChangeAspect="1" noChangeArrowheads="1"/>
          </p:cNvPicPr>
          <p:nvPr/>
        </p:nvPicPr>
        <p:blipFill>
          <a:blip r:embed="rId2" cstate="print"/>
          <a:srcRect/>
          <a:stretch>
            <a:fillRect/>
          </a:stretch>
        </p:blipFill>
        <p:spPr bwMode="auto">
          <a:xfrm>
            <a:off x="5076057" y="908719"/>
            <a:ext cx="3851636" cy="5111613"/>
          </a:xfrm>
          <a:prstGeom prst="rect">
            <a:avLst/>
          </a:prstGeom>
          <a:noFill/>
          <a:ln w="9525">
            <a:noFill/>
            <a:miter lim="800000"/>
            <a:headEnd/>
            <a:tailEnd/>
          </a:ln>
        </p:spPr>
      </p:pic>
      <p:sp>
        <p:nvSpPr>
          <p:cNvPr id="18" name="Slide Number Placeholder 17"/>
          <p:cNvSpPr>
            <a:spLocks noGrp="1"/>
          </p:cNvSpPr>
          <p:nvPr>
            <p:ph type="sldNum" sz="quarter" idx="11"/>
          </p:nvPr>
        </p:nvSpPr>
        <p:spPr/>
        <p:txBody>
          <a:bodyPr/>
          <a:lstStyle/>
          <a:p>
            <a:pPr>
              <a:defRPr/>
            </a:pPr>
            <a:fld id="{33FECD38-B2B0-400B-AC15-8E752814630B}"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Nernst-</a:t>
            </a:r>
            <a:r>
              <a:rPr lang="en-GB" dirty="0" err="1" smtClean="0"/>
              <a:t>ligningen</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0"/>
          </p:nvPr>
        </p:nvSpPr>
        <p:spPr/>
        <p:txBody>
          <a:bodyPr/>
          <a:lstStyle/>
          <a:p>
            <a:pPr>
              <a:defRPr/>
            </a:pPr>
            <a:r>
              <a:rPr lang="nb-NO" smtClean="0"/>
              <a:t>MENA 1000 – Materialer, energi og nanoteknologi</a:t>
            </a:r>
            <a:endParaRPr lang="en-US"/>
          </a:p>
        </p:txBody>
      </p:sp>
      <p:sp>
        <p:nvSpPr>
          <p:cNvPr id="5" name="Slide Number Placeholder 4"/>
          <p:cNvSpPr>
            <a:spLocks noGrp="1"/>
          </p:cNvSpPr>
          <p:nvPr>
            <p:ph type="sldNum" sz="quarter" idx="11"/>
          </p:nvPr>
        </p:nvSpPr>
        <p:spPr/>
        <p:txBody>
          <a:bodyPr/>
          <a:lstStyle/>
          <a:p>
            <a:pPr>
              <a:defRPr/>
            </a:pPr>
            <a:fld id="{33FECD38-B2B0-400B-AC15-8E752814630B}" type="slidenum">
              <a:rPr lang="en-US" smtClean="0"/>
              <a:pPr>
                <a:defRPr/>
              </a:pPr>
              <a:t>27</a:t>
            </a:fld>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463" y="2847975"/>
            <a:ext cx="3267075"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810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Kap. 6 </a:t>
            </a:r>
            <a:r>
              <a:rPr lang="en-GB" dirty="0" err="1" smtClean="0"/>
              <a:t>Oppsummering</a:t>
            </a:r>
            <a:r>
              <a:rPr lang="en-GB" dirty="0" smtClean="0"/>
              <a:t>…</a:t>
            </a:r>
            <a:endParaRPr lang="en-GB" dirty="0"/>
          </a:p>
        </p:txBody>
      </p:sp>
      <p:sp>
        <p:nvSpPr>
          <p:cNvPr id="3" name="Content Placeholder 2"/>
          <p:cNvSpPr>
            <a:spLocks noGrp="1"/>
          </p:cNvSpPr>
          <p:nvPr>
            <p:ph idx="1"/>
          </p:nvPr>
        </p:nvSpPr>
        <p:spPr/>
        <p:txBody>
          <a:bodyPr/>
          <a:lstStyle/>
          <a:p>
            <a:r>
              <a:rPr lang="en-GB" dirty="0" smtClean="0"/>
              <a:t>…</a:t>
            </a:r>
            <a:r>
              <a:rPr lang="nb-NO" dirty="0"/>
              <a:t>Etter dette kapittelet bør du ha blitt fortrolig med å skrive og balansere kjemiske reaksjonsligninger. Du bør kunne løse enkle likevektsuttrykk. Du må vite hva autoprotolyse er og å kunne regne ut pH i enkle syrer og baser. Du bør kjenne eksempler på løselighetslikevekt, kompleksering og redoks-system. Du må kunne gjøre rede for elektrokjemiske celler og halvceller og hvordan vi definerer halvcellepotensialer. Du bør kunne forskjellen mellom cellepotensialer og standard </a:t>
            </a:r>
            <a:r>
              <a:rPr lang="nb-NO" dirty="0" smtClean="0"/>
              <a:t>cellepotensialer</a:t>
            </a:r>
            <a:r>
              <a:rPr lang="nb-NO" dirty="0"/>
              <a:t>, og kjenne sammenhengene til andre termodynamiske </a:t>
            </a:r>
            <a:r>
              <a:rPr lang="nb-NO" dirty="0" err="1"/>
              <a:t>parametre</a:t>
            </a:r>
            <a:r>
              <a:rPr lang="nb-NO" dirty="0"/>
              <a:t>. </a:t>
            </a:r>
            <a:endParaRPr lang="en-GB" dirty="0"/>
          </a:p>
        </p:txBody>
      </p:sp>
      <p:sp>
        <p:nvSpPr>
          <p:cNvPr id="4" name="Footer Placeholder 3"/>
          <p:cNvSpPr>
            <a:spLocks noGrp="1"/>
          </p:cNvSpPr>
          <p:nvPr>
            <p:ph type="ftr" sz="quarter" idx="10"/>
          </p:nvPr>
        </p:nvSpPr>
        <p:spPr/>
        <p:txBody>
          <a:bodyPr/>
          <a:lstStyle/>
          <a:p>
            <a:pPr>
              <a:defRPr/>
            </a:pPr>
            <a:r>
              <a:rPr lang="nb-NO" smtClean="0"/>
              <a:t>MENA 1000 – Materialer, energi og nanoteknologi</a:t>
            </a:r>
            <a:endParaRPr lang="en-US"/>
          </a:p>
        </p:txBody>
      </p:sp>
      <p:sp>
        <p:nvSpPr>
          <p:cNvPr id="5" name="Slide Number Placeholder 4"/>
          <p:cNvSpPr>
            <a:spLocks noGrp="1"/>
          </p:cNvSpPr>
          <p:nvPr>
            <p:ph type="sldNum" sz="quarter" idx="11"/>
          </p:nvPr>
        </p:nvSpPr>
        <p:spPr/>
        <p:txBody>
          <a:bodyPr/>
          <a:lstStyle/>
          <a:p>
            <a:pPr>
              <a:defRPr/>
            </a:pPr>
            <a:fld id="{33FECD38-B2B0-400B-AC15-8E752814630B}" type="slidenum">
              <a:rPr lang="en-US" smtClean="0"/>
              <a:pPr>
                <a:defRPr/>
              </a:pPr>
              <a:t>28</a:t>
            </a:fld>
            <a:endParaRPr lang="en-US"/>
          </a:p>
        </p:txBody>
      </p:sp>
    </p:spTree>
    <p:extLst>
      <p:ext uri="{BB962C8B-B14F-4D97-AF65-F5344CB8AC3E}">
        <p14:creationId xmlns:p14="http://schemas.microsoft.com/office/powerpoint/2010/main" val="2158213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itle 1"/>
          <p:cNvSpPr>
            <a:spLocks noGrp="1"/>
          </p:cNvSpPr>
          <p:nvPr>
            <p:ph type="title"/>
          </p:nvPr>
        </p:nvSpPr>
        <p:spPr>
          <a:xfrm>
            <a:off x="685800" y="76200"/>
            <a:ext cx="7772400" cy="904875"/>
          </a:xfrm>
        </p:spPr>
        <p:txBody>
          <a:bodyPr/>
          <a:lstStyle/>
          <a:p>
            <a:r>
              <a:rPr lang="en-GB" smtClean="0"/>
              <a:t>Kap. 7 Struktur og defekter</a:t>
            </a:r>
          </a:p>
        </p:txBody>
      </p:sp>
      <p:sp>
        <p:nvSpPr>
          <p:cNvPr id="8199" name="Content Placeholder 2"/>
          <p:cNvSpPr>
            <a:spLocks noGrp="1"/>
          </p:cNvSpPr>
          <p:nvPr>
            <p:ph idx="1"/>
          </p:nvPr>
        </p:nvSpPr>
        <p:spPr>
          <a:xfrm>
            <a:off x="251520" y="765175"/>
            <a:ext cx="5904805" cy="5976193"/>
          </a:xfrm>
        </p:spPr>
        <p:txBody>
          <a:bodyPr/>
          <a:lstStyle/>
          <a:p>
            <a:r>
              <a:rPr lang="en-GB" dirty="0" err="1" smtClean="0"/>
              <a:t>Struktur</a:t>
            </a:r>
            <a:endParaRPr lang="en-GB" dirty="0" smtClean="0"/>
          </a:p>
          <a:p>
            <a:pPr lvl="1"/>
            <a:r>
              <a:rPr lang="en-GB" dirty="0" err="1" smtClean="0"/>
              <a:t>Langtrekkende</a:t>
            </a:r>
            <a:r>
              <a:rPr lang="en-GB" dirty="0" smtClean="0"/>
              <a:t> </a:t>
            </a:r>
            <a:r>
              <a:rPr lang="en-GB" dirty="0" err="1" smtClean="0"/>
              <a:t>orden</a:t>
            </a:r>
            <a:r>
              <a:rPr lang="en-GB" dirty="0" smtClean="0"/>
              <a:t> vs </a:t>
            </a:r>
            <a:r>
              <a:rPr lang="en-GB" dirty="0" err="1" smtClean="0"/>
              <a:t>nærorden</a:t>
            </a:r>
            <a:endParaRPr lang="en-GB" dirty="0" smtClean="0"/>
          </a:p>
          <a:p>
            <a:pPr lvl="1"/>
            <a:r>
              <a:rPr lang="en-GB" dirty="0" err="1" smtClean="0"/>
              <a:t>Pakking</a:t>
            </a:r>
            <a:r>
              <a:rPr lang="en-GB" dirty="0" smtClean="0"/>
              <a:t> </a:t>
            </a:r>
            <a:r>
              <a:rPr lang="en-GB" dirty="0" err="1" smtClean="0"/>
              <a:t>av</a:t>
            </a:r>
            <a:r>
              <a:rPr lang="en-GB" dirty="0" smtClean="0"/>
              <a:t> </a:t>
            </a:r>
            <a:r>
              <a:rPr lang="en-GB" dirty="0" err="1" smtClean="0"/>
              <a:t>kuler</a:t>
            </a:r>
            <a:r>
              <a:rPr lang="en-GB" dirty="0" smtClean="0"/>
              <a:t> fcc, hcp, bcc, </a:t>
            </a:r>
            <a:r>
              <a:rPr lang="en-GB" dirty="0" err="1" smtClean="0"/>
              <a:t>sc</a:t>
            </a:r>
            <a:endParaRPr lang="en-GB" dirty="0" smtClean="0"/>
          </a:p>
          <a:p>
            <a:pPr lvl="1"/>
            <a:r>
              <a:rPr lang="en-GB" dirty="0" err="1" smtClean="0"/>
              <a:t>Hulrom</a:t>
            </a:r>
            <a:endParaRPr lang="en-GB" dirty="0" smtClean="0"/>
          </a:p>
          <a:p>
            <a:pPr lvl="1"/>
            <a:r>
              <a:rPr lang="en-GB" dirty="0" smtClean="0"/>
              <a:t>NaCl, CaTiO</a:t>
            </a:r>
            <a:r>
              <a:rPr lang="en-GB" baseline="-25000" dirty="0" smtClean="0"/>
              <a:t>3</a:t>
            </a:r>
          </a:p>
          <a:p>
            <a:endParaRPr lang="en-GB" dirty="0" smtClean="0"/>
          </a:p>
          <a:p>
            <a:r>
              <a:rPr lang="en-GB" dirty="0" err="1" smtClean="0"/>
              <a:t>Bestemmelse</a:t>
            </a:r>
            <a:r>
              <a:rPr lang="en-GB" dirty="0" smtClean="0"/>
              <a:t> </a:t>
            </a:r>
            <a:r>
              <a:rPr lang="en-GB" dirty="0" err="1" smtClean="0"/>
              <a:t>av</a:t>
            </a:r>
            <a:r>
              <a:rPr lang="en-GB" dirty="0" smtClean="0"/>
              <a:t> </a:t>
            </a:r>
            <a:r>
              <a:rPr lang="en-GB" dirty="0" err="1" smtClean="0"/>
              <a:t>strukturer</a:t>
            </a:r>
            <a:endParaRPr lang="en-GB" dirty="0" smtClean="0"/>
          </a:p>
          <a:p>
            <a:pPr lvl="1"/>
            <a:r>
              <a:rPr lang="en-GB" dirty="0" smtClean="0"/>
              <a:t>XRD, TEM, SPM…</a:t>
            </a:r>
          </a:p>
          <a:p>
            <a:endParaRPr lang="en-GB" dirty="0"/>
          </a:p>
          <a:p>
            <a:r>
              <a:rPr lang="en-GB" dirty="0" err="1" smtClean="0"/>
              <a:t>Defekter</a:t>
            </a:r>
            <a:endParaRPr lang="en-GB" dirty="0" smtClean="0"/>
          </a:p>
          <a:p>
            <a:pPr lvl="1"/>
            <a:r>
              <a:rPr lang="en-GB" dirty="0" err="1" smtClean="0"/>
              <a:t>Elektroniske</a:t>
            </a:r>
            <a:r>
              <a:rPr lang="en-GB" dirty="0" smtClean="0"/>
              <a:t> </a:t>
            </a:r>
            <a:r>
              <a:rPr lang="en-GB" dirty="0" err="1" smtClean="0"/>
              <a:t>defekter</a:t>
            </a:r>
            <a:endParaRPr lang="en-GB" dirty="0" smtClean="0"/>
          </a:p>
          <a:p>
            <a:pPr lvl="1"/>
            <a:r>
              <a:rPr lang="en-GB" dirty="0" err="1" smtClean="0"/>
              <a:t>Punktdefekter</a:t>
            </a:r>
            <a:endParaRPr lang="en-GB" dirty="0" smtClean="0"/>
          </a:p>
          <a:p>
            <a:pPr lvl="2"/>
            <a:r>
              <a:rPr lang="en-GB" dirty="0" err="1" smtClean="0"/>
              <a:t>Vakanser</a:t>
            </a:r>
            <a:r>
              <a:rPr lang="en-GB" dirty="0" smtClean="0"/>
              <a:t>, interstitielle, substitusjonelle</a:t>
            </a:r>
          </a:p>
          <a:p>
            <a:pPr lvl="1"/>
            <a:r>
              <a:rPr lang="en-GB" dirty="0" smtClean="0"/>
              <a:t>1-dimensjonale </a:t>
            </a:r>
            <a:r>
              <a:rPr lang="en-GB" dirty="0" err="1" smtClean="0"/>
              <a:t>defekter</a:t>
            </a:r>
            <a:endParaRPr lang="en-GB" dirty="0" smtClean="0"/>
          </a:p>
          <a:p>
            <a:pPr lvl="2"/>
            <a:r>
              <a:rPr lang="en-GB" dirty="0" err="1" smtClean="0"/>
              <a:t>Dislokasjoner</a:t>
            </a:r>
            <a:endParaRPr lang="en-GB" dirty="0" smtClean="0"/>
          </a:p>
          <a:p>
            <a:pPr lvl="1"/>
            <a:r>
              <a:rPr lang="en-GB" dirty="0" smtClean="0"/>
              <a:t>2-dimensjonale </a:t>
            </a:r>
            <a:r>
              <a:rPr lang="en-GB" dirty="0" err="1" smtClean="0"/>
              <a:t>defekter</a:t>
            </a:r>
            <a:endParaRPr lang="en-GB" dirty="0" smtClean="0"/>
          </a:p>
          <a:p>
            <a:pPr lvl="2"/>
            <a:r>
              <a:rPr lang="en-GB" dirty="0" err="1" smtClean="0"/>
              <a:t>Korngrenser</a:t>
            </a:r>
            <a:r>
              <a:rPr lang="en-GB" dirty="0" smtClean="0"/>
              <a:t>, </a:t>
            </a:r>
            <a:r>
              <a:rPr lang="en-GB" dirty="0" err="1" smtClean="0"/>
              <a:t>overflater</a:t>
            </a:r>
            <a:endParaRPr lang="en-GB" dirty="0" smtClean="0"/>
          </a:p>
        </p:txBody>
      </p:sp>
      <p:sp>
        <p:nvSpPr>
          <p:cNvPr id="8200"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8201" name="Picture 7" descr="fig1813c"/>
          <p:cNvPicPr>
            <a:picLocks noChangeAspect="1" noChangeArrowheads="1"/>
          </p:cNvPicPr>
          <p:nvPr/>
        </p:nvPicPr>
        <p:blipFill>
          <a:blip r:embed="rId2" cstate="print"/>
          <a:srcRect/>
          <a:stretch>
            <a:fillRect/>
          </a:stretch>
        </p:blipFill>
        <p:spPr bwMode="auto">
          <a:xfrm>
            <a:off x="5651500" y="2278063"/>
            <a:ext cx="3321050" cy="4246562"/>
          </a:xfrm>
          <a:prstGeom prst="rect">
            <a:avLst/>
          </a:prstGeom>
          <a:noFill/>
          <a:ln w="9525">
            <a:noFill/>
            <a:miter lim="800000"/>
            <a:headEnd/>
            <a:tailEnd/>
          </a:ln>
        </p:spPr>
      </p:pic>
      <p:pic>
        <p:nvPicPr>
          <p:cNvPr id="8202" name="Picture 5" descr="aan-61-kantdislokasjon"/>
          <p:cNvPicPr>
            <a:picLocks noChangeAspect="1" noChangeArrowheads="1"/>
          </p:cNvPicPr>
          <p:nvPr/>
        </p:nvPicPr>
        <p:blipFill>
          <a:blip r:embed="rId3" cstate="print"/>
          <a:srcRect/>
          <a:stretch>
            <a:fillRect/>
          </a:stretch>
        </p:blipFill>
        <p:spPr bwMode="auto">
          <a:xfrm>
            <a:off x="5435600" y="765175"/>
            <a:ext cx="3506788" cy="2973388"/>
          </a:xfrm>
          <a:prstGeom prst="rect">
            <a:avLst/>
          </a:prstGeom>
          <a:noFill/>
          <a:ln w="9525">
            <a:noFill/>
            <a:miter lim="800000"/>
            <a:headEnd/>
            <a:tailEnd/>
          </a:ln>
        </p:spPr>
      </p:pic>
      <p:sp>
        <p:nvSpPr>
          <p:cNvPr id="8203"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p>
        </p:txBody>
      </p:sp>
      <p:sp>
        <p:nvSpPr>
          <p:cNvPr id="8204" name="Rectangle 7"/>
          <p:cNvSpPr>
            <a:spLocks noChangeArrowheads="1"/>
          </p:cNvSpPr>
          <p:nvPr/>
        </p:nvSpPr>
        <p:spPr bwMode="auto">
          <a:xfrm>
            <a:off x="0" y="685800"/>
            <a:ext cx="9144000" cy="0"/>
          </a:xfrm>
          <a:prstGeom prst="rect">
            <a:avLst/>
          </a:prstGeom>
          <a:noFill/>
          <a:ln w="9525">
            <a:noFill/>
            <a:miter lim="800000"/>
            <a:headEnd/>
            <a:tailEnd/>
          </a:ln>
        </p:spPr>
        <p:txBody>
          <a:bodyPr wrap="none" anchor="ctr">
            <a:spAutoFit/>
          </a:bodyPr>
          <a:lstStyle/>
          <a:p>
            <a:pPr eaLnBrk="0" hangingPunct="0"/>
            <a:r>
              <a:rPr lang="nb-NO" sz="1200">
                <a:cs typeface="Times New Roman" pitchFamily="18" charset="0"/>
              </a:rPr>
              <a:t>,    </a:t>
            </a:r>
            <a:endParaRPr lang="nb-NO"/>
          </a:p>
        </p:txBody>
      </p:sp>
      <p:sp>
        <p:nvSpPr>
          <p:cNvPr id="8205" name="Rectangle 8"/>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pPr eaLnBrk="0" hangingPunct="0"/>
            <a:r>
              <a:rPr lang="nb-NO" sz="1200">
                <a:cs typeface="Times New Roman" pitchFamily="18" charset="0"/>
              </a:rPr>
              <a:t>,    </a:t>
            </a:r>
            <a:endParaRPr lang="nb-NO"/>
          </a:p>
        </p:txBody>
      </p:sp>
      <p:sp>
        <p:nvSpPr>
          <p:cNvPr id="8206" name="Rectangle 9"/>
          <p:cNvSpPr>
            <a:spLocks noChangeArrowheads="1"/>
          </p:cNvSpPr>
          <p:nvPr/>
        </p:nvSpPr>
        <p:spPr bwMode="auto">
          <a:xfrm>
            <a:off x="0" y="1343025"/>
            <a:ext cx="9144000" cy="0"/>
          </a:xfrm>
          <a:prstGeom prst="rect">
            <a:avLst/>
          </a:prstGeom>
          <a:noFill/>
          <a:ln w="9525">
            <a:noFill/>
            <a:miter lim="800000"/>
            <a:headEnd/>
            <a:tailEnd/>
          </a:ln>
        </p:spPr>
        <p:txBody>
          <a:bodyPr wrap="none" anchor="ctr">
            <a:spAutoFit/>
          </a:bodyPr>
          <a:lstStyle/>
          <a:p>
            <a:pPr eaLnBrk="0" hangingPunct="0"/>
            <a:r>
              <a:rPr lang="nb-NO" sz="1200">
                <a:cs typeface="Times New Roman" pitchFamily="18" charset="0"/>
              </a:rPr>
              <a:t>,    </a:t>
            </a:r>
            <a:endParaRPr lang="nb-NO"/>
          </a:p>
        </p:txBody>
      </p:sp>
      <p:sp>
        <p:nvSpPr>
          <p:cNvPr id="8207" name="Rectangle 10"/>
          <p:cNvSpPr>
            <a:spLocks noChangeArrowheads="1"/>
          </p:cNvSpPr>
          <p:nvPr/>
        </p:nvSpPr>
        <p:spPr bwMode="auto">
          <a:xfrm>
            <a:off x="0" y="1600200"/>
            <a:ext cx="9144000" cy="0"/>
          </a:xfrm>
          <a:prstGeom prst="rect">
            <a:avLst/>
          </a:prstGeom>
          <a:noFill/>
          <a:ln w="9525">
            <a:noFill/>
            <a:miter lim="800000"/>
            <a:headEnd/>
            <a:tailEnd/>
          </a:ln>
        </p:spPr>
        <p:txBody>
          <a:bodyPr anchor="ctr">
            <a:spAutoFit/>
          </a:bodyPr>
          <a:lstStyle/>
          <a:p>
            <a:endParaRPr lang="en-GB"/>
          </a:p>
        </p:txBody>
      </p:sp>
      <p:sp>
        <p:nvSpPr>
          <p:cNvPr id="16" name="Slide Number Placeholder 15"/>
          <p:cNvSpPr>
            <a:spLocks noGrp="1"/>
          </p:cNvSpPr>
          <p:nvPr>
            <p:ph type="sldNum" sz="quarter" idx="11"/>
          </p:nvPr>
        </p:nvSpPr>
        <p:spPr/>
        <p:txBody>
          <a:bodyPr/>
          <a:lstStyle/>
          <a:p>
            <a:pPr>
              <a:defRPr/>
            </a:pPr>
            <a:fld id="{33FECD38-B2B0-400B-AC15-8E752814630B}"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lstStyle/>
          <a:p>
            <a:r>
              <a:rPr lang="en-GB" smtClean="0"/>
              <a:t>Kap 1. De store linjene</a:t>
            </a:r>
          </a:p>
        </p:txBody>
      </p:sp>
      <p:sp>
        <p:nvSpPr>
          <p:cNvPr id="12291" name="Content Placeholder 7"/>
          <p:cNvSpPr>
            <a:spLocks noGrp="1"/>
          </p:cNvSpPr>
          <p:nvPr>
            <p:ph idx="1"/>
          </p:nvPr>
        </p:nvSpPr>
        <p:spPr>
          <a:xfrm>
            <a:off x="685800" y="2636838"/>
            <a:ext cx="3309938" cy="2663825"/>
          </a:xfrm>
        </p:spPr>
        <p:txBody>
          <a:bodyPr/>
          <a:lstStyle/>
          <a:p>
            <a:r>
              <a:rPr lang="en-GB" dirty="0" err="1" smtClean="0"/>
              <a:t>Ressurser</a:t>
            </a:r>
            <a:endParaRPr lang="en-GB" dirty="0" smtClean="0"/>
          </a:p>
          <a:p>
            <a:endParaRPr lang="en-GB" dirty="0" smtClean="0"/>
          </a:p>
          <a:p>
            <a:r>
              <a:rPr lang="en-GB" dirty="0" err="1" smtClean="0"/>
              <a:t>Miljø</a:t>
            </a:r>
            <a:r>
              <a:rPr lang="en-GB" dirty="0" smtClean="0"/>
              <a:t> </a:t>
            </a:r>
            <a:r>
              <a:rPr lang="en-GB" dirty="0" err="1" smtClean="0"/>
              <a:t>og</a:t>
            </a:r>
            <a:r>
              <a:rPr lang="en-GB" dirty="0" smtClean="0"/>
              <a:t> </a:t>
            </a:r>
            <a:r>
              <a:rPr lang="en-GB" dirty="0" err="1" smtClean="0"/>
              <a:t>klima</a:t>
            </a:r>
            <a:endParaRPr lang="en-GB" dirty="0" smtClean="0"/>
          </a:p>
          <a:p>
            <a:endParaRPr lang="en-GB" dirty="0" smtClean="0"/>
          </a:p>
          <a:p>
            <a:r>
              <a:rPr lang="en-GB" dirty="0" err="1" smtClean="0"/>
              <a:t>Energi</a:t>
            </a:r>
            <a:r>
              <a:rPr lang="en-GB" dirty="0" smtClean="0"/>
              <a:t> </a:t>
            </a:r>
            <a:r>
              <a:rPr lang="en-GB" dirty="0" err="1" smtClean="0"/>
              <a:t>først</a:t>
            </a:r>
            <a:r>
              <a:rPr lang="en-GB" dirty="0" smtClean="0"/>
              <a:t> </a:t>
            </a:r>
            <a:r>
              <a:rPr lang="en-GB" dirty="0" err="1" smtClean="0"/>
              <a:t>og</a:t>
            </a:r>
            <a:r>
              <a:rPr lang="en-GB" dirty="0" smtClean="0"/>
              <a:t> </a:t>
            </a:r>
            <a:r>
              <a:rPr lang="en-GB" dirty="0" err="1" smtClean="0"/>
              <a:t>sist</a:t>
            </a:r>
            <a:endParaRPr lang="en-GB" dirty="0" smtClean="0"/>
          </a:p>
          <a:p>
            <a:endParaRPr lang="en-GB" dirty="0" smtClean="0"/>
          </a:p>
          <a:p>
            <a:endParaRPr lang="en-GB" dirty="0" smtClean="0"/>
          </a:p>
          <a:p>
            <a:endParaRPr lang="en-GB" dirty="0" smtClean="0"/>
          </a:p>
        </p:txBody>
      </p:sp>
      <p:sp>
        <p:nvSpPr>
          <p:cNvPr id="12292"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12293" name="Picture 1" descr="http://www.energyliteracy.com/wp-content/uploads/2009/09/USenergyflowGW.png"/>
          <p:cNvPicPr>
            <a:picLocks noChangeAspect="1" noChangeArrowheads="1"/>
          </p:cNvPicPr>
          <p:nvPr/>
        </p:nvPicPr>
        <p:blipFill>
          <a:blip r:embed="rId2" cstate="print"/>
          <a:srcRect/>
          <a:stretch>
            <a:fillRect/>
          </a:stretch>
        </p:blipFill>
        <p:spPr bwMode="auto">
          <a:xfrm>
            <a:off x="5429250" y="2103413"/>
            <a:ext cx="3714750" cy="3125787"/>
          </a:xfrm>
          <a:prstGeom prst="rect">
            <a:avLst/>
          </a:prstGeom>
          <a:noFill/>
          <a:ln w="9525">
            <a:noFill/>
            <a:miter lim="800000"/>
            <a:headEnd/>
            <a:tailEnd/>
          </a:ln>
        </p:spPr>
      </p:pic>
      <p:pic>
        <p:nvPicPr>
          <p:cNvPr id="12294" name="Picture 6"/>
          <p:cNvPicPr>
            <a:picLocks noChangeAspect="1" noChangeArrowheads="1"/>
          </p:cNvPicPr>
          <p:nvPr/>
        </p:nvPicPr>
        <p:blipFill>
          <a:blip r:embed="rId3" cstate="print"/>
          <a:srcRect/>
          <a:stretch>
            <a:fillRect/>
          </a:stretch>
        </p:blipFill>
        <p:spPr bwMode="auto">
          <a:xfrm>
            <a:off x="7135813" y="0"/>
            <a:ext cx="2008187" cy="1774825"/>
          </a:xfrm>
          <a:prstGeom prst="rect">
            <a:avLst/>
          </a:prstGeom>
          <a:noFill/>
          <a:ln w="9525">
            <a:noFill/>
            <a:miter lim="800000"/>
            <a:headEnd/>
            <a:tailEnd/>
          </a:ln>
        </p:spPr>
      </p:pic>
      <p:pic>
        <p:nvPicPr>
          <p:cNvPr id="12295" name="Picture 8" descr="H-samfunnet"/>
          <p:cNvPicPr>
            <a:picLocks noChangeAspect="1" noChangeArrowheads="1"/>
          </p:cNvPicPr>
          <p:nvPr/>
        </p:nvPicPr>
        <p:blipFill>
          <a:blip r:embed="rId4" cstate="print"/>
          <a:srcRect/>
          <a:stretch>
            <a:fillRect/>
          </a:stretch>
        </p:blipFill>
        <p:spPr bwMode="auto">
          <a:xfrm>
            <a:off x="5148263" y="4076700"/>
            <a:ext cx="3995737" cy="2441575"/>
          </a:xfrm>
          <a:prstGeom prst="rect">
            <a:avLst/>
          </a:prstGeom>
          <a:noFill/>
          <a:ln w="9525">
            <a:noFill/>
            <a:miter lim="800000"/>
            <a:headEnd/>
            <a:tailEnd/>
          </a:ln>
        </p:spPr>
      </p:pic>
      <p:sp>
        <p:nvSpPr>
          <p:cNvPr id="12" name="WordArt 4" descr="White marble"/>
          <p:cNvSpPr>
            <a:spLocks noChangeArrowheads="1" noChangeShapeType="1" noTextEdit="1"/>
          </p:cNvSpPr>
          <p:nvPr/>
        </p:nvSpPr>
        <p:spPr bwMode="auto">
          <a:xfrm rot="-758448">
            <a:off x="682625" y="1208088"/>
            <a:ext cx="4183063" cy="1116012"/>
          </a:xfrm>
          <a:prstGeom prst="rect">
            <a:avLst/>
          </a:prstGeom>
        </p:spPr>
        <p:txBody>
          <a:bodyPr wrap="none" fromWordArt="1">
            <a:prstTxWarp prst="textInflate">
              <a:avLst>
                <a:gd name="adj" fmla="val 0"/>
              </a:avLst>
            </a:prstTxWarp>
            <a:scene3d>
              <a:camera prst="legacyPerspectiveFront">
                <a:rot lat="19799991" lon="19439992" rev="0"/>
              </a:camera>
              <a:lightRig rig="legacyNormal2" dir="t"/>
            </a:scene3d>
            <a:sp3d extrusionH="354000" prstMaterial="legacyMatte">
              <a:extrusionClr>
                <a:srgbClr val="939676"/>
              </a:extrusionClr>
            </a:sp3d>
          </a:bodyPr>
          <a:lstStyle/>
          <a:p>
            <a:r>
              <a:rPr lang="nb-NO" sz="1600" kern="10">
                <a:ln w="9525">
                  <a:round/>
                  <a:headEnd/>
                  <a:tailEnd/>
                </a:ln>
                <a:blipFill dpi="0" rotWithShape="0">
                  <a:blip r:embed="rId5"/>
                  <a:srcRect/>
                  <a:tile tx="0" ty="0" sx="100000" sy="100000" flip="none" algn="tl"/>
                </a:blipFill>
                <a:latin typeface="Impact"/>
              </a:rPr>
              <a:t>Et materiale er et fast stoff </a:t>
            </a:r>
          </a:p>
          <a:p>
            <a:r>
              <a:rPr lang="nb-NO" sz="1600" kern="10">
                <a:ln w="9525">
                  <a:round/>
                  <a:headEnd/>
                  <a:tailEnd/>
                </a:ln>
                <a:blipFill dpi="0" rotWithShape="0">
                  <a:blip r:embed="rId5"/>
                  <a:srcRect/>
                  <a:tile tx="0" ty="0" sx="100000" sy="100000" flip="none" algn="tl"/>
                </a:blipFill>
                <a:latin typeface="Impact"/>
              </a:rPr>
              <a:t>som kan brukes til noe</a:t>
            </a:r>
            <a:endParaRPr lang="en-GB" sz="1600" kern="10">
              <a:ln w="9525">
                <a:round/>
                <a:headEnd/>
                <a:tailEnd/>
              </a:ln>
              <a:blipFill dpi="0" rotWithShape="0">
                <a:blip r:embed="rId5"/>
                <a:srcRect/>
                <a:tile tx="0" ty="0" sx="100000" sy="100000" flip="none" algn="tl"/>
              </a:blipFill>
              <a:latin typeface="Impact"/>
            </a:endParaRPr>
          </a:p>
        </p:txBody>
      </p:sp>
      <p:pic>
        <p:nvPicPr>
          <p:cNvPr id="12297" name="Picture 5" descr="atom-model"/>
          <p:cNvPicPr>
            <a:picLocks noChangeAspect="1" noChangeArrowheads="1"/>
          </p:cNvPicPr>
          <p:nvPr/>
        </p:nvPicPr>
        <p:blipFill>
          <a:blip r:embed="rId6" cstate="print"/>
          <a:srcRect/>
          <a:stretch>
            <a:fillRect/>
          </a:stretch>
        </p:blipFill>
        <p:spPr bwMode="auto">
          <a:xfrm>
            <a:off x="683568" y="4652963"/>
            <a:ext cx="1905000" cy="1905000"/>
          </a:xfrm>
          <a:prstGeom prst="rect">
            <a:avLst/>
          </a:prstGeom>
          <a:noFill/>
          <a:ln w="9525">
            <a:noFill/>
            <a:miter lim="800000"/>
            <a:headEnd/>
            <a:tailEnd/>
          </a:ln>
        </p:spPr>
      </p:pic>
      <p:pic>
        <p:nvPicPr>
          <p:cNvPr id="12298" name="Picture 6" descr="galakse-andromeda-m31"/>
          <p:cNvPicPr>
            <a:picLocks noChangeAspect="1" noChangeArrowheads="1"/>
          </p:cNvPicPr>
          <p:nvPr/>
        </p:nvPicPr>
        <p:blipFill>
          <a:blip r:embed="rId7" cstate="print"/>
          <a:srcRect/>
          <a:stretch>
            <a:fillRect/>
          </a:stretch>
        </p:blipFill>
        <p:spPr bwMode="auto">
          <a:xfrm>
            <a:off x="2755900" y="4614863"/>
            <a:ext cx="2420938" cy="1943100"/>
          </a:xfrm>
          <a:prstGeom prst="rect">
            <a:avLst/>
          </a:prstGeom>
          <a:noFill/>
          <a:ln w="9525">
            <a:noFill/>
            <a:miter lim="800000"/>
            <a:headEnd/>
            <a:tailEnd/>
          </a:ln>
        </p:spPr>
      </p:pic>
      <p:sp>
        <p:nvSpPr>
          <p:cNvPr id="11" name="Slide Number Placeholder 10"/>
          <p:cNvSpPr>
            <a:spLocks noGrp="1"/>
          </p:cNvSpPr>
          <p:nvPr>
            <p:ph type="sldNum" sz="quarter" idx="11"/>
          </p:nvPr>
        </p:nvSpPr>
        <p:spPr/>
        <p:txBody>
          <a:bodyPr/>
          <a:lstStyle/>
          <a:p>
            <a:pPr>
              <a:defRPr/>
            </a:pPr>
            <a:fld id="{33FECD38-B2B0-400B-AC15-8E752814630B}"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MAW-9-36-SnPb"/>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9000"/>
                    </a14:imgEffect>
                  </a14:imgLayer>
                </a14:imgProps>
              </a:ext>
            </a:extLst>
          </a:blip>
          <a:srcRect/>
          <a:stretch>
            <a:fillRect/>
          </a:stretch>
        </p:blipFill>
        <p:spPr bwMode="auto">
          <a:xfrm>
            <a:off x="2411413" y="1268413"/>
            <a:ext cx="6408737" cy="5108575"/>
          </a:xfrm>
          <a:prstGeom prst="rect">
            <a:avLst/>
          </a:prstGeom>
          <a:noFill/>
          <a:ln w="9525">
            <a:noFill/>
            <a:miter lim="800000"/>
            <a:headEnd/>
            <a:tailEnd/>
          </a:ln>
        </p:spPr>
      </p:pic>
      <p:sp>
        <p:nvSpPr>
          <p:cNvPr id="19459" name="Title 1"/>
          <p:cNvSpPr>
            <a:spLocks noGrp="1"/>
          </p:cNvSpPr>
          <p:nvPr>
            <p:ph type="title"/>
          </p:nvPr>
        </p:nvSpPr>
        <p:spPr/>
        <p:txBody>
          <a:bodyPr/>
          <a:lstStyle/>
          <a:p>
            <a:r>
              <a:rPr lang="en-GB" smtClean="0"/>
              <a:t>Kap. 5 Faste løsninger - fasediagram</a:t>
            </a:r>
          </a:p>
        </p:txBody>
      </p:sp>
      <p:sp>
        <p:nvSpPr>
          <p:cNvPr id="19460" name="Content Placeholder 6"/>
          <p:cNvSpPr>
            <a:spLocks noGrp="1"/>
          </p:cNvSpPr>
          <p:nvPr>
            <p:ph idx="1"/>
          </p:nvPr>
        </p:nvSpPr>
        <p:spPr>
          <a:xfrm>
            <a:off x="250825" y="1371600"/>
            <a:ext cx="3600450" cy="4724400"/>
          </a:xfrm>
        </p:spPr>
        <p:txBody>
          <a:bodyPr/>
          <a:lstStyle/>
          <a:p>
            <a:r>
              <a:rPr lang="en-GB" smtClean="0"/>
              <a:t>Substitusjonell løsning</a:t>
            </a:r>
          </a:p>
          <a:p>
            <a:r>
              <a:rPr lang="en-GB" smtClean="0"/>
              <a:t>Interstitiell løsning</a:t>
            </a:r>
          </a:p>
          <a:p>
            <a:r>
              <a:rPr lang="en-GB" smtClean="0"/>
              <a:t>Støkiometrisk forbindelse</a:t>
            </a:r>
          </a:p>
        </p:txBody>
      </p:sp>
      <p:sp>
        <p:nvSpPr>
          <p:cNvPr id="1946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19462" name="Picture 5" descr="C:\Documents and Settings\trulsn\My Documents\MetEnFrem\Figurer\fig0209c.gif"/>
          <p:cNvPicPr>
            <a:picLocks noChangeAspect="1" noChangeArrowheads="1"/>
          </p:cNvPicPr>
          <p:nvPr/>
        </p:nvPicPr>
        <p:blipFill>
          <a:blip r:embed="rId4" cstate="print"/>
          <a:srcRect/>
          <a:stretch>
            <a:fillRect/>
          </a:stretch>
        </p:blipFill>
        <p:spPr bwMode="auto">
          <a:xfrm>
            <a:off x="179388" y="3219450"/>
            <a:ext cx="3409950" cy="3275013"/>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33FECD38-B2B0-400B-AC15-8E752814630B}" type="slidenum">
              <a:rPr lang="en-US" smtClean="0"/>
              <a:pPr>
                <a:defRPr/>
              </a:pPr>
              <a:t>30</a:t>
            </a:fld>
            <a:endParaRPr lang="en-US"/>
          </a:p>
        </p:txBody>
      </p:sp>
    </p:spTree>
    <p:extLst>
      <p:ext uri="{BB962C8B-B14F-4D97-AF65-F5344CB8AC3E}">
        <p14:creationId xmlns:p14="http://schemas.microsoft.com/office/powerpoint/2010/main" val="2773473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Kap. 7 </a:t>
            </a:r>
            <a:r>
              <a:rPr lang="en-GB" dirty="0" err="1" smtClean="0"/>
              <a:t>Oppsummering</a:t>
            </a:r>
            <a:r>
              <a:rPr lang="en-GB" dirty="0" smtClean="0"/>
              <a:t>…</a:t>
            </a:r>
            <a:endParaRPr lang="en-GB" dirty="0"/>
          </a:p>
        </p:txBody>
      </p:sp>
      <p:sp>
        <p:nvSpPr>
          <p:cNvPr id="3" name="Content Placeholder 2"/>
          <p:cNvSpPr>
            <a:spLocks noGrp="1"/>
          </p:cNvSpPr>
          <p:nvPr>
            <p:ph idx="1"/>
          </p:nvPr>
        </p:nvSpPr>
        <p:spPr>
          <a:xfrm>
            <a:off x="251520" y="1371600"/>
            <a:ext cx="8568952" cy="4724400"/>
          </a:xfrm>
        </p:spPr>
        <p:txBody>
          <a:bodyPr/>
          <a:lstStyle/>
          <a:p>
            <a:r>
              <a:rPr lang="nb-NO" dirty="0"/>
              <a:t>Etter dette kapittelet må du kunne gjøre rede for amorfe og krystallinske stoffer, du bør kunne beskrive eller skissere de vanligste symmetrier (kubisk, tetragonal, osv</a:t>
            </a:r>
            <a:r>
              <a:rPr lang="nb-NO" dirty="0" smtClean="0"/>
              <a:t>.) og </a:t>
            </a:r>
            <a:r>
              <a:rPr lang="nb-NO" dirty="0"/>
              <a:t>Bravais-gittere. Du bør vite hvordan mikroskopi og diffraksjon brukes til å studere strukturer. Du må kjenne til elektroniske defekter og punktdefekter og nomenklaturen for disse, samt hvordan vi skriver og balanserer defektreaksjoner. Du bør kjenne sammenhenger mellom defekter og diffusjon. Du bør kunne beskrive dislokasjoner, korngrenser og overflater. Du bør kunne vise hvordan enkrystaller lages og hvordan et tett </a:t>
            </a:r>
            <a:r>
              <a:rPr lang="nb-NO"/>
              <a:t>polykrystallinsk </a:t>
            </a:r>
            <a:r>
              <a:rPr lang="nb-NO" smtClean="0"/>
              <a:t>materiale </a:t>
            </a:r>
            <a:r>
              <a:rPr lang="nb-NO" dirty="0"/>
              <a:t>fremkommer ved sintring. </a:t>
            </a:r>
            <a:endParaRPr lang="en-GB" dirty="0"/>
          </a:p>
        </p:txBody>
      </p:sp>
      <p:sp>
        <p:nvSpPr>
          <p:cNvPr id="2150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4" name="Slide Number Placeholder 3"/>
          <p:cNvSpPr>
            <a:spLocks noGrp="1"/>
          </p:cNvSpPr>
          <p:nvPr>
            <p:ph type="sldNum" sz="quarter" idx="11"/>
          </p:nvPr>
        </p:nvSpPr>
        <p:spPr/>
        <p:txBody>
          <a:bodyPr/>
          <a:lstStyle/>
          <a:p>
            <a:pPr>
              <a:defRPr/>
            </a:pPr>
            <a:fld id="{AFB902F3-68C2-4436-8003-1D84C5F3F737}"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MAW-14-1-stress-strain"/>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Lst>
          </a:blip>
          <a:srcRect/>
          <a:stretch>
            <a:fillRect/>
          </a:stretch>
        </p:blipFill>
        <p:spPr bwMode="auto">
          <a:xfrm>
            <a:off x="2195513" y="2708275"/>
            <a:ext cx="3600450" cy="3738563"/>
          </a:xfrm>
          <a:prstGeom prst="rect">
            <a:avLst/>
          </a:prstGeom>
          <a:noFill/>
          <a:ln w="9525">
            <a:noFill/>
            <a:miter lim="800000"/>
            <a:headEnd/>
            <a:tailEnd/>
          </a:ln>
        </p:spPr>
      </p:pic>
      <p:sp>
        <p:nvSpPr>
          <p:cNvPr id="22531" name="Title 1"/>
          <p:cNvSpPr>
            <a:spLocks noGrp="1"/>
          </p:cNvSpPr>
          <p:nvPr>
            <p:ph type="title"/>
          </p:nvPr>
        </p:nvSpPr>
        <p:spPr/>
        <p:txBody>
          <a:bodyPr/>
          <a:lstStyle/>
          <a:p>
            <a:r>
              <a:rPr lang="en-GB" smtClean="0"/>
              <a:t>Kap. 8 Mekaniske egenskaper - konstruksjonsmaterialer</a:t>
            </a:r>
          </a:p>
        </p:txBody>
      </p:sp>
      <p:sp>
        <p:nvSpPr>
          <p:cNvPr id="22532" name="Content Placeholder 2"/>
          <p:cNvSpPr>
            <a:spLocks noGrp="1"/>
          </p:cNvSpPr>
          <p:nvPr>
            <p:ph idx="1"/>
          </p:nvPr>
        </p:nvSpPr>
        <p:spPr>
          <a:xfrm>
            <a:off x="250825" y="1371600"/>
            <a:ext cx="4897438" cy="4724400"/>
          </a:xfrm>
        </p:spPr>
        <p:txBody>
          <a:bodyPr/>
          <a:lstStyle/>
          <a:p>
            <a:r>
              <a:rPr lang="en-GB" smtClean="0"/>
              <a:t>Elastisk og uelastisk deformasjon</a:t>
            </a:r>
          </a:p>
          <a:p>
            <a:r>
              <a:rPr lang="en-GB" smtClean="0"/>
              <a:t>Stivhet, hardhet</a:t>
            </a:r>
          </a:p>
          <a:p>
            <a:r>
              <a:rPr lang="en-GB" smtClean="0"/>
              <a:t>Kraft, areal, spenning, deformasjon</a:t>
            </a:r>
          </a:p>
          <a:p>
            <a:endParaRPr lang="en-GB" smtClean="0"/>
          </a:p>
          <a:p>
            <a:r>
              <a:rPr lang="en-GB" smtClean="0"/>
              <a:t>Herding</a:t>
            </a:r>
          </a:p>
          <a:p>
            <a:endParaRPr lang="en-GB" smtClean="0"/>
          </a:p>
          <a:p>
            <a:r>
              <a:rPr lang="en-GB" smtClean="0"/>
              <a:t>Metaller</a:t>
            </a:r>
          </a:p>
          <a:p>
            <a:r>
              <a:rPr lang="en-GB" smtClean="0"/>
              <a:t>Keramer</a:t>
            </a:r>
          </a:p>
          <a:p>
            <a:r>
              <a:rPr lang="en-GB" smtClean="0"/>
              <a:t>Polymerer</a:t>
            </a:r>
          </a:p>
          <a:p>
            <a:endParaRPr lang="en-GB" smtClean="0"/>
          </a:p>
          <a:p>
            <a:r>
              <a:rPr lang="en-GB" smtClean="0"/>
              <a:t>Kompositter</a:t>
            </a:r>
          </a:p>
          <a:p>
            <a:r>
              <a:rPr lang="en-GB" smtClean="0"/>
              <a:t>Bio</a:t>
            </a:r>
          </a:p>
        </p:txBody>
      </p:sp>
      <p:sp>
        <p:nvSpPr>
          <p:cNvPr id="2253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2534" name="Picture 6" descr="aan-238-messi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
                    </a14:imgEffect>
                  </a14:imgLayer>
                </a14:imgProps>
              </a:ext>
            </a:extLst>
          </a:blip>
          <a:srcRect/>
          <a:stretch>
            <a:fillRect/>
          </a:stretch>
        </p:blipFill>
        <p:spPr bwMode="auto">
          <a:xfrm>
            <a:off x="5580063" y="2647950"/>
            <a:ext cx="3563937" cy="3971925"/>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33FECD38-B2B0-400B-AC15-8E752814630B}"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Kap. 8 </a:t>
            </a:r>
            <a:r>
              <a:rPr lang="en-GB" dirty="0" err="1" smtClean="0"/>
              <a:t>Oppsummering</a:t>
            </a:r>
            <a:r>
              <a:rPr lang="en-GB" dirty="0" smtClean="0"/>
              <a:t>…</a:t>
            </a:r>
            <a:endParaRPr lang="en-GB" dirty="0"/>
          </a:p>
        </p:txBody>
      </p:sp>
      <p:sp>
        <p:nvSpPr>
          <p:cNvPr id="3" name="Content Placeholder 2"/>
          <p:cNvSpPr>
            <a:spLocks noGrp="1"/>
          </p:cNvSpPr>
          <p:nvPr>
            <p:ph idx="1"/>
          </p:nvPr>
        </p:nvSpPr>
        <p:spPr/>
        <p:txBody>
          <a:bodyPr/>
          <a:lstStyle/>
          <a:p>
            <a:r>
              <a:rPr lang="en-GB" dirty="0" smtClean="0"/>
              <a:t>…</a:t>
            </a:r>
            <a:r>
              <a:rPr lang="nb-NO" dirty="0"/>
              <a:t>Etter dette kapittelet bør du vite hva slags krefter som deformerer materialer. Videre må du kunne de viktigste trekkene ved elastisk og plastisk deformasjon samt brudd. Du må vite hva elastisitetskonstanten (E-modulus) er og hvordan du bruker den til å relatere spenning og elastisk deformasjon (stivhet). Du bør kjenne rollen til dislokasjoner i plastisk deformasjon og hvordan metalliske materialer kan herdes. Du bør kjenne minst de 2-3 viktigste klassene av konstruksjonsmaterialer innen de tre hovedgruppene metaller, keramer og polymerer. Tenk gjennom hvorfor de har sine egenskaper og hvorfor vi bruker dem. (Lag deg en tabell?) Du må vite hva kompositter er og kunne gi eksempler. Det samme gjelder biomimetiske og biokompatible materialer. </a:t>
            </a:r>
            <a:endParaRPr lang="en-GB" dirty="0"/>
          </a:p>
        </p:txBody>
      </p:sp>
      <p:sp>
        <p:nvSpPr>
          <p:cNvPr id="4" name="Footer Placeholder 3"/>
          <p:cNvSpPr>
            <a:spLocks noGrp="1"/>
          </p:cNvSpPr>
          <p:nvPr>
            <p:ph type="ftr" sz="quarter" idx="10"/>
          </p:nvPr>
        </p:nvSpPr>
        <p:spPr/>
        <p:txBody>
          <a:bodyPr/>
          <a:lstStyle/>
          <a:p>
            <a:pPr>
              <a:defRPr/>
            </a:pPr>
            <a:r>
              <a:rPr lang="nb-NO" smtClean="0"/>
              <a:t>MENA 1000 – Materialer, energi og nanoteknologi</a:t>
            </a:r>
            <a:endParaRPr lang="en-US"/>
          </a:p>
        </p:txBody>
      </p:sp>
      <p:sp>
        <p:nvSpPr>
          <p:cNvPr id="5" name="Slide Number Placeholder 4"/>
          <p:cNvSpPr>
            <a:spLocks noGrp="1"/>
          </p:cNvSpPr>
          <p:nvPr>
            <p:ph type="sldNum" sz="quarter" idx="11"/>
          </p:nvPr>
        </p:nvSpPr>
        <p:spPr/>
        <p:txBody>
          <a:bodyPr/>
          <a:lstStyle/>
          <a:p>
            <a:pPr>
              <a:defRPr/>
            </a:pPr>
            <a:fld id="{33FECD38-B2B0-400B-AC15-8E752814630B}" type="slidenum">
              <a:rPr lang="en-US" smtClean="0"/>
              <a:pPr>
                <a:defRPr/>
              </a:pPr>
              <a:t>33</a:t>
            </a:fld>
            <a:endParaRPr lang="en-US"/>
          </a:p>
        </p:txBody>
      </p:sp>
    </p:spTree>
    <p:extLst>
      <p:ext uri="{BB962C8B-B14F-4D97-AF65-F5344CB8AC3E}">
        <p14:creationId xmlns:p14="http://schemas.microsoft.com/office/powerpoint/2010/main" val="3963138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76200"/>
            <a:ext cx="7772400" cy="831850"/>
          </a:xfrm>
        </p:spPr>
        <p:txBody>
          <a:bodyPr/>
          <a:lstStyle/>
          <a:p>
            <a:r>
              <a:rPr lang="en-GB" smtClean="0"/>
              <a:t>Kap. 9 Fysikalske egenskaper</a:t>
            </a:r>
          </a:p>
        </p:txBody>
      </p:sp>
      <p:sp>
        <p:nvSpPr>
          <p:cNvPr id="23555"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3556" name="Picture 5"/>
          <p:cNvPicPr>
            <a:picLocks noChangeAspect="1" noChangeArrowheads="1"/>
          </p:cNvPicPr>
          <p:nvPr/>
        </p:nvPicPr>
        <p:blipFill>
          <a:blip r:embed="rId2" cstate="print"/>
          <a:srcRect/>
          <a:stretch>
            <a:fillRect/>
          </a:stretch>
        </p:blipFill>
        <p:spPr bwMode="auto">
          <a:xfrm>
            <a:off x="323850" y="836613"/>
            <a:ext cx="8688388" cy="5832475"/>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CB5340B1-DA8D-4F46-938A-C894A10F4CE8}"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Optiske</a:t>
            </a:r>
            <a:r>
              <a:rPr lang="en-GB" dirty="0" smtClean="0"/>
              <a:t> </a:t>
            </a:r>
            <a:r>
              <a:rPr lang="en-GB" dirty="0" err="1" smtClean="0"/>
              <a:t>egenskaper</a:t>
            </a:r>
            <a:r>
              <a:rPr lang="en-GB" dirty="0" smtClean="0"/>
              <a:t> – d-</a:t>
            </a:r>
            <a:r>
              <a:rPr lang="en-GB" dirty="0" err="1" smtClean="0"/>
              <a:t>ioner</a:t>
            </a:r>
            <a:r>
              <a:rPr lang="en-GB" dirty="0" smtClean="0"/>
              <a:t> </a:t>
            </a:r>
            <a:r>
              <a:rPr lang="en-GB" dirty="0" err="1" smtClean="0"/>
              <a:t>i</a:t>
            </a:r>
            <a:r>
              <a:rPr lang="en-GB" dirty="0" smtClean="0"/>
              <a:t> </a:t>
            </a:r>
            <a:r>
              <a:rPr lang="en-GB" dirty="0" err="1" smtClean="0"/>
              <a:t>krytallfelt</a:t>
            </a:r>
            <a:endParaRPr lang="en-GB" dirty="0"/>
          </a:p>
        </p:txBody>
      </p:sp>
      <p:sp>
        <p:nvSpPr>
          <p:cNvPr id="3" name="Footer Placeholder 2"/>
          <p:cNvSpPr>
            <a:spLocks noGrp="1"/>
          </p:cNvSpPr>
          <p:nvPr>
            <p:ph type="ftr" sz="quarter" idx="10"/>
          </p:nvPr>
        </p:nvSpPr>
        <p:spPr/>
        <p:txBody>
          <a:bodyPr/>
          <a:lstStyle/>
          <a:p>
            <a:pPr>
              <a:defRPr/>
            </a:pPr>
            <a:r>
              <a:rPr lang="nb-NO" smtClean="0"/>
              <a:t>MENA 1000 – Materialer, energi og nanoteknologi</a:t>
            </a:r>
            <a:endParaRPr lang="en-US"/>
          </a:p>
        </p:txBody>
      </p:sp>
      <p:sp>
        <p:nvSpPr>
          <p:cNvPr id="4" name="Slide Number Placeholder 3"/>
          <p:cNvSpPr>
            <a:spLocks noGrp="1"/>
          </p:cNvSpPr>
          <p:nvPr>
            <p:ph type="sldNum" sz="quarter" idx="11"/>
          </p:nvPr>
        </p:nvSpPr>
        <p:spPr/>
        <p:txBody>
          <a:bodyPr/>
          <a:lstStyle/>
          <a:p>
            <a:pPr>
              <a:defRPr/>
            </a:pPr>
            <a:fld id="{CB5340B1-DA8D-4F46-938A-C894A10F4CE8}" type="slidenum">
              <a:rPr lang="en-US" smtClean="0"/>
              <a:pPr>
                <a:defRPr/>
              </a:pPr>
              <a:t>35</a:t>
            </a:fld>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939949"/>
            <a:ext cx="5587800" cy="551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2132856"/>
            <a:ext cx="3354136" cy="3539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858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Kap. 9   </a:t>
            </a:r>
            <a:r>
              <a:rPr lang="en-GB" dirty="0" err="1" smtClean="0"/>
              <a:t>Magnetiske</a:t>
            </a:r>
            <a:r>
              <a:rPr lang="en-GB" dirty="0" smtClean="0"/>
              <a:t> </a:t>
            </a:r>
            <a:r>
              <a:rPr lang="en-GB" dirty="0" err="1" smtClean="0"/>
              <a:t>egenskaper</a:t>
            </a:r>
            <a:endParaRPr lang="en-GB" dirty="0"/>
          </a:p>
        </p:txBody>
      </p:sp>
      <p:sp>
        <p:nvSpPr>
          <p:cNvPr id="3" name="Footer Placeholder 2"/>
          <p:cNvSpPr>
            <a:spLocks noGrp="1"/>
          </p:cNvSpPr>
          <p:nvPr>
            <p:ph type="ftr" sz="quarter" idx="10"/>
          </p:nvPr>
        </p:nvSpPr>
        <p:spPr/>
        <p:txBody>
          <a:bodyPr/>
          <a:lstStyle/>
          <a:p>
            <a:pPr>
              <a:defRPr/>
            </a:pPr>
            <a:r>
              <a:rPr lang="nb-NO" smtClean="0"/>
              <a:t>MENA 1000 – Materialer, energi og nanoteknologi</a:t>
            </a:r>
            <a:endParaRPr lang="en-US"/>
          </a:p>
        </p:txBody>
      </p:sp>
      <p:sp>
        <p:nvSpPr>
          <p:cNvPr id="4" name="Slide Number Placeholder 3"/>
          <p:cNvSpPr>
            <a:spLocks noGrp="1"/>
          </p:cNvSpPr>
          <p:nvPr>
            <p:ph type="sldNum" sz="quarter" idx="11"/>
          </p:nvPr>
        </p:nvSpPr>
        <p:spPr/>
        <p:txBody>
          <a:bodyPr/>
          <a:lstStyle/>
          <a:p>
            <a:pPr>
              <a:defRPr/>
            </a:pPr>
            <a:fld id="{CB5340B1-DA8D-4F46-938A-C894A10F4CE8}" type="slidenum">
              <a:rPr lang="en-US" smtClean="0"/>
              <a:pPr>
                <a:defRPr/>
              </a:pPr>
              <a:t>36</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28788"/>
            <a:ext cx="57912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3836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Kap. 9   n-p </a:t>
            </a:r>
            <a:r>
              <a:rPr lang="en-GB" dirty="0" err="1" smtClean="0"/>
              <a:t>overganger</a:t>
            </a:r>
            <a:endParaRPr lang="en-GB" dirty="0"/>
          </a:p>
        </p:txBody>
      </p:sp>
      <p:sp>
        <p:nvSpPr>
          <p:cNvPr id="3" name="Footer Placeholder 2"/>
          <p:cNvSpPr>
            <a:spLocks noGrp="1"/>
          </p:cNvSpPr>
          <p:nvPr>
            <p:ph type="ftr" sz="quarter" idx="10"/>
          </p:nvPr>
        </p:nvSpPr>
        <p:spPr/>
        <p:txBody>
          <a:bodyPr/>
          <a:lstStyle/>
          <a:p>
            <a:pPr>
              <a:defRPr/>
            </a:pPr>
            <a:r>
              <a:rPr lang="nb-NO" smtClean="0"/>
              <a:t>MENA 1000 – Materialer, energi og nanoteknologi</a:t>
            </a:r>
            <a:endParaRPr lang="en-US"/>
          </a:p>
        </p:txBody>
      </p:sp>
      <p:sp>
        <p:nvSpPr>
          <p:cNvPr id="4" name="Slide Number Placeholder 3"/>
          <p:cNvSpPr>
            <a:spLocks noGrp="1"/>
          </p:cNvSpPr>
          <p:nvPr>
            <p:ph type="sldNum" sz="quarter" idx="11"/>
          </p:nvPr>
        </p:nvSpPr>
        <p:spPr/>
        <p:txBody>
          <a:bodyPr/>
          <a:lstStyle/>
          <a:p>
            <a:pPr>
              <a:defRPr/>
            </a:pPr>
            <a:fld id="{CB5340B1-DA8D-4F46-938A-C894A10F4CE8}" type="slidenum">
              <a:rPr lang="en-US" smtClean="0"/>
              <a:pPr>
                <a:defRPr/>
              </a:pPr>
              <a:t>37</a:t>
            </a:fld>
            <a:endParaRPr lang="en-US"/>
          </a:p>
        </p:txBody>
      </p:sp>
      <p:pic>
        <p:nvPicPr>
          <p:cNvPr id="15362" name="Picture 2" descr="C:\Users\trulsn\Documents\MENA1000bok\Figurer\Kap 9 band bending phot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905409"/>
            <a:ext cx="2736304" cy="2547928"/>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trulsn\Documents\MENA1000bok\Figurer\Kap 9 Band bending n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908720"/>
            <a:ext cx="8442985" cy="262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70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Kap. 9 </a:t>
            </a:r>
            <a:r>
              <a:rPr lang="en-GB" dirty="0" err="1" smtClean="0"/>
              <a:t>Oppsummering</a:t>
            </a:r>
            <a:r>
              <a:rPr lang="en-GB" dirty="0" smtClean="0"/>
              <a:t>…</a:t>
            </a:r>
            <a:endParaRPr lang="en-GB" dirty="0"/>
          </a:p>
        </p:txBody>
      </p:sp>
      <p:sp>
        <p:nvSpPr>
          <p:cNvPr id="6" name="Content Placeholder 5"/>
          <p:cNvSpPr>
            <a:spLocks noGrp="1"/>
          </p:cNvSpPr>
          <p:nvPr>
            <p:ph idx="1"/>
          </p:nvPr>
        </p:nvSpPr>
        <p:spPr>
          <a:xfrm>
            <a:off x="251520" y="1371600"/>
            <a:ext cx="8496944" cy="4724400"/>
          </a:xfrm>
        </p:spPr>
        <p:txBody>
          <a:bodyPr/>
          <a:lstStyle/>
          <a:p>
            <a:r>
              <a:rPr lang="en-GB" dirty="0" smtClean="0"/>
              <a:t>…</a:t>
            </a:r>
            <a:r>
              <a:rPr lang="nb-NO" dirty="0"/>
              <a:t>Etter dette kapittelet bør du kjenne en del typer materialegenskaper og du bør kunne klassifisere materialer innen hver type. Viktigst er kanskje å kunne relatere egenskapene til sammensetning eller prosesser i materialene. Optiske egenskaper omfatter emisjon, absorbsjon, refleksjon, transmisjon, og alt har med elektronene i materialet å gjøre: deres opptak og avgivelse av energi. Magnetiske egenskaper (dia- og paramagnetiske, ferromagnetiske) har med elektronenes spinn å gjøre. Dielektriske egenskaper har med polarisering av elektroner og ioner å gjøre. Elektriske egenskaper har med langtransport av elektroner å gjøre (halvledere, metaller, superledere). Faste ioneledere og blandede ledere omfatter transport av ioner vha. defekter. Andre funksjonelle materialer utnytter evnen til å endre sammensetning; </a:t>
            </a:r>
            <a:r>
              <a:rPr lang="nb-NO" dirty="0" smtClean="0"/>
              <a:t>energilagringsmaterialer</a:t>
            </a:r>
            <a:r>
              <a:rPr lang="nb-NO" dirty="0"/>
              <a:t>, hydrogenlagringsmaterialer. Du bør gjenkjenne og kunne noe om det vi har listet her, og det er bra om du husker enda noen grupper av funksjonelle materialer. </a:t>
            </a:r>
            <a:endParaRPr lang="en-GB" dirty="0"/>
          </a:p>
        </p:txBody>
      </p:sp>
      <p:sp>
        <p:nvSpPr>
          <p:cNvPr id="3" name="Footer Placeholder 2"/>
          <p:cNvSpPr>
            <a:spLocks noGrp="1"/>
          </p:cNvSpPr>
          <p:nvPr>
            <p:ph type="ftr" sz="quarter" idx="10"/>
          </p:nvPr>
        </p:nvSpPr>
        <p:spPr/>
        <p:txBody>
          <a:bodyPr/>
          <a:lstStyle/>
          <a:p>
            <a:pPr>
              <a:defRPr/>
            </a:pPr>
            <a:r>
              <a:rPr lang="nb-NO" smtClean="0"/>
              <a:t>MENA 1000 – Materialer, energi og nanoteknologi</a:t>
            </a:r>
            <a:endParaRPr lang="en-US"/>
          </a:p>
        </p:txBody>
      </p:sp>
      <p:sp>
        <p:nvSpPr>
          <p:cNvPr id="4" name="Slide Number Placeholder 3"/>
          <p:cNvSpPr>
            <a:spLocks noGrp="1"/>
          </p:cNvSpPr>
          <p:nvPr>
            <p:ph type="sldNum" sz="quarter" idx="11"/>
          </p:nvPr>
        </p:nvSpPr>
        <p:spPr/>
        <p:txBody>
          <a:bodyPr/>
          <a:lstStyle/>
          <a:p>
            <a:pPr>
              <a:defRPr/>
            </a:pPr>
            <a:fld id="{CB5340B1-DA8D-4F46-938A-C894A10F4CE8}" type="slidenum">
              <a:rPr lang="en-US" smtClean="0"/>
              <a:pPr>
                <a:defRPr/>
              </a:pPr>
              <a:t>38</a:t>
            </a:fld>
            <a:endParaRPr lang="en-US"/>
          </a:p>
        </p:txBody>
      </p:sp>
    </p:spTree>
    <p:extLst>
      <p:ext uri="{BB962C8B-B14F-4D97-AF65-F5344CB8AC3E}">
        <p14:creationId xmlns:p14="http://schemas.microsoft.com/office/powerpoint/2010/main" val="16353061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4579" name="Rectangle 2"/>
          <p:cNvSpPr>
            <a:spLocks noChangeArrowheads="1"/>
          </p:cNvSpPr>
          <p:nvPr/>
        </p:nvSpPr>
        <p:spPr bwMode="auto">
          <a:xfrm>
            <a:off x="381000" y="-533400"/>
            <a:ext cx="7543800" cy="1104900"/>
          </a:xfrm>
          <a:prstGeom prst="rect">
            <a:avLst/>
          </a:prstGeom>
          <a:noFill/>
          <a:ln w="9525">
            <a:noFill/>
            <a:miter lim="800000"/>
            <a:headEnd/>
            <a:tailEnd/>
          </a:ln>
        </p:spPr>
        <p:txBody>
          <a:bodyPr lIns="92075" tIns="46038" rIns="92075" bIns="46038" anchor="b"/>
          <a:lstStyle/>
          <a:p>
            <a:pPr eaLnBrk="0" hangingPunct="0"/>
            <a:endParaRPr lang="en-GB" sz="2800">
              <a:solidFill>
                <a:schemeClr val="tx2"/>
              </a:solidFill>
              <a:latin typeface="Arial" charset="0"/>
            </a:endParaRPr>
          </a:p>
        </p:txBody>
      </p:sp>
      <p:sp>
        <p:nvSpPr>
          <p:cNvPr id="24580" name="AutoShape 3"/>
          <p:cNvSpPr>
            <a:spLocks noChangeArrowheads="1"/>
          </p:cNvSpPr>
          <p:nvPr/>
        </p:nvSpPr>
        <p:spPr bwMode="auto">
          <a:xfrm>
            <a:off x="4953000" y="990600"/>
            <a:ext cx="3962400" cy="838200"/>
          </a:xfrm>
          <a:prstGeom prst="roundRect">
            <a:avLst>
              <a:gd name="adj" fmla="val 16667"/>
            </a:avLst>
          </a:prstGeom>
          <a:solidFill>
            <a:srgbClr val="FFFF00"/>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Fornybar solenergi</a:t>
            </a:r>
          </a:p>
          <a:p>
            <a:pPr eaLnBrk="0" hangingPunct="0">
              <a:spcBef>
                <a:spcPct val="20000"/>
              </a:spcBef>
            </a:pPr>
            <a:r>
              <a:rPr lang="en-GB" sz="1800">
                <a:latin typeface="Arial" charset="0"/>
              </a:rPr>
              <a:t>direkte                           indirekte</a:t>
            </a:r>
          </a:p>
        </p:txBody>
      </p:sp>
      <p:sp>
        <p:nvSpPr>
          <p:cNvPr id="24581" name="AutoShape 4"/>
          <p:cNvSpPr>
            <a:spLocks noChangeArrowheads="1"/>
          </p:cNvSpPr>
          <p:nvPr/>
        </p:nvSpPr>
        <p:spPr bwMode="auto">
          <a:xfrm>
            <a:off x="1143000" y="990600"/>
            <a:ext cx="762000" cy="3048000"/>
          </a:xfrm>
          <a:prstGeom prst="roundRect">
            <a:avLst>
              <a:gd name="adj" fmla="val 16667"/>
            </a:avLst>
          </a:prstGeom>
          <a:solidFill>
            <a:srgbClr val="FF7C80"/>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Kjerne-</a:t>
            </a:r>
          </a:p>
          <a:p>
            <a:pPr eaLnBrk="0" hangingPunct="0">
              <a:spcBef>
                <a:spcPct val="20000"/>
              </a:spcBef>
            </a:pPr>
            <a:r>
              <a:rPr lang="en-GB" sz="1800">
                <a:latin typeface="Arial" charset="0"/>
              </a:rPr>
              <a:t>kraft</a:t>
            </a:r>
          </a:p>
        </p:txBody>
      </p:sp>
      <p:sp>
        <p:nvSpPr>
          <p:cNvPr id="24582" name="AutoShape 5"/>
          <p:cNvSpPr>
            <a:spLocks noChangeArrowheads="1"/>
          </p:cNvSpPr>
          <p:nvPr/>
        </p:nvSpPr>
        <p:spPr bwMode="auto">
          <a:xfrm>
            <a:off x="1981200" y="990600"/>
            <a:ext cx="685800" cy="3048000"/>
          </a:xfrm>
          <a:prstGeom prst="roundRect">
            <a:avLst>
              <a:gd name="adj" fmla="val 16667"/>
            </a:avLst>
          </a:prstGeom>
          <a:solidFill>
            <a:srgbClr val="FF7C80"/>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Geo-</a:t>
            </a:r>
          </a:p>
          <a:p>
            <a:pPr eaLnBrk="0" hangingPunct="0">
              <a:spcBef>
                <a:spcPct val="20000"/>
              </a:spcBef>
            </a:pPr>
            <a:r>
              <a:rPr lang="en-GB" sz="1800">
                <a:latin typeface="Arial" charset="0"/>
              </a:rPr>
              <a:t>varme</a:t>
            </a:r>
          </a:p>
        </p:txBody>
      </p:sp>
      <p:sp>
        <p:nvSpPr>
          <p:cNvPr id="24583" name="AutoShape 6"/>
          <p:cNvSpPr>
            <a:spLocks noChangeArrowheads="1"/>
          </p:cNvSpPr>
          <p:nvPr/>
        </p:nvSpPr>
        <p:spPr bwMode="auto">
          <a:xfrm>
            <a:off x="3505200" y="1219200"/>
            <a:ext cx="1143000" cy="3886200"/>
          </a:xfrm>
          <a:prstGeom prst="roundRect">
            <a:avLst>
              <a:gd name="adj" fmla="val 16667"/>
            </a:avLst>
          </a:prstGeom>
          <a:solidFill>
            <a:srgbClr val="FFFF66"/>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Fossile </a:t>
            </a:r>
          </a:p>
          <a:p>
            <a:pPr eaLnBrk="0" hangingPunct="0">
              <a:spcBef>
                <a:spcPct val="20000"/>
              </a:spcBef>
            </a:pPr>
            <a:r>
              <a:rPr lang="en-GB" sz="1800">
                <a:latin typeface="Arial" charset="0"/>
              </a:rPr>
              <a:t>brensel</a:t>
            </a:r>
          </a:p>
          <a:p>
            <a:pPr eaLnBrk="0" hangingPunct="0">
              <a:spcBef>
                <a:spcPct val="20000"/>
              </a:spcBef>
            </a:pPr>
            <a:r>
              <a:rPr lang="en-GB" sz="1800">
                <a:latin typeface="Arial" charset="0"/>
              </a:rPr>
              <a:t>(ikke-</a:t>
            </a:r>
          </a:p>
          <a:p>
            <a:pPr eaLnBrk="0" hangingPunct="0">
              <a:spcBef>
                <a:spcPct val="20000"/>
              </a:spcBef>
            </a:pPr>
            <a:r>
              <a:rPr lang="en-GB" sz="1800">
                <a:latin typeface="Arial" charset="0"/>
              </a:rPr>
              <a:t>fornybar </a:t>
            </a:r>
          </a:p>
          <a:p>
            <a:pPr eaLnBrk="0" hangingPunct="0">
              <a:spcBef>
                <a:spcPct val="20000"/>
              </a:spcBef>
            </a:pPr>
            <a:r>
              <a:rPr lang="en-GB" sz="1800">
                <a:latin typeface="Arial" charset="0"/>
              </a:rPr>
              <a:t>energi)</a:t>
            </a:r>
          </a:p>
        </p:txBody>
      </p:sp>
      <p:sp>
        <p:nvSpPr>
          <p:cNvPr id="24584" name="Text Box 7"/>
          <p:cNvSpPr txBox="1">
            <a:spLocks noChangeArrowheads="1"/>
          </p:cNvSpPr>
          <p:nvPr/>
        </p:nvSpPr>
        <p:spPr bwMode="auto">
          <a:xfrm>
            <a:off x="0" y="1219200"/>
            <a:ext cx="1752600" cy="4494213"/>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1800">
                <a:latin typeface="Arial" charset="0"/>
              </a:rPr>
              <a:t>Kilder</a:t>
            </a:r>
          </a:p>
          <a:p>
            <a:pPr eaLnBrk="0" hangingPunct="0">
              <a:spcBef>
                <a:spcPct val="50000"/>
              </a:spcBef>
            </a:pPr>
            <a:endParaRPr lang="en-GB" sz="1800">
              <a:latin typeface="Arial" charset="0"/>
            </a:endParaRPr>
          </a:p>
          <a:p>
            <a:pPr eaLnBrk="0" hangingPunct="0">
              <a:spcBef>
                <a:spcPct val="50000"/>
              </a:spcBef>
            </a:pPr>
            <a:endParaRPr lang="en-GB" sz="1800">
              <a:latin typeface="Arial" charset="0"/>
            </a:endParaRPr>
          </a:p>
          <a:p>
            <a:pPr eaLnBrk="0" hangingPunct="0">
              <a:spcBef>
                <a:spcPct val="50000"/>
              </a:spcBef>
            </a:pPr>
            <a:endParaRPr lang="en-GB" sz="1800">
              <a:latin typeface="Arial" charset="0"/>
            </a:endParaRPr>
          </a:p>
          <a:p>
            <a:pPr eaLnBrk="0" hangingPunct="0">
              <a:spcBef>
                <a:spcPct val="50000"/>
              </a:spcBef>
            </a:pPr>
            <a:endParaRPr lang="en-GB" sz="1800">
              <a:latin typeface="Arial" charset="0"/>
            </a:endParaRPr>
          </a:p>
          <a:p>
            <a:pPr eaLnBrk="0" hangingPunct="0">
              <a:spcBef>
                <a:spcPct val="50000"/>
              </a:spcBef>
            </a:pPr>
            <a:r>
              <a:rPr lang="en-GB" sz="1800">
                <a:latin typeface="Arial" charset="0"/>
              </a:rPr>
              <a:t>Fordeling</a:t>
            </a:r>
          </a:p>
          <a:p>
            <a:pPr eaLnBrk="0" hangingPunct="0">
              <a:spcBef>
                <a:spcPct val="50000"/>
              </a:spcBef>
            </a:pPr>
            <a:r>
              <a:rPr lang="en-GB" sz="1800">
                <a:latin typeface="Arial" charset="0"/>
              </a:rPr>
              <a:t>Lagring</a:t>
            </a:r>
          </a:p>
          <a:p>
            <a:pPr eaLnBrk="0" hangingPunct="0">
              <a:spcBef>
                <a:spcPct val="50000"/>
              </a:spcBef>
            </a:pPr>
            <a:r>
              <a:rPr lang="en-GB" sz="1800">
                <a:latin typeface="Arial" charset="0"/>
              </a:rPr>
              <a:t>Transport</a:t>
            </a:r>
          </a:p>
          <a:p>
            <a:pPr eaLnBrk="0" hangingPunct="0">
              <a:spcBef>
                <a:spcPct val="50000"/>
              </a:spcBef>
            </a:pPr>
            <a:endParaRPr lang="en-GB" sz="1800">
              <a:latin typeface="Arial" charset="0"/>
            </a:endParaRPr>
          </a:p>
          <a:p>
            <a:pPr eaLnBrk="0" hangingPunct="0">
              <a:spcBef>
                <a:spcPct val="50000"/>
              </a:spcBef>
            </a:pPr>
            <a:endParaRPr lang="en-GB" sz="1800">
              <a:latin typeface="Arial" charset="0"/>
            </a:endParaRPr>
          </a:p>
          <a:p>
            <a:pPr eaLnBrk="0" hangingPunct="0">
              <a:spcBef>
                <a:spcPct val="50000"/>
              </a:spcBef>
            </a:pPr>
            <a:r>
              <a:rPr lang="en-GB" sz="1800">
                <a:latin typeface="Arial" charset="0"/>
              </a:rPr>
              <a:t>Bruk</a:t>
            </a:r>
          </a:p>
        </p:txBody>
      </p:sp>
      <p:sp>
        <p:nvSpPr>
          <p:cNvPr id="24585" name="AutoShape 8"/>
          <p:cNvSpPr>
            <a:spLocks noChangeArrowheads="1"/>
          </p:cNvSpPr>
          <p:nvPr/>
        </p:nvSpPr>
        <p:spPr bwMode="auto">
          <a:xfrm>
            <a:off x="6934200" y="2209800"/>
            <a:ext cx="1143000" cy="762000"/>
          </a:xfrm>
          <a:prstGeom prst="roundRect">
            <a:avLst>
              <a:gd name="adj" fmla="val 16667"/>
            </a:avLst>
          </a:prstGeom>
          <a:solidFill>
            <a:srgbClr val="CCECFF"/>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Vind, </a:t>
            </a:r>
          </a:p>
          <a:p>
            <a:pPr eaLnBrk="0" hangingPunct="0">
              <a:spcBef>
                <a:spcPct val="20000"/>
              </a:spcBef>
            </a:pPr>
            <a:r>
              <a:rPr lang="en-GB" sz="1800">
                <a:latin typeface="Arial" charset="0"/>
              </a:rPr>
              <a:t>bølge</a:t>
            </a:r>
          </a:p>
        </p:txBody>
      </p:sp>
      <p:sp>
        <p:nvSpPr>
          <p:cNvPr id="24586" name="AutoShape 9"/>
          <p:cNvSpPr>
            <a:spLocks noChangeArrowheads="1"/>
          </p:cNvSpPr>
          <p:nvPr/>
        </p:nvSpPr>
        <p:spPr bwMode="auto">
          <a:xfrm>
            <a:off x="8153400" y="2209800"/>
            <a:ext cx="685800" cy="1828800"/>
          </a:xfrm>
          <a:prstGeom prst="roundRect">
            <a:avLst>
              <a:gd name="adj" fmla="val 16667"/>
            </a:avLst>
          </a:prstGeom>
          <a:solidFill>
            <a:srgbClr val="99CCFF"/>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Vann-</a:t>
            </a:r>
          </a:p>
          <a:p>
            <a:pPr eaLnBrk="0" hangingPunct="0">
              <a:spcBef>
                <a:spcPct val="20000"/>
              </a:spcBef>
            </a:pPr>
            <a:r>
              <a:rPr lang="en-GB" sz="1800">
                <a:latin typeface="Arial" charset="0"/>
              </a:rPr>
              <a:t>kraft</a:t>
            </a:r>
          </a:p>
        </p:txBody>
      </p:sp>
      <p:sp>
        <p:nvSpPr>
          <p:cNvPr id="24587" name="AutoShape 10"/>
          <p:cNvSpPr>
            <a:spLocks noChangeArrowheads="1"/>
          </p:cNvSpPr>
          <p:nvPr/>
        </p:nvSpPr>
        <p:spPr bwMode="auto">
          <a:xfrm>
            <a:off x="5791200" y="1981200"/>
            <a:ext cx="1143000" cy="762000"/>
          </a:xfrm>
          <a:prstGeom prst="roundRect">
            <a:avLst>
              <a:gd name="adj" fmla="val 16667"/>
            </a:avLst>
          </a:prstGeom>
          <a:solidFill>
            <a:srgbClr val="FFFF00"/>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Foto-</a:t>
            </a:r>
          </a:p>
          <a:p>
            <a:pPr eaLnBrk="0" hangingPunct="0">
              <a:spcBef>
                <a:spcPct val="20000"/>
              </a:spcBef>
            </a:pPr>
            <a:r>
              <a:rPr lang="en-GB" sz="1800">
                <a:latin typeface="Arial" charset="0"/>
              </a:rPr>
              <a:t>voltaisk</a:t>
            </a:r>
          </a:p>
        </p:txBody>
      </p:sp>
      <p:sp>
        <p:nvSpPr>
          <p:cNvPr id="24588" name="AutoShape 11"/>
          <p:cNvSpPr>
            <a:spLocks noChangeArrowheads="1"/>
          </p:cNvSpPr>
          <p:nvPr/>
        </p:nvSpPr>
        <p:spPr bwMode="auto">
          <a:xfrm>
            <a:off x="5410200" y="3276600"/>
            <a:ext cx="2057400" cy="381000"/>
          </a:xfrm>
          <a:prstGeom prst="roundRect">
            <a:avLst>
              <a:gd name="adj" fmla="val 16667"/>
            </a:avLst>
          </a:prstGeom>
          <a:solidFill>
            <a:schemeClr val="folHlink"/>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Elektrolyse</a:t>
            </a:r>
          </a:p>
        </p:txBody>
      </p:sp>
      <p:sp>
        <p:nvSpPr>
          <p:cNvPr id="24589" name="AutoShape 12"/>
          <p:cNvSpPr>
            <a:spLocks noChangeArrowheads="1"/>
          </p:cNvSpPr>
          <p:nvPr/>
        </p:nvSpPr>
        <p:spPr bwMode="auto">
          <a:xfrm>
            <a:off x="5410200" y="3886200"/>
            <a:ext cx="2057400" cy="533400"/>
          </a:xfrm>
          <a:prstGeom prst="roundRect">
            <a:avLst>
              <a:gd name="adj" fmla="val 16667"/>
            </a:avLst>
          </a:prstGeom>
          <a:no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Hydrogen</a:t>
            </a:r>
          </a:p>
        </p:txBody>
      </p:sp>
      <p:sp>
        <p:nvSpPr>
          <p:cNvPr id="24590" name="AutoShape 13"/>
          <p:cNvSpPr>
            <a:spLocks noChangeArrowheads="1"/>
          </p:cNvSpPr>
          <p:nvPr/>
        </p:nvSpPr>
        <p:spPr bwMode="auto">
          <a:xfrm>
            <a:off x="6172200" y="4648200"/>
            <a:ext cx="1295400" cy="457200"/>
          </a:xfrm>
          <a:prstGeom prst="roundRect">
            <a:avLst>
              <a:gd name="adj" fmla="val 16667"/>
            </a:avLst>
          </a:prstGeom>
          <a:solidFill>
            <a:schemeClr val="folHlink"/>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Brenselcelle</a:t>
            </a:r>
          </a:p>
        </p:txBody>
      </p:sp>
      <p:sp>
        <p:nvSpPr>
          <p:cNvPr id="24591" name="AutoShape 14"/>
          <p:cNvSpPr>
            <a:spLocks noChangeArrowheads="1"/>
          </p:cNvSpPr>
          <p:nvPr/>
        </p:nvSpPr>
        <p:spPr bwMode="auto">
          <a:xfrm>
            <a:off x="5029200" y="1981200"/>
            <a:ext cx="762000" cy="762000"/>
          </a:xfrm>
          <a:prstGeom prst="roundRect">
            <a:avLst>
              <a:gd name="adj" fmla="val 16667"/>
            </a:avLst>
          </a:prstGeom>
          <a:solidFill>
            <a:srgbClr val="FF7C80"/>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Sol-</a:t>
            </a:r>
          </a:p>
          <a:p>
            <a:pPr eaLnBrk="0" hangingPunct="0">
              <a:spcBef>
                <a:spcPct val="20000"/>
              </a:spcBef>
            </a:pPr>
            <a:r>
              <a:rPr lang="en-GB" sz="1800">
                <a:latin typeface="Arial" charset="0"/>
              </a:rPr>
              <a:t>varme</a:t>
            </a:r>
          </a:p>
        </p:txBody>
      </p:sp>
      <p:sp>
        <p:nvSpPr>
          <p:cNvPr id="24592" name="AutoShape 15"/>
          <p:cNvSpPr>
            <a:spLocks noChangeArrowheads="1"/>
          </p:cNvSpPr>
          <p:nvPr/>
        </p:nvSpPr>
        <p:spPr bwMode="auto">
          <a:xfrm>
            <a:off x="1295400" y="5791200"/>
            <a:ext cx="7543800" cy="304800"/>
          </a:xfrm>
          <a:prstGeom prst="roundRect">
            <a:avLst>
              <a:gd name="adj" fmla="val 16667"/>
            </a:avLst>
          </a:prstGeom>
          <a:solidFill>
            <a:srgbClr val="FF7C80"/>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Varme</a:t>
            </a:r>
          </a:p>
        </p:txBody>
      </p:sp>
      <p:sp>
        <p:nvSpPr>
          <p:cNvPr id="24593" name="AutoShape 16"/>
          <p:cNvSpPr>
            <a:spLocks noChangeArrowheads="1"/>
          </p:cNvSpPr>
          <p:nvPr/>
        </p:nvSpPr>
        <p:spPr bwMode="auto">
          <a:xfrm>
            <a:off x="1295400" y="6172200"/>
            <a:ext cx="7543800" cy="304800"/>
          </a:xfrm>
          <a:prstGeom prst="roundRect">
            <a:avLst>
              <a:gd name="adj" fmla="val 16667"/>
            </a:avLst>
          </a:prstGeom>
          <a:solidFill>
            <a:schemeClr val="folHlink"/>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Elektrisitet</a:t>
            </a:r>
          </a:p>
        </p:txBody>
      </p:sp>
      <p:sp>
        <p:nvSpPr>
          <p:cNvPr id="24594" name="AutoShape 17"/>
          <p:cNvSpPr>
            <a:spLocks noChangeArrowheads="1"/>
          </p:cNvSpPr>
          <p:nvPr/>
        </p:nvSpPr>
        <p:spPr bwMode="auto">
          <a:xfrm>
            <a:off x="4267200" y="5334000"/>
            <a:ext cx="3733800" cy="381000"/>
          </a:xfrm>
          <a:prstGeom prst="roundRect">
            <a:avLst>
              <a:gd name="adj" fmla="val 16667"/>
            </a:avLst>
          </a:prstGeom>
          <a:solidFill>
            <a:srgbClr val="CC9900"/>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Motor</a:t>
            </a:r>
          </a:p>
        </p:txBody>
      </p:sp>
      <p:sp>
        <p:nvSpPr>
          <p:cNvPr id="24595" name="AutoShape 18"/>
          <p:cNvSpPr>
            <a:spLocks noChangeArrowheads="1"/>
          </p:cNvSpPr>
          <p:nvPr/>
        </p:nvSpPr>
        <p:spPr bwMode="auto">
          <a:xfrm>
            <a:off x="2057400" y="4038600"/>
            <a:ext cx="228600" cy="1752600"/>
          </a:xfrm>
          <a:prstGeom prst="downArrow">
            <a:avLst>
              <a:gd name="adj1" fmla="val 50000"/>
              <a:gd name="adj2" fmla="val 191667"/>
            </a:avLst>
          </a:prstGeom>
          <a:solidFill>
            <a:srgbClr val="FF7C80"/>
          </a:solidFill>
          <a:ln w="12700">
            <a:solidFill>
              <a:schemeClr val="tx1"/>
            </a:solidFill>
            <a:miter lim="800000"/>
            <a:headEnd type="none" w="sm" len="sm"/>
            <a:tailEnd type="none" w="sm" len="sm"/>
          </a:ln>
        </p:spPr>
        <p:txBody>
          <a:bodyPr wrap="none" anchor="ctr"/>
          <a:lstStyle/>
          <a:p>
            <a:endParaRPr lang="nb-NO"/>
          </a:p>
        </p:txBody>
      </p:sp>
      <p:sp>
        <p:nvSpPr>
          <p:cNvPr id="24596" name="AutoShape 19"/>
          <p:cNvSpPr>
            <a:spLocks noChangeArrowheads="1"/>
          </p:cNvSpPr>
          <p:nvPr/>
        </p:nvSpPr>
        <p:spPr bwMode="auto">
          <a:xfrm>
            <a:off x="1295400" y="4038600"/>
            <a:ext cx="228600" cy="1752600"/>
          </a:xfrm>
          <a:prstGeom prst="downArrow">
            <a:avLst>
              <a:gd name="adj1" fmla="val 50000"/>
              <a:gd name="adj2" fmla="val 191667"/>
            </a:avLst>
          </a:prstGeom>
          <a:solidFill>
            <a:srgbClr val="FF7C80"/>
          </a:solidFill>
          <a:ln w="12700">
            <a:solidFill>
              <a:schemeClr val="tx1"/>
            </a:solidFill>
            <a:miter lim="800000"/>
            <a:headEnd type="none" w="sm" len="sm"/>
            <a:tailEnd type="none" w="sm" len="sm"/>
          </a:ln>
        </p:spPr>
        <p:txBody>
          <a:bodyPr wrap="none" anchor="ctr"/>
          <a:lstStyle/>
          <a:p>
            <a:endParaRPr lang="nb-NO"/>
          </a:p>
        </p:txBody>
      </p:sp>
      <p:sp>
        <p:nvSpPr>
          <p:cNvPr id="24597" name="AutoShape 20"/>
          <p:cNvSpPr>
            <a:spLocks noChangeArrowheads="1"/>
          </p:cNvSpPr>
          <p:nvPr/>
        </p:nvSpPr>
        <p:spPr bwMode="auto">
          <a:xfrm>
            <a:off x="1524000" y="4038600"/>
            <a:ext cx="228600" cy="2133600"/>
          </a:xfrm>
          <a:prstGeom prst="downArrow">
            <a:avLst>
              <a:gd name="adj1" fmla="val 50000"/>
              <a:gd name="adj2" fmla="val 233333"/>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598" name="AutoShape 21"/>
          <p:cNvSpPr>
            <a:spLocks noChangeArrowheads="1"/>
          </p:cNvSpPr>
          <p:nvPr/>
        </p:nvSpPr>
        <p:spPr bwMode="auto">
          <a:xfrm>
            <a:off x="3733800" y="5105400"/>
            <a:ext cx="228600" cy="685800"/>
          </a:xfrm>
          <a:prstGeom prst="downArrow">
            <a:avLst>
              <a:gd name="adj1" fmla="val 50000"/>
              <a:gd name="adj2" fmla="val 75000"/>
            </a:avLst>
          </a:prstGeom>
          <a:solidFill>
            <a:srgbClr val="FF7C80"/>
          </a:solidFill>
          <a:ln w="12700">
            <a:solidFill>
              <a:schemeClr val="tx1"/>
            </a:solidFill>
            <a:miter lim="800000"/>
            <a:headEnd type="none" w="sm" len="sm"/>
            <a:tailEnd type="none" w="sm" len="sm"/>
          </a:ln>
        </p:spPr>
        <p:txBody>
          <a:bodyPr wrap="none" anchor="ctr"/>
          <a:lstStyle/>
          <a:p>
            <a:endParaRPr lang="nb-NO"/>
          </a:p>
        </p:txBody>
      </p:sp>
      <p:sp>
        <p:nvSpPr>
          <p:cNvPr id="24599" name="AutoShape 22"/>
          <p:cNvSpPr>
            <a:spLocks noChangeArrowheads="1"/>
          </p:cNvSpPr>
          <p:nvPr/>
        </p:nvSpPr>
        <p:spPr bwMode="auto">
          <a:xfrm>
            <a:off x="3962400" y="5105400"/>
            <a:ext cx="228600" cy="1066800"/>
          </a:xfrm>
          <a:prstGeom prst="downArrow">
            <a:avLst>
              <a:gd name="adj1" fmla="val 50000"/>
              <a:gd name="adj2" fmla="val 116667"/>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600" name="AutoShape 23"/>
          <p:cNvSpPr>
            <a:spLocks noChangeArrowheads="1"/>
          </p:cNvSpPr>
          <p:nvPr/>
        </p:nvSpPr>
        <p:spPr bwMode="auto">
          <a:xfrm>
            <a:off x="4267200" y="5105400"/>
            <a:ext cx="228600" cy="228600"/>
          </a:xfrm>
          <a:prstGeom prst="downArrow">
            <a:avLst>
              <a:gd name="adj1" fmla="val 50000"/>
              <a:gd name="adj2" fmla="val 25000"/>
            </a:avLst>
          </a:prstGeom>
          <a:solidFill>
            <a:srgbClr val="CC9900"/>
          </a:solidFill>
          <a:ln w="12700">
            <a:solidFill>
              <a:schemeClr val="tx1"/>
            </a:solidFill>
            <a:miter lim="800000"/>
            <a:headEnd type="none" w="sm" len="sm"/>
            <a:tailEnd type="none" w="sm" len="sm"/>
          </a:ln>
        </p:spPr>
        <p:txBody>
          <a:bodyPr wrap="none" anchor="ctr"/>
          <a:lstStyle/>
          <a:p>
            <a:endParaRPr lang="nb-NO"/>
          </a:p>
        </p:txBody>
      </p:sp>
      <p:sp>
        <p:nvSpPr>
          <p:cNvPr id="24601" name="AutoShape 24"/>
          <p:cNvSpPr>
            <a:spLocks noChangeArrowheads="1"/>
          </p:cNvSpPr>
          <p:nvPr/>
        </p:nvSpPr>
        <p:spPr bwMode="auto">
          <a:xfrm>
            <a:off x="5181600" y="2743200"/>
            <a:ext cx="228600" cy="3048000"/>
          </a:xfrm>
          <a:prstGeom prst="downArrow">
            <a:avLst>
              <a:gd name="adj1" fmla="val 50000"/>
              <a:gd name="adj2" fmla="val 333333"/>
            </a:avLst>
          </a:prstGeom>
          <a:solidFill>
            <a:srgbClr val="FF7C80"/>
          </a:solidFill>
          <a:ln w="12700">
            <a:solidFill>
              <a:schemeClr val="tx1"/>
            </a:solidFill>
            <a:miter lim="800000"/>
            <a:headEnd type="none" w="sm" len="sm"/>
            <a:tailEnd type="none" w="sm" len="sm"/>
          </a:ln>
        </p:spPr>
        <p:txBody>
          <a:bodyPr wrap="none" anchor="ctr"/>
          <a:lstStyle/>
          <a:p>
            <a:endParaRPr lang="nb-NO"/>
          </a:p>
        </p:txBody>
      </p:sp>
      <p:sp>
        <p:nvSpPr>
          <p:cNvPr id="24602" name="AutoShape 25"/>
          <p:cNvSpPr>
            <a:spLocks noChangeArrowheads="1"/>
          </p:cNvSpPr>
          <p:nvPr/>
        </p:nvSpPr>
        <p:spPr bwMode="auto">
          <a:xfrm>
            <a:off x="6324600" y="2743200"/>
            <a:ext cx="228600" cy="533400"/>
          </a:xfrm>
          <a:prstGeom prst="downArrow">
            <a:avLst>
              <a:gd name="adj1" fmla="val 50000"/>
              <a:gd name="adj2" fmla="val 58333"/>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603" name="AutoShape 26"/>
          <p:cNvSpPr>
            <a:spLocks noChangeArrowheads="1"/>
          </p:cNvSpPr>
          <p:nvPr/>
        </p:nvSpPr>
        <p:spPr bwMode="auto">
          <a:xfrm>
            <a:off x="7010400" y="2971800"/>
            <a:ext cx="228600" cy="304800"/>
          </a:xfrm>
          <a:prstGeom prst="downArrow">
            <a:avLst>
              <a:gd name="adj1" fmla="val 50000"/>
              <a:gd name="adj2" fmla="val 33333"/>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604" name="AutoShape 27"/>
          <p:cNvSpPr>
            <a:spLocks noChangeArrowheads="1"/>
          </p:cNvSpPr>
          <p:nvPr/>
        </p:nvSpPr>
        <p:spPr bwMode="auto">
          <a:xfrm>
            <a:off x="7620000" y="2971800"/>
            <a:ext cx="228600" cy="3200400"/>
          </a:xfrm>
          <a:prstGeom prst="downArrow">
            <a:avLst>
              <a:gd name="adj1" fmla="val 50000"/>
              <a:gd name="adj2" fmla="val 350000"/>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605" name="AutoShape 28"/>
          <p:cNvSpPr>
            <a:spLocks noChangeArrowheads="1"/>
          </p:cNvSpPr>
          <p:nvPr/>
        </p:nvSpPr>
        <p:spPr bwMode="auto">
          <a:xfrm>
            <a:off x="8382000" y="4038600"/>
            <a:ext cx="228600" cy="2133600"/>
          </a:xfrm>
          <a:prstGeom prst="downArrow">
            <a:avLst>
              <a:gd name="adj1" fmla="val 50000"/>
              <a:gd name="adj2" fmla="val 233333"/>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606" name="AutoShape 29"/>
          <p:cNvSpPr>
            <a:spLocks noChangeArrowheads="1"/>
          </p:cNvSpPr>
          <p:nvPr/>
        </p:nvSpPr>
        <p:spPr bwMode="auto">
          <a:xfrm>
            <a:off x="5867400" y="4419600"/>
            <a:ext cx="228600" cy="914400"/>
          </a:xfrm>
          <a:prstGeom prst="downArrow">
            <a:avLst>
              <a:gd name="adj1" fmla="val 50000"/>
              <a:gd name="adj2" fmla="val 100000"/>
            </a:avLst>
          </a:prstGeom>
          <a:solidFill>
            <a:srgbClr val="CC9900"/>
          </a:solidFill>
          <a:ln w="12700">
            <a:solidFill>
              <a:schemeClr val="tx1"/>
            </a:solidFill>
            <a:miter lim="800000"/>
            <a:headEnd type="none" w="sm" len="sm"/>
            <a:tailEnd type="none" w="sm" len="sm"/>
          </a:ln>
        </p:spPr>
        <p:txBody>
          <a:bodyPr wrap="none" anchor="ctr"/>
          <a:lstStyle/>
          <a:p>
            <a:endParaRPr lang="nb-NO"/>
          </a:p>
        </p:txBody>
      </p:sp>
      <p:sp>
        <p:nvSpPr>
          <p:cNvPr id="24607" name="AutoShape 30"/>
          <p:cNvSpPr>
            <a:spLocks noChangeArrowheads="1"/>
          </p:cNvSpPr>
          <p:nvPr/>
        </p:nvSpPr>
        <p:spPr bwMode="auto">
          <a:xfrm>
            <a:off x="5562600" y="4419600"/>
            <a:ext cx="228600" cy="1371600"/>
          </a:xfrm>
          <a:prstGeom prst="downArrow">
            <a:avLst>
              <a:gd name="adj1" fmla="val 50000"/>
              <a:gd name="adj2" fmla="val 150000"/>
            </a:avLst>
          </a:prstGeom>
          <a:solidFill>
            <a:srgbClr val="FF7C80"/>
          </a:solidFill>
          <a:ln w="12700">
            <a:solidFill>
              <a:schemeClr val="tx1"/>
            </a:solidFill>
            <a:miter lim="800000"/>
            <a:headEnd type="none" w="sm" len="sm"/>
            <a:tailEnd type="none" w="sm" len="sm"/>
          </a:ln>
        </p:spPr>
        <p:txBody>
          <a:bodyPr wrap="none" anchor="ctr"/>
          <a:lstStyle/>
          <a:p>
            <a:endParaRPr lang="nb-NO"/>
          </a:p>
        </p:txBody>
      </p:sp>
      <p:sp>
        <p:nvSpPr>
          <p:cNvPr id="24608" name="AutoShape 31"/>
          <p:cNvSpPr>
            <a:spLocks noChangeArrowheads="1"/>
          </p:cNvSpPr>
          <p:nvPr/>
        </p:nvSpPr>
        <p:spPr bwMode="auto">
          <a:xfrm>
            <a:off x="5105400" y="1828800"/>
            <a:ext cx="228600" cy="152400"/>
          </a:xfrm>
          <a:prstGeom prst="downArrow">
            <a:avLst>
              <a:gd name="adj1" fmla="val 50000"/>
              <a:gd name="adj2" fmla="val 25000"/>
            </a:avLst>
          </a:prstGeom>
          <a:solidFill>
            <a:srgbClr val="FFFF66"/>
          </a:solidFill>
          <a:ln w="12700">
            <a:solidFill>
              <a:schemeClr val="tx1"/>
            </a:solidFill>
            <a:miter lim="800000"/>
            <a:headEnd type="none" w="sm" len="sm"/>
            <a:tailEnd type="none" w="sm" len="sm"/>
          </a:ln>
        </p:spPr>
        <p:txBody>
          <a:bodyPr wrap="none" anchor="ctr"/>
          <a:lstStyle/>
          <a:p>
            <a:endParaRPr lang="nb-NO"/>
          </a:p>
        </p:txBody>
      </p:sp>
      <p:sp>
        <p:nvSpPr>
          <p:cNvPr id="24609" name="AutoShape 32"/>
          <p:cNvSpPr>
            <a:spLocks noChangeArrowheads="1"/>
          </p:cNvSpPr>
          <p:nvPr/>
        </p:nvSpPr>
        <p:spPr bwMode="auto">
          <a:xfrm>
            <a:off x="6096000" y="1828800"/>
            <a:ext cx="228600" cy="152400"/>
          </a:xfrm>
          <a:prstGeom prst="downArrow">
            <a:avLst>
              <a:gd name="adj1" fmla="val 50000"/>
              <a:gd name="adj2" fmla="val 25000"/>
            </a:avLst>
          </a:prstGeom>
          <a:solidFill>
            <a:srgbClr val="FFFF66"/>
          </a:solidFill>
          <a:ln w="12700">
            <a:solidFill>
              <a:schemeClr val="tx1"/>
            </a:solidFill>
            <a:miter lim="800000"/>
            <a:headEnd type="none" w="sm" len="sm"/>
            <a:tailEnd type="none" w="sm" len="sm"/>
          </a:ln>
        </p:spPr>
        <p:txBody>
          <a:bodyPr wrap="none" anchor="ctr"/>
          <a:lstStyle/>
          <a:p>
            <a:endParaRPr lang="nb-NO"/>
          </a:p>
        </p:txBody>
      </p:sp>
      <p:sp>
        <p:nvSpPr>
          <p:cNvPr id="24610" name="AutoShape 33"/>
          <p:cNvSpPr>
            <a:spLocks noChangeArrowheads="1"/>
          </p:cNvSpPr>
          <p:nvPr/>
        </p:nvSpPr>
        <p:spPr bwMode="auto">
          <a:xfrm>
            <a:off x="7315200" y="1828800"/>
            <a:ext cx="228600" cy="381000"/>
          </a:xfrm>
          <a:prstGeom prst="downArrow">
            <a:avLst>
              <a:gd name="adj1" fmla="val 50000"/>
              <a:gd name="adj2" fmla="val 41667"/>
            </a:avLst>
          </a:prstGeom>
          <a:solidFill>
            <a:srgbClr val="FFFF66"/>
          </a:solidFill>
          <a:ln w="12700">
            <a:solidFill>
              <a:schemeClr val="tx1"/>
            </a:solidFill>
            <a:miter lim="800000"/>
            <a:headEnd type="none" w="sm" len="sm"/>
            <a:tailEnd type="none" w="sm" len="sm"/>
          </a:ln>
        </p:spPr>
        <p:txBody>
          <a:bodyPr wrap="none" anchor="ctr"/>
          <a:lstStyle/>
          <a:p>
            <a:endParaRPr lang="nb-NO"/>
          </a:p>
        </p:txBody>
      </p:sp>
      <p:sp>
        <p:nvSpPr>
          <p:cNvPr id="24611" name="AutoShape 34"/>
          <p:cNvSpPr>
            <a:spLocks noChangeArrowheads="1"/>
          </p:cNvSpPr>
          <p:nvPr/>
        </p:nvSpPr>
        <p:spPr bwMode="auto">
          <a:xfrm>
            <a:off x="8382000" y="1828800"/>
            <a:ext cx="228600" cy="381000"/>
          </a:xfrm>
          <a:prstGeom prst="downArrow">
            <a:avLst>
              <a:gd name="adj1" fmla="val 50000"/>
              <a:gd name="adj2" fmla="val 41667"/>
            </a:avLst>
          </a:prstGeom>
          <a:solidFill>
            <a:srgbClr val="FFFF66"/>
          </a:solidFill>
          <a:ln w="12700">
            <a:solidFill>
              <a:schemeClr val="tx1"/>
            </a:solidFill>
            <a:miter lim="800000"/>
            <a:headEnd type="none" w="sm" len="sm"/>
            <a:tailEnd type="none" w="sm" len="sm"/>
          </a:ln>
        </p:spPr>
        <p:txBody>
          <a:bodyPr wrap="none" anchor="ctr"/>
          <a:lstStyle/>
          <a:p>
            <a:endParaRPr lang="nb-NO"/>
          </a:p>
        </p:txBody>
      </p:sp>
      <p:sp>
        <p:nvSpPr>
          <p:cNvPr id="24612" name="AutoShape 35"/>
          <p:cNvSpPr>
            <a:spLocks noChangeArrowheads="1"/>
          </p:cNvSpPr>
          <p:nvPr/>
        </p:nvSpPr>
        <p:spPr bwMode="auto">
          <a:xfrm>
            <a:off x="4495800" y="2133600"/>
            <a:ext cx="533400" cy="1905000"/>
          </a:xfrm>
          <a:prstGeom prst="roundRect">
            <a:avLst>
              <a:gd name="adj" fmla="val 16667"/>
            </a:avLst>
          </a:prstGeom>
          <a:solidFill>
            <a:srgbClr val="CCFF66"/>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Bio</a:t>
            </a:r>
          </a:p>
        </p:txBody>
      </p:sp>
      <p:sp>
        <p:nvSpPr>
          <p:cNvPr id="24613" name="AutoShape 36"/>
          <p:cNvSpPr>
            <a:spLocks noChangeArrowheads="1"/>
          </p:cNvSpPr>
          <p:nvPr/>
        </p:nvSpPr>
        <p:spPr bwMode="auto">
          <a:xfrm>
            <a:off x="6324600" y="3657600"/>
            <a:ext cx="228600" cy="228600"/>
          </a:xfrm>
          <a:prstGeom prst="downArrow">
            <a:avLst>
              <a:gd name="adj1" fmla="val 50000"/>
              <a:gd name="adj2" fmla="val 25000"/>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614" name="AutoShape 37"/>
          <p:cNvSpPr>
            <a:spLocks noChangeArrowheads="1"/>
          </p:cNvSpPr>
          <p:nvPr/>
        </p:nvSpPr>
        <p:spPr bwMode="auto">
          <a:xfrm rot="1904200">
            <a:off x="4743450" y="1681163"/>
            <a:ext cx="228600" cy="457200"/>
          </a:xfrm>
          <a:prstGeom prst="downArrow">
            <a:avLst>
              <a:gd name="adj1" fmla="val 50000"/>
              <a:gd name="adj2" fmla="val 50000"/>
            </a:avLst>
          </a:prstGeom>
          <a:solidFill>
            <a:srgbClr val="FFFF66"/>
          </a:solidFill>
          <a:ln w="12700">
            <a:solidFill>
              <a:schemeClr val="tx1"/>
            </a:solidFill>
            <a:miter lim="800000"/>
            <a:headEnd type="none" w="sm" len="sm"/>
            <a:tailEnd type="none" w="sm" len="sm"/>
          </a:ln>
        </p:spPr>
        <p:txBody>
          <a:bodyPr wrap="none" anchor="ctr"/>
          <a:lstStyle/>
          <a:p>
            <a:endParaRPr lang="nb-NO"/>
          </a:p>
        </p:txBody>
      </p:sp>
      <p:sp>
        <p:nvSpPr>
          <p:cNvPr id="24615" name="AutoShape 38"/>
          <p:cNvSpPr>
            <a:spLocks noChangeArrowheads="1"/>
          </p:cNvSpPr>
          <p:nvPr/>
        </p:nvSpPr>
        <p:spPr bwMode="auto">
          <a:xfrm>
            <a:off x="4724400" y="4038600"/>
            <a:ext cx="228600" cy="1752600"/>
          </a:xfrm>
          <a:prstGeom prst="downArrow">
            <a:avLst>
              <a:gd name="adj1" fmla="val 50000"/>
              <a:gd name="adj2" fmla="val 191667"/>
            </a:avLst>
          </a:prstGeom>
          <a:solidFill>
            <a:srgbClr val="FF7C80"/>
          </a:solidFill>
          <a:ln w="12700">
            <a:solidFill>
              <a:schemeClr val="tx1"/>
            </a:solidFill>
            <a:miter lim="800000"/>
            <a:headEnd type="none" w="sm" len="sm"/>
            <a:tailEnd type="none" w="sm" len="sm"/>
          </a:ln>
        </p:spPr>
        <p:txBody>
          <a:bodyPr wrap="none" anchor="ctr"/>
          <a:lstStyle/>
          <a:p>
            <a:endParaRPr lang="nb-NO"/>
          </a:p>
        </p:txBody>
      </p:sp>
      <p:sp>
        <p:nvSpPr>
          <p:cNvPr id="24616" name="AutoShape 39"/>
          <p:cNvSpPr>
            <a:spLocks noChangeArrowheads="1"/>
          </p:cNvSpPr>
          <p:nvPr/>
        </p:nvSpPr>
        <p:spPr bwMode="auto">
          <a:xfrm>
            <a:off x="6477000" y="5105400"/>
            <a:ext cx="228600" cy="228600"/>
          </a:xfrm>
          <a:prstGeom prst="downArrow">
            <a:avLst>
              <a:gd name="adj1" fmla="val 50000"/>
              <a:gd name="adj2" fmla="val 25000"/>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617" name="AutoShape 40"/>
          <p:cNvSpPr>
            <a:spLocks noChangeArrowheads="1"/>
          </p:cNvSpPr>
          <p:nvPr/>
        </p:nvSpPr>
        <p:spPr bwMode="auto">
          <a:xfrm>
            <a:off x="6781800" y="5105400"/>
            <a:ext cx="228600" cy="1143000"/>
          </a:xfrm>
          <a:prstGeom prst="downArrow">
            <a:avLst>
              <a:gd name="adj1" fmla="val 50000"/>
              <a:gd name="adj2" fmla="val 125000"/>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618" name="AutoShape 41"/>
          <p:cNvSpPr>
            <a:spLocks noChangeArrowheads="1"/>
          </p:cNvSpPr>
          <p:nvPr/>
        </p:nvSpPr>
        <p:spPr bwMode="auto">
          <a:xfrm>
            <a:off x="7086600" y="5105400"/>
            <a:ext cx="228600" cy="762000"/>
          </a:xfrm>
          <a:prstGeom prst="downArrow">
            <a:avLst>
              <a:gd name="adj1" fmla="val 50000"/>
              <a:gd name="adj2" fmla="val 83333"/>
            </a:avLst>
          </a:prstGeom>
          <a:solidFill>
            <a:srgbClr val="FF7C80"/>
          </a:solidFill>
          <a:ln w="12700">
            <a:solidFill>
              <a:schemeClr val="tx1"/>
            </a:solidFill>
            <a:miter lim="800000"/>
            <a:headEnd type="none" w="sm" len="sm"/>
            <a:tailEnd type="none" w="sm" len="sm"/>
          </a:ln>
        </p:spPr>
        <p:txBody>
          <a:bodyPr wrap="none" anchor="ctr"/>
          <a:lstStyle/>
          <a:p>
            <a:endParaRPr lang="nb-NO"/>
          </a:p>
        </p:txBody>
      </p:sp>
      <p:sp>
        <p:nvSpPr>
          <p:cNvPr id="24619" name="AutoShape 42"/>
          <p:cNvSpPr>
            <a:spLocks noChangeArrowheads="1"/>
          </p:cNvSpPr>
          <p:nvPr/>
        </p:nvSpPr>
        <p:spPr bwMode="auto">
          <a:xfrm>
            <a:off x="6629400" y="4419600"/>
            <a:ext cx="228600" cy="228600"/>
          </a:xfrm>
          <a:prstGeom prst="downArrow">
            <a:avLst>
              <a:gd name="adj1" fmla="val 50000"/>
              <a:gd name="adj2" fmla="val 25000"/>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620" name="AutoShape 43"/>
          <p:cNvSpPr>
            <a:spLocks noChangeArrowheads="1"/>
          </p:cNvSpPr>
          <p:nvPr/>
        </p:nvSpPr>
        <p:spPr bwMode="auto">
          <a:xfrm>
            <a:off x="2743200" y="990600"/>
            <a:ext cx="685800" cy="3048000"/>
          </a:xfrm>
          <a:prstGeom prst="roundRect">
            <a:avLst>
              <a:gd name="adj" fmla="val 16667"/>
            </a:avLst>
          </a:prstGeom>
          <a:solidFill>
            <a:srgbClr val="FF7C80"/>
          </a:solidFill>
          <a:ln w="12700">
            <a:solidFill>
              <a:schemeClr val="tx1"/>
            </a:solidFill>
            <a:miter lim="800000"/>
            <a:headEnd type="none" w="sm" len="sm"/>
            <a:tailEnd type="none" w="sm" len="sm"/>
          </a:ln>
        </p:spPr>
        <p:txBody>
          <a:bodyPr wrap="none" anchor="ctr"/>
          <a:lstStyle/>
          <a:p>
            <a:pPr eaLnBrk="0" hangingPunct="0">
              <a:spcBef>
                <a:spcPct val="20000"/>
              </a:spcBef>
            </a:pPr>
            <a:r>
              <a:rPr lang="en-GB" sz="1800">
                <a:latin typeface="Arial" charset="0"/>
              </a:rPr>
              <a:t>Tide-</a:t>
            </a:r>
          </a:p>
          <a:p>
            <a:pPr eaLnBrk="0" hangingPunct="0">
              <a:spcBef>
                <a:spcPct val="20000"/>
              </a:spcBef>
            </a:pPr>
            <a:r>
              <a:rPr lang="en-GB" sz="1800">
                <a:latin typeface="Arial" charset="0"/>
              </a:rPr>
              <a:t>vann</a:t>
            </a:r>
          </a:p>
        </p:txBody>
      </p:sp>
      <p:sp>
        <p:nvSpPr>
          <p:cNvPr id="24621" name="AutoShape 44"/>
          <p:cNvSpPr>
            <a:spLocks noChangeArrowheads="1"/>
          </p:cNvSpPr>
          <p:nvPr/>
        </p:nvSpPr>
        <p:spPr bwMode="auto">
          <a:xfrm>
            <a:off x="2971800" y="4038600"/>
            <a:ext cx="228600" cy="2133600"/>
          </a:xfrm>
          <a:prstGeom prst="downArrow">
            <a:avLst>
              <a:gd name="adj1" fmla="val 50000"/>
              <a:gd name="adj2" fmla="val 233333"/>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622" name="AutoShape 45"/>
          <p:cNvSpPr>
            <a:spLocks noChangeArrowheads="1"/>
          </p:cNvSpPr>
          <p:nvPr/>
        </p:nvSpPr>
        <p:spPr bwMode="auto">
          <a:xfrm>
            <a:off x="2286000" y="4038600"/>
            <a:ext cx="228600" cy="2133600"/>
          </a:xfrm>
          <a:prstGeom prst="downArrow">
            <a:avLst>
              <a:gd name="adj1" fmla="val 50000"/>
              <a:gd name="adj2" fmla="val 233333"/>
            </a:avLst>
          </a:prstGeom>
          <a:solidFill>
            <a:schemeClr val="folHlink"/>
          </a:solidFill>
          <a:ln w="12700">
            <a:solidFill>
              <a:schemeClr val="tx1"/>
            </a:solidFill>
            <a:miter lim="800000"/>
            <a:headEnd type="none" w="sm" len="sm"/>
            <a:tailEnd type="none" w="sm" len="sm"/>
          </a:ln>
        </p:spPr>
        <p:txBody>
          <a:bodyPr wrap="none" anchor="ctr"/>
          <a:lstStyle/>
          <a:p>
            <a:endParaRPr lang="nb-NO"/>
          </a:p>
        </p:txBody>
      </p:sp>
      <p:sp>
        <p:nvSpPr>
          <p:cNvPr id="24623" name="Text Box 46"/>
          <p:cNvSpPr txBox="1">
            <a:spLocks noChangeArrowheads="1"/>
          </p:cNvSpPr>
          <p:nvPr/>
        </p:nvSpPr>
        <p:spPr bwMode="auto">
          <a:xfrm>
            <a:off x="609600" y="228600"/>
            <a:ext cx="76962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a:latin typeface="Arial" charset="0"/>
              </a:rPr>
              <a:t>Kap. 10 - Energikilder og –bruk med hydrogenlagring</a:t>
            </a:r>
          </a:p>
        </p:txBody>
      </p:sp>
      <p:sp>
        <p:nvSpPr>
          <p:cNvPr id="48" name="Slide Number Placeholder 47"/>
          <p:cNvSpPr>
            <a:spLocks noGrp="1"/>
          </p:cNvSpPr>
          <p:nvPr>
            <p:ph type="sldNum" sz="quarter" idx="11"/>
          </p:nvPr>
        </p:nvSpPr>
        <p:spPr/>
        <p:txBody>
          <a:bodyPr/>
          <a:lstStyle/>
          <a:p>
            <a:pPr>
              <a:defRPr/>
            </a:pPr>
            <a:fld id="{AFB902F3-68C2-4436-8003-1D84C5F3F737}"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Kap 1. Materialtyper</a:t>
            </a:r>
          </a:p>
        </p:txBody>
      </p:sp>
      <p:sp>
        <p:nvSpPr>
          <p:cNvPr id="13315" name="Content Placeholder 2"/>
          <p:cNvSpPr>
            <a:spLocks noGrp="1"/>
          </p:cNvSpPr>
          <p:nvPr>
            <p:ph idx="1"/>
          </p:nvPr>
        </p:nvSpPr>
        <p:spPr>
          <a:xfrm>
            <a:off x="685800" y="1371600"/>
            <a:ext cx="3525838" cy="4724400"/>
          </a:xfrm>
        </p:spPr>
        <p:txBody>
          <a:bodyPr/>
          <a:lstStyle/>
          <a:p>
            <a:r>
              <a:rPr lang="en-GB" smtClean="0"/>
              <a:t>Konstruksjonsmaterialer</a:t>
            </a:r>
          </a:p>
          <a:p>
            <a:endParaRPr lang="en-GB" smtClean="0"/>
          </a:p>
          <a:p>
            <a:r>
              <a:rPr lang="en-GB" smtClean="0"/>
              <a:t>Funksjonelle materialer</a:t>
            </a:r>
          </a:p>
          <a:p>
            <a:endParaRPr lang="en-GB" smtClean="0"/>
          </a:p>
          <a:p>
            <a:endParaRPr lang="en-GB" smtClean="0"/>
          </a:p>
          <a:p>
            <a:r>
              <a:rPr lang="en-GB" smtClean="0"/>
              <a:t>Metaller</a:t>
            </a:r>
          </a:p>
          <a:p>
            <a:r>
              <a:rPr lang="en-GB" smtClean="0"/>
              <a:t>Keramer</a:t>
            </a:r>
          </a:p>
          <a:p>
            <a:r>
              <a:rPr lang="en-GB" smtClean="0"/>
              <a:t>Plast (polymerer) </a:t>
            </a:r>
          </a:p>
          <a:p>
            <a:endParaRPr lang="en-GB" smtClean="0"/>
          </a:p>
          <a:p>
            <a:r>
              <a:rPr lang="en-GB" smtClean="0"/>
              <a:t>Hybridmaterialer</a:t>
            </a:r>
          </a:p>
          <a:p>
            <a:r>
              <a:rPr lang="en-GB" smtClean="0"/>
              <a:t>Komposittmaterialer</a:t>
            </a:r>
          </a:p>
        </p:txBody>
      </p:sp>
      <p:sp>
        <p:nvSpPr>
          <p:cNvPr id="1331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13317" name="Picture 7" descr="condeep_tow_400"/>
          <p:cNvPicPr>
            <a:picLocks noChangeAspect="1" noChangeArrowheads="1"/>
          </p:cNvPicPr>
          <p:nvPr/>
        </p:nvPicPr>
        <p:blipFill>
          <a:blip r:embed="rId2" cstate="print"/>
          <a:srcRect/>
          <a:stretch>
            <a:fillRect/>
          </a:stretch>
        </p:blipFill>
        <p:spPr bwMode="auto">
          <a:xfrm>
            <a:off x="6084888" y="1052513"/>
            <a:ext cx="2728912" cy="2259012"/>
          </a:xfrm>
          <a:prstGeom prst="rect">
            <a:avLst/>
          </a:prstGeom>
          <a:noFill/>
          <a:ln w="9525">
            <a:noFill/>
            <a:miter lim="800000"/>
            <a:headEnd/>
            <a:tailEnd/>
          </a:ln>
        </p:spPr>
      </p:pic>
      <p:pic>
        <p:nvPicPr>
          <p:cNvPr id="13318" name="Picture 4" descr="http://t1.gstatic.com/images?q=tbn:ANd9GcQ1XEGJmKDc2Bxc-qAlZJsr2D43beHQLzkpGZiDiBJTPRqwdeUD"/>
          <p:cNvPicPr>
            <a:picLocks noChangeAspect="1" noChangeArrowheads="1"/>
          </p:cNvPicPr>
          <p:nvPr/>
        </p:nvPicPr>
        <p:blipFill>
          <a:blip r:embed="rId3" cstate="print"/>
          <a:srcRect/>
          <a:stretch>
            <a:fillRect/>
          </a:stretch>
        </p:blipFill>
        <p:spPr bwMode="auto">
          <a:xfrm>
            <a:off x="4716463" y="1412875"/>
            <a:ext cx="1114425" cy="2087563"/>
          </a:xfrm>
          <a:prstGeom prst="rect">
            <a:avLst/>
          </a:prstGeom>
          <a:noFill/>
          <a:ln w="9525">
            <a:noFill/>
            <a:miter lim="800000"/>
            <a:headEnd/>
            <a:tailEnd/>
          </a:ln>
        </p:spPr>
      </p:pic>
      <p:pic>
        <p:nvPicPr>
          <p:cNvPr id="13319" name="Picture 5" descr="AdvancedCeramicsLtd"/>
          <p:cNvPicPr>
            <a:picLocks noChangeAspect="1" noChangeArrowheads="1"/>
          </p:cNvPicPr>
          <p:nvPr/>
        </p:nvPicPr>
        <p:blipFill>
          <a:blip r:embed="rId4" cstate="print"/>
          <a:srcRect/>
          <a:stretch>
            <a:fillRect/>
          </a:stretch>
        </p:blipFill>
        <p:spPr bwMode="auto">
          <a:xfrm>
            <a:off x="5867400" y="3789363"/>
            <a:ext cx="2952750" cy="792162"/>
          </a:xfrm>
          <a:prstGeom prst="rect">
            <a:avLst/>
          </a:prstGeom>
          <a:noFill/>
          <a:ln w="9525">
            <a:noFill/>
            <a:miter lim="800000"/>
            <a:headEnd/>
            <a:tailEnd/>
          </a:ln>
        </p:spPr>
      </p:pic>
      <p:pic>
        <p:nvPicPr>
          <p:cNvPr id="13320" name="Picture 6" descr="Solcelle-av-plast"/>
          <p:cNvPicPr>
            <a:picLocks noChangeAspect="1" noChangeArrowheads="1"/>
          </p:cNvPicPr>
          <p:nvPr/>
        </p:nvPicPr>
        <p:blipFill>
          <a:blip r:embed="rId5" cstate="print"/>
          <a:srcRect/>
          <a:stretch>
            <a:fillRect/>
          </a:stretch>
        </p:blipFill>
        <p:spPr bwMode="auto">
          <a:xfrm>
            <a:off x="4427538" y="3573463"/>
            <a:ext cx="1341437" cy="858837"/>
          </a:xfrm>
          <a:prstGeom prst="rect">
            <a:avLst/>
          </a:prstGeom>
          <a:noFill/>
          <a:ln w="9525">
            <a:noFill/>
            <a:miter lim="800000"/>
            <a:headEnd/>
            <a:tailEnd/>
          </a:ln>
        </p:spPr>
      </p:pic>
      <p:pic>
        <p:nvPicPr>
          <p:cNvPr id="13321" name="Picture 7" descr="all-metal-gear"/>
          <p:cNvPicPr>
            <a:picLocks noChangeAspect="1" noChangeArrowheads="1"/>
          </p:cNvPicPr>
          <p:nvPr/>
        </p:nvPicPr>
        <p:blipFill>
          <a:blip r:embed="rId6" cstate="print"/>
          <a:srcRect/>
          <a:stretch>
            <a:fillRect/>
          </a:stretch>
        </p:blipFill>
        <p:spPr bwMode="auto">
          <a:xfrm>
            <a:off x="3011363" y="3213100"/>
            <a:ext cx="1344613" cy="1008063"/>
          </a:xfrm>
          <a:prstGeom prst="rect">
            <a:avLst/>
          </a:prstGeom>
          <a:noFill/>
          <a:ln w="9525">
            <a:noFill/>
            <a:miter lim="800000"/>
            <a:headEnd/>
            <a:tailEnd/>
          </a:ln>
        </p:spPr>
      </p:pic>
      <p:pic>
        <p:nvPicPr>
          <p:cNvPr id="13322" name="Picture 5" descr="hybridmateriale-uio27"/>
          <p:cNvPicPr>
            <a:picLocks noChangeAspect="1" noChangeArrowheads="1"/>
          </p:cNvPicPr>
          <p:nvPr/>
        </p:nvPicPr>
        <p:blipFill>
          <a:blip r:embed="rId7" cstate="print"/>
          <a:srcRect/>
          <a:stretch>
            <a:fillRect/>
          </a:stretch>
        </p:blipFill>
        <p:spPr bwMode="auto">
          <a:xfrm>
            <a:off x="4067175" y="4652963"/>
            <a:ext cx="1982788" cy="1577975"/>
          </a:xfrm>
          <a:prstGeom prst="rect">
            <a:avLst/>
          </a:prstGeom>
          <a:noFill/>
          <a:ln w="9525">
            <a:noFill/>
            <a:miter lim="800000"/>
            <a:headEnd/>
            <a:tailEnd/>
          </a:ln>
        </p:spPr>
      </p:pic>
      <p:pic>
        <p:nvPicPr>
          <p:cNvPr id="13323" name="Picture 7" descr="fig6b"/>
          <p:cNvPicPr>
            <a:picLocks noChangeAspect="1" noChangeArrowheads="1"/>
          </p:cNvPicPr>
          <p:nvPr/>
        </p:nvPicPr>
        <p:blipFill>
          <a:blip r:embed="rId8" cstate="print"/>
          <a:srcRect/>
          <a:stretch>
            <a:fillRect/>
          </a:stretch>
        </p:blipFill>
        <p:spPr bwMode="auto">
          <a:xfrm>
            <a:off x="6516688" y="5013325"/>
            <a:ext cx="1546225" cy="1546225"/>
          </a:xfrm>
          <a:prstGeom prst="rect">
            <a:avLst/>
          </a:prstGeom>
          <a:noFill/>
          <a:ln w="9525">
            <a:noFill/>
            <a:miter lim="800000"/>
            <a:headEnd/>
            <a:tailEnd/>
          </a:ln>
        </p:spPr>
      </p:pic>
      <p:sp>
        <p:nvSpPr>
          <p:cNvPr id="12" name="Slide Number Placeholder 11"/>
          <p:cNvSpPr>
            <a:spLocks noGrp="1"/>
          </p:cNvSpPr>
          <p:nvPr>
            <p:ph type="sldNum" sz="quarter" idx="11"/>
          </p:nvPr>
        </p:nvSpPr>
        <p:spPr/>
        <p:txBody>
          <a:bodyPr/>
          <a:lstStyle/>
          <a:p>
            <a:pPr>
              <a:defRPr/>
            </a:pPr>
            <a:fld id="{33FECD38-B2B0-400B-AC15-8E752814630B}"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5603" name="Rectangle 1027"/>
          <p:cNvSpPr>
            <a:spLocks noGrp="1" noChangeArrowheads="1"/>
          </p:cNvSpPr>
          <p:nvPr>
            <p:ph type="body" sz="half" idx="1"/>
          </p:nvPr>
        </p:nvSpPr>
        <p:spPr>
          <a:xfrm>
            <a:off x="-323850" y="620713"/>
            <a:ext cx="3887788" cy="6121400"/>
          </a:xfrm>
        </p:spPr>
        <p:txBody>
          <a:bodyPr/>
          <a:lstStyle/>
          <a:p>
            <a:pPr lvl="1" eaLnBrk="1" hangingPunct="1"/>
            <a:r>
              <a:rPr lang="nb-NO" smtClean="0"/>
              <a:t>Typisk sammensetning:</a:t>
            </a:r>
          </a:p>
          <a:p>
            <a:pPr lvl="3" eaLnBrk="1" hangingPunct="1">
              <a:buFontTx/>
              <a:buNone/>
            </a:pPr>
            <a:r>
              <a:rPr lang="nb-NO" smtClean="0"/>
              <a:t>70% CH</a:t>
            </a:r>
            <a:r>
              <a:rPr lang="nb-NO" baseline="-25000" smtClean="0"/>
              <a:t>4</a:t>
            </a:r>
            <a:endParaRPr lang="nb-NO" smtClean="0"/>
          </a:p>
          <a:p>
            <a:pPr lvl="3" eaLnBrk="1" hangingPunct="1">
              <a:buFontTx/>
              <a:buNone/>
            </a:pPr>
            <a:r>
              <a:rPr lang="nb-NO" smtClean="0"/>
              <a:t>10% C</a:t>
            </a:r>
            <a:r>
              <a:rPr lang="nb-NO" baseline="-25000" smtClean="0"/>
              <a:t>2</a:t>
            </a:r>
            <a:r>
              <a:rPr lang="nb-NO" smtClean="0"/>
              <a:t>H</a:t>
            </a:r>
            <a:r>
              <a:rPr lang="nb-NO" baseline="-25000" smtClean="0"/>
              <a:t>6</a:t>
            </a:r>
            <a:endParaRPr lang="nb-NO" smtClean="0"/>
          </a:p>
          <a:p>
            <a:pPr lvl="3" eaLnBrk="1" hangingPunct="1">
              <a:buFontTx/>
              <a:buNone/>
            </a:pPr>
            <a:r>
              <a:rPr lang="nb-NO" smtClean="0"/>
              <a:t>15% C</a:t>
            </a:r>
            <a:r>
              <a:rPr lang="nb-NO" baseline="-25000" smtClean="0"/>
              <a:t>3</a:t>
            </a:r>
            <a:r>
              <a:rPr lang="nb-NO" smtClean="0"/>
              <a:t>H</a:t>
            </a:r>
            <a:r>
              <a:rPr lang="nb-NO" baseline="-25000" smtClean="0"/>
              <a:t>8</a:t>
            </a:r>
            <a:endParaRPr lang="nb-NO" smtClean="0"/>
          </a:p>
          <a:p>
            <a:pPr lvl="3" eaLnBrk="1" hangingPunct="1">
              <a:buFontTx/>
              <a:buNone/>
            </a:pPr>
            <a:r>
              <a:rPr lang="nb-NO" smtClean="0"/>
              <a:t>5% andre</a:t>
            </a:r>
          </a:p>
          <a:p>
            <a:pPr lvl="1" eaLnBrk="1" hangingPunct="1">
              <a:spcAft>
                <a:spcPct val="50000"/>
              </a:spcAft>
            </a:pPr>
            <a:r>
              <a:rPr lang="nb-NO" smtClean="0"/>
              <a:t>LNG (Liquefied Natural Gas)</a:t>
            </a:r>
          </a:p>
          <a:p>
            <a:pPr lvl="1" eaLnBrk="1" hangingPunct="1">
              <a:spcAft>
                <a:spcPct val="50000"/>
              </a:spcAft>
            </a:pPr>
            <a:r>
              <a:rPr lang="nb-NO" smtClean="0"/>
              <a:t>Lave svovelinnhold</a:t>
            </a:r>
          </a:p>
          <a:p>
            <a:pPr lvl="1" eaLnBrk="1" hangingPunct="1"/>
            <a:r>
              <a:rPr lang="nb-NO" smtClean="0"/>
              <a:t>Viktige reaksjoner:</a:t>
            </a:r>
          </a:p>
          <a:p>
            <a:pPr lvl="2" eaLnBrk="1" hangingPunct="1"/>
            <a:r>
              <a:rPr lang="nb-NO" smtClean="0"/>
              <a:t>Partiell oksidasjon til syntesegass</a:t>
            </a:r>
          </a:p>
          <a:p>
            <a:pPr lvl="3" eaLnBrk="1" hangingPunct="1">
              <a:buFontTx/>
              <a:buNone/>
            </a:pPr>
            <a:r>
              <a:rPr lang="nb-NO" sz="1600" smtClean="0"/>
              <a:t>CH</a:t>
            </a:r>
            <a:r>
              <a:rPr lang="nb-NO" sz="1600" baseline="-25000" smtClean="0"/>
              <a:t>4</a:t>
            </a:r>
            <a:r>
              <a:rPr lang="nb-NO" sz="1600" smtClean="0"/>
              <a:t> + ½O</a:t>
            </a:r>
            <a:r>
              <a:rPr lang="nb-NO" sz="1600" baseline="-25000" smtClean="0"/>
              <a:t>2</a:t>
            </a:r>
            <a:r>
              <a:rPr lang="nb-NO" sz="1600" smtClean="0"/>
              <a:t> = CO + 2H</a:t>
            </a:r>
            <a:r>
              <a:rPr lang="nb-NO" sz="1600" baseline="-25000" smtClean="0"/>
              <a:t>2</a:t>
            </a:r>
            <a:r>
              <a:rPr lang="nb-NO" sz="1600" smtClean="0"/>
              <a:t> </a:t>
            </a:r>
          </a:p>
          <a:p>
            <a:pPr lvl="2" eaLnBrk="1" hangingPunct="1"/>
            <a:r>
              <a:rPr lang="nb-NO" smtClean="0"/>
              <a:t>Dampreformering til syntesegass</a:t>
            </a:r>
          </a:p>
          <a:p>
            <a:pPr lvl="3" eaLnBrk="1" hangingPunct="1">
              <a:buFontTx/>
              <a:buNone/>
            </a:pPr>
            <a:r>
              <a:rPr lang="nb-NO" sz="1600" smtClean="0"/>
              <a:t>CH</a:t>
            </a:r>
            <a:r>
              <a:rPr lang="nb-NO" sz="1600" baseline="-25000" smtClean="0"/>
              <a:t>4</a:t>
            </a:r>
            <a:r>
              <a:rPr lang="nb-NO" sz="1600" smtClean="0"/>
              <a:t> + H</a:t>
            </a:r>
            <a:r>
              <a:rPr lang="nb-NO" sz="1600" baseline="-25000" smtClean="0"/>
              <a:t>2</a:t>
            </a:r>
            <a:r>
              <a:rPr lang="nb-NO" sz="1600" smtClean="0"/>
              <a:t>O = CO + 3H</a:t>
            </a:r>
            <a:r>
              <a:rPr lang="nb-NO" sz="1600" baseline="-25000" smtClean="0"/>
              <a:t>2</a:t>
            </a:r>
            <a:r>
              <a:rPr lang="nb-NO" sz="1600" smtClean="0"/>
              <a:t> </a:t>
            </a:r>
          </a:p>
          <a:p>
            <a:pPr lvl="2" eaLnBrk="1" hangingPunct="1"/>
            <a:r>
              <a:rPr lang="nb-NO" smtClean="0"/>
              <a:t>Vann-skift</a:t>
            </a:r>
          </a:p>
          <a:p>
            <a:pPr lvl="3" eaLnBrk="1" hangingPunct="1">
              <a:buFontTx/>
              <a:buNone/>
            </a:pPr>
            <a:r>
              <a:rPr lang="nb-NO" sz="1600" smtClean="0"/>
              <a:t>CO + H</a:t>
            </a:r>
            <a:r>
              <a:rPr lang="nb-NO" sz="1600" baseline="-25000" smtClean="0"/>
              <a:t>2</a:t>
            </a:r>
            <a:r>
              <a:rPr lang="nb-NO" sz="1600" smtClean="0"/>
              <a:t>O = CO</a:t>
            </a:r>
            <a:r>
              <a:rPr lang="nb-NO" sz="1600" baseline="-25000" smtClean="0"/>
              <a:t>2</a:t>
            </a:r>
            <a:r>
              <a:rPr lang="nb-NO" sz="1600" smtClean="0"/>
              <a:t> + H</a:t>
            </a:r>
            <a:r>
              <a:rPr lang="nb-NO" sz="1600" baseline="-25000" smtClean="0"/>
              <a:t>2</a:t>
            </a:r>
            <a:endParaRPr lang="nb-NO" sz="1600" smtClean="0"/>
          </a:p>
          <a:p>
            <a:pPr lvl="2" eaLnBrk="1" hangingPunct="1"/>
            <a:r>
              <a:rPr lang="nb-NO" smtClean="0"/>
              <a:t>Metanolsyntese</a:t>
            </a:r>
          </a:p>
          <a:p>
            <a:pPr lvl="3" eaLnBrk="1" hangingPunct="1">
              <a:buFontTx/>
              <a:buNone/>
            </a:pPr>
            <a:r>
              <a:rPr lang="nb-NO" sz="1600" smtClean="0"/>
              <a:t>CO + 2H</a:t>
            </a:r>
            <a:r>
              <a:rPr lang="nb-NO" sz="1600" baseline="-25000" smtClean="0"/>
              <a:t>2</a:t>
            </a:r>
            <a:r>
              <a:rPr lang="nb-NO" sz="1600" smtClean="0"/>
              <a:t> = CH</a:t>
            </a:r>
            <a:r>
              <a:rPr lang="nb-NO" sz="1600" baseline="-25000" smtClean="0"/>
              <a:t>3</a:t>
            </a:r>
            <a:r>
              <a:rPr lang="nb-NO" sz="1600" smtClean="0"/>
              <a:t>OH</a:t>
            </a:r>
          </a:p>
          <a:p>
            <a:pPr lvl="2" eaLnBrk="1" hangingPunct="1"/>
            <a:r>
              <a:rPr lang="nb-NO" smtClean="0"/>
              <a:t>Dimerisering, eks.</a:t>
            </a:r>
          </a:p>
          <a:p>
            <a:pPr lvl="3" eaLnBrk="1" hangingPunct="1">
              <a:buFontTx/>
              <a:buNone/>
            </a:pPr>
            <a:r>
              <a:rPr lang="nb-NO" sz="1600" smtClean="0"/>
              <a:t>2CH</a:t>
            </a:r>
            <a:r>
              <a:rPr lang="nb-NO" sz="1600" baseline="-25000" smtClean="0"/>
              <a:t>4</a:t>
            </a:r>
            <a:r>
              <a:rPr lang="nb-NO" sz="1600" smtClean="0"/>
              <a:t> = C</a:t>
            </a:r>
            <a:r>
              <a:rPr lang="nb-NO" sz="1600" baseline="-25000" smtClean="0"/>
              <a:t>2</a:t>
            </a:r>
            <a:r>
              <a:rPr lang="nb-NO" sz="1600" smtClean="0"/>
              <a:t>H</a:t>
            </a:r>
            <a:r>
              <a:rPr lang="nb-NO" sz="1600" baseline="-25000" smtClean="0"/>
              <a:t>6</a:t>
            </a:r>
            <a:r>
              <a:rPr lang="nb-NO" sz="1600" smtClean="0"/>
              <a:t> + H</a:t>
            </a:r>
            <a:r>
              <a:rPr lang="nb-NO" sz="1600" baseline="-25000" smtClean="0"/>
              <a:t>2</a:t>
            </a:r>
            <a:endParaRPr lang="en-US" sz="1600" smtClean="0"/>
          </a:p>
        </p:txBody>
      </p:sp>
      <p:pic>
        <p:nvPicPr>
          <p:cNvPr id="25604" name="Picture 1029" descr="LNG-skiptverrsnitt"/>
          <p:cNvPicPr>
            <a:picLocks noChangeAspect="1" noChangeArrowheads="1"/>
          </p:cNvPicPr>
          <p:nvPr/>
        </p:nvPicPr>
        <p:blipFill>
          <a:blip r:embed="rId2" cstate="print"/>
          <a:srcRect/>
          <a:stretch>
            <a:fillRect/>
          </a:stretch>
        </p:blipFill>
        <p:spPr bwMode="auto">
          <a:xfrm>
            <a:off x="6629400" y="3822700"/>
            <a:ext cx="2514600" cy="2486025"/>
          </a:xfrm>
          <a:prstGeom prst="rect">
            <a:avLst/>
          </a:prstGeom>
          <a:noFill/>
          <a:ln w="9525">
            <a:noFill/>
            <a:miter lim="800000"/>
            <a:headEnd/>
            <a:tailEnd/>
          </a:ln>
        </p:spPr>
      </p:pic>
      <p:pic>
        <p:nvPicPr>
          <p:cNvPr id="25605" name="Picture 1030" descr="LNG-tanker"/>
          <p:cNvPicPr>
            <a:picLocks noChangeAspect="1" noChangeArrowheads="1"/>
          </p:cNvPicPr>
          <p:nvPr/>
        </p:nvPicPr>
        <p:blipFill>
          <a:blip r:embed="rId3" cstate="print"/>
          <a:srcRect/>
          <a:stretch>
            <a:fillRect/>
          </a:stretch>
        </p:blipFill>
        <p:spPr bwMode="auto">
          <a:xfrm>
            <a:off x="3719513" y="4546600"/>
            <a:ext cx="3013075" cy="1690688"/>
          </a:xfrm>
          <a:prstGeom prst="rect">
            <a:avLst/>
          </a:prstGeom>
          <a:noFill/>
          <a:ln w="9525">
            <a:noFill/>
            <a:miter lim="800000"/>
            <a:headEnd/>
            <a:tailEnd/>
          </a:ln>
        </p:spPr>
      </p:pic>
      <p:pic>
        <p:nvPicPr>
          <p:cNvPr id="25606" name="Picture 1032" descr="LNG-snohvit"/>
          <p:cNvPicPr>
            <a:picLocks noChangeAspect="1" noChangeArrowheads="1"/>
          </p:cNvPicPr>
          <p:nvPr/>
        </p:nvPicPr>
        <p:blipFill>
          <a:blip r:embed="rId4" cstate="print"/>
          <a:srcRect/>
          <a:stretch>
            <a:fillRect/>
          </a:stretch>
        </p:blipFill>
        <p:spPr bwMode="auto">
          <a:xfrm>
            <a:off x="5029200" y="765175"/>
            <a:ext cx="3863975" cy="2030413"/>
          </a:xfrm>
          <a:prstGeom prst="rect">
            <a:avLst/>
          </a:prstGeom>
          <a:noFill/>
          <a:ln w="9525">
            <a:noFill/>
            <a:miter lim="800000"/>
            <a:headEnd/>
            <a:tailEnd/>
          </a:ln>
        </p:spPr>
      </p:pic>
      <p:pic>
        <p:nvPicPr>
          <p:cNvPr id="25607" name="Picture 1031" descr="LNG-snohvit-melkoya"/>
          <p:cNvPicPr>
            <a:picLocks noChangeAspect="1" noChangeArrowheads="1"/>
          </p:cNvPicPr>
          <p:nvPr/>
        </p:nvPicPr>
        <p:blipFill>
          <a:blip r:embed="rId5" cstate="print"/>
          <a:srcRect/>
          <a:stretch>
            <a:fillRect/>
          </a:stretch>
        </p:blipFill>
        <p:spPr bwMode="auto">
          <a:xfrm>
            <a:off x="3735388" y="3284538"/>
            <a:ext cx="2852737" cy="904875"/>
          </a:xfrm>
          <a:prstGeom prst="rect">
            <a:avLst/>
          </a:prstGeom>
          <a:noFill/>
          <a:ln w="9525">
            <a:noFill/>
            <a:miter lim="800000"/>
            <a:headEnd/>
            <a:tailEnd/>
          </a:ln>
        </p:spPr>
      </p:pic>
      <p:sp>
        <p:nvSpPr>
          <p:cNvPr id="25608" name="Text Box 1033"/>
          <p:cNvSpPr txBox="1">
            <a:spLocks noChangeArrowheads="1"/>
          </p:cNvSpPr>
          <p:nvPr/>
        </p:nvSpPr>
        <p:spPr bwMode="auto">
          <a:xfrm>
            <a:off x="6084888" y="2708275"/>
            <a:ext cx="3024187" cy="457200"/>
          </a:xfrm>
          <a:prstGeom prst="rect">
            <a:avLst/>
          </a:prstGeom>
          <a:noFill/>
          <a:ln w="9525">
            <a:noFill/>
            <a:miter lim="800000"/>
            <a:headEnd/>
            <a:tailEnd/>
          </a:ln>
        </p:spPr>
        <p:txBody>
          <a:bodyPr>
            <a:spAutoFit/>
          </a:bodyPr>
          <a:lstStyle/>
          <a:p>
            <a:pPr>
              <a:spcBef>
                <a:spcPct val="50000"/>
              </a:spcBef>
            </a:pPr>
            <a:r>
              <a:rPr lang="nb-NO" sz="1200"/>
              <a:t>Snøhvitfeltets planlagte ilandførings- og LNG-anlegg på Melkøya ved Hammerfest</a:t>
            </a:r>
            <a:endParaRPr lang="en-US" sz="1200"/>
          </a:p>
        </p:txBody>
      </p:sp>
      <p:sp>
        <p:nvSpPr>
          <p:cNvPr id="25609" name="Text Box 1034"/>
          <p:cNvSpPr txBox="1">
            <a:spLocks noChangeArrowheads="1"/>
          </p:cNvSpPr>
          <p:nvPr/>
        </p:nvSpPr>
        <p:spPr bwMode="auto">
          <a:xfrm>
            <a:off x="5105400" y="6323013"/>
            <a:ext cx="3200400" cy="274637"/>
          </a:xfrm>
          <a:prstGeom prst="rect">
            <a:avLst/>
          </a:prstGeom>
          <a:noFill/>
          <a:ln w="9525">
            <a:noFill/>
            <a:miter lim="800000"/>
            <a:headEnd/>
            <a:tailEnd/>
          </a:ln>
        </p:spPr>
        <p:txBody>
          <a:bodyPr>
            <a:spAutoFit/>
          </a:bodyPr>
          <a:lstStyle/>
          <a:p>
            <a:pPr>
              <a:spcBef>
                <a:spcPct val="50000"/>
              </a:spcBef>
            </a:pPr>
            <a:r>
              <a:rPr lang="nb-NO" sz="1200"/>
              <a:t>Dagens LNG-skip, utviklet av Kværner</a:t>
            </a:r>
            <a:endParaRPr lang="en-US" sz="1200"/>
          </a:p>
        </p:txBody>
      </p:sp>
      <p:sp>
        <p:nvSpPr>
          <p:cNvPr id="25610" name="Text Box 1035"/>
          <p:cNvSpPr txBox="1">
            <a:spLocks noChangeArrowheads="1"/>
          </p:cNvSpPr>
          <p:nvPr/>
        </p:nvSpPr>
        <p:spPr bwMode="auto">
          <a:xfrm>
            <a:off x="6096000" y="6553200"/>
            <a:ext cx="2895600" cy="244475"/>
          </a:xfrm>
          <a:prstGeom prst="rect">
            <a:avLst/>
          </a:prstGeom>
          <a:noFill/>
          <a:ln w="9525">
            <a:noFill/>
            <a:miter lim="800000"/>
            <a:headEnd/>
            <a:tailEnd/>
          </a:ln>
        </p:spPr>
        <p:txBody>
          <a:bodyPr>
            <a:spAutoFit/>
          </a:bodyPr>
          <a:lstStyle/>
          <a:p>
            <a:pPr>
              <a:spcBef>
                <a:spcPct val="50000"/>
              </a:spcBef>
            </a:pPr>
            <a:r>
              <a:rPr lang="nb-NO" sz="1000">
                <a:cs typeface="Times New Roman" pitchFamily="18" charset="0"/>
              </a:rPr>
              <a:t>Figurer: Statoil</a:t>
            </a:r>
            <a:endParaRPr lang="en-US" sz="1000">
              <a:cs typeface="Times New Roman" pitchFamily="18" charset="0"/>
            </a:endParaRPr>
          </a:p>
        </p:txBody>
      </p:sp>
      <p:sp>
        <p:nvSpPr>
          <p:cNvPr id="25611" name="Text Box 1036"/>
          <p:cNvSpPr txBox="1">
            <a:spLocks noChangeArrowheads="1"/>
          </p:cNvSpPr>
          <p:nvPr/>
        </p:nvSpPr>
        <p:spPr bwMode="auto">
          <a:xfrm>
            <a:off x="6084888" y="188913"/>
            <a:ext cx="2265362" cy="482600"/>
          </a:xfrm>
          <a:prstGeom prst="rect">
            <a:avLst/>
          </a:prstGeom>
          <a:noFill/>
          <a:ln w="25400">
            <a:solidFill>
              <a:srgbClr val="FF0000"/>
            </a:solidFill>
            <a:miter lim="800000"/>
            <a:headEnd/>
            <a:tailEnd/>
          </a:ln>
        </p:spPr>
        <p:txBody>
          <a:bodyPr wrap="none">
            <a:spAutoFit/>
          </a:bodyPr>
          <a:lstStyle/>
          <a:p>
            <a:r>
              <a:rPr lang="nb-NO"/>
              <a:t>Kårstø: 3,5 TWh</a:t>
            </a:r>
          </a:p>
        </p:txBody>
      </p:sp>
      <p:sp>
        <p:nvSpPr>
          <p:cNvPr id="25612" name="Rectangle 1026"/>
          <p:cNvSpPr>
            <a:spLocks noChangeArrowheads="1"/>
          </p:cNvSpPr>
          <p:nvPr/>
        </p:nvSpPr>
        <p:spPr bwMode="auto">
          <a:xfrm>
            <a:off x="3276600" y="144463"/>
            <a:ext cx="2447925" cy="692150"/>
          </a:xfrm>
          <a:prstGeom prst="rect">
            <a:avLst/>
          </a:prstGeom>
          <a:solidFill>
            <a:schemeClr val="bg1"/>
          </a:solidFill>
          <a:ln w="31750">
            <a:solidFill>
              <a:schemeClr val="tx1"/>
            </a:solidFill>
            <a:miter lim="800000"/>
            <a:headEnd/>
            <a:tailEnd/>
          </a:ln>
        </p:spPr>
        <p:txBody>
          <a:bodyPr anchor="ctr"/>
          <a:lstStyle/>
          <a:p>
            <a:r>
              <a:rPr lang="nb-NO" sz="3200">
                <a:solidFill>
                  <a:schemeClr val="tx2"/>
                </a:solidFill>
                <a:latin typeface="Arial" charset="0"/>
              </a:rPr>
              <a:t>Naturgass</a:t>
            </a:r>
            <a:endParaRPr lang="en-US" sz="3200">
              <a:solidFill>
                <a:schemeClr val="tx2"/>
              </a:solidFill>
              <a:latin typeface="Arial" charset="0"/>
            </a:endParaRPr>
          </a:p>
        </p:txBody>
      </p:sp>
      <p:sp>
        <p:nvSpPr>
          <p:cNvPr id="13" name="Rectangle 12"/>
          <p:cNvSpPr/>
          <p:nvPr/>
        </p:nvSpPr>
        <p:spPr>
          <a:xfrm rot="21417409">
            <a:off x="3515282" y="2173870"/>
            <a:ext cx="1569660" cy="923330"/>
          </a:xfrm>
          <a:prstGeom prst="rect">
            <a:avLst/>
          </a:prstGeom>
          <a:noFill/>
        </p:spPr>
        <p:txBody>
          <a:bodyPr wrap="none">
            <a:spAutoFit/>
          </a:bodyPr>
          <a:lstStyle/>
          <a:p>
            <a:pP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CCS</a:t>
            </a:r>
          </a:p>
        </p:txBody>
      </p:sp>
      <p:sp>
        <p:nvSpPr>
          <p:cNvPr id="14" name="Slide Number Placeholder 13"/>
          <p:cNvSpPr>
            <a:spLocks noGrp="1"/>
          </p:cNvSpPr>
          <p:nvPr>
            <p:ph type="sldNum" sz="quarter" idx="11"/>
          </p:nvPr>
        </p:nvSpPr>
        <p:spPr/>
        <p:txBody>
          <a:bodyPr/>
          <a:lstStyle/>
          <a:p>
            <a:pPr>
              <a:defRPr/>
            </a:pPr>
            <a:fld id="{AA57579A-F6EE-485C-86FD-01E2182C1448}"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from="(-#ppt_w/2)" to="(#ppt_x)" calcmode="lin" valueType="num">
                                      <p:cBhvr>
                                        <p:cTn id="7" dur="600" fill="hold">
                                          <p:stCondLst>
                                            <p:cond delay="0"/>
                                          </p:stCondLst>
                                        </p:cTn>
                                        <p:tgtEl>
                                          <p:spTgt spid="13"/>
                                        </p:tgtEl>
                                        <p:attrNameLst>
                                          <p:attrName>ppt_x</p:attrName>
                                        </p:attrNameLst>
                                      </p:cBhvr>
                                    </p:anim>
                                    <p:anim from="0" to="-1.0" calcmode="lin" valueType="num">
                                      <p:cBhvr>
                                        <p:cTn id="8" dur="200" decel="50000" autoRev="1" fill="hold">
                                          <p:stCondLst>
                                            <p:cond delay="600"/>
                                          </p:stCondLst>
                                        </p:cTn>
                                        <p:tgtEl>
                                          <p:spTgt spid="13"/>
                                        </p:tgtEl>
                                        <p:attrNameLst>
                                          <p:attrName>xshear</p:attrName>
                                        </p:attrNameLst>
                                      </p:cBhvr>
                                    </p:anim>
                                    <p:animScale>
                                      <p:cBhvr>
                                        <p:cTn id="9" dur="200" decel="100000" autoRev="1" fill="hold">
                                          <p:stCondLst>
                                            <p:cond delay="600"/>
                                          </p:stCondLst>
                                        </p:cTn>
                                        <p:tgtEl>
                                          <p:spTgt spid="13"/>
                                        </p:tgtEl>
                                      </p:cBhvr>
                                      <p:from x="100000" y="100000"/>
                                      <p:to x="80000" y="100000"/>
                                    </p:animScale>
                                    <p:anim by="(#ppt_h/3+#ppt_w*0.1)" calcmode="lin" valueType="num">
                                      <p:cBhvr additive="sum">
                                        <p:cTn id="10"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mercedes-benz-b-class-f-cell"/>
          <p:cNvPicPr>
            <a:picLocks noChangeAspect="1" noChangeArrowheads="1"/>
          </p:cNvPicPr>
          <p:nvPr/>
        </p:nvPicPr>
        <p:blipFill>
          <a:blip r:embed="rId2" cstate="print"/>
          <a:srcRect/>
          <a:stretch>
            <a:fillRect/>
          </a:stretch>
        </p:blipFill>
        <p:spPr bwMode="auto">
          <a:xfrm>
            <a:off x="3376866" y="2060848"/>
            <a:ext cx="5732210" cy="3816424"/>
          </a:xfrm>
          <a:prstGeom prst="rect">
            <a:avLst/>
          </a:prstGeom>
          <a:noFill/>
          <a:ln w="9525">
            <a:noFill/>
            <a:miter lim="800000"/>
            <a:headEnd/>
            <a:tailEnd/>
          </a:ln>
        </p:spPr>
      </p:pic>
      <p:sp>
        <p:nvSpPr>
          <p:cNvPr id="26627" name="Title 1"/>
          <p:cNvSpPr>
            <a:spLocks noGrp="1"/>
          </p:cNvSpPr>
          <p:nvPr>
            <p:ph type="title"/>
          </p:nvPr>
        </p:nvSpPr>
        <p:spPr/>
        <p:txBody>
          <a:bodyPr/>
          <a:lstStyle/>
          <a:p>
            <a:r>
              <a:rPr lang="en-GB" dirty="0" err="1" smtClean="0"/>
              <a:t>Konvertering</a:t>
            </a:r>
            <a:r>
              <a:rPr lang="en-GB" dirty="0" smtClean="0"/>
              <a:t> </a:t>
            </a:r>
            <a:r>
              <a:rPr lang="en-GB" dirty="0" err="1" smtClean="0"/>
              <a:t>og</a:t>
            </a:r>
            <a:r>
              <a:rPr lang="en-GB" dirty="0" smtClean="0"/>
              <a:t> </a:t>
            </a:r>
            <a:r>
              <a:rPr lang="en-GB" dirty="0" err="1" smtClean="0"/>
              <a:t>lagring</a:t>
            </a:r>
            <a:r>
              <a:rPr lang="en-GB" dirty="0" smtClean="0"/>
              <a:t> </a:t>
            </a:r>
            <a:r>
              <a:rPr lang="en-GB" dirty="0" err="1" smtClean="0"/>
              <a:t>av</a:t>
            </a:r>
            <a:r>
              <a:rPr lang="en-GB" dirty="0" smtClean="0"/>
              <a:t> </a:t>
            </a:r>
            <a:r>
              <a:rPr lang="en-GB" dirty="0" err="1" smtClean="0"/>
              <a:t>energi</a:t>
            </a:r>
            <a:endParaRPr lang="en-GB" dirty="0" smtClean="0"/>
          </a:p>
        </p:txBody>
      </p:sp>
      <p:sp>
        <p:nvSpPr>
          <p:cNvPr id="26628" name="Content Placeholder 2"/>
          <p:cNvSpPr>
            <a:spLocks noGrp="1"/>
          </p:cNvSpPr>
          <p:nvPr>
            <p:ph idx="1"/>
          </p:nvPr>
        </p:nvSpPr>
        <p:spPr>
          <a:xfrm>
            <a:off x="251520" y="1484313"/>
            <a:ext cx="4461768" cy="4938712"/>
          </a:xfrm>
        </p:spPr>
        <p:txBody>
          <a:bodyPr/>
          <a:lstStyle/>
          <a:p>
            <a:r>
              <a:rPr lang="en-GB" dirty="0" err="1" smtClean="0"/>
              <a:t>Hvor</a:t>
            </a:r>
            <a:r>
              <a:rPr lang="en-GB" dirty="0" smtClean="0"/>
              <a:t> </a:t>
            </a:r>
            <a:r>
              <a:rPr lang="en-GB" dirty="0" err="1" smtClean="0"/>
              <a:t>får</a:t>
            </a:r>
            <a:r>
              <a:rPr lang="en-GB" dirty="0" smtClean="0"/>
              <a:t> vi </a:t>
            </a:r>
            <a:r>
              <a:rPr lang="en-GB" dirty="0" err="1" smtClean="0"/>
              <a:t>elektrisitet</a:t>
            </a:r>
            <a:r>
              <a:rPr lang="en-GB" dirty="0" smtClean="0"/>
              <a:t> </a:t>
            </a:r>
            <a:r>
              <a:rPr lang="en-GB" dirty="0" err="1" smtClean="0"/>
              <a:t>fra</a:t>
            </a:r>
            <a:r>
              <a:rPr lang="en-GB" dirty="0" smtClean="0"/>
              <a:t>?</a:t>
            </a:r>
          </a:p>
          <a:p>
            <a:pPr lvl="1"/>
            <a:r>
              <a:rPr lang="en-GB" dirty="0" smtClean="0"/>
              <a:t>I dag</a:t>
            </a:r>
          </a:p>
          <a:p>
            <a:pPr lvl="1"/>
            <a:r>
              <a:rPr lang="en-GB" dirty="0" smtClean="0"/>
              <a:t>I morgen</a:t>
            </a:r>
          </a:p>
          <a:p>
            <a:pPr lvl="1"/>
            <a:r>
              <a:rPr lang="en-GB" dirty="0" err="1" smtClean="0"/>
              <a:t>Fornybart</a:t>
            </a:r>
            <a:endParaRPr lang="en-GB" dirty="0" smtClean="0"/>
          </a:p>
          <a:p>
            <a:pPr lvl="1"/>
            <a:r>
              <a:rPr lang="en-GB" dirty="0" err="1" smtClean="0"/>
              <a:t>Bærekraftig</a:t>
            </a:r>
            <a:endParaRPr lang="en-GB" dirty="0" smtClean="0"/>
          </a:p>
          <a:p>
            <a:pPr lvl="1"/>
            <a:endParaRPr lang="en-GB" dirty="0" smtClean="0"/>
          </a:p>
          <a:p>
            <a:r>
              <a:rPr lang="en-GB" dirty="0" smtClean="0"/>
              <a:t>Transport </a:t>
            </a:r>
          </a:p>
          <a:p>
            <a:pPr lvl="1"/>
            <a:r>
              <a:rPr lang="en-GB" dirty="0" smtClean="0"/>
              <a:t>I dag </a:t>
            </a:r>
          </a:p>
          <a:p>
            <a:pPr lvl="1"/>
            <a:r>
              <a:rPr lang="en-GB" dirty="0" smtClean="0"/>
              <a:t>I morgen</a:t>
            </a:r>
          </a:p>
          <a:p>
            <a:endParaRPr lang="en-GB" dirty="0" smtClean="0"/>
          </a:p>
          <a:p>
            <a:r>
              <a:rPr lang="en-GB" dirty="0" err="1" smtClean="0"/>
              <a:t>Kjenn</a:t>
            </a:r>
            <a:r>
              <a:rPr lang="en-GB" dirty="0" smtClean="0"/>
              <a:t> </a:t>
            </a:r>
            <a:r>
              <a:rPr lang="en-GB" dirty="0" err="1" smtClean="0"/>
              <a:t>turbiner</a:t>
            </a:r>
            <a:endParaRPr lang="en-GB" dirty="0" smtClean="0"/>
          </a:p>
          <a:p>
            <a:r>
              <a:rPr lang="en-GB" dirty="0" err="1" smtClean="0"/>
              <a:t>Kjenn</a:t>
            </a:r>
            <a:r>
              <a:rPr lang="en-GB" dirty="0" smtClean="0"/>
              <a:t> </a:t>
            </a:r>
            <a:r>
              <a:rPr lang="en-GB" dirty="0" err="1" smtClean="0"/>
              <a:t>en</a:t>
            </a:r>
            <a:r>
              <a:rPr lang="en-GB" dirty="0" smtClean="0"/>
              <a:t> </a:t>
            </a:r>
            <a:r>
              <a:rPr lang="en-GB" dirty="0" err="1" smtClean="0"/>
              <a:t>brenselcelle</a:t>
            </a:r>
            <a:endParaRPr lang="en-GB" dirty="0" smtClean="0"/>
          </a:p>
          <a:p>
            <a:r>
              <a:rPr lang="en-GB" dirty="0" err="1" smtClean="0"/>
              <a:t>Kjenn</a:t>
            </a:r>
            <a:r>
              <a:rPr lang="en-GB" dirty="0" smtClean="0"/>
              <a:t> et </a:t>
            </a:r>
            <a:r>
              <a:rPr lang="en-GB" dirty="0" err="1" smtClean="0"/>
              <a:t>batteri</a:t>
            </a:r>
            <a:endParaRPr lang="en-GB" dirty="0" smtClean="0"/>
          </a:p>
        </p:txBody>
      </p:sp>
      <p:sp>
        <p:nvSpPr>
          <p:cNvPr id="26629"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 name="Slide Number Placeholder 5"/>
          <p:cNvSpPr>
            <a:spLocks noGrp="1"/>
          </p:cNvSpPr>
          <p:nvPr>
            <p:ph type="sldNum" sz="quarter" idx="11"/>
          </p:nvPr>
        </p:nvSpPr>
        <p:spPr/>
        <p:txBody>
          <a:bodyPr/>
          <a:lstStyle/>
          <a:p>
            <a:pPr>
              <a:defRPr/>
            </a:pPr>
            <a:fld id="{33FECD38-B2B0-400B-AC15-8E752814630B}"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Kap. 10 </a:t>
            </a:r>
            <a:r>
              <a:rPr lang="en-GB" dirty="0" err="1" smtClean="0"/>
              <a:t>Oppsummering</a:t>
            </a:r>
            <a:r>
              <a:rPr lang="en-GB" dirty="0" smtClean="0"/>
              <a:t>…</a:t>
            </a:r>
            <a:endParaRPr lang="en-GB" dirty="0"/>
          </a:p>
        </p:txBody>
      </p:sp>
      <p:sp>
        <p:nvSpPr>
          <p:cNvPr id="3" name="Content Placeholder 2"/>
          <p:cNvSpPr>
            <a:spLocks noGrp="1"/>
          </p:cNvSpPr>
          <p:nvPr>
            <p:ph idx="1"/>
          </p:nvPr>
        </p:nvSpPr>
        <p:spPr>
          <a:xfrm>
            <a:off x="323528" y="1371600"/>
            <a:ext cx="8134672" cy="4724400"/>
          </a:xfrm>
        </p:spPr>
        <p:txBody>
          <a:bodyPr/>
          <a:lstStyle/>
          <a:p>
            <a:r>
              <a:rPr lang="en-GB" dirty="0" smtClean="0"/>
              <a:t>…</a:t>
            </a:r>
            <a:r>
              <a:rPr lang="nb-NO" dirty="0"/>
              <a:t>Etter dette kapittelet skal du kjenne de viktigste energikildene, hvordan vi høster av dem, konverteringsprosesser på veien, og hvilke fordeler og ulemper de forskjellige har, spesielt for bærekraft, miljøet og klimaet. Bruk Figur 10-1 og sett navn på konverteringsteknologiene og eventuelt lagringsteknologiene knyttet til de forskjellige energikildene og bruksområdene. Du skal videre kunne knytte forskjellige slags </a:t>
            </a:r>
            <a:r>
              <a:rPr lang="nb-NO" dirty="0" smtClean="0"/>
              <a:t>konstruksjonsmaterialer </a:t>
            </a:r>
            <a:r>
              <a:rPr lang="nb-NO" dirty="0"/>
              <a:t>fra Kap. 8 og/eller funksjonelle materialer fra Kap. 9 til forskjellige konverteringsteknologier for eksempel i tabellen over. </a:t>
            </a:r>
          </a:p>
          <a:p>
            <a:r>
              <a:rPr lang="en-GB" dirty="0"/>
              <a:t>Vi </a:t>
            </a:r>
            <a:r>
              <a:rPr lang="en-GB" dirty="0" err="1"/>
              <a:t>har</a:t>
            </a:r>
            <a:r>
              <a:rPr lang="en-GB" dirty="0"/>
              <a:t> </a:t>
            </a:r>
            <a:r>
              <a:rPr lang="en-GB" dirty="0" err="1"/>
              <a:t>gått</a:t>
            </a:r>
            <a:r>
              <a:rPr lang="en-GB" dirty="0"/>
              <a:t> </a:t>
            </a:r>
            <a:r>
              <a:rPr lang="en-GB" dirty="0" err="1"/>
              <a:t>gjennom</a:t>
            </a:r>
            <a:r>
              <a:rPr lang="en-GB" dirty="0"/>
              <a:t> mange </a:t>
            </a:r>
            <a:r>
              <a:rPr lang="en-GB" dirty="0" err="1"/>
              <a:t>teknologier</a:t>
            </a:r>
            <a:r>
              <a:rPr lang="en-GB" dirty="0"/>
              <a:t>, men </a:t>
            </a:r>
            <a:r>
              <a:rPr lang="en-GB" dirty="0" err="1"/>
              <a:t>vil</a:t>
            </a:r>
            <a:r>
              <a:rPr lang="en-GB" dirty="0"/>
              <a:t> </a:t>
            </a:r>
            <a:r>
              <a:rPr lang="en-GB" dirty="0" err="1"/>
              <a:t>peke</a:t>
            </a:r>
            <a:r>
              <a:rPr lang="en-GB" dirty="0"/>
              <a:t> </a:t>
            </a:r>
            <a:r>
              <a:rPr lang="en-GB" dirty="0" err="1"/>
              <a:t>på</a:t>
            </a:r>
            <a:r>
              <a:rPr lang="en-GB" dirty="0"/>
              <a:t> at du </a:t>
            </a:r>
            <a:r>
              <a:rPr lang="en-GB" dirty="0" err="1"/>
              <a:t>bør</a:t>
            </a:r>
            <a:r>
              <a:rPr lang="en-GB" dirty="0"/>
              <a:t> </a:t>
            </a:r>
            <a:r>
              <a:rPr lang="en-GB" dirty="0" err="1"/>
              <a:t>kjenne</a:t>
            </a:r>
            <a:r>
              <a:rPr lang="en-GB" dirty="0"/>
              <a:t> </a:t>
            </a:r>
            <a:r>
              <a:rPr lang="en-GB" dirty="0" err="1"/>
              <a:t>og</a:t>
            </a:r>
            <a:r>
              <a:rPr lang="en-GB" dirty="0"/>
              <a:t> </a:t>
            </a:r>
            <a:r>
              <a:rPr lang="en-GB" dirty="0" err="1"/>
              <a:t>kunne</a:t>
            </a:r>
            <a:r>
              <a:rPr lang="en-GB" dirty="0"/>
              <a:t> </a:t>
            </a:r>
            <a:r>
              <a:rPr lang="en-GB" dirty="0" err="1"/>
              <a:t>skissere</a:t>
            </a:r>
            <a:r>
              <a:rPr lang="en-GB" dirty="0"/>
              <a:t> de </a:t>
            </a:r>
            <a:r>
              <a:rPr lang="en-GB" dirty="0" err="1"/>
              <a:t>viktigste</a:t>
            </a:r>
            <a:r>
              <a:rPr lang="en-GB" dirty="0"/>
              <a:t> </a:t>
            </a:r>
            <a:r>
              <a:rPr lang="en-GB" dirty="0" err="1"/>
              <a:t>prinsipper</a:t>
            </a:r>
            <a:r>
              <a:rPr lang="en-GB" dirty="0"/>
              <a:t> for </a:t>
            </a:r>
            <a:r>
              <a:rPr lang="en-GB" dirty="0" err="1"/>
              <a:t>solceller</a:t>
            </a:r>
            <a:r>
              <a:rPr lang="en-GB" dirty="0"/>
              <a:t> </a:t>
            </a:r>
            <a:r>
              <a:rPr lang="en-GB" dirty="0" err="1"/>
              <a:t>og</a:t>
            </a:r>
            <a:r>
              <a:rPr lang="en-GB" dirty="0"/>
              <a:t> for </a:t>
            </a:r>
            <a:r>
              <a:rPr lang="en-GB" dirty="0" err="1"/>
              <a:t>karbonfangst</a:t>
            </a:r>
            <a:r>
              <a:rPr lang="en-GB" dirty="0"/>
              <a:t>, du </a:t>
            </a:r>
            <a:r>
              <a:rPr lang="en-GB" dirty="0" err="1"/>
              <a:t>må</a:t>
            </a:r>
            <a:r>
              <a:rPr lang="en-GB" dirty="0"/>
              <a:t> </a:t>
            </a:r>
            <a:r>
              <a:rPr lang="en-GB" dirty="0" err="1"/>
              <a:t>og</a:t>
            </a:r>
            <a:r>
              <a:rPr lang="en-GB" dirty="0"/>
              <a:t> du </a:t>
            </a:r>
            <a:r>
              <a:rPr lang="en-GB" dirty="0" err="1"/>
              <a:t>bør</a:t>
            </a:r>
            <a:r>
              <a:rPr lang="en-GB" dirty="0"/>
              <a:t> </a:t>
            </a:r>
            <a:r>
              <a:rPr lang="en-GB" dirty="0" err="1"/>
              <a:t>kunne</a:t>
            </a:r>
            <a:r>
              <a:rPr lang="en-GB" dirty="0"/>
              <a:t> </a:t>
            </a:r>
            <a:r>
              <a:rPr lang="en-GB" dirty="0" err="1"/>
              <a:t>forklare</a:t>
            </a:r>
            <a:r>
              <a:rPr lang="en-GB" dirty="0"/>
              <a:t> minimum </a:t>
            </a:r>
            <a:r>
              <a:rPr lang="en-GB" dirty="0" err="1"/>
              <a:t>én</a:t>
            </a:r>
            <a:r>
              <a:rPr lang="en-GB" dirty="0"/>
              <a:t> </a:t>
            </a:r>
            <a:r>
              <a:rPr lang="en-GB" dirty="0" err="1"/>
              <a:t>brenselcelletype</a:t>
            </a:r>
            <a:r>
              <a:rPr lang="en-GB" dirty="0"/>
              <a:t> </a:t>
            </a:r>
            <a:r>
              <a:rPr lang="en-GB" dirty="0" err="1"/>
              <a:t>og</a:t>
            </a:r>
            <a:r>
              <a:rPr lang="en-GB" dirty="0"/>
              <a:t> </a:t>
            </a:r>
            <a:r>
              <a:rPr lang="en-GB" dirty="0" err="1"/>
              <a:t>én</a:t>
            </a:r>
            <a:r>
              <a:rPr lang="en-GB" dirty="0"/>
              <a:t> </a:t>
            </a:r>
            <a:r>
              <a:rPr lang="en-GB" dirty="0" err="1"/>
              <a:t>akkumulator</a:t>
            </a:r>
            <a:r>
              <a:rPr lang="en-GB" dirty="0"/>
              <a:t>(</a:t>
            </a:r>
            <a:r>
              <a:rPr lang="en-GB" dirty="0" err="1"/>
              <a:t>batteri</a:t>
            </a:r>
            <a:r>
              <a:rPr lang="en-GB" dirty="0"/>
              <a:t>)type. </a:t>
            </a:r>
          </a:p>
        </p:txBody>
      </p:sp>
      <p:sp>
        <p:nvSpPr>
          <p:cNvPr id="4" name="Footer Placeholder 3"/>
          <p:cNvSpPr>
            <a:spLocks noGrp="1"/>
          </p:cNvSpPr>
          <p:nvPr>
            <p:ph type="ftr" sz="quarter" idx="10"/>
          </p:nvPr>
        </p:nvSpPr>
        <p:spPr/>
        <p:txBody>
          <a:bodyPr/>
          <a:lstStyle/>
          <a:p>
            <a:pPr>
              <a:defRPr/>
            </a:pPr>
            <a:r>
              <a:rPr lang="nb-NO" smtClean="0"/>
              <a:t>MENA 1000 – Materialer, energi og nanoteknologi</a:t>
            </a:r>
            <a:endParaRPr lang="en-US"/>
          </a:p>
        </p:txBody>
      </p:sp>
      <p:sp>
        <p:nvSpPr>
          <p:cNvPr id="5" name="Slide Number Placeholder 4"/>
          <p:cNvSpPr>
            <a:spLocks noGrp="1"/>
          </p:cNvSpPr>
          <p:nvPr>
            <p:ph type="sldNum" sz="quarter" idx="11"/>
          </p:nvPr>
        </p:nvSpPr>
        <p:spPr/>
        <p:txBody>
          <a:bodyPr/>
          <a:lstStyle/>
          <a:p>
            <a:pPr>
              <a:defRPr/>
            </a:pPr>
            <a:fld id="{33FECD38-B2B0-400B-AC15-8E752814630B}" type="slidenum">
              <a:rPr lang="en-US" smtClean="0"/>
              <a:pPr>
                <a:defRPr/>
              </a:pPr>
              <a:t>42</a:t>
            </a:fld>
            <a:endParaRPr lang="en-US"/>
          </a:p>
        </p:txBody>
      </p:sp>
    </p:spTree>
    <p:extLst>
      <p:ext uri="{BB962C8B-B14F-4D97-AF65-F5344CB8AC3E}">
        <p14:creationId xmlns:p14="http://schemas.microsoft.com/office/powerpoint/2010/main" val="33365129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dna-1"/>
          <p:cNvPicPr>
            <a:picLocks noChangeAspect="1" noChangeArrowheads="1"/>
          </p:cNvPicPr>
          <p:nvPr/>
        </p:nvPicPr>
        <p:blipFill>
          <a:blip r:embed="rId2" cstate="print"/>
          <a:srcRect/>
          <a:stretch>
            <a:fillRect/>
          </a:stretch>
        </p:blipFill>
        <p:spPr bwMode="auto">
          <a:xfrm>
            <a:off x="8120063" y="0"/>
            <a:ext cx="1023937" cy="2222500"/>
          </a:xfrm>
          <a:prstGeom prst="rect">
            <a:avLst/>
          </a:prstGeom>
          <a:noFill/>
          <a:ln w="9525">
            <a:noFill/>
            <a:miter lim="800000"/>
            <a:headEnd/>
            <a:tailEnd/>
          </a:ln>
        </p:spPr>
      </p:pic>
      <p:sp>
        <p:nvSpPr>
          <p:cNvPr id="27651" name="Title 1"/>
          <p:cNvSpPr>
            <a:spLocks noGrp="1"/>
          </p:cNvSpPr>
          <p:nvPr>
            <p:ph type="title"/>
          </p:nvPr>
        </p:nvSpPr>
        <p:spPr/>
        <p:txBody>
          <a:bodyPr/>
          <a:lstStyle/>
          <a:p>
            <a:r>
              <a:rPr lang="en-GB" dirty="0" smtClean="0"/>
              <a:t>Kap. 11 Nanoteknologi - </a:t>
            </a:r>
            <a:r>
              <a:rPr lang="en-GB" dirty="0" err="1" smtClean="0"/>
              <a:t>definisjoner</a:t>
            </a:r>
            <a:endParaRPr lang="en-GB" dirty="0" smtClean="0"/>
          </a:p>
        </p:txBody>
      </p:sp>
      <p:sp>
        <p:nvSpPr>
          <p:cNvPr id="27652" name="Content Placeholder 2"/>
          <p:cNvSpPr>
            <a:spLocks noGrp="1"/>
          </p:cNvSpPr>
          <p:nvPr>
            <p:ph idx="1"/>
          </p:nvPr>
        </p:nvSpPr>
        <p:spPr>
          <a:xfrm>
            <a:off x="250825" y="1371600"/>
            <a:ext cx="4392613" cy="4724400"/>
          </a:xfrm>
        </p:spPr>
        <p:txBody>
          <a:bodyPr/>
          <a:lstStyle/>
          <a:p>
            <a:r>
              <a:rPr lang="en-GB" smtClean="0"/>
              <a:t>Definisjonene</a:t>
            </a:r>
          </a:p>
          <a:p>
            <a:endParaRPr lang="en-GB" smtClean="0"/>
          </a:p>
          <a:p>
            <a:r>
              <a:rPr lang="en-GB" smtClean="0"/>
              <a:t>Størrelse</a:t>
            </a:r>
          </a:p>
          <a:p>
            <a:endParaRPr lang="en-GB" smtClean="0"/>
          </a:p>
          <a:p>
            <a:r>
              <a:rPr lang="en-GB" smtClean="0"/>
              <a:t>Fysikk-kjemi</a:t>
            </a:r>
          </a:p>
          <a:p>
            <a:endParaRPr lang="en-GB" smtClean="0"/>
          </a:p>
          <a:p>
            <a:r>
              <a:rPr lang="en-GB" smtClean="0"/>
              <a:t>Top-down</a:t>
            </a:r>
          </a:p>
          <a:p>
            <a:r>
              <a:rPr lang="en-GB" smtClean="0"/>
              <a:t>Bottom-up</a:t>
            </a:r>
          </a:p>
          <a:p>
            <a:r>
              <a:rPr lang="en-GB" smtClean="0"/>
              <a:t>Konvergerende teknologier</a:t>
            </a:r>
          </a:p>
          <a:p>
            <a:endParaRPr lang="en-GB" smtClean="0"/>
          </a:p>
          <a:p>
            <a:r>
              <a:rPr lang="en-GB" smtClean="0"/>
              <a:t>Fra bulk-egenskaper og energibånd til </a:t>
            </a:r>
          </a:p>
          <a:p>
            <a:pPr lvl="1"/>
            <a:r>
              <a:rPr lang="en-GB" smtClean="0"/>
              <a:t>Overflate-egenskaper</a:t>
            </a:r>
          </a:p>
          <a:p>
            <a:pPr lvl="1"/>
            <a:r>
              <a:rPr lang="en-GB" smtClean="0"/>
              <a:t>Diskrete energier</a:t>
            </a:r>
          </a:p>
        </p:txBody>
      </p:sp>
      <p:sp>
        <p:nvSpPr>
          <p:cNvPr id="27653"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7654" name="Picture 4" descr="Nano-definitions-length-scale"/>
          <p:cNvPicPr>
            <a:picLocks noChangeAspect="1" noChangeArrowheads="1"/>
          </p:cNvPicPr>
          <p:nvPr/>
        </p:nvPicPr>
        <p:blipFill>
          <a:blip r:embed="rId3" cstate="print"/>
          <a:srcRect/>
          <a:stretch>
            <a:fillRect/>
          </a:stretch>
        </p:blipFill>
        <p:spPr bwMode="auto">
          <a:xfrm>
            <a:off x="2627313" y="1125538"/>
            <a:ext cx="5072062" cy="1450975"/>
          </a:xfrm>
          <a:prstGeom prst="rect">
            <a:avLst/>
          </a:prstGeom>
          <a:noFill/>
          <a:ln w="9525">
            <a:noFill/>
            <a:miter lim="800000"/>
            <a:headEnd/>
            <a:tailEnd/>
          </a:ln>
        </p:spPr>
      </p:pic>
      <p:pic>
        <p:nvPicPr>
          <p:cNvPr id="27655" name="Picture 5" descr="Nano-definitions-skalerbare-egenskaper"/>
          <p:cNvPicPr>
            <a:picLocks noChangeAspect="1" noChangeArrowheads="1"/>
          </p:cNvPicPr>
          <p:nvPr/>
        </p:nvPicPr>
        <p:blipFill>
          <a:blip r:embed="rId4" cstate="print"/>
          <a:srcRect/>
          <a:stretch>
            <a:fillRect/>
          </a:stretch>
        </p:blipFill>
        <p:spPr bwMode="auto">
          <a:xfrm>
            <a:off x="3851275" y="3829050"/>
            <a:ext cx="3097213" cy="2752725"/>
          </a:xfrm>
          <a:prstGeom prst="rect">
            <a:avLst/>
          </a:prstGeom>
          <a:noFill/>
          <a:ln w="9525">
            <a:noFill/>
            <a:miter lim="800000"/>
            <a:headEnd/>
            <a:tailEnd/>
          </a:ln>
        </p:spPr>
      </p:pic>
      <p:pic>
        <p:nvPicPr>
          <p:cNvPr id="27656" name="Picture 5" descr="Nano-definitions-fysikk-kjemi"/>
          <p:cNvPicPr>
            <a:picLocks noChangeAspect="1" noChangeArrowheads="1"/>
          </p:cNvPicPr>
          <p:nvPr/>
        </p:nvPicPr>
        <p:blipFill>
          <a:blip r:embed="rId5" cstate="print"/>
          <a:srcRect/>
          <a:stretch>
            <a:fillRect/>
          </a:stretch>
        </p:blipFill>
        <p:spPr bwMode="auto">
          <a:xfrm>
            <a:off x="6300788" y="2565400"/>
            <a:ext cx="2663825" cy="2133600"/>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pPr>
              <a:defRPr/>
            </a:pPr>
            <a:fld id="{33FECD38-B2B0-400B-AC15-8E752814630B}"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976313"/>
          </a:xfrm>
        </p:spPr>
        <p:txBody>
          <a:bodyPr/>
          <a:lstStyle/>
          <a:p>
            <a:r>
              <a:rPr lang="en-GB" smtClean="0"/>
              <a:t>Kap. 12 Nanoteknologi - verktøyene</a:t>
            </a:r>
          </a:p>
        </p:txBody>
      </p:sp>
      <p:sp>
        <p:nvSpPr>
          <p:cNvPr id="28675" name="Content Placeholder 2"/>
          <p:cNvSpPr>
            <a:spLocks noGrp="1"/>
          </p:cNvSpPr>
          <p:nvPr>
            <p:ph idx="1"/>
          </p:nvPr>
        </p:nvSpPr>
        <p:spPr>
          <a:xfrm>
            <a:off x="685800" y="1371600"/>
            <a:ext cx="3886200" cy="4724400"/>
          </a:xfrm>
        </p:spPr>
        <p:txBody>
          <a:bodyPr/>
          <a:lstStyle/>
          <a:p>
            <a:r>
              <a:rPr lang="en-GB" smtClean="0"/>
              <a:t>Elektronmikroskop </a:t>
            </a:r>
          </a:p>
          <a:p>
            <a:pPr lvl="1"/>
            <a:r>
              <a:rPr lang="en-GB" smtClean="0"/>
              <a:t>TEM </a:t>
            </a:r>
          </a:p>
          <a:p>
            <a:pPr lvl="1"/>
            <a:r>
              <a:rPr lang="en-GB" smtClean="0"/>
              <a:t>SEM</a:t>
            </a:r>
          </a:p>
          <a:p>
            <a:pPr lvl="1"/>
            <a:endParaRPr lang="en-GB" smtClean="0"/>
          </a:p>
          <a:p>
            <a:r>
              <a:rPr lang="en-GB" smtClean="0"/>
              <a:t>Sveip-probe-mikroskop (SPM)</a:t>
            </a:r>
          </a:p>
          <a:p>
            <a:pPr lvl="1"/>
            <a:r>
              <a:rPr lang="en-GB" smtClean="0"/>
              <a:t>STM</a:t>
            </a:r>
          </a:p>
          <a:p>
            <a:pPr lvl="1"/>
            <a:r>
              <a:rPr lang="en-GB" smtClean="0"/>
              <a:t>AFM</a:t>
            </a:r>
          </a:p>
          <a:p>
            <a:pPr lvl="1"/>
            <a:endParaRPr lang="en-GB" smtClean="0"/>
          </a:p>
          <a:p>
            <a:r>
              <a:rPr lang="en-GB" smtClean="0"/>
              <a:t>Fremstilling</a:t>
            </a:r>
          </a:p>
          <a:p>
            <a:pPr lvl="1"/>
            <a:r>
              <a:rPr lang="en-GB" smtClean="0"/>
              <a:t>Top-down</a:t>
            </a:r>
          </a:p>
          <a:p>
            <a:pPr lvl="1"/>
            <a:r>
              <a:rPr lang="en-GB" smtClean="0"/>
              <a:t>Bottom-up</a:t>
            </a:r>
          </a:p>
          <a:p>
            <a:pPr lvl="1"/>
            <a:endParaRPr lang="en-GB" smtClean="0"/>
          </a:p>
          <a:p>
            <a:r>
              <a:rPr lang="en-GB" smtClean="0"/>
              <a:t>Manipulasjon</a:t>
            </a:r>
          </a:p>
          <a:p>
            <a:endParaRPr lang="en-GB" smtClean="0"/>
          </a:p>
        </p:txBody>
      </p:sp>
      <p:sp>
        <p:nvSpPr>
          <p:cNvPr id="2867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28677" name="Picture 7" descr="Electron-microscopy-TEM-SEM-Radboud-University-Nijmegen"/>
          <p:cNvPicPr>
            <a:picLocks noChangeAspect="1" noChangeArrowheads="1"/>
          </p:cNvPicPr>
          <p:nvPr/>
        </p:nvPicPr>
        <p:blipFill>
          <a:blip r:embed="rId2" cstate="print"/>
          <a:srcRect/>
          <a:stretch>
            <a:fillRect/>
          </a:stretch>
        </p:blipFill>
        <p:spPr bwMode="auto">
          <a:xfrm>
            <a:off x="5651500" y="908050"/>
            <a:ext cx="3282950" cy="3195638"/>
          </a:xfrm>
          <a:prstGeom prst="rect">
            <a:avLst/>
          </a:prstGeom>
          <a:noFill/>
          <a:ln w="9525">
            <a:noFill/>
            <a:miter lim="800000"/>
            <a:headEnd/>
            <a:tailEnd/>
          </a:ln>
        </p:spPr>
      </p:pic>
      <p:pic>
        <p:nvPicPr>
          <p:cNvPr id="28678" name="Picture 8" descr="SPM-STM-Principle"/>
          <p:cNvPicPr>
            <a:picLocks noChangeAspect="1" noChangeArrowheads="1"/>
          </p:cNvPicPr>
          <p:nvPr/>
        </p:nvPicPr>
        <p:blipFill>
          <a:blip r:embed="rId3" cstate="print"/>
          <a:srcRect/>
          <a:stretch>
            <a:fillRect/>
          </a:stretch>
        </p:blipFill>
        <p:spPr bwMode="auto">
          <a:xfrm>
            <a:off x="3203575" y="4149725"/>
            <a:ext cx="2855913" cy="1835150"/>
          </a:xfrm>
          <a:prstGeom prst="rect">
            <a:avLst/>
          </a:prstGeom>
          <a:noFill/>
          <a:ln w="9525">
            <a:noFill/>
            <a:miter lim="800000"/>
            <a:headEnd/>
            <a:tailEnd/>
          </a:ln>
        </p:spPr>
      </p:pic>
      <p:pic>
        <p:nvPicPr>
          <p:cNvPr id="28679" name="Picture 21" descr="AFM_laser"/>
          <p:cNvPicPr>
            <a:picLocks noChangeAspect="1" noChangeArrowheads="1"/>
          </p:cNvPicPr>
          <p:nvPr/>
        </p:nvPicPr>
        <p:blipFill>
          <a:blip r:embed="rId4" cstate="print"/>
          <a:srcRect/>
          <a:stretch>
            <a:fillRect/>
          </a:stretch>
        </p:blipFill>
        <p:spPr bwMode="auto">
          <a:xfrm>
            <a:off x="6227763" y="4221163"/>
            <a:ext cx="2635250" cy="2398712"/>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33FECD38-B2B0-400B-AC15-8E752814630B}"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cstate="print"/>
          <a:srcRect/>
          <a:stretch>
            <a:fillRect/>
          </a:stretch>
        </p:blipFill>
        <p:spPr bwMode="auto">
          <a:xfrm>
            <a:off x="2771775" y="1052513"/>
            <a:ext cx="6186488" cy="5262562"/>
          </a:xfrm>
          <a:prstGeom prst="rect">
            <a:avLst/>
          </a:prstGeom>
          <a:noFill/>
          <a:ln w="12700">
            <a:noFill/>
            <a:miter lim="800000"/>
            <a:headEnd type="none" w="sm" len="sm"/>
            <a:tailEnd type="none" w="sm" len="sm"/>
          </a:ln>
        </p:spPr>
      </p:pic>
      <p:sp>
        <p:nvSpPr>
          <p:cNvPr id="29699" name="Title 1"/>
          <p:cNvSpPr>
            <a:spLocks noGrp="1"/>
          </p:cNvSpPr>
          <p:nvPr>
            <p:ph type="title"/>
          </p:nvPr>
        </p:nvSpPr>
        <p:spPr/>
        <p:txBody>
          <a:bodyPr/>
          <a:lstStyle/>
          <a:p>
            <a:r>
              <a:rPr lang="en-GB" smtClean="0"/>
              <a:t>Kap. 12 – Nanoteknologi – Materialene - Karbon</a:t>
            </a:r>
          </a:p>
        </p:txBody>
      </p:sp>
      <p:sp>
        <p:nvSpPr>
          <p:cNvPr id="29700" name="Content Placeholder 6"/>
          <p:cNvSpPr>
            <a:spLocks noGrp="1"/>
          </p:cNvSpPr>
          <p:nvPr>
            <p:ph idx="1"/>
          </p:nvPr>
        </p:nvSpPr>
        <p:spPr>
          <a:xfrm>
            <a:off x="685800" y="1371600"/>
            <a:ext cx="3814763" cy="4724400"/>
          </a:xfrm>
        </p:spPr>
        <p:txBody>
          <a:bodyPr/>
          <a:lstStyle/>
          <a:p>
            <a:r>
              <a:rPr lang="en-GB" smtClean="0"/>
              <a:t>Diamant</a:t>
            </a:r>
          </a:p>
          <a:p>
            <a:endParaRPr lang="en-GB" smtClean="0"/>
          </a:p>
          <a:p>
            <a:r>
              <a:rPr lang="en-GB" smtClean="0"/>
              <a:t>Grafitt</a:t>
            </a:r>
          </a:p>
          <a:p>
            <a:endParaRPr lang="en-GB" smtClean="0"/>
          </a:p>
          <a:p>
            <a:r>
              <a:rPr lang="en-GB" smtClean="0"/>
              <a:t>Grafen</a:t>
            </a:r>
          </a:p>
          <a:p>
            <a:endParaRPr lang="en-GB" smtClean="0"/>
          </a:p>
          <a:p>
            <a:r>
              <a:rPr lang="en-GB" smtClean="0"/>
              <a:t>C</a:t>
            </a:r>
            <a:r>
              <a:rPr lang="en-GB" baseline="-25000" smtClean="0"/>
              <a:t>60</a:t>
            </a:r>
          </a:p>
          <a:p>
            <a:endParaRPr lang="en-GB" smtClean="0"/>
          </a:p>
          <a:p>
            <a:r>
              <a:rPr lang="en-GB" smtClean="0"/>
              <a:t>Rør </a:t>
            </a:r>
          </a:p>
          <a:p>
            <a:endParaRPr lang="en-GB" smtClean="0"/>
          </a:p>
          <a:p>
            <a:r>
              <a:rPr lang="en-GB" smtClean="0"/>
              <a:t>Koner, horn, ….</a:t>
            </a:r>
          </a:p>
          <a:p>
            <a:endParaRPr lang="en-GB" smtClean="0"/>
          </a:p>
          <a:p>
            <a:r>
              <a:rPr lang="en-GB" smtClean="0">
                <a:solidFill>
                  <a:srgbClr val="FF0000"/>
                </a:solidFill>
              </a:rPr>
              <a:t>Vite litt om hver av dem!</a:t>
            </a:r>
          </a:p>
        </p:txBody>
      </p:sp>
      <p:sp>
        <p:nvSpPr>
          <p:cNvPr id="29701"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6" name="Slide Number Placeholder 5"/>
          <p:cNvSpPr>
            <a:spLocks noGrp="1"/>
          </p:cNvSpPr>
          <p:nvPr>
            <p:ph type="sldNum" sz="quarter" idx="11"/>
          </p:nvPr>
        </p:nvSpPr>
        <p:spPr/>
        <p:txBody>
          <a:bodyPr/>
          <a:lstStyle/>
          <a:p>
            <a:pPr>
              <a:defRPr/>
            </a:pPr>
            <a:fld id="{33FECD38-B2B0-400B-AC15-8E752814630B}"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76200"/>
            <a:ext cx="7772400" cy="904528"/>
          </a:xfrm>
        </p:spPr>
        <p:txBody>
          <a:bodyPr/>
          <a:lstStyle/>
          <a:p>
            <a:r>
              <a:rPr lang="en-GB" dirty="0" err="1" smtClean="0"/>
              <a:t>Kap</a:t>
            </a:r>
            <a:r>
              <a:rPr lang="en-GB" dirty="0" smtClean="0"/>
              <a:t>. 12 Nanoteknologi - </a:t>
            </a:r>
            <a:r>
              <a:rPr lang="en-GB" dirty="0" err="1" smtClean="0"/>
              <a:t>Teknologiene</a:t>
            </a:r>
            <a:endParaRPr lang="en-GB" dirty="0" smtClean="0"/>
          </a:p>
        </p:txBody>
      </p:sp>
      <p:sp>
        <p:nvSpPr>
          <p:cNvPr id="30723" name="Content Placeholder 2"/>
          <p:cNvSpPr>
            <a:spLocks noGrp="1"/>
          </p:cNvSpPr>
          <p:nvPr>
            <p:ph idx="1"/>
          </p:nvPr>
        </p:nvSpPr>
        <p:spPr>
          <a:xfrm>
            <a:off x="685800" y="1371600"/>
            <a:ext cx="4030663" cy="4724400"/>
          </a:xfrm>
        </p:spPr>
        <p:txBody>
          <a:bodyPr/>
          <a:lstStyle/>
          <a:p>
            <a:r>
              <a:rPr lang="en-GB" smtClean="0"/>
              <a:t>Elektronikk</a:t>
            </a:r>
          </a:p>
          <a:p>
            <a:pPr lvl="1"/>
            <a:r>
              <a:rPr lang="en-GB" smtClean="0"/>
              <a:t>Prosessorer</a:t>
            </a:r>
          </a:p>
          <a:p>
            <a:pPr lvl="1"/>
            <a:r>
              <a:rPr lang="en-GB" smtClean="0"/>
              <a:t>Datalagring</a:t>
            </a:r>
          </a:p>
          <a:p>
            <a:pPr lvl="1"/>
            <a:r>
              <a:rPr lang="en-GB" smtClean="0"/>
              <a:t>Spintronics</a:t>
            </a:r>
          </a:p>
          <a:p>
            <a:pPr lvl="1"/>
            <a:endParaRPr lang="en-GB" smtClean="0"/>
          </a:p>
          <a:p>
            <a:r>
              <a:rPr lang="en-GB" smtClean="0"/>
              <a:t>Solceller og fotoelektrokjemi</a:t>
            </a:r>
          </a:p>
          <a:p>
            <a:pPr lvl="1"/>
            <a:endParaRPr lang="en-GB" smtClean="0"/>
          </a:p>
          <a:p>
            <a:r>
              <a:rPr lang="en-GB" smtClean="0"/>
              <a:t>Katalyse</a:t>
            </a:r>
          </a:p>
          <a:p>
            <a:r>
              <a:rPr lang="en-GB" smtClean="0"/>
              <a:t>Elektrokatalyse</a:t>
            </a:r>
          </a:p>
          <a:p>
            <a:endParaRPr lang="en-GB" smtClean="0"/>
          </a:p>
          <a:p>
            <a:r>
              <a:rPr lang="en-GB" smtClean="0"/>
              <a:t>Bionano og medisin</a:t>
            </a:r>
          </a:p>
          <a:p>
            <a:endParaRPr lang="en-GB" smtClean="0"/>
          </a:p>
          <a:p>
            <a:r>
              <a:rPr lang="en-GB" smtClean="0"/>
              <a:t>HMS og ELSA</a:t>
            </a:r>
          </a:p>
        </p:txBody>
      </p:sp>
      <p:sp>
        <p:nvSpPr>
          <p:cNvPr id="30724"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30725" name="Picture 2" descr="C:\Users\trulsn\Documents\MENA1000bok\Figurer\BioNano-art-photosynthesis-QD+photocatalyst.JPG"/>
          <p:cNvPicPr>
            <a:picLocks noChangeAspect="1" noChangeArrowheads="1"/>
          </p:cNvPicPr>
          <p:nvPr/>
        </p:nvPicPr>
        <p:blipFill>
          <a:blip r:embed="rId2" cstate="print"/>
          <a:srcRect/>
          <a:stretch>
            <a:fillRect/>
          </a:stretch>
        </p:blipFill>
        <p:spPr bwMode="auto">
          <a:xfrm>
            <a:off x="5892800" y="765175"/>
            <a:ext cx="2819400" cy="4176713"/>
          </a:xfrm>
          <a:prstGeom prst="rect">
            <a:avLst/>
          </a:prstGeom>
          <a:noFill/>
          <a:ln w="9525">
            <a:noFill/>
            <a:miter lim="800000"/>
            <a:headEnd/>
            <a:tailEnd/>
          </a:ln>
        </p:spPr>
      </p:pic>
      <p:pic>
        <p:nvPicPr>
          <p:cNvPr id="30726" name="Picture 7" descr="http://ars.sciencedirect.com/content/image/1-s2.0-S0168365911008546-gr10.jpg"/>
          <p:cNvPicPr>
            <a:picLocks noChangeAspect="1" noChangeArrowheads="1"/>
          </p:cNvPicPr>
          <p:nvPr/>
        </p:nvPicPr>
        <p:blipFill>
          <a:blip r:embed="rId3" cstate="print"/>
          <a:srcRect/>
          <a:stretch>
            <a:fillRect/>
          </a:stretch>
        </p:blipFill>
        <p:spPr bwMode="auto">
          <a:xfrm>
            <a:off x="5003800" y="3644900"/>
            <a:ext cx="3851275" cy="2879725"/>
          </a:xfrm>
          <a:prstGeom prst="rect">
            <a:avLst/>
          </a:prstGeom>
          <a:noFill/>
          <a:ln w="9525">
            <a:noFill/>
            <a:miter lim="800000"/>
            <a:headEnd/>
            <a:tailEnd/>
          </a:ln>
        </p:spPr>
      </p:pic>
      <p:pic>
        <p:nvPicPr>
          <p:cNvPr id="30727" name="Picture 7" descr="nanotubecarbontransistor-ibm"/>
          <p:cNvPicPr>
            <a:picLocks noChangeAspect="1" noChangeArrowheads="1"/>
          </p:cNvPicPr>
          <p:nvPr/>
        </p:nvPicPr>
        <p:blipFill>
          <a:blip r:embed="rId4" cstate="print"/>
          <a:srcRect/>
          <a:stretch>
            <a:fillRect/>
          </a:stretch>
        </p:blipFill>
        <p:spPr bwMode="auto">
          <a:xfrm>
            <a:off x="4427538" y="908050"/>
            <a:ext cx="1358900" cy="2103438"/>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pPr>
              <a:defRPr/>
            </a:pPr>
            <a:fld id="{33FECD38-B2B0-400B-AC15-8E752814630B}"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r>
              <a:rPr lang="en-GB" smtClean="0"/>
              <a:t>Atomer – elektroner - bindinger – faste stoffer - nanoteknologi</a:t>
            </a:r>
          </a:p>
        </p:txBody>
      </p:sp>
      <p:sp>
        <p:nvSpPr>
          <p:cNvPr id="31747"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31748" name="Picture 4" descr="http://www.webexhibits.org/causesofcolor/images/content/20.jpg"/>
          <p:cNvPicPr>
            <a:picLocks noChangeAspect="1" noChangeArrowheads="1"/>
          </p:cNvPicPr>
          <p:nvPr/>
        </p:nvPicPr>
        <p:blipFill>
          <a:blip r:embed="rId2" cstate="print"/>
          <a:srcRect/>
          <a:stretch>
            <a:fillRect/>
          </a:stretch>
        </p:blipFill>
        <p:spPr bwMode="auto">
          <a:xfrm>
            <a:off x="1979713" y="1268513"/>
            <a:ext cx="5184676" cy="5184676"/>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CB5340B1-DA8D-4F46-938A-C894A10F4CE8}"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Kap. 11 </a:t>
            </a:r>
            <a:r>
              <a:rPr lang="en-GB" dirty="0" err="1" smtClean="0"/>
              <a:t>Oppsummering</a:t>
            </a:r>
            <a:r>
              <a:rPr lang="en-GB" dirty="0" smtClean="0"/>
              <a:t>…</a:t>
            </a:r>
            <a:endParaRPr lang="en-GB" dirty="0"/>
          </a:p>
        </p:txBody>
      </p:sp>
      <p:sp>
        <p:nvSpPr>
          <p:cNvPr id="5" name="Content Placeholder 4"/>
          <p:cNvSpPr>
            <a:spLocks noGrp="1"/>
          </p:cNvSpPr>
          <p:nvPr>
            <p:ph idx="1"/>
          </p:nvPr>
        </p:nvSpPr>
        <p:spPr/>
        <p:txBody>
          <a:bodyPr/>
          <a:lstStyle/>
          <a:p>
            <a:r>
              <a:rPr lang="en-GB" dirty="0" smtClean="0"/>
              <a:t>…</a:t>
            </a:r>
            <a:r>
              <a:rPr lang="nb-NO" dirty="0"/>
              <a:t>Etter dette kapittelet bør du kjenne minst to definisjoner av nanoteknologi, noen verktøy som muliggjør nanovitenskap og -teknologi, og eksempler på hvordan nanoteknologi muliggjør nye fremskritt innen bærekraftig energiforsyning, helse og IKT. Du må vite hva ELSA og HMS står for og kunne gi eksempler på drømme- og skrekkscenarioer for nanoteknologi i slik sammenheng. </a:t>
            </a:r>
            <a:endParaRPr lang="en-GB" dirty="0"/>
          </a:p>
        </p:txBody>
      </p:sp>
      <p:sp>
        <p:nvSpPr>
          <p:cNvPr id="3" name="Footer Placeholder 2"/>
          <p:cNvSpPr>
            <a:spLocks noGrp="1"/>
          </p:cNvSpPr>
          <p:nvPr>
            <p:ph type="ftr" sz="quarter" idx="10"/>
          </p:nvPr>
        </p:nvSpPr>
        <p:spPr/>
        <p:txBody>
          <a:bodyPr/>
          <a:lstStyle/>
          <a:p>
            <a:pPr>
              <a:defRPr/>
            </a:pPr>
            <a:r>
              <a:rPr lang="nb-NO" smtClean="0"/>
              <a:t>MENA 1000 – Materialer, energi og nanoteknologi</a:t>
            </a:r>
            <a:endParaRPr lang="en-US"/>
          </a:p>
        </p:txBody>
      </p:sp>
      <p:sp>
        <p:nvSpPr>
          <p:cNvPr id="4" name="Slide Number Placeholder 3"/>
          <p:cNvSpPr>
            <a:spLocks noGrp="1"/>
          </p:cNvSpPr>
          <p:nvPr>
            <p:ph type="sldNum" sz="quarter" idx="11"/>
          </p:nvPr>
        </p:nvSpPr>
        <p:spPr/>
        <p:txBody>
          <a:bodyPr/>
          <a:lstStyle/>
          <a:p>
            <a:pPr>
              <a:defRPr/>
            </a:pPr>
            <a:fld id="{CB5340B1-DA8D-4F46-938A-C894A10F4CE8}" type="slidenum">
              <a:rPr lang="en-US" smtClean="0"/>
              <a:pPr>
                <a:defRPr/>
              </a:pPr>
              <a:t>48</a:t>
            </a:fld>
            <a:endParaRPr lang="en-US"/>
          </a:p>
        </p:txBody>
      </p:sp>
    </p:spTree>
    <p:extLst>
      <p:ext uri="{BB962C8B-B14F-4D97-AF65-F5344CB8AC3E}">
        <p14:creationId xmlns:p14="http://schemas.microsoft.com/office/powerpoint/2010/main" val="30172766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2"/>
          <p:cNvSpPr>
            <a:spLocks noGrp="1"/>
          </p:cNvSpPr>
          <p:nvPr>
            <p:ph type="ftr" sz="quarter" idx="10"/>
          </p:nvPr>
        </p:nvSpPr>
        <p:spPr>
          <a:noFill/>
        </p:spPr>
        <p:txBody>
          <a:bodyPr/>
          <a:lstStyle/>
          <a:p>
            <a:r>
              <a:rPr lang="nb-NO" smtClean="0"/>
              <a:t>MENA 1000 – Materialer, energi og nanoteknologi</a:t>
            </a:r>
            <a:endParaRPr lang="en-US" smtClean="0"/>
          </a:p>
        </p:txBody>
      </p:sp>
      <p:pic>
        <p:nvPicPr>
          <p:cNvPr id="32771" name="Picture 2"/>
          <p:cNvPicPr>
            <a:picLocks noChangeAspect="1" noChangeArrowheads="1"/>
          </p:cNvPicPr>
          <p:nvPr/>
        </p:nvPicPr>
        <p:blipFill>
          <a:blip r:embed="rId2" cstate="print"/>
          <a:srcRect/>
          <a:stretch>
            <a:fillRect/>
          </a:stretch>
        </p:blipFill>
        <p:spPr bwMode="auto">
          <a:xfrm>
            <a:off x="1635125" y="98425"/>
            <a:ext cx="5872163" cy="6661150"/>
          </a:xfrm>
          <a:prstGeom prst="rect">
            <a:avLst/>
          </a:prstGeom>
          <a:noFill/>
          <a:ln w="9525">
            <a:noFill/>
            <a:miter lim="800000"/>
            <a:headEnd/>
            <a:tailEnd/>
          </a:ln>
        </p:spPr>
      </p:pic>
      <p:sp>
        <p:nvSpPr>
          <p:cNvPr id="4" name="Slide Number Placeholder 3"/>
          <p:cNvSpPr>
            <a:spLocks noGrp="1"/>
          </p:cNvSpPr>
          <p:nvPr>
            <p:ph type="sldNum" sz="quarter" idx="11"/>
          </p:nvPr>
        </p:nvSpPr>
        <p:spPr/>
        <p:txBody>
          <a:bodyPr/>
          <a:lstStyle/>
          <a:p>
            <a:pPr>
              <a:defRPr/>
            </a:pPr>
            <a:fld id="{AFB902F3-68C2-4436-8003-1D84C5F3F737}"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Kap. 1 </a:t>
            </a:r>
            <a:r>
              <a:rPr lang="en-GB" dirty="0" err="1" smtClean="0"/>
              <a:t>Oppsummering</a:t>
            </a:r>
            <a:r>
              <a:rPr lang="en-GB" dirty="0" smtClean="0"/>
              <a:t>…</a:t>
            </a:r>
            <a:endParaRPr lang="en-GB" dirty="0"/>
          </a:p>
        </p:txBody>
      </p:sp>
      <p:sp>
        <p:nvSpPr>
          <p:cNvPr id="3" name="Content Placeholder 2"/>
          <p:cNvSpPr>
            <a:spLocks noGrp="1"/>
          </p:cNvSpPr>
          <p:nvPr>
            <p:ph idx="1"/>
          </p:nvPr>
        </p:nvSpPr>
        <p:spPr>
          <a:xfrm>
            <a:off x="685800" y="3315816"/>
            <a:ext cx="7772400" cy="2129408"/>
          </a:xfrm>
        </p:spPr>
        <p:txBody>
          <a:bodyPr/>
          <a:lstStyle/>
          <a:p>
            <a:r>
              <a:rPr lang="nb-NO" dirty="0" smtClean="0"/>
              <a:t>…Selv </a:t>
            </a:r>
            <a:r>
              <a:rPr lang="nb-NO" dirty="0"/>
              <a:t>om vi skal lære mer om dem etter hvert, </a:t>
            </a:r>
            <a:r>
              <a:rPr lang="nb-NO" dirty="0" err="1"/>
              <a:t>kontrollér</a:t>
            </a:r>
            <a:r>
              <a:rPr lang="nb-NO" dirty="0"/>
              <a:t> om du kort kan beskrive eller eksemplifisere følgende begrep fra dette introduksjonskapittelet: </a:t>
            </a:r>
            <a:r>
              <a:rPr lang="nb-NO" i="1" dirty="0"/>
              <a:t>Konstruksjonsmaterialer </a:t>
            </a:r>
            <a:r>
              <a:rPr lang="nb-NO" dirty="0"/>
              <a:t>og </a:t>
            </a:r>
            <a:r>
              <a:rPr lang="nb-NO" i="1" dirty="0"/>
              <a:t>funksjonelle materialer; metaller, keramer </a:t>
            </a:r>
            <a:r>
              <a:rPr lang="nb-NO" dirty="0"/>
              <a:t>og </a:t>
            </a:r>
            <a:r>
              <a:rPr lang="nb-NO" i="1" dirty="0"/>
              <a:t>plast (polymerer); hybrid- </a:t>
            </a:r>
            <a:r>
              <a:rPr lang="nb-NO" dirty="0"/>
              <a:t>og </a:t>
            </a:r>
            <a:r>
              <a:rPr lang="nb-NO" i="1" dirty="0"/>
              <a:t>komposittmaterialer; mikro- </a:t>
            </a:r>
            <a:r>
              <a:rPr lang="nb-NO" dirty="0"/>
              <a:t>og </a:t>
            </a:r>
            <a:r>
              <a:rPr lang="nb-NO" i="1" dirty="0"/>
              <a:t>nanoteknologi; kinetisk </a:t>
            </a:r>
            <a:r>
              <a:rPr lang="nb-NO" dirty="0"/>
              <a:t>og </a:t>
            </a:r>
            <a:r>
              <a:rPr lang="nb-NO" i="1" dirty="0"/>
              <a:t>potensiell energi. </a:t>
            </a:r>
            <a:endParaRPr lang="en-GB" dirty="0"/>
          </a:p>
        </p:txBody>
      </p:sp>
      <p:sp>
        <p:nvSpPr>
          <p:cNvPr id="4" name="Footer Placeholder 3"/>
          <p:cNvSpPr>
            <a:spLocks noGrp="1"/>
          </p:cNvSpPr>
          <p:nvPr>
            <p:ph type="ftr" sz="quarter" idx="10"/>
          </p:nvPr>
        </p:nvSpPr>
        <p:spPr/>
        <p:txBody>
          <a:bodyPr/>
          <a:lstStyle/>
          <a:p>
            <a:pPr>
              <a:defRPr/>
            </a:pPr>
            <a:r>
              <a:rPr lang="nb-NO" smtClean="0"/>
              <a:t>MENA 1000 – Materialer, energi og nanoteknologi</a:t>
            </a:r>
            <a:endParaRPr lang="en-US"/>
          </a:p>
        </p:txBody>
      </p:sp>
      <p:sp>
        <p:nvSpPr>
          <p:cNvPr id="5" name="Slide Number Placeholder 4"/>
          <p:cNvSpPr>
            <a:spLocks noGrp="1"/>
          </p:cNvSpPr>
          <p:nvPr>
            <p:ph type="sldNum" sz="quarter" idx="11"/>
          </p:nvPr>
        </p:nvSpPr>
        <p:spPr/>
        <p:txBody>
          <a:bodyPr/>
          <a:lstStyle/>
          <a:p>
            <a:pPr>
              <a:defRPr/>
            </a:pPr>
            <a:fld id="{33FECD38-B2B0-400B-AC15-8E752814630B}" type="slidenum">
              <a:rPr lang="en-US" smtClean="0"/>
              <a:pPr>
                <a:defRPr/>
              </a:pPr>
              <a:t>5</a:t>
            </a:fld>
            <a:endParaRPr lang="en-US"/>
          </a:p>
        </p:txBody>
      </p:sp>
    </p:spTree>
    <p:extLst>
      <p:ext uri="{BB962C8B-B14F-4D97-AF65-F5344CB8AC3E}">
        <p14:creationId xmlns:p14="http://schemas.microsoft.com/office/powerpoint/2010/main" val="4222805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0"/>
          </p:nvPr>
        </p:nvSpPr>
        <p:spPr/>
        <p:txBody>
          <a:bodyPr/>
          <a:lstStyle/>
          <a:p>
            <a:pPr>
              <a:defRPr/>
            </a:pPr>
            <a:r>
              <a:rPr lang="nb-NO" smtClean="0"/>
              <a:t>MENA 1000 – Materialer, energi og nanoteknologi</a:t>
            </a:r>
            <a:endParaRPr lang="en-US"/>
          </a:p>
        </p:txBody>
      </p:sp>
      <p:sp>
        <p:nvSpPr>
          <p:cNvPr id="5" name="Slide Number Placeholder 4"/>
          <p:cNvSpPr>
            <a:spLocks noGrp="1"/>
          </p:cNvSpPr>
          <p:nvPr>
            <p:ph type="sldNum" sz="quarter" idx="11"/>
          </p:nvPr>
        </p:nvSpPr>
        <p:spPr/>
        <p:txBody>
          <a:bodyPr/>
          <a:lstStyle/>
          <a:p>
            <a:pPr>
              <a:defRPr/>
            </a:pPr>
            <a:fld id="{33FECD38-B2B0-400B-AC15-8E752814630B}" type="slidenum">
              <a:rPr lang="en-US" smtClean="0"/>
              <a:pPr>
                <a:defRPr/>
              </a:pPr>
              <a:t>6</a:t>
            </a:fld>
            <a:endParaRPr lang="en-US"/>
          </a:p>
        </p:txBody>
      </p:sp>
      <p:pic>
        <p:nvPicPr>
          <p:cNvPr id="10242" name="Picture 2" descr="C:\Users\trulsn\Documents\MENA1000\20140820_13485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317" r="6666" b="25714"/>
          <a:stretch/>
        </p:blipFill>
        <p:spPr bwMode="auto">
          <a:xfrm>
            <a:off x="1043608" y="44624"/>
            <a:ext cx="7416824" cy="321648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trulsn\Documents\MENA1000\20140822_1129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19" t="21428" r="5238" b="20000"/>
          <a:stretch/>
        </p:blipFill>
        <p:spPr bwMode="auto">
          <a:xfrm>
            <a:off x="1043608" y="3356992"/>
            <a:ext cx="7416824" cy="352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545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itle 1"/>
          <p:cNvSpPr>
            <a:spLocks noGrp="1"/>
          </p:cNvSpPr>
          <p:nvPr>
            <p:ph type="title"/>
          </p:nvPr>
        </p:nvSpPr>
        <p:spPr/>
        <p:txBody>
          <a:bodyPr/>
          <a:lstStyle/>
          <a:p>
            <a:r>
              <a:rPr lang="en-GB" smtClean="0"/>
              <a:t>Kap. 2 Ytre energi; krefter og felt</a:t>
            </a:r>
          </a:p>
        </p:txBody>
      </p:sp>
      <p:sp>
        <p:nvSpPr>
          <p:cNvPr id="3" name="Content Placeholder 2"/>
          <p:cNvSpPr>
            <a:spLocks noGrp="1"/>
          </p:cNvSpPr>
          <p:nvPr>
            <p:ph idx="1"/>
          </p:nvPr>
        </p:nvSpPr>
        <p:spPr>
          <a:xfrm>
            <a:off x="35496" y="1371600"/>
            <a:ext cx="3886200" cy="4721696"/>
          </a:xfrm>
        </p:spPr>
        <p:txBody>
          <a:bodyPr/>
          <a:lstStyle/>
          <a:p>
            <a:pPr marL="914400" lvl="1" indent="-457200">
              <a:spcBef>
                <a:spcPct val="50000"/>
              </a:spcBef>
              <a:buFontTx/>
              <a:buChar char="•"/>
              <a:defRPr/>
            </a:pPr>
            <a:r>
              <a:rPr lang="nb-NO" dirty="0" smtClean="0"/>
              <a:t>Krefter og bevegelse</a:t>
            </a:r>
          </a:p>
          <a:p>
            <a:pPr marL="914400" lvl="1" indent="-457200">
              <a:spcBef>
                <a:spcPct val="50000"/>
              </a:spcBef>
              <a:buFontTx/>
              <a:buChar char="•"/>
              <a:defRPr/>
            </a:pPr>
            <a:r>
              <a:rPr lang="nb-NO" dirty="0" smtClean="0"/>
              <a:t>Posisjon, hastighet, kraft, masse, akselerasjon</a:t>
            </a:r>
          </a:p>
          <a:p>
            <a:pPr marL="914400" lvl="1" indent="-457200">
              <a:spcBef>
                <a:spcPct val="50000"/>
              </a:spcBef>
              <a:buFontTx/>
              <a:buChar char="•"/>
              <a:defRPr/>
            </a:pPr>
            <a:r>
              <a:rPr lang="nb-NO" dirty="0" smtClean="0"/>
              <a:t>Bevegelsesmengde, impuls</a:t>
            </a:r>
          </a:p>
          <a:p>
            <a:pPr marL="914400" lvl="1" indent="-457200">
              <a:spcBef>
                <a:spcPct val="50000"/>
              </a:spcBef>
              <a:buFontTx/>
              <a:buChar char="•"/>
              <a:defRPr/>
            </a:pPr>
            <a:r>
              <a:rPr lang="nb-NO" dirty="0" smtClean="0"/>
              <a:t>Kinetisk energi</a:t>
            </a:r>
          </a:p>
          <a:p>
            <a:pPr marL="914400" lvl="1" indent="-457200">
              <a:spcBef>
                <a:spcPct val="50000"/>
              </a:spcBef>
              <a:buFontTx/>
              <a:buChar char="•"/>
              <a:defRPr/>
            </a:pPr>
            <a:endParaRPr lang="nb-NO" dirty="0" smtClean="0"/>
          </a:p>
          <a:p>
            <a:pPr marL="914400" lvl="1" indent="-457200">
              <a:spcBef>
                <a:spcPct val="50000"/>
              </a:spcBef>
              <a:buFontTx/>
              <a:buChar char="•"/>
              <a:defRPr/>
            </a:pPr>
            <a:r>
              <a:rPr lang="nb-NO" dirty="0" smtClean="0"/>
              <a:t>Krefter og felt</a:t>
            </a:r>
          </a:p>
          <a:p>
            <a:pPr marL="1371600" lvl="2" indent="-457200">
              <a:spcBef>
                <a:spcPct val="50000"/>
              </a:spcBef>
              <a:defRPr/>
            </a:pPr>
            <a:r>
              <a:rPr lang="nb-NO" sz="1800" dirty="0" err="1" smtClean="0"/>
              <a:t>Gravitasjonelt</a:t>
            </a:r>
            <a:endParaRPr lang="nb-NO" sz="1800" dirty="0" smtClean="0"/>
          </a:p>
          <a:p>
            <a:pPr marL="1371600" lvl="2" indent="-457200">
              <a:spcBef>
                <a:spcPct val="50000"/>
              </a:spcBef>
              <a:defRPr/>
            </a:pPr>
            <a:r>
              <a:rPr lang="nb-NO" sz="1800" dirty="0" smtClean="0"/>
              <a:t>Elektrisk</a:t>
            </a:r>
          </a:p>
          <a:p>
            <a:pPr marL="1371600" lvl="2" indent="-457200">
              <a:spcBef>
                <a:spcPct val="50000"/>
              </a:spcBef>
              <a:defRPr/>
            </a:pPr>
            <a:r>
              <a:rPr lang="nb-NO" sz="1800" dirty="0" smtClean="0"/>
              <a:t>Magnetisk</a:t>
            </a:r>
          </a:p>
          <a:p>
            <a:pPr marL="971550" lvl="1" indent="-457200">
              <a:spcBef>
                <a:spcPct val="50000"/>
              </a:spcBef>
              <a:defRPr/>
            </a:pPr>
            <a:r>
              <a:rPr lang="nb-NO" dirty="0" smtClean="0"/>
              <a:t>Potensiell energi</a:t>
            </a:r>
            <a:endParaRPr lang="en-GB" dirty="0"/>
          </a:p>
        </p:txBody>
      </p:sp>
      <p:sp>
        <p:nvSpPr>
          <p:cNvPr id="1036"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graphicFrame>
        <p:nvGraphicFramePr>
          <p:cNvPr id="1026" name="Object 27"/>
          <p:cNvGraphicFramePr>
            <a:graphicFrameLocks noChangeAspect="1"/>
          </p:cNvGraphicFramePr>
          <p:nvPr>
            <p:extLst>
              <p:ext uri="{D42A27DB-BD31-4B8C-83A1-F6EECF244321}">
                <p14:modId xmlns:p14="http://schemas.microsoft.com/office/powerpoint/2010/main" val="2295592308"/>
              </p:ext>
            </p:extLst>
          </p:nvPr>
        </p:nvGraphicFramePr>
        <p:xfrm>
          <a:off x="3592364" y="2708920"/>
          <a:ext cx="857250" cy="320675"/>
        </p:xfrm>
        <a:graphic>
          <a:graphicData uri="http://schemas.openxmlformats.org/presentationml/2006/ole">
            <mc:AlternateContent xmlns:mc="http://schemas.openxmlformats.org/markup-compatibility/2006">
              <mc:Choice xmlns:v="urn:schemas-microsoft-com:vml" Requires="v">
                <p:oleObj spid="_x0000_s1132" name="Equation" r:id="rId3" imgW="634725" imgH="241195" progId="Equation.3">
                  <p:embed/>
                </p:oleObj>
              </mc:Choice>
              <mc:Fallback>
                <p:oleObj name="Equation" r:id="rId3" imgW="634725" imgH="241195"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2364" y="2708920"/>
                        <a:ext cx="85725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26"/>
          <p:cNvGraphicFramePr>
            <a:graphicFrameLocks noChangeAspect="1"/>
          </p:cNvGraphicFramePr>
          <p:nvPr>
            <p:extLst>
              <p:ext uri="{D42A27DB-BD31-4B8C-83A1-F6EECF244321}">
                <p14:modId xmlns:p14="http://schemas.microsoft.com/office/powerpoint/2010/main" val="1551906195"/>
              </p:ext>
            </p:extLst>
          </p:nvPr>
        </p:nvGraphicFramePr>
        <p:xfrm>
          <a:off x="3592364" y="3115320"/>
          <a:ext cx="755650" cy="268288"/>
        </p:xfrm>
        <a:graphic>
          <a:graphicData uri="http://schemas.openxmlformats.org/presentationml/2006/ole">
            <mc:AlternateContent xmlns:mc="http://schemas.openxmlformats.org/markup-compatibility/2006">
              <mc:Choice xmlns:v="urn:schemas-microsoft-com:vml" Requires="v">
                <p:oleObj spid="_x0000_s1133" name="Equation" r:id="rId5" imgW="558558" imgH="203112" progId="Equation.3">
                  <p:embed/>
                </p:oleObj>
              </mc:Choice>
              <mc:Fallback>
                <p:oleObj name="Equation" r:id="rId5" imgW="558558" imgH="203112" progId="Equation.3">
                  <p:embed/>
                  <p:pic>
                    <p:nvPicPr>
                      <p:cNvPr id="0"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2364" y="3115320"/>
                        <a:ext cx="755650"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25"/>
          <p:cNvGraphicFramePr>
            <a:graphicFrameLocks noChangeAspect="1"/>
          </p:cNvGraphicFramePr>
          <p:nvPr>
            <p:extLst>
              <p:ext uri="{D42A27DB-BD31-4B8C-83A1-F6EECF244321}">
                <p14:modId xmlns:p14="http://schemas.microsoft.com/office/powerpoint/2010/main" val="3329626221"/>
              </p:ext>
            </p:extLst>
          </p:nvPr>
        </p:nvGraphicFramePr>
        <p:xfrm>
          <a:off x="3592364" y="3604270"/>
          <a:ext cx="985838" cy="525463"/>
        </p:xfrm>
        <a:graphic>
          <a:graphicData uri="http://schemas.openxmlformats.org/presentationml/2006/ole">
            <mc:AlternateContent xmlns:mc="http://schemas.openxmlformats.org/markup-compatibility/2006">
              <mc:Choice xmlns:v="urn:schemas-microsoft-com:vml" Requires="v">
                <p:oleObj spid="_x0000_s1134" name="Equation" r:id="rId7" imgW="736280" imgH="393529" progId="Equation.3">
                  <p:embed/>
                </p:oleObj>
              </mc:Choice>
              <mc:Fallback>
                <p:oleObj name="Equation" r:id="rId7" imgW="736280" imgH="393529" progId="Equation.3">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2364" y="3604270"/>
                        <a:ext cx="985838" cy="52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24"/>
          <p:cNvGraphicFramePr>
            <a:graphicFrameLocks noChangeAspect="1"/>
          </p:cNvGraphicFramePr>
          <p:nvPr>
            <p:extLst>
              <p:ext uri="{D42A27DB-BD31-4B8C-83A1-F6EECF244321}">
                <p14:modId xmlns:p14="http://schemas.microsoft.com/office/powerpoint/2010/main" val="2849907430"/>
              </p:ext>
            </p:extLst>
          </p:nvPr>
        </p:nvGraphicFramePr>
        <p:xfrm>
          <a:off x="3592364" y="4210695"/>
          <a:ext cx="704850" cy="268288"/>
        </p:xfrm>
        <a:graphic>
          <a:graphicData uri="http://schemas.openxmlformats.org/presentationml/2006/ole">
            <mc:AlternateContent xmlns:mc="http://schemas.openxmlformats.org/markup-compatibility/2006">
              <mc:Choice xmlns:v="urn:schemas-microsoft-com:vml" Requires="v">
                <p:oleObj spid="_x0000_s1135" name="Equation" r:id="rId9" imgW="520474" imgH="203112" progId="Equation.3">
                  <p:embed/>
                </p:oleObj>
              </mc:Choice>
              <mc:Fallback>
                <p:oleObj name="Equation" r:id="rId9" imgW="520474" imgH="203112" progId="Equation.3">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2364" y="4210695"/>
                        <a:ext cx="704850"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23"/>
          <p:cNvGraphicFramePr>
            <a:graphicFrameLocks noChangeAspect="1"/>
          </p:cNvGraphicFramePr>
          <p:nvPr>
            <p:extLst>
              <p:ext uri="{D42A27DB-BD31-4B8C-83A1-F6EECF244321}">
                <p14:modId xmlns:p14="http://schemas.microsoft.com/office/powerpoint/2010/main" val="3840152247"/>
              </p:ext>
            </p:extLst>
          </p:nvPr>
        </p:nvGraphicFramePr>
        <p:xfrm>
          <a:off x="3563888" y="4554711"/>
          <a:ext cx="2044700" cy="576263"/>
        </p:xfrm>
        <a:graphic>
          <a:graphicData uri="http://schemas.openxmlformats.org/presentationml/2006/ole">
            <mc:AlternateContent xmlns:mc="http://schemas.openxmlformats.org/markup-compatibility/2006">
              <mc:Choice xmlns:v="urn:schemas-microsoft-com:vml" Requires="v">
                <p:oleObj spid="_x0000_s1136" name="Formel" r:id="rId11" imgW="1523880" imgH="431640" progId="Equation.3">
                  <p:embed/>
                </p:oleObj>
              </mc:Choice>
              <mc:Fallback>
                <p:oleObj name="Formel" r:id="rId11" imgW="1523880" imgH="431640" progId="Equation.3">
                  <p:embed/>
                  <p:pic>
                    <p:nvPicPr>
                      <p:cNvPr id="0" name="Object 23"/>
                      <p:cNvPicPr>
                        <a:picLocks noChangeAspect="1" noChangeArrowheads="1"/>
                      </p:cNvPicPr>
                      <p:nvPr/>
                    </p:nvPicPr>
                    <p:blipFill>
                      <a:blip r:embed="rId12"/>
                      <a:srcRect/>
                      <a:stretch>
                        <a:fillRect/>
                      </a:stretch>
                    </p:blipFill>
                    <p:spPr bwMode="auto">
                      <a:xfrm>
                        <a:off x="3563888" y="4554711"/>
                        <a:ext cx="204470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22"/>
          <p:cNvGraphicFramePr>
            <a:graphicFrameLocks noChangeAspect="1"/>
          </p:cNvGraphicFramePr>
          <p:nvPr>
            <p:extLst>
              <p:ext uri="{D42A27DB-BD31-4B8C-83A1-F6EECF244321}">
                <p14:modId xmlns:p14="http://schemas.microsoft.com/office/powerpoint/2010/main" val="416439567"/>
              </p:ext>
            </p:extLst>
          </p:nvPr>
        </p:nvGraphicFramePr>
        <p:xfrm>
          <a:off x="3592364" y="5178573"/>
          <a:ext cx="1036638" cy="563563"/>
        </p:xfrm>
        <a:graphic>
          <a:graphicData uri="http://schemas.openxmlformats.org/presentationml/2006/ole">
            <mc:AlternateContent xmlns:mc="http://schemas.openxmlformats.org/markup-compatibility/2006">
              <mc:Choice xmlns:v="urn:schemas-microsoft-com:vml" Requires="v">
                <p:oleObj spid="_x0000_s1137" name="Equation" r:id="rId13" imgW="774364" imgH="418918" progId="Equation.3">
                  <p:embed/>
                </p:oleObj>
              </mc:Choice>
              <mc:Fallback>
                <p:oleObj name="Equation" r:id="rId13" imgW="774364" imgH="418918" progId="Equation.3">
                  <p:embed/>
                  <p:pic>
                    <p:nvPicPr>
                      <p:cNvPr id="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2364" y="5178573"/>
                        <a:ext cx="1036638"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21"/>
          <p:cNvGraphicFramePr>
            <a:graphicFrameLocks noChangeAspect="1"/>
          </p:cNvGraphicFramePr>
          <p:nvPr>
            <p:extLst>
              <p:ext uri="{D42A27DB-BD31-4B8C-83A1-F6EECF244321}">
                <p14:modId xmlns:p14="http://schemas.microsoft.com/office/powerpoint/2010/main" val="360726372"/>
              </p:ext>
            </p:extLst>
          </p:nvPr>
        </p:nvGraphicFramePr>
        <p:xfrm>
          <a:off x="3592364" y="5840561"/>
          <a:ext cx="755650" cy="255587"/>
        </p:xfrm>
        <a:graphic>
          <a:graphicData uri="http://schemas.openxmlformats.org/presentationml/2006/ole">
            <mc:AlternateContent xmlns:mc="http://schemas.openxmlformats.org/markup-compatibility/2006">
              <mc:Choice xmlns:v="urn:schemas-microsoft-com:vml" Requires="v">
                <p:oleObj spid="_x0000_s1138" name="Equation" r:id="rId15" imgW="558800" imgH="190500" progId="Equation.3">
                  <p:embed/>
                </p:oleObj>
              </mc:Choice>
              <mc:Fallback>
                <p:oleObj name="Equation" r:id="rId15" imgW="558800" imgH="190500" progId="Equation.3">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92364" y="5840561"/>
                        <a:ext cx="755650" cy="25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20"/>
          <p:cNvGraphicFramePr>
            <a:graphicFrameLocks noChangeAspect="1"/>
          </p:cNvGraphicFramePr>
          <p:nvPr>
            <p:extLst>
              <p:ext uri="{D42A27DB-BD31-4B8C-83A1-F6EECF244321}">
                <p14:modId xmlns:p14="http://schemas.microsoft.com/office/powerpoint/2010/main" val="1628069443"/>
              </p:ext>
            </p:extLst>
          </p:nvPr>
        </p:nvGraphicFramePr>
        <p:xfrm>
          <a:off x="3592364" y="6208861"/>
          <a:ext cx="665163" cy="244475"/>
        </p:xfrm>
        <a:graphic>
          <a:graphicData uri="http://schemas.openxmlformats.org/presentationml/2006/ole">
            <mc:AlternateContent xmlns:mc="http://schemas.openxmlformats.org/markup-compatibility/2006">
              <mc:Choice xmlns:v="urn:schemas-microsoft-com:vml" Requires="v">
                <p:oleObj spid="_x0000_s1139" name="Equation" r:id="rId17" imgW="494870" imgH="177646" progId="Equation.3">
                  <p:embed/>
                </p:oleObj>
              </mc:Choice>
              <mc:Fallback>
                <p:oleObj name="Equation" r:id="rId17" imgW="494870" imgH="177646" progId="Equation.3">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92364" y="6208861"/>
                        <a:ext cx="665163"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Rectangle 2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GB"/>
          </a:p>
        </p:txBody>
      </p:sp>
      <p:sp>
        <p:nvSpPr>
          <p:cNvPr id="1038" name="Rectangle 31"/>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GB"/>
          </a:p>
        </p:txBody>
      </p:sp>
      <p:sp>
        <p:nvSpPr>
          <p:cNvPr id="1039" name="Rectangle 32"/>
          <p:cNvSpPr>
            <a:spLocks noChangeArrowheads="1"/>
          </p:cNvSpPr>
          <p:nvPr/>
        </p:nvSpPr>
        <p:spPr bwMode="auto">
          <a:xfrm>
            <a:off x="0" y="695325"/>
            <a:ext cx="9144000" cy="0"/>
          </a:xfrm>
          <a:prstGeom prst="rect">
            <a:avLst/>
          </a:prstGeom>
          <a:noFill/>
          <a:ln w="9525">
            <a:noFill/>
            <a:miter lim="800000"/>
            <a:headEnd/>
            <a:tailEnd/>
          </a:ln>
        </p:spPr>
        <p:txBody>
          <a:bodyPr wrap="none" anchor="ctr">
            <a:spAutoFit/>
          </a:bodyPr>
          <a:lstStyle/>
          <a:p>
            <a:pPr eaLnBrk="0" hangingPunct="0"/>
            <a:r>
              <a:rPr lang="nb-NO" sz="1200">
                <a:cs typeface="Times New Roman" pitchFamily="18" charset="0"/>
              </a:rPr>
              <a:t>    	</a:t>
            </a:r>
            <a:endParaRPr lang="nb-NO"/>
          </a:p>
        </p:txBody>
      </p:sp>
      <p:sp>
        <p:nvSpPr>
          <p:cNvPr id="1041" name="Rectangle 35"/>
          <p:cNvSpPr>
            <a:spLocks noChangeArrowheads="1"/>
          </p:cNvSpPr>
          <p:nvPr/>
        </p:nvSpPr>
        <p:spPr bwMode="auto">
          <a:xfrm>
            <a:off x="0" y="1943100"/>
            <a:ext cx="9144000" cy="0"/>
          </a:xfrm>
          <a:prstGeom prst="rect">
            <a:avLst/>
          </a:prstGeom>
          <a:noFill/>
          <a:ln w="9525">
            <a:noFill/>
            <a:miter lim="800000"/>
            <a:headEnd/>
            <a:tailEnd/>
          </a:ln>
        </p:spPr>
        <p:txBody>
          <a:bodyPr wrap="none" anchor="ctr">
            <a:spAutoFit/>
          </a:bodyPr>
          <a:lstStyle/>
          <a:p>
            <a:pPr algn="l" eaLnBrk="0" hangingPunct="0">
              <a:tabLst>
                <a:tab pos="-360363" algn="r"/>
                <a:tab pos="-1588" algn="r"/>
                <a:tab pos="358775" algn="r"/>
                <a:tab pos="717550" algn="r"/>
                <a:tab pos="1076325" algn="r"/>
                <a:tab pos="1436688" algn="r"/>
                <a:tab pos="1795463" algn="r"/>
                <a:tab pos="2155825" algn="r"/>
                <a:tab pos="2514600" algn="r"/>
                <a:tab pos="2636838" algn="ctr"/>
                <a:tab pos="2873375" algn="r"/>
                <a:tab pos="3233738" algn="r"/>
                <a:tab pos="3592513" algn="r"/>
                <a:tab pos="3952875" algn="r"/>
                <a:tab pos="4311650" algn="r"/>
                <a:tab pos="4670425" algn="r"/>
                <a:tab pos="5030788" algn="r"/>
                <a:tab pos="5273675" algn="r"/>
                <a:tab pos="5389563" algn="r"/>
                <a:tab pos="5749925" algn="r"/>
                <a:tab pos="6108700" algn="r"/>
              </a:tabLst>
            </a:pPr>
            <a:r>
              <a:rPr lang="nb-NO" sz="1200">
                <a:cs typeface="Times New Roman" pitchFamily="18" charset="0"/>
              </a:rPr>
              <a:t>	</a:t>
            </a:r>
            <a:endParaRPr lang="nb-NO" sz="600"/>
          </a:p>
          <a:p>
            <a:pPr algn="l" eaLnBrk="0" hangingPunct="0">
              <a:tabLst>
                <a:tab pos="-360363" algn="r"/>
                <a:tab pos="-1588" algn="r"/>
                <a:tab pos="358775" algn="r"/>
                <a:tab pos="717550" algn="r"/>
                <a:tab pos="1076325" algn="r"/>
                <a:tab pos="1436688" algn="r"/>
                <a:tab pos="1795463" algn="r"/>
                <a:tab pos="2155825" algn="r"/>
                <a:tab pos="2514600" algn="r"/>
                <a:tab pos="2636838" algn="ctr"/>
                <a:tab pos="2873375" algn="r"/>
                <a:tab pos="3233738" algn="r"/>
                <a:tab pos="3592513" algn="r"/>
                <a:tab pos="3952875" algn="r"/>
                <a:tab pos="4311650" algn="r"/>
                <a:tab pos="4670425" algn="r"/>
                <a:tab pos="5030788" algn="r"/>
                <a:tab pos="5273675" algn="r"/>
                <a:tab pos="5389563" algn="r"/>
                <a:tab pos="5749925" algn="r"/>
                <a:tab pos="6108700" algn="r"/>
              </a:tabLst>
            </a:pPr>
            <a:endParaRPr lang="nb-NO"/>
          </a:p>
        </p:txBody>
      </p:sp>
      <p:sp>
        <p:nvSpPr>
          <p:cNvPr id="1042" name="Rectangle 36"/>
          <p:cNvSpPr>
            <a:spLocks noChangeArrowheads="1"/>
          </p:cNvSpPr>
          <p:nvPr/>
        </p:nvSpPr>
        <p:spPr bwMode="auto">
          <a:xfrm>
            <a:off x="0" y="2371725"/>
            <a:ext cx="9144000" cy="0"/>
          </a:xfrm>
          <a:prstGeom prst="rect">
            <a:avLst/>
          </a:prstGeom>
          <a:noFill/>
          <a:ln w="9525">
            <a:noFill/>
            <a:miter lim="800000"/>
            <a:headEnd/>
            <a:tailEnd/>
          </a:ln>
        </p:spPr>
        <p:txBody>
          <a:bodyPr wrap="none" anchor="ctr">
            <a:spAutoFit/>
          </a:bodyPr>
          <a:lstStyle/>
          <a:p>
            <a:pPr eaLnBrk="0" hangingPunct="0"/>
            <a:r>
              <a:rPr lang="nb-NO" sz="1200">
                <a:cs typeface="Times New Roman" pitchFamily="18" charset="0"/>
              </a:rPr>
              <a:t> </a:t>
            </a:r>
            <a:endParaRPr lang="nb-NO"/>
          </a:p>
        </p:txBody>
      </p:sp>
      <p:sp>
        <p:nvSpPr>
          <p:cNvPr id="1043" name="Rectangle 38"/>
          <p:cNvSpPr>
            <a:spLocks noChangeArrowheads="1"/>
          </p:cNvSpPr>
          <p:nvPr/>
        </p:nvSpPr>
        <p:spPr bwMode="auto">
          <a:xfrm>
            <a:off x="0" y="3438525"/>
            <a:ext cx="9144000" cy="0"/>
          </a:xfrm>
          <a:prstGeom prst="rect">
            <a:avLst/>
          </a:prstGeom>
          <a:noFill/>
          <a:ln w="9525">
            <a:noFill/>
            <a:miter lim="800000"/>
            <a:headEnd/>
            <a:tailEnd/>
          </a:ln>
        </p:spPr>
        <p:txBody>
          <a:bodyPr wrap="none" anchor="ctr">
            <a:spAutoFit/>
          </a:bodyPr>
          <a:lstStyle/>
          <a:p>
            <a:pPr eaLnBrk="0" hangingPunct="0"/>
            <a:r>
              <a:rPr lang="nb-NO" sz="1200">
                <a:cs typeface="Times New Roman" pitchFamily="18" charset="0"/>
              </a:rPr>
              <a:t>. 		</a:t>
            </a:r>
            <a:endParaRPr lang="nb-NO"/>
          </a:p>
        </p:txBody>
      </p:sp>
      <p:sp>
        <p:nvSpPr>
          <p:cNvPr id="20" name="Slide Number Placeholder 19"/>
          <p:cNvSpPr>
            <a:spLocks noGrp="1"/>
          </p:cNvSpPr>
          <p:nvPr>
            <p:ph type="sldNum" sz="quarter" idx="11"/>
          </p:nvPr>
        </p:nvSpPr>
        <p:spPr/>
        <p:txBody>
          <a:bodyPr/>
          <a:lstStyle/>
          <a:p>
            <a:pPr>
              <a:defRPr/>
            </a:pPr>
            <a:fld id="{33FECD38-B2B0-400B-AC15-8E752814630B}" type="slidenum">
              <a:rPr lang="en-US" smtClean="0"/>
              <a:pPr>
                <a:defRPr/>
              </a:pPr>
              <a:t>7</a:t>
            </a:fld>
            <a:endParaRPr lang="en-US"/>
          </a:p>
        </p:txBody>
      </p:sp>
      <p:pic>
        <p:nvPicPr>
          <p:cNvPr id="4" name="Picture 19" descr="C:\Users\trulsn\Documents\MENA1000bok\Figurer\x ray tube wiki free.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24128" y="4509120"/>
            <a:ext cx="3333333" cy="19646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1"/>
          <p:cNvSpPr>
            <a:spLocks noGrp="1"/>
          </p:cNvSpPr>
          <p:nvPr>
            <p:ph type="title"/>
          </p:nvPr>
        </p:nvSpPr>
        <p:spPr/>
        <p:txBody>
          <a:bodyPr/>
          <a:lstStyle/>
          <a:p>
            <a:r>
              <a:rPr lang="en-GB" smtClean="0"/>
              <a:t>Kap. 2 - Stråling</a:t>
            </a:r>
          </a:p>
        </p:txBody>
      </p:sp>
      <p:sp>
        <p:nvSpPr>
          <p:cNvPr id="2055" name="Footer Placeholder 3"/>
          <p:cNvSpPr>
            <a:spLocks noGrp="1"/>
          </p:cNvSpPr>
          <p:nvPr>
            <p:ph type="ftr" sz="quarter" idx="10"/>
          </p:nvPr>
        </p:nvSpPr>
        <p:spPr>
          <a:noFill/>
        </p:spPr>
        <p:txBody>
          <a:bodyPr/>
          <a:lstStyle/>
          <a:p>
            <a:r>
              <a:rPr lang="nb-NO" smtClean="0"/>
              <a:t>MENA 1000 – Materialer, energi og nanoteknologi</a:t>
            </a:r>
            <a:endParaRPr lang="en-US" smtClean="0"/>
          </a:p>
        </p:txBody>
      </p:sp>
      <p:sp>
        <p:nvSpPr>
          <p:cNvPr id="20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2050" name="Object 6"/>
          <p:cNvGraphicFramePr>
            <a:graphicFrameLocks noChangeAspect="1"/>
          </p:cNvGraphicFramePr>
          <p:nvPr/>
        </p:nvGraphicFramePr>
        <p:xfrm>
          <a:off x="7524750" y="1700213"/>
          <a:ext cx="989013" cy="779462"/>
        </p:xfrm>
        <a:graphic>
          <a:graphicData uri="http://schemas.openxmlformats.org/presentationml/2006/ole">
            <mc:AlternateContent xmlns:mc="http://schemas.openxmlformats.org/markup-compatibility/2006">
              <mc:Choice xmlns:v="urn:schemas-microsoft-com:vml" Requires="v">
                <p:oleObj spid="_x0000_s2102" name="Equation" r:id="rId3" imgW="495085" imgH="393529" progId="Equation.3">
                  <p:embed/>
                </p:oleObj>
              </mc:Choice>
              <mc:Fallback>
                <p:oleObj name="Equation" r:id="rId3" imgW="495085" imgH="393529"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700213"/>
                        <a:ext cx="989013"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5"/>
          <p:cNvGraphicFramePr>
            <a:graphicFrameLocks noChangeAspect="1"/>
          </p:cNvGraphicFramePr>
          <p:nvPr/>
        </p:nvGraphicFramePr>
        <p:xfrm>
          <a:off x="7524750" y="2924175"/>
          <a:ext cx="1311275" cy="476250"/>
        </p:xfrm>
        <a:graphic>
          <a:graphicData uri="http://schemas.openxmlformats.org/presentationml/2006/ole">
            <mc:AlternateContent xmlns:mc="http://schemas.openxmlformats.org/markup-compatibility/2006">
              <mc:Choice xmlns:v="urn:schemas-microsoft-com:vml" Requires="v">
                <p:oleObj spid="_x0000_s2103" name="Equation" r:id="rId5" imgW="660113" imgH="241195" progId="Equation.3">
                  <p:embed/>
                </p:oleObj>
              </mc:Choice>
              <mc:Fallback>
                <p:oleObj name="Equation" r:id="rId5" imgW="660113" imgH="241195"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2924175"/>
                        <a:ext cx="131127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7308850" y="3716338"/>
          <a:ext cx="1616075" cy="457200"/>
        </p:xfrm>
        <a:graphic>
          <a:graphicData uri="http://schemas.openxmlformats.org/presentationml/2006/ole">
            <mc:AlternateContent xmlns:mc="http://schemas.openxmlformats.org/markup-compatibility/2006">
              <mc:Choice xmlns:v="urn:schemas-microsoft-com:vml" Requires="v">
                <p:oleObj spid="_x0000_s2104" name="Equation" r:id="rId7" imgW="812447" imgH="228501" progId="Equation.3">
                  <p:embed/>
                </p:oleObj>
              </mc:Choice>
              <mc:Fallback>
                <p:oleObj name="Equation" r:id="rId7" imgW="812447"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3716338"/>
                        <a:ext cx="16160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3"/>
          <p:cNvGraphicFramePr>
            <a:graphicFrameLocks noChangeAspect="1"/>
          </p:cNvGraphicFramePr>
          <p:nvPr/>
        </p:nvGraphicFramePr>
        <p:xfrm>
          <a:off x="7596188" y="4508500"/>
          <a:ext cx="1084262" cy="779463"/>
        </p:xfrm>
        <a:graphic>
          <a:graphicData uri="http://schemas.openxmlformats.org/presentationml/2006/ole">
            <mc:AlternateContent xmlns:mc="http://schemas.openxmlformats.org/markup-compatibility/2006">
              <mc:Choice xmlns:v="urn:schemas-microsoft-com:vml" Requires="v">
                <p:oleObj spid="_x0000_s2105" name="Equation" r:id="rId9" imgW="545863" imgH="393529" progId="Equation.3">
                  <p:embed/>
                </p:oleObj>
              </mc:Choice>
              <mc:Fallback>
                <p:oleObj name="Equation" r:id="rId9" imgW="545863" imgH="393529"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8" y="4508500"/>
                        <a:ext cx="1084262"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sp>
        <p:nvSpPr>
          <p:cNvPr id="2058" name="Rectangle 8"/>
          <p:cNvSpPr>
            <a:spLocks noChangeArrowheads="1"/>
          </p:cNvSpPr>
          <p:nvPr/>
        </p:nvSpPr>
        <p:spPr bwMode="auto">
          <a:xfrm>
            <a:off x="0" y="390525"/>
            <a:ext cx="9144000" cy="0"/>
          </a:xfrm>
          <a:prstGeom prst="rect">
            <a:avLst/>
          </a:prstGeom>
          <a:noFill/>
          <a:ln w="9525">
            <a:noFill/>
            <a:miter lim="800000"/>
            <a:headEnd/>
            <a:tailEnd/>
          </a:ln>
        </p:spPr>
        <p:txBody>
          <a:bodyPr wrap="none" anchor="ctr">
            <a:spAutoFit/>
          </a:bodyPr>
          <a:lstStyle/>
          <a:p>
            <a:pPr eaLnBrk="0" hangingPunct="0"/>
            <a:r>
              <a:rPr lang="nb-NO" sz="1200">
                <a:cs typeface="Times New Roman" pitchFamily="18" charset="0"/>
              </a:rPr>
              <a:t> 		</a:t>
            </a:r>
            <a:endParaRPr lang="nb-NO"/>
          </a:p>
        </p:txBody>
      </p:sp>
      <p:sp>
        <p:nvSpPr>
          <p:cNvPr id="2059" name="Rectangle 9"/>
          <p:cNvSpPr>
            <a:spLocks noChangeArrowheads="1"/>
          </p:cNvSpPr>
          <p:nvPr/>
        </p:nvSpPr>
        <p:spPr bwMode="auto">
          <a:xfrm>
            <a:off x="0" y="628650"/>
            <a:ext cx="9144000" cy="0"/>
          </a:xfrm>
          <a:prstGeom prst="rect">
            <a:avLst/>
          </a:prstGeom>
          <a:noFill/>
          <a:ln w="9525">
            <a:noFill/>
            <a:miter lim="800000"/>
            <a:headEnd/>
            <a:tailEnd/>
          </a:ln>
        </p:spPr>
        <p:txBody>
          <a:bodyPr wrap="none" anchor="ctr">
            <a:spAutoFit/>
          </a:bodyPr>
          <a:lstStyle/>
          <a:p>
            <a:pPr eaLnBrk="0" hangingPunct="0"/>
            <a:r>
              <a:rPr lang="nb-NO" sz="1200">
                <a:cs typeface="Times New Roman" pitchFamily="18" charset="0"/>
              </a:rPr>
              <a:t> </a:t>
            </a:r>
            <a:endParaRPr lang="nb-NO"/>
          </a:p>
        </p:txBody>
      </p:sp>
      <p:sp>
        <p:nvSpPr>
          <p:cNvPr id="2060" name="Rectangle 10"/>
          <p:cNvSpPr>
            <a:spLocks noChangeArrowheads="1"/>
          </p:cNvSpPr>
          <p:nvPr/>
        </p:nvSpPr>
        <p:spPr bwMode="auto">
          <a:xfrm>
            <a:off x="0" y="857250"/>
            <a:ext cx="9144000" cy="0"/>
          </a:xfrm>
          <a:prstGeom prst="rect">
            <a:avLst/>
          </a:prstGeom>
          <a:noFill/>
          <a:ln w="9525">
            <a:noFill/>
            <a:miter lim="800000"/>
            <a:headEnd/>
            <a:tailEnd/>
          </a:ln>
        </p:spPr>
        <p:txBody>
          <a:bodyPr wrap="none" anchor="ctr">
            <a:spAutoFit/>
          </a:bodyPr>
          <a:lstStyle/>
          <a:p>
            <a:pPr eaLnBrk="0" hangingPunct="0"/>
            <a:r>
              <a:rPr lang="nb-NO" sz="1200">
                <a:cs typeface="Times New Roman" pitchFamily="18" charset="0"/>
              </a:rPr>
              <a:t>	</a:t>
            </a:r>
            <a:endParaRPr lang="nb-NO"/>
          </a:p>
        </p:txBody>
      </p:sp>
      <p:sp>
        <p:nvSpPr>
          <p:cNvPr id="2061" name="Rectangle 11"/>
          <p:cNvSpPr>
            <a:spLocks noChangeArrowheads="1"/>
          </p:cNvSpPr>
          <p:nvPr/>
        </p:nvSpPr>
        <p:spPr bwMode="auto">
          <a:xfrm>
            <a:off x="0" y="1247775"/>
            <a:ext cx="9144000" cy="0"/>
          </a:xfrm>
          <a:prstGeom prst="rect">
            <a:avLst/>
          </a:prstGeom>
          <a:noFill/>
          <a:ln w="9525">
            <a:noFill/>
            <a:miter lim="800000"/>
            <a:headEnd/>
            <a:tailEnd/>
          </a:ln>
        </p:spPr>
        <p:txBody>
          <a:bodyPr wrap="none" anchor="ctr">
            <a:spAutoFit/>
          </a:bodyPr>
          <a:lstStyle/>
          <a:p>
            <a:pPr eaLnBrk="0" hangingPunct="0"/>
            <a:r>
              <a:rPr lang="nb-NO" sz="600"/>
              <a:t> </a:t>
            </a:r>
            <a:endParaRPr lang="nb-NO"/>
          </a:p>
        </p:txBody>
      </p:sp>
      <p:pic>
        <p:nvPicPr>
          <p:cNvPr id="2062" name="Picture 5" descr="EIN-7-18-elektromagnetisk-straaling"/>
          <p:cNvPicPr>
            <a:picLocks noChangeAspect="1" noChangeArrowheads="1"/>
          </p:cNvPicPr>
          <p:nvPr/>
        </p:nvPicPr>
        <p:blipFill>
          <a:blip r:embed="rId11" cstate="print"/>
          <a:srcRect/>
          <a:stretch>
            <a:fillRect/>
          </a:stretch>
        </p:blipFill>
        <p:spPr bwMode="auto">
          <a:xfrm>
            <a:off x="323850" y="1628775"/>
            <a:ext cx="4419600" cy="2163763"/>
          </a:xfrm>
          <a:prstGeom prst="rect">
            <a:avLst/>
          </a:prstGeom>
          <a:noFill/>
          <a:ln w="9525">
            <a:noFill/>
            <a:miter lim="800000"/>
            <a:headEnd/>
            <a:tailEnd/>
          </a:ln>
        </p:spPr>
      </p:pic>
      <p:pic>
        <p:nvPicPr>
          <p:cNvPr id="2063" name="Picture 7" descr="EIN-10-6-straaling-absorbsjon"/>
          <p:cNvPicPr>
            <a:picLocks noChangeAspect="1" noChangeArrowheads="1"/>
          </p:cNvPicPr>
          <p:nvPr/>
        </p:nvPicPr>
        <p:blipFill>
          <a:blip r:embed="rId12" cstate="print"/>
          <a:srcRect/>
          <a:stretch>
            <a:fillRect/>
          </a:stretch>
        </p:blipFill>
        <p:spPr bwMode="auto">
          <a:xfrm>
            <a:off x="395288" y="4581525"/>
            <a:ext cx="6543675" cy="1747838"/>
          </a:xfrm>
          <a:prstGeom prst="rect">
            <a:avLst/>
          </a:prstGeom>
          <a:noFill/>
          <a:ln w="9525">
            <a:noFill/>
            <a:miter lim="800000"/>
            <a:headEnd/>
            <a:tailEnd/>
          </a:ln>
        </p:spPr>
      </p:pic>
      <p:sp>
        <p:nvSpPr>
          <p:cNvPr id="16" name="Slide Number Placeholder 15"/>
          <p:cNvSpPr>
            <a:spLocks noGrp="1"/>
          </p:cNvSpPr>
          <p:nvPr>
            <p:ph type="sldNum" sz="quarter" idx="11"/>
          </p:nvPr>
        </p:nvSpPr>
        <p:spPr/>
        <p:txBody>
          <a:bodyPr/>
          <a:lstStyle/>
          <a:p>
            <a:pPr>
              <a:defRPr/>
            </a:pPr>
            <a:fld id="{CB5340B1-DA8D-4F46-938A-C894A10F4CE8}"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Kap. 2 </a:t>
            </a:r>
            <a:r>
              <a:rPr lang="en-GB" dirty="0" err="1" smtClean="0"/>
              <a:t>Oppsummering</a:t>
            </a:r>
            <a:r>
              <a:rPr lang="en-GB" dirty="0" smtClean="0"/>
              <a:t>…</a:t>
            </a:r>
            <a:endParaRPr lang="en-GB" dirty="0"/>
          </a:p>
        </p:txBody>
      </p:sp>
      <p:sp>
        <p:nvSpPr>
          <p:cNvPr id="5" name="Content Placeholder 4"/>
          <p:cNvSpPr>
            <a:spLocks noGrp="1"/>
          </p:cNvSpPr>
          <p:nvPr>
            <p:ph idx="1"/>
          </p:nvPr>
        </p:nvSpPr>
        <p:spPr>
          <a:xfrm>
            <a:off x="685800" y="1371600"/>
            <a:ext cx="7772400" cy="2417440"/>
          </a:xfrm>
        </p:spPr>
        <p:txBody>
          <a:bodyPr/>
          <a:lstStyle/>
          <a:p>
            <a:r>
              <a:rPr lang="nb-NO" dirty="0" smtClean="0"/>
              <a:t>…Fra </a:t>
            </a:r>
            <a:r>
              <a:rPr lang="nb-NO" dirty="0"/>
              <a:t>dette kapittelet bør du som minimum kjenne og kunne gjøre kort rede for følgende begrep: </a:t>
            </a:r>
            <a:r>
              <a:rPr lang="nb-NO" i="1" dirty="0"/>
              <a:t>Moment </a:t>
            </a:r>
            <a:r>
              <a:rPr lang="nb-NO" dirty="0"/>
              <a:t>og </a:t>
            </a:r>
            <a:r>
              <a:rPr lang="nb-NO" i="1" dirty="0"/>
              <a:t>kinetisk energi </a:t>
            </a:r>
            <a:r>
              <a:rPr lang="nb-NO" dirty="0"/>
              <a:t>for et legeme med masse </a:t>
            </a:r>
            <a:r>
              <a:rPr lang="nb-NO" i="1" dirty="0"/>
              <a:t>m </a:t>
            </a:r>
            <a:r>
              <a:rPr lang="nb-NO" dirty="0"/>
              <a:t>og hastighet </a:t>
            </a:r>
            <a:r>
              <a:rPr lang="nb-NO" i="1" dirty="0"/>
              <a:t>v; impuls </a:t>
            </a:r>
            <a:r>
              <a:rPr lang="nb-NO" dirty="0"/>
              <a:t>og </a:t>
            </a:r>
            <a:r>
              <a:rPr lang="nb-NO" i="1" dirty="0"/>
              <a:t>energibevaring </a:t>
            </a:r>
            <a:r>
              <a:rPr lang="nb-NO" dirty="0"/>
              <a:t>når legemer møtes; nærkrefter (</a:t>
            </a:r>
            <a:r>
              <a:rPr lang="nb-NO" i="1" dirty="0"/>
              <a:t>kraft </a:t>
            </a:r>
            <a:r>
              <a:rPr lang="nb-NO" dirty="0"/>
              <a:t>og </a:t>
            </a:r>
            <a:r>
              <a:rPr lang="nb-NO" i="1" dirty="0"/>
              <a:t>motkraft</a:t>
            </a:r>
            <a:r>
              <a:rPr lang="nb-NO" dirty="0"/>
              <a:t>), </a:t>
            </a:r>
            <a:r>
              <a:rPr lang="nb-NO" i="1" dirty="0"/>
              <a:t>fjernkrefter </a:t>
            </a:r>
            <a:r>
              <a:rPr lang="nb-NO" dirty="0"/>
              <a:t>og </a:t>
            </a:r>
            <a:r>
              <a:rPr lang="nb-NO" i="1" dirty="0"/>
              <a:t>potensiell energi </a:t>
            </a:r>
            <a:r>
              <a:rPr lang="nb-NO" dirty="0"/>
              <a:t>i </a:t>
            </a:r>
            <a:r>
              <a:rPr lang="nb-NO" i="1" dirty="0"/>
              <a:t>gravitasjonelt og elektrisk felt; akselerasjon; arbeid; elektromagnetisk stråling</a:t>
            </a:r>
            <a:r>
              <a:rPr lang="nb-NO" dirty="0"/>
              <a:t>; </a:t>
            </a:r>
            <a:r>
              <a:rPr lang="nb-NO" i="1" dirty="0"/>
              <a:t>kvantifisert energi</a:t>
            </a:r>
            <a:r>
              <a:rPr lang="nb-NO" dirty="0"/>
              <a:t>. </a:t>
            </a:r>
            <a:endParaRPr lang="en-GB" dirty="0"/>
          </a:p>
        </p:txBody>
      </p:sp>
      <p:sp>
        <p:nvSpPr>
          <p:cNvPr id="3" name="Footer Placeholder 2"/>
          <p:cNvSpPr>
            <a:spLocks noGrp="1"/>
          </p:cNvSpPr>
          <p:nvPr>
            <p:ph type="ftr" sz="quarter" idx="10"/>
          </p:nvPr>
        </p:nvSpPr>
        <p:spPr/>
        <p:txBody>
          <a:bodyPr/>
          <a:lstStyle/>
          <a:p>
            <a:pPr>
              <a:defRPr/>
            </a:pPr>
            <a:r>
              <a:rPr lang="nb-NO" smtClean="0"/>
              <a:t>MENA 1000 – Materialer, energi og nanoteknologi</a:t>
            </a:r>
            <a:endParaRPr lang="en-US"/>
          </a:p>
        </p:txBody>
      </p:sp>
      <p:sp>
        <p:nvSpPr>
          <p:cNvPr id="4" name="Slide Number Placeholder 3"/>
          <p:cNvSpPr>
            <a:spLocks noGrp="1"/>
          </p:cNvSpPr>
          <p:nvPr>
            <p:ph type="sldNum" sz="quarter" idx="11"/>
          </p:nvPr>
        </p:nvSpPr>
        <p:spPr/>
        <p:txBody>
          <a:bodyPr/>
          <a:lstStyle/>
          <a:p>
            <a:pPr>
              <a:defRPr/>
            </a:pPr>
            <a:fld id="{CB5340B1-DA8D-4F46-938A-C894A10F4CE8}" type="slidenum">
              <a:rPr lang="en-US" smtClean="0"/>
              <a:pPr>
                <a:defRPr/>
              </a:pPr>
              <a:t>9</a:t>
            </a:fld>
            <a:endParaRPr lang="en-US"/>
          </a:p>
        </p:txBody>
      </p:sp>
    </p:spTree>
    <p:extLst>
      <p:ext uri="{BB962C8B-B14F-4D97-AF65-F5344CB8AC3E}">
        <p14:creationId xmlns:p14="http://schemas.microsoft.com/office/powerpoint/2010/main" val="188360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66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15719</TotalTime>
  <Words>2643</Words>
  <Application>Microsoft Office PowerPoint</Application>
  <PresentationFormat>On-screen Show (4:3)</PresentationFormat>
  <Paragraphs>514</Paragraphs>
  <Slides>49</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53" baseType="lpstr">
      <vt:lpstr>Default Design</vt:lpstr>
      <vt:lpstr>Equation</vt:lpstr>
      <vt:lpstr>Formel</vt:lpstr>
      <vt:lpstr>Microsoft Formelredigering 3.0</vt:lpstr>
      <vt:lpstr>MENA 1000; Materialer, energi og nanoteknologi</vt:lpstr>
      <vt:lpstr>Hva er et materiale?</vt:lpstr>
      <vt:lpstr>Kap 1. De store linjene</vt:lpstr>
      <vt:lpstr>Kap 1. Materialtyper</vt:lpstr>
      <vt:lpstr>Kap. 1 Oppsummering…</vt:lpstr>
      <vt:lpstr>PowerPoint Presentation</vt:lpstr>
      <vt:lpstr>Kap. 2 Ytre energi; krefter og felt</vt:lpstr>
      <vt:lpstr>Kap. 2 - Stråling</vt:lpstr>
      <vt:lpstr>Kap. 2 Oppsummering…</vt:lpstr>
      <vt:lpstr>Kap. 3 Termodynamikk – indre energi – varme - entalpi</vt:lpstr>
      <vt:lpstr>Kap. 3 Entropi</vt:lpstr>
      <vt:lpstr>Entropi</vt:lpstr>
      <vt:lpstr>Kap. 3 Gibbs energi</vt:lpstr>
      <vt:lpstr>Kap. 3 Standardbetingelser</vt:lpstr>
      <vt:lpstr>PowerPoint Presentation</vt:lpstr>
      <vt:lpstr>Kap 3. Entalpier, entropier, Gibbs energier</vt:lpstr>
      <vt:lpstr>n- og p-leder</vt:lpstr>
      <vt:lpstr>Kap. 3 Oppsummering…</vt:lpstr>
      <vt:lpstr>Kap. 4 Periodesystemet</vt:lpstr>
      <vt:lpstr>Kap. 4 Oppsummering…</vt:lpstr>
      <vt:lpstr>Kap. 5 Bindinger</vt:lpstr>
      <vt:lpstr>Bånd</vt:lpstr>
      <vt:lpstr>Organiske forbindelser</vt:lpstr>
      <vt:lpstr>Kap. 5 - bindinger og forbindelser</vt:lpstr>
      <vt:lpstr>Kap. 5. Oppsummering…</vt:lpstr>
      <vt:lpstr>Kap. 6 Kjemiske likevekter</vt:lpstr>
      <vt:lpstr>Nernst-ligningen</vt:lpstr>
      <vt:lpstr>Kap. 6 Oppsummering…</vt:lpstr>
      <vt:lpstr>Kap. 7 Struktur og defekter</vt:lpstr>
      <vt:lpstr>Kap. 5 Faste løsninger - fasediagram</vt:lpstr>
      <vt:lpstr>Kap. 7 Oppsummering…</vt:lpstr>
      <vt:lpstr>Kap. 8 Mekaniske egenskaper - konstruksjonsmaterialer</vt:lpstr>
      <vt:lpstr>Kap. 8 Oppsummering…</vt:lpstr>
      <vt:lpstr>Kap. 9 Fysikalske egenskaper</vt:lpstr>
      <vt:lpstr>Optiske egenskaper – d-ioner i krytallfelt</vt:lpstr>
      <vt:lpstr>Kap. 9   Magnetiske egenskaper</vt:lpstr>
      <vt:lpstr>Kap. 9   n-p overganger</vt:lpstr>
      <vt:lpstr>Kap. 9 Oppsummering…</vt:lpstr>
      <vt:lpstr>PowerPoint Presentation</vt:lpstr>
      <vt:lpstr>PowerPoint Presentation</vt:lpstr>
      <vt:lpstr>Konvertering og lagring av energi</vt:lpstr>
      <vt:lpstr>Kap. 10 Oppsummering…</vt:lpstr>
      <vt:lpstr>Kap. 11 Nanoteknologi - definisjoner</vt:lpstr>
      <vt:lpstr>Kap. 12 Nanoteknologi - verktøyene</vt:lpstr>
      <vt:lpstr>Kap. 12 – Nanoteknologi – Materialene - Karbon</vt:lpstr>
      <vt:lpstr>Kap. 12 Nanoteknologi - Teknologiene</vt:lpstr>
      <vt:lpstr>Atomer – elektroner - bindinger – faste stoffer - nanoteknologi</vt:lpstr>
      <vt:lpstr>Kap. 11 Oppsummering…</vt:lpstr>
      <vt:lpstr>PowerPoint Presentation</vt:lpstr>
    </vt:vector>
  </TitlesOfParts>
  <Company>UiO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Truls Norby</dc:creator>
  <cp:lastModifiedBy>Truls Eivind Norby</cp:lastModifiedBy>
  <cp:revision>353</cp:revision>
  <dcterms:created xsi:type="dcterms:W3CDTF">2003-05-03T22:01:05Z</dcterms:created>
  <dcterms:modified xsi:type="dcterms:W3CDTF">2016-12-04T17:31:43Z</dcterms:modified>
</cp:coreProperties>
</file>