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2" r:id="rId2"/>
    <p:sldId id="263" r:id="rId3"/>
    <p:sldId id="279" r:id="rId4"/>
    <p:sldId id="269" r:id="rId5"/>
    <p:sldId id="281" r:id="rId6"/>
    <p:sldId id="264" r:id="rId7"/>
    <p:sldId id="265" r:id="rId8"/>
    <p:sldId id="282" r:id="rId9"/>
    <p:sldId id="266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6" r:id="rId29"/>
    <p:sldId id="305" r:id="rId30"/>
    <p:sldId id="302" r:id="rId31"/>
    <p:sldId id="303" r:id="rId32"/>
    <p:sldId id="308" r:id="rId33"/>
    <p:sldId id="309" r:id="rId34"/>
    <p:sldId id="310" r:id="rId35"/>
    <p:sldId id="304" r:id="rId36"/>
    <p:sldId id="311" r:id="rId37"/>
    <p:sldId id="307" r:id="rId38"/>
    <p:sldId id="301" r:id="rId39"/>
  </p:sldIdLst>
  <p:sldSz cx="9144000" cy="6858000" type="screen4x3"/>
  <p:notesSz cx="6735763" cy="98663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00"/>
    <a:srgbClr val="993399"/>
    <a:srgbClr val="003366"/>
    <a:srgbClr val="000000"/>
    <a:srgbClr val="FFFFFF"/>
    <a:srgbClr val="CCCC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9" autoAdjust="0"/>
    <p:restoredTop sz="91122" autoAdjust="0"/>
  </p:normalViewPr>
  <p:slideViewPr>
    <p:cSldViewPr snapToGrid="0">
      <p:cViewPr varScale="1">
        <p:scale>
          <a:sx n="67" d="100"/>
          <a:sy n="67" d="100"/>
        </p:scale>
        <p:origin x="-486" y="-102"/>
      </p:cViewPr>
      <p:guideLst>
        <p:guide orient="horz" pos="2160"/>
        <p:guide pos="5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756" y="-114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01" tIns="45450" rIns="90901" bIns="45450" numCol="1" anchor="t" anchorCtr="0" compatLnSpc="1">
            <a:prstTxWarp prst="textNoShape">
              <a:avLst/>
            </a:prstTxWarp>
          </a:bodyPr>
          <a:lstStyle>
            <a:lvl1pPr algn="l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01" tIns="45450" rIns="90901" bIns="45450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6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01" tIns="45450" rIns="90901" bIns="45450" numCol="1" anchor="b" anchorCtr="0" compatLnSpc="1">
            <a:prstTxWarp prst="textNoShape">
              <a:avLst/>
            </a:prstTxWarp>
          </a:bodyPr>
          <a:lstStyle>
            <a:lvl1pPr algn="l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6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01" tIns="45450" rIns="90901" bIns="45450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AFD32DF-0FC5-4EE8-B7B6-FAB35D5D1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02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510" tIns="45754" rIns="91510" bIns="45754" numCol="1" anchor="ctr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938" y="0"/>
            <a:ext cx="29178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510" tIns="45754" rIns="91510" bIns="45754" numCol="1" anchor="ctr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8188"/>
            <a:ext cx="493553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7888"/>
            <a:ext cx="4941887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510" tIns="45754" rIns="91510" bIns="457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78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510" tIns="45754" rIns="91510" bIns="45754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938" y="9371013"/>
            <a:ext cx="29178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510" tIns="45754" rIns="91510" bIns="45754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4903D7C-0015-4FE9-B417-CD3ABA313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64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598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598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598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598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5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5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5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5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3B26D33-AE00-4E56-96F0-314AF1DDC2CA}" type="slidenum">
              <a:rPr lang="en-US" sz="1200" smtClean="0">
                <a:latin typeface="Times New Roman" pitchFamily="18" charset="0"/>
              </a:rPr>
              <a:pPr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3950" cy="3700462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7888"/>
            <a:ext cx="4941887" cy="4437062"/>
          </a:xfrm>
          <a:noFill/>
        </p:spPr>
        <p:txBody>
          <a:bodyPr/>
          <a:lstStyle/>
          <a:p>
            <a:pPr marL="228600" indent="-228600" eaLnBrk="1" hangingPunct="1">
              <a:buFontTx/>
              <a:buAutoNum type="arabicParenR"/>
            </a:pPr>
            <a:endParaRPr lang="nb-NO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657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683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3225" y="304800"/>
            <a:ext cx="2109788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275" y="304800"/>
            <a:ext cx="6178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2050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5" y="3048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275" y="1524000"/>
            <a:ext cx="4143375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8050" y="1524000"/>
            <a:ext cx="4144963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8050" y="3810000"/>
            <a:ext cx="4144963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093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5" y="3048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275" y="1524000"/>
            <a:ext cx="4143375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524000"/>
            <a:ext cx="4144963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271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5" y="3048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75" y="1524000"/>
            <a:ext cx="4143375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8050" y="1524000"/>
            <a:ext cx="4144963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8050" y="3810000"/>
            <a:ext cx="4144963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016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4551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87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75" y="1524000"/>
            <a:ext cx="4143375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524000"/>
            <a:ext cx="4144963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791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22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786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552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90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749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5" y="1524000"/>
            <a:ext cx="844073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2275" y="304800"/>
            <a:ext cx="7467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8" name="Picture 70" descr="logo_face_lite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298450"/>
            <a:ext cx="8969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71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0813"/>
            <a:ext cx="91440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4.emf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hyperlink" Target="http://www.dlr.de/media/en/desktopdefault.aspx/tabid-4995/8426_read-17464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4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98449"/>
            <a:ext cx="2984500" cy="5200651"/>
          </a:xfrm>
        </p:spPr>
        <p:txBody>
          <a:bodyPr/>
          <a:lstStyle/>
          <a:p>
            <a:r>
              <a:rPr lang="en-US" sz="1600" b="1" dirty="0" smtClean="0"/>
              <a:t>MEK400 – Experimental methods in fluid mechanics</a:t>
            </a:r>
          </a:p>
          <a:p>
            <a:endParaRPr lang="en-US" sz="1600" b="1" dirty="0" smtClean="0"/>
          </a:p>
          <a:p>
            <a:r>
              <a:rPr lang="en-US" sz="2800" b="1" dirty="0" smtClean="0"/>
              <a:t>Introduction to Particle Image Velocimetry (PIV)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26.2.2013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J. Kristian Sveen </a:t>
            </a:r>
            <a:r>
              <a:rPr lang="en-US" sz="1400" b="1" dirty="0" smtClean="0"/>
              <a:t>(IFE/FACE/</a:t>
            </a:r>
            <a:r>
              <a:rPr lang="en-US" sz="1400" b="1" dirty="0" err="1" smtClean="0"/>
              <a:t>UiO</a:t>
            </a:r>
            <a:r>
              <a:rPr lang="en-US" sz="1400" b="1" dirty="0" smtClean="0"/>
              <a:t>)</a:t>
            </a:r>
          </a:p>
          <a:p>
            <a:endParaRPr lang="en-US" sz="1400" b="1" dirty="0" smtClean="0"/>
          </a:p>
        </p:txBody>
      </p:sp>
      <p:pic>
        <p:nvPicPr>
          <p:cNvPr id="4" name="Picture 6" descr="C:\Data\MatPIV\MatPIV161\Demo3\mpim1b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6"/>
          <a:stretch/>
        </p:blipFill>
        <p:spPr bwMode="auto">
          <a:xfrm>
            <a:off x="2962141" y="2443627"/>
            <a:ext cx="6095324" cy="34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Sensitivity of cross correlation to image features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4289612"/>
            <a:ext cx="8440738" cy="1653987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Amplitude – What happens if intensity in </a:t>
            </a:r>
            <a:r>
              <a:rPr lang="en-GB" sz="2000" i="1" dirty="0" smtClean="0"/>
              <a:t>f</a:t>
            </a:r>
            <a:r>
              <a:rPr lang="en-GB" sz="2000" dirty="0" smtClean="0"/>
              <a:t> is doubled from t</a:t>
            </a:r>
            <a:r>
              <a:rPr lang="en-GB" sz="2000" baseline="-25000" dirty="0"/>
              <a:t>1</a:t>
            </a:r>
            <a:r>
              <a:rPr lang="en-GB" sz="2000" dirty="0" smtClean="0"/>
              <a:t> to t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?</a:t>
            </a:r>
          </a:p>
          <a:p>
            <a:pPr marL="0" indent="0">
              <a:buNone/>
            </a:pPr>
            <a:r>
              <a:rPr lang="en-GB" sz="2000" dirty="0" smtClean="0"/>
              <a:t>Background – What happens if background is non-zero and non-uniform?</a:t>
            </a:r>
          </a:p>
          <a:p>
            <a:pPr marL="0" indent="0">
              <a:buNone/>
            </a:pPr>
            <a:endParaRPr lang="en-GB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436682"/>
              </p:ext>
            </p:extLst>
          </p:nvPr>
        </p:nvGraphicFramePr>
        <p:xfrm>
          <a:off x="1636713" y="1593850"/>
          <a:ext cx="5478462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Formel" r:id="rId3" imgW="2577960" imgH="812520" progId="Equation.3">
                  <p:embed/>
                </p:oleObj>
              </mc:Choice>
              <mc:Fallback>
                <p:oleObj name="Formel" r:id="rId3" imgW="2577960" imgH="8125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593850"/>
                        <a:ext cx="5478462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30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Removing effects of background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1176" y="1425388"/>
            <a:ext cx="2811836" cy="130436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Subtract background from </a:t>
            </a:r>
            <a:r>
              <a:rPr lang="en-GB" sz="2000" i="1" dirty="0" smtClean="0"/>
              <a:t>f</a:t>
            </a:r>
            <a:r>
              <a:rPr lang="en-GB" sz="2000" dirty="0" smtClean="0"/>
              <a:t> and </a:t>
            </a:r>
            <a:r>
              <a:rPr lang="en-GB" sz="2000" i="1" dirty="0" smtClean="0"/>
              <a:t>g</a:t>
            </a:r>
            <a:r>
              <a:rPr lang="en-GB" sz="2000" dirty="0" smtClean="0"/>
              <a:t> before calculating correlation</a:t>
            </a:r>
            <a:endParaRPr lang="en-GB" sz="2000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77" y="931208"/>
            <a:ext cx="6270812" cy="470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4059" y="5392271"/>
            <a:ext cx="2259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signal including background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5392271"/>
            <a:ext cx="2259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signal with background removed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5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Normalization of correlation signal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318" y="2810434"/>
            <a:ext cx="6173601" cy="158675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Assuming means have been subtracted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Common simplification assumes evenly distributed pattern (standard deviation does not change locally):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431697"/>
              </p:ext>
            </p:extLst>
          </p:nvPr>
        </p:nvGraphicFramePr>
        <p:xfrm>
          <a:off x="728663" y="1347788"/>
          <a:ext cx="6557962" cy="132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Formel" r:id="rId3" imgW="3085920" imgH="622080" progId="Equation.3">
                  <p:embed/>
                </p:oleObj>
              </mc:Choice>
              <mc:Fallback>
                <p:oleObj name="Formel" r:id="rId3" imgW="3085920" imgH="622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347788"/>
                        <a:ext cx="6557962" cy="132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096986"/>
              </p:ext>
            </p:extLst>
          </p:nvPr>
        </p:nvGraphicFramePr>
        <p:xfrm>
          <a:off x="1501775" y="5037138"/>
          <a:ext cx="53705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Formel" r:id="rId5" imgW="2527200" imgH="507960" progId="Equation.3">
                  <p:embed/>
                </p:oleObj>
              </mc:Choice>
              <mc:Fallback>
                <p:oleObj name="Formel" r:id="rId5" imgW="2527200" imgH="5079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775" y="5037138"/>
                        <a:ext cx="53705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30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Correcting for loss of pattern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3999"/>
            <a:ext cx="4701054" cy="4863354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If pattern moves “many pixels” between frames information is lost</a:t>
            </a:r>
          </a:p>
          <a:p>
            <a:pPr marL="0" indent="0">
              <a:buNone/>
            </a:pPr>
            <a:r>
              <a:rPr lang="en-GB" sz="2000" dirty="0" smtClean="0"/>
              <a:t>Only a part of the window (pattern) contributes to correlation signal</a:t>
            </a:r>
          </a:p>
          <a:p>
            <a:pPr marL="0" indent="0">
              <a:buNone/>
            </a:pPr>
            <a:r>
              <a:rPr lang="en-GB" sz="2000" dirty="0" smtClean="0"/>
              <a:t>Same applies for large velocity differences across windows</a:t>
            </a:r>
          </a:p>
          <a:p>
            <a:pPr marL="0" indent="0">
              <a:buNone/>
            </a:pPr>
            <a:endParaRPr lang="en-GB" sz="2000" dirty="0"/>
          </a:p>
          <a:p>
            <a:pPr>
              <a:buFont typeface="Wingdings" pitchFamily="2" charset="2"/>
              <a:buChar char="à"/>
            </a:pPr>
            <a:r>
              <a:rPr lang="en-GB" sz="2000" dirty="0" smtClean="0">
                <a:sym typeface="Wingdings" pitchFamily="2" charset="2"/>
              </a:rPr>
              <a:t>Leads to a bias towards smaller values (see </a:t>
            </a:r>
            <a:r>
              <a:rPr lang="en-GB" sz="2000" dirty="0" err="1" smtClean="0">
                <a:sym typeface="Wingdings" pitchFamily="2" charset="2"/>
              </a:rPr>
              <a:t>Westerweel</a:t>
            </a:r>
            <a:r>
              <a:rPr lang="en-GB" sz="2000" dirty="0" smtClean="0">
                <a:sym typeface="Wingdings" pitchFamily="2" charset="2"/>
              </a:rPr>
              <a:t>, 1993)</a:t>
            </a:r>
          </a:p>
          <a:p>
            <a:pPr>
              <a:buFont typeface="Wingdings" pitchFamily="2" charset="2"/>
              <a:buChar char="à"/>
            </a:pPr>
            <a:endParaRPr lang="en-GB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GB" sz="2000" dirty="0" smtClean="0">
                <a:sym typeface="Wingdings" pitchFamily="2" charset="2"/>
              </a:rPr>
              <a:t>Use window shifting to improve correlation</a:t>
            </a:r>
            <a:endParaRPr lang="en-GB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2" t="13454" r="30909" b="13091"/>
          <a:stretch/>
        </p:blipFill>
        <p:spPr bwMode="auto">
          <a:xfrm>
            <a:off x="5253088" y="1411942"/>
            <a:ext cx="3890912" cy="480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Sub-pixel displacement estimation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8440738" cy="93681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By interpolating the peak in the correlation plane, sub-pixel accuracy may be achieved.</a:t>
            </a:r>
            <a:endParaRPr lang="en-GB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3473738"/>
            <a:ext cx="9047018" cy="287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2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Peak interpolation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5212043" cy="175708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3 common interpolation schemes</a:t>
            </a:r>
          </a:p>
          <a:p>
            <a:pPr lvl="1"/>
            <a:r>
              <a:rPr lang="en-GB" dirty="0" err="1" smtClean="0"/>
              <a:t>Center</a:t>
            </a:r>
            <a:r>
              <a:rPr lang="en-GB" dirty="0" smtClean="0"/>
              <a:t> of mass</a:t>
            </a:r>
          </a:p>
          <a:p>
            <a:pPr lvl="1"/>
            <a:r>
              <a:rPr lang="en-GB" dirty="0" smtClean="0"/>
              <a:t>Parabolic fit</a:t>
            </a:r>
          </a:p>
          <a:p>
            <a:pPr lvl="1"/>
            <a:r>
              <a:rPr lang="en-GB" b="1" dirty="0" smtClean="0"/>
              <a:t>Gaussian fit</a:t>
            </a:r>
            <a:endParaRPr lang="en-GB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984725"/>
              </p:ext>
            </p:extLst>
          </p:nvPr>
        </p:nvGraphicFramePr>
        <p:xfrm>
          <a:off x="3410884" y="2186361"/>
          <a:ext cx="515461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Formel" r:id="rId3" imgW="2425680" imgH="431640" progId="Equation.3">
                  <p:embed/>
                </p:oleObj>
              </mc:Choice>
              <mc:Fallback>
                <p:oleObj name="Formel" r:id="rId3" imgW="242568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0884" y="2186361"/>
                        <a:ext cx="515461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3" y="3469340"/>
            <a:ext cx="4190999" cy="314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5738" y="3302314"/>
            <a:ext cx="59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</a:t>
            </a:r>
            <a:r>
              <a:rPr lang="en-GB" baseline="-25000" dirty="0" smtClean="0"/>
              <a:t>0</a:t>
            </a:r>
            <a:endParaRPr lang="en-GB" baseline="-25000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 bwMode="auto">
          <a:xfrm flipH="1">
            <a:off x="3072652" y="3502369"/>
            <a:ext cx="1153086" cy="92784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714499" y="3500717"/>
            <a:ext cx="59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</a:t>
            </a:r>
            <a:r>
              <a:rPr lang="en-GB" baseline="-25000" dirty="0" smtClean="0"/>
              <a:t>-1</a:t>
            </a:r>
            <a:endParaRPr lang="en-GB" baseline="-25000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 bwMode="auto">
          <a:xfrm>
            <a:off x="2306170" y="3700772"/>
            <a:ext cx="329454" cy="7770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979893" y="3837836"/>
            <a:ext cx="59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</a:t>
            </a:r>
            <a:r>
              <a:rPr lang="en-GB" baseline="-25000" dirty="0" smtClean="0"/>
              <a:t>+1</a:t>
            </a:r>
            <a:endParaRPr lang="en-GB" baseline="-250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225053" y="3984222"/>
            <a:ext cx="1754841" cy="68745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072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the peak becomes narrow, sub-pixel resolution may be lost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53" y="1524000"/>
            <a:ext cx="8054788" cy="100404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May lead to “peak-locking”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-only the central lobe contributes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818" r="26023" b="7273"/>
          <a:stretch/>
        </p:blipFill>
        <p:spPr bwMode="auto">
          <a:xfrm>
            <a:off x="4105836" y="2689766"/>
            <a:ext cx="4863353" cy="37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8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Also the interpolation scheme may contribute to peak locking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65" y="1524000"/>
            <a:ext cx="4586848" cy="44196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The traditional solution is to use sub-pixel window shifting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Requires substantial image interpolation and iteration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2" y="1856048"/>
            <a:ext cx="32861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76" y="3133164"/>
            <a:ext cx="600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error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450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happens in regions with background gradients?</a:t>
            </a:r>
            <a:endParaRPr lang="en-GB" dirty="0"/>
          </a:p>
        </p:txBody>
      </p:sp>
      <p:pic>
        <p:nvPicPr>
          <p:cNvPr id="4" name="Picture 6" descr="C:\Data\MatPIV\MatPIV161\Demo3\mpim1b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6"/>
          <a:stretch/>
        </p:blipFill>
        <p:spPr bwMode="auto">
          <a:xfrm>
            <a:off x="124811" y="1502334"/>
            <a:ext cx="3573129" cy="203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353976" y="1795845"/>
            <a:ext cx="232776" cy="207763"/>
          </a:xfrm>
          <a:prstGeom prst="rect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318" y="4027394"/>
            <a:ext cx="3774141" cy="283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47" y="4027394"/>
            <a:ext cx="3718110" cy="278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05" y="1428749"/>
            <a:ext cx="2846295" cy="213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15702" y="1795845"/>
            <a:ext cx="1859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Standard FFT based correlation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97705" y="4585447"/>
            <a:ext cx="2669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Background gradients have huge influence on result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12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image example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65" y="2087656"/>
            <a:ext cx="6360459" cy="477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8488" y="1308882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Our standard FFT based correlation</a:t>
            </a:r>
            <a:endParaRPr lang="en-GB" sz="18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966882" y="1990165"/>
            <a:ext cx="1411942" cy="847164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378824" y="1770547"/>
            <a:ext cx="197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The correct peak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82388" y="3012141"/>
            <a:ext cx="1627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…a few other correlation functions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732429" y="3267635"/>
            <a:ext cx="417979" cy="255495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732429" y="3012141"/>
            <a:ext cx="3646395" cy="766483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1732429" y="3220570"/>
            <a:ext cx="4950759" cy="921125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stCxn id="10" idx="1"/>
          </p:cNvCxnSpPr>
          <p:nvPr/>
        </p:nvCxnSpPr>
        <p:spPr bwMode="auto">
          <a:xfrm>
            <a:off x="5378824" y="1955213"/>
            <a:ext cx="1129552" cy="882116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0" idx="1"/>
          </p:cNvCxnSpPr>
          <p:nvPr/>
        </p:nvCxnSpPr>
        <p:spPr bwMode="auto">
          <a:xfrm flipH="1">
            <a:off x="2702859" y="1955213"/>
            <a:ext cx="2675965" cy="882116"/>
          </a:xfrm>
          <a:prstGeom prst="straightConnector1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35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This presentation looks at how to use pattern matching to measure velocities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7"/>
          <a:stretch/>
        </p:blipFill>
        <p:spPr>
          <a:xfrm>
            <a:off x="230531" y="2403645"/>
            <a:ext cx="4117299" cy="2616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5563" y="2384446"/>
            <a:ext cx="3620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GB" dirty="0" smtClean="0"/>
              <a:t>Pattern matching in PIV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 smtClean="0"/>
              <a:t>Challenges – solutions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 smtClean="0"/>
              <a:t>Laboratory application</a:t>
            </a:r>
            <a:endParaRPr lang="en-GB" dirty="0" smtClean="0"/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GB" dirty="0" smtClean="0"/>
              <a:t>Seeding, 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GB" dirty="0" smtClean="0"/>
              <a:t>illumination, 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GB" dirty="0" smtClean="0"/>
              <a:t>imaging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04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Vector validation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3006725" cy="44196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Our vector field…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Clearly some vectors are wrong?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How do we determine this?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83" y="2124635"/>
            <a:ext cx="5786717" cy="43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8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Vector validation </a:t>
            </a:r>
            <a:br>
              <a:rPr lang="en-GB" dirty="0" smtClean="0"/>
            </a:br>
            <a:r>
              <a:rPr lang="en-GB" dirty="0" smtClean="0"/>
              <a:t>– global 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3625290" cy="44196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Identify vectors that are significantly different from average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plot </a:t>
            </a:r>
            <a:r>
              <a:rPr lang="en-GB" i="1" dirty="0" smtClean="0"/>
              <a:t>u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</a:t>
            </a:r>
            <a:r>
              <a:rPr lang="en-GB" i="1" dirty="0" smtClean="0"/>
              <a:t>v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Drawback: if mean is used, faulty vectors contribute to the mean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10385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6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Vector validation </a:t>
            </a:r>
            <a:br>
              <a:rPr lang="en-GB" dirty="0" smtClean="0"/>
            </a:br>
            <a:r>
              <a:rPr lang="en-GB" dirty="0" smtClean="0"/>
              <a:t>– local 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3974913" cy="44196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Use smaller regions for comparison</a:t>
            </a:r>
          </a:p>
          <a:p>
            <a:pPr marL="0" indent="0">
              <a:buNone/>
            </a:pPr>
            <a:r>
              <a:rPr lang="en-GB" dirty="0" smtClean="0"/>
              <a:t>If vector is significantly different from 8 or 24 </a:t>
            </a:r>
            <a:r>
              <a:rPr lang="en-GB" dirty="0" err="1" smtClean="0"/>
              <a:t>neighbors</a:t>
            </a:r>
            <a:r>
              <a:rPr lang="en-GB" dirty="0" smtClean="0"/>
              <a:t> – it may be discarded</a:t>
            </a:r>
          </a:p>
          <a:p>
            <a:pPr marL="0" indent="0">
              <a:buNone/>
            </a:pPr>
            <a:r>
              <a:rPr lang="en-GB" dirty="0" smtClean="0"/>
              <a:t>Use mean or median:</a:t>
            </a:r>
          </a:p>
          <a:p>
            <a:pPr marL="0" indent="0">
              <a:buNone/>
            </a:pPr>
            <a:r>
              <a:rPr lang="en-GB" dirty="0" smtClean="0"/>
              <a:t>Median safer – less likely to be biased by the faulty vector(s)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41" y="1590115"/>
            <a:ext cx="4836459" cy="362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3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Vector validation </a:t>
            </a:r>
            <a:br>
              <a:rPr lang="en-GB" dirty="0" smtClean="0"/>
            </a:br>
            <a:r>
              <a:rPr lang="en-GB" dirty="0" smtClean="0"/>
              <a:t>– signal to noise ratio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3692525" cy="44196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Compare peak height to second highest peak in correlation plane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Quality of signal compared to level of noise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Often also referred to as a detectability measure</a:t>
            </a:r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13" y="1963271"/>
            <a:ext cx="5463987" cy="409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3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“Alternative” correlation functions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86" y="1537447"/>
            <a:ext cx="7740089" cy="129988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Often referred to as “Distance metrics”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Minimum quadratic difference (Gui&amp;Merzkirch,2000):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06826"/>
              </p:ext>
            </p:extLst>
          </p:nvPr>
        </p:nvGraphicFramePr>
        <p:xfrm>
          <a:off x="135514" y="3121314"/>
          <a:ext cx="8824913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Formel" r:id="rId3" imgW="4152600" imgH="1117440" progId="Equation.3">
                  <p:embed/>
                </p:oleObj>
              </mc:Choice>
              <mc:Fallback>
                <p:oleObj name="Formel" r:id="rId3" imgW="4152600" imgH="1117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14" y="3121314"/>
                        <a:ext cx="8824913" cy="237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3738282" y="4303059"/>
            <a:ext cx="2944906" cy="127747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8282" y="5580529"/>
            <a:ext cx="294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Recognise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0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“Alternative” correlation functions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4" y="1524000"/>
            <a:ext cx="7834219" cy="155537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Normalised correlation is often a better choice over standard FFT based correlation since it handles pattern variation better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410531"/>
              </p:ext>
            </p:extLst>
          </p:nvPr>
        </p:nvGraphicFramePr>
        <p:xfrm>
          <a:off x="661428" y="3069011"/>
          <a:ext cx="6557962" cy="132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Formel" r:id="rId3" imgW="3085920" imgH="622080" progId="Equation.3">
                  <p:embed/>
                </p:oleObj>
              </mc:Choice>
              <mc:Fallback>
                <p:oleObj name="Formel" r:id="rId3" imgW="3085920" imgH="6220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428" y="3069011"/>
                        <a:ext cx="6557962" cy="132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22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“Alternative” correlation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7982137" cy="7620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Looking back at the FFT based correlation: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792843"/>
              </p:ext>
            </p:extLst>
          </p:nvPr>
        </p:nvGraphicFramePr>
        <p:xfrm>
          <a:off x="1636713" y="2198967"/>
          <a:ext cx="5478462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Formel" r:id="rId3" imgW="2578100" imgH="812800" progId="Equation.3">
                  <p:embed/>
                </p:oleObj>
              </mc:Choice>
              <mc:Fallback>
                <p:oleObj name="Formel" r:id="rId3" imgW="2578100" imgH="812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2198967"/>
                        <a:ext cx="5478462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2353" y="4128247"/>
            <a:ext cx="7664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If amplitude variations hamper the precision – is it possible to reduce the effect by, say, using Phase correlations?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373065"/>
              </p:ext>
            </p:extLst>
          </p:nvPr>
        </p:nvGraphicFramePr>
        <p:xfrm>
          <a:off x="2977403" y="4836133"/>
          <a:ext cx="2563813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Formel" r:id="rId5" imgW="1206360" imgH="482400" progId="Equation.3">
                  <p:embed/>
                </p:oleObj>
              </mc:Choice>
              <mc:Fallback>
                <p:oleObj name="Formel" r:id="rId5" imgW="1206360" imgH="48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7403" y="4836133"/>
                        <a:ext cx="2563813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2353" y="5970494"/>
            <a:ext cx="7490012" cy="40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Removing the amplitude works, but we loose precision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8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correlations in PIV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8452784" cy="160916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Phase correlations have been applied in PIV by several authors due to robustness to noise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Use as a first iteration step</a:t>
            </a:r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58" y="273311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5835" y="3146612"/>
            <a:ext cx="1223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Phase </a:t>
            </a:r>
            <a:r>
              <a:rPr lang="en-GB" dirty="0" err="1" smtClean="0"/>
              <a:t>corr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828800" y="3500555"/>
            <a:ext cx="564776" cy="0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7427258" y="3146612"/>
            <a:ext cx="132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mqd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7032812" y="3346667"/>
            <a:ext cx="255494" cy="0"/>
          </a:xfrm>
          <a:prstGeom prst="straightConnector1">
            <a:avLst/>
          </a:pr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944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short summary</a:t>
            </a:r>
            <a:endParaRPr lang="en-GB" dirty="0"/>
          </a:p>
        </p:txBody>
      </p:sp>
      <p:pic>
        <p:nvPicPr>
          <p:cNvPr id="25602" name="Picture 2" descr="The correlation of the two interrogation areas, I1 and I2 , results in the particle displacement DX, represented by a signal peak in the correlation C(DX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51" y="1467130"/>
            <a:ext cx="3434790" cy="46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7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PIV in the laboratory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45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human brain is great at matching patterns</a:t>
            </a:r>
            <a:endParaRPr lang="en-GB" dirty="0"/>
          </a:p>
        </p:txBody>
      </p:sp>
      <p:pic>
        <p:nvPicPr>
          <p:cNvPr id="7170" name="Picture 2" descr="C:\Program Files\Microsoft Office\MEDIA\CAGCAT10\j033236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71" y="1592730"/>
            <a:ext cx="1830388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Program Files\Microsoft Office\MEDIA\CAGCAT10\j021672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1418105"/>
            <a:ext cx="1450975" cy="18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518" y="4571731"/>
            <a:ext cx="4494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Computers perhaps a little less great</a:t>
            </a:r>
            <a:endParaRPr lang="en-GB" dirty="0"/>
          </a:p>
        </p:txBody>
      </p:sp>
      <p:pic>
        <p:nvPicPr>
          <p:cNvPr id="6" name="Picture 2" descr="C:\Documents and Settings\jks\My Documents\My Photos\Lofoten 2011\DSCN86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12222" r="32708" b="32361"/>
          <a:stretch/>
        </p:blipFill>
        <p:spPr bwMode="auto">
          <a:xfrm>
            <a:off x="4719918" y="3442198"/>
            <a:ext cx="4424082" cy="30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7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practical aspects of PIV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6" y="1524000"/>
            <a:ext cx="3786654" cy="54684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So far: software principles</a:t>
            </a:r>
          </a:p>
        </p:txBody>
      </p:sp>
      <p:pic>
        <p:nvPicPr>
          <p:cNvPr id="24578" name="Picture 2" descr="http://www.dantecdynamics.com/Files/Billeder/support_and_download/resarch_and_education/measurement_principles/piv/overveiw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46" y="1815353"/>
            <a:ext cx="5061954" cy="41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51287" y="6141276"/>
            <a:ext cx="2394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From www.dantecdynamics.com</a:t>
            </a:r>
            <a:endParaRPr lang="en-GB" sz="1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6759" y="4446493"/>
            <a:ext cx="2639170" cy="108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dirty="0" smtClean="0"/>
              <a:t>Next: what we do in the laboratory</a:t>
            </a:r>
            <a:endParaRPr lang="en-GB" dirty="0" smtClean="0"/>
          </a:p>
        </p:txBody>
      </p:sp>
      <p:sp>
        <p:nvSpPr>
          <p:cNvPr id="5" name="Oval 4"/>
          <p:cNvSpPr/>
          <p:nvPr/>
        </p:nvSpPr>
        <p:spPr bwMode="auto">
          <a:xfrm>
            <a:off x="4867835" y="4087906"/>
            <a:ext cx="4276165" cy="2191869"/>
          </a:xfrm>
          <a:prstGeom prst="ellipse">
            <a:avLst/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082046" y="1990165"/>
            <a:ext cx="1955683" cy="2218764"/>
          </a:xfrm>
          <a:prstGeom prst="line">
            <a:avLst/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065929" y="4208929"/>
            <a:ext cx="779930" cy="578224"/>
          </a:xfrm>
          <a:prstGeom prst="straightConnector1">
            <a:avLst/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150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Seeding of flow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6" y="1523999"/>
            <a:ext cx="2764678" cy="4406153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For pattern matching to work, we need </a:t>
            </a:r>
          </a:p>
          <a:p>
            <a:r>
              <a:rPr lang="en-GB" sz="2000" dirty="0"/>
              <a:t>A</a:t>
            </a:r>
            <a:r>
              <a:rPr lang="en-GB" sz="2000" dirty="0" smtClean="0"/>
              <a:t> pattern</a:t>
            </a:r>
          </a:p>
          <a:p>
            <a:r>
              <a:rPr lang="en-GB" sz="2000" dirty="0" smtClean="0"/>
              <a:t>Images of the pattern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Ludwig </a:t>
            </a:r>
            <a:r>
              <a:rPr lang="en-GB" sz="2000" dirty="0" err="1" smtClean="0"/>
              <a:t>Prandtl</a:t>
            </a:r>
            <a:r>
              <a:rPr lang="en-GB" sz="2000" dirty="0" smtClean="0"/>
              <a:t> used particles in visualization experiments in the 1920’s and 1930’s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- Small </a:t>
            </a:r>
            <a:r>
              <a:rPr lang="en-GB" sz="2000" dirty="0" err="1" smtClean="0"/>
              <a:t>aluminum</a:t>
            </a:r>
            <a:r>
              <a:rPr lang="en-GB" sz="2000" dirty="0" smtClean="0"/>
              <a:t> particles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63071" y="6051176"/>
            <a:ext cx="7987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See </a:t>
            </a:r>
            <a:r>
              <a:rPr lang="en-GB" dirty="0" smtClean="0">
                <a:hlinkClick r:id="rId4"/>
              </a:rPr>
              <a:t>www.dlr.de</a:t>
            </a:r>
            <a:endParaRPr lang="en-GB" dirty="0"/>
          </a:p>
        </p:txBody>
      </p:sp>
      <p:pic>
        <p:nvPicPr>
          <p:cNvPr id="5" name="isfv14_prandtl_pi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7185" y="1219201"/>
            <a:ext cx="5524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seeding material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754115"/>
              </p:ext>
            </p:extLst>
          </p:nvPr>
        </p:nvGraphicFramePr>
        <p:xfrm>
          <a:off x="3160058" y="1162842"/>
          <a:ext cx="5836023" cy="5278992"/>
        </p:xfrm>
        <a:graphic>
          <a:graphicData uri="http://schemas.openxmlformats.org/drawingml/2006/table">
            <a:tbl>
              <a:tblPr/>
              <a:tblGrid>
                <a:gridCol w="2181074"/>
                <a:gridCol w="935273"/>
                <a:gridCol w="922968"/>
                <a:gridCol w="910661"/>
                <a:gridCol w="886047"/>
              </a:tblGrid>
              <a:tr h="799609"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</a:rPr>
                        <a:t> </a:t>
                      </a:r>
                    </a:p>
                  </a:txBody>
                  <a:tcPr marL="219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>PSP</a:t>
                      </a:r>
                      <a:br>
                        <a:rPr lang="nb-NO" sz="1200"/>
                      </a:br>
                      <a:r>
                        <a:rPr lang="nb-NO" sz="1200"/>
                        <a:t>Polyamide seeding </a:t>
                      </a:r>
                      <a:br>
                        <a:rPr lang="nb-NO" sz="1200"/>
                      </a:br>
                      <a:r>
                        <a:rPr lang="nb-NO" sz="1200"/>
                        <a:t>particles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>HGS</a:t>
                      </a:r>
                      <a:br>
                        <a:rPr lang="nb-NO" sz="1200"/>
                      </a:br>
                      <a:r>
                        <a:rPr lang="nb-NO" sz="1200"/>
                        <a:t>Hollow glass spheres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S-HGS</a:t>
                      </a:r>
                      <a:br>
                        <a:rPr lang="en-US" sz="1200"/>
                      </a:br>
                      <a:r>
                        <a:rPr lang="en-US" sz="1200"/>
                        <a:t>Silver-coated hollow glass spheres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>FPP</a:t>
                      </a:r>
                      <a:br>
                        <a:rPr lang="nb-NO" sz="1200"/>
                      </a:br>
                      <a:r>
                        <a:rPr lang="nb-NO" sz="1200"/>
                        <a:t>Fluorescent polymer particles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</a:tr>
              <a:tr h="351306"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</a:rPr>
                        <a:t>Mean particle size (µm)</a:t>
                      </a:r>
                    </a:p>
                  </a:txBody>
                  <a:tcPr marL="219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5, 20, 50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10, 30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878264"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</a:rPr>
                        <a:t>Size distribution</a:t>
                      </a:r>
                    </a:p>
                  </a:txBody>
                  <a:tcPr marL="219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1 - 10 µm</a:t>
                      </a:r>
                      <a:br>
                        <a:rPr lang="nb-NO" sz="1200"/>
                      </a:br>
                      <a:r>
                        <a:rPr lang="nb-NO" sz="1200"/>
                        <a:t>5 - 35 µm</a:t>
                      </a:r>
                      <a:br>
                        <a:rPr lang="nb-NO" sz="1200"/>
                      </a:br>
                      <a:r>
                        <a:rPr lang="nb-NO" sz="1200"/>
                        <a:t>30 - 70 µm</a:t>
                      </a:r>
                      <a:br>
                        <a:rPr lang="nb-NO" sz="1200"/>
                      </a:br>
                      <a:r>
                        <a:rPr lang="nb-NO" sz="120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2 - 20 µm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2 - 20 µm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1 - 20 µm</a:t>
                      </a:r>
                      <a:br>
                        <a:rPr lang="nb-NO" sz="1200"/>
                      </a:br>
                      <a:r>
                        <a:rPr lang="nb-NO" sz="1200"/>
                        <a:t>20 - 50 µm</a:t>
                      </a:r>
                      <a:br>
                        <a:rPr lang="nb-NO" sz="1200"/>
                      </a:br>
                      <a:r>
                        <a:rPr lang="nb-NO" sz="120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99609"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</a:rPr>
                        <a:t>Particle shape</a:t>
                      </a:r>
                    </a:p>
                  </a:txBody>
                  <a:tcPr marL="219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non-spherical but round</a:t>
                      </a:r>
                      <a:br>
                        <a:rPr lang="nb-NO" sz="1200"/>
                      </a:br>
                      <a:r>
                        <a:rPr lang="nb-NO" sz="120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spherical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spherical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spherical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1306"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</a:rPr>
                        <a:t>Density (g/cm3)</a:t>
                      </a:r>
                    </a:p>
                  </a:txBody>
                  <a:tcPr marL="219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 dirty="0"/>
                        <a:t/>
                      </a:r>
                      <a:br>
                        <a:rPr lang="nb-NO" sz="1200" dirty="0"/>
                      </a:br>
                      <a:r>
                        <a:rPr lang="nb-NO" sz="1200" dirty="0"/>
                        <a:t>1.03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1.1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1.4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1.19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26959"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</a:rPr>
                        <a:t>Melting point (°C)</a:t>
                      </a:r>
                    </a:p>
                  </a:txBody>
                  <a:tcPr marL="219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175</a:t>
                      </a:r>
                      <a:br>
                        <a:rPr lang="nb-NO" sz="1200"/>
                      </a:br>
                      <a:r>
                        <a:rPr lang="nb-NO" sz="120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740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740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125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1306"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</a:rPr>
                        <a:t>Refractive index</a:t>
                      </a:r>
                    </a:p>
                  </a:txBody>
                  <a:tcPr marL="219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1.5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1.52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—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1.479 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119454">
                <a:tc>
                  <a:txBody>
                    <a:bodyPr/>
                    <a:lstStyle/>
                    <a:p>
                      <a:pPr algn="ctr"/>
                      <a:r>
                        <a:rPr lang="nb-NO" sz="1200">
                          <a:effectLst/>
                        </a:rPr>
                        <a:t>Material</a:t>
                      </a:r>
                    </a:p>
                  </a:txBody>
                  <a:tcPr marL="21927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Polyamide 12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Borosilicate glass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/>
                        <a:t/>
                      </a:r>
                      <a:br>
                        <a:rPr lang="nb-NO" sz="1200"/>
                      </a:br>
                      <a:r>
                        <a:rPr lang="nb-NO" sz="1200"/>
                        <a:t>Borosilicate glass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</a:rPr>
                        <a:t/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 Poly (Methyl methacrylate)(Labeled with Rhodium B)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0306" y="1640542"/>
            <a:ext cx="2541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Requirement: passive tracers that follow the flow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0306" y="3926541"/>
            <a:ext cx="2541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Dust, smoke, aerosols, dirt, pollen, chemicals</a:t>
            </a:r>
          </a:p>
          <a:p>
            <a:endParaRPr lang="en-GB" dirty="0"/>
          </a:p>
          <a:p>
            <a:r>
              <a:rPr lang="en-GB" dirty="0" smtClean="0"/>
              <a:t>- Anything that forms a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Size of seeding particles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8440738" cy="217394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From the software side: particles need to cover more than ~2.35 pixels (diameter) to limit peak-locking errors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From the experimental side: how closely does the particle velocity </a:t>
            </a:r>
            <a:r>
              <a:rPr lang="en-GB" i="1" dirty="0" smtClean="0"/>
              <a:t>V </a:t>
            </a:r>
            <a:r>
              <a:rPr lang="en-GB" dirty="0" smtClean="0"/>
              <a:t>follow the fluid velocity </a:t>
            </a:r>
            <a:r>
              <a:rPr lang="en-GB" i="1" dirty="0" smtClean="0"/>
              <a:t>v?</a:t>
            </a:r>
          </a:p>
          <a:p>
            <a:pPr marL="0" indent="0">
              <a:buNone/>
            </a:pPr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43752" y="4495637"/>
            <a:ext cx="4303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Compare slip velocity |</a:t>
            </a:r>
            <a:r>
              <a:rPr lang="en-GB" i="1" dirty="0" smtClean="0"/>
              <a:t>v-V</a:t>
            </a:r>
            <a:r>
              <a:rPr lang="en-GB" dirty="0" smtClean="0"/>
              <a:t>| to stokes drag on a sphere</a:t>
            </a:r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064533"/>
              </p:ext>
            </p:extLst>
          </p:nvPr>
        </p:nvGraphicFramePr>
        <p:xfrm>
          <a:off x="5230066" y="3612684"/>
          <a:ext cx="3103562" cy="267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Formel" r:id="rId3" imgW="1460160" imgH="1257120" progId="Equation.3">
                  <p:embed/>
                </p:oleObj>
              </mc:Choice>
              <mc:Fallback>
                <p:oleObj name="Formel" r:id="rId3" imgW="1460160" imgH="125712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066" y="3612684"/>
                        <a:ext cx="3103562" cy="267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60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sizes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4047" y="1524000"/>
            <a:ext cx="4048966" cy="377414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T=5-10s, </a:t>
            </a:r>
            <a:r>
              <a:rPr lang="en-GB" dirty="0" smtClean="0">
                <a:latin typeface="Symbol" pitchFamily="18" charset="2"/>
              </a:rPr>
              <a:t>n</a:t>
            </a:r>
            <a:r>
              <a:rPr lang="en-GB" dirty="0" smtClean="0"/>
              <a:t>=10</a:t>
            </a:r>
            <a:r>
              <a:rPr lang="en-GB" baseline="30000" dirty="0" smtClean="0"/>
              <a:t>-6</a:t>
            </a:r>
            <a:r>
              <a:rPr lang="en-GB" dirty="0" smtClean="0"/>
              <a:t>, R=0.5mm</a:t>
            </a:r>
          </a:p>
          <a:p>
            <a:pPr>
              <a:buFont typeface="Wingdings"/>
              <a:buChar char="à"/>
            </a:pPr>
            <a:r>
              <a:rPr lang="en-GB" dirty="0" smtClean="0">
                <a:sym typeface="Wingdings" pitchFamily="2" charset="2"/>
              </a:rPr>
              <a:t>0.5-1% error</a:t>
            </a:r>
          </a:p>
          <a:p>
            <a:pPr>
              <a:buFont typeface="Wingdings"/>
              <a:buChar char="à"/>
            </a:pPr>
            <a:endParaRPr lang="en-GB" dirty="0">
              <a:sym typeface="Wingdings" pitchFamily="2" charset="2"/>
            </a:endParaRPr>
          </a:p>
          <a:p>
            <a:pPr marL="0" indent="0">
              <a:buNone/>
            </a:pPr>
            <a:endParaRPr lang="en-GB" dirty="0" smtClean="0">
              <a:sym typeface="Wingdings" pitchFamily="2" charset="2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702437"/>
              </p:ext>
            </p:extLst>
          </p:nvPr>
        </p:nvGraphicFramePr>
        <p:xfrm>
          <a:off x="282295" y="1609538"/>
          <a:ext cx="3103562" cy="267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Formel" r:id="rId3" imgW="1460160" imgH="1257120" progId="Equation.3">
                  <p:embed/>
                </p:oleObj>
              </mc:Choice>
              <mc:Fallback>
                <p:oleObj name="Formel" r:id="rId3" imgW="1460160" imgH="1257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95" y="1609538"/>
                        <a:ext cx="3103562" cy="267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97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We need to accurately acquire two consecutive images with a known time spacing</a:t>
            </a:r>
          </a:p>
          <a:p>
            <a:pPr marL="0" indent="0">
              <a:buNone/>
            </a:pPr>
            <a:r>
              <a:rPr lang="en-GB" dirty="0" smtClean="0"/>
              <a:t>With a 10cmx10cm imaging area (Field of View), imaged by a camera with 1000x1000 pixels, implies 100 pixels per centimetre. </a:t>
            </a:r>
          </a:p>
          <a:p>
            <a:pPr marL="0" indent="0">
              <a:buNone/>
            </a:pPr>
            <a:r>
              <a:rPr lang="en-GB" dirty="0" smtClean="0"/>
              <a:t>A flow of just 10cm/second = 1000 pixels per second</a:t>
            </a:r>
          </a:p>
          <a:p>
            <a:pPr marL="0" indent="0">
              <a:buNone/>
            </a:pPr>
            <a:r>
              <a:rPr lang="en-GB" dirty="0" smtClean="0"/>
              <a:t>To recover this in a 32x32 interrogation window, the pattern should ideally move less than 16 pixels (why?)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sym typeface="Wingdings" pitchFamily="2" charset="2"/>
              </a:rPr>
              <a:t> 16p / 1000p/s = 16mseconds between frames  62.5 frames per second (if regular camera)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609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Imaging – types of cameras</a:t>
            </a:r>
            <a:endParaRPr lang="en-GB" dirty="0"/>
          </a:p>
        </p:txBody>
      </p:sp>
      <p:pic>
        <p:nvPicPr>
          <p:cNvPr id="29698" name="Picture 2" descr="http://ars.els-cdn.com/content/image/1-s2.0-S0360132305002726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80" y="1294746"/>
            <a:ext cx="5236695" cy="26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175" y="4303059"/>
            <a:ext cx="8108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Special purpose PIV cameras often used</a:t>
            </a:r>
          </a:p>
          <a:p>
            <a:r>
              <a:rPr lang="en-GB" dirty="0" smtClean="0"/>
              <a:t>Trigger by dual-cavity laser at end of frame 1 and start of frame 2 </a:t>
            </a:r>
          </a:p>
          <a:p>
            <a:r>
              <a:rPr lang="en-GB" dirty="0" smtClean="0"/>
              <a:t>Very low </a:t>
            </a:r>
            <a:r>
              <a:rPr lang="en-GB" dirty="0" err="1" smtClean="0"/>
              <a:t>interframe</a:t>
            </a:r>
            <a:r>
              <a:rPr lang="en-GB" dirty="0" smtClean="0"/>
              <a:t> times possible (nanoseconds)</a:t>
            </a:r>
          </a:p>
          <a:p>
            <a:r>
              <a:rPr lang="en-GB" dirty="0" smtClean="0"/>
              <a:t>Alternative: high speed cameras (~7000 fps @ </a:t>
            </a:r>
            <a:r>
              <a:rPr lang="en-GB" dirty="0" err="1" smtClean="0"/>
              <a:t>megapix</a:t>
            </a:r>
            <a:r>
              <a:rPr lang="en-GB" dirty="0" smtClean="0"/>
              <a:t> resolution)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611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5" y="304800"/>
            <a:ext cx="7377019" cy="914400"/>
          </a:xfrm>
        </p:spPr>
        <p:txBody>
          <a:bodyPr/>
          <a:lstStyle/>
          <a:p>
            <a:r>
              <a:rPr lang="en-GB" dirty="0" smtClean="0"/>
              <a:t>Calibration from pixels to </a:t>
            </a:r>
            <a:r>
              <a:rPr lang="en-GB" dirty="0" err="1" smtClean="0"/>
              <a:t>centimeters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7672854" cy="93681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We need to convert from pixels to </a:t>
            </a:r>
            <a:r>
              <a:rPr lang="en-GB" dirty="0" err="1" smtClean="0"/>
              <a:t>centimeters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Solution: image a grid with known spacing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68" y="2635624"/>
            <a:ext cx="4824132" cy="3859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624" y="2810435"/>
            <a:ext cx="3334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Simple </a:t>
            </a:r>
            <a:r>
              <a:rPr lang="en-GB" dirty="0" err="1" smtClean="0"/>
              <a:t>convertion</a:t>
            </a:r>
            <a:endParaRPr lang="en-GB" dirty="0" smtClean="0"/>
          </a:p>
          <a:p>
            <a:r>
              <a:rPr lang="en-GB" dirty="0" smtClean="0"/>
              <a:t>XX pixels = YY </a:t>
            </a:r>
            <a:r>
              <a:rPr lang="en-GB" dirty="0" err="1" smtClean="0"/>
              <a:t>centimeters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5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Writing your own PIV code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2240243" cy="44196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Simple PIV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1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4" y="304800"/>
            <a:ext cx="8493125" cy="914400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Pattern matching in </a:t>
            </a:r>
            <a:br>
              <a:rPr lang="en-GB" dirty="0" smtClean="0"/>
            </a:br>
            <a:r>
              <a:rPr lang="en-GB" dirty="0" smtClean="0"/>
              <a:t>everyday applications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2918" y="1828800"/>
            <a:ext cx="2950463" cy="1498600"/>
          </a:xfrm>
        </p:spPr>
        <p:txBody>
          <a:bodyPr/>
          <a:lstStyle/>
          <a:p>
            <a:r>
              <a:rPr lang="en-GB" sz="1400" dirty="0" smtClean="0"/>
              <a:t>Locating a face in an image</a:t>
            </a:r>
          </a:p>
          <a:p>
            <a:r>
              <a:rPr lang="en-GB" sz="1400" dirty="0" smtClean="0"/>
              <a:t>Identifying a number plate on a car</a:t>
            </a:r>
          </a:p>
          <a:p>
            <a:r>
              <a:rPr lang="en-GB" sz="1400" dirty="0" smtClean="0"/>
              <a:t>Finding motion of random patterns</a:t>
            </a:r>
            <a:endParaRPr lang="en-GB" sz="1400" dirty="0"/>
          </a:p>
        </p:txBody>
      </p:sp>
      <p:pic>
        <p:nvPicPr>
          <p:cNvPr id="4" name="Picture 2" descr="forest g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" y="1481136"/>
            <a:ext cx="3810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upload.wikimedia.org/wikipedia/commons/f/fc/Norwegian_number_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" y="4862512"/>
            <a:ext cx="42195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7"/>
          <a:stretch/>
        </p:blipFill>
        <p:spPr>
          <a:xfrm>
            <a:off x="5662612" y="4449761"/>
            <a:ext cx="3150769" cy="20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Pattern matching in PIV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47" y="3278998"/>
            <a:ext cx="3986294" cy="3189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0" y="3278998"/>
            <a:ext cx="3986294" cy="3189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20" y="1546412"/>
            <a:ext cx="3986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Two consecutive images with known time spacing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6093" y="2263335"/>
            <a:ext cx="3765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Match pattern locally between corresponding grid cells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545443" y="2645823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Divide into grid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869141" y="3684494"/>
            <a:ext cx="268941" cy="255494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34635" y="3684494"/>
            <a:ext cx="268941" cy="255494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Pattern matching principles </a:t>
            </a:r>
            <a:br>
              <a:rPr lang="en-GB" sz="2800" dirty="0" smtClean="0"/>
            </a:br>
            <a:r>
              <a:rPr lang="en-GB" sz="2800" dirty="0" smtClean="0"/>
              <a:t>is the foundation for PIV</a:t>
            </a:r>
            <a:endParaRPr lang="en-GB" sz="2800" dirty="0"/>
          </a:p>
        </p:txBody>
      </p:sp>
      <p:pic>
        <p:nvPicPr>
          <p:cNvPr id="2050" name="Picture 2" descr="C:\Data\Papers_folder_from_DAMTP\Optimal_Pattern_Matching\Phase_Figures\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09699"/>
            <a:ext cx="6896100" cy="507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259" y="3738282"/>
            <a:ext cx="61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</a:t>
            </a:r>
            <a:r>
              <a:rPr lang="en-GB" b="1" baseline="-25000" dirty="0" smtClean="0"/>
              <a:t>1</a:t>
            </a:r>
            <a:endParaRPr lang="en-GB" b="1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7884458" y="3749289"/>
            <a:ext cx="61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</a:t>
            </a:r>
            <a:r>
              <a:rPr lang="en-GB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1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The principle of Pattern Matching in PIV is to measure similarity of a local pattern in two subsequent images</a:t>
            </a:r>
            <a:endParaRPr lang="en-GB" sz="2000" dirty="0"/>
          </a:p>
        </p:txBody>
      </p:sp>
      <p:pic>
        <p:nvPicPr>
          <p:cNvPr id="3" name="Picture 2" descr="C:\Data\Papers_folder_from_DAMTP\Optimal_Pattern_Matching\Phase_Figures\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409699"/>
            <a:ext cx="4172725" cy="307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91100" y="1409699"/>
            <a:ext cx="3860800" cy="307340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Distance Metrics: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In which overlapping position are two images </a:t>
            </a:r>
          </a:p>
          <a:p>
            <a:pPr lvl="1"/>
            <a:r>
              <a:rPr lang="en-GB" sz="1800" dirty="0" smtClean="0"/>
              <a:t>The most alike?</a:t>
            </a:r>
          </a:p>
          <a:p>
            <a:pPr lvl="1"/>
            <a:r>
              <a:rPr lang="en-GB" sz="1800" dirty="0" smtClean="0"/>
              <a:t>The least different?</a:t>
            </a:r>
            <a:endParaRPr lang="en-GB" sz="1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060925"/>
              </p:ext>
            </p:extLst>
          </p:nvPr>
        </p:nvGraphicFramePr>
        <p:xfrm>
          <a:off x="1563826" y="5691938"/>
          <a:ext cx="54784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Formel" r:id="rId4" imgW="2577960" imgH="304560" progId="Equation.3">
                  <p:embed/>
                </p:oleObj>
              </mc:Choice>
              <mc:Fallback>
                <p:oleObj name="Formel" r:id="rId4" imgW="2577960" imgH="304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3826" y="5691938"/>
                        <a:ext cx="5478462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4740" y="4935071"/>
            <a:ext cx="6696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(any) introductory book on image processing will point to</a:t>
            </a:r>
          </a:p>
          <a:p>
            <a:r>
              <a:rPr lang="en-GB" dirty="0" smtClean="0"/>
              <a:t>CROSS CORRELATION: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3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Cross correlation is a simple measure of similarity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75" y="1524000"/>
            <a:ext cx="7740090" cy="183776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For each sub-window pair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overlay sub-windows in all possible combinations </a:t>
            </a:r>
            <a:endParaRPr lang="en-GB" dirty="0"/>
          </a:p>
        </p:txBody>
      </p:sp>
      <p:pic>
        <p:nvPicPr>
          <p:cNvPr id="7225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024" y="2262468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26" name="Picture 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62468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94" name="TextBox 7193"/>
          <p:cNvSpPr txBox="1"/>
          <p:nvPr/>
        </p:nvSpPr>
        <p:spPr>
          <a:xfrm>
            <a:off x="1519518" y="6145306"/>
            <a:ext cx="395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Matlab example (</a:t>
            </a:r>
            <a:r>
              <a:rPr lang="en-GB" dirty="0" err="1" smtClean="0"/>
              <a:t>corrshifter.m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1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4" y="304800"/>
            <a:ext cx="8467725" cy="914400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Cross correlation may easily be calculated using FFT’s</a:t>
            </a:r>
            <a:endParaRPr lang="en-GB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436682"/>
              </p:ext>
            </p:extLst>
          </p:nvPr>
        </p:nvGraphicFramePr>
        <p:xfrm>
          <a:off x="1636713" y="1593850"/>
          <a:ext cx="5478462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Formel" r:id="rId3" imgW="2577960" imgH="812520" progId="Equation.3">
                  <p:embed/>
                </p:oleObj>
              </mc:Choice>
              <mc:Fallback>
                <p:oleObj name="Formel" r:id="rId3" imgW="2577960" imgH="8125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593850"/>
                        <a:ext cx="5478462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15689" y="4794984"/>
            <a:ext cx="33411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Sensitive to:</a:t>
            </a:r>
          </a:p>
          <a:p>
            <a:r>
              <a:rPr lang="en-GB" dirty="0" smtClean="0"/>
              <a:t>Amplitude change</a:t>
            </a:r>
          </a:p>
          <a:p>
            <a:r>
              <a:rPr lang="en-GB" dirty="0" smtClean="0"/>
              <a:t>Background gradients</a:t>
            </a:r>
          </a:p>
          <a:p>
            <a:r>
              <a:rPr lang="en-GB" dirty="0" smtClean="0"/>
              <a:t>Finite images (edge effects)</a:t>
            </a:r>
          </a:p>
          <a:p>
            <a:r>
              <a:rPr lang="en-GB" dirty="0" smtClean="0"/>
              <a:t>…</a:t>
            </a:r>
            <a:endParaRPr lang="en-GB" dirty="0"/>
          </a:p>
        </p:txBody>
      </p:sp>
      <p:pic>
        <p:nvPicPr>
          <p:cNvPr id="6" name="Picture 6" descr="C:\Data\MatPIV\MatPIV161\Demo3\mpim1b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6"/>
          <a:stretch/>
        </p:blipFill>
        <p:spPr bwMode="auto">
          <a:xfrm>
            <a:off x="4091694" y="3721100"/>
            <a:ext cx="474750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706" y="2693731"/>
            <a:ext cx="2810436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theorem (look it up)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4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FI_Face_eng">
  <a:themeElements>
    <a:clrScheme name="SFI_Face_eng 8">
      <a:dk1>
        <a:srgbClr val="003366"/>
      </a:dk1>
      <a:lt1>
        <a:srgbClr val="FFFFFF"/>
      </a:lt1>
      <a:dk2>
        <a:srgbClr val="003366"/>
      </a:dk2>
      <a:lt2>
        <a:srgbClr val="CCCCCC"/>
      </a:lt2>
      <a:accent1>
        <a:srgbClr val="FFFFFF"/>
      </a:accent1>
      <a:accent2>
        <a:srgbClr val="FF6600"/>
      </a:accent2>
      <a:accent3>
        <a:srgbClr val="FFFFFF"/>
      </a:accent3>
      <a:accent4>
        <a:srgbClr val="002A56"/>
      </a:accent4>
      <a:accent5>
        <a:srgbClr val="FFFFFF"/>
      </a:accent5>
      <a:accent6>
        <a:srgbClr val="E75C00"/>
      </a:accent6>
      <a:hlink>
        <a:srgbClr val="009999"/>
      </a:hlink>
      <a:folHlink>
        <a:srgbClr val="993399"/>
      </a:folHlink>
    </a:clrScheme>
    <a:fontScheme name="SFI_Face_e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FI_Face_e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I_Face_e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I_Face_e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I_Face_e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I_Face_e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I_Face_e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I_Face_e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I_Face_eng 8">
        <a:dk1>
          <a:srgbClr val="003366"/>
        </a:dk1>
        <a:lt1>
          <a:srgbClr val="FFFFFF"/>
        </a:lt1>
        <a:dk2>
          <a:srgbClr val="003366"/>
        </a:dk2>
        <a:lt2>
          <a:srgbClr val="CCCCCC"/>
        </a:lt2>
        <a:accent1>
          <a:srgbClr val="FFFFFF"/>
        </a:accent1>
        <a:accent2>
          <a:srgbClr val="FF6600"/>
        </a:accent2>
        <a:accent3>
          <a:srgbClr val="FFFFFF"/>
        </a:accent3>
        <a:accent4>
          <a:srgbClr val="002A56"/>
        </a:accent4>
        <a:accent5>
          <a:srgbClr val="FFFFFF"/>
        </a:accent5>
        <a:accent6>
          <a:srgbClr val="E75C00"/>
        </a:accent6>
        <a:hlink>
          <a:srgbClr val="00999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SFI_Face_eng</Template>
  <TotalTime>0</TotalTime>
  <Words>1034</Words>
  <Application>Microsoft Office PowerPoint</Application>
  <PresentationFormat>On-screen Show (4:3)</PresentationFormat>
  <Paragraphs>219</Paragraphs>
  <Slides>38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SFI_Face_eng</vt:lpstr>
      <vt:lpstr>Formel</vt:lpstr>
      <vt:lpstr>Microsoft Formelredigering 3.0</vt:lpstr>
      <vt:lpstr>PowerPoint Presentation</vt:lpstr>
      <vt:lpstr>This presentation looks at how to use pattern matching to measure velocities</vt:lpstr>
      <vt:lpstr>The human brain is great at matching patterns</vt:lpstr>
      <vt:lpstr>Pattern matching in  everyday applications</vt:lpstr>
      <vt:lpstr>Pattern matching in PIV</vt:lpstr>
      <vt:lpstr>Pattern matching principles  is the foundation for PIV</vt:lpstr>
      <vt:lpstr>The principle of Pattern Matching in PIV is to measure similarity of a local pattern in two subsequent images</vt:lpstr>
      <vt:lpstr>Cross correlation is a simple measure of similarity</vt:lpstr>
      <vt:lpstr>Cross correlation may easily be calculated using FFT’s</vt:lpstr>
      <vt:lpstr>Sensitivity of cross correlation to image features</vt:lpstr>
      <vt:lpstr>Removing effects of background</vt:lpstr>
      <vt:lpstr>Normalization of correlation signal</vt:lpstr>
      <vt:lpstr>Correcting for loss of pattern</vt:lpstr>
      <vt:lpstr>Sub-pixel displacement estimation</vt:lpstr>
      <vt:lpstr>Peak interpolation</vt:lpstr>
      <vt:lpstr>When the peak becomes narrow, sub-pixel resolution may be lost</vt:lpstr>
      <vt:lpstr>Also the interpolation scheme may contribute to peak locking</vt:lpstr>
      <vt:lpstr>What happens in regions with background gradients?</vt:lpstr>
      <vt:lpstr>Our image example</vt:lpstr>
      <vt:lpstr>Vector validation</vt:lpstr>
      <vt:lpstr>Vector validation  – global view</vt:lpstr>
      <vt:lpstr>Vector validation  – local view</vt:lpstr>
      <vt:lpstr>Vector validation  – signal to noise ratio</vt:lpstr>
      <vt:lpstr>“Alternative” correlation functions</vt:lpstr>
      <vt:lpstr>“Alternative” correlation functions</vt:lpstr>
      <vt:lpstr>“Alternative” correlation functions</vt:lpstr>
      <vt:lpstr>Phase correlations in PIV</vt:lpstr>
      <vt:lpstr>A short summary</vt:lpstr>
      <vt:lpstr>PIV in the laboratory</vt:lpstr>
      <vt:lpstr>The practical aspects of PIV</vt:lpstr>
      <vt:lpstr>Seeding of flow</vt:lpstr>
      <vt:lpstr>Types of seeding material</vt:lpstr>
      <vt:lpstr>Size of seeding particles</vt:lpstr>
      <vt:lpstr>Particle sizes</vt:lpstr>
      <vt:lpstr>Imaging</vt:lpstr>
      <vt:lpstr>Imaging – types of cameras</vt:lpstr>
      <vt:lpstr>Calibration from pixels to centimeters</vt:lpstr>
      <vt:lpstr>Writing your own PIV code</vt:lpstr>
    </vt:vector>
  </TitlesOfParts>
  <Manager>j.k.sveen@gmail.com</Manager>
  <Company>IFE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 meeting 10 January 2009</dc:title>
  <dc:creator>j.k.sveen@gmail.com;jks@ife.no</dc:creator>
  <cp:lastModifiedBy>J. Kristian Sveen</cp:lastModifiedBy>
  <cp:revision>366</cp:revision>
  <cp:lastPrinted>2004-05-12T08:43:10Z</cp:lastPrinted>
  <dcterms:created xsi:type="dcterms:W3CDTF">2009-01-08T12:12:01Z</dcterms:created>
  <dcterms:modified xsi:type="dcterms:W3CDTF">2013-02-26T12:48:39Z</dcterms:modified>
</cp:coreProperties>
</file>