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2" r:id="rId2"/>
    <p:sldId id="263" r:id="rId3"/>
    <p:sldId id="281" r:id="rId4"/>
    <p:sldId id="265" r:id="rId5"/>
    <p:sldId id="264" r:id="rId6"/>
    <p:sldId id="305" r:id="rId7"/>
    <p:sldId id="302" r:id="rId8"/>
    <p:sldId id="313" r:id="rId9"/>
    <p:sldId id="301" r:id="rId10"/>
    <p:sldId id="314" r:id="rId11"/>
    <p:sldId id="322" r:id="rId12"/>
    <p:sldId id="315" r:id="rId13"/>
    <p:sldId id="316" r:id="rId14"/>
    <p:sldId id="317" r:id="rId15"/>
    <p:sldId id="318" r:id="rId16"/>
    <p:sldId id="319" r:id="rId17"/>
    <p:sldId id="320" r:id="rId18"/>
    <p:sldId id="321" r:id="rId19"/>
  </p:sldIdLst>
  <p:sldSz cx="9144000" cy="6858000" type="screen4x3"/>
  <p:notesSz cx="6735763" cy="9866313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6600"/>
    <a:srgbClr val="993399"/>
    <a:srgbClr val="003366"/>
    <a:srgbClr val="000000"/>
    <a:srgbClr val="FFFFFF"/>
    <a:srgbClr val="CCCCCC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19" autoAdjust="0"/>
    <p:restoredTop sz="91122" autoAdjust="0"/>
  </p:normalViewPr>
  <p:slideViewPr>
    <p:cSldViewPr snapToGrid="0">
      <p:cViewPr varScale="1">
        <p:scale>
          <a:sx n="71" d="100"/>
          <a:sy n="71" d="100"/>
        </p:scale>
        <p:origin x="-984" y="-102"/>
      </p:cViewPr>
      <p:guideLst>
        <p:guide orient="horz" pos="2160"/>
        <p:guide pos="5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756" y="-114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01" tIns="45450" rIns="90901" bIns="45450" numCol="1" anchor="t" anchorCtr="0" compatLnSpc="1">
            <a:prstTxWarp prst="textNoShape">
              <a:avLst/>
            </a:prstTxWarp>
          </a:bodyPr>
          <a:lstStyle>
            <a:lvl1pPr algn="l" defTabSz="90963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01" tIns="45450" rIns="90901" bIns="45450" numCol="1" anchor="t" anchorCtr="0" compatLnSpc="1">
            <a:prstTxWarp prst="textNoShape">
              <a:avLst/>
            </a:prstTxWarp>
          </a:bodyPr>
          <a:lstStyle>
            <a:lvl1pPr algn="r" defTabSz="90963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6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01" tIns="45450" rIns="90901" bIns="45450" numCol="1" anchor="b" anchorCtr="0" compatLnSpc="1">
            <a:prstTxWarp prst="textNoShape">
              <a:avLst/>
            </a:prstTxWarp>
          </a:bodyPr>
          <a:lstStyle>
            <a:lvl1pPr algn="l" defTabSz="90963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6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01" tIns="45450" rIns="90901" bIns="45450" numCol="1" anchor="b" anchorCtr="0" compatLnSpc="1">
            <a:prstTxWarp prst="textNoShape">
              <a:avLst/>
            </a:prstTxWarp>
          </a:bodyPr>
          <a:lstStyle>
            <a:lvl1pPr algn="r" defTabSz="90963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AFD32DF-0FC5-4EE8-B7B6-FAB35D5D19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102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510" tIns="45754" rIns="91510" bIns="45754" numCol="1" anchor="ctr" anchorCtr="0" compatLnSpc="1">
            <a:prstTxWarp prst="textNoShape">
              <a:avLst/>
            </a:prstTxWarp>
          </a:bodyPr>
          <a:lstStyle>
            <a:lvl1pPr algn="l" defTabSz="91598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7938" y="0"/>
            <a:ext cx="29178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510" tIns="45754" rIns="91510" bIns="45754" numCol="1" anchor="ctr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8188"/>
            <a:ext cx="4935538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6938" y="4687888"/>
            <a:ext cx="4941887" cy="444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510" tIns="45754" rIns="91510" bIns="4575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13"/>
            <a:ext cx="29178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510" tIns="45754" rIns="91510" bIns="45754" numCol="1" anchor="b" anchorCtr="0" compatLnSpc="1">
            <a:prstTxWarp prst="textNoShape">
              <a:avLst/>
            </a:prstTxWarp>
          </a:bodyPr>
          <a:lstStyle>
            <a:lvl1pPr algn="l" defTabSz="91598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7938" y="9371013"/>
            <a:ext cx="29178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510" tIns="45754" rIns="91510" bIns="45754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94903D7C-0015-4FE9-B417-CD3ABA3134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0643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3B26D33-AE00-4E56-96F0-314AF1DDC2CA}" type="slidenum">
              <a:rPr lang="en-US" sz="1200" smtClean="0">
                <a:latin typeface="Times New Roman" pitchFamily="18" charset="0"/>
              </a:rPr>
              <a:pPr/>
              <a:t>1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41363"/>
            <a:ext cx="4933950" cy="3700462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687888"/>
            <a:ext cx="4941887" cy="4437062"/>
          </a:xfrm>
          <a:noFill/>
        </p:spPr>
        <p:txBody>
          <a:bodyPr/>
          <a:lstStyle/>
          <a:p>
            <a:pPr marL="228600" indent="-228600" eaLnBrk="1" hangingPunct="1">
              <a:buFontTx/>
              <a:buAutoNum type="arabicParenR"/>
            </a:pPr>
            <a:endParaRPr lang="nb-NO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6576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6832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3225" y="304800"/>
            <a:ext cx="210978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2275" y="304800"/>
            <a:ext cx="61785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205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75" y="304800"/>
            <a:ext cx="7467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22275" y="1524000"/>
            <a:ext cx="4143375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18050" y="1524000"/>
            <a:ext cx="4144963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18050" y="3810000"/>
            <a:ext cx="4144963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2093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75" y="304800"/>
            <a:ext cx="7467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22275" y="1524000"/>
            <a:ext cx="4143375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8050" y="1524000"/>
            <a:ext cx="4144963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2715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75" y="304800"/>
            <a:ext cx="7467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275" y="1524000"/>
            <a:ext cx="4143375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18050" y="1524000"/>
            <a:ext cx="4144963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18050" y="3810000"/>
            <a:ext cx="4144963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30168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4551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8877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275" y="1524000"/>
            <a:ext cx="4143375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8050" y="1524000"/>
            <a:ext cx="4144963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7915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224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7868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45527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4906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7491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2275" y="1524000"/>
            <a:ext cx="8440738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2275" y="304800"/>
            <a:ext cx="7467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28" name="Picture 70" descr="logo_face_liten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725" y="298450"/>
            <a:ext cx="896938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71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0813"/>
            <a:ext cx="91440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l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math.uio.no/~jks/matpi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2400" y="298449"/>
            <a:ext cx="2984500" cy="5200651"/>
          </a:xfrm>
        </p:spPr>
        <p:txBody>
          <a:bodyPr/>
          <a:lstStyle/>
          <a:p>
            <a:r>
              <a:rPr lang="en-US" sz="1600" b="1" dirty="0" smtClean="0"/>
              <a:t>MEK4600 – Experimental methods in fluid mechanics</a:t>
            </a:r>
          </a:p>
          <a:p>
            <a:endParaRPr lang="en-US" sz="1600" b="1" dirty="0" smtClean="0"/>
          </a:p>
          <a:p>
            <a:r>
              <a:rPr lang="en-US" sz="2800" b="1" dirty="0" smtClean="0"/>
              <a:t>Particle Image Velocimetry 2 and Particle Tracking Velocimetry</a:t>
            </a:r>
          </a:p>
          <a:p>
            <a:r>
              <a:rPr lang="en-US" sz="2800" b="1" dirty="0" smtClean="0"/>
              <a:t>(PIV and PTV)</a:t>
            </a:r>
            <a:endParaRPr lang="en-US" sz="2000" b="1" dirty="0" smtClean="0"/>
          </a:p>
          <a:p>
            <a:endParaRPr lang="en-US" sz="2000" b="1" dirty="0" smtClean="0"/>
          </a:p>
          <a:p>
            <a:r>
              <a:rPr lang="en-US" sz="2000" b="1" dirty="0" smtClean="0"/>
              <a:t>28.2.2013</a:t>
            </a:r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 smtClean="0"/>
          </a:p>
          <a:p>
            <a:r>
              <a:rPr lang="en-US" sz="2000" b="1" dirty="0" smtClean="0"/>
              <a:t>J. Kristian Sveen </a:t>
            </a:r>
            <a:r>
              <a:rPr lang="en-US" sz="1400" b="1" dirty="0" smtClean="0"/>
              <a:t>(IFE/FACE/</a:t>
            </a:r>
            <a:r>
              <a:rPr lang="en-US" sz="1400" b="1" dirty="0" err="1" smtClean="0"/>
              <a:t>UiO</a:t>
            </a:r>
            <a:r>
              <a:rPr lang="en-US" sz="1400" b="1" dirty="0" smtClean="0"/>
              <a:t>)</a:t>
            </a:r>
          </a:p>
          <a:p>
            <a:endParaRPr lang="en-US" sz="1400" b="1" dirty="0" smtClean="0"/>
          </a:p>
        </p:txBody>
      </p:sp>
      <p:pic>
        <p:nvPicPr>
          <p:cNvPr id="4" name="Picture 6" descr="C:\Data\MatPIV\MatPIV161\Demo3\mpim1b.bmp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76"/>
          <a:stretch/>
        </p:blipFill>
        <p:spPr bwMode="auto">
          <a:xfrm>
            <a:off x="2962141" y="2443627"/>
            <a:ext cx="6095324" cy="347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Testing of PIV code has normally been done through Monte Carlo simulations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275" y="1524000"/>
            <a:ext cx="5050678" cy="640976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Need to generate artificial images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16859" y="2393576"/>
            <a:ext cx="53653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 smtClean="0"/>
              <a:t>Particle images </a:t>
            </a:r>
            <a:r>
              <a:rPr lang="en-GB" dirty="0" smtClean="0">
                <a:sym typeface="Wingdings" pitchFamily="2" charset="2"/>
              </a:rPr>
              <a:t> </a:t>
            </a:r>
            <a:r>
              <a:rPr lang="en-GB" dirty="0">
                <a:sym typeface="Wingdings" pitchFamily="2" charset="2"/>
              </a:rPr>
              <a:t>G</a:t>
            </a:r>
            <a:r>
              <a:rPr lang="en-GB" dirty="0" smtClean="0">
                <a:sym typeface="Wingdings" pitchFamily="2" charset="2"/>
              </a:rPr>
              <a:t>aussian profile</a:t>
            </a:r>
          </a:p>
          <a:p>
            <a:pPr algn="l"/>
            <a:r>
              <a:rPr lang="en-GB" dirty="0" smtClean="0">
                <a:sym typeface="Wingdings" pitchFamily="2" charset="2"/>
              </a:rPr>
              <a:t>Light sheet  Gaussian profile</a:t>
            </a:r>
          </a:p>
          <a:p>
            <a:pPr algn="l"/>
            <a:endParaRPr lang="en-GB" dirty="0">
              <a:sym typeface="Wingdings" pitchFamily="2" charset="2"/>
            </a:endParaRPr>
          </a:p>
          <a:p>
            <a:pPr algn="l"/>
            <a:r>
              <a:rPr lang="en-GB" dirty="0" smtClean="0"/>
              <a:t>Vary one parameter at a time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GB" dirty="0" smtClean="0"/>
              <a:t>Particle diameter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GB" dirty="0" smtClean="0"/>
              <a:t>Velocity/displacement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GB" dirty="0" smtClean="0"/>
              <a:t>Velocity shear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GB" dirty="0" smtClean="0"/>
              <a:t>Image noise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GB" dirty="0" smtClean="0"/>
              <a:t>Out-of-plane motion (loss of pattern)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00100" y="5903259"/>
            <a:ext cx="4598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Use file: makeimage3d.m</a:t>
            </a:r>
            <a:endParaRPr lang="en-GB" dirty="0"/>
          </a:p>
        </p:txBody>
      </p:sp>
      <p:sp>
        <p:nvSpPr>
          <p:cNvPr id="7" name="Freeform 6"/>
          <p:cNvSpPr/>
          <p:nvPr/>
        </p:nvSpPr>
        <p:spPr bwMode="auto">
          <a:xfrm>
            <a:off x="6131859" y="2057398"/>
            <a:ext cx="1506070" cy="3092826"/>
          </a:xfrm>
          <a:custGeom>
            <a:avLst/>
            <a:gdLst>
              <a:gd name="connsiteX0" fmla="*/ 0 w 1506070"/>
              <a:gd name="connsiteY0" fmla="*/ 3092826 h 3092826"/>
              <a:gd name="connsiteX1" fmla="*/ 833717 w 1506070"/>
              <a:gd name="connsiteY1" fmla="*/ 2 h 3092826"/>
              <a:gd name="connsiteX2" fmla="*/ 1506070 w 1506070"/>
              <a:gd name="connsiteY2" fmla="*/ 3079378 h 309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6070" h="3092826">
                <a:moveTo>
                  <a:pt x="0" y="3092826"/>
                </a:moveTo>
                <a:cubicBezTo>
                  <a:pt x="291352" y="1547534"/>
                  <a:pt x="582705" y="2243"/>
                  <a:pt x="833717" y="2"/>
                </a:cubicBezTo>
                <a:cubicBezTo>
                  <a:pt x="1084729" y="-2239"/>
                  <a:pt x="1295399" y="1538569"/>
                  <a:pt x="1506070" y="3079378"/>
                </a:cubicBezTo>
              </a:path>
            </a:pathLst>
          </a:cu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rect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884894" y="3294529"/>
            <a:ext cx="416859" cy="309282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rect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55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33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Particle Tracking Velocimetry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275" y="1524000"/>
            <a:ext cx="8440738" cy="600635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Identify and track individual particles from frame to frame</a:t>
            </a:r>
            <a:endParaRPr lang="en-GB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218" y="1872503"/>
            <a:ext cx="9567582" cy="3562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08529" y="5434901"/>
            <a:ext cx="6884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How can we pick out individual blobs?</a:t>
            </a:r>
            <a:endParaRPr lang="en-GB" dirty="0"/>
          </a:p>
        </p:txBody>
      </p:sp>
      <p:cxnSp>
        <p:nvCxnSpPr>
          <p:cNvPr id="6" name="Straight Connector 5"/>
          <p:cNvCxnSpPr/>
          <p:nvPr/>
        </p:nvCxnSpPr>
        <p:spPr bwMode="auto">
          <a:xfrm flipV="1">
            <a:off x="2877671" y="2151530"/>
            <a:ext cx="2286000" cy="1653988"/>
          </a:xfrm>
          <a:prstGeom prst="line">
            <a:avLst/>
          </a:prstGeom>
          <a:noFill/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rect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2877671" y="3957918"/>
            <a:ext cx="2286000" cy="1084729"/>
          </a:xfrm>
          <a:prstGeom prst="line">
            <a:avLst/>
          </a:prstGeom>
          <a:noFill/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rect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1488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Blob recognition made easy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275" y="1523999"/>
            <a:ext cx="3517713" cy="4944036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Set a threshold value</a:t>
            </a:r>
          </a:p>
          <a:p>
            <a:pPr lvl="1"/>
            <a:r>
              <a:rPr lang="en-GB" dirty="0" smtClean="0"/>
              <a:t>Everything above is a particle</a:t>
            </a:r>
          </a:p>
          <a:p>
            <a:pPr lvl="1"/>
            <a:r>
              <a:rPr lang="en-GB" dirty="0" smtClean="0"/>
              <a:t>Everything below is background or noise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…use “a few” different thresholds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Locate particles each time</a:t>
            </a:r>
          </a:p>
          <a:p>
            <a:pPr marL="0" indent="0">
              <a:buNone/>
            </a:pPr>
            <a:r>
              <a:rPr lang="en-GB" dirty="0" smtClean="0"/>
              <a:t>Compare particle locations and store only unique ones.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563221"/>
            <a:ext cx="53340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798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err="1" smtClean="0"/>
              <a:t>Matlabs</a:t>
            </a:r>
            <a:r>
              <a:rPr lang="en-GB" sz="2400" dirty="0" smtClean="0"/>
              <a:t> Image Processing toolbox has most of the tools you need to find blobs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Functions:</a:t>
            </a:r>
          </a:p>
          <a:p>
            <a:pPr lvl="1"/>
            <a:r>
              <a:rPr lang="en-GB" dirty="0" err="1"/>
              <a:t>r</a:t>
            </a:r>
            <a:r>
              <a:rPr lang="en-GB" dirty="0" err="1" smtClean="0"/>
              <a:t>egionprops.m</a:t>
            </a:r>
            <a:r>
              <a:rPr lang="en-GB" dirty="0" smtClean="0"/>
              <a:t> – measures a set of properties for connected pixels (1’s) in a binary image (=</a:t>
            </a:r>
            <a:r>
              <a:rPr lang="en-GB" dirty="0" err="1" smtClean="0"/>
              <a:t>thresholded</a:t>
            </a:r>
            <a:r>
              <a:rPr lang="en-GB" dirty="0" smtClean="0"/>
              <a:t>)</a:t>
            </a:r>
          </a:p>
          <a:p>
            <a:pPr lvl="1"/>
            <a:r>
              <a:rPr lang="en-GB" dirty="0"/>
              <a:t>i</a:t>
            </a:r>
            <a:r>
              <a:rPr lang="en-GB" dirty="0" smtClean="0"/>
              <a:t>m2bw.m – produce binary image based on given threshold</a:t>
            </a:r>
          </a:p>
          <a:p>
            <a:pPr lvl="1"/>
            <a:r>
              <a:rPr lang="en-GB" dirty="0" err="1" smtClean="0"/>
              <a:t>bwlabel.m</a:t>
            </a:r>
            <a:r>
              <a:rPr lang="en-GB" dirty="0" smtClean="0"/>
              <a:t> – label each connected blob (set of connected 1’s)</a:t>
            </a:r>
            <a:r>
              <a:rPr lang="en-GB" dirty="0"/>
              <a:t> </a:t>
            </a:r>
            <a:r>
              <a:rPr lang="en-GB" dirty="0" smtClean="0"/>
              <a:t>in an image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…the rest is “just” about matching particles between frames</a:t>
            </a:r>
          </a:p>
        </p:txBody>
      </p:sp>
    </p:spTree>
    <p:extLst>
      <p:ext uri="{BB962C8B-B14F-4D97-AF65-F5344CB8AC3E}">
        <p14:creationId xmlns:p14="http://schemas.microsoft.com/office/powerpoint/2010/main" val="366342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Particle matching from frame to frame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275" y="1524000"/>
            <a:ext cx="7592172" cy="1165412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GB" dirty="0" smtClean="0"/>
              <a:t>Use the nearest blob in the next image</a:t>
            </a:r>
          </a:p>
          <a:p>
            <a:pPr marL="857250" lvl="1" indent="-457200">
              <a:buAutoNum type="arabicPeriod"/>
            </a:pPr>
            <a:r>
              <a:rPr lang="en-GB" dirty="0" smtClean="0"/>
              <a:t>May work for cases with low seeding, velocities and </a:t>
            </a:r>
            <a:r>
              <a:rPr lang="en-GB" dirty="0" err="1" smtClean="0"/>
              <a:t>acelleration</a:t>
            </a:r>
            <a:endParaRPr lang="en-GB" dirty="0" smtClean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57500"/>
            <a:ext cx="89916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477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Particle matching from frame to frame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275" y="1524000"/>
            <a:ext cx="7592172" cy="133350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GB" sz="2000" dirty="0" smtClean="0"/>
              <a:t>Use size information as well</a:t>
            </a:r>
          </a:p>
          <a:p>
            <a:pPr marL="857250" lvl="1" indent="-457200">
              <a:buAutoNum type="arabicPeriod"/>
            </a:pPr>
            <a:r>
              <a:rPr lang="en-GB" sz="1800" dirty="0" smtClean="0"/>
              <a:t>Improves predictions when there are size variations</a:t>
            </a:r>
          </a:p>
          <a:p>
            <a:pPr marL="457200" indent="-457200">
              <a:buAutoNum type="arabicPeriod"/>
            </a:pPr>
            <a:r>
              <a:rPr lang="en-GB" sz="2000" dirty="0" smtClean="0"/>
              <a:t>Use velocity information (from PIV or from previous time step)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57500"/>
            <a:ext cx="89916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348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75" y="304800"/>
            <a:ext cx="2334372" cy="3890682"/>
          </a:xfrm>
        </p:spPr>
        <p:txBody>
          <a:bodyPr/>
          <a:lstStyle/>
          <a:p>
            <a:r>
              <a:rPr lang="en-GB" sz="2800" dirty="0" smtClean="0"/>
              <a:t>Using PIV for the first velocity estimate is a good starting point</a:t>
            </a:r>
            <a:endParaRPr lang="en-GB" sz="2800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518" y="190500"/>
            <a:ext cx="5715000" cy="666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4908176"/>
            <a:ext cx="26356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File: </a:t>
            </a:r>
            <a:r>
              <a:rPr lang="en-GB" dirty="0" err="1" smtClean="0"/>
              <a:t>matptv.m</a:t>
            </a:r>
            <a:r>
              <a:rPr lang="en-GB" dirty="0" smtClean="0"/>
              <a:t> ++</a:t>
            </a:r>
          </a:p>
          <a:p>
            <a:r>
              <a:rPr lang="en-GB" dirty="0" smtClean="0"/>
              <a:t>Images from run-up of internal wave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389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This PTV implementation is a part of </a:t>
            </a:r>
            <a:r>
              <a:rPr lang="en-GB" dirty="0" err="1" smtClean="0"/>
              <a:t>MatPIV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275" y="1524000"/>
            <a:ext cx="8440738" cy="2604247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hlinkClick r:id="rId2"/>
              </a:rPr>
              <a:t>http://www.math.uio.no/~jks/matpiv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Free PIV package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After break – install it and try on the Demo3 images we have been using here.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918" y="3848549"/>
            <a:ext cx="3281083" cy="262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06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75" y="304800"/>
            <a:ext cx="7467600" cy="1147482"/>
          </a:xfrm>
        </p:spPr>
        <p:txBody>
          <a:bodyPr/>
          <a:lstStyle/>
          <a:p>
            <a:r>
              <a:rPr lang="en-GB" sz="2800" dirty="0" smtClean="0"/>
              <a:t>This presentation continues Tuesdays lecture on how we may use pattern matching to measure velocities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47"/>
          <a:stretch/>
        </p:blipFill>
        <p:spPr>
          <a:xfrm>
            <a:off x="114119" y="2384446"/>
            <a:ext cx="4605799" cy="29271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19918" y="2384446"/>
            <a:ext cx="404756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GB" dirty="0" smtClean="0"/>
              <a:t>Recap Tuesdays lecture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GB" dirty="0" smtClean="0"/>
              <a:t>Basis for PIV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GB" dirty="0" smtClean="0"/>
              <a:t>Writing our own code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GB" dirty="0" smtClean="0"/>
              <a:t>Test accuracy with Monte Carlo simulations using synthetic mages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GB" dirty="0" smtClean="0"/>
              <a:t>Tracking of individual particles (blobs)- Particle Tracking Velocimetry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046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short summary of what we talked about on Tuesday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847" y="3278998"/>
            <a:ext cx="3986294" cy="31890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20" y="3278998"/>
            <a:ext cx="3986294" cy="31890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6539" y="1438835"/>
            <a:ext cx="3823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Two consecutive images with known time spacing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56093" y="2263335"/>
            <a:ext cx="37651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Match pattern locally between corresponding grid cells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062487" y="2491265"/>
            <a:ext cx="18822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Divide into grid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869141" y="3684494"/>
            <a:ext cx="268941" cy="255494"/>
          </a:xfrm>
          <a:prstGeom prst="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rect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934635" y="3684494"/>
            <a:ext cx="268941" cy="255494"/>
          </a:xfrm>
          <a:prstGeom prst="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rect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62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 smtClean="0"/>
              <a:t>The principle of Pattern Matching in PIV is to measure similarity of a local pattern in two subsequent sub-images</a:t>
            </a:r>
            <a:endParaRPr lang="en-GB" sz="20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4130" y="1221441"/>
            <a:ext cx="3860800" cy="6477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Distance Metrics: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444057"/>
              </p:ext>
            </p:extLst>
          </p:nvPr>
        </p:nvGraphicFramePr>
        <p:xfrm>
          <a:off x="94130" y="1739900"/>
          <a:ext cx="5029199" cy="594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" name="Formel" r:id="rId3" imgW="2577960" imgH="304560" progId="Equation.3">
                  <p:embed/>
                </p:oleObj>
              </mc:Choice>
              <mc:Fallback>
                <p:oleObj name="Formel" r:id="rId3" imgW="2577960" imgH="3045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130" y="1739900"/>
                        <a:ext cx="5029199" cy="5945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2125491"/>
              </p:ext>
            </p:extLst>
          </p:nvPr>
        </p:nvGraphicFramePr>
        <p:xfrm>
          <a:off x="111778" y="2794375"/>
          <a:ext cx="5831822" cy="1175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8" name="Formel" r:id="rId5" imgW="3085920" imgH="622080" progId="Equation.3">
                  <p:embed/>
                </p:oleObj>
              </mc:Choice>
              <mc:Fallback>
                <p:oleObj name="Formel" r:id="rId5" imgW="3085920" imgH="6220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78" y="2794375"/>
                        <a:ext cx="5831822" cy="11759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4350984"/>
              </p:ext>
            </p:extLst>
          </p:nvPr>
        </p:nvGraphicFramePr>
        <p:xfrm>
          <a:off x="121023" y="4323881"/>
          <a:ext cx="5002307" cy="813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9" name="Formel" r:id="rId7" imgW="2654280" imgH="431640" progId="Equation.3">
                  <p:embed/>
                </p:oleObj>
              </mc:Choice>
              <mc:Fallback>
                <p:oleObj name="Formel" r:id="rId7" imgW="2654280" imgH="431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023" y="4323881"/>
                        <a:ext cx="5002307" cy="8137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669740" y="1896035"/>
            <a:ext cx="2326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Cross correlation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817659" y="3133001"/>
            <a:ext cx="2326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Normalised </a:t>
            </a:r>
          </a:p>
          <a:p>
            <a:r>
              <a:rPr lang="en-GB" dirty="0" smtClean="0"/>
              <a:t>Cross correlation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535268" y="4401830"/>
            <a:ext cx="25952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Minimum Quadratic Difference</a:t>
            </a:r>
            <a:endParaRPr lang="en-GB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5170580"/>
              </p:ext>
            </p:extLst>
          </p:nvPr>
        </p:nvGraphicFramePr>
        <p:xfrm>
          <a:off x="1472080" y="5467537"/>
          <a:ext cx="2563813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0" name="Formel" r:id="rId9" imgW="1206360" imgH="482400" progId="Equation.3">
                  <p:embed/>
                </p:oleObj>
              </mc:Choice>
              <mc:Fallback>
                <p:oleObj name="Formel" r:id="rId9" imgW="1206360" imgH="482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2080" y="5467537"/>
                        <a:ext cx="2563813" cy="102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548719" y="5789709"/>
            <a:ext cx="25952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Phase Correlation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733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Pattern matching principles </a:t>
            </a:r>
            <a:br>
              <a:rPr lang="en-GB" sz="2800" dirty="0" smtClean="0"/>
            </a:br>
            <a:r>
              <a:rPr lang="en-GB" sz="2800" dirty="0" smtClean="0"/>
              <a:t>is the foundation for PIV</a:t>
            </a:r>
            <a:endParaRPr lang="en-GB" sz="2800" dirty="0"/>
          </a:p>
        </p:txBody>
      </p:sp>
      <p:pic>
        <p:nvPicPr>
          <p:cNvPr id="2050" name="Picture 2" descr="C:\Data\Papers_folder_from_DAMTP\Optimal_Pattern_Matching\Phase_Figures\Examp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09699"/>
            <a:ext cx="6896100" cy="507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8259" y="3738282"/>
            <a:ext cx="618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</a:t>
            </a:r>
            <a:r>
              <a:rPr lang="en-GB" b="1" baseline="-25000" dirty="0" smtClean="0"/>
              <a:t>1</a:t>
            </a:r>
            <a:endParaRPr lang="en-GB" b="1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7884458" y="3749289"/>
            <a:ext cx="618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</a:t>
            </a:r>
            <a:r>
              <a:rPr lang="en-GB" b="1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718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PIV in the laboratory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745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practical aspects of PIV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276" y="1524000"/>
            <a:ext cx="3786654" cy="546847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So far: software principles</a:t>
            </a:r>
          </a:p>
        </p:txBody>
      </p:sp>
      <p:pic>
        <p:nvPicPr>
          <p:cNvPr id="24578" name="Picture 2" descr="http://www.dantecdynamics.com/Files/Billeder/support_and_download/resarch_and_education/measurement_principles/piv/overveiw%5b1%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046" y="1815353"/>
            <a:ext cx="5061954" cy="418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51287" y="6141276"/>
            <a:ext cx="23947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From www.dantecdynamics.com</a:t>
            </a:r>
            <a:endParaRPr lang="en-GB" sz="12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26759" y="4446493"/>
            <a:ext cx="2639170" cy="1080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GB" dirty="0" smtClean="0"/>
              <a:t>Next: what we do in the laboratory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4867835" y="4087906"/>
            <a:ext cx="4276165" cy="2191869"/>
          </a:xfrm>
          <a:prstGeom prst="ellipse">
            <a:avLst/>
          </a:prstGeom>
          <a:noFill/>
          <a:ln w="5715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rect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082046" y="1990165"/>
            <a:ext cx="1955683" cy="2218764"/>
          </a:xfrm>
          <a:prstGeom prst="line">
            <a:avLst/>
          </a:prstGeom>
          <a:noFill/>
          <a:ln w="5715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rect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3065929" y="4208929"/>
            <a:ext cx="779930" cy="578224"/>
          </a:xfrm>
          <a:prstGeom prst="straightConnector1">
            <a:avLst/>
          </a:prstGeom>
          <a:noFill/>
          <a:ln w="57150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rect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1508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practical aspects of PIV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59" y="2163855"/>
            <a:ext cx="2065430" cy="546847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Illumination</a:t>
            </a:r>
          </a:p>
        </p:txBody>
      </p:sp>
      <p:pic>
        <p:nvPicPr>
          <p:cNvPr id="24578" name="Picture 2" descr="http://www.dantecdynamics.com/Files/Billeder/support_and_download/resarch_and_education/measurement_principles/piv/overveiw%5b1%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046" y="1815353"/>
            <a:ext cx="5061954" cy="418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51287" y="6141276"/>
            <a:ext cx="23947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From www.dantecdynamics.com</a:t>
            </a:r>
            <a:endParaRPr lang="en-GB" sz="12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455894" y="1275229"/>
            <a:ext cx="1469276" cy="540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GB" dirty="0" smtClean="0"/>
              <a:t>Seeding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4771357" y="1564341"/>
            <a:ext cx="1841666" cy="1192306"/>
          </a:xfrm>
          <a:prstGeom prst="straightConnector1">
            <a:avLst/>
          </a:prstGeom>
          <a:noFill/>
          <a:ln w="57150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rect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47782" y="3892036"/>
            <a:ext cx="1469276" cy="540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GB" dirty="0" smtClean="0"/>
              <a:t>Imaging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2017058" y="3160059"/>
            <a:ext cx="5928987" cy="1201270"/>
          </a:xfrm>
          <a:prstGeom prst="straightConnector1">
            <a:avLst/>
          </a:prstGeom>
          <a:noFill/>
          <a:ln w="57150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rect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2285999" y="2474259"/>
            <a:ext cx="1712260" cy="1131793"/>
          </a:xfrm>
          <a:prstGeom prst="straightConnector1">
            <a:avLst/>
          </a:prstGeom>
          <a:noFill/>
          <a:ln w="57150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rect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5667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Writing your own PIV code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275" y="1524000"/>
            <a:ext cx="2240243" cy="44196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Simple PIV</a:t>
            </a:r>
          </a:p>
          <a:p>
            <a:pPr marL="0" indent="0">
              <a:buNone/>
            </a:pPr>
            <a:r>
              <a:rPr lang="en-GB" dirty="0" err="1" smtClean="0"/>
              <a:t>Psudo</a:t>
            </a:r>
            <a:r>
              <a:rPr lang="en-GB" dirty="0" smtClean="0"/>
              <a:t>-code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Download from course-page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452345" y="1555377"/>
            <a:ext cx="4831043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GB" sz="1800" kern="0" dirty="0" smtClean="0"/>
              <a:t>Read images</a:t>
            </a:r>
          </a:p>
          <a:p>
            <a:pPr marL="0" indent="0">
              <a:buFont typeface="Wingdings" pitchFamily="2" charset="2"/>
              <a:buNone/>
            </a:pPr>
            <a:r>
              <a:rPr lang="en-GB" sz="1800" kern="0" dirty="0"/>
              <a:t>f</a:t>
            </a:r>
            <a:r>
              <a:rPr lang="en-GB" sz="1800" kern="0" dirty="0" smtClean="0"/>
              <a:t>or </a:t>
            </a:r>
            <a:r>
              <a:rPr lang="en-GB" sz="1800" kern="0" dirty="0" err="1" smtClean="0"/>
              <a:t>i,j</a:t>
            </a:r>
            <a:endParaRPr lang="en-GB" sz="1800" kern="0" dirty="0" smtClean="0"/>
          </a:p>
          <a:p>
            <a:pPr marL="0" indent="0">
              <a:buFont typeface="Wingdings" pitchFamily="2" charset="2"/>
              <a:buNone/>
            </a:pPr>
            <a:r>
              <a:rPr lang="en-GB" sz="1800" kern="0" dirty="0"/>
              <a:t> </a:t>
            </a:r>
            <a:r>
              <a:rPr lang="en-GB" sz="1800" kern="0" dirty="0" smtClean="0"/>
              <a:t>  calculate </a:t>
            </a:r>
            <a:r>
              <a:rPr lang="en-GB" sz="1800" kern="0" dirty="0" err="1" smtClean="0"/>
              <a:t>std</a:t>
            </a:r>
            <a:r>
              <a:rPr lang="en-GB" sz="1800" kern="0" dirty="0" smtClean="0"/>
              <a:t> of </a:t>
            </a:r>
            <a:r>
              <a:rPr lang="en-GB" sz="1800" kern="0" dirty="0" err="1" smtClean="0"/>
              <a:t>subwindows</a:t>
            </a:r>
            <a:endParaRPr lang="en-GB" sz="1800" kern="0" dirty="0" smtClean="0"/>
          </a:p>
          <a:p>
            <a:pPr marL="0" indent="0">
              <a:buFont typeface="Wingdings" pitchFamily="2" charset="2"/>
              <a:buNone/>
            </a:pPr>
            <a:r>
              <a:rPr lang="en-GB" sz="1800" kern="0" dirty="0"/>
              <a:t> </a:t>
            </a:r>
            <a:r>
              <a:rPr lang="en-GB" sz="1800" kern="0" dirty="0" smtClean="0"/>
              <a:t>  subtract mean from </a:t>
            </a:r>
            <a:r>
              <a:rPr lang="en-GB" sz="1800" kern="0" dirty="0" err="1" smtClean="0"/>
              <a:t>subwins</a:t>
            </a:r>
            <a:endParaRPr lang="en-GB" sz="1800" kern="0" dirty="0" smtClean="0"/>
          </a:p>
          <a:p>
            <a:pPr marL="0" indent="0">
              <a:buFont typeface="Wingdings" pitchFamily="2" charset="2"/>
              <a:buNone/>
            </a:pPr>
            <a:r>
              <a:rPr lang="en-GB" sz="1800" kern="0" dirty="0"/>
              <a:t> </a:t>
            </a:r>
            <a:r>
              <a:rPr lang="en-GB" sz="1800" kern="0" dirty="0" smtClean="0"/>
              <a:t>  R=</a:t>
            </a:r>
            <a:r>
              <a:rPr lang="en-GB" sz="1800" kern="0" dirty="0" err="1" smtClean="0"/>
              <a:t>xcorr</a:t>
            </a:r>
            <a:r>
              <a:rPr lang="en-GB" sz="1800" kern="0" dirty="0" smtClean="0"/>
              <a:t>(</a:t>
            </a:r>
            <a:r>
              <a:rPr lang="en-GB" sz="1800" kern="0" dirty="0" err="1" smtClean="0"/>
              <a:t>a,b</a:t>
            </a:r>
            <a:r>
              <a:rPr lang="en-GB" sz="1800" kern="0" dirty="0" smtClean="0"/>
              <a:t>)/ (</a:t>
            </a:r>
            <a:r>
              <a:rPr lang="en-GB" sz="1800" kern="0" dirty="0" err="1" smtClean="0"/>
              <a:t>fft</a:t>
            </a:r>
            <a:r>
              <a:rPr lang="en-GB" sz="1800" kern="0" dirty="0" smtClean="0"/>
              <a:t> based)</a:t>
            </a:r>
          </a:p>
          <a:p>
            <a:pPr marL="0" indent="0">
              <a:buFont typeface="Wingdings" pitchFamily="2" charset="2"/>
              <a:buNone/>
            </a:pPr>
            <a:r>
              <a:rPr lang="en-GB" sz="1800" kern="0" dirty="0"/>
              <a:t> </a:t>
            </a:r>
            <a:r>
              <a:rPr lang="en-GB" sz="1800" kern="0" dirty="0" smtClean="0"/>
              <a:t>  find max (R</a:t>
            </a:r>
            <a:r>
              <a:rPr lang="en-GB" sz="1800" kern="0" baseline="-25000" dirty="0" smtClean="0"/>
              <a:t>max</a:t>
            </a:r>
            <a:r>
              <a:rPr lang="en-GB" sz="1800" kern="0" dirty="0" smtClean="0"/>
              <a:t>), </a:t>
            </a:r>
          </a:p>
          <a:p>
            <a:pPr marL="0" indent="0">
              <a:buFont typeface="Wingdings" pitchFamily="2" charset="2"/>
              <a:buNone/>
            </a:pPr>
            <a:r>
              <a:rPr lang="en-GB" sz="1800" kern="0" dirty="0"/>
              <a:t> </a:t>
            </a:r>
            <a:r>
              <a:rPr lang="en-GB" sz="1800" kern="0" dirty="0" smtClean="0"/>
              <a:t>  interpolate to get </a:t>
            </a:r>
            <a:r>
              <a:rPr lang="en-GB" sz="1800" kern="0" dirty="0" err="1" smtClean="0"/>
              <a:t>subpix</a:t>
            </a:r>
            <a:r>
              <a:rPr lang="en-GB" sz="1800" kern="0" dirty="0" smtClean="0"/>
              <a:t> x0,y0</a:t>
            </a:r>
          </a:p>
          <a:p>
            <a:pPr marL="0" indent="0">
              <a:buFont typeface="Wingdings" pitchFamily="2" charset="2"/>
              <a:buNone/>
            </a:pPr>
            <a:r>
              <a:rPr lang="en-GB" sz="1800" kern="0" dirty="0"/>
              <a:t> </a:t>
            </a:r>
            <a:r>
              <a:rPr lang="en-GB" sz="1800" kern="0" dirty="0" smtClean="0"/>
              <a:t>  find second highest peak (R</a:t>
            </a:r>
            <a:r>
              <a:rPr lang="en-GB" sz="1800" kern="0" baseline="-25000" dirty="0"/>
              <a:t>2</a:t>
            </a:r>
            <a:r>
              <a:rPr lang="en-GB" sz="1800" kern="0" dirty="0" smtClean="0"/>
              <a:t>)</a:t>
            </a:r>
          </a:p>
          <a:p>
            <a:pPr marL="0" indent="0">
              <a:buFont typeface="Wingdings" pitchFamily="2" charset="2"/>
              <a:buNone/>
            </a:pPr>
            <a:r>
              <a:rPr lang="en-GB" sz="1800" kern="0" dirty="0" smtClean="0"/>
              <a:t>   U(</a:t>
            </a:r>
            <a:r>
              <a:rPr lang="en-GB" sz="1800" kern="0" dirty="0" err="1" smtClean="0"/>
              <a:t>s,t</a:t>
            </a:r>
            <a:r>
              <a:rPr lang="en-GB" sz="1800" kern="0" dirty="0" smtClean="0"/>
              <a:t>)=x0-winsize/2</a:t>
            </a:r>
          </a:p>
          <a:p>
            <a:pPr marL="0" indent="0">
              <a:buFont typeface="Wingdings" pitchFamily="2" charset="2"/>
              <a:buNone/>
            </a:pPr>
            <a:r>
              <a:rPr lang="en-GB" sz="1800" kern="0" dirty="0"/>
              <a:t> </a:t>
            </a:r>
            <a:r>
              <a:rPr lang="en-GB" sz="1800" kern="0" dirty="0" smtClean="0"/>
              <a:t>  V(</a:t>
            </a:r>
            <a:r>
              <a:rPr lang="en-GB" sz="1800" kern="0" dirty="0" err="1" smtClean="0"/>
              <a:t>s,t</a:t>
            </a:r>
            <a:r>
              <a:rPr lang="en-GB" sz="1800" kern="0" dirty="0" smtClean="0"/>
              <a:t>)=y0-winsize/2</a:t>
            </a:r>
          </a:p>
          <a:p>
            <a:pPr marL="0" indent="0">
              <a:buNone/>
            </a:pPr>
            <a:r>
              <a:rPr lang="en-GB" sz="1800" kern="0" dirty="0"/>
              <a:t> </a:t>
            </a:r>
            <a:r>
              <a:rPr lang="en-GB" sz="1800" kern="0" dirty="0" smtClean="0"/>
              <a:t>  </a:t>
            </a:r>
            <a:r>
              <a:rPr lang="en-GB" sz="1800" kern="0" dirty="0" err="1" smtClean="0"/>
              <a:t>SnR</a:t>
            </a:r>
            <a:r>
              <a:rPr lang="en-GB" sz="1800" kern="0" dirty="0" smtClean="0"/>
              <a:t>=</a:t>
            </a:r>
            <a:r>
              <a:rPr lang="en-GB" sz="1800" kern="0" dirty="0"/>
              <a:t> R</a:t>
            </a:r>
            <a:r>
              <a:rPr lang="en-GB" sz="1800" kern="0" baseline="-25000" dirty="0"/>
              <a:t>max </a:t>
            </a:r>
            <a:r>
              <a:rPr lang="en-GB" sz="1800" kern="0" dirty="0" smtClean="0"/>
              <a:t>/</a:t>
            </a:r>
            <a:r>
              <a:rPr lang="en-GB" sz="1800" kern="0" dirty="0"/>
              <a:t> </a:t>
            </a:r>
            <a:r>
              <a:rPr lang="en-GB" sz="1800" kern="0" dirty="0" smtClean="0"/>
              <a:t>R</a:t>
            </a:r>
            <a:r>
              <a:rPr lang="en-GB" sz="1800" kern="0" baseline="-25000" dirty="0" smtClean="0"/>
              <a:t>2</a:t>
            </a:r>
            <a:endParaRPr lang="en-GB" sz="1800" kern="0" dirty="0" smtClean="0"/>
          </a:p>
          <a:p>
            <a:pPr marL="0" indent="0">
              <a:buNone/>
            </a:pPr>
            <a:r>
              <a:rPr lang="en-GB" sz="1800" kern="0" dirty="0" smtClean="0"/>
              <a:t>end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7847" y="5974977"/>
            <a:ext cx="3724835" cy="398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Use file: </a:t>
            </a:r>
            <a:r>
              <a:rPr lang="en-GB" dirty="0" err="1" smtClean="0"/>
              <a:t>simplepiv.m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315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FI_Face_eng">
  <a:themeElements>
    <a:clrScheme name="SFI_Face_eng 8">
      <a:dk1>
        <a:srgbClr val="003366"/>
      </a:dk1>
      <a:lt1>
        <a:srgbClr val="FFFFFF"/>
      </a:lt1>
      <a:dk2>
        <a:srgbClr val="003366"/>
      </a:dk2>
      <a:lt2>
        <a:srgbClr val="CCCCCC"/>
      </a:lt2>
      <a:accent1>
        <a:srgbClr val="FFFFFF"/>
      </a:accent1>
      <a:accent2>
        <a:srgbClr val="FF6600"/>
      </a:accent2>
      <a:accent3>
        <a:srgbClr val="FFFFFF"/>
      </a:accent3>
      <a:accent4>
        <a:srgbClr val="002A56"/>
      </a:accent4>
      <a:accent5>
        <a:srgbClr val="FFFFFF"/>
      </a:accent5>
      <a:accent6>
        <a:srgbClr val="E75C00"/>
      </a:accent6>
      <a:hlink>
        <a:srgbClr val="009999"/>
      </a:hlink>
      <a:folHlink>
        <a:srgbClr val="993399"/>
      </a:folHlink>
    </a:clrScheme>
    <a:fontScheme name="SFI_Face_e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FI_Face_e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I_Face_e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I_Face_e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I_Face_e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I_Face_e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I_Face_e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I_Face_e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I_Face_eng 8">
        <a:dk1>
          <a:srgbClr val="003366"/>
        </a:dk1>
        <a:lt1>
          <a:srgbClr val="FFFFFF"/>
        </a:lt1>
        <a:dk2>
          <a:srgbClr val="003366"/>
        </a:dk2>
        <a:lt2>
          <a:srgbClr val="CCCCCC"/>
        </a:lt2>
        <a:accent1>
          <a:srgbClr val="FFFFFF"/>
        </a:accent1>
        <a:accent2>
          <a:srgbClr val="FF6600"/>
        </a:accent2>
        <a:accent3>
          <a:srgbClr val="FFFFFF"/>
        </a:accent3>
        <a:accent4>
          <a:srgbClr val="002A56"/>
        </a:accent4>
        <a:accent5>
          <a:srgbClr val="FFFFFF"/>
        </a:accent5>
        <a:accent6>
          <a:srgbClr val="E75C00"/>
        </a:accent6>
        <a:hlink>
          <a:srgbClr val="009999"/>
        </a:hlink>
        <a:folHlink>
          <a:srgbClr val="99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SFI_Face_eng</Template>
  <TotalTime>0</TotalTime>
  <Words>535</Words>
  <Application>Microsoft Office PowerPoint</Application>
  <PresentationFormat>On-screen Show (4:3)</PresentationFormat>
  <Paragraphs>105</Paragraphs>
  <Slides>18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SFI_Face_eng</vt:lpstr>
      <vt:lpstr>Formel</vt:lpstr>
      <vt:lpstr>PowerPoint Presentation</vt:lpstr>
      <vt:lpstr>This presentation continues Tuesdays lecture on how we may use pattern matching to measure velocities</vt:lpstr>
      <vt:lpstr>A short summary of what we talked about on Tuesday</vt:lpstr>
      <vt:lpstr>The principle of Pattern Matching in PIV is to measure similarity of a local pattern in two subsequent sub-images</vt:lpstr>
      <vt:lpstr>Pattern matching principles  is the foundation for PIV</vt:lpstr>
      <vt:lpstr>PIV in the laboratory</vt:lpstr>
      <vt:lpstr>The practical aspects of PIV</vt:lpstr>
      <vt:lpstr>The practical aspects of PIV</vt:lpstr>
      <vt:lpstr>Writing your own PIV code</vt:lpstr>
      <vt:lpstr>Testing of PIV code has normally been done through Monte Carlo simulations</vt:lpstr>
      <vt:lpstr>PowerPoint Presentation</vt:lpstr>
      <vt:lpstr>Particle Tracking Velocimetry</vt:lpstr>
      <vt:lpstr>Blob recognition made easy</vt:lpstr>
      <vt:lpstr>Matlabs Image Processing toolbox has most of the tools you need to find blobs</vt:lpstr>
      <vt:lpstr>Particle matching from frame to frame</vt:lpstr>
      <vt:lpstr>Particle matching from frame to frame</vt:lpstr>
      <vt:lpstr>Using PIV for the first velocity estimate is a good starting point</vt:lpstr>
      <vt:lpstr>This PTV implementation is a part of MatPIV</vt:lpstr>
    </vt:vector>
  </TitlesOfParts>
  <Manager>j.k.sveen@gmail.com</Manager>
  <Company>IFE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FACE meeting 10 January 2009</dc:title>
  <dc:creator>j.k.sveen@gmail.com;jks@ife.no</dc:creator>
  <cp:lastModifiedBy>J. Kristian Sveen</cp:lastModifiedBy>
  <cp:revision>382</cp:revision>
  <cp:lastPrinted>2004-05-12T08:43:10Z</cp:lastPrinted>
  <dcterms:created xsi:type="dcterms:W3CDTF">2009-01-08T12:12:01Z</dcterms:created>
  <dcterms:modified xsi:type="dcterms:W3CDTF">2013-02-28T07:15:59Z</dcterms:modified>
</cp:coreProperties>
</file>