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7.xml" ContentType="application/vnd.openxmlformats-officedocument.drawingml.chart+xml"/>
  <Override PartName="/ppt/notesSlides/notesSlide52.xml" ContentType="application/vnd.openxmlformats-officedocument.presentationml.notesSlide+xml"/>
  <Override PartName="/ppt/charts/chart8.xml" ContentType="application/vnd.openxmlformats-officedocument.drawingml.chart+xml"/>
  <Override PartName="/ppt/notesSlides/notesSlide53.xml" ContentType="application/vnd.openxmlformats-officedocument.presentationml.notesSlide+xml"/>
  <Override PartName="/ppt/charts/chart9.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handoutMasterIdLst>
    <p:handoutMasterId r:id="rId98"/>
  </p:handoutMasterIdLst>
  <p:sldIdLst>
    <p:sldId id="256" r:id="rId2"/>
    <p:sldId id="381" r:id="rId3"/>
    <p:sldId id="257" r:id="rId4"/>
    <p:sldId id="382" r:id="rId5"/>
    <p:sldId id="383" r:id="rId6"/>
    <p:sldId id="384" r:id="rId7"/>
    <p:sldId id="314" r:id="rId8"/>
    <p:sldId id="316" r:id="rId9"/>
    <p:sldId id="317" r:id="rId10"/>
    <p:sldId id="318" r:id="rId11"/>
    <p:sldId id="347" r:id="rId12"/>
    <p:sldId id="319" r:id="rId13"/>
    <p:sldId id="258" r:id="rId14"/>
    <p:sldId id="320" r:id="rId15"/>
    <p:sldId id="259" r:id="rId16"/>
    <p:sldId id="342" r:id="rId17"/>
    <p:sldId id="262" r:id="rId18"/>
    <p:sldId id="264" r:id="rId19"/>
    <p:sldId id="363" r:id="rId20"/>
    <p:sldId id="266" r:id="rId21"/>
    <p:sldId id="268" r:id="rId22"/>
    <p:sldId id="334" r:id="rId23"/>
    <p:sldId id="270" r:id="rId24"/>
    <p:sldId id="335" r:id="rId25"/>
    <p:sldId id="271" r:id="rId26"/>
    <p:sldId id="348" r:id="rId27"/>
    <p:sldId id="364" r:id="rId28"/>
    <p:sldId id="378" r:id="rId29"/>
    <p:sldId id="273" r:id="rId30"/>
    <p:sldId id="365" r:id="rId31"/>
    <p:sldId id="277" r:id="rId32"/>
    <p:sldId id="275" r:id="rId33"/>
    <p:sldId id="276" r:id="rId34"/>
    <p:sldId id="343" r:id="rId35"/>
    <p:sldId id="260" r:id="rId36"/>
    <p:sldId id="278" r:id="rId37"/>
    <p:sldId id="279" r:id="rId38"/>
    <p:sldId id="322" r:id="rId39"/>
    <p:sldId id="366" r:id="rId40"/>
    <p:sldId id="379" r:id="rId41"/>
    <p:sldId id="282" r:id="rId42"/>
    <p:sldId id="283" r:id="rId43"/>
    <p:sldId id="323" r:id="rId44"/>
    <p:sldId id="284" r:id="rId45"/>
    <p:sldId id="367" r:id="rId46"/>
    <p:sldId id="344" r:id="rId47"/>
    <p:sldId id="287" r:id="rId48"/>
    <p:sldId id="339" r:id="rId49"/>
    <p:sldId id="368" r:id="rId50"/>
    <p:sldId id="289" r:id="rId51"/>
    <p:sldId id="292" r:id="rId52"/>
    <p:sldId id="290" r:id="rId53"/>
    <p:sldId id="345" r:id="rId54"/>
    <p:sldId id="385" r:id="rId55"/>
    <p:sldId id="293" r:id="rId56"/>
    <p:sldId id="261" r:id="rId57"/>
    <p:sldId id="294" r:id="rId58"/>
    <p:sldId id="369" r:id="rId59"/>
    <p:sldId id="370" r:id="rId60"/>
    <p:sldId id="297" r:id="rId61"/>
    <p:sldId id="298" r:id="rId62"/>
    <p:sldId id="341" r:id="rId63"/>
    <p:sldId id="386" r:id="rId64"/>
    <p:sldId id="299" r:id="rId65"/>
    <p:sldId id="346" r:id="rId66"/>
    <p:sldId id="371" r:id="rId67"/>
    <p:sldId id="301" r:id="rId68"/>
    <p:sldId id="338" r:id="rId69"/>
    <p:sldId id="372" r:id="rId70"/>
    <p:sldId id="373" r:id="rId71"/>
    <p:sldId id="374" r:id="rId72"/>
    <p:sldId id="286" r:id="rId73"/>
    <p:sldId id="375" r:id="rId74"/>
    <p:sldId id="288" r:id="rId75"/>
    <p:sldId id="356" r:id="rId76"/>
    <p:sldId id="358" r:id="rId77"/>
    <p:sldId id="357" r:id="rId78"/>
    <p:sldId id="291" r:id="rId79"/>
    <p:sldId id="359" r:id="rId80"/>
    <p:sldId id="376" r:id="rId81"/>
    <p:sldId id="361" r:id="rId82"/>
    <p:sldId id="349" r:id="rId83"/>
    <p:sldId id="328" r:id="rId84"/>
    <p:sldId id="351" r:id="rId85"/>
    <p:sldId id="352" r:id="rId86"/>
    <p:sldId id="353" r:id="rId87"/>
    <p:sldId id="329" r:id="rId88"/>
    <p:sldId id="307" r:id="rId89"/>
    <p:sldId id="308" r:id="rId90"/>
    <p:sldId id="332" r:id="rId91"/>
    <p:sldId id="310" r:id="rId92"/>
    <p:sldId id="380" r:id="rId93"/>
    <p:sldId id="312" r:id="rId94"/>
    <p:sldId id="313" r:id="rId95"/>
    <p:sldId id="337" r:id="rId9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2" pos="2880">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D"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85"/>
    <p:restoredTop sz="86553"/>
  </p:normalViewPr>
  <p:slideViewPr>
    <p:cSldViewPr snapToGrid="0" snapToObjects="1">
      <p:cViewPr varScale="1">
        <p:scale>
          <a:sx n="97" d="100"/>
          <a:sy n="97" d="100"/>
        </p:scale>
        <p:origin x="632" y="192"/>
      </p:cViewPr>
      <p:guideLst>
        <p:guide pos="2880"/>
        <p:guide orient="horz" pos="2160"/>
      </p:guideLst>
    </p:cSldViewPr>
  </p:slideViewPr>
  <p:outlineViewPr>
    <p:cViewPr>
      <p:scale>
        <a:sx n="33" d="100"/>
        <a:sy n="33" d="100"/>
      </p:scale>
      <p:origin x="0" y="-2640"/>
    </p:cViewPr>
  </p:outlin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regneark.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regneark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regneark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regneark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regneark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regneark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regneark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regneark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regneark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manualLayout>
          <c:layoutTarget val="inner"/>
          <c:xMode val="edge"/>
          <c:yMode val="edge"/>
          <c:x val="0.13316980669308098"/>
          <c:y val="6.249975037336461E-2"/>
          <c:w val="0.58589535024153216"/>
          <c:h val="0.77355223464227796"/>
        </c:manualLayout>
      </c:layout>
      <c:pieChart>
        <c:varyColors val="1"/>
        <c:ser>
          <c:idx val="0"/>
          <c:order val="0"/>
          <c:tx>
            <c:strRef>
              <c:f>Sheet1!$B$1</c:f>
              <c:strCache>
                <c:ptCount val="1"/>
                <c:pt idx="0">
                  <c:v>Column1</c:v>
                </c:pt>
              </c:strCache>
            </c:strRef>
          </c:tx>
          <c:spPr>
            <a:gradFill rotWithShape="0">
              <a:gsLst>
                <a:gs pos="0">
                  <a:srgbClr val="3EF7FF"/>
                </a:gs>
                <a:gs pos="30000">
                  <a:srgbClr val="59EDFF"/>
                </a:gs>
                <a:gs pos="64999">
                  <a:srgbClr val="74E3FF"/>
                </a:gs>
                <a:gs pos="100000">
                  <a:srgbClr val="70BDE0"/>
                </a:gs>
              </a:gsLst>
              <a:lin ang="5400000" scaled="1"/>
            </a:gradFill>
            <a:ln w="18737">
              <a:noFill/>
            </a:ln>
          </c:spPr>
          <c:dPt>
            <c:idx val="0"/>
            <c:bubble3D val="0"/>
            <c:spPr>
              <a:gradFill rotWithShape="0">
                <a:gsLst>
                  <a:gs pos="0">
                    <a:srgbClr val="2FC2FF"/>
                  </a:gs>
                  <a:gs pos="30000">
                    <a:srgbClr val="44BAF0"/>
                  </a:gs>
                  <a:gs pos="64999">
                    <a:srgbClr val="5AB2DB"/>
                  </a:gs>
                  <a:gs pos="100000">
                    <a:srgbClr val="5693AF"/>
                  </a:gs>
                </a:gsLst>
                <a:lin ang="5400000" scaled="1"/>
              </a:gradFill>
              <a:ln w="18737">
                <a:noFill/>
              </a:ln>
            </c:spPr>
            <c:extLst>
              <c:ext xmlns:c16="http://schemas.microsoft.com/office/drawing/2014/chart" uri="{C3380CC4-5D6E-409C-BE32-E72D297353CC}">
                <c16:uniqueId val="{00000001-C01F-4B4E-972E-D1938D849036}"/>
              </c:ext>
            </c:extLst>
          </c:dPt>
          <c:dPt>
            <c:idx val="1"/>
            <c:bubble3D val="0"/>
            <c:spPr>
              <a:gradFill rotWithShape="0">
                <a:gsLst>
                  <a:gs pos="0">
                    <a:srgbClr val="39E7FF"/>
                  </a:gs>
                  <a:gs pos="30000">
                    <a:srgbClr val="53DEFF"/>
                  </a:gs>
                  <a:gs pos="64999">
                    <a:srgbClr val="6CD4FF"/>
                  </a:gs>
                  <a:gs pos="100000">
                    <a:srgbClr val="68B0D1"/>
                  </a:gs>
                </a:gsLst>
                <a:lin ang="5400000" scaled="1"/>
              </a:gradFill>
              <a:ln w="18737">
                <a:noFill/>
              </a:ln>
            </c:spPr>
            <c:extLst>
              <c:ext xmlns:c16="http://schemas.microsoft.com/office/drawing/2014/chart" uri="{C3380CC4-5D6E-409C-BE32-E72D297353CC}">
                <c16:uniqueId val="{00000003-C01F-4B4E-972E-D1938D849036}"/>
              </c:ext>
            </c:extLst>
          </c:dPt>
          <c:dPt>
            <c:idx val="2"/>
            <c:bubble3D val="0"/>
            <c:spPr>
              <a:gradFill rotWithShape="0">
                <a:gsLst>
                  <a:gs pos="0">
                    <a:srgbClr val="64F5FF"/>
                  </a:gs>
                  <a:gs pos="30000">
                    <a:srgbClr val="7AEDFF"/>
                  </a:gs>
                  <a:gs pos="64999">
                    <a:srgbClr val="8FE6FF"/>
                  </a:gs>
                  <a:gs pos="100000">
                    <a:srgbClr val="85C1DE"/>
                  </a:gs>
                </a:gsLst>
                <a:lin ang="5400000" scaled="1"/>
              </a:gradFill>
              <a:ln w="18737">
                <a:noFill/>
              </a:ln>
            </c:spPr>
            <c:extLst>
              <c:ext xmlns:c16="http://schemas.microsoft.com/office/drawing/2014/chart" uri="{C3380CC4-5D6E-409C-BE32-E72D297353CC}">
                <c16:uniqueId val="{00000005-C01F-4B4E-972E-D1938D849036}"/>
              </c:ext>
            </c:extLst>
          </c:dPt>
          <c:dPt>
            <c:idx val="3"/>
            <c:bubble3D val="0"/>
            <c:spPr>
              <a:gradFill rotWithShape="0">
                <a:gsLst>
                  <a:gs pos="0">
                    <a:srgbClr val="A1F5FF"/>
                  </a:gs>
                  <a:gs pos="30000">
                    <a:srgbClr val="AEF1FF"/>
                  </a:gs>
                  <a:gs pos="64999">
                    <a:srgbClr val="BBEEFF"/>
                  </a:gs>
                  <a:gs pos="100000">
                    <a:srgbClr val="A6C9DC"/>
                  </a:gs>
                </a:gsLst>
                <a:lin ang="5400000" scaled="1"/>
              </a:gradFill>
              <a:ln w="18737">
                <a:noFill/>
              </a:ln>
            </c:spPr>
            <c:extLst>
              <c:ext xmlns:c16="http://schemas.microsoft.com/office/drawing/2014/chart" uri="{C3380CC4-5D6E-409C-BE32-E72D297353CC}">
                <c16:uniqueId val="{00000007-C01F-4B4E-972E-D1938D849036}"/>
              </c:ext>
            </c:extLst>
          </c:dPt>
          <c:dLbls>
            <c:dLbl>
              <c:idx val="1"/>
              <c:tx>
                <c:rich>
                  <a:bodyPr/>
                  <a:lstStyle/>
                  <a:p>
                    <a:r>
                      <a:rPr lang="en-US" baseline="0" dirty="0"/>
                      <a:t>Bibliotek
</a:t>
                    </a:r>
                    <a:fld id="{D064A6E6-0F6E-AD42-93DB-442694C8779C}" type="PERCENTAGE">
                      <a:rPr lang="en-US" baseline="0"/>
                      <a:pPr/>
                      <a:t>[PROSENT]</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01F-4B4E-972E-D1938D849036}"/>
                </c:ext>
              </c:extLst>
            </c:dLbl>
            <c:dLbl>
              <c:idx val="3"/>
              <c:tx>
                <c:rich>
                  <a:bodyPr/>
                  <a:lstStyle/>
                  <a:p>
                    <a:r>
                      <a:rPr lang="en-US" baseline="0" dirty="0"/>
                      <a:t>Annet
</a:t>
                    </a:r>
                    <a:fld id="{8F60A09A-2660-7A42-913C-0C8FB940B69D}" type="PERCENTAGE">
                      <a:rPr lang="en-US" baseline="0"/>
                      <a:pPr/>
                      <a:t>[PROSENT]</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01F-4B4E-972E-D1938D849036}"/>
                </c:ext>
              </c:extLst>
            </c:dLbl>
            <c:spPr>
              <a:noFill/>
              <a:ln w="18737">
                <a:noFill/>
              </a:ln>
            </c:spPr>
            <c:txPr>
              <a:bodyPr rot="0" vert="horz" anchor="ctr" anchorCtr="1"/>
              <a:lstStyle/>
              <a:p>
                <a:pPr>
                  <a:defRPr sz="748"/>
                </a:pPr>
                <a:endParaRPr lang="nb-NO"/>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Google</c:v>
                </c:pt>
                <c:pt idx="1">
                  <c:v>Library</c:v>
                </c:pt>
                <c:pt idx="2">
                  <c:v>Wikipedia</c:v>
                </c:pt>
                <c:pt idx="3">
                  <c:v>Other</c:v>
                </c:pt>
              </c:strCache>
            </c:strRef>
          </c:cat>
          <c:val>
            <c:numRef>
              <c:f>Sheet1!$B$2:$B$5</c:f>
              <c:numCache>
                <c:formatCode>0.00%</c:formatCode>
                <c:ptCount val="4"/>
                <c:pt idx="0">
                  <c:v>0.73599999999999999</c:v>
                </c:pt>
                <c:pt idx="1">
                  <c:v>0.13600000000000001</c:v>
                </c:pt>
                <c:pt idx="2">
                  <c:v>9.4E-2</c:v>
                </c:pt>
                <c:pt idx="3">
                  <c:v>3.4000000000000002E-2</c:v>
                </c:pt>
              </c:numCache>
            </c:numRef>
          </c:val>
          <c:extLst>
            <c:ext xmlns:c16="http://schemas.microsoft.com/office/drawing/2014/chart" uri="{C3380CC4-5D6E-409C-BE32-E72D297353CC}">
              <c16:uniqueId val="{00000008-C01F-4B4E-972E-D1938D849036}"/>
            </c:ext>
          </c:extLst>
        </c:ser>
        <c:dLbls>
          <c:showLegendKey val="0"/>
          <c:showVal val="0"/>
          <c:showCatName val="0"/>
          <c:showSerName val="0"/>
          <c:showPercent val="0"/>
          <c:showBubbleSize val="0"/>
          <c:showLeaderLines val="1"/>
        </c:dLbls>
        <c:firstSliceAng val="126"/>
      </c:pieChart>
      <c:spPr>
        <a:noFill/>
        <a:ln w="25352">
          <a:noFill/>
        </a:ln>
      </c:spPr>
    </c:plotArea>
    <c:plotVisOnly val="1"/>
    <c:dispBlanksAs val="gap"/>
    <c:showDLblsOverMax val="0"/>
  </c:chart>
  <c:spPr>
    <a:noFill/>
    <a:ln>
      <a:noFill/>
    </a:ln>
  </c:spPr>
  <c:txPr>
    <a:bodyPr/>
    <a:lstStyle/>
    <a:p>
      <a:pPr>
        <a:defRPr sz="962"/>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dirty="0"/>
              <a:t>Online forskningskilder</a:t>
            </a:r>
          </a:p>
        </c:rich>
      </c:tx>
      <c:layout>
        <c:manualLayout>
          <c:xMode val="edge"/>
          <c:yMode val="edge"/>
          <c:x val="0.23326991640495803"/>
          <c:y val="0"/>
        </c:manualLayout>
      </c:layout>
      <c:overlay val="0"/>
      <c:spPr>
        <a:noFill/>
        <a:ln w="19263">
          <a:noFill/>
        </a:ln>
      </c:spPr>
    </c:title>
    <c:autoTitleDeleted val="0"/>
    <c:plotArea>
      <c:layout>
        <c:manualLayout>
          <c:layoutTarget val="inner"/>
          <c:xMode val="edge"/>
          <c:yMode val="edge"/>
          <c:x val="0.25751364180802699"/>
          <c:y val="0.122288893741928"/>
          <c:w val="0.69908180037163314"/>
          <c:h val="0.64126755230787014"/>
        </c:manualLayout>
      </c:layout>
      <c:barChart>
        <c:barDir val="col"/>
        <c:grouping val="clustered"/>
        <c:varyColors val="0"/>
        <c:ser>
          <c:idx val="0"/>
          <c:order val="0"/>
          <c:tx>
            <c:strRef>
              <c:f>Sheet1!$B$1</c:f>
              <c:strCache>
                <c:ptCount val="1"/>
                <c:pt idx="0">
                  <c:v>Totalt</c:v>
                </c:pt>
              </c:strCache>
            </c:strRef>
          </c:tx>
          <c:spPr>
            <a:solidFill>
              <a:srgbClr val="E2B400"/>
            </a:solidFill>
            <a:ln w="2408">
              <a:solidFill>
                <a:srgbClr val="99CC00"/>
              </a:solidFill>
              <a:prstDash val="solid"/>
            </a:ln>
          </c:spPr>
          <c:invertIfNegative val="0"/>
          <c:cat>
            <c:strRef>
              <c:f>Sheet1!$A$2:$A$5</c:f>
              <c:strCache>
                <c:ptCount val="4"/>
                <c:pt idx="0">
                  <c:v>Google</c:v>
                </c:pt>
                <c:pt idx="1">
                  <c:v>Bibliotek</c:v>
                </c:pt>
                <c:pt idx="2">
                  <c:v>Wikipedia</c:v>
                </c:pt>
                <c:pt idx="3">
                  <c:v>Annet</c:v>
                </c:pt>
              </c:strCache>
            </c:strRef>
          </c:cat>
          <c:val>
            <c:numRef>
              <c:f>Sheet1!$B$2:$B$5</c:f>
              <c:numCache>
                <c:formatCode>General</c:formatCode>
                <c:ptCount val="4"/>
                <c:pt idx="0">
                  <c:v>406</c:v>
                </c:pt>
                <c:pt idx="1">
                  <c:v>75</c:v>
                </c:pt>
                <c:pt idx="2">
                  <c:v>52</c:v>
                </c:pt>
                <c:pt idx="3">
                  <c:v>19</c:v>
                </c:pt>
              </c:numCache>
            </c:numRef>
          </c:val>
          <c:extLst>
            <c:ext xmlns:c16="http://schemas.microsoft.com/office/drawing/2014/chart" uri="{C3380CC4-5D6E-409C-BE32-E72D297353CC}">
              <c16:uniqueId val="{00000000-D9C5-8540-A217-824A987A5F51}"/>
            </c:ext>
          </c:extLst>
        </c:ser>
        <c:ser>
          <c:idx val="1"/>
          <c:order val="1"/>
          <c:tx>
            <c:strRef>
              <c:f>Sheet1!$C$1</c:f>
              <c:strCache>
                <c:ptCount val="1"/>
                <c:pt idx="0">
                  <c:v>Prosentandel</c:v>
                </c:pt>
              </c:strCache>
            </c:strRef>
          </c:tx>
          <c:spPr>
            <a:solidFill>
              <a:srgbClr val="FFD984"/>
            </a:solidFill>
            <a:ln w="2408">
              <a:solidFill>
                <a:srgbClr val="99CC00"/>
              </a:solidFill>
              <a:prstDash val="solid"/>
            </a:ln>
          </c:spPr>
          <c:invertIfNegative val="0"/>
          <c:cat>
            <c:strRef>
              <c:f>Sheet1!$A$2:$A$5</c:f>
              <c:strCache>
                <c:ptCount val="4"/>
                <c:pt idx="0">
                  <c:v>Google</c:v>
                </c:pt>
                <c:pt idx="1">
                  <c:v>Bibliotek</c:v>
                </c:pt>
                <c:pt idx="2">
                  <c:v>Wikipedia</c:v>
                </c:pt>
                <c:pt idx="3">
                  <c:v>Annet</c:v>
                </c:pt>
              </c:strCache>
            </c:strRef>
          </c:cat>
          <c:val>
            <c:numRef>
              <c:f>Sheet1!$C$2:$C$5</c:f>
              <c:numCache>
                <c:formatCode>0.00%</c:formatCode>
                <c:ptCount val="4"/>
                <c:pt idx="0">
                  <c:v>0.73599999999999999</c:v>
                </c:pt>
                <c:pt idx="1">
                  <c:v>0.13600000000000001</c:v>
                </c:pt>
                <c:pt idx="2">
                  <c:v>9.4E-2</c:v>
                </c:pt>
                <c:pt idx="3">
                  <c:v>3.4000000000000002E-2</c:v>
                </c:pt>
              </c:numCache>
            </c:numRef>
          </c:val>
          <c:extLst>
            <c:ext xmlns:c16="http://schemas.microsoft.com/office/drawing/2014/chart" uri="{C3380CC4-5D6E-409C-BE32-E72D297353CC}">
              <c16:uniqueId val="{00000001-D9C5-8540-A217-824A987A5F51}"/>
            </c:ext>
          </c:extLst>
        </c:ser>
        <c:dLbls>
          <c:showLegendKey val="0"/>
          <c:showVal val="0"/>
          <c:showCatName val="0"/>
          <c:showSerName val="0"/>
          <c:showPercent val="0"/>
          <c:showBubbleSize val="0"/>
        </c:dLbls>
        <c:gapWidth val="25"/>
        <c:axId val="253992232"/>
        <c:axId val="253994584"/>
      </c:barChart>
      <c:catAx>
        <c:axId val="253992232"/>
        <c:scaling>
          <c:orientation val="minMax"/>
        </c:scaling>
        <c:delete val="0"/>
        <c:axPos val="b"/>
        <c:numFmt formatCode="General" sourceLinked="1"/>
        <c:majorTickMark val="none"/>
        <c:minorTickMark val="none"/>
        <c:tickLblPos val="nextTo"/>
        <c:spPr>
          <a:ln w="2408">
            <a:solidFill>
              <a:srgbClr val="808080"/>
            </a:solidFill>
            <a:prstDash val="solid"/>
          </a:ln>
        </c:spPr>
        <c:txPr>
          <a:bodyPr/>
          <a:lstStyle/>
          <a:p>
            <a:pPr>
              <a:defRPr sz="678"/>
            </a:pPr>
            <a:endParaRPr lang="nb-NO"/>
          </a:p>
        </c:txPr>
        <c:crossAx val="253994584"/>
        <c:crosses val="autoZero"/>
        <c:auto val="1"/>
        <c:lblAlgn val="ctr"/>
        <c:lblOffset val="100"/>
        <c:noMultiLvlLbl val="0"/>
      </c:catAx>
      <c:valAx>
        <c:axId val="253994584"/>
        <c:scaling>
          <c:orientation val="minMax"/>
          <c:max val="450"/>
          <c:min val="0"/>
        </c:scaling>
        <c:delete val="0"/>
        <c:axPos val="l"/>
        <c:majorGridlines>
          <c:spPr>
            <a:ln w="2408">
              <a:solidFill>
                <a:srgbClr val="808080"/>
              </a:solidFill>
              <a:prstDash val="solid"/>
            </a:ln>
          </c:spPr>
        </c:majorGridlines>
        <c:title>
          <c:tx>
            <c:rich>
              <a:bodyPr/>
              <a:lstStyle/>
              <a:p>
                <a:pPr>
                  <a:defRPr sz="1008" b="1" i="0" u="none" strike="noStrike" baseline="0">
                    <a:solidFill>
                      <a:srgbClr val="000000"/>
                    </a:solidFill>
                    <a:latin typeface="Tw Cen MT"/>
                    <a:ea typeface="Tw Cen MT"/>
                    <a:cs typeface="Tw Cen MT"/>
                  </a:defRPr>
                </a:pPr>
                <a:r>
                  <a:rPr lang="en-US" dirty="0"/>
                  <a:t>Antall</a:t>
                </a:r>
                <a:r>
                  <a:rPr lang="en-US" baseline="0" dirty="0"/>
                  <a:t> studenter</a:t>
                </a:r>
                <a:endParaRPr lang="en-US" dirty="0"/>
              </a:p>
            </c:rich>
          </c:tx>
          <c:overlay val="0"/>
          <c:spPr>
            <a:noFill/>
            <a:ln w="19263">
              <a:noFill/>
            </a:ln>
          </c:spPr>
        </c:title>
        <c:numFmt formatCode="General" sourceLinked="1"/>
        <c:majorTickMark val="none"/>
        <c:minorTickMark val="none"/>
        <c:tickLblPos val="nextTo"/>
        <c:spPr>
          <a:ln w="2408">
            <a:solidFill>
              <a:srgbClr val="808080"/>
            </a:solidFill>
            <a:prstDash val="solid"/>
          </a:ln>
        </c:spPr>
        <c:crossAx val="253992232"/>
        <c:crosses val="autoZero"/>
        <c:crossBetween val="between"/>
      </c:valAx>
      <c:spPr>
        <a:solidFill>
          <a:srgbClr val="FFF6E7"/>
        </a:solidFill>
        <a:ln w="19263">
          <a:noFill/>
        </a:ln>
      </c:spPr>
    </c:plotArea>
    <c:plotVisOnly val="1"/>
    <c:dispBlanksAs val="gap"/>
    <c:showDLblsOverMax val="0"/>
  </c:chart>
  <c:spPr>
    <a:solidFill>
      <a:srgbClr val="FFFFFF"/>
    </a:solidFill>
    <a:ln w="2408">
      <a:solidFill>
        <a:srgbClr val="808080"/>
      </a:solidFill>
      <a:prstDash val="solid"/>
    </a:ln>
  </c:spPr>
  <c:txPr>
    <a:bodyPr/>
    <a:lstStyle/>
    <a:p>
      <a:pPr>
        <a:defRPr sz="1017"/>
      </a:pPr>
      <a:endParaRPr lang="nb-NO"/>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39"/>
    </mc:Choice>
    <mc:Fallback>
      <c:style val="39"/>
    </mc:Fallback>
  </mc:AlternateContent>
  <c:chart>
    <c:title>
      <c:tx>
        <c:rich>
          <a:bodyPr/>
          <a:lstStyle/>
          <a:p>
            <a:pPr>
              <a:defRPr/>
            </a:pPr>
            <a:r>
              <a:rPr lang="en-US" baseline="0" err="1"/>
              <a:t>Fordeling</a:t>
            </a:r>
            <a:r>
              <a:rPr lang="en-US" baseline="0"/>
              <a:t> </a:t>
            </a:r>
            <a:r>
              <a:rPr lang="en-US" baseline="0" err="1"/>
              <a:t>av</a:t>
            </a:r>
            <a:r>
              <a:rPr lang="en-US" baseline="0"/>
              <a:t> </a:t>
            </a:r>
            <a:r>
              <a:rPr lang="en-US"/>
              <a:t>IQ-score</a:t>
            </a:r>
          </a:p>
        </c:rich>
      </c:tx>
      <c:overlay val="0"/>
      <c:spPr>
        <a:noFill/>
        <a:ln w="19932">
          <a:noFill/>
        </a:ln>
      </c:spPr>
    </c:title>
    <c:autoTitleDeleted val="0"/>
    <c:plotArea>
      <c:layout>
        <c:manualLayout>
          <c:layoutTarget val="inner"/>
          <c:xMode val="edge"/>
          <c:yMode val="edge"/>
          <c:x val="0.16211496162185501"/>
          <c:y val="0.18493290324462303"/>
          <c:w val="0.77707375403250201"/>
          <c:h val="0.550768701124279"/>
        </c:manualLayout>
      </c:layout>
      <c:barChart>
        <c:barDir val="col"/>
        <c:grouping val="clustered"/>
        <c:varyColors val="0"/>
        <c:ser>
          <c:idx val="0"/>
          <c:order val="0"/>
          <c:tx>
            <c:strRef>
              <c:f>Sheet1!$A$2</c:f>
              <c:strCache>
                <c:ptCount val="1"/>
                <c:pt idx="0">
                  <c:v>Frequency</c:v>
                </c:pt>
              </c:strCache>
            </c:strRef>
          </c:tx>
          <c:spPr>
            <a:solidFill>
              <a:srgbClr val="B88472"/>
            </a:solidFill>
            <a:ln w="2491">
              <a:solidFill>
                <a:srgbClr val="3FB8CD"/>
              </a:solidFill>
              <a:prstDash val="solid"/>
            </a:ln>
          </c:spPr>
          <c:invertIfNegative val="0"/>
          <c:cat>
            <c:numRef>
              <c:f>Sheet1!$B$1:$I$1</c:f>
              <c:numCache>
                <c:formatCode>0</c:formatCode>
                <c:ptCount val="8"/>
                <c:pt idx="0">
                  <c:v>75</c:v>
                </c:pt>
                <c:pt idx="1">
                  <c:v>85</c:v>
                </c:pt>
                <c:pt idx="2">
                  <c:v>95</c:v>
                </c:pt>
                <c:pt idx="3">
                  <c:v>105</c:v>
                </c:pt>
                <c:pt idx="4">
                  <c:v>115</c:v>
                </c:pt>
                <c:pt idx="5">
                  <c:v>125</c:v>
                </c:pt>
                <c:pt idx="6">
                  <c:v>135</c:v>
                </c:pt>
                <c:pt idx="7">
                  <c:v>145</c:v>
                </c:pt>
              </c:numCache>
            </c:numRef>
          </c:cat>
          <c:val>
            <c:numRef>
              <c:f>Sheet1!$B$2:$I$2</c:f>
              <c:numCache>
                <c:formatCode>General</c:formatCode>
                <c:ptCount val="8"/>
                <c:pt idx="0">
                  <c:v>2</c:v>
                </c:pt>
                <c:pt idx="1">
                  <c:v>3</c:v>
                </c:pt>
                <c:pt idx="2">
                  <c:v>10</c:v>
                </c:pt>
                <c:pt idx="3">
                  <c:v>16</c:v>
                </c:pt>
                <c:pt idx="4">
                  <c:v>13</c:v>
                </c:pt>
                <c:pt idx="5">
                  <c:v>10</c:v>
                </c:pt>
                <c:pt idx="6">
                  <c:v>5</c:v>
                </c:pt>
                <c:pt idx="7">
                  <c:v>1</c:v>
                </c:pt>
              </c:numCache>
            </c:numRef>
          </c:val>
          <c:extLst>
            <c:ext xmlns:c16="http://schemas.microsoft.com/office/drawing/2014/chart" uri="{C3380CC4-5D6E-409C-BE32-E72D297353CC}">
              <c16:uniqueId val="{00000000-E54F-8F44-90DD-D911CAADCA98}"/>
            </c:ext>
          </c:extLst>
        </c:ser>
        <c:dLbls>
          <c:showLegendKey val="0"/>
          <c:showVal val="0"/>
          <c:showCatName val="0"/>
          <c:showSerName val="0"/>
          <c:showPercent val="0"/>
          <c:showBubbleSize val="0"/>
        </c:dLbls>
        <c:gapWidth val="0"/>
        <c:axId val="253996544"/>
        <c:axId val="253996936"/>
      </c:barChart>
      <c:catAx>
        <c:axId val="253996544"/>
        <c:scaling>
          <c:orientation val="minMax"/>
        </c:scaling>
        <c:delete val="0"/>
        <c:axPos val="b"/>
        <c:title>
          <c:tx>
            <c:rich>
              <a:bodyPr/>
              <a:lstStyle/>
              <a:p>
                <a:pPr>
                  <a:defRPr sz="938" b="1" i="0" u="none" strike="noStrike" baseline="0">
                    <a:solidFill>
                      <a:srgbClr val="000000"/>
                    </a:solidFill>
                    <a:latin typeface="Tw Cen MT"/>
                    <a:ea typeface="Tw Cen MT"/>
                    <a:cs typeface="Tw Cen MT"/>
                  </a:defRPr>
                </a:pPr>
                <a:r>
                  <a:rPr lang="en-US"/>
                  <a:t>IQ -score</a:t>
                </a:r>
              </a:p>
            </c:rich>
          </c:tx>
          <c:overlay val="0"/>
          <c:spPr>
            <a:noFill/>
            <a:ln w="19932">
              <a:noFill/>
            </a:ln>
          </c:spPr>
        </c:title>
        <c:numFmt formatCode="0" sourceLinked="1"/>
        <c:majorTickMark val="cross"/>
        <c:minorTickMark val="none"/>
        <c:tickLblPos val="nextTo"/>
        <c:spPr>
          <a:ln w="2491">
            <a:solidFill>
              <a:srgbClr val="808080"/>
            </a:solidFill>
            <a:prstDash val="solid"/>
          </a:ln>
        </c:spPr>
        <c:txPr>
          <a:bodyPr rot="-2700000" vert="horz" anchor="ctr" anchorCtr="0"/>
          <a:lstStyle/>
          <a:p>
            <a:pPr>
              <a:defRPr/>
            </a:pPr>
            <a:endParaRPr lang="nb-NO"/>
          </a:p>
        </c:txPr>
        <c:crossAx val="253996936"/>
        <c:crosses val="autoZero"/>
        <c:auto val="1"/>
        <c:lblAlgn val="ctr"/>
        <c:lblOffset val="50"/>
        <c:tickLblSkip val="2"/>
        <c:tickMarkSkip val="1"/>
        <c:noMultiLvlLbl val="0"/>
      </c:catAx>
      <c:valAx>
        <c:axId val="253996936"/>
        <c:scaling>
          <c:orientation val="minMax"/>
        </c:scaling>
        <c:delete val="0"/>
        <c:axPos val="l"/>
        <c:title>
          <c:tx>
            <c:rich>
              <a:bodyPr/>
              <a:lstStyle/>
              <a:p>
                <a:pPr>
                  <a:defRPr sz="938" b="1" i="0" u="none" strike="noStrike" baseline="0">
                    <a:solidFill>
                      <a:srgbClr val="000000"/>
                    </a:solidFill>
                    <a:latin typeface="Tw Cen MT"/>
                    <a:ea typeface="Tw Cen MT"/>
                    <a:cs typeface="Tw Cen MT"/>
                  </a:defRPr>
                </a:pPr>
                <a:r>
                  <a:rPr lang="en-US" err="1"/>
                  <a:t>Antall</a:t>
                </a:r>
                <a:r>
                  <a:rPr lang="en-US" baseline="0"/>
                  <a:t> </a:t>
                </a:r>
                <a:r>
                  <a:rPr lang="en-US" baseline="0" err="1"/>
                  <a:t>elever</a:t>
                </a:r>
                <a:endParaRPr lang="en-US"/>
              </a:p>
            </c:rich>
          </c:tx>
          <c:overlay val="0"/>
          <c:spPr>
            <a:noFill/>
            <a:ln w="19932">
              <a:noFill/>
            </a:ln>
          </c:spPr>
        </c:title>
        <c:numFmt formatCode="General" sourceLinked="1"/>
        <c:majorTickMark val="out"/>
        <c:minorTickMark val="none"/>
        <c:tickLblPos val="nextTo"/>
        <c:spPr>
          <a:ln w="2491">
            <a:solidFill>
              <a:srgbClr val="808080"/>
            </a:solidFill>
            <a:prstDash val="solid"/>
          </a:ln>
        </c:spPr>
        <c:txPr>
          <a:bodyPr rot="0" vert="horz"/>
          <a:lstStyle/>
          <a:p>
            <a:pPr>
              <a:defRPr/>
            </a:pPr>
            <a:endParaRPr lang="nb-NO"/>
          </a:p>
        </c:txPr>
        <c:crossAx val="253996544"/>
        <c:crosses val="autoZero"/>
        <c:crossBetween val="between"/>
      </c:valAx>
      <c:spPr>
        <a:solidFill>
          <a:srgbClr val="F5EAE7"/>
        </a:solidFill>
        <a:ln w="19932">
          <a:noFill/>
        </a:ln>
      </c:spPr>
    </c:plotArea>
    <c:plotVisOnly val="1"/>
    <c:dispBlanksAs val="zero"/>
    <c:showDLblsOverMax val="0"/>
  </c:chart>
  <c:spPr>
    <a:solidFill>
      <a:srgbClr val="FFFFFF"/>
    </a:solidFill>
    <a:ln w="2491">
      <a:solidFill>
        <a:srgbClr val="808080"/>
      </a:solidFill>
      <a:prstDash val="solid"/>
    </a:ln>
  </c:spPr>
  <c:txPr>
    <a:bodyPr/>
    <a:lstStyle/>
    <a:p>
      <a:pPr>
        <a:defRPr sz="947"/>
      </a:pPr>
      <a:endParaRPr lang="nb-N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75851393188854E-2"/>
          <c:y val="3.5483870967741936E-2"/>
          <c:w val="0.98142414860681115"/>
          <c:h val="0.93548387096774188"/>
        </c:manualLayout>
      </c:layout>
      <c:areaChart>
        <c:grouping val="stacked"/>
        <c:varyColors val="0"/>
        <c:ser>
          <c:idx val="0"/>
          <c:order val="0"/>
          <c:tx>
            <c:strRef>
              <c:f>Sheet1!$A$2</c:f>
              <c:strCache>
                <c:ptCount val="1"/>
                <c:pt idx="0">
                  <c:v>Normal(0,1)</c:v>
                </c:pt>
              </c:strCache>
            </c:strRef>
          </c:tx>
          <c:spPr>
            <a:solidFill>
              <a:srgbClr val="FF0000"/>
            </a:solidFill>
            <a:ln w="16611">
              <a:solidFill>
                <a:schemeClr val="hlink"/>
              </a:solidFill>
              <a:prstDash val="solid"/>
            </a:ln>
          </c:spPr>
          <c:cat>
            <c:numRef>
              <c:f>Sheet1!$B$1:$CX$1</c:f>
              <c:numCache>
                <c:formatCode>General</c:formatCode>
                <c:ptCount val="101"/>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Sheet1!$B$2:$CX$2</c:f>
              <c:numCache>
                <c:formatCode>General</c:formatCode>
                <c:ptCount val="101"/>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extLst>
            <c:ext xmlns:c16="http://schemas.microsoft.com/office/drawing/2014/chart" uri="{C3380CC4-5D6E-409C-BE32-E72D297353CC}">
              <c16:uniqueId val="{00000000-86D3-3B44-98EF-92B4ACB90B8F}"/>
            </c:ext>
          </c:extLst>
        </c:ser>
        <c:dLbls>
          <c:showLegendKey val="0"/>
          <c:showVal val="0"/>
          <c:showCatName val="0"/>
          <c:showSerName val="0"/>
          <c:showPercent val="0"/>
          <c:showBubbleSize val="0"/>
        </c:dLbls>
        <c:axId val="252298088"/>
        <c:axId val="402324088"/>
      </c:areaChart>
      <c:catAx>
        <c:axId val="252298088"/>
        <c:scaling>
          <c:orientation val="minMax"/>
        </c:scaling>
        <c:delete val="0"/>
        <c:axPos val="b"/>
        <c:numFmt formatCode="General" sourceLinked="1"/>
        <c:majorTickMark val="none"/>
        <c:minorTickMark val="none"/>
        <c:tickLblPos val="none"/>
        <c:spPr>
          <a:ln w="1384">
            <a:solidFill>
              <a:schemeClr val="tx1"/>
            </a:solidFill>
            <a:prstDash val="solid"/>
          </a:ln>
        </c:spPr>
        <c:crossAx val="402324088"/>
        <c:crosses val="autoZero"/>
        <c:auto val="0"/>
        <c:lblAlgn val="ctr"/>
        <c:lblOffset val="100"/>
        <c:tickMarkSkip val="1"/>
        <c:noMultiLvlLbl val="0"/>
      </c:catAx>
      <c:valAx>
        <c:axId val="402324088"/>
        <c:scaling>
          <c:orientation val="minMax"/>
          <c:max val="0.4"/>
        </c:scaling>
        <c:delete val="0"/>
        <c:axPos val="l"/>
        <c:numFmt formatCode="General" sourceLinked="1"/>
        <c:majorTickMark val="none"/>
        <c:minorTickMark val="none"/>
        <c:tickLblPos val="none"/>
        <c:spPr>
          <a:ln w="2769">
            <a:noFill/>
          </a:ln>
        </c:spPr>
        <c:crossAx val="252298088"/>
        <c:crosses val="autoZero"/>
        <c:crossBetween val="midCat"/>
      </c:valAx>
      <c:spPr>
        <a:noFill/>
        <a:ln w="11074">
          <a:noFill/>
        </a:ln>
      </c:spPr>
    </c:plotArea>
    <c:plotVisOnly val="1"/>
    <c:dispBlanksAs val="zero"/>
    <c:showDLblsOverMax val="0"/>
  </c:chart>
  <c:spPr>
    <a:noFill/>
    <a:ln>
      <a:noFill/>
    </a:ln>
  </c:spPr>
  <c:txPr>
    <a:bodyPr/>
    <a:lstStyle/>
    <a:p>
      <a:pPr>
        <a:defRPr sz="785" b="1" i="0" u="none" strike="noStrike" baseline="0">
          <a:solidFill>
            <a:schemeClr val="tx1"/>
          </a:solidFill>
          <a:latin typeface="Arial"/>
          <a:ea typeface="Arial"/>
          <a:cs typeface="Arial"/>
        </a:defRPr>
      </a:pPr>
      <a:endParaRPr lang="nb-N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18518518518517E-2"/>
          <c:y val="3.5598705501618123E-2"/>
          <c:w val="0.98148148148148151"/>
          <c:h val="0.93527508090614886"/>
        </c:manualLayout>
      </c:layout>
      <c:areaChart>
        <c:grouping val="stacked"/>
        <c:varyColors val="0"/>
        <c:ser>
          <c:idx val="0"/>
          <c:order val="0"/>
          <c:tx>
            <c:strRef>
              <c:f>Sheet1!$A$2</c:f>
              <c:strCache>
                <c:ptCount val="1"/>
                <c:pt idx="0">
                  <c:v>Beta(3,1)</c:v>
                </c:pt>
              </c:strCache>
            </c:strRef>
          </c:tx>
          <c:spPr>
            <a:solidFill>
              <a:srgbClr val="FF0000"/>
            </a:solidFill>
            <a:ln w="16930">
              <a:solidFill>
                <a:schemeClr val="hlink"/>
              </a:solidFill>
              <a:prstDash val="solid"/>
            </a:ln>
          </c:spPr>
          <c:cat>
            <c:numRef>
              <c:f>Sheet1!$B$1:$CX$1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cat>
          <c:val>
            <c:numRef>
              <c:f>Sheet1!$B$2:$CX$2</c:f>
              <c:numCache>
                <c:formatCode>General</c:formatCode>
                <c:ptCount val="101"/>
                <c:pt idx="0">
                  <c:v>0</c:v>
                </c:pt>
                <c:pt idx="1">
                  <c:v>9.9000000000000005E-7</c:v>
                </c:pt>
                <c:pt idx="2">
                  <c:v>7.8399999999999995E-6</c:v>
                </c:pt>
                <c:pt idx="3">
                  <c:v>2.6190000000000002E-5</c:v>
                </c:pt>
                <c:pt idx="4">
                  <c:v>6.1439999999999995E-5</c:v>
                </c:pt>
                <c:pt idx="5">
                  <c:v>1.1875E-4</c:v>
                </c:pt>
                <c:pt idx="6">
                  <c:v>2.0304000000000001E-4</c:v>
                </c:pt>
                <c:pt idx="7">
                  <c:v>3.1899000000000001E-4</c:v>
                </c:pt>
                <c:pt idx="8">
                  <c:v>4.7103999999999999E-4</c:v>
                </c:pt>
                <c:pt idx="9">
                  <c:v>6.6339000000000003E-4</c:v>
                </c:pt>
                <c:pt idx="10">
                  <c:v>8.9999999999999998E-4</c:v>
                </c:pt>
                <c:pt idx="11">
                  <c:v>1.1845899999999999E-3</c:v>
                </c:pt>
                <c:pt idx="12">
                  <c:v>1.52064E-3</c:v>
                </c:pt>
                <c:pt idx="13">
                  <c:v>1.91139E-3</c:v>
                </c:pt>
                <c:pt idx="14">
                  <c:v>2.3598400000000002E-3</c:v>
                </c:pt>
                <c:pt idx="15">
                  <c:v>2.8687500000000002E-3</c:v>
                </c:pt>
                <c:pt idx="16">
                  <c:v>3.44064E-3</c:v>
                </c:pt>
                <c:pt idx="17">
                  <c:v>4.0777900000000004E-3</c:v>
                </c:pt>
                <c:pt idx="18">
                  <c:v>4.7822400000000001E-3</c:v>
                </c:pt>
                <c:pt idx="19">
                  <c:v>5.5557899999999997E-3</c:v>
                </c:pt>
                <c:pt idx="20">
                  <c:v>6.4000000000000003E-3</c:v>
                </c:pt>
                <c:pt idx="21">
                  <c:v>7.3161900000000002E-3</c:v>
                </c:pt>
                <c:pt idx="22">
                  <c:v>8.3054400000000007E-3</c:v>
                </c:pt>
                <c:pt idx="23">
                  <c:v>9.3685899999999996E-3</c:v>
                </c:pt>
                <c:pt idx="24">
                  <c:v>1.050624E-2</c:v>
                </c:pt>
                <c:pt idx="25">
                  <c:v>1.171875E-2</c:v>
                </c:pt>
                <c:pt idx="26">
                  <c:v>1.3006240000000001E-2</c:v>
                </c:pt>
                <c:pt idx="27">
                  <c:v>1.4368590000000001E-2</c:v>
                </c:pt>
                <c:pt idx="28">
                  <c:v>1.580544E-2</c:v>
                </c:pt>
                <c:pt idx="29">
                  <c:v>1.7316189999999999E-2</c:v>
                </c:pt>
                <c:pt idx="30">
                  <c:v>1.89E-2</c:v>
                </c:pt>
                <c:pt idx="31">
                  <c:v>2.0555790000000001E-2</c:v>
                </c:pt>
                <c:pt idx="32">
                  <c:v>2.2282239999999998E-2</c:v>
                </c:pt>
                <c:pt idx="33">
                  <c:v>2.4077790000000002E-2</c:v>
                </c:pt>
                <c:pt idx="34">
                  <c:v>2.5940640000000001E-2</c:v>
                </c:pt>
                <c:pt idx="35">
                  <c:v>2.7868750000000001E-2</c:v>
                </c:pt>
                <c:pt idx="36">
                  <c:v>2.9859839999999999E-2</c:v>
                </c:pt>
                <c:pt idx="37">
                  <c:v>3.1911389999999998E-2</c:v>
                </c:pt>
                <c:pt idx="38">
                  <c:v>3.4020639999999998E-2</c:v>
                </c:pt>
                <c:pt idx="39">
                  <c:v>3.6184590000000003E-2</c:v>
                </c:pt>
                <c:pt idx="40">
                  <c:v>3.8399999999999997E-2</c:v>
                </c:pt>
                <c:pt idx="41">
                  <c:v>4.0663390000000001E-2</c:v>
                </c:pt>
                <c:pt idx="42">
                  <c:v>4.2971040000000002E-2</c:v>
                </c:pt>
                <c:pt idx="43">
                  <c:v>4.5318990000000003E-2</c:v>
                </c:pt>
                <c:pt idx="44">
                  <c:v>4.7703040000000002E-2</c:v>
                </c:pt>
                <c:pt idx="45">
                  <c:v>5.0118749999999997E-2</c:v>
                </c:pt>
                <c:pt idx="46">
                  <c:v>5.2561440000000001E-2</c:v>
                </c:pt>
                <c:pt idx="47">
                  <c:v>5.5026190000000003E-2</c:v>
                </c:pt>
                <c:pt idx="48">
                  <c:v>5.7507839999999998E-2</c:v>
                </c:pt>
                <c:pt idx="49">
                  <c:v>6.0000989999999997E-2</c:v>
                </c:pt>
                <c:pt idx="50">
                  <c:v>6.25E-2</c:v>
                </c:pt>
                <c:pt idx="51">
                  <c:v>6.4998990000000006E-2</c:v>
                </c:pt>
                <c:pt idx="52">
                  <c:v>6.7491839999999997E-2</c:v>
                </c:pt>
                <c:pt idx="53">
                  <c:v>6.9972190000000004E-2</c:v>
                </c:pt>
                <c:pt idx="54">
                  <c:v>7.2433440000000002E-2</c:v>
                </c:pt>
                <c:pt idx="55">
                  <c:v>7.4868749999999998E-2</c:v>
                </c:pt>
                <c:pt idx="56">
                  <c:v>7.7271039999999999E-2</c:v>
                </c:pt>
                <c:pt idx="57">
                  <c:v>7.9632990000000001E-2</c:v>
                </c:pt>
                <c:pt idx="58">
                  <c:v>8.1947039999999999E-2</c:v>
                </c:pt>
                <c:pt idx="59">
                  <c:v>8.4205390000000005E-2</c:v>
                </c:pt>
                <c:pt idx="60">
                  <c:v>8.6400000000000005E-2</c:v>
                </c:pt>
                <c:pt idx="61">
                  <c:v>8.8522589999999998E-2</c:v>
                </c:pt>
                <c:pt idx="62">
                  <c:v>9.0564640000000002E-2</c:v>
                </c:pt>
                <c:pt idx="63">
                  <c:v>9.2517390000000005E-2</c:v>
                </c:pt>
                <c:pt idx="64">
                  <c:v>9.4371839999999999E-2</c:v>
                </c:pt>
                <c:pt idx="65">
                  <c:v>9.6118750000000003E-2</c:v>
                </c:pt>
                <c:pt idx="66">
                  <c:v>9.7748639999999998E-2</c:v>
                </c:pt>
                <c:pt idx="67">
                  <c:v>9.9251790000000006E-2</c:v>
                </c:pt>
                <c:pt idx="68">
                  <c:v>0.10061824</c:v>
                </c:pt>
                <c:pt idx="69">
                  <c:v>0.10183779</c:v>
                </c:pt>
                <c:pt idx="70">
                  <c:v>0.10290000000000001</c:v>
                </c:pt>
                <c:pt idx="71">
                  <c:v>0.10379418999999999</c:v>
                </c:pt>
                <c:pt idx="72">
                  <c:v>0.10450944</c:v>
                </c:pt>
                <c:pt idx="73">
                  <c:v>0.10503459</c:v>
                </c:pt>
                <c:pt idx="74">
                  <c:v>0.10535824000000001</c:v>
                </c:pt>
                <c:pt idx="75">
                  <c:v>0.10546875</c:v>
                </c:pt>
                <c:pt idx="76">
                  <c:v>0.10535424</c:v>
                </c:pt>
                <c:pt idx="77">
                  <c:v>0.10500259000000001</c:v>
                </c:pt>
                <c:pt idx="78">
                  <c:v>0.10440144</c:v>
                </c:pt>
                <c:pt idx="79">
                  <c:v>0.10353819</c:v>
                </c:pt>
                <c:pt idx="80">
                  <c:v>0.1024</c:v>
                </c:pt>
                <c:pt idx="81">
                  <c:v>0.10097378999999999</c:v>
                </c:pt>
                <c:pt idx="82">
                  <c:v>9.9246239999999999E-2</c:v>
                </c:pt>
                <c:pt idx="83">
                  <c:v>9.7203789999999998E-2</c:v>
                </c:pt>
                <c:pt idx="84">
                  <c:v>9.4832639999999996E-2</c:v>
                </c:pt>
                <c:pt idx="85">
                  <c:v>9.2118749999999999E-2</c:v>
                </c:pt>
                <c:pt idx="86">
                  <c:v>8.9047840000000003E-2</c:v>
                </c:pt>
                <c:pt idx="87">
                  <c:v>8.5605390000000003E-2</c:v>
                </c:pt>
                <c:pt idx="88">
                  <c:v>8.1776639999999998E-2</c:v>
                </c:pt>
                <c:pt idx="89">
                  <c:v>7.7546589999999999E-2</c:v>
                </c:pt>
                <c:pt idx="90">
                  <c:v>7.2900000000000006E-2</c:v>
                </c:pt>
                <c:pt idx="91">
                  <c:v>6.7821389999999995E-2</c:v>
                </c:pt>
                <c:pt idx="92">
                  <c:v>6.2295040000000003E-2</c:v>
                </c:pt>
                <c:pt idx="93">
                  <c:v>5.6304989999999999E-2</c:v>
                </c:pt>
                <c:pt idx="94">
                  <c:v>4.9835039999999997E-2</c:v>
                </c:pt>
                <c:pt idx="95">
                  <c:v>4.2868749999999997E-2</c:v>
                </c:pt>
                <c:pt idx="96">
                  <c:v>3.5389440000000001E-2</c:v>
                </c:pt>
                <c:pt idx="97">
                  <c:v>2.7380189999999999E-2</c:v>
                </c:pt>
                <c:pt idx="98">
                  <c:v>1.8823840000000001E-2</c:v>
                </c:pt>
                <c:pt idx="99">
                  <c:v>9.7029899999999999E-3</c:v>
                </c:pt>
                <c:pt idx="100">
                  <c:v>0</c:v>
                </c:pt>
              </c:numCache>
            </c:numRef>
          </c:val>
          <c:extLst>
            <c:ext xmlns:c16="http://schemas.microsoft.com/office/drawing/2014/chart" uri="{C3380CC4-5D6E-409C-BE32-E72D297353CC}">
              <c16:uniqueId val="{00000000-C968-4E4E-A285-275BA59585BC}"/>
            </c:ext>
          </c:extLst>
        </c:ser>
        <c:dLbls>
          <c:showLegendKey val="0"/>
          <c:showVal val="0"/>
          <c:showCatName val="0"/>
          <c:showSerName val="0"/>
          <c:showPercent val="0"/>
          <c:showBubbleSize val="0"/>
        </c:dLbls>
        <c:axId val="402322912"/>
        <c:axId val="402325264"/>
      </c:areaChart>
      <c:catAx>
        <c:axId val="402322912"/>
        <c:scaling>
          <c:orientation val="minMax"/>
        </c:scaling>
        <c:delete val="0"/>
        <c:axPos val="b"/>
        <c:numFmt formatCode="General" sourceLinked="1"/>
        <c:majorTickMark val="none"/>
        <c:minorTickMark val="none"/>
        <c:tickLblPos val="none"/>
        <c:spPr>
          <a:ln w="1411">
            <a:solidFill>
              <a:schemeClr val="tx1"/>
            </a:solidFill>
            <a:prstDash val="solid"/>
          </a:ln>
        </c:spPr>
        <c:crossAx val="402325264"/>
        <c:crosses val="autoZero"/>
        <c:auto val="0"/>
        <c:lblAlgn val="ctr"/>
        <c:lblOffset val="100"/>
        <c:tickMarkSkip val="1"/>
        <c:noMultiLvlLbl val="0"/>
      </c:catAx>
      <c:valAx>
        <c:axId val="402325264"/>
        <c:scaling>
          <c:orientation val="minMax"/>
        </c:scaling>
        <c:delete val="0"/>
        <c:axPos val="l"/>
        <c:numFmt formatCode="General" sourceLinked="1"/>
        <c:majorTickMark val="none"/>
        <c:minorTickMark val="none"/>
        <c:tickLblPos val="none"/>
        <c:spPr>
          <a:ln w="2822">
            <a:noFill/>
          </a:ln>
        </c:spPr>
        <c:crossAx val="402322912"/>
        <c:crosses val="autoZero"/>
        <c:crossBetween val="midCat"/>
      </c:valAx>
      <c:spPr>
        <a:noFill/>
        <a:ln w="11286">
          <a:noFill/>
        </a:ln>
      </c:spPr>
    </c:plotArea>
    <c:plotVisOnly val="1"/>
    <c:dispBlanksAs val="zero"/>
    <c:showDLblsOverMax val="0"/>
  </c:chart>
  <c:spPr>
    <a:noFill/>
    <a:ln>
      <a:noFill/>
    </a:ln>
  </c:spPr>
  <c:txPr>
    <a:bodyPr/>
    <a:lstStyle/>
    <a:p>
      <a:pPr>
        <a:defRPr sz="800" b="1" i="0" u="none" strike="noStrike" baseline="0">
          <a:solidFill>
            <a:schemeClr val="tx1"/>
          </a:solidFill>
          <a:latin typeface="Arial"/>
          <a:ea typeface="Arial"/>
          <a:cs typeface="Arial"/>
        </a:defRPr>
      </a:pPr>
      <a:endParaRPr lang="nb-N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18518518518517E-2"/>
          <c:y val="3.5598705501618123E-2"/>
          <c:w val="0.98148148148148151"/>
          <c:h val="0.93527508090614886"/>
        </c:manualLayout>
      </c:layout>
      <c:areaChart>
        <c:grouping val="stacked"/>
        <c:varyColors val="0"/>
        <c:ser>
          <c:idx val="0"/>
          <c:order val="0"/>
          <c:tx>
            <c:strRef>
              <c:f>Sheet1!$A$2</c:f>
              <c:strCache>
                <c:ptCount val="1"/>
                <c:pt idx="0">
                  <c:v>Beta(3,1)</c:v>
                </c:pt>
              </c:strCache>
            </c:strRef>
          </c:tx>
          <c:spPr>
            <a:solidFill>
              <a:srgbClr val="FF0000"/>
            </a:solidFill>
            <a:ln w="16997">
              <a:solidFill>
                <a:schemeClr val="hlink"/>
              </a:solidFill>
              <a:prstDash val="solid"/>
            </a:ln>
          </c:spPr>
          <c:cat>
            <c:numRef>
              <c:f>Sheet1!$B$1:$CX$1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cat>
          <c:val>
            <c:numRef>
              <c:f>Sheet1!$B$2:$CX$2</c:f>
              <c:numCache>
                <c:formatCode>General</c:formatCode>
                <c:ptCount val="101"/>
                <c:pt idx="0">
                  <c:v>0</c:v>
                </c:pt>
                <c:pt idx="1">
                  <c:v>9.9000000000000005E-7</c:v>
                </c:pt>
                <c:pt idx="2">
                  <c:v>7.8399999999999995E-6</c:v>
                </c:pt>
                <c:pt idx="3">
                  <c:v>2.6190000000000002E-5</c:v>
                </c:pt>
                <c:pt idx="4">
                  <c:v>6.1439999999999995E-5</c:v>
                </c:pt>
                <c:pt idx="5">
                  <c:v>1.1875E-4</c:v>
                </c:pt>
                <c:pt idx="6">
                  <c:v>2.0304000000000001E-4</c:v>
                </c:pt>
                <c:pt idx="7">
                  <c:v>3.1899000000000001E-4</c:v>
                </c:pt>
                <c:pt idx="8">
                  <c:v>4.7103999999999999E-4</c:v>
                </c:pt>
                <c:pt idx="9">
                  <c:v>6.6339000000000003E-4</c:v>
                </c:pt>
                <c:pt idx="10">
                  <c:v>8.9999999999999998E-4</c:v>
                </c:pt>
                <c:pt idx="11">
                  <c:v>1.1845899999999999E-3</c:v>
                </c:pt>
                <c:pt idx="12">
                  <c:v>1.52064E-3</c:v>
                </c:pt>
                <c:pt idx="13">
                  <c:v>1.91139E-3</c:v>
                </c:pt>
                <c:pt idx="14">
                  <c:v>2.3598400000000002E-3</c:v>
                </c:pt>
                <c:pt idx="15">
                  <c:v>2.8687500000000002E-3</c:v>
                </c:pt>
                <c:pt idx="16">
                  <c:v>3.44064E-3</c:v>
                </c:pt>
                <c:pt idx="17">
                  <c:v>4.0777900000000004E-3</c:v>
                </c:pt>
                <c:pt idx="18">
                  <c:v>4.7822400000000001E-3</c:v>
                </c:pt>
                <c:pt idx="19">
                  <c:v>5.5557899999999997E-3</c:v>
                </c:pt>
                <c:pt idx="20">
                  <c:v>6.4000000000000003E-3</c:v>
                </c:pt>
                <c:pt idx="21">
                  <c:v>7.3161900000000002E-3</c:v>
                </c:pt>
                <c:pt idx="22">
                  <c:v>8.3054400000000007E-3</c:v>
                </c:pt>
                <c:pt idx="23">
                  <c:v>9.3685899999999996E-3</c:v>
                </c:pt>
                <c:pt idx="24">
                  <c:v>1.050624E-2</c:v>
                </c:pt>
                <c:pt idx="25">
                  <c:v>1.171875E-2</c:v>
                </c:pt>
                <c:pt idx="26">
                  <c:v>1.3006240000000001E-2</c:v>
                </c:pt>
                <c:pt idx="27">
                  <c:v>1.4368590000000001E-2</c:v>
                </c:pt>
                <c:pt idx="28">
                  <c:v>1.580544E-2</c:v>
                </c:pt>
                <c:pt idx="29">
                  <c:v>1.7316189999999999E-2</c:v>
                </c:pt>
                <c:pt idx="30">
                  <c:v>1.89E-2</c:v>
                </c:pt>
                <c:pt idx="31">
                  <c:v>2.0555790000000001E-2</c:v>
                </c:pt>
                <c:pt idx="32">
                  <c:v>2.2282239999999998E-2</c:v>
                </c:pt>
                <c:pt idx="33">
                  <c:v>2.4077790000000002E-2</c:v>
                </c:pt>
                <c:pt idx="34">
                  <c:v>2.5940640000000001E-2</c:v>
                </c:pt>
                <c:pt idx="35">
                  <c:v>2.7868750000000001E-2</c:v>
                </c:pt>
                <c:pt idx="36">
                  <c:v>2.9859839999999999E-2</c:v>
                </c:pt>
                <c:pt idx="37">
                  <c:v>3.1911389999999998E-2</c:v>
                </c:pt>
                <c:pt idx="38">
                  <c:v>3.4020639999999998E-2</c:v>
                </c:pt>
                <c:pt idx="39">
                  <c:v>3.6184590000000003E-2</c:v>
                </c:pt>
                <c:pt idx="40">
                  <c:v>3.8399999999999997E-2</c:v>
                </c:pt>
                <c:pt idx="41">
                  <c:v>4.0663390000000001E-2</c:v>
                </c:pt>
                <c:pt idx="42">
                  <c:v>4.2971040000000002E-2</c:v>
                </c:pt>
                <c:pt idx="43">
                  <c:v>4.5318990000000003E-2</c:v>
                </c:pt>
                <c:pt idx="44">
                  <c:v>4.7703040000000002E-2</c:v>
                </c:pt>
                <c:pt idx="45">
                  <c:v>5.0118749999999997E-2</c:v>
                </c:pt>
                <c:pt idx="46">
                  <c:v>5.2561440000000001E-2</c:v>
                </c:pt>
                <c:pt idx="47">
                  <c:v>5.5026190000000003E-2</c:v>
                </c:pt>
                <c:pt idx="48">
                  <c:v>5.7507839999999998E-2</c:v>
                </c:pt>
                <c:pt idx="49">
                  <c:v>6.0000989999999997E-2</c:v>
                </c:pt>
                <c:pt idx="50">
                  <c:v>6.25E-2</c:v>
                </c:pt>
                <c:pt idx="51">
                  <c:v>6.4998990000000006E-2</c:v>
                </c:pt>
                <c:pt idx="52">
                  <c:v>6.7491839999999997E-2</c:v>
                </c:pt>
                <c:pt idx="53">
                  <c:v>6.9972190000000004E-2</c:v>
                </c:pt>
                <c:pt idx="54">
                  <c:v>7.2433440000000002E-2</c:v>
                </c:pt>
                <c:pt idx="55">
                  <c:v>7.4868749999999998E-2</c:v>
                </c:pt>
                <c:pt idx="56">
                  <c:v>7.7271039999999999E-2</c:v>
                </c:pt>
                <c:pt idx="57">
                  <c:v>7.9632990000000001E-2</c:v>
                </c:pt>
                <c:pt idx="58">
                  <c:v>8.1947039999999999E-2</c:v>
                </c:pt>
                <c:pt idx="59">
                  <c:v>8.4205390000000005E-2</c:v>
                </c:pt>
                <c:pt idx="60">
                  <c:v>8.6400000000000005E-2</c:v>
                </c:pt>
                <c:pt idx="61">
                  <c:v>8.8522589999999998E-2</c:v>
                </c:pt>
                <c:pt idx="62">
                  <c:v>9.0564640000000002E-2</c:v>
                </c:pt>
                <c:pt idx="63">
                  <c:v>9.2517390000000005E-2</c:v>
                </c:pt>
                <c:pt idx="64">
                  <c:v>9.4371839999999999E-2</c:v>
                </c:pt>
                <c:pt idx="65">
                  <c:v>9.6118750000000003E-2</c:v>
                </c:pt>
                <c:pt idx="66">
                  <c:v>9.7748639999999998E-2</c:v>
                </c:pt>
                <c:pt idx="67">
                  <c:v>9.9251790000000006E-2</c:v>
                </c:pt>
                <c:pt idx="68">
                  <c:v>0.10061824</c:v>
                </c:pt>
                <c:pt idx="69">
                  <c:v>0.10183779</c:v>
                </c:pt>
                <c:pt idx="70">
                  <c:v>0.10290000000000001</c:v>
                </c:pt>
                <c:pt idx="71">
                  <c:v>0.10379418999999999</c:v>
                </c:pt>
                <c:pt idx="72">
                  <c:v>0.10450944</c:v>
                </c:pt>
                <c:pt idx="73">
                  <c:v>0.10503459</c:v>
                </c:pt>
                <c:pt idx="74">
                  <c:v>0.10535824000000001</c:v>
                </c:pt>
                <c:pt idx="75">
                  <c:v>0.10546875</c:v>
                </c:pt>
                <c:pt idx="76">
                  <c:v>0.10535424</c:v>
                </c:pt>
                <c:pt idx="77">
                  <c:v>0.10500259000000001</c:v>
                </c:pt>
                <c:pt idx="78">
                  <c:v>0.10440144</c:v>
                </c:pt>
                <c:pt idx="79">
                  <c:v>0.10353819</c:v>
                </c:pt>
                <c:pt idx="80">
                  <c:v>0.1024</c:v>
                </c:pt>
                <c:pt idx="81">
                  <c:v>0.10097378999999999</c:v>
                </c:pt>
                <c:pt idx="82">
                  <c:v>9.9246239999999999E-2</c:v>
                </c:pt>
                <c:pt idx="83">
                  <c:v>9.7203789999999998E-2</c:v>
                </c:pt>
                <c:pt idx="84">
                  <c:v>9.4832639999999996E-2</c:v>
                </c:pt>
                <c:pt idx="85">
                  <c:v>9.2118749999999999E-2</c:v>
                </c:pt>
                <c:pt idx="86">
                  <c:v>8.9047840000000003E-2</c:v>
                </c:pt>
                <c:pt idx="87">
                  <c:v>8.5605390000000003E-2</c:v>
                </c:pt>
                <c:pt idx="88">
                  <c:v>8.1776639999999998E-2</c:v>
                </c:pt>
                <c:pt idx="89">
                  <c:v>7.7546589999999999E-2</c:v>
                </c:pt>
                <c:pt idx="90">
                  <c:v>7.2900000000000006E-2</c:v>
                </c:pt>
                <c:pt idx="91">
                  <c:v>6.7821389999999995E-2</c:v>
                </c:pt>
                <c:pt idx="92">
                  <c:v>6.2295040000000003E-2</c:v>
                </c:pt>
                <c:pt idx="93">
                  <c:v>5.6304989999999999E-2</c:v>
                </c:pt>
                <c:pt idx="94">
                  <c:v>4.9835039999999997E-2</c:v>
                </c:pt>
                <c:pt idx="95">
                  <c:v>4.2868749999999997E-2</c:v>
                </c:pt>
                <c:pt idx="96">
                  <c:v>3.5389440000000001E-2</c:v>
                </c:pt>
                <c:pt idx="97">
                  <c:v>2.7380189999999999E-2</c:v>
                </c:pt>
                <c:pt idx="98">
                  <c:v>1.8823840000000001E-2</c:v>
                </c:pt>
                <c:pt idx="99">
                  <c:v>9.7029899999999999E-3</c:v>
                </c:pt>
                <c:pt idx="100">
                  <c:v>0</c:v>
                </c:pt>
              </c:numCache>
            </c:numRef>
          </c:val>
          <c:extLst>
            <c:ext xmlns:c16="http://schemas.microsoft.com/office/drawing/2014/chart" uri="{C3380CC4-5D6E-409C-BE32-E72D297353CC}">
              <c16:uniqueId val="{00000000-C844-AE43-94B2-8C0D87B872E1}"/>
            </c:ext>
          </c:extLst>
        </c:ser>
        <c:dLbls>
          <c:showLegendKey val="0"/>
          <c:showVal val="0"/>
          <c:showCatName val="0"/>
          <c:showSerName val="0"/>
          <c:showPercent val="0"/>
          <c:showBubbleSize val="0"/>
        </c:dLbls>
        <c:axId val="402324872"/>
        <c:axId val="402322520"/>
      </c:areaChart>
      <c:catAx>
        <c:axId val="402324872"/>
        <c:scaling>
          <c:orientation val="maxMin"/>
        </c:scaling>
        <c:delete val="0"/>
        <c:axPos val="b"/>
        <c:numFmt formatCode="General" sourceLinked="1"/>
        <c:majorTickMark val="none"/>
        <c:minorTickMark val="none"/>
        <c:tickLblPos val="none"/>
        <c:spPr>
          <a:ln w="1416">
            <a:solidFill>
              <a:schemeClr val="tx1"/>
            </a:solidFill>
            <a:prstDash val="solid"/>
          </a:ln>
        </c:spPr>
        <c:crossAx val="402322520"/>
        <c:crosses val="autoZero"/>
        <c:auto val="0"/>
        <c:lblAlgn val="ctr"/>
        <c:lblOffset val="100"/>
        <c:tickMarkSkip val="1"/>
        <c:noMultiLvlLbl val="0"/>
      </c:catAx>
      <c:valAx>
        <c:axId val="402322520"/>
        <c:scaling>
          <c:orientation val="minMax"/>
        </c:scaling>
        <c:delete val="0"/>
        <c:axPos val="r"/>
        <c:numFmt formatCode="General" sourceLinked="1"/>
        <c:majorTickMark val="none"/>
        <c:minorTickMark val="none"/>
        <c:tickLblPos val="none"/>
        <c:spPr>
          <a:ln w="2833">
            <a:noFill/>
          </a:ln>
        </c:spPr>
        <c:crossAx val="402324872"/>
        <c:crosses val="autoZero"/>
        <c:crossBetween val="midCat"/>
      </c:valAx>
      <c:spPr>
        <a:noFill/>
        <a:ln w="11331">
          <a:noFill/>
        </a:ln>
      </c:spPr>
    </c:plotArea>
    <c:plotVisOnly val="1"/>
    <c:dispBlanksAs val="zero"/>
    <c:showDLblsOverMax val="0"/>
  </c:chart>
  <c:spPr>
    <a:noFill/>
    <a:ln>
      <a:noFill/>
    </a:ln>
  </c:spPr>
  <c:txPr>
    <a:bodyPr/>
    <a:lstStyle/>
    <a:p>
      <a:pPr>
        <a:defRPr sz="803" b="1" i="0" u="none" strike="noStrike" baseline="0">
          <a:solidFill>
            <a:schemeClr val="tx1"/>
          </a:solidFill>
          <a:latin typeface="Arial"/>
          <a:ea typeface="Arial"/>
          <a:cs typeface="Arial"/>
        </a:defRPr>
      </a:pPr>
      <a:endParaRPr lang="nb-N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54263565891473E-2"/>
          <c:y val="3.5369774919614148E-2"/>
          <c:w val="0.98294573643410854"/>
          <c:h val="0.93569131832797425"/>
        </c:manualLayout>
      </c:layout>
      <c:areaChart>
        <c:grouping val="stacked"/>
        <c:varyColors val="0"/>
        <c:ser>
          <c:idx val="1"/>
          <c:order val="1"/>
          <c:tx>
            <c:strRef>
              <c:f>Sheet1!$A$3</c:f>
              <c:strCache>
                <c:ptCount val="1"/>
                <c:pt idx="0">
                  <c:v>Normal(0,1)</c:v>
                </c:pt>
              </c:strCache>
            </c:strRef>
          </c:tx>
          <c:spPr>
            <a:solidFill>
              <a:schemeClr val="accent2"/>
            </a:solidFill>
            <a:ln w="8985">
              <a:solidFill>
                <a:srgbClr val="00FFFF"/>
              </a:solidFill>
              <a:prstDash val="solid"/>
            </a:ln>
          </c:spP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Sheet1!$B$3:$DD$3</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numCache>
            </c:numRef>
          </c:val>
          <c:extLst>
            <c:ext xmlns:c16="http://schemas.microsoft.com/office/drawing/2014/chart" uri="{C3380CC4-5D6E-409C-BE32-E72D297353CC}">
              <c16:uniqueId val="{00000000-ED0C-C647-AD92-9CB721368397}"/>
            </c:ext>
          </c:extLst>
        </c:ser>
        <c:dLbls>
          <c:showLegendKey val="0"/>
          <c:showVal val="0"/>
          <c:showCatName val="0"/>
          <c:showSerName val="0"/>
          <c:showPercent val="0"/>
          <c:showBubbleSize val="0"/>
        </c:dLbls>
        <c:axId val="402322128"/>
        <c:axId val="253993408"/>
      </c:areaChart>
      <c:lineChart>
        <c:grouping val="standard"/>
        <c:varyColors val="0"/>
        <c:ser>
          <c:idx val="0"/>
          <c:order val="0"/>
          <c:tx>
            <c:strRef>
              <c:f>Sheet1!$A$2</c:f>
              <c:strCache>
                <c:ptCount val="1"/>
                <c:pt idx="0">
                  <c:v>Normal(0,1)</c:v>
                </c:pt>
              </c:strCache>
            </c:strRef>
          </c:tx>
          <c:spPr>
            <a:ln w="26956">
              <a:solidFill>
                <a:srgbClr val="FF0000"/>
              </a:solidFill>
              <a:prstDash val="solid"/>
            </a:ln>
          </c:spPr>
          <c:marker>
            <c:symbol val="none"/>
          </c:marke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Sheet1!$B$2:$DD$2</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smooth val="1"/>
          <c:extLst>
            <c:ext xmlns:c16="http://schemas.microsoft.com/office/drawing/2014/chart" uri="{C3380CC4-5D6E-409C-BE32-E72D297353CC}">
              <c16:uniqueId val="{00000001-ED0C-C647-AD92-9CB721368397}"/>
            </c:ext>
          </c:extLst>
        </c:ser>
        <c:dLbls>
          <c:showLegendKey val="0"/>
          <c:showVal val="0"/>
          <c:showCatName val="0"/>
          <c:showSerName val="0"/>
          <c:showPercent val="0"/>
          <c:showBubbleSize val="0"/>
        </c:dLbls>
        <c:marker val="1"/>
        <c:smooth val="0"/>
        <c:axId val="402322128"/>
        <c:axId val="253993408"/>
      </c:lineChart>
      <c:catAx>
        <c:axId val="402322128"/>
        <c:scaling>
          <c:orientation val="minMax"/>
        </c:scaling>
        <c:delete val="0"/>
        <c:axPos val="b"/>
        <c:numFmt formatCode="General" sourceLinked="1"/>
        <c:majorTickMark val="out"/>
        <c:minorTickMark val="none"/>
        <c:tickLblPos val="none"/>
        <c:spPr>
          <a:ln w="2246">
            <a:solidFill>
              <a:schemeClr val="tx1"/>
            </a:solidFill>
            <a:prstDash val="solid"/>
          </a:ln>
        </c:spPr>
        <c:crossAx val="253993408"/>
        <c:crosses val="autoZero"/>
        <c:auto val="0"/>
        <c:lblAlgn val="ctr"/>
        <c:lblOffset val="100"/>
        <c:tickMarkSkip val="1"/>
        <c:noMultiLvlLbl val="0"/>
      </c:catAx>
      <c:valAx>
        <c:axId val="253993408"/>
        <c:scaling>
          <c:orientation val="minMax"/>
        </c:scaling>
        <c:delete val="0"/>
        <c:axPos val="l"/>
        <c:numFmt formatCode="General" sourceLinked="1"/>
        <c:majorTickMark val="out"/>
        <c:minorTickMark val="none"/>
        <c:tickLblPos val="none"/>
        <c:spPr>
          <a:ln w="4493">
            <a:noFill/>
          </a:ln>
        </c:spPr>
        <c:crossAx val="402322128"/>
        <c:crosses val="autoZero"/>
        <c:crossBetween val="midCat"/>
      </c:valAx>
      <c:spPr>
        <a:noFill/>
        <a:ln w="17970">
          <a:noFill/>
        </a:ln>
      </c:spPr>
    </c:plotArea>
    <c:plotVisOnly val="1"/>
    <c:dispBlanksAs val="gap"/>
    <c:showDLblsOverMax val="0"/>
  </c:chart>
  <c:spPr>
    <a:noFill/>
    <a:ln>
      <a:noFill/>
    </a:ln>
  </c:spPr>
  <c:txPr>
    <a:bodyPr/>
    <a:lstStyle/>
    <a:p>
      <a:pPr>
        <a:defRPr sz="1273" b="1" i="0" u="none" strike="noStrike" baseline="0">
          <a:solidFill>
            <a:schemeClr val="tx1"/>
          </a:solidFill>
          <a:latin typeface="Arial"/>
          <a:ea typeface="Arial"/>
          <a:cs typeface="Arial"/>
        </a:defRPr>
      </a:pPr>
      <a:endParaRPr lang="nb-N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54263565891473E-2"/>
          <c:y val="3.5369774919614148E-2"/>
          <c:w val="0.98294573643410854"/>
          <c:h val="0.93569131832797425"/>
        </c:manualLayout>
      </c:layout>
      <c:areaChart>
        <c:grouping val="stacked"/>
        <c:varyColors val="0"/>
        <c:ser>
          <c:idx val="1"/>
          <c:order val="1"/>
          <c:tx>
            <c:strRef>
              <c:f>Sheet1!$A$3</c:f>
              <c:strCache>
                <c:ptCount val="1"/>
                <c:pt idx="0">
                  <c:v>Normal(0,1)</c:v>
                </c:pt>
              </c:strCache>
            </c:strRef>
          </c:tx>
          <c:spPr>
            <a:solidFill>
              <a:schemeClr val="accent2"/>
            </a:solidFill>
            <a:ln w="7101">
              <a:solidFill>
                <a:srgbClr val="00FFFF"/>
              </a:solidFill>
              <a:prstDash val="solid"/>
            </a:ln>
          </c:spP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Sheet1!$B$3:$DD$3</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numCache>
            </c:numRef>
          </c:val>
          <c:extLst>
            <c:ext xmlns:c16="http://schemas.microsoft.com/office/drawing/2014/chart" uri="{C3380CC4-5D6E-409C-BE32-E72D297353CC}">
              <c16:uniqueId val="{00000000-F3DE-A74A-A189-C4206EB1FA60}"/>
            </c:ext>
          </c:extLst>
        </c:ser>
        <c:dLbls>
          <c:showLegendKey val="0"/>
          <c:showVal val="0"/>
          <c:showCatName val="0"/>
          <c:showSerName val="0"/>
          <c:showPercent val="0"/>
          <c:showBubbleSize val="0"/>
        </c:dLbls>
        <c:axId val="253991840"/>
        <c:axId val="403223840"/>
      </c:areaChart>
      <c:lineChart>
        <c:grouping val="standard"/>
        <c:varyColors val="0"/>
        <c:ser>
          <c:idx val="0"/>
          <c:order val="0"/>
          <c:tx>
            <c:strRef>
              <c:f>Sheet1!$A$2</c:f>
              <c:strCache>
                <c:ptCount val="1"/>
                <c:pt idx="0">
                  <c:v>Normal(0,1)</c:v>
                </c:pt>
              </c:strCache>
            </c:strRef>
          </c:tx>
          <c:spPr>
            <a:ln w="21304">
              <a:solidFill>
                <a:srgbClr val="FF0000"/>
              </a:solidFill>
              <a:prstDash val="solid"/>
            </a:ln>
          </c:spPr>
          <c:marker>
            <c:symbol val="none"/>
          </c:marke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Sheet1!$B$2:$DD$2</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smooth val="1"/>
          <c:extLst>
            <c:ext xmlns:c16="http://schemas.microsoft.com/office/drawing/2014/chart" uri="{C3380CC4-5D6E-409C-BE32-E72D297353CC}">
              <c16:uniqueId val="{00000001-F3DE-A74A-A189-C4206EB1FA60}"/>
            </c:ext>
          </c:extLst>
        </c:ser>
        <c:dLbls>
          <c:showLegendKey val="0"/>
          <c:showVal val="0"/>
          <c:showCatName val="0"/>
          <c:showSerName val="0"/>
          <c:showPercent val="0"/>
          <c:showBubbleSize val="0"/>
        </c:dLbls>
        <c:marker val="1"/>
        <c:smooth val="0"/>
        <c:axId val="253991840"/>
        <c:axId val="403223840"/>
      </c:lineChart>
      <c:catAx>
        <c:axId val="253991840"/>
        <c:scaling>
          <c:orientation val="minMax"/>
        </c:scaling>
        <c:delete val="0"/>
        <c:axPos val="b"/>
        <c:numFmt formatCode="General" sourceLinked="1"/>
        <c:majorTickMark val="out"/>
        <c:minorTickMark val="none"/>
        <c:tickLblPos val="none"/>
        <c:spPr>
          <a:ln w="1775">
            <a:solidFill>
              <a:schemeClr val="tx1"/>
            </a:solidFill>
            <a:prstDash val="solid"/>
          </a:ln>
        </c:spPr>
        <c:crossAx val="403223840"/>
        <c:crosses val="autoZero"/>
        <c:auto val="0"/>
        <c:lblAlgn val="ctr"/>
        <c:lblOffset val="100"/>
        <c:tickMarkSkip val="1"/>
        <c:noMultiLvlLbl val="0"/>
      </c:catAx>
      <c:valAx>
        <c:axId val="403223840"/>
        <c:scaling>
          <c:orientation val="minMax"/>
        </c:scaling>
        <c:delete val="0"/>
        <c:axPos val="l"/>
        <c:numFmt formatCode="General" sourceLinked="1"/>
        <c:majorTickMark val="out"/>
        <c:minorTickMark val="none"/>
        <c:tickLblPos val="none"/>
        <c:spPr>
          <a:ln w="3551">
            <a:noFill/>
          </a:ln>
        </c:spPr>
        <c:crossAx val="253991840"/>
        <c:crosses val="autoZero"/>
        <c:crossBetween val="midCat"/>
      </c:valAx>
      <c:spPr>
        <a:noFill/>
        <a:ln w="14202">
          <a:noFill/>
        </a:ln>
      </c:spPr>
    </c:plotArea>
    <c:plotVisOnly val="1"/>
    <c:dispBlanksAs val="gap"/>
    <c:showDLblsOverMax val="0"/>
  </c:chart>
  <c:spPr>
    <a:noFill/>
    <a:ln>
      <a:noFill/>
    </a:ln>
  </c:spPr>
  <c:txPr>
    <a:bodyPr/>
    <a:lstStyle/>
    <a:p>
      <a:pPr>
        <a:defRPr sz="1006" b="1" i="0" u="none" strike="noStrike" baseline="0">
          <a:solidFill>
            <a:schemeClr val="tx1"/>
          </a:solidFill>
          <a:latin typeface="Arial"/>
          <a:ea typeface="Arial"/>
          <a:cs typeface="Arial"/>
        </a:defRPr>
      </a:pPr>
      <a:endParaRPr lang="nb-N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54263565891473E-2"/>
          <c:y val="3.5369774919614148E-2"/>
          <c:w val="0.98294573643410854"/>
          <c:h val="0.93569131832797425"/>
        </c:manualLayout>
      </c:layout>
      <c:areaChart>
        <c:grouping val="stacked"/>
        <c:varyColors val="0"/>
        <c:ser>
          <c:idx val="1"/>
          <c:order val="1"/>
          <c:tx>
            <c:strRef>
              <c:f>Sheet1!$A$3</c:f>
              <c:strCache>
                <c:ptCount val="1"/>
                <c:pt idx="0">
                  <c:v>Normal(0,1)</c:v>
                </c:pt>
              </c:strCache>
            </c:strRef>
          </c:tx>
          <c:spPr>
            <a:solidFill>
              <a:schemeClr val="accent2"/>
            </a:solidFill>
            <a:ln w="7101">
              <a:solidFill>
                <a:srgbClr val="00FFFF"/>
              </a:solidFill>
              <a:prstDash val="solid"/>
            </a:ln>
          </c:spP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Sheet1!$B$3:$DD$3</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numCache>
            </c:numRef>
          </c:val>
          <c:extLst>
            <c:ext xmlns:c16="http://schemas.microsoft.com/office/drawing/2014/chart" uri="{C3380CC4-5D6E-409C-BE32-E72D297353CC}">
              <c16:uniqueId val="{00000000-807C-954A-8898-874C4FEA66E2}"/>
            </c:ext>
          </c:extLst>
        </c:ser>
        <c:dLbls>
          <c:showLegendKey val="0"/>
          <c:showVal val="0"/>
          <c:showCatName val="0"/>
          <c:showSerName val="0"/>
          <c:showPercent val="0"/>
          <c:showBubbleSize val="0"/>
        </c:dLbls>
        <c:axId val="403221880"/>
        <c:axId val="403223056"/>
      </c:areaChart>
      <c:lineChart>
        <c:grouping val="standard"/>
        <c:varyColors val="0"/>
        <c:ser>
          <c:idx val="0"/>
          <c:order val="0"/>
          <c:tx>
            <c:strRef>
              <c:f>Sheet1!$A$2</c:f>
              <c:strCache>
                <c:ptCount val="1"/>
                <c:pt idx="0">
                  <c:v>Normal(0,1)</c:v>
                </c:pt>
              </c:strCache>
            </c:strRef>
          </c:tx>
          <c:spPr>
            <a:ln w="21304">
              <a:solidFill>
                <a:srgbClr val="FF0000"/>
              </a:solidFill>
              <a:prstDash val="solid"/>
            </a:ln>
          </c:spPr>
          <c:marker>
            <c:symbol val="none"/>
          </c:marker>
          <c:cat>
            <c:numRef>
              <c:f>Sheet1!$B$1:$DD$1</c:f>
              <c:numCache>
                <c:formatCode>General</c:formatCode>
                <c:ptCount val="107"/>
                <c:pt idx="0">
                  <c:v>-3</c:v>
                </c:pt>
                <c:pt idx="1">
                  <c:v>-2.94</c:v>
                </c:pt>
                <c:pt idx="2">
                  <c:v>-2.88</c:v>
                </c:pt>
                <c:pt idx="3">
                  <c:v>-2.82</c:v>
                </c:pt>
                <c:pt idx="4">
                  <c:v>-2.76</c:v>
                </c:pt>
                <c:pt idx="5">
                  <c:v>-2.7</c:v>
                </c:pt>
                <c:pt idx="6">
                  <c:v>-2.64</c:v>
                </c:pt>
                <c:pt idx="7">
                  <c:v>-2.58</c:v>
                </c:pt>
                <c:pt idx="8">
                  <c:v>-2.52</c:v>
                </c:pt>
                <c:pt idx="9">
                  <c:v>-2.46</c:v>
                </c:pt>
                <c:pt idx="10">
                  <c:v>-2.4</c:v>
                </c:pt>
                <c:pt idx="11">
                  <c:v>-2.34</c:v>
                </c:pt>
                <c:pt idx="12">
                  <c:v>-2.2799999999999998</c:v>
                </c:pt>
                <c:pt idx="13">
                  <c:v>-2.2200000000000002</c:v>
                </c:pt>
                <c:pt idx="14">
                  <c:v>-2.16</c:v>
                </c:pt>
                <c:pt idx="15">
                  <c:v>-2.1</c:v>
                </c:pt>
                <c:pt idx="16">
                  <c:v>-2.04</c:v>
                </c:pt>
                <c:pt idx="17">
                  <c:v>-1.98</c:v>
                </c:pt>
                <c:pt idx="18">
                  <c:v>-1.92</c:v>
                </c:pt>
                <c:pt idx="19">
                  <c:v>-1.86</c:v>
                </c:pt>
                <c:pt idx="20">
                  <c:v>-1.8</c:v>
                </c:pt>
                <c:pt idx="21">
                  <c:v>-1.74</c:v>
                </c:pt>
                <c:pt idx="22">
                  <c:v>-1.68</c:v>
                </c:pt>
                <c:pt idx="23">
                  <c:v>-1.62</c:v>
                </c:pt>
                <c:pt idx="24">
                  <c:v>-1.56</c:v>
                </c:pt>
                <c:pt idx="25">
                  <c:v>-1.5</c:v>
                </c:pt>
                <c:pt idx="26">
                  <c:v>-1.44</c:v>
                </c:pt>
                <c:pt idx="27">
                  <c:v>-1.38</c:v>
                </c:pt>
                <c:pt idx="28">
                  <c:v>-1.32</c:v>
                </c:pt>
                <c:pt idx="29">
                  <c:v>-1.26</c:v>
                </c:pt>
                <c:pt idx="30">
                  <c:v>-1.2</c:v>
                </c:pt>
                <c:pt idx="31">
                  <c:v>-1.1399999999999999</c:v>
                </c:pt>
                <c:pt idx="32">
                  <c:v>-1.08</c:v>
                </c:pt>
                <c:pt idx="33">
                  <c:v>-1.02</c:v>
                </c:pt>
                <c:pt idx="34">
                  <c:v>-0.96</c:v>
                </c:pt>
                <c:pt idx="35">
                  <c:v>-0.9</c:v>
                </c:pt>
                <c:pt idx="36">
                  <c:v>-0.84</c:v>
                </c:pt>
                <c:pt idx="37">
                  <c:v>-0.78</c:v>
                </c:pt>
                <c:pt idx="38">
                  <c:v>-0.72</c:v>
                </c:pt>
                <c:pt idx="39">
                  <c:v>-0.66</c:v>
                </c:pt>
                <c:pt idx="40">
                  <c:v>-0.6</c:v>
                </c:pt>
                <c:pt idx="41">
                  <c:v>-0.54</c:v>
                </c:pt>
                <c:pt idx="42">
                  <c:v>-0.48</c:v>
                </c:pt>
                <c:pt idx="43">
                  <c:v>-0.42</c:v>
                </c:pt>
                <c:pt idx="44">
                  <c:v>-0.36</c:v>
                </c:pt>
                <c:pt idx="45">
                  <c:v>-0.3</c:v>
                </c:pt>
                <c:pt idx="46">
                  <c:v>-0.24</c:v>
                </c:pt>
                <c:pt idx="47">
                  <c:v>-0.18</c:v>
                </c:pt>
                <c:pt idx="48">
                  <c:v>-0.12</c:v>
                </c:pt>
                <c:pt idx="49">
                  <c:v>-0.06</c:v>
                </c:pt>
                <c:pt idx="50">
                  <c:v>0</c:v>
                </c:pt>
                <c:pt idx="51">
                  <c:v>0.06</c:v>
                </c:pt>
                <c:pt idx="52">
                  <c:v>0.12</c:v>
                </c:pt>
                <c:pt idx="53">
                  <c:v>0.18</c:v>
                </c:pt>
                <c:pt idx="54">
                  <c:v>0.24</c:v>
                </c:pt>
                <c:pt idx="55">
                  <c:v>0.3</c:v>
                </c:pt>
                <c:pt idx="56">
                  <c:v>0.36</c:v>
                </c:pt>
                <c:pt idx="57">
                  <c:v>0.42</c:v>
                </c:pt>
                <c:pt idx="58">
                  <c:v>0.48</c:v>
                </c:pt>
                <c:pt idx="59">
                  <c:v>0.54</c:v>
                </c:pt>
                <c:pt idx="60">
                  <c:v>0.6</c:v>
                </c:pt>
                <c:pt idx="61">
                  <c:v>0.66</c:v>
                </c:pt>
                <c:pt idx="62">
                  <c:v>0.72</c:v>
                </c:pt>
                <c:pt idx="63">
                  <c:v>0.78</c:v>
                </c:pt>
                <c:pt idx="64">
                  <c:v>0.84</c:v>
                </c:pt>
                <c:pt idx="65">
                  <c:v>0.9</c:v>
                </c:pt>
                <c:pt idx="66">
                  <c:v>0.96</c:v>
                </c:pt>
                <c:pt idx="67">
                  <c:v>1.02</c:v>
                </c:pt>
                <c:pt idx="68">
                  <c:v>1.08</c:v>
                </c:pt>
                <c:pt idx="69">
                  <c:v>1.1399999999999999</c:v>
                </c:pt>
                <c:pt idx="70">
                  <c:v>1.2</c:v>
                </c:pt>
                <c:pt idx="71">
                  <c:v>1.26</c:v>
                </c:pt>
                <c:pt idx="72">
                  <c:v>1.32</c:v>
                </c:pt>
                <c:pt idx="73">
                  <c:v>1.38</c:v>
                </c:pt>
                <c:pt idx="74">
                  <c:v>1.44</c:v>
                </c:pt>
                <c:pt idx="75">
                  <c:v>1.5</c:v>
                </c:pt>
                <c:pt idx="76">
                  <c:v>1.56</c:v>
                </c:pt>
                <c:pt idx="77">
                  <c:v>1.62</c:v>
                </c:pt>
                <c:pt idx="78">
                  <c:v>1.68</c:v>
                </c:pt>
                <c:pt idx="79">
                  <c:v>1.74</c:v>
                </c:pt>
                <c:pt idx="80">
                  <c:v>1.8</c:v>
                </c:pt>
                <c:pt idx="81">
                  <c:v>1.86</c:v>
                </c:pt>
                <c:pt idx="82">
                  <c:v>1.92</c:v>
                </c:pt>
                <c:pt idx="83">
                  <c:v>1.98</c:v>
                </c:pt>
                <c:pt idx="84">
                  <c:v>2.04</c:v>
                </c:pt>
                <c:pt idx="85">
                  <c:v>2.1</c:v>
                </c:pt>
                <c:pt idx="86">
                  <c:v>2.16</c:v>
                </c:pt>
                <c:pt idx="87">
                  <c:v>2.2200000000000002</c:v>
                </c:pt>
                <c:pt idx="88">
                  <c:v>2.2799999999999998</c:v>
                </c:pt>
                <c:pt idx="89">
                  <c:v>2.34</c:v>
                </c:pt>
                <c:pt idx="90">
                  <c:v>2.4</c:v>
                </c:pt>
                <c:pt idx="91">
                  <c:v>2.46</c:v>
                </c:pt>
                <c:pt idx="92">
                  <c:v>2.52</c:v>
                </c:pt>
                <c:pt idx="93">
                  <c:v>2.58</c:v>
                </c:pt>
                <c:pt idx="94">
                  <c:v>2.64</c:v>
                </c:pt>
                <c:pt idx="95">
                  <c:v>2.7</c:v>
                </c:pt>
                <c:pt idx="96">
                  <c:v>2.76</c:v>
                </c:pt>
                <c:pt idx="97">
                  <c:v>2.82</c:v>
                </c:pt>
                <c:pt idx="98">
                  <c:v>2.88</c:v>
                </c:pt>
                <c:pt idx="99">
                  <c:v>2.94</c:v>
                </c:pt>
                <c:pt idx="100">
                  <c:v>3</c:v>
                </c:pt>
              </c:numCache>
            </c:numRef>
          </c:cat>
          <c:val>
            <c:numRef>
              <c:f>Sheet1!$B$2:$DD$2</c:f>
              <c:numCache>
                <c:formatCode>General</c:formatCode>
                <c:ptCount val="107"/>
                <c:pt idx="0">
                  <c:v>4.4329720000000003E-3</c:v>
                </c:pt>
                <c:pt idx="1">
                  <c:v>5.2976869999999997E-3</c:v>
                </c:pt>
                <c:pt idx="2">
                  <c:v>6.3083260000000004E-3</c:v>
                </c:pt>
                <c:pt idx="3">
                  <c:v>7.48477E-3</c:v>
                </c:pt>
                <c:pt idx="4">
                  <c:v>8.8486980000000003E-3</c:v>
                </c:pt>
                <c:pt idx="5">
                  <c:v>1.0423577E-2</c:v>
                </c:pt>
                <c:pt idx="6">
                  <c:v>1.2234628000000001E-2</c:v>
                </c:pt>
                <c:pt idx="7">
                  <c:v>1.4308736000000001E-2</c:v>
                </c:pt>
                <c:pt idx="8">
                  <c:v>1.6674327999999999E-2</c:v>
                </c:pt>
                <c:pt idx="9">
                  <c:v>1.9361185E-2</c:v>
                </c:pt>
                <c:pt idx="10">
                  <c:v>2.2400209000000001E-2</c:v>
                </c:pt>
                <c:pt idx="11">
                  <c:v>2.5823122E-2</c:v>
                </c:pt>
                <c:pt idx="12">
                  <c:v>2.9662105000000001E-2</c:v>
                </c:pt>
                <c:pt idx="13">
                  <c:v>3.394937E-2</c:v>
                </c:pt>
                <c:pt idx="14">
                  <c:v>3.8716671000000001E-2</c:v>
                </c:pt>
                <c:pt idx="15">
                  <c:v>4.3994749E-2</c:v>
                </c:pt>
                <c:pt idx="16">
                  <c:v>4.9812716E-2</c:v>
                </c:pt>
                <c:pt idx="17">
                  <c:v>5.6197389E-2</c:v>
                </c:pt>
                <c:pt idx="18">
                  <c:v>6.3172575999999994E-2</c:v>
                </c:pt>
                <c:pt idx="19">
                  <c:v>7.0758330999999994E-2</c:v>
                </c:pt>
                <c:pt idx="20">
                  <c:v>7.8970178000000002E-2</c:v>
                </c:pt>
                <c:pt idx="21">
                  <c:v>8.7818333999999998E-2</c:v>
                </c:pt>
                <c:pt idx="22">
                  <c:v>9.7306937999999996E-2</c:v>
                </c:pt>
                <c:pt idx="23">
                  <c:v>0.107433311</c:v>
                </c:pt>
                <c:pt idx="24">
                  <c:v>0.118187257</c:v>
                </c:pt>
                <c:pt idx="25">
                  <c:v>0.12955043799999999</c:v>
                </c:pt>
                <c:pt idx="26">
                  <c:v>0.14149583600000001</c:v>
                </c:pt>
                <c:pt idx="27">
                  <c:v>0.15398732400000001</c:v>
                </c:pt>
                <c:pt idx="28">
                  <c:v>0.16697937299999999</c:v>
                </c:pt>
                <c:pt idx="29">
                  <c:v>0.18041690099999999</c:v>
                </c:pt>
                <c:pt idx="30">
                  <c:v>0.194235296</c:v>
                </c:pt>
                <c:pt idx="31">
                  <c:v>0.208360612</c:v>
                </c:pt>
                <c:pt idx="32">
                  <c:v>0.22270995800000001</c:v>
                </c:pt>
                <c:pt idx="33">
                  <c:v>0.237192083</c:v>
                </c:pt>
                <c:pt idx="34">
                  <c:v>0.25170815200000002</c:v>
                </c:pt>
                <c:pt idx="35">
                  <c:v>0.26615272200000001</c:v>
                </c:pt>
                <c:pt idx="36">
                  <c:v>0.280414899</c:v>
                </c:pt>
                <c:pt idx="37">
                  <c:v>0.29437965799999999</c:v>
                </c:pt>
                <c:pt idx="38">
                  <c:v>0.307929324</c:v>
                </c:pt>
                <c:pt idx="39">
                  <c:v>0.32094516699999998</c:v>
                </c:pt>
                <c:pt idx="40">
                  <c:v>0.33330910000000002</c:v>
                </c:pt>
                <c:pt idx="41">
                  <c:v>0.34490543899999998</c:v>
                </c:pt>
                <c:pt idx="42">
                  <c:v>0.35562268299999999</c:v>
                </c:pt>
                <c:pt idx="43">
                  <c:v>0.365355294</c:v>
                </c:pt>
                <c:pt idx="44">
                  <c:v>0.37400541999999998</c:v>
                </c:pt>
                <c:pt idx="45">
                  <c:v>0.38148452599999999</c:v>
                </c:pt>
                <c:pt idx="46">
                  <c:v>0.387714905</c:v>
                </c:pt>
                <c:pt idx="47">
                  <c:v>0.39263101900000003</c:v>
                </c:pt>
                <c:pt idx="48">
                  <c:v>0.39618064800000002</c:v>
                </c:pt>
                <c:pt idx="49">
                  <c:v>0.39832581</c:v>
                </c:pt>
                <c:pt idx="50">
                  <c:v>0.39904344200000003</c:v>
                </c:pt>
                <c:pt idx="51">
                  <c:v>0.39832581</c:v>
                </c:pt>
                <c:pt idx="52">
                  <c:v>0.39618064800000002</c:v>
                </c:pt>
                <c:pt idx="53">
                  <c:v>0.39263101900000003</c:v>
                </c:pt>
                <c:pt idx="54">
                  <c:v>0.387714905</c:v>
                </c:pt>
                <c:pt idx="55">
                  <c:v>0.38148452599999999</c:v>
                </c:pt>
                <c:pt idx="56">
                  <c:v>0.37400541999999998</c:v>
                </c:pt>
                <c:pt idx="57">
                  <c:v>0.365355294</c:v>
                </c:pt>
                <c:pt idx="58">
                  <c:v>0.35562268299999999</c:v>
                </c:pt>
                <c:pt idx="59">
                  <c:v>0.34490543899999998</c:v>
                </c:pt>
                <c:pt idx="60">
                  <c:v>0.33330910000000002</c:v>
                </c:pt>
                <c:pt idx="61">
                  <c:v>0.32094516699999998</c:v>
                </c:pt>
                <c:pt idx="62">
                  <c:v>0.307929324</c:v>
                </c:pt>
                <c:pt idx="63">
                  <c:v>0.29437965799999999</c:v>
                </c:pt>
                <c:pt idx="64">
                  <c:v>0.280414899</c:v>
                </c:pt>
                <c:pt idx="65">
                  <c:v>0.26615272200000001</c:v>
                </c:pt>
                <c:pt idx="66">
                  <c:v>0.25170815200000002</c:v>
                </c:pt>
                <c:pt idx="67">
                  <c:v>0.237192083</c:v>
                </c:pt>
                <c:pt idx="68">
                  <c:v>0.22270995800000001</c:v>
                </c:pt>
                <c:pt idx="69">
                  <c:v>0.208360612</c:v>
                </c:pt>
                <c:pt idx="70">
                  <c:v>0.194235296</c:v>
                </c:pt>
                <c:pt idx="71">
                  <c:v>0.18041690099999999</c:v>
                </c:pt>
                <c:pt idx="72">
                  <c:v>0.16697937299999999</c:v>
                </c:pt>
                <c:pt idx="73">
                  <c:v>0.15398732400000001</c:v>
                </c:pt>
                <c:pt idx="74">
                  <c:v>0.14149583600000001</c:v>
                </c:pt>
                <c:pt idx="75">
                  <c:v>0.12955043799999999</c:v>
                </c:pt>
                <c:pt idx="76">
                  <c:v>0.118187257</c:v>
                </c:pt>
                <c:pt idx="77">
                  <c:v>0.107433311</c:v>
                </c:pt>
                <c:pt idx="78">
                  <c:v>9.7306937999999996E-2</c:v>
                </c:pt>
                <c:pt idx="79">
                  <c:v>8.7818333999999998E-2</c:v>
                </c:pt>
                <c:pt idx="80">
                  <c:v>7.8970178000000002E-2</c:v>
                </c:pt>
                <c:pt idx="81">
                  <c:v>7.0758330999999994E-2</c:v>
                </c:pt>
                <c:pt idx="82">
                  <c:v>6.3172575999999994E-2</c:v>
                </c:pt>
                <c:pt idx="83">
                  <c:v>5.6197389E-2</c:v>
                </c:pt>
                <c:pt idx="84">
                  <c:v>4.9812716E-2</c:v>
                </c:pt>
                <c:pt idx="85">
                  <c:v>4.3994749E-2</c:v>
                </c:pt>
                <c:pt idx="86">
                  <c:v>3.8716671000000001E-2</c:v>
                </c:pt>
                <c:pt idx="87">
                  <c:v>3.394937E-2</c:v>
                </c:pt>
                <c:pt idx="88">
                  <c:v>2.9662105000000001E-2</c:v>
                </c:pt>
                <c:pt idx="89">
                  <c:v>2.5823122E-2</c:v>
                </c:pt>
                <c:pt idx="90">
                  <c:v>2.2400209000000001E-2</c:v>
                </c:pt>
                <c:pt idx="91">
                  <c:v>1.9361185E-2</c:v>
                </c:pt>
                <c:pt idx="92">
                  <c:v>1.6674327999999999E-2</c:v>
                </c:pt>
                <c:pt idx="93">
                  <c:v>1.4308736000000001E-2</c:v>
                </c:pt>
                <c:pt idx="94">
                  <c:v>1.2234628000000001E-2</c:v>
                </c:pt>
                <c:pt idx="95">
                  <c:v>1.0423577E-2</c:v>
                </c:pt>
                <c:pt idx="96">
                  <c:v>8.8486980000000003E-3</c:v>
                </c:pt>
                <c:pt idx="97">
                  <c:v>7.48477E-3</c:v>
                </c:pt>
                <c:pt idx="98">
                  <c:v>6.3083260000000004E-3</c:v>
                </c:pt>
                <c:pt idx="99">
                  <c:v>5.2976869999999997E-3</c:v>
                </c:pt>
                <c:pt idx="100">
                  <c:v>4.4329720000000003E-3</c:v>
                </c:pt>
              </c:numCache>
            </c:numRef>
          </c:val>
          <c:smooth val="1"/>
          <c:extLst>
            <c:ext xmlns:c16="http://schemas.microsoft.com/office/drawing/2014/chart" uri="{C3380CC4-5D6E-409C-BE32-E72D297353CC}">
              <c16:uniqueId val="{00000001-807C-954A-8898-874C4FEA66E2}"/>
            </c:ext>
          </c:extLst>
        </c:ser>
        <c:dLbls>
          <c:showLegendKey val="0"/>
          <c:showVal val="0"/>
          <c:showCatName val="0"/>
          <c:showSerName val="0"/>
          <c:showPercent val="0"/>
          <c:showBubbleSize val="0"/>
        </c:dLbls>
        <c:marker val="1"/>
        <c:smooth val="0"/>
        <c:axId val="403221880"/>
        <c:axId val="403223056"/>
      </c:lineChart>
      <c:catAx>
        <c:axId val="403221880"/>
        <c:scaling>
          <c:orientation val="minMax"/>
        </c:scaling>
        <c:delete val="0"/>
        <c:axPos val="b"/>
        <c:numFmt formatCode="General" sourceLinked="1"/>
        <c:majorTickMark val="out"/>
        <c:minorTickMark val="none"/>
        <c:tickLblPos val="none"/>
        <c:spPr>
          <a:ln w="1775">
            <a:solidFill>
              <a:schemeClr val="tx1"/>
            </a:solidFill>
            <a:prstDash val="solid"/>
          </a:ln>
        </c:spPr>
        <c:crossAx val="403223056"/>
        <c:crosses val="autoZero"/>
        <c:auto val="0"/>
        <c:lblAlgn val="ctr"/>
        <c:lblOffset val="100"/>
        <c:tickMarkSkip val="1"/>
        <c:noMultiLvlLbl val="0"/>
      </c:catAx>
      <c:valAx>
        <c:axId val="403223056"/>
        <c:scaling>
          <c:orientation val="minMax"/>
        </c:scaling>
        <c:delete val="0"/>
        <c:axPos val="l"/>
        <c:numFmt formatCode="General" sourceLinked="1"/>
        <c:majorTickMark val="out"/>
        <c:minorTickMark val="none"/>
        <c:tickLblPos val="none"/>
        <c:spPr>
          <a:ln w="3551">
            <a:noFill/>
          </a:ln>
        </c:spPr>
        <c:crossAx val="403221880"/>
        <c:crosses val="autoZero"/>
        <c:crossBetween val="midCat"/>
      </c:valAx>
      <c:spPr>
        <a:noFill/>
        <a:ln w="14202">
          <a:noFill/>
        </a:ln>
      </c:spPr>
    </c:plotArea>
    <c:plotVisOnly val="1"/>
    <c:dispBlanksAs val="gap"/>
    <c:showDLblsOverMax val="0"/>
  </c:chart>
  <c:spPr>
    <a:noFill/>
    <a:ln>
      <a:noFill/>
    </a:ln>
  </c:spPr>
  <c:txPr>
    <a:bodyPr/>
    <a:lstStyle/>
    <a:p>
      <a:pPr>
        <a:defRPr sz="1006" b="1" i="0" u="none" strike="noStrike" baseline="0">
          <a:solidFill>
            <a:schemeClr val="tx1"/>
          </a:solidFill>
          <a:latin typeface="Arial"/>
          <a:ea typeface="Arial"/>
          <a:cs typeface="Arial"/>
        </a:defRPr>
      </a:pPr>
      <a:endParaRPr lang="nb-NO"/>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a:defRPr/>
            </a:pPr>
            <a:fld id="{1DF3D1E2-B3DD-48DB-8E87-78556726D9D9}" type="datetime1">
              <a:rPr lang="en-US"/>
              <a:pPr>
                <a:defRPr/>
              </a:pPr>
              <a:t>8/31/19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1EC4E1C1-F383-48DF-B7CA-250091B0B3BF}" type="slidenum">
              <a:rPr lang="en-US" altLang="en-US"/>
              <a:pPr>
                <a:defRPr/>
              </a:pPr>
              <a:t>‹#›</a:t>
            </a:fld>
            <a:endParaRPr lang="en-US" altLang="en-US"/>
          </a:p>
        </p:txBody>
      </p:sp>
    </p:spTree>
    <p:extLst>
      <p:ext uri="{BB962C8B-B14F-4D97-AF65-F5344CB8AC3E}">
        <p14:creationId xmlns:p14="http://schemas.microsoft.com/office/powerpoint/2010/main" val="29821570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a:defRPr/>
            </a:pPr>
            <a:fld id="{EF0F6B4D-D1BB-4EE5-9197-32104424CBF6}" type="datetime1">
              <a:rPr lang="en-US"/>
              <a:pPr>
                <a:defRPr/>
              </a:pPr>
              <a:t>8/31/19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D1174C6B-241A-4D92-B205-919487F7454D}" type="slidenum">
              <a:rPr lang="en-US" altLang="en-US"/>
              <a:pPr>
                <a:defRPr/>
              </a:pPr>
              <a:t>‹#›</a:t>
            </a:fld>
            <a:endParaRPr lang="en-US" altLang="en-US"/>
          </a:p>
        </p:txBody>
      </p:sp>
    </p:spTree>
    <p:extLst>
      <p:ext uri="{BB962C8B-B14F-4D97-AF65-F5344CB8AC3E}">
        <p14:creationId xmlns:p14="http://schemas.microsoft.com/office/powerpoint/2010/main" val="63860642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a:t>
            </a:fld>
            <a:endParaRPr lang="en-US" altLang="en-US" dirty="0"/>
          </a:p>
        </p:txBody>
      </p:sp>
    </p:spTree>
    <p:extLst>
      <p:ext uri="{BB962C8B-B14F-4D97-AF65-F5344CB8AC3E}">
        <p14:creationId xmlns:p14="http://schemas.microsoft.com/office/powerpoint/2010/main" val="383666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12</a:t>
            </a:fld>
            <a:endParaRPr lang="en-US" altLang="en-US" dirty="0"/>
          </a:p>
        </p:txBody>
      </p:sp>
    </p:spTree>
    <p:extLst>
      <p:ext uri="{BB962C8B-B14F-4D97-AF65-F5344CB8AC3E}">
        <p14:creationId xmlns:p14="http://schemas.microsoft.com/office/powerpoint/2010/main" val="52195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13</a:t>
            </a:fld>
            <a:endParaRPr lang="en-US" altLang="en-US" dirty="0"/>
          </a:p>
        </p:txBody>
      </p:sp>
    </p:spTree>
    <p:extLst>
      <p:ext uri="{BB962C8B-B14F-4D97-AF65-F5344CB8AC3E}">
        <p14:creationId xmlns:p14="http://schemas.microsoft.com/office/powerpoint/2010/main" val="236723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14</a:t>
            </a:fld>
            <a:endParaRPr lang="en-US" altLang="en-US" dirty="0"/>
          </a:p>
        </p:txBody>
      </p:sp>
    </p:spTree>
    <p:extLst>
      <p:ext uri="{BB962C8B-B14F-4D97-AF65-F5344CB8AC3E}">
        <p14:creationId xmlns:p14="http://schemas.microsoft.com/office/powerpoint/2010/main" val="2503883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15</a:t>
            </a:fld>
            <a:endParaRPr lang="en-US" altLang="en-US" dirty="0"/>
          </a:p>
        </p:txBody>
      </p:sp>
    </p:spTree>
    <p:extLst>
      <p:ext uri="{BB962C8B-B14F-4D97-AF65-F5344CB8AC3E}">
        <p14:creationId xmlns:p14="http://schemas.microsoft.com/office/powerpoint/2010/main" val="423929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17</a:t>
            </a:fld>
            <a:endParaRPr lang="en-US" altLang="en-US" dirty="0"/>
          </a:p>
        </p:txBody>
      </p:sp>
    </p:spTree>
    <p:extLst>
      <p:ext uri="{BB962C8B-B14F-4D97-AF65-F5344CB8AC3E}">
        <p14:creationId xmlns:p14="http://schemas.microsoft.com/office/powerpoint/2010/main" val="402712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18</a:t>
            </a:fld>
            <a:endParaRPr lang="en-US" altLang="en-US" dirty="0"/>
          </a:p>
        </p:txBody>
      </p:sp>
    </p:spTree>
    <p:extLst>
      <p:ext uri="{BB962C8B-B14F-4D97-AF65-F5344CB8AC3E}">
        <p14:creationId xmlns:p14="http://schemas.microsoft.com/office/powerpoint/2010/main" val="345409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19</a:t>
            </a:fld>
            <a:endParaRPr lang="en-US" altLang="en-US" dirty="0"/>
          </a:p>
        </p:txBody>
      </p:sp>
    </p:spTree>
    <p:extLst>
      <p:ext uri="{BB962C8B-B14F-4D97-AF65-F5344CB8AC3E}">
        <p14:creationId xmlns:p14="http://schemas.microsoft.com/office/powerpoint/2010/main" val="166363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20</a:t>
            </a:fld>
            <a:endParaRPr lang="en-US" altLang="en-US" dirty="0"/>
          </a:p>
        </p:txBody>
      </p:sp>
    </p:spTree>
    <p:extLst>
      <p:ext uri="{BB962C8B-B14F-4D97-AF65-F5344CB8AC3E}">
        <p14:creationId xmlns:p14="http://schemas.microsoft.com/office/powerpoint/2010/main" val="3977266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21</a:t>
            </a:fld>
            <a:endParaRPr lang="en-US" altLang="en-US" dirty="0"/>
          </a:p>
        </p:txBody>
      </p:sp>
    </p:spTree>
    <p:extLst>
      <p:ext uri="{BB962C8B-B14F-4D97-AF65-F5344CB8AC3E}">
        <p14:creationId xmlns:p14="http://schemas.microsoft.com/office/powerpoint/2010/main" val="82630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4B408AA-EE47-44BB-82DE-E98A12967095}" type="slidenum">
              <a:rPr lang="en-US" altLang="en-US" smtClean="0">
                <a:solidFill>
                  <a:prstClr val="black"/>
                </a:solidFill>
              </a:rPr>
              <a:pPr>
                <a:spcBef>
                  <a:spcPct val="0"/>
                </a:spcBef>
              </a:pPr>
              <a:t>22</a:t>
            </a:fld>
            <a:endParaRPr lang="en-US" altLang="en-US">
              <a:solidFill>
                <a:prstClr val="black"/>
              </a:solidFill>
            </a:endParaRPr>
          </a:p>
        </p:txBody>
      </p:sp>
    </p:spTree>
    <p:extLst>
      <p:ext uri="{BB962C8B-B14F-4D97-AF65-F5344CB8AC3E}">
        <p14:creationId xmlns:p14="http://schemas.microsoft.com/office/powerpoint/2010/main" val="3701471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PlaceHolder 1"/>
          <p:cNvSpPr>
            <a:spLocks noGrp="1"/>
          </p:cNvSpPr>
          <p:nvPr>
            <p:ph type="body"/>
          </p:nvPr>
        </p:nvSpPr>
        <p:spPr>
          <a:xfrm>
            <a:off x="914400" y="4343400"/>
            <a:ext cx="5024160" cy="4109760"/>
          </a:xfrm>
          <a:prstGeom prst="rect">
            <a:avLst/>
          </a:prstGeom>
        </p:spPr>
        <p:txBody>
          <a:bodyPr lIns="90000" tIns="46800" rIns="90000" bIns="46800"/>
          <a:lstStyle/>
          <a:p>
            <a:endParaRPr lang="en-US" sz="2000" b="0" strike="noStrike" spc="-1">
              <a:solidFill>
                <a:srgbClr val="000000"/>
              </a:solidFill>
              <a:uFill>
                <a:solidFill>
                  <a:srgbClr val="FFFFFF"/>
                </a:solidFill>
              </a:uFill>
              <a:latin typeface="Arial"/>
            </a:endParaRPr>
          </a:p>
        </p:txBody>
      </p:sp>
      <p:sp>
        <p:nvSpPr>
          <p:cNvPr id="460" name="TextShape 2"/>
          <p:cNvSpPr txBox="1"/>
          <p:nvPr/>
        </p:nvSpPr>
        <p:spPr>
          <a:xfrm>
            <a:off x="3886200" y="8686800"/>
            <a:ext cx="2966760" cy="452160"/>
          </a:xfrm>
          <a:prstGeom prst="rect">
            <a:avLst/>
          </a:prstGeom>
          <a:noFill/>
          <a:ln>
            <a:noFill/>
          </a:ln>
        </p:spPr>
        <p:txBody>
          <a:bodyPr lIns="90000" tIns="46800" rIns="90000" bIns="46800" anchor="b"/>
          <a:lstStyle/>
          <a:p>
            <a:pPr algn="r">
              <a:lnSpc>
                <a:spcPct val="100000"/>
              </a:lnSpc>
            </a:pPr>
            <a:fld id="{8A81D692-B677-4A26-9286-9C4D63CAC869}" type="slidenum">
              <a:rPr lang="en-US" sz="1200" b="0" strike="noStrike" spc="-1">
                <a:solidFill>
                  <a:srgbClr val="000000"/>
                </a:solidFill>
                <a:uFill>
                  <a:solidFill>
                    <a:srgbClr val="FFFFFF"/>
                  </a:solidFill>
                </a:uFill>
                <a:latin typeface="Arial"/>
                <a:ea typeface="ＭＳ Ｐゴシック"/>
              </a:rPr>
              <a:t>2</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507231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FFC6D3-864E-4DD0-8EED-2B4DCC8EBB0F}"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116107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første plottet gir kanskje inntrykk av at inntak av SCF gir høyere kalsium-opptak enn å ikke innta SCF, men når man deler opp stammene blir inntrykket mindre klart (?)</a:t>
            </a:r>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24</a:t>
            </a:fld>
            <a:endParaRPr lang="en-US" altLang="en-US"/>
          </a:p>
        </p:txBody>
      </p:sp>
    </p:spTree>
    <p:extLst>
      <p:ext uri="{BB962C8B-B14F-4D97-AF65-F5344CB8AC3E}">
        <p14:creationId xmlns:p14="http://schemas.microsoft.com/office/powerpoint/2010/main" val="24743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25</a:t>
            </a:fld>
            <a:endParaRPr lang="en-US" altLang="en-US"/>
          </a:p>
        </p:txBody>
      </p:sp>
    </p:spTree>
    <p:extLst>
      <p:ext uri="{BB962C8B-B14F-4D97-AF65-F5344CB8AC3E}">
        <p14:creationId xmlns:p14="http://schemas.microsoft.com/office/powerpoint/2010/main" val="3070930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27</a:t>
            </a:fld>
            <a:endParaRPr lang="en-US" altLang="en-US"/>
          </a:p>
        </p:txBody>
      </p:sp>
    </p:spTree>
    <p:extLst>
      <p:ext uri="{BB962C8B-B14F-4D97-AF65-F5344CB8AC3E}">
        <p14:creationId xmlns:p14="http://schemas.microsoft.com/office/powerpoint/2010/main" val="347078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29</a:t>
            </a:fld>
            <a:endParaRPr lang="en-US" altLang="en-US"/>
          </a:p>
        </p:txBody>
      </p:sp>
    </p:spTree>
    <p:extLst>
      <p:ext uri="{BB962C8B-B14F-4D97-AF65-F5344CB8AC3E}">
        <p14:creationId xmlns:p14="http://schemas.microsoft.com/office/powerpoint/2010/main" val="3729664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97A332A-AB7E-4FF3-9AD8-F10CFC41D8D2}" type="slidenum">
              <a:rPr lang="en-US" altLang="en-US" smtClean="0"/>
              <a:pPr>
                <a:spcBef>
                  <a:spcPct val="0"/>
                </a:spcBef>
              </a:pPr>
              <a:t>31</a:t>
            </a:fld>
            <a:endParaRPr lang="en-US" altLang="en-US"/>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05522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481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5120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929C69-55C1-4444-A980-3D26442A01EC}" type="slidenum">
              <a:rPr lang="en-US" altLang="en-US" smtClean="0"/>
              <a:pPr>
                <a:spcBef>
                  <a:spcPct val="0"/>
                </a:spcBef>
              </a:pPr>
              <a:t>32</a:t>
            </a:fld>
            <a:endParaRPr lang="en-US" altLang="en-US"/>
          </a:p>
        </p:txBody>
      </p:sp>
      <p:sp>
        <p:nvSpPr>
          <p:cNvPr id="51205"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87692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481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5325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3470FC1-EDA4-4E16-A28D-5EFA2BB39676}" type="slidenum">
              <a:rPr lang="en-US" altLang="en-US" smtClean="0"/>
              <a:pPr>
                <a:spcBef>
                  <a:spcPct val="0"/>
                </a:spcBef>
              </a:pPr>
              <a:t>33</a:t>
            </a:fld>
            <a:endParaRPr lang="en-US" altLang="en-US"/>
          </a:p>
        </p:txBody>
      </p:sp>
      <p:sp>
        <p:nvSpPr>
          <p:cNvPr id="53253"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79652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35</a:t>
            </a:fld>
            <a:endParaRPr lang="en-US" altLang="en-US"/>
          </a:p>
        </p:txBody>
      </p:sp>
    </p:spTree>
    <p:extLst>
      <p:ext uri="{BB962C8B-B14F-4D97-AF65-F5344CB8AC3E}">
        <p14:creationId xmlns:p14="http://schemas.microsoft.com/office/powerpoint/2010/main" val="1013320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481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5632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70660B-66D3-475D-8194-31F8092D5955}" type="slidenum">
              <a:rPr lang="en-US" altLang="en-US" smtClean="0"/>
              <a:pPr>
                <a:spcBef>
                  <a:spcPct val="0"/>
                </a:spcBef>
              </a:pPr>
              <a:t>36</a:t>
            </a:fld>
            <a:endParaRPr lang="en-US" altLang="en-US"/>
          </a:p>
        </p:txBody>
      </p:sp>
      <p:sp>
        <p:nvSpPr>
          <p:cNvPr id="56325"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5170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p:cNvSpPr>
          <p:nvPr>
            <p:ph type="body"/>
          </p:nvPr>
        </p:nvSpPr>
        <p:spPr>
          <a:xfrm>
            <a:off x="914400" y="4343400"/>
            <a:ext cx="5024160" cy="4109760"/>
          </a:xfrm>
          <a:prstGeom prst="rect">
            <a:avLst/>
          </a:prstGeom>
        </p:spPr>
        <p:txBody>
          <a:bodyPr lIns="90000" tIns="46800" rIns="90000" bIns="46800"/>
          <a:lstStyle/>
          <a:p>
            <a:endParaRPr lang="en-US" sz="2000" b="0" strike="noStrike" spc="-1">
              <a:solidFill>
                <a:srgbClr val="000000"/>
              </a:solidFill>
              <a:uFill>
                <a:solidFill>
                  <a:srgbClr val="FFFFFF"/>
                </a:solidFill>
              </a:uFill>
              <a:latin typeface="Arial"/>
            </a:endParaRPr>
          </a:p>
        </p:txBody>
      </p:sp>
      <p:sp>
        <p:nvSpPr>
          <p:cNvPr id="454" name="TextShape 2"/>
          <p:cNvSpPr txBox="1"/>
          <p:nvPr/>
        </p:nvSpPr>
        <p:spPr>
          <a:xfrm>
            <a:off x="3886200" y="8686800"/>
            <a:ext cx="2966760" cy="452160"/>
          </a:xfrm>
          <a:prstGeom prst="rect">
            <a:avLst/>
          </a:prstGeom>
          <a:noFill/>
          <a:ln>
            <a:noFill/>
          </a:ln>
        </p:spPr>
        <p:txBody>
          <a:bodyPr lIns="90000" tIns="46800" rIns="90000" bIns="46800" anchor="b"/>
          <a:lstStyle/>
          <a:p>
            <a:pPr algn="r">
              <a:lnSpc>
                <a:spcPct val="100000"/>
              </a:lnSpc>
            </a:pPr>
            <a:fld id="{8773815F-3E4A-4D1B-B9AD-B934CE1F19FD}" type="slidenum">
              <a:rPr lang="en-US" sz="1200" b="0" strike="noStrike" spc="-1">
                <a:solidFill>
                  <a:srgbClr val="000000"/>
                </a:solidFill>
                <a:uFill>
                  <a:solidFill>
                    <a:srgbClr val="FFFFFF"/>
                  </a:solidFill>
                </a:uFill>
                <a:latin typeface="Arial"/>
                <a:ea typeface="ＭＳ Ｐゴシック"/>
              </a:rPr>
              <a:t>3</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23138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Finne mer spennende data!!!</a:t>
            </a:r>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38</a:t>
            </a:fld>
            <a:endParaRPr lang="en-US" altLang="en-US"/>
          </a:p>
        </p:txBody>
      </p:sp>
    </p:spTree>
    <p:extLst>
      <p:ext uri="{BB962C8B-B14F-4D97-AF65-F5344CB8AC3E}">
        <p14:creationId xmlns:p14="http://schemas.microsoft.com/office/powerpoint/2010/main" val="2443581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41</a:t>
            </a:fld>
            <a:endParaRPr lang="en-US" altLang="en-US"/>
          </a:p>
        </p:txBody>
      </p:sp>
    </p:spTree>
    <p:extLst>
      <p:ext uri="{BB962C8B-B14F-4D97-AF65-F5344CB8AC3E}">
        <p14:creationId xmlns:p14="http://schemas.microsoft.com/office/powerpoint/2010/main" val="4244377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9384E2-6488-445B-97D7-8AA2D59B0D06}" type="slidenum">
              <a:rPr lang="en-US" altLang="en-US" smtClean="0"/>
              <a:pPr>
                <a:spcBef>
                  <a:spcPct val="0"/>
                </a:spcBef>
              </a:pPr>
              <a:t>45</a:t>
            </a:fld>
            <a:endParaRPr lang="en-US" altLang="en-US"/>
          </a:p>
        </p:txBody>
      </p:sp>
    </p:spTree>
    <p:extLst>
      <p:ext uri="{BB962C8B-B14F-4D97-AF65-F5344CB8AC3E}">
        <p14:creationId xmlns:p14="http://schemas.microsoft.com/office/powerpoint/2010/main" val="355407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6601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278743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85767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71</a:t>
            </a:fld>
            <a:endParaRPr lang="en-US" altLang="en-US"/>
          </a:p>
        </p:txBody>
      </p:sp>
    </p:spTree>
    <p:extLst>
      <p:ext uri="{BB962C8B-B14F-4D97-AF65-F5344CB8AC3E}">
        <p14:creationId xmlns:p14="http://schemas.microsoft.com/office/powerpoint/2010/main" val="915866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1603797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1293838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56535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extShape 1"/>
          <p:cNvSpPr txBox="1"/>
          <p:nvPr/>
        </p:nvSpPr>
        <p:spPr>
          <a:xfrm>
            <a:off x="3886200" y="8686800"/>
            <a:ext cx="2966760" cy="452160"/>
          </a:xfrm>
          <a:prstGeom prst="rect">
            <a:avLst/>
          </a:prstGeom>
          <a:noFill/>
          <a:ln>
            <a:noFill/>
          </a:ln>
        </p:spPr>
        <p:txBody>
          <a:bodyPr lIns="90000" tIns="46800" rIns="90000" bIns="46800" anchor="b"/>
          <a:lstStyle/>
          <a:p>
            <a:pPr algn="r">
              <a:lnSpc>
                <a:spcPct val="100000"/>
              </a:lnSpc>
            </a:pPr>
            <a:fld id="{29933316-AF69-49CE-B739-739F29ABB244}" type="slidenum">
              <a:rPr lang="en-US" sz="1200" b="0" strike="noStrike" spc="-1">
                <a:solidFill>
                  <a:srgbClr val="000000"/>
                </a:solidFill>
                <a:uFill>
                  <a:solidFill>
                    <a:srgbClr val="FFFFFF"/>
                  </a:solidFill>
                </a:uFill>
                <a:latin typeface="Arial"/>
                <a:ea typeface="ＭＳ Ｐゴシック"/>
              </a:rPr>
              <a:t>4</a:t>
            </a:fld>
            <a:endParaRPr lang="en-US" sz="1200" b="0" strike="noStrike" spc="-1">
              <a:solidFill>
                <a:srgbClr val="000000"/>
              </a:solidFill>
              <a:uFill>
                <a:solidFill>
                  <a:srgbClr val="FFFFFF"/>
                </a:solidFill>
              </a:uFill>
              <a:latin typeface="Times New Roman"/>
            </a:endParaRPr>
          </a:p>
        </p:txBody>
      </p:sp>
      <p:sp>
        <p:nvSpPr>
          <p:cNvPr id="456" name="CustomShape 2"/>
          <p:cNvSpPr/>
          <p:nvPr/>
        </p:nvSpPr>
        <p:spPr>
          <a:xfrm>
            <a:off x="3886200" y="8686800"/>
            <a:ext cx="2968200" cy="45360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2B8B332A-EF42-4F6B-B3EF-71FB72EB6261}" type="slidenum">
              <a:rPr lang="en-US" sz="1200" b="0" strike="noStrike" spc="-1">
                <a:solidFill>
                  <a:srgbClr val="000000"/>
                </a:solidFill>
                <a:uFill>
                  <a:solidFill>
                    <a:srgbClr val="FFFFFF"/>
                  </a:solidFill>
                </a:uFill>
                <a:latin typeface="Arial"/>
                <a:ea typeface="ＭＳ Ｐゴシック"/>
              </a:rPr>
              <a:t>4</a:t>
            </a:fld>
            <a:endParaRPr lang="en-US" sz="1200" b="0" strike="noStrike" spc="-1">
              <a:solidFill>
                <a:srgbClr val="000000"/>
              </a:solidFill>
              <a:uFill>
                <a:solidFill>
                  <a:srgbClr val="FFFFFF"/>
                </a:solidFill>
              </a:uFill>
              <a:latin typeface="Arial"/>
            </a:endParaRPr>
          </a:p>
        </p:txBody>
      </p:sp>
      <p:sp>
        <p:nvSpPr>
          <p:cNvPr id="457" name="CustomShape 3"/>
          <p:cNvSpPr/>
          <p:nvPr/>
        </p:nvSpPr>
        <p:spPr>
          <a:xfrm>
            <a:off x="1143000" y="685800"/>
            <a:ext cx="4571640" cy="342864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458" name="PlaceHolder 4"/>
          <p:cNvSpPr>
            <a:spLocks noGrp="1"/>
          </p:cNvSpPr>
          <p:nvPr>
            <p:ph type="body"/>
          </p:nvPr>
        </p:nvSpPr>
        <p:spPr>
          <a:xfrm>
            <a:off x="914400" y="4343400"/>
            <a:ext cx="5025600" cy="4204800"/>
          </a:xfrm>
          <a:prstGeom prst="rect">
            <a:avLst/>
          </a:prstGeom>
        </p:spPr>
        <p:txBody>
          <a:bodyPr lIns="90000" tIns="46800" rIns="90000" bIns="46800" anchor="ctr"/>
          <a:lstStyle/>
          <a:p>
            <a:endParaRPr lang="en-US" sz="20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042630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2923188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2704045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1883458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4042829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1583768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947679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4142609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312793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dirty="0"/>
          </a:p>
        </p:txBody>
      </p:sp>
    </p:spTree>
    <p:extLst>
      <p:ext uri="{BB962C8B-B14F-4D97-AF65-F5344CB8AC3E}">
        <p14:creationId xmlns:p14="http://schemas.microsoft.com/office/powerpoint/2010/main" val="1754889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0" y="695325"/>
            <a:ext cx="0" cy="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040"/>
            <a:ext cx="5486040" cy="4024440"/>
          </a:xfrm>
        </p:spPr>
        <p:txBody>
          <a:bodyPr/>
          <a:lstStyle>
            <a:defPPr lvl="0">
              <a:buNone/>
            </a:defPPr>
            <a:lvl1pPr lvl="0">
              <a:buNone/>
            </a:lvl1pPr>
            <a:lvl2pPr lvl="1">
              <a:buClr>
                <a:srgbClr val="000000"/>
              </a:buClr>
              <a:buSzPct val="100000"/>
              <a:buFont typeface="Calibri" pitchFamily="34"/>
              <a:buChar char="•"/>
            </a:lvl2pPr>
            <a:lvl3pPr lvl="2">
              <a:buClr>
                <a:srgbClr val="000000"/>
              </a:buClr>
              <a:buSzPct val="100000"/>
              <a:buFont typeface="Calibri" pitchFamily="34"/>
              <a:buChar char="•"/>
            </a:lvl3pPr>
            <a:lvl4pPr lvl="3">
              <a:buClr>
                <a:srgbClr val="000000"/>
              </a:buClr>
              <a:buSzPct val="100000"/>
              <a:buFont typeface="Calibri" pitchFamily="34"/>
              <a:buChar char="•"/>
            </a:lvl4pPr>
            <a:lvl5pPr lvl="4">
              <a:buClr>
                <a:srgbClr val="000000"/>
              </a:buClr>
              <a:buSzPct val="100000"/>
              <a:buFont typeface="Calibri" pitchFamily="34"/>
              <a:buChar char="•"/>
            </a:lvl5pPr>
            <a:lvl6pPr lvl="5">
              <a:buClr>
                <a:srgbClr val="000000"/>
              </a:buClr>
              <a:buSzPct val="100000"/>
              <a:buFont typeface="Calibri" pitchFamily="34"/>
              <a:buChar char="•"/>
            </a:lvl6pPr>
            <a:lvl7pPr lvl="6">
              <a:buClr>
                <a:srgbClr val="000000"/>
              </a:buClr>
              <a:buSzPct val="100000"/>
              <a:buFont typeface="Calibri" pitchFamily="34"/>
              <a:buChar char="•"/>
            </a:lvl7pPr>
            <a:lvl8pPr lvl="7">
              <a:buClr>
                <a:srgbClr val="000000"/>
              </a:buClr>
              <a:buSzPct val="100000"/>
              <a:buFont typeface="Calibri" pitchFamily="34"/>
              <a:buChar char="•"/>
            </a:lvl8pPr>
            <a:lvl9pPr lvl="8">
              <a:buClr>
                <a:srgbClr val="000000"/>
              </a:buClr>
              <a:buSzPct val="100000"/>
              <a:buFont typeface="Calibri" pitchFamily="34"/>
              <a:buChar char="•"/>
            </a:lvl9pPr>
          </a:lstStyle>
          <a:p>
            <a:endParaRPr lang="nb-NO"/>
          </a:p>
        </p:txBody>
      </p:sp>
    </p:spTree>
    <p:extLst>
      <p:ext uri="{BB962C8B-B14F-4D97-AF65-F5344CB8AC3E}">
        <p14:creationId xmlns:p14="http://schemas.microsoft.com/office/powerpoint/2010/main" val="3786681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p:cNvSpPr>
          <p:nvPr>
            <p:ph type="body"/>
          </p:nvPr>
        </p:nvSpPr>
        <p:spPr>
          <a:xfrm>
            <a:off x="914400" y="4343400"/>
            <a:ext cx="5024160" cy="4109760"/>
          </a:xfrm>
          <a:prstGeom prst="rect">
            <a:avLst/>
          </a:prstGeom>
        </p:spPr>
        <p:txBody>
          <a:bodyPr lIns="90000" tIns="46800" rIns="90000" bIns="46800"/>
          <a:lstStyle/>
          <a:p>
            <a:endParaRPr lang="en-US" sz="2000" b="0" strike="noStrike" spc="-1">
              <a:solidFill>
                <a:srgbClr val="000000"/>
              </a:solidFill>
              <a:uFill>
                <a:solidFill>
                  <a:srgbClr val="FFFFFF"/>
                </a:solidFill>
              </a:uFill>
              <a:latin typeface="Arial"/>
            </a:endParaRPr>
          </a:p>
        </p:txBody>
      </p:sp>
      <p:sp>
        <p:nvSpPr>
          <p:cNvPr id="462" name="TextShape 2"/>
          <p:cNvSpPr txBox="1"/>
          <p:nvPr/>
        </p:nvSpPr>
        <p:spPr>
          <a:xfrm>
            <a:off x="3886200" y="8686800"/>
            <a:ext cx="2966760" cy="452160"/>
          </a:xfrm>
          <a:prstGeom prst="rect">
            <a:avLst/>
          </a:prstGeom>
          <a:noFill/>
          <a:ln>
            <a:noFill/>
          </a:ln>
        </p:spPr>
        <p:txBody>
          <a:bodyPr lIns="90000" tIns="46800" rIns="90000" bIns="46800" anchor="b"/>
          <a:lstStyle/>
          <a:p>
            <a:pPr algn="r">
              <a:lnSpc>
                <a:spcPct val="100000"/>
              </a:lnSpc>
            </a:pPr>
            <a:fld id="{884715A2-6A52-4080-8357-1BA85D7720AC}" type="slidenum">
              <a:rPr lang="en-US" sz="1200" b="0" strike="noStrike" spc="-1">
                <a:solidFill>
                  <a:srgbClr val="000000"/>
                </a:solidFill>
                <a:uFill>
                  <a:solidFill>
                    <a:srgbClr val="FFFFFF"/>
                  </a:solidFill>
                </a:uFill>
                <a:latin typeface="Arial"/>
                <a:ea typeface="ＭＳ Ｐゴシック"/>
              </a:rPr>
              <a:t>5</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32857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88</a:t>
            </a:fld>
            <a:endParaRPr lang="en-US" altLang="en-US"/>
          </a:p>
        </p:txBody>
      </p:sp>
    </p:spTree>
    <p:extLst>
      <p:ext uri="{BB962C8B-B14F-4D97-AF65-F5344CB8AC3E}">
        <p14:creationId xmlns:p14="http://schemas.microsoft.com/office/powerpoint/2010/main" val="2974824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5842"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9216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093D5B0-2581-4607-92D6-301D1C27257A}" type="slidenum">
              <a:rPr lang="en-US" altLang="en-US" smtClean="0"/>
              <a:pPr>
                <a:spcBef>
                  <a:spcPct val="0"/>
                </a:spcBef>
              </a:pPr>
              <a:t>89</a:t>
            </a:fld>
            <a:endParaRPr lang="en-US" altLang="en-US"/>
          </a:p>
        </p:txBody>
      </p:sp>
      <p:sp>
        <p:nvSpPr>
          <p:cNvPr id="92165"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744112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solidFill>
                  <a:prstClr val="black"/>
                </a:solidFill>
                <a:ea typeface="ＭＳ Ｐゴシック" pitchFamily="-1" charset="-128"/>
                <a:cs typeface="ＭＳ Ｐゴシック" pitchFamily="-1" charset="-128"/>
              </a:rPr>
              <a:t>Basic Practice of Statistics - 3rd Edition</a:t>
            </a:r>
          </a:p>
        </p:txBody>
      </p:sp>
      <p:sp>
        <p:nvSpPr>
          <p:cNvPr id="37890"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prstClr val="black"/>
                </a:solidFill>
                <a:ea typeface="ＭＳ Ｐゴシック" pitchFamily="-1" charset="-128"/>
                <a:cs typeface="ＭＳ Ｐゴシック" pitchFamily="-1" charset="-128"/>
              </a:rPr>
              <a:t>Chapter 5</a:t>
            </a:r>
          </a:p>
        </p:txBody>
      </p:sp>
      <p:sp>
        <p:nvSpPr>
          <p:cNvPr id="9421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DFA9B7-DCB3-47D6-A84A-F65271F32AAB}" type="slidenum">
              <a:rPr lang="en-US" altLang="en-US" smtClean="0">
                <a:solidFill>
                  <a:prstClr val="black"/>
                </a:solidFill>
              </a:rPr>
              <a:pPr>
                <a:spcBef>
                  <a:spcPct val="0"/>
                </a:spcBef>
              </a:pPr>
              <a:t>90</a:t>
            </a:fld>
            <a:endParaRPr lang="en-US" altLang="en-US">
              <a:solidFill>
                <a:prstClr val="black"/>
              </a:solidFill>
            </a:endParaRPr>
          </a:p>
        </p:txBody>
      </p:sp>
      <p:sp>
        <p:nvSpPr>
          <p:cNvPr id="94213"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91239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Basic Practice of Statistics - 3rd Edition</a:t>
            </a:r>
          </a:p>
        </p:txBody>
      </p:sp>
      <p:sp>
        <p:nvSpPr>
          <p:cNvPr id="39938"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ea typeface="ＭＳ Ｐゴシック" pitchFamily="-1" charset="-128"/>
                <a:cs typeface="ＭＳ Ｐゴシック" pitchFamily="-1" charset="-128"/>
              </a:rPr>
              <a:t>Chapter 5</a:t>
            </a:r>
          </a:p>
        </p:txBody>
      </p:sp>
      <p:sp>
        <p:nvSpPr>
          <p:cNvPr id="9626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0F02AFF-14DB-4E03-B5BD-4DFED4EA1615}" type="slidenum">
              <a:rPr lang="en-US" altLang="en-US" smtClean="0"/>
              <a:pPr>
                <a:spcBef>
                  <a:spcPct val="0"/>
                </a:spcBef>
              </a:pPr>
              <a:t>91</a:t>
            </a:fld>
            <a:endParaRPr lang="en-US" altLang="en-US"/>
          </a:p>
        </p:txBody>
      </p:sp>
      <p:sp>
        <p:nvSpPr>
          <p:cNvPr id="96261" name="Rectangle 2"/>
          <p:cNvSpPr>
            <a:spLocks noGrp="1" noRot="1" noChangeAspect="1" noChangeArrowheads="1" noTextEdit="1"/>
          </p:cNvSpPr>
          <p:nvPr>
            <p:ph type="sldImg"/>
          </p:nvPr>
        </p:nvSpPr>
        <p:spPr bwMode="auto">
          <a:xfrm>
            <a:off x="1150938" y="690563"/>
            <a:ext cx="4556125" cy="3417887"/>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3775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3026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9041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95</a:t>
            </a:fld>
            <a:endParaRPr lang="en-US" altLang="en-US"/>
          </a:p>
        </p:txBody>
      </p:sp>
    </p:spTree>
    <p:extLst>
      <p:ext uri="{BB962C8B-B14F-4D97-AF65-F5344CB8AC3E}">
        <p14:creationId xmlns:p14="http://schemas.microsoft.com/office/powerpoint/2010/main" val="375946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7</a:t>
            </a:fld>
            <a:endParaRPr lang="en-US" altLang="en-US" dirty="0"/>
          </a:p>
        </p:txBody>
      </p:sp>
    </p:spTree>
    <p:extLst>
      <p:ext uri="{BB962C8B-B14F-4D97-AF65-F5344CB8AC3E}">
        <p14:creationId xmlns:p14="http://schemas.microsoft.com/office/powerpoint/2010/main" val="158311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8</a:t>
            </a:fld>
            <a:endParaRPr lang="en-US" altLang="en-US" dirty="0"/>
          </a:p>
        </p:txBody>
      </p:sp>
    </p:spTree>
    <p:extLst>
      <p:ext uri="{BB962C8B-B14F-4D97-AF65-F5344CB8AC3E}">
        <p14:creationId xmlns:p14="http://schemas.microsoft.com/office/powerpoint/2010/main" val="253969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9</a:t>
            </a:fld>
            <a:endParaRPr lang="en-US" altLang="en-US" dirty="0"/>
          </a:p>
        </p:txBody>
      </p:sp>
    </p:spTree>
    <p:extLst>
      <p:ext uri="{BB962C8B-B14F-4D97-AF65-F5344CB8AC3E}">
        <p14:creationId xmlns:p14="http://schemas.microsoft.com/office/powerpoint/2010/main" val="40288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D1174C6B-241A-4D92-B205-919487F7454D}" type="slidenum">
              <a:rPr lang="en-US" altLang="en-US" smtClean="0"/>
              <a:pPr>
                <a:defRPr/>
              </a:pPr>
              <a:t>10</a:t>
            </a:fld>
            <a:endParaRPr lang="en-US" altLang="en-US" dirty="0"/>
          </a:p>
        </p:txBody>
      </p:sp>
    </p:spTree>
    <p:extLst>
      <p:ext uri="{BB962C8B-B14F-4D97-AF65-F5344CB8AC3E}">
        <p14:creationId xmlns:p14="http://schemas.microsoft.com/office/powerpoint/2010/main" val="222096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14800"/>
            <a:ext cx="6508750" cy="1143000"/>
          </a:xfrm>
          <a:noFill/>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Tree>
    <p:extLst>
      <p:ext uri="{BB962C8B-B14F-4D97-AF65-F5344CB8AC3E}">
        <p14:creationId xmlns:p14="http://schemas.microsoft.com/office/powerpoint/2010/main" val="8522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Content Placeholder 2"/>
          <p:cNvSpPr>
            <a:spLocks noGrp="1"/>
          </p:cNvSpPr>
          <p:nvPr>
            <p:ph sz="half" idx="13" hasCustomPrompt="1"/>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0" name="Content Placeholder 2"/>
          <p:cNvSpPr>
            <a:spLocks noGrp="1"/>
          </p:cNvSpPr>
          <p:nvPr>
            <p:ph sz="half" idx="14" hasCustomPrompt="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81E822F4-BBFA-444C-918D-409609824515}" type="slidenum">
              <a:rPr lang="en-US" altLang="en-US"/>
              <a:pPr>
                <a:defRPr/>
              </a:pPr>
              <a:t>‹#›</a:t>
            </a:fld>
            <a:endParaRPr lang="en-US" altLang="en-US"/>
          </a:p>
        </p:txBody>
      </p:sp>
    </p:spTree>
    <p:extLst>
      <p:ext uri="{BB962C8B-B14F-4D97-AF65-F5344CB8AC3E}">
        <p14:creationId xmlns:p14="http://schemas.microsoft.com/office/powerpoint/2010/main" val="23077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Content Placeholder 2"/>
          <p:cNvSpPr>
            <a:spLocks noGrp="1"/>
          </p:cNvSpPr>
          <p:nvPr>
            <p:ph sz="half" idx="13" hasCustomPrompt="1"/>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1" name="Content Placeholder 2"/>
          <p:cNvSpPr>
            <a:spLocks noGrp="1"/>
          </p:cNvSpPr>
          <p:nvPr>
            <p:ph sz="half" idx="14" hasCustomPrompt="1"/>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2" name="Content Placeholder 2"/>
          <p:cNvSpPr>
            <a:spLocks noGrp="1"/>
          </p:cNvSpPr>
          <p:nvPr>
            <p:ph sz="half" idx="15" hasCustomPrompt="1"/>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8" name="Date Placeholder 4"/>
          <p:cNvSpPr>
            <a:spLocks noGrp="1"/>
          </p:cNvSpPr>
          <p:nvPr>
            <p:ph type="dt" sz="half" idx="16"/>
          </p:nvPr>
        </p:nvSpPr>
        <p:spPr/>
        <p:txBody>
          <a:bodyPr/>
          <a:lstStyle>
            <a:lvl1pPr>
              <a:defRPr/>
            </a:lvl1pPr>
          </a:lstStyle>
          <a:p>
            <a:pPr>
              <a:defRPr/>
            </a:pPr>
            <a:endParaRPr lang="en-US"/>
          </a:p>
        </p:txBody>
      </p:sp>
      <p:sp>
        <p:nvSpPr>
          <p:cNvPr id="10" name="Footer Placeholder 5"/>
          <p:cNvSpPr>
            <a:spLocks noGrp="1"/>
          </p:cNvSpPr>
          <p:nvPr>
            <p:ph type="ftr" sz="quarter" idx="17"/>
          </p:nvPr>
        </p:nvSpPr>
        <p:spPr/>
        <p:txBody>
          <a:bodyPr/>
          <a:lstStyle>
            <a:lvl1pPr>
              <a:defRPr/>
            </a:lvl1pPr>
          </a:lstStyle>
          <a:p>
            <a:pPr>
              <a:defRPr/>
            </a:pPr>
            <a:endParaRPr lang="en-US"/>
          </a:p>
        </p:txBody>
      </p:sp>
      <p:sp>
        <p:nvSpPr>
          <p:cNvPr id="13" name="Slide Number Placeholder 6"/>
          <p:cNvSpPr>
            <a:spLocks noGrp="1"/>
          </p:cNvSpPr>
          <p:nvPr>
            <p:ph type="sldNum" sz="quarter" idx="18"/>
          </p:nvPr>
        </p:nvSpPr>
        <p:spPr/>
        <p:txBody>
          <a:bodyPr/>
          <a:lstStyle>
            <a:lvl1pPr>
              <a:defRPr/>
            </a:lvl1pPr>
          </a:lstStyle>
          <a:p>
            <a:pPr>
              <a:defRPr/>
            </a:pPr>
            <a:fld id="{48BF90A2-4786-42EE-99B7-4200D984416A}" type="slidenum">
              <a:rPr lang="en-US" altLang="en-US"/>
              <a:pPr>
                <a:defRPr/>
              </a:pPr>
              <a:t>‹#›</a:t>
            </a:fld>
            <a:endParaRPr lang="en-US" altLang="en-US"/>
          </a:p>
        </p:txBody>
      </p:sp>
    </p:spTree>
    <p:extLst>
      <p:ext uri="{BB962C8B-B14F-4D97-AF65-F5344CB8AC3E}">
        <p14:creationId xmlns:p14="http://schemas.microsoft.com/office/powerpoint/2010/main" val="91521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625" y="155895"/>
            <a:ext cx="7772400" cy="77406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6" name="Slide Number Placeholder 4"/>
          <p:cNvSpPr>
            <a:spLocks noGrp="1"/>
          </p:cNvSpPr>
          <p:nvPr>
            <p:ph type="sldNum" sz="quarter" idx="12"/>
          </p:nvPr>
        </p:nvSpPr>
        <p:spPr/>
        <p:txBody>
          <a:bodyPr/>
          <a:lstStyle>
            <a:lvl1pPr>
              <a:defRPr sz="1400">
                <a:solidFill>
                  <a:schemeClr val="accent1"/>
                </a:solidFill>
              </a:defRPr>
            </a:lvl1pPr>
          </a:lstStyle>
          <a:p>
            <a:pPr>
              <a:defRPr/>
            </a:pPr>
            <a:fld id="{4AED5BF9-BA7E-4DF7-A0EE-26F1EF0B583E}" type="slidenum">
              <a:rPr lang="en-US" altLang="en-US" smtClean="0"/>
              <a:pPr>
                <a:defRPr/>
              </a:pPr>
              <a:t>‹#›</a:t>
            </a:fld>
            <a:endParaRPr lang="en-US" altLang="en-US"/>
          </a:p>
        </p:txBody>
      </p:sp>
    </p:spTree>
    <p:extLst>
      <p:ext uri="{BB962C8B-B14F-4D97-AF65-F5344CB8AC3E}">
        <p14:creationId xmlns:p14="http://schemas.microsoft.com/office/powerpoint/2010/main" val="1265990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8509000" y="6356350"/>
            <a:ext cx="508000" cy="365125"/>
          </a:xfrm>
        </p:spPr>
        <p:txBody>
          <a:bodyPr/>
          <a:lstStyle>
            <a:lvl1pPr>
              <a:defRPr sz="1400">
                <a:solidFill>
                  <a:schemeClr val="accent1"/>
                </a:solidFill>
              </a:defRPr>
            </a:lvl1pPr>
          </a:lstStyle>
          <a:p>
            <a:pPr>
              <a:defRPr/>
            </a:pPr>
            <a:fld id="{F7C852F2-D035-451A-9530-9D526054F1A3}" type="slidenum">
              <a:rPr lang="nb-NO" altLang="en-US" noProof="0" smtClean="0"/>
              <a:pPr>
                <a:defRPr/>
              </a:pPr>
              <a:t>‹#›</a:t>
            </a:fld>
            <a:endParaRPr lang="nb-NO" altLang="en-US" noProof="0"/>
          </a:p>
        </p:txBody>
      </p:sp>
    </p:spTree>
    <p:extLst>
      <p:ext uri="{BB962C8B-B14F-4D97-AF65-F5344CB8AC3E}">
        <p14:creationId xmlns:p14="http://schemas.microsoft.com/office/powerpoint/2010/main" val="280321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95082"/>
            <a:ext cx="3566160" cy="1035424"/>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Text Placeholder 3"/>
          <p:cNvSpPr>
            <a:spLocks noGrp="1"/>
          </p:cNvSpPr>
          <p:nvPr>
            <p:ph type="body" sz="half" idx="2" hasCustomPrompt="1"/>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FF1B681-C320-40A4-A80C-3D59C6B33D7E}" type="slidenum">
              <a:rPr lang="en-US" altLang="en-US"/>
              <a:pPr>
                <a:defRPr/>
              </a:pPr>
              <a:t>‹#›</a:t>
            </a:fld>
            <a:endParaRPr lang="en-US" altLang="en-US"/>
          </a:p>
        </p:txBody>
      </p:sp>
    </p:spTree>
    <p:extLst>
      <p:ext uri="{BB962C8B-B14F-4D97-AF65-F5344CB8AC3E}">
        <p14:creationId xmlns:p14="http://schemas.microsoft.com/office/powerpoint/2010/main" val="3137902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95082"/>
            <a:ext cx="3566160" cy="1035424"/>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4" name="Text Placeholder 3"/>
          <p:cNvSpPr>
            <a:spLocks noGrp="1"/>
          </p:cNvSpPr>
          <p:nvPr>
            <p:ph type="body" sz="half" idx="2" hasCustomPrompt="1"/>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10" name="Picture Placeholder 9"/>
          <p:cNvSpPr>
            <a:spLocks noGrp="1"/>
          </p:cNvSpPr>
          <p:nvPr>
            <p:ph type="pic" sz="quarter" idx="13"/>
          </p:nvPr>
        </p:nvSpPr>
        <p:spPr>
          <a:xfrm>
            <a:off x="4760258" y="990600"/>
            <a:ext cx="4096512" cy="5611813"/>
          </a:xfrm>
        </p:spPr>
        <p:txBody>
          <a:bodyPr rtlCol="0">
            <a:normAutofit/>
          </a:bodyPr>
          <a:lstStyle>
            <a:lvl1pPr>
              <a:buNone/>
              <a:defRPr/>
            </a:lvl1pPr>
          </a:lstStyle>
          <a:p>
            <a:pPr lvl="0"/>
            <a:r>
              <a:rPr lang="en-US" noProof="0"/>
              <a:t>Click icon to add picture</a:t>
            </a:r>
            <a:endParaRPr noProof="0"/>
          </a:p>
        </p:txBody>
      </p:sp>
      <p:sp>
        <p:nvSpPr>
          <p:cNvPr id="6" name="Date Placeholder 4"/>
          <p:cNvSpPr>
            <a:spLocks noGrp="1"/>
          </p:cNvSpPr>
          <p:nvPr>
            <p:ph type="dt" sz="half" idx="14"/>
          </p:nvPr>
        </p:nvSpPr>
        <p:spPr>
          <a:xfrm>
            <a:off x="161925" y="6124575"/>
            <a:ext cx="1752600" cy="365125"/>
          </a:xfrm>
        </p:spPr>
        <p:txBody>
          <a:bodyPr/>
          <a:lstStyle>
            <a:lvl1pPr algn="l">
              <a:defRPr/>
            </a:lvl1pPr>
          </a:lstStyle>
          <a:p>
            <a:pPr>
              <a:defRPr/>
            </a:pPr>
            <a:endParaRPr lang="en-US"/>
          </a:p>
        </p:txBody>
      </p:sp>
      <p:sp>
        <p:nvSpPr>
          <p:cNvPr id="7" name="Footer Placeholder 5"/>
          <p:cNvSpPr>
            <a:spLocks noGrp="1"/>
          </p:cNvSpPr>
          <p:nvPr>
            <p:ph type="ftr" sz="quarter" idx="15"/>
          </p:nvPr>
        </p:nvSpPr>
        <p:spPr>
          <a:xfrm>
            <a:off x="174625" y="6356350"/>
            <a:ext cx="3863975" cy="365125"/>
          </a:xfrm>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A5BFB7AB-FFD7-4521-AC0D-053578E0062B}" type="slidenum">
              <a:rPr lang="en-US" altLang="en-US"/>
              <a:pPr>
                <a:defRPr/>
              </a:pPr>
              <a:t>‹#›</a:t>
            </a:fld>
            <a:endParaRPr lang="en-US" altLang="en-US"/>
          </a:p>
        </p:txBody>
      </p:sp>
    </p:spTree>
    <p:extLst>
      <p:ext uri="{BB962C8B-B14F-4D97-AF65-F5344CB8AC3E}">
        <p14:creationId xmlns:p14="http://schemas.microsoft.com/office/powerpoint/2010/main" val="206545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4267200"/>
            <a:ext cx="6477000" cy="566738"/>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Picture Placeholder 2"/>
          <p:cNvSpPr>
            <a:spLocks noGrp="1"/>
          </p:cNvSpPr>
          <p:nvPr>
            <p:ph type="pic" idx="1"/>
          </p:nvPr>
        </p:nvSpPr>
        <p:spPr>
          <a:xfrm>
            <a:off x="269874" y="268288"/>
            <a:ext cx="6858000"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hasCustomPrompt="1"/>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2CAA834-D8E4-4411-BE04-6AA3D6EDAEC6}" type="slidenum">
              <a:rPr lang="en-US" altLang="en-US"/>
              <a:pPr>
                <a:defRPr/>
              </a:pPr>
              <a:t>‹#›</a:t>
            </a:fld>
            <a:endParaRPr lang="en-US" altLang="en-US"/>
          </a:p>
        </p:txBody>
      </p:sp>
    </p:spTree>
    <p:extLst>
      <p:ext uri="{BB962C8B-B14F-4D97-AF65-F5344CB8AC3E}">
        <p14:creationId xmlns:p14="http://schemas.microsoft.com/office/powerpoint/2010/main" val="1011311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88" y="4267200"/>
            <a:ext cx="6477000" cy="566738"/>
          </a:xfrm>
        </p:spPr>
        <p:txBody>
          <a:bodyPr/>
          <a:lstStyle>
            <a:lvl1pPr algn="l">
              <a:defRPr sz="2800" b="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Picture Placeholder 2"/>
          <p:cNvSpPr>
            <a:spLocks noGrp="1"/>
          </p:cNvSpPr>
          <p:nvPr>
            <p:ph type="pic" idx="1"/>
          </p:nvPr>
        </p:nvSpPr>
        <p:spPr>
          <a:xfrm>
            <a:off x="269874" y="268288"/>
            <a:ext cx="3006726"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hasCustomPrompt="1"/>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10" name="Picture Placeholder 2"/>
          <p:cNvSpPr>
            <a:spLocks noGrp="1"/>
          </p:cNvSpPr>
          <p:nvPr>
            <p:ph type="pic" idx="13"/>
          </p:nvPr>
        </p:nvSpPr>
        <p:spPr>
          <a:xfrm>
            <a:off x="3352800" y="268288"/>
            <a:ext cx="47019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11" name="Picture Placeholder 2"/>
          <p:cNvSpPr>
            <a:spLocks noGrp="1"/>
          </p:cNvSpPr>
          <p:nvPr>
            <p:ph type="pic" idx="14"/>
          </p:nvPr>
        </p:nvSpPr>
        <p:spPr>
          <a:xfrm>
            <a:off x="33528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12" name="Picture Placeholder 2"/>
          <p:cNvSpPr>
            <a:spLocks noGrp="1"/>
          </p:cNvSpPr>
          <p:nvPr>
            <p:ph type="pic" idx="15"/>
          </p:nvPr>
        </p:nvSpPr>
        <p:spPr>
          <a:xfrm>
            <a:off x="57505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9" name="Date Placeholder 4"/>
          <p:cNvSpPr>
            <a:spLocks noGrp="1"/>
          </p:cNvSpPr>
          <p:nvPr>
            <p:ph type="dt" sz="half" idx="16"/>
          </p:nvPr>
        </p:nvSpPr>
        <p:spPr/>
        <p:txBody>
          <a:bodyPr/>
          <a:lstStyle>
            <a:lvl1pPr>
              <a:defRPr/>
            </a:lvl1pPr>
          </a:lstStyle>
          <a:p>
            <a:pPr>
              <a:defRPr/>
            </a:pPr>
            <a:endParaRPr lang="en-US"/>
          </a:p>
        </p:txBody>
      </p:sp>
      <p:sp>
        <p:nvSpPr>
          <p:cNvPr id="13" name="Footer Placeholder 5"/>
          <p:cNvSpPr>
            <a:spLocks noGrp="1"/>
          </p:cNvSpPr>
          <p:nvPr>
            <p:ph type="ftr" sz="quarter" idx="17"/>
          </p:nvPr>
        </p:nvSpPr>
        <p:spPr/>
        <p:txBody>
          <a:bodyPr/>
          <a:lstStyle>
            <a:lvl1pPr>
              <a:defRPr/>
            </a:lvl1pPr>
          </a:lstStyle>
          <a:p>
            <a:pPr>
              <a:defRPr/>
            </a:pPr>
            <a:endParaRPr lang="en-US"/>
          </a:p>
        </p:txBody>
      </p:sp>
      <p:sp>
        <p:nvSpPr>
          <p:cNvPr id="14" name="Slide Number Placeholder 6"/>
          <p:cNvSpPr>
            <a:spLocks noGrp="1"/>
          </p:cNvSpPr>
          <p:nvPr>
            <p:ph type="sldNum" sz="quarter" idx="18"/>
          </p:nvPr>
        </p:nvSpPr>
        <p:spPr/>
        <p:txBody>
          <a:bodyPr/>
          <a:lstStyle>
            <a:lvl1pPr>
              <a:defRPr/>
            </a:lvl1pPr>
          </a:lstStyle>
          <a:p>
            <a:pPr>
              <a:defRPr/>
            </a:pPr>
            <a:fld id="{B814616D-F2B1-4595-8481-5181CAFFCB74}" type="slidenum">
              <a:rPr lang="en-US" altLang="en-US"/>
              <a:pPr>
                <a:defRPr/>
              </a:pPr>
              <a:t>‹#›</a:t>
            </a:fld>
            <a:endParaRPr lang="en-US" altLang="en-US"/>
          </a:p>
        </p:txBody>
      </p:sp>
    </p:spTree>
    <p:extLst>
      <p:ext uri="{BB962C8B-B14F-4D97-AF65-F5344CB8AC3E}">
        <p14:creationId xmlns:p14="http://schemas.microsoft.com/office/powerpoint/2010/main" val="184523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Vertical Text Placeholder 2"/>
          <p:cNvSpPr>
            <a:spLocks noGrp="1"/>
          </p:cNvSpPr>
          <p:nvPr>
            <p:ph type="body" orient="vert" idx="1" hasCustomPrompt="1"/>
          </p:nvPr>
        </p:nvSpPr>
        <p:spPr/>
        <p:txBody>
          <a:bodyPr vert="eaVert"/>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A83753-991F-4624-B186-BB8D0BB53A9D}" type="slidenum">
              <a:rPr lang="en-US" altLang="en-US"/>
              <a:pPr>
                <a:defRPr/>
              </a:pPr>
              <a:t>‹#›</a:t>
            </a:fld>
            <a:endParaRPr lang="en-US" altLang="en-US"/>
          </a:p>
        </p:txBody>
      </p:sp>
    </p:spTree>
    <p:extLst>
      <p:ext uri="{BB962C8B-B14F-4D97-AF65-F5344CB8AC3E}">
        <p14:creationId xmlns:p14="http://schemas.microsoft.com/office/powerpoint/2010/main" val="98263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7543799" y="1035424"/>
            <a:ext cx="1322295" cy="5090739"/>
          </a:xfrm>
        </p:spPr>
        <p:txBody>
          <a:bodyPr vert="eaVert" anchor="t"/>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Vertical Text Placeholder 2"/>
          <p:cNvSpPr>
            <a:spLocks noGrp="1"/>
          </p:cNvSpPr>
          <p:nvPr>
            <p:ph type="body" orient="vert" idx="1" hasCustomPrompt="1"/>
          </p:nvPr>
        </p:nvSpPr>
        <p:spPr>
          <a:xfrm>
            <a:off x="457200" y="1035424"/>
            <a:ext cx="6019800" cy="5109789"/>
          </a:xfrm>
        </p:spPr>
        <p:txBody>
          <a:bodyPr vert="eaVert"/>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02EDE2-1B5B-4AD7-A285-7AF6DE6EF7C2}" type="slidenum">
              <a:rPr lang="en-US" altLang="en-US"/>
              <a:pPr>
                <a:defRPr/>
              </a:pPr>
              <a:t>‹#›</a:t>
            </a:fld>
            <a:endParaRPr lang="en-US" altLang="en-US"/>
          </a:p>
        </p:txBody>
      </p:sp>
    </p:spTree>
    <p:extLst>
      <p:ext uri="{BB962C8B-B14F-4D97-AF65-F5344CB8AC3E}">
        <p14:creationId xmlns:p14="http://schemas.microsoft.com/office/powerpoint/2010/main" val="3016059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b-NO" noProof="0" dirty="0" err="1"/>
              <a:t>Click</a:t>
            </a:r>
            <a:r>
              <a:rPr lang="nb-NO" dirty="0"/>
              <a:t> to </a:t>
            </a:r>
            <a:r>
              <a:rPr lang="nb-NO" dirty="0" err="1"/>
              <a:t>edit</a:t>
            </a:r>
            <a:r>
              <a:rPr lang="nb-NO" dirty="0"/>
              <a:t> Master </a:t>
            </a:r>
            <a:r>
              <a:rPr lang="nb-NO" dirty="0" err="1"/>
              <a:t>title</a:t>
            </a:r>
            <a:r>
              <a:rPr lang="nb-NO" dirty="0"/>
              <a:t> style</a:t>
            </a:r>
          </a:p>
        </p:txBody>
      </p:sp>
      <p:sp>
        <p:nvSpPr>
          <p:cNvPr id="3" name="Content Placeholder 2"/>
          <p:cNvSpPr>
            <a:spLocks noGrp="1"/>
          </p:cNvSpPr>
          <p:nvPr>
            <p:ph idx="1" hasCustomPrompt="1"/>
          </p:nvPr>
        </p:nvSpPr>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Slide Number Placeholder 5"/>
          <p:cNvSpPr>
            <a:spLocks noGrp="1"/>
          </p:cNvSpPr>
          <p:nvPr>
            <p:ph type="sldNum" sz="quarter" idx="10"/>
          </p:nvPr>
        </p:nvSpPr>
        <p:spPr>
          <a:xfrm>
            <a:off x="8509000" y="6356350"/>
            <a:ext cx="508000" cy="365125"/>
          </a:xfrm>
        </p:spPr>
        <p:txBody>
          <a:bodyPr/>
          <a:lstStyle>
            <a:lvl1pPr>
              <a:defRPr sz="1400">
                <a:solidFill>
                  <a:schemeClr val="accent1"/>
                </a:solidFill>
              </a:defRPr>
            </a:lvl1pPr>
          </a:lstStyle>
          <a:p>
            <a:pPr>
              <a:defRPr/>
            </a:pPr>
            <a:fld id="{F54D71E7-D7E4-4514-8C63-8A9DC2A0DB59}" type="slidenum">
              <a:rPr lang="en-US" altLang="en-US"/>
              <a:pPr>
                <a:defRPr/>
              </a:pPr>
              <a:t>‹#›</a:t>
            </a:fld>
            <a:endParaRPr lang="en-US" altLang="en-US"/>
          </a:p>
        </p:txBody>
      </p:sp>
    </p:spTree>
    <p:extLst>
      <p:ext uri="{BB962C8B-B14F-4D97-AF65-F5344CB8AC3E}">
        <p14:creationId xmlns:p14="http://schemas.microsoft.com/office/powerpoint/2010/main" val="3001595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228600"/>
            <a:ext cx="7772400" cy="12192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sz="half" idx="1" hasCustomPrompt="1"/>
          </p:nvPr>
        </p:nvSpPr>
        <p:spPr>
          <a:xfrm>
            <a:off x="685800" y="1714500"/>
            <a:ext cx="3810000" cy="415290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Content Placeholder 3"/>
          <p:cNvSpPr>
            <a:spLocks noGrp="1"/>
          </p:cNvSpPr>
          <p:nvPr>
            <p:ph sz="half" idx="2" hasCustomPrompt="1"/>
          </p:nvPr>
        </p:nvSpPr>
        <p:spPr>
          <a:xfrm>
            <a:off x="4648200" y="1714500"/>
            <a:ext cx="3810000" cy="415290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Date Placeholder 4"/>
          <p:cNvSpPr>
            <a:spLocks noGrp="1"/>
          </p:cNvSpPr>
          <p:nvPr>
            <p:ph type="dt" sz="half" idx="10"/>
          </p:nvPr>
        </p:nvSpPr>
        <p:spPr>
          <a:xfrm>
            <a:off x="685800" y="6248400"/>
            <a:ext cx="1905000" cy="457200"/>
          </a:xfrm>
        </p:spPr>
        <p:txBody>
          <a:bodyPr/>
          <a:lstStyle>
            <a:lvl1pPr fontAlgn="auto">
              <a:spcBef>
                <a:spcPts val="0"/>
              </a:spcBef>
              <a:spcAft>
                <a:spcPts val="0"/>
              </a:spcAft>
              <a:defRPr>
                <a:latin typeface="+mn-lt"/>
                <a:ea typeface="+mn-ea"/>
                <a:cs typeface="+mn-cs"/>
              </a:defRPr>
            </a:lvl1pPr>
          </a:lstStyle>
          <a:p>
            <a:pPr>
              <a:defRPr/>
            </a:pPr>
            <a:r>
              <a:rPr lang="en-US"/>
              <a:t>BPS - 5th Ed.</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r>
              <a:rPr lang="en-US"/>
              <a:t>Chapter 5</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39494E2B-6AEE-4B97-9EE8-ABE78835A8DA}" type="slidenum">
              <a:rPr lang="en-US" altLang="en-US"/>
              <a:pPr>
                <a:defRPr/>
              </a:pPr>
              <a:t>‹#›</a:t>
            </a:fld>
            <a:endParaRPr lang="en-US" altLang="en-US"/>
          </a:p>
        </p:txBody>
      </p:sp>
    </p:spTree>
    <p:extLst>
      <p:ext uri="{BB962C8B-B14F-4D97-AF65-F5344CB8AC3E}">
        <p14:creationId xmlns:p14="http://schemas.microsoft.com/office/powerpoint/2010/main" val="1660843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hasCustomPrompt="1"/>
          </p:nvPr>
        </p:nvSpPr>
        <p:spPr>
          <a:xfrm>
            <a:off x="685800" y="1714500"/>
            <a:ext cx="3810000" cy="415290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Content Placeholder 3"/>
          <p:cNvSpPr>
            <a:spLocks noGrp="1"/>
          </p:cNvSpPr>
          <p:nvPr>
            <p:ph sz="quarter" idx="2" hasCustomPrompt="1"/>
          </p:nvPr>
        </p:nvSpPr>
        <p:spPr>
          <a:xfrm>
            <a:off x="4648200" y="1714500"/>
            <a:ext cx="3810000" cy="200025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Content Placeholder 4"/>
          <p:cNvSpPr>
            <a:spLocks noGrp="1"/>
          </p:cNvSpPr>
          <p:nvPr>
            <p:ph sz="quarter" idx="3" hasCustomPrompt="1"/>
          </p:nvPr>
        </p:nvSpPr>
        <p:spPr>
          <a:xfrm>
            <a:off x="4648200" y="3867150"/>
            <a:ext cx="3810000" cy="2000250"/>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Date Placeholder 5"/>
          <p:cNvSpPr>
            <a:spLocks noGrp="1"/>
          </p:cNvSpPr>
          <p:nvPr>
            <p:ph type="dt" sz="half" idx="10"/>
          </p:nvPr>
        </p:nvSpPr>
        <p:spPr>
          <a:xfrm>
            <a:off x="685800" y="6248400"/>
            <a:ext cx="1905000" cy="457200"/>
          </a:xfrm>
        </p:spPr>
        <p:txBody>
          <a:bodyPr/>
          <a:lstStyle>
            <a:lvl1pPr fontAlgn="auto">
              <a:spcBef>
                <a:spcPts val="0"/>
              </a:spcBef>
              <a:spcAft>
                <a:spcPts val="0"/>
              </a:spcAft>
              <a:defRPr>
                <a:latin typeface="+mn-lt"/>
                <a:ea typeface="+mn-ea"/>
                <a:cs typeface="+mn-cs"/>
              </a:defRPr>
            </a:lvl1pPr>
          </a:lstStyle>
          <a:p>
            <a:pPr>
              <a:defRPr/>
            </a:pPr>
            <a:r>
              <a:rPr lang="en-US"/>
              <a:t>BPS - 5th Ed.</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r>
              <a:rPr lang="en-US"/>
              <a:t>Chapter 5</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73F5A802-C9A8-4EA4-A617-DA9483B89344}" type="slidenum">
              <a:rPr lang="en-US" altLang="en-US"/>
              <a:pPr>
                <a:defRPr/>
              </a:pPr>
              <a:t>‹#›</a:t>
            </a:fld>
            <a:endParaRPr lang="en-US" altLang="en-US"/>
          </a:p>
        </p:txBody>
      </p:sp>
    </p:spTree>
    <p:extLst>
      <p:ext uri="{BB962C8B-B14F-4D97-AF65-F5344CB8AC3E}">
        <p14:creationId xmlns:p14="http://schemas.microsoft.com/office/powerpoint/2010/main" val="421020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509000" y="6356350"/>
            <a:ext cx="508000" cy="365125"/>
          </a:xfrm>
        </p:spPr>
        <p:txBody>
          <a:bodyPr/>
          <a:lstStyle>
            <a:lvl1pPr>
              <a:defRPr sz="1400">
                <a:solidFill>
                  <a:schemeClr val="accent1"/>
                </a:solidFill>
              </a:defRPr>
            </a:lvl1pPr>
          </a:lstStyle>
          <a:p>
            <a:pPr>
              <a:defRPr/>
            </a:pPr>
            <a:fld id="{0CEB0B6E-7827-4DB5-BAFC-68DBC095134C}" type="slidenum">
              <a:rPr lang="en-US" altLang="en-US"/>
              <a:pPr>
                <a:defRPr/>
              </a:pPr>
              <a:t>‹#›</a:t>
            </a:fld>
            <a:endParaRPr lang="en-US" altLang="en-US"/>
          </a:p>
        </p:txBody>
      </p:sp>
    </p:spTree>
    <p:extLst>
      <p:ext uri="{BB962C8B-B14F-4D97-AF65-F5344CB8AC3E}">
        <p14:creationId xmlns:p14="http://schemas.microsoft.com/office/powerpoint/2010/main" val="274269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8423" y="914400"/>
            <a:ext cx="6508377"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idx="1" hasCustomPrompt="1"/>
          </p:nvPr>
        </p:nvSpPr>
        <p:spPr>
          <a:xfrm>
            <a:off x="2178423" y="2209800"/>
            <a:ext cx="6508377" cy="3916363"/>
          </a:xfrm>
        </p:spPr>
        <p:txBody>
          <a:body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Picture Placeholder 8"/>
          <p:cNvSpPr>
            <a:spLocks noGrp="1"/>
          </p:cNvSpPr>
          <p:nvPr>
            <p:ph type="pic" sz="quarter" idx="13" hasCustomPrompt="1"/>
          </p:nvPr>
        </p:nvSpPr>
        <p:spPr>
          <a:xfrm>
            <a:off x="269875" y="1976718"/>
            <a:ext cx="1645920" cy="4625788"/>
          </a:xfrm>
        </p:spPr>
        <p:txBody>
          <a:bodyPr rtlCol="0">
            <a:normAutofit/>
          </a:bodyPr>
          <a:lstStyle>
            <a:lvl1pPr>
              <a:buNone/>
              <a:defRPr/>
            </a:lvl1pPr>
          </a:lstStyle>
          <a:p>
            <a:pPr lvl="0"/>
            <a:r>
              <a:rPr lang="nb-NO" noProof="0" dirty="0" err="1"/>
              <a:t>Click</a:t>
            </a:r>
            <a:r>
              <a:rPr lang="nb-NO" noProof="0" dirty="0"/>
              <a:t> </a:t>
            </a:r>
            <a:r>
              <a:rPr lang="nb-NO" noProof="0" dirty="0" err="1"/>
              <a:t>icon</a:t>
            </a:r>
            <a:r>
              <a:rPr lang="nb-NO" noProof="0" dirty="0"/>
              <a:t> to </a:t>
            </a:r>
            <a:r>
              <a:rPr lang="nb-NO" noProof="0" dirty="0" err="1"/>
              <a:t>add</a:t>
            </a:r>
            <a:r>
              <a:rPr lang="nb-NO" noProof="0" dirty="0"/>
              <a:t> </a:t>
            </a:r>
            <a:r>
              <a:rPr lang="nb-NO" noProof="0" dirty="0" err="1"/>
              <a:t>picture</a:t>
            </a:r>
            <a:endParaRPr lang="nb-NO" noProof="0" dirty="0"/>
          </a:p>
        </p:txBody>
      </p:sp>
      <p:sp>
        <p:nvSpPr>
          <p:cNvPr id="5" name="Slide Number Placeholder 5"/>
          <p:cNvSpPr>
            <a:spLocks noGrp="1"/>
          </p:cNvSpPr>
          <p:nvPr>
            <p:ph type="sldNum" sz="quarter" idx="14"/>
          </p:nvPr>
        </p:nvSpPr>
        <p:spPr>
          <a:xfrm>
            <a:off x="8509000" y="6356350"/>
            <a:ext cx="508000" cy="365125"/>
          </a:xfrm>
        </p:spPr>
        <p:txBody>
          <a:bodyPr/>
          <a:lstStyle>
            <a:lvl1pPr>
              <a:defRPr sz="1400">
                <a:solidFill>
                  <a:schemeClr val="accent1"/>
                </a:solidFill>
              </a:defRPr>
            </a:lvl1pPr>
          </a:lstStyle>
          <a:p>
            <a:pPr>
              <a:defRPr/>
            </a:pPr>
            <a:fld id="{8BB653A4-DE1C-43B7-805F-F5E9EB9AE7C7}" type="slidenum">
              <a:rPr lang="en-US" altLang="en-US"/>
              <a:pPr>
                <a:defRPr/>
              </a:pPr>
              <a:t>‹#›</a:t>
            </a:fld>
            <a:endParaRPr lang="en-US" altLang="en-US"/>
          </a:p>
        </p:txBody>
      </p:sp>
    </p:spTree>
    <p:extLst>
      <p:ext uri="{BB962C8B-B14F-4D97-AF65-F5344CB8AC3E}">
        <p14:creationId xmlns:p14="http://schemas.microsoft.com/office/powerpoint/2010/main" val="178376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09801" y="3429000"/>
            <a:ext cx="4966446" cy="1398494"/>
          </a:xfrm>
        </p:spPr>
        <p:txBody>
          <a:bodyPr/>
          <a:lstStyle>
            <a:lvl1pPr algn="r">
              <a:defRPr sz="4600" b="0" cap="none" baseline="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idx="1" hasCustomPrompt="1"/>
          </p:nvPr>
        </p:nvSpPr>
        <p:spPr>
          <a:xfrm>
            <a:off x="2209801" y="4824414"/>
            <a:ext cx="4966446" cy="1320800"/>
          </a:xfrm>
        </p:spPr>
        <p:txBody>
          <a:bodyPr>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4" name="Slide Number Placeholder 5"/>
          <p:cNvSpPr>
            <a:spLocks noGrp="1"/>
          </p:cNvSpPr>
          <p:nvPr>
            <p:ph type="sldNum" sz="quarter" idx="10"/>
          </p:nvPr>
        </p:nvSpPr>
        <p:spPr/>
        <p:txBody>
          <a:bodyPr/>
          <a:lstStyle>
            <a:lvl1pPr>
              <a:defRPr sz="1400"/>
            </a:lvl1pPr>
          </a:lstStyle>
          <a:p>
            <a:pPr>
              <a:defRPr/>
            </a:pPr>
            <a:fld id="{29146BA8-5E63-4FA5-8B65-9533D6C0CE85}" type="slidenum">
              <a:rPr lang="en-US" altLang="en-US"/>
              <a:pPr>
                <a:defRPr/>
              </a:pPr>
              <a:t>‹#›</a:t>
            </a:fld>
            <a:endParaRPr lang="en-US" altLang="en-US"/>
          </a:p>
        </p:txBody>
      </p:sp>
    </p:spTree>
    <p:extLst>
      <p:ext uri="{BB962C8B-B14F-4D97-AF65-F5344CB8AC3E}">
        <p14:creationId xmlns:p14="http://schemas.microsoft.com/office/powerpoint/2010/main" val="3544862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20354" y="3429001"/>
            <a:ext cx="4966446" cy="1398494"/>
          </a:xfrm>
        </p:spPr>
        <p:txBody>
          <a:bodyPr/>
          <a:lstStyle>
            <a:lvl1pPr algn="r">
              <a:defRPr sz="4600" b="0" cap="none" baseline="0"/>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idx="1" hasCustomPrompt="1"/>
          </p:nvPr>
        </p:nvSpPr>
        <p:spPr>
          <a:xfrm>
            <a:off x="3720354" y="4824414"/>
            <a:ext cx="4966446" cy="1320800"/>
          </a:xfrm>
        </p:spPr>
        <p:txBody>
          <a:bodyPr>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9" name="Picture Placeholder 8"/>
          <p:cNvSpPr>
            <a:spLocks noGrp="1"/>
          </p:cNvSpPr>
          <p:nvPr>
            <p:ph type="pic" sz="quarter" idx="13"/>
          </p:nvPr>
        </p:nvSpPr>
        <p:spPr>
          <a:xfrm>
            <a:off x="269874" y="268288"/>
            <a:ext cx="2971800" cy="4438650"/>
          </a:xfrm>
        </p:spPr>
        <p:txBody>
          <a:bodyPr rtlCol="0">
            <a:normAutofit/>
          </a:bodyPr>
          <a:lstStyle>
            <a:lvl1pPr>
              <a:buNone/>
              <a:defRPr/>
            </a:lvl1pPr>
          </a:lstStyle>
          <a:p>
            <a:pPr lvl="0"/>
            <a:r>
              <a:rPr lang="en-US" noProof="0"/>
              <a:t>Click icon to add picture</a:t>
            </a:r>
            <a:endParaRPr noProof="0"/>
          </a:p>
        </p:txBody>
      </p:sp>
      <p:sp>
        <p:nvSpPr>
          <p:cNvPr id="5" name="Slide Number Placeholder 5"/>
          <p:cNvSpPr>
            <a:spLocks noGrp="1"/>
          </p:cNvSpPr>
          <p:nvPr>
            <p:ph type="sldNum" sz="quarter" idx="14"/>
          </p:nvPr>
        </p:nvSpPr>
        <p:spPr>
          <a:xfrm>
            <a:off x="350838" y="6105525"/>
            <a:ext cx="506412" cy="365125"/>
          </a:xfrm>
        </p:spPr>
        <p:txBody>
          <a:bodyPr/>
          <a:lstStyle>
            <a:lvl1pPr>
              <a:defRPr/>
            </a:lvl1pPr>
          </a:lstStyle>
          <a:p>
            <a:pPr>
              <a:defRPr/>
            </a:pPr>
            <a:fld id="{379D406C-7CE8-497C-B087-43E6475E1358}" type="slidenum">
              <a:rPr lang="en-US" altLang="en-US"/>
              <a:pPr>
                <a:defRPr/>
              </a:pPr>
              <a:t>‹#›</a:t>
            </a:fld>
            <a:endParaRPr lang="en-US" altLang="en-US"/>
          </a:p>
        </p:txBody>
      </p:sp>
    </p:spTree>
    <p:extLst>
      <p:ext uri="{BB962C8B-B14F-4D97-AF65-F5344CB8AC3E}">
        <p14:creationId xmlns:p14="http://schemas.microsoft.com/office/powerpoint/2010/main" val="307788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4" name="Content Placeholder 3"/>
          <p:cNvSpPr>
            <a:spLocks noGrp="1"/>
          </p:cNvSpPr>
          <p:nvPr>
            <p:ph sz="half" idx="2" hasCustomPrompt="1"/>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AD85E43D-8AA4-4E91-8471-775CDCC81EB7}" type="slidenum">
              <a:rPr lang="en-US" altLang="en-US"/>
              <a:pPr>
                <a:defRPr/>
              </a:pPr>
              <a:t>‹#›</a:t>
            </a:fld>
            <a:endParaRPr lang="en-US" altLang="en-US"/>
          </a:p>
        </p:txBody>
      </p:sp>
    </p:spTree>
    <p:extLst>
      <p:ext uri="{BB962C8B-B14F-4D97-AF65-F5344CB8AC3E}">
        <p14:creationId xmlns:p14="http://schemas.microsoft.com/office/powerpoint/2010/main" val="308208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88352" cy="1143000"/>
          </a:xfrm>
        </p:spPr>
        <p:txBody>
          <a:bodyPr/>
          <a:lstStyle>
            <a:lvl1pPr>
              <a:defRPr/>
            </a:lvl1p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Text Placeholder 2"/>
          <p:cNvSpPr>
            <a:spLocks noGrp="1"/>
          </p:cNvSpPr>
          <p:nvPr>
            <p:ph type="body" idx="1" hasCustomPrompt="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4" name="Content Placeholder 3"/>
          <p:cNvSpPr>
            <a:spLocks noGrp="1"/>
          </p:cNvSpPr>
          <p:nvPr>
            <p:ph sz="half" idx="2" hasCustomPrompt="1"/>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Text Placeholder 4"/>
          <p:cNvSpPr>
            <a:spLocks noGrp="1"/>
          </p:cNvSpPr>
          <p:nvPr>
            <p:ph type="body" sz="quarter" idx="3" hasCustomPrompt="1"/>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p:txBody>
      </p:sp>
      <p:sp>
        <p:nvSpPr>
          <p:cNvPr id="6" name="Content Placeholder 5"/>
          <p:cNvSpPr>
            <a:spLocks noGrp="1"/>
          </p:cNvSpPr>
          <p:nvPr>
            <p:ph sz="quarter" idx="4" hasCustomPrompt="1"/>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C185CA9C-3991-4FFF-B711-A9982B2D6AF5}" type="slidenum">
              <a:rPr lang="en-US" altLang="en-US"/>
              <a:pPr>
                <a:defRPr/>
              </a:pPr>
              <a:t>‹#›</a:t>
            </a:fld>
            <a:endParaRPr lang="en-US" altLang="en-US"/>
          </a:p>
        </p:txBody>
      </p:sp>
    </p:spTree>
    <p:extLst>
      <p:ext uri="{BB962C8B-B14F-4D97-AF65-F5344CB8AC3E}">
        <p14:creationId xmlns:p14="http://schemas.microsoft.com/office/powerpoint/2010/main" val="27984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914400"/>
            <a:ext cx="7391401" cy="1143000"/>
          </a:xfrm>
        </p:spPr>
        <p:txBody>
          <a:bodyPr/>
          <a:lstStyle/>
          <a:p>
            <a:r>
              <a:rPr lang="nb-NO" noProof="0" dirty="0" err="1"/>
              <a:t>Click</a:t>
            </a:r>
            <a:r>
              <a:rPr lang="nb-NO" noProof="0" dirty="0"/>
              <a:t> to </a:t>
            </a:r>
            <a:r>
              <a:rPr lang="nb-NO" noProof="0" dirty="0" err="1"/>
              <a:t>edit</a:t>
            </a:r>
            <a:r>
              <a:rPr lang="nb-NO" noProof="0" dirty="0"/>
              <a:t> Master </a:t>
            </a:r>
            <a:r>
              <a:rPr lang="nb-NO" noProof="0" dirty="0" err="1"/>
              <a:t>title</a:t>
            </a:r>
            <a:r>
              <a:rPr lang="nb-NO" noProof="0" dirty="0"/>
              <a:t> style</a:t>
            </a:r>
          </a:p>
        </p:txBody>
      </p:sp>
      <p:sp>
        <p:nvSpPr>
          <p:cNvPr id="3" name="Content Placeholder 2"/>
          <p:cNvSpPr>
            <a:spLocks noGrp="1"/>
          </p:cNvSpPr>
          <p:nvPr>
            <p:ph sz="half" idx="1" hasCustomPrompt="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Content Placeholder 2"/>
          <p:cNvSpPr>
            <a:spLocks noGrp="1"/>
          </p:cNvSpPr>
          <p:nvPr>
            <p:ph sz="half" idx="13" hasCustomPrompt="1"/>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noProof="0" dirty="0" err="1"/>
              <a:t>Click</a:t>
            </a:r>
            <a:r>
              <a:rPr lang="nb-NO" noProof="0" dirty="0"/>
              <a:t> to </a:t>
            </a:r>
            <a:r>
              <a:rPr lang="nb-NO" noProof="0" dirty="0" err="1"/>
              <a:t>edit</a:t>
            </a:r>
            <a:r>
              <a:rPr lang="nb-NO" noProof="0" dirty="0"/>
              <a:t> Master </a:t>
            </a:r>
            <a:r>
              <a:rPr lang="nb-NO" noProof="0" dirty="0" err="1"/>
              <a:t>text</a:t>
            </a:r>
            <a:r>
              <a:rPr lang="nb-NO" noProof="0" dirty="0"/>
              <a:t> styles</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Date Placeholder 4"/>
          <p:cNvSpPr>
            <a:spLocks noGrp="1"/>
          </p:cNvSpPr>
          <p:nvPr>
            <p:ph type="dt" sz="half" idx="14"/>
          </p:nvPr>
        </p:nvSpPr>
        <p:spPr/>
        <p:txBody>
          <a:bodyPr/>
          <a:lstStyle>
            <a:lvl1pPr>
              <a:defRPr/>
            </a:lvl1pPr>
          </a:lstStyle>
          <a:p>
            <a:pPr>
              <a:defRPr/>
            </a:pPr>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A60D3C5C-8336-4943-9A2E-3935B17E23BF}" type="slidenum">
              <a:rPr lang="en-US" altLang="en-US"/>
              <a:pPr>
                <a:defRPr/>
              </a:pPr>
              <a:t>‹#›</a:t>
            </a:fld>
            <a:endParaRPr lang="en-US" altLang="en-US"/>
          </a:p>
        </p:txBody>
      </p:sp>
    </p:spTree>
    <p:extLst>
      <p:ext uri="{BB962C8B-B14F-4D97-AF65-F5344CB8AC3E}">
        <p14:creationId xmlns:p14="http://schemas.microsoft.com/office/powerpoint/2010/main" val="384687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6508750" cy="1143000"/>
          </a:xfrm>
          <a:prstGeom prst="rect">
            <a:avLst/>
          </a:prstGeom>
          <a:solidFill>
            <a:schemeClr val="accent2"/>
          </a:solidFill>
          <a:ln>
            <a:noFill/>
          </a:ln>
        </p:spPr>
        <p:txBody>
          <a:bodyPr vert="horz" wrap="square" lIns="91440" tIns="45720" rIns="91440" bIns="45720" numCol="1" anchor="b" anchorCtr="0" compatLnSpc="1">
            <a:prstTxWarp prst="textNoShape">
              <a:avLst/>
            </a:prstTxWarp>
          </a:bodyPr>
          <a:lstStyle/>
          <a:p>
            <a:pPr lvl="0"/>
            <a:r>
              <a:rPr lang="nb-NO" altLang="en-US" noProof="0" dirty="0" err="1"/>
              <a:t>Click</a:t>
            </a:r>
            <a:r>
              <a:rPr lang="nb-NO" altLang="en-US" noProof="0" dirty="0"/>
              <a:t> to </a:t>
            </a:r>
            <a:r>
              <a:rPr lang="nb-NO" altLang="en-US" noProof="0" dirty="0" err="1"/>
              <a:t>edit</a:t>
            </a:r>
            <a:r>
              <a:rPr lang="nb-NO" altLang="en-US" noProof="0" dirty="0"/>
              <a:t> Master </a:t>
            </a:r>
            <a:r>
              <a:rPr lang="nb-NO" altLang="en-US" noProof="0" dirty="0" err="1"/>
              <a:t>title</a:t>
            </a:r>
            <a:r>
              <a:rPr lang="nb-NO" altLang="en-US" noProof="0" dirty="0"/>
              <a:t> style</a:t>
            </a:r>
          </a:p>
        </p:txBody>
      </p:sp>
      <p:sp>
        <p:nvSpPr>
          <p:cNvPr id="1027" name="Text Placeholder 2"/>
          <p:cNvSpPr>
            <a:spLocks noGrp="1"/>
          </p:cNvSpPr>
          <p:nvPr>
            <p:ph type="body" idx="1"/>
          </p:nvPr>
        </p:nvSpPr>
        <p:spPr bwMode="auto">
          <a:xfrm>
            <a:off x="457200" y="2209800"/>
            <a:ext cx="6508750"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noProof="0" dirty="0" err="1"/>
              <a:t>Click</a:t>
            </a:r>
            <a:r>
              <a:rPr lang="nb-NO" altLang="en-US" noProof="0" dirty="0"/>
              <a:t> to </a:t>
            </a:r>
            <a:r>
              <a:rPr lang="nb-NO" altLang="en-US" noProof="0" dirty="0" err="1"/>
              <a:t>edit</a:t>
            </a:r>
            <a:r>
              <a:rPr lang="nb-NO" altLang="en-US" noProof="0" dirty="0"/>
              <a:t> Master </a:t>
            </a:r>
            <a:r>
              <a:rPr lang="nb-NO" altLang="en-US" noProof="0" dirty="0" err="1"/>
              <a:t>text</a:t>
            </a:r>
            <a:r>
              <a:rPr lang="nb-NO" altLang="en-US" noProof="0" dirty="0"/>
              <a:t> styles</a:t>
            </a:r>
          </a:p>
          <a:p>
            <a:pPr lvl="1"/>
            <a:r>
              <a:rPr lang="nb-NO" altLang="en-US" noProof="0" dirty="0"/>
              <a:t>Second </a:t>
            </a:r>
            <a:r>
              <a:rPr lang="nb-NO" altLang="en-US" noProof="0" dirty="0" err="1"/>
              <a:t>level</a:t>
            </a:r>
            <a:endParaRPr lang="nb-NO" altLang="en-US" noProof="0" dirty="0"/>
          </a:p>
          <a:p>
            <a:pPr lvl="2"/>
            <a:r>
              <a:rPr lang="nb-NO" altLang="en-US" noProof="0" dirty="0"/>
              <a:t>Third </a:t>
            </a:r>
            <a:r>
              <a:rPr lang="nb-NO" altLang="en-US" noProof="0" dirty="0" err="1"/>
              <a:t>level</a:t>
            </a:r>
            <a:endParaRPr lang="nb-NO" altLang="en-US" noProof="0" dirty="0"/>
          </a:p>
          <a:p>
            <a:pPr lvl="3"/>
            <a:r>
              <a:rPr lang="nb-NO" altLang="en-US" noProof="0" dirty="0" err="1"/>
              <a:t>Fourth</a:t>
            </a:r>
            <a:r>
              <a:rPr lang="nb-NO" altLang="en-US" noProof="0" dirty="0"/>
              <a:t> </a:t>
            </a:r>
            <a:r>
              <a:rPr lang="nb-NO" altLang="en-US" noProof="0" dirty="0" err="1"/>
              <a:t>level</a:t>
            </a:r>
            <a:endParaRPr lang="nb-NO" altLang="en-US" noProof="0" dirty="0"/>
          </a:p>
          <a:p>
            <a:pPr lvl="4"/>
            <a:r>
              <a:rPr lang="nb-NO" altLang="en-US" noProof="0" dirty="0"/>
              <a:t>Fifth </a:t>
            </a:r>
            <a:r>
              <a:rPr lang="nb-NO" altLang="en-US" noProof="0" dirty="0" err="1"/>
              <a:t>level</a:t>
            </a:r>
            <a:endParaRPr lang="nb-NO" altLang="en-US" noProof="0" dirty="0"/>
          </a:p>
        </p:txBody>
      </p:sp>
      <p:sp>
        <p:nvSpPr>
          <p:cNvPr id="4" name="Date Placeholder 3"/>
          <p:cNvSpPr>
            <a:spLocks noGrp="1"/>
          </p:cNvSpPr>
          <p:nvPr>
            <p:ph type="dt" sz="half" idx="2"/>
          </p:nvPr>
        </p:nvSpPr>
        <p:spPr>
          <a:xfrm>
            <a:off x="7199313" y="6356350"/>
            <a:ext cx="1752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2">
                    <a:lumMod val="60000"/>
                    <a:lumOff val="40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174625" y="6356350"/>
            <a:ext cx="60071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2">
                    <a:lumMod val="60000"/>
                    <a:lumOff val="4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256588" y="360363"/>
            <a:ext cx="5064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200" b="1">
                <a:solidFill>
                  <a:schemeClr val="bg1"/>
                </a:solidFill>
                <a:latin typeface="Arial" charset="0"/>
                <a:ea typeface="ＭＳ Ｐゴシック" charset="-128"/>
              </a:defRPr>
            </a:lvl1pPr>
          </a:lstStyle>
          <a:p>
            <a:pPr>
              <a:defRPr/>
            </a:pPr>
            <a:fld id="{151A32A5-8330-4ECC-BA69-AA72F9D516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 id="2147484887" r:id="rId13"/>
    <p:sldLayoutId id="2147484888" r:id="rId14"/>
    <p:sldLayoutId id="2147484889" r:id="rId15"/>
    <p:sldLayoutId id="2147484890" r:id="rId16"/>
    <p:sldLayoutId id="2147484891" r:id="rId17"/>
    <p:sldLayoutId id="2147484892" r:id="rId18"/>
    <p:sldLayoutId id="2147484893" r:id="rId19"/>
    <p:sldLayoutId id="2147484894" r:id="rId20"/>
    <p:sldLayoutId id="2147484895" r:id="rId21"/>
  </p:sldLayoutIdLst>
  <p:hf hdr="0" ftr="0" dt="0"/>
  <p:txStyles>
    <p:titleStyle>
      <a:lvl1pPr algn="l" rtl="0" eaLnBrk="0" fontAlgn="base" hangingPunct="0">
        <a:spcBef>
          <a:spcPct val="0"/>
        </a:spcBef>
        <a:spcAft>
          <a:spcPct val="0"/>
        </a:spcAft>
        <a:defRPr sz="3600" kern="1200">
          <a:solidFill>
            <a:schemeClr val="accent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9pPr>
    </p:titleStyle>
    <p:bodyStyle>
      <a:lvl1pPr marL="228600" indent="-228600" algn="l" rtl="0" eaLnBrk="0" fontAlgn="base" hangingPunct="0">
        <a:spcBef>
          <a:spcPts val="1800"/>
        </a:spcBef>
        <a:spcAft>
          <a:spcPct val="0"/>
        </a:spcAft>
        <a:buClr>
          <a:schemeClr val="accent1"/>
        </a:buClr>
        <a:buSzPct val="100000"/>
        <a:buFont typeface="Wingdings 2" panose="05020102010507070707" pitchFamily="18" charset="2"/>
        <a:buChar char="¡"/>
        <a:defRPr sz="2000" kern="1200">
          <a:solidFill>
            <a:schemeClr val="tx2"/>
          </a:solidFill>
          <a:latin typeface="+mn-lt"/>
          <a:ea typeface="ＭＳ Ｐゴシック" pitchFamily="-1" charset="-128"/>
          <a:cs typeface="ＭＳ Ｐゴシック" pitchFamily="-1" charset="-128"/>
        </a:defRPr>
      </a:lvl1pPr>
      <a:lvl2pPr marL="457200" indent="-228600" algn="l" rtl="0" eaLnBrk="0" fontAlgn="base" hangingPunct="0">
        <a:spcBef>
          <a:spcPts val="600"/>
        </a:spcBef>
        <a:spcAft>
          <a:spcPct val="0"/>
        </a:spcAft>
        <a:buClr>
          <a:srgbClr val="031B3C"/>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2pPr>
      <a:lvl3pPr marL="685800" indent="-228600" algn="l" rtl="0" eaLnBrk="0" fontAlgn="base" hangingPunct="0">
        <a:spcBef>
          <a:spcPts val="600"/>
        </a:spcBef>
        <a:spcAft>
          <a:spcPct val="0"/>
        </a:spcAft>
        <a:buClr>
          <a:schemeClr val="accent1"/>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3pPr>
      <a:lvl4pPr marL="914400" indent="-228600" algn="l" rtl="0" eaLnBrk="0" fontAlgn="base" hangingPunct="0">
        <a:spcBef>
          <a:spcPts val="600"/>
        </a:spcBef>
        <a:spcAft>
          <a:spcPct val="0"/>
        </a:spcAft>
        <a:buClr>
          <a:srgbClr val="031B3C"/>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4pPr>
      <a:lvl5pPr marL="1143000" indent="-228600" algn="l" rtl="0" eaLnBrk="0" fontAlgn="base" hangingPunct="0">
        <a:spcBef>
          <a:spcPts val="600"/>
        </a:spcBef>
        <a:spcAft>
          <a:spcPct val="0"/>
        </a:spcAft>
        <a:buClr>
          <a:schemeClr val="accent1"/>
        </a:buClr>
        <a:buSzPct val="100000"/>
        <a:buFont typeface="Wingdings 2" panose="05020102010507070707" pitchFamily="18" charset="2"/>
        <a:buChar char="¡"/>
        <a:defRPr kern="1200">
          <a:solidFill>
            <a:schemeClr val="tx2"/>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chart" Target="../charts/chart3.xml"/><Relationship Id="rId5" Type="http://schemas.openxmlformats.org/officeDocument/2006/relationships/image" Target="../media/image11.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2.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9.emf"/><Relationship Id="rId4" Type="http://schemas.openxmlformats.org/officeDocument/2006/relationships/image" Target="../media/image1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1.w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4.emf"/><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JPG"/><Relationship Id="rId1" Type="http://schemas.openxmlformats.org/officeDocument/2006/relationships/slideLayout" Target="../slideLayouts/slideLayout12.xml"/><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2.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37.wmf"/><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7.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chart" Target="../charts/chart8.xml"/></Relationships>
</file>

<file path=ppt/slides/_rels/slide9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NUL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114800"/>
            <a:ext cx="8443913" cy="1143000"/>
          </a:xfrm>
        </p:spPr>
        <p:txBody>
          <a:bodyPr/>
          <a:lstStyle/>
          <a:p>
            <a:r>
              <a:rPr lang="nb-NO" sz="4000" b="1" noProof="0" dirty="0">
                <a:solidFill>
                  <a:schemeClr val="accent1">
                    <a:lumMod val="75000"/>
                  </a:schemeClr>
                </a:solidFill>
                <a:effectLst>
                  <a:outerShdw blurRad="38100" dist="38100" dir="2700000" algn="tl">
                    <a:srgbClr val="000000">
                      <a:alpha val="43137"/>
                    </a:srgbClr>
                  </a:outerShdw>
                </a:effectLst>
                <a:ea typeface="ＭＳ Ｐゴシック" pitchFamily="34" charset="-128"/>
              </a:rPr>
              <a:t>Kapittel 1:</a:t>
            </a:r>
            <a:br>
              <a:rPr lang="nb-NO" sz="4000" noProof="0" dirty="0">
                <a:solidFill>
                  <a:schemeClr val="accent1">
                    <a:lumMod val="75000"/>
                  </a:schemeClr>
                </a:solidFill>
                <a:ea typeface="ＭＳ Ｐゴシック" pitchFamily="34" charset="-128"/>
              </a:rPr>
            </a:br>
            <a:r>
              <a:rPr lang="nb-NO" sz="4000" noProof="0" dirty="0">
                <a:solidFill>
                  <a:schemeClr val="accent1">
                    <a:lumMod val="75000"/>
                  </a:schemeClr>
                </a:solidFill>
                <a:ea typeface="ＭＳ Ｐゴシック" pitchFamily="34" charset="-128"/>
              </a:rPr>
              <a:t>Utforske</a:t>
            </a:r>
            <a:r>
              <a:rPr lang="nb-NO" noProof="0" dirty="0">
                <a:solidFill>
                  <a:schemeClr val="accent1">
                    <a:lumMod val="75000"/>
                  </a:schemeClr>
                </a:solidFill>
                <a:ea typeface="ＭＳ Ｐゴシック" pitchFamily="34" charset="-128"/>
              </a:rPr>
              <a:t> data — Fordelinger</a:t>
            </a:r>
            <a:endParaRPr lang="nb-NO" noProof="0" dirty="0"/>
          </a:p>
        </p:txBody>
      </p:sp>
      <p:pic>
        <p:nvPicPr>
          <p:cNvPr id="6" name="Picture 2" descr="Introduction to the Practice of Statistics, Ninth Edition&#10;Moore/McCabe/Craig"/>
          <p:cNvPicPr>
            <a:picLocks noChangeArrowheads="1"/>
          </p:cNvPicPr>
          <p:nvPr/>
        </p:nvPicPr>
        <p:blipFill rotWithShape="1">
          <a:blip r:embed="rId3">
            <a:extLst>
              <a:ext uri="{28A0092B-C50C-407E-A947-70E740481C1C}">
                <a14:useLocalDpi xmlns:a14="http://schemas.microsoft.com/office/drawing/2010/main" val="0"/>
              </a:ext>
            </a:extLst>
          </a:blip>
          <a:srcRect l="1175" t="28909" b="32979"/>
          <a:stretch/>
        </p:blipFill>
        <p:spPr bwMode="auto">
          <a:xfrm>
            <a:off x="0" y="0"/>
            <a:ext cx="9144000" cy="352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ubtitle 4"/>
          <p:cNvSpPr txBox="1">
            <a:spLocks/>
          </p:cNvSpPr>
          <p:nvPr/>
        </p:nvSpPr>
        <p:spPr bwMode="auto">
          <a:xfrm>
            <a:off x="3443288" y="5938838"/>
            <a:ext cx="54578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65" charset="-128"/>
              </a:defRPr>
            </a:lvl1pPr>
            <a:lvl2pPr marL="742950" indent="-285750" eaLnBrk="0" hangingPunct="0">
              <a:defRPr>
                <a:solidFill>
                  <a:schemeClr val="tx1"/>
                </a:solidFill>
                <a:latin typeface="Arial" charset="0"/>
                <a:ea typeface="ＭＳ Ｐゴシック" pitchFamily="-65" charset="-128"/>
              </a:defRPr>
            </a:lvl2pPr>
            <a:lvl3pPr marL="1143000" indent="-228600" eaLnBrk="0" hangingPunct="0">
              <a:defRPr>
                <a:solidFill>
                  <a:schemeClr val="tx1"/>
                </a:solidFill>
                <a:latin typeface="Arial" charset="0"/>
                <a:ea typeface="ＭＳ Ｐゴシック" pitchFamily="-65" charset="-128"/>
              </a:defRPr>
            </a:lvl3pPr>
            <a:lvl4pPr marL="1600200" indent="-228600" eaLnBrk="0" hangingPunct="0">
              <a:defRPr>
                <a:solidFill>
                  <a:schemeClr val="tx1"/>
                </a:solidFill>
                <a:latin typeface="Arial" charset="0"/>
                <a:ea typeface="ＭＳ Ｐゴシック" pitchFamily="-65" charset="-128"/>
              </a:defRPr>
            </a:lvl4pPr>
            <a:lvl5pPr marL="2057400" indent="-228600" eaLnBrk="0" hangingPunct="0">
              <a:defRPr>
                <a:solidFill>
                  <a:schemeClr val="tx1"/>
                </a:solidFill>
                <a:latin typeface="Arial" charset="0"/>
                <a:ea typeface="ＭＳ Ｐゴシック" pitchFamily="-65"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65"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65"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65"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65" charset="-128"/>
              </a:defRPr>
            </a:lvl9pPr>
          </a:lstStyle>
          <a:p>
            <a:pPr algn="r" defTabSz="914400" eaLnBrk="1" hangingPunct="1">
              <a:buClr>
                <a:schemeClr val="accent1"/>
              </a:buClr>
              <a:buSzPct val="100000"/>
              <a:buFont typeface="Wingdings 2" pitchFamily="-65" charset="2"/>
              <a:buNone/>
              <a:defRPr/>
            </a:pPr>
            <a:r>
              <a:rPr lang="en-US" b="1" dirty="0">
                <a:solidFill>
                  <a:srgbClr val="073779"/>
                </a:solidFill>
              </a:rPr>
              <a:t>Lecture Presentation Slides</a:t>
            </a:r>
          </a:p>
          <a:p>
            <a:pPr marL="0" marR="0" indent="0" algn="r" defTabSz="914400" rtl="0" eaLnBrk="1" fontAlgn="base" latinLnBrk="0" hangingPunct="1">
              <a:lnSpc>
                <a:spcPct val="100000"/>
              </a:lnSpc>
              <a:spcBef>
                <a:spcPct val="0"/>
              </a:spcBef>
              <a:spcAft>
                <a:spcPct val="0"/>
              </a:spcAft>
              <a:buClr>
                <a:schemeClr val="accent1"/>
              </a:buClr>
              <a:buSzPct val="100000"/>
              <a:buFont typeface="Wingdings 2" pitchFamily="-65" charset="2"/>
              <a:buNone/>
              <a:tabLst/>
              <a:defRPr/>
            </a:pPr>
            <a:r>
              <a:rPr lang="en-US" sz="1100" b="1" kern="1200" dirty="0">
                <a:solidFill>
                  <a:schemeClr val="accent1"/>
                </a:solidFill>
                <a:effectLst/>
                <a:latin typeface="Arial" charset="0"/>
                <a:ea typeface="ＭＳ Ｐゴシック" pitchFamily="-65" charset="-128"/>
                <a:cs typeface="+mn-cs"/>
              </a:rPr>
              <a:t>Macmillan Learning ©</a:t>
            </a:r>
            <a:r>
              <a:rPr lang="en-US" altLang="en-US" sz="1100" b="1" baseline="0" dirty="0">
                <a:solidFill>
                  <a:schemeClr val="accent1"/>
                </a:solidFill>
              </a:rPr>
              <a:t> 2017</a:t>
            </a:r>
            <a:endParaRPr lang="en-US" altLang="en-US" sz="1100" b="1"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68" y="153988"/>
            <a:ext cx="7772400" cy="1143000"/>
          </a:xfrm>
        </p:spPr>
        <p:txBody>
          <a:bodyPr/>
          <a:lstStyle/>
          <a:p>
            <a:r>
              <a:rPr lang="nb-NO" altLang="en-US" noProof="0" dirty="0"/>
              <a:t>Kategoriske og kvantitative variable</a:t>
            </a:r>
            <a:endParaRPr lang="nb-NO" noProof="0" dirty="0"/>
          </a:p>
        </p:txBody>
      </p:sp>
      <p:sp>
        <p:nvSpPr>
          <p:cNvPr id="29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2D835BA-AC7C-425C-81A9-E990544B379A}" type="slidenum">
              <a:rPr lang="en-US" altLang="en-US" sz="1400" smtClean="0">
                <a:solidFill>
                  <a:schemeClr val="accent1"/>
                </a:solidFill>
              </a:rPr>
              <a:pPr>
                <a:spcBef>
                  <a:spcPct val="0"/>
                </a:spcBef>
                <a:buClrTx/>
                <a:buSzTx/>
                <a:buFontTx/>
                <a:buNone/>
              </a:pPr>
              <a:t>10</a:t>
            </a:fld>
            <a:endParaRPr lang="en-US" altLang="en-US" sz="1400" dirty="0">
              <a:solidFill>
                <a:schemeClr val="accent1"/>
              </a:solidFill>
            </a:endParaRPr>
          </a:p>
        </p:txBody>
      </p:sp>
      <p:sp>
        <p:nvSpPr>
          <p:cNvPr id="6" name="TextBox 5"/>
          <p:cNvSpPr txBox="1"/>
          <p:nvPr/>
        </p:nvSpPr>
        <p:spPr>
          <a:xfrm>
            <a:off x="1359694" y="2459504"/>
            <a:ext cx="6424612" cy="2246769"/>
          </a:xfrm>
          <a:prstGeom prst="rect">
            <a:avLst/>
          </a:prstGeom>
          <a:noFill/>
        </p:spPr>
        <p:txBody>
          <a:bodyPr>
            <a:spAutoFit/>
          </a:bodyPr>
          <a:lstStyle/>
          <a:p>
            <a:pPr marL="347663" indent="-284163" eaLnBrk="1" hangingPunct="1">
              <a:buFont typeface="Wingdings" panose="05000000000000000000" pitchFamily="2" charset="2"/>
              <a:buChar char="q"/>
              <a:defRPr/>
            </a:pPr>
            <a:r>
              <a:rPr lang="nb-NO" dirty="0">
                <a:latin typeface="Arial" charset="0"/>
                <a:ea typeface="ＭＳ Ｐゴシック" pitchFamily="-65" charset="-128"/>
              </a:rPr>
              <a:t>En </a:t>
            </a:r>
            <a:r>
              <a:rPr lang="nb-NO" sz="2000" b="1" dirty="0">
                <a:solidFill>
                  <a:schemeClr val="accent1"/>
                </a:solidFill>
                <a:latin typeface="Arial" charset="0"/>
                <a:ea typeface="ＭＳ Ｐゴシック" pitchFamily="-65" charset="-128"/>
              </a:rPr>
              <a:t>kategorisk</a:t>
            </a:r>
            <a:r>
              <a:rPr lang="nb-NO" sz="2000" dirty="0">
                <a:latin typeface="Arial" charset="0"/>
                <a:ea typeface="ＭＳ Ｐゴシック" pitchFamily="-65" charset="-128"/>
              </a:rPr>
              <a:t> variabel plasserer hvert individ i en av flere grupper, eller kategorier. </a:t>
            </a:r>
          </a:p>
          <a:p>
            <a:pPr marL="347663" indent="-284163" eaLnBrk="1" hangingPunct="1">
              <a:buFont typeface="Wingdings" panose="05000000000000000000" pitchFamily="2" charset="2"/>
              <a:buChar char="q"/>
              <a:defRPr/>
            </a:pPr>
            <a:endParaRPr lang="nb-NO" sz="2000" dirty="0">
              <a:latin typeface="Arial" charset="0"/>
              <a:ea typeface="ＭＳ Ｐゴシック" pitchFamily="-65" charset="-128"/>
            </a:endParaRPr>
          </a:p>
          <a:p>
            <a:pPr marL="347663" indent="-284163" eaLnBrk="1" hangingPunct="1">
              <a:buFont typeface="Wingdings" panose="05000000000000000000" pitchFamily="2" charset="2"/>
              <a:buChar char="q"/>
              <a:defRPr/>
            </a:pPr>
            <a:r>
              <a:rPr lang="nb-NO" sz="2000" dirty="0">
                <a:latin typeface="Arial" charset="0"/>
                <a:ea typeface="ＭＳ Ｐゴシック" pitchFamily="-65" charset="-128"/>
              </a:rPr>
              <a:t>En </a:t>
            </a:r>
            <a:r>
              <a:rPr lang="nb-NO" sz="2000" b="1" dirty="0">
                <a:solidFill>
                  <a:schemeClr val="accent1"/>
                </a:solidFill>
                <a:latin typeface="Arial" charset="0"/>
                <a:ea typeface="ＭＳ Ｐゴシック" pitchFamily="-65" charset="-128"/>
              </a:rPr>
              <a:t>kvantitativ</a:t>
            </a:r>
            <a:r>
              <a:rPr lang="nb-NO" sz="2000" dirty="0">
                <a:latin typeface="Arial" charset="0"/>
                <a:ea typeface="ＭＳ Ｐゴシック" pitchFamily="-65" charset="-128"/>
              </a:rPr>
              <a:t> variabel tar numeriske verdier, som det er meningsfullt å foreta aritmetiske operasjoner på, som for eksempel å summere og beregne gjennomsnitt.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1DEAD5-5E29-9641-9CF7-E2CC80636F65}"/>
              </a:ext>
            </a:extLst>
          </p:cNvPr>
          <p:cNvSpPr>
            <a:spLocks noGrp="1"/>
          </p:cNvSpPr>
          <p:nvPr>
            <p:ph type="title"/>
          </p:nvPr>
        </p:nvSpPr>
        <p:spPr/>
        <p:txBody>
          <a:bodyPr/>
          <a:lstStyle/>
          <a:p>
            <a:r>
              <a:rPr lang="nb-NO" dirty="0"/>
              <a:t>Eksempel på datasett</a:t>
            </a:r>
          </a:p>
        </p:txBody>
      </p:sp>
      <p:sp>
        <p:nvSpPr>
          <p:cNvPr id="3" name="Plassholder for lysbildenummer 2">
            <a:extLst>
              <a:ext uri="{FF2B5EF4-FFF2-40B4-BE49-F238E27FC236}">
                <a16:creationId xmlns:a16="http://schemas.microsoft.com/office/drawing/2014/main" id="{EF0B8FE2-3AE7-FD4A-9C6D-B6AE8323C6B0}"/>
              </a:ext>
            </a:extLst>
          </p:cNvPr>
          <p:cNvSpPr>
            <a:spLocks noGrp="1"/>
          </p:cNvSpPr>
          <p:nvPr>
            <p:ph type="sldNum" sz="quarter" idx="12"/>
          </p:nvPr>
        </p:nvSpPr>
        <p:spPr/>
        <p:txBody>
          <a:bodyPr/>
          <a:lstStyle/>
          <a:p>
            <a:pPr>
              <a:defRPr/>
            </a:pPr>
            <a:fld id="{4AED5BF9-BA7E-4DF7-A0EE-26F1EF0B583E}" type="slidenum">
              <a:rPr lang="en-US" altLang="en-US" smtClean="0"/>
              <a:pPr>
                <a:defRPr/>
              </a:pPr>
              <a:t>11</a:t>
            </a:fld>
            <a:endParaRPr lang="en-US" altLang="en-US"/>
          </a:p>
        </p:txBody>
      </p:sp>
      <p:pic>
        <p:nvPicPr>
          <p:cNvPr id="104449" name="Picture 1" descr="page6image544">
            <a:extLst>
              <a:ext uri="{FF2B5EF4-FFF2-40B4-BE49-F238E27FC236}">
                <a16:creationId xmlns:a16="http://schemas.microsoft.com/office/drawing/2014/main" id="{263D1B31-EB8C-9849-92FB-618F6BA70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69717"/>
            <a:ext cx="8089900" cy="393588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65387178-64EE-2D44-AA61-CDD913257CA5}"/>
              </a:ext>
            </a:extLst>
          </p:cNvPr>
          <p:cNvSpPr txBox="1"/>
          <p:nvPr/>
        </p:nvSpPr>
        <p:spPr bwMode="auto">
          <a:xfrm>
            <a:off x="457200" y="1295400"/>
            <a:ext cx="6660798" cy="1323439"/>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2000" dirty="0">
                <a:solidFill>
                  <a:srgbClr val="000000"/>
                </a:solidFill>
              </a:rPr>
              <a:t>Data på studenter som tar et innføringsemne i statistikk</a:t>
            </a:r>
          </a:p>
          <a:p>
            <a:pPr algn="l" eaLnBrk="1" hangingPunct="1">
              <a:spcBef>
                <a:spcPct val="0"/>
              </a:spcBef>
              <a:buClrTx/>
              <a:buSzTx/>
              <a:buFontTx/>
              <a:buNone/>
            </a:pPr>
            <a:endParaRPr lang="nb-NO" sz="2000" dirty="0">
              <a:solidFill>
                <a:srgbClr val="000000"/>
              </a:solidFill>
            </a:endParaRPr>
          </a:p>
          <a:p>
            <a:pPr marL="285750" indent="-285750" algn="l" eaLnBrk="1" hangingPunct="1">
              <a:spcBef>
                <a:spcPct val="0"/>
              </a:spcBef>
              <a:buClrTx/>
              <a:buSzTx/>
              <a:buFont typeface="Arial" panose="020B0604020202020204" pitchFamily="34" charset="0"/>
              <a:buChar char="•"/>
            </a:pPr>
            <a:r>
              <a:rPr lang="nb-NO" sz="2000" dirty="0">
                <a:solidFill>
                  <a:srgbClr val="000000"/>
                </a:solidFill>
              </a:rPr>
              <a:t>Individer?</a:t>
            </a:r>
          </a:p>
          <a:p>
            <a:pPr marL="285750" indent="-285750" algn="l" eaLnBrk="1" hangingPunct="1">
              <a:spcBef>
                <a:spcPct val="0"/>
              </a:spcBef>
              <a:buClrTx/>
              <a:buSzTx/>
              <a:buFont typeface="Arial" panose="020B0604020202020204" pitchFamily="34" charset="0"/>
              <a:buChar char="•"/>
            </a:pPr>
            <a:r>
              <a:rPr lang="nb-NO" sz="2000" dirty="0">
                <a:solidFill>
                  <a:srgbClr val="000000"/>
                </a:solidFill>
              </a:rPr>
              <a:t>Variable? Kategoriske eller kvantitative?</a:t>
            </a:r>
          </a:p>
        </p:txBody>
      </p:sp>
    </p:spTree>
    <p:extLst>
      <p:ext uri="{BB962C8B-B14F-4D97-AF65-F5344CB8AC3E}">
        <p14:creationId xmlns:p14="http://schemas.microsoft.com/office/powerpoint/2010/main" val="2923177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Viktige aspekter ved et datasett</a:t>
            </a:r>
            <a:endParaRPr lang="nb-NO" noProof="0" dirty="0"/>
          </a:p>
        </p:txBody>
      </p:sp>
      <p:sp>
        <p:nvSpPr>
          <p:cNvPr id="307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5498775-3CB8-4198-8D70-92DA2001E61F}" type="slidenum">
              <a:rPr lang="en-US" altLang="en-US" sz="1400" smtClean="0">
                <a:solidFill>
                  <a:schemeClr val="accent1"/>
                </a:solidFill>
              </a:rPr>
              <a:pPr>
                <a:spcBef>
                  <a:spcPct val="0"/>
                </a:spcBef>
                <a:buClrTx/>
                <a:buSzTx/>
                <a:buFontTx/>
                <a:buNone/>
              </a:pPr>
              <a:t>12</a:t>
            </a:fld>
            <a:endParaRPr lang="en-US" altLang="en-US" sz="1400" dirty="0">
              <a:solidFill>
                <a:schemeClr val="accent1"/>
              </a:solidFill>
            </a:endParaRPr>
          </a:p>
        </p:txBody>
      </p:sp>
      <p:sp>
        <p:nvSpPr>
          <p:cNvPr id="6" name="TextBox 5"/>
          <p:cNvSpPr txBox="1"/>
          <p:nvPr/>
        </p:nvSpPr>
        <p:spPr>
          <a:xfrm>
            <a:off x="576262" y="1536174"/>
            <a:ext cx="7991475" cy="4093428"/>
          </a:xfrm>
          <a:prstGeom prst="rect">
            <a:avLst/>
          </a:prstGeom>
          <a:solidFill>
            <a:schemeClr val="accent2"/>
          </a:solidFill>
          <a:ln>
            <a:solidFill>
              <a:schemeClr val="accent2"/>
            </a:solidFill>
          </a:ln>
        </p:spPr>
        <p:txBody>
          <a:bodyPr>
            <a:spAutoFit/>
          </a:bodyPr>
          <a:lstStyle/>
          <a:p>
            <a:pPr eaLnBrk="1" hangingPunct="1">
              <a:defRPr/>
            </a:pPr>
            <a:r>
              <a:rPr lang="nb-NO" sz="2000" dirty="0">
                <a:latin typeface="Arial" charset="0"/>
                <a:ea typeface="ＭＳ Ｐゴシック" pitchFamily="-65" charset="-128"/>
              </a:rPr>
              <a:t>Med alle datasett følger det viktig bakgrunnsinformasjon. I en statistisk studie </a:t>
            </a:r>
            <a:r>
              <a:rPr lang="nb-NO" sz="2000" b="1" dirty="0">
                <a:latin typeface="Arial" charset="0"/>
                <a:ea typeface="ＭＳ Ｐゴシック" pitchFamily="-65" charset="-128"/>
              </a:rPr>
              <a:t>bør man alltid stille seg følgende spørsmål:</a:t>
            </a:r>
          </a:p>
          <a:p>
            <a:pPr eaLnBrk="1" hangingPunct="1">
              <a:defRPr/>
            </a:pPr>
            <a:endParaRPr lang="nb-NO" sz="2000" b="1" dirty="0">
              <a:latin typeface="Arial" charset="0"/>
              <a:ea typeface="ＭＳ Ｐゴシック" pitchFamily="-65" charset="-128"/>
            </a:endParaRPr>
          </a:p>
          <a:p>
            <a:pPr marL="342900" indent="-342900" eaLnBrk="1" hangingPunct="1">
              <a:buClr>
                <a:schemeClr val="accent1"/>
              </a:buClr>
              <a:buFont typeface="Wingdings" panose="05000000000000000000" pitchFamily="2" charset="2"/>
              <a:buChar char="Ø"/>
              <a:defRPr/>
            </a:pPr>
            <a:r>
              <a:rPr lang="nb-NO" sz="2000" b="1" dirty="0">
                <a:latin typeface="Arial" charset="0"/>
                <a:ea typeface="ＭＳ Ｐゴシック" pitchFamily="-65" charset="-128"/>
              </a:rPr>
              <a:t>Hvem?</a:t>
            </a:r>
            <a:r>
              <a:rPr lang="nb-NO" sz="2000" dirty="0">
                <a:latin typeface="Arial" charset="0"/>
                <a:ea typeface="ＭＳ Ｐゴシック" pitchFamily="-65" charset="-128"/>
              </a:rPr>
              <a:t> Hvilke </a:t>
            </a:r>
            <a:r>
              <a:rPr lang="nb-NO" sz="2000" b="1" dirty="0">
                <a:latin typeface="Arial" charset="0"/>
                <a:ea typeface="ＭＳ Ｐゴシック" pitchFamily="-65" charset="-128"/>
              </a:rPr>
              <a:t>individer</a:t>
            </a:r>
            <a:r>
              <a:rPr lang="nb-NO" sz="2000" dirty="0">
                <a:latin typeface="Arial" charset="0"/>
                <a:ea typeface="ＭＳ Ｐゴシック" pitchFamily="-65" charset="-128"/>
              </a:rPr>
              <a:t> beskrives av dataene? </a:t>
            </a:r>
            <a:r>
              <a:rPr lang="nb-NO" sz="2000" b="1" dirty="0">
                <a:latin typeface="Arial" charset="0"/>
                <a:ea typeface="ＭＳ Ｐゴシック" pitchFamily="-65" charset="-128"/>
              </a:rPr>
              <a:t>Hvor mange </a:t>
            </a:r>
            <a:r>
              <a:rPr lang="nb-NO" sz="2000" dirty="0">
                <a:latin typeface="Arial" charset="0"/>
                <a:ea typeface="ＭＳ Ｐゴシック" pitchFamily="-65" charset="-128"/>
              </a:rPr>
              <a:t>individer er det i datasettet?</a:t>
            </a:r>
          </a:p>
          <a:p>
            <a:pPr marL="342900" indent="-342900" eaLnBrk="1" hangingPunct="1">
              <a:buClr>
                <a:schemeClr val="accent1"/>
              </a:buClr>
              <a:buFont typeface="Wingdings" panose="05000000000000000000" pitchFamily="2" charset="2"/>
              <a:buChar char="Ø"/>
              <a:defRPr/>
            </a:pPr>
            <a:endParaRPr lang="nb-NO" sz="2000" dirty="0">
              <a:latin typeface="Arial" charset="0"/>
              <a:ea typeface="ＭＳ Ｐゴシック" pitchFamily="-65" charset="-128"/>
            </a:endParaRPr>
          </a:p>
          <a:p>
            <a:pPr marL="342900" indent="-342900" eaLnBrk="1" hangingPunct="1">
              <a:buClr>
                <a:schemeClr val="accent1"/>
              </a:buClr>
              <a:buFont typeface="Wingdings" panose="05000000000000000000" pitchFamily="2" charset="2"/>
              <a:buChar char="Ø"/>
              <a:defRPr/>
            </a:pPr>
            <a:r>
              <a:rPr lang="nb-NO" sz="2000" b="1" dirty="0">
                <a:latin typeface="Arial" charset="0"/>
                <a:ea typeface="ＭＳ Ｐゴシック" pitchFamily="-65" charset="-128"/>
              </a:rPr>
              <a:t>Hva? </a:t>
            </a:r>
            <a:r>
              <a:rPr lang="nb-NO" sz="2000" dirty="0">
                <a:latin typeface="Arial" charset="0"/>
                <a:ea typeface="ＭＳ Ｐゴシック" pitchFamily="-65" charset="-128"/>
              </a:rPr>
              <a:t>Hvor mange </a:t>
            </a:r>
            <a:r>
              <a:rPr lang="nb-NO" sz="2000" b="1" dirty="0">
                <a:latin typeface="Arial" charset="0"/>
                <a:ea typeface="ＭＳ Ｐゴシック" pitchFamily="-65" charset="-128"/>
              </a:rPr>
              <a:t>variabler</a:t>
            </a:r>
            <a:r>
              <a:rPr lang="nb-NO" sz="2000" dirty="0">
                <a:latin typeface="Arial" charset="0"/>
                <a:ea typeface="ＭＳ Ｐゴシック" pitchFamily="-65" charset="-128"/>
              </a:rPr>
              <a:t> har datasettet? Hva er de </a:t>
            </a:r>
            <a:r>
              <a:rPr lang="nb-NO" sz="2000" b="1" dirty="0">
                <a:latin typeface="Arial" charset="0"/>
                <a:ea typeface="ＭＳ Ｐゴシック" pitchFamily="-65" charset="-128"/>
              </a:rPr>
              <a:t>eksakte definisjonene </a:t>
            </a:r>
            <a:r>
              <a:rPr lang="nb-NO" sz="2000" dirty="0">
                <a:latin typeface="Arial" charset="0"/>
                <a:ea typeface="ＭＳ Ｐゴシック" pitchFamily="-65" charset="-128"/>
              </a:rPr>
              <a:t>av disse variablene? Hva er måleenhetene for hver av de kvantitative variablene?</a:t>
            </a:r>
          </a:p>
          <a:p>
            <a:pPr marL="342900" indent="-342900" eaLnBrk="1" hangingPunct="1">
              <a:buClr>
                <a:schemeClr val="accent1"/>
              </a:buClr>
              <a:buFont typeface="Wingdings" panose="05000000000000000000" pitchFamily="2" charset="2"/>
              <a:buChar char="Ø"/>
              <a:defRPr/>
            </a:pPr>
            <a:endParaRPr lang="nb-NO" sz="2000" b="1" dirty="0">
              <a:latin typeface="Arial" charset="0"/>
              <a:ea typeface="ＭＳ Ｐゴシック" pitchFamily="-65" charset="-128"/>
            </a:endParaRPr>
          </a:p>
          <a:p>
            <a:pPr marL="342900" indent="-342900" eaLnBrk="1" hangingPunct="1">
              <a:buClr>
                <a:schemeClr val="accent1"/>
              </a:buClr>
              <a:buFont typeface="Wingdings" panose="05000000000000000000" pitchFamily="2" charset="2"/>
              <a:buChar char="Ø"/>
              <a:defRPr/>
            </a:pPr>
            <a:r>
              <a:rPr lang="nb-NO" sz="2000" b="1" dirty="0">
                <a:latin typeface="Arial" charset="0"/>
                <a:ea typeface="ＭＳ Ｐゴシック" pitchFamily="-65" charset="-128"/>
              </a:rPr>
              <a:t>Hvorfor? Hvilket formål </a:t>
            </a:r>
            <a:r>
              <a:rPr lang="nb-NO" sz="2000" dirty="0">
                <a:latin typeface="Arial" charset="0"/>
                <a:ea typeface="ＭＳ Ｐゴシック" pitchFamily="-65" charset="-128"/>
              </a:rPr>
              <a:t>har dataene? Inneholder dataene den nødvendige informasjonen for å besvare spørsmålene man er interesserte i?</a:t>
            </a:r>
            <a:endParaRPr lang="nb-NO" sz="2000" b="1" dirty="0">
              <a:latin typeface="Arial" charset="0"/>
              <a:ea typeface="ＭＳ Ｐゴシック" pitchFamily="-65"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1000"/>
                                        <p:tgtEl>
                                          <p:spTgt spid="6">
                                            <p:txEl>
                                              <p:pRg st="2" end="2"/>
                                            </p:txEl>
                                          </p:spTgt>
                                        </p:tgtEl>
                                      </p:cBhvr>
                                    </p:animEffect>
                                    <p:anim calcmode="lin" valueType="num">
                                      <p:cBhvr>
                                        <p:cTn id="1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1000"/>
                                        <p:tgtEl>
                                          <p:spTgt spid="6">
                                            <p:txEl>
                                              <p:pRg st="4" end="4"/>
                                            </p:txEl>
                                          </p:spTgt>
                                        </p:tgtEl>
                                      </p:cBhvr>
                                    </p:animEffect>
                                    <p:anim calcmode="lin" valueType="num">
                                      <p:cBhvr>
                                        <p:cTn id="1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anim calcmode="lin" valueType="num">
                                      <p:cBhvr>
                                        <p:cTn id="2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nchor="t"/>
          <a:lstStyle/>
          <a:p>
            <a:pPr eaLnBrk="1" hangingPunct="1"/>
            <a:r>
              <a:rPr lang="nb-NO" altLang="en-US" b="1" noProof="0" dirty="0">
                <a:ea typeface="ＭＳ Ｐゴシック" panose="020B0600070205080204" pitchFamily="34" charset="-128"/>
              </a:rPr>
              <a:t>1.2 Presentere fordelinger med grafer</a:t>
            </a:r>
          </a:p>
        </p:txBody>
      </p:sp>
      <p:sp>
        <p:nvSpPr>
          <p:cNvPr id="31747" name="Text Placeholder 3"/>
          <p:cNvSpPr>
            <a:spLocks noGrp="1"/>
          </p:cNvSpPr>
          <p:nvPr>
            <p:ph idx="1"/>
          </p:nvPr>
        </p:nvSpPr>
        <p:spPr/>
        <p:txBody>
          <a:bodyPr/>
          <a:lstStyle/>
          <a:p>
            <a:pPr eaLnBrk="1" hangingPunct="1">
              <a:buClr>
                <a:srgbClr val="0C4160"/>
              </a:buClr>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Eksplorativ dataanalyse</a:t>
            </a:r>
          </a:p>
          <a:p>
            <a:pPr eaLnBrk="1" hangingPunct="1">
              <a:buClr>
                <a:srgbClr val="0C4160"/>
              </a:buClr>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Grafer for kategoriske variable</a:t>
            </a:r>
          </a:p>
          <a:p>
            <a:pPr marL="1257300" lvl="1" indent="-266700" eaLnBrk="1" hangingPunct="1">
              <a:buClr>
                <a:schemeClr val="accent1"/>
              </a:buClr>
              <a:buSzPct val="70000"/>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Stolpediagrammer </a:t>
            </a:r>
          </a:p>
          <a:p>
            <a:pPr marL="1257300" lvl="1" indent="-266700" eaLnBrk="1" hangingPunct="1">
              <a:buClr>
                <a:schemeClr val="accent1"/>
              </a:buClr>
              <a:buSzPct val="70000"/>
              <a:buFont typeface="Wingdings" panose="05000000000000000000" pitchFamily="2" charset="2"/>
              <a:buChar char="§"/>
            </a:pPr>
            <a:r>
              <a:rPr lang="nb-NO" altLang="en-US" sz="2400" dirty="0">
                <a:solidFill>
                  <a:schemeClr val="accent1"/>
                </a:solidFill>
                <a:ea typeface="ＭＳ Ｐゴシック" panose="020B0600070205080204" pitchFamily="34" charset="-128"/>
              </a:rPr>
              <a:t>K</a:t>
            </a:r>
            <a:r>
              <a:rPr lang="nb-NO" altLang="en-US" sz="2400" noProof="0" dirty="0">
                <a:solidFill>
                  <a:schemeClr val="accent1"/>
                </a:solidFill>
                <a:ea typeface="ＭＳ Ｐゴシック" panose="020B0600070205080204" pitchFamily="34" charset="-128"/>
              </a:rPr>
              <a:t>akediagrammer</a:t>
            </a:r>
          </a:p>
          <a:p>
            <a:pPr eaLnBrk="1" hangingPunct="1">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Grafer for kvantitative variabler</a:t>
            </a:r>
          </a:p>
          <a:p>
            <a:pPr marL="1257300" lvl="1" indent="-266700" eaLnBrk="1" hangingPunct="1">
              <a:buClr>
                <a:schemeClr val="accent1"/>
              </a:buClr>
              <a:buSzPct val="70000"/>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Histogrammer</a:t>
            </a:r>
          </a:p>
          <a:p>
            <a:pPr marL="1257300" lvl="1" indent="-266700" eaLnBrk="1" hangingPunct="1">
              <a:buClr>
                <a:schemeClr val="accent1"/>
              </a:buClr>
              <a:buSzPct val="70000"/>
              <a:buFont typeface="Wingdings" panose="05000000000000000000" pitchFamily="2" charset="2"/>
              <a:buChar char="§"/>
            </a:pPr>
            <a:r>
              <a:rPr lang="nb-NO" altLang="en-US" sz="2400" noProof="0" dirty="0">
                <a:solidFill>
                  <a:schemeClr val="accent1"/>
                </a:solidFill>
                <a:ea typeface="ＭＳ Ｐゴシック" panose="020B0600070205080204" pitchFamily="34" charset="-128"/>
              </a:rPr>
              <a:t>Stilk- og blad-plott</a:t>
            </a:r>
          </a:p>
          <a:p>
            <a:pPr marL="1257300" lvl="1" indent="-266700" eaLnBrk="1" hangingPunct="1">
              <a:buClr>
                <a:srgbClr val="333399"/>
              </a:buClr>
              <a:buFont typeface="Wingdings" panose="05000000000000000000" pitchFamily="2" charset="2"/>
              <a:buChar char="§"/>
            </a:pPr>
            <a:endParaRPr lang="nb-NO" altLang="en-US" sz="2400" noProof="0" dirty="0">
              <a:solidFill>
                <a:schemeClr val="accent1"/>
              </a:solidFill>
              <a:ea typeface="ＭＳ Ｐゴシック" panose="020B0600070205080204" pitchFamily="34" charset="-128"/>
            </a:endParaRPr>
          </a:p>
        </p:txBody>
      </p:sp>
      <p:sp>
        <p:nvSpPr>
          <p:cNvPr id="31748" name="Slide Number Placeholder 1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20A8BA3-67DA-4398-80A6-AC2222307476}" type="slidenum">
              <a:rPr lang="en-US" altLang="en-US" sz="1400" smtClean="0">
                <a:solidFill>
                  <a:schemeClr val="accent1"/>
                </a:solidFill>
              </a:rPr>
              <a:pPr>
                <a:spcBef>
                  <a:spcPct val="0"/>
                </a:spcBef>
                <a:buClrTx/>
                <a:buSzTx/>
                <a:buFontTx/>
                <a:buNone/>
              </a:pPr>
              <a:t>13</a:t>
            </a:fld>
            <a:endParaRPr lang="en-US" altLang="en-US" sz="1400" dirty="0">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Eksplorativ dataanalyse</a:t>
            </a:r>
            <a:endParaRPr lang="nb-NO" noProof="0" dirty="0"/>
          </a:p>
        </p:txBody>
      </p:sp>
      <p:sp>
        <p:nvSpPr>
          <p:cNvPr id="327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5601A1C-CEED-4371-8CD4-FF452F3F5300}" type="slidenum">
              <a:rPr lang="en-US" altLang="en-US" sz="1400" smtClean="0">
                <a:solidFill>
                  <a:schemeClr val="accent1"/>
                </a:solidFill>
              </a:rPr>
              <a:pPr>
                <a:spcBef>
                  <a:spcPct val="0"/>
                </a:spcBef>
                <a:buClrTx/>
                <a:buSzTx/>
                <a:buFontTx/>
                <a:buNone/>
              </a:pPr>
              <a:t>14</a:t>
            </a:fld>
            <a:endParaRPr lang="en-US" altLang="en-US" sz="1400" dirty="0">
              <a:solidFill>
                <a:schemeClr val="accent1"/>
              </a:solidFill>
            </a:endParaRPr>
          </a:p>
        </p:txBody>
      </p:sp>
      <p:sp>
        <p:nvSpPr>
          <p:cNvPr id="3" name="Rectangle 3"/>
          <p:cNvSpPr txBox="1">
            <a:spLocks noChangeArrowheads="1"/>
          </p:cNvSpPr>
          <p:nvPr/>
        </p:nvSpPr>
        <p:spPr bwMode="auto">
          <a:xfrm>
            <a:off x="600868" y="2159000"/>
            <a:ext cx="7942263" cy="2540000"/>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39763" indent="-2730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ct val="40000"/>
              </a:spcBef>
              <a:spcAft>
                <a:spcPts val="1200"/>
              </a:spcAft>
              <a:buClr>
                <a:schemeClr val="accent2"/>
              </a:buClr>
              <a:buSzPct val="60000"/>
              <a:buFont typeface="Wingdings" panose="05000000000000000000" pitchFamily="2" charset="2"/>
              <a:buNone/>
              <a:defRPr/>
            </a:pPr>
            <a:r>
              <a:rPr lang="nb-NO" altLang="en-US" b="1" u="sng" dirty="0">
                <a:solidFill>
                  <a:srgbClr val="800000"/>
                </a:solidFill>
              </a:rPr>
              <a:t>Utforske data</a:t>
            </a:r>
            <a:endParaRPr lang="nb-NO" altLang="en-US" dirty="0">
              <a:solidFill>
                <a:schemeClr val="tx1"/>
              </a:solidFill>
            </a:endParaRPr>
          </a:p>
          <a:p>
            <a:pPr lvl="1" defTabSz="914400" eaLnBrk="1" hangingPunct="1">
              <a:spcBef>
                <a:spcPct val="40000"/>
              </a:spcBef>
              <a:buClr>
                <a:schemeClr val="accent1"/>
              </a:buClr>
              <a:buSzPct val="70000"/>
              <a:buFont typeface="Wingdings" panose="05000000000000000000" pitchFamily="2" charset="2"/>
              <a:buChar char="§"/>
              <a:defRPr/>
            </a:pPr>
            <a:r>
              <a:rPr lang="nb-NO" altLang="en-US" sz="2000" dirty="0">
                <a:solidFill>
                  <a:schemeClr val="tx1"/>
                </a:solidFill>
              </a:rPr>
              <a:t>Begynn med å utforske hver variabel for seg. Fortsett med å se på sammenhenger mellom variablene. </a:t>
            </a:r>
          </a:p>
          <a:p>
            <a:pPr lvl="1" defTabSz="914400" eaLnBrk="1" hangingPunct="1">
              <a:spcBef>
                <a:spcPct val="40000"/>
              </a:spcBef>
              <a:buClr>
                <a:schemeClr val="accent1"/>
              </a:buClr>
              <a:buSzPct val="70000"/>
              <a:buFont typeface="Wingdings" panose="05000000000000000000" pitchFamily="2" charset="2"/>
              <a:buChar char="§"/>
              <a:defRPr/>
            </a:pPr>
            <a:r>
              <a:rPr lang="nb-NO" altLang="en-US" sz="2000" dirty="0">
                <a:solidFill>
                  <a:schemeClr val="tx1"/>
                </a:solidFill>
              </a:rPr>
              <a:t>Begynn med en eller flere grafer. Fortsett så med å se på numeriske oppsummeringer av spesifikke aspekter ved dataene.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Variabler</a:t>
            </a:r>
          </a:p>
        </p:txBody>
      </p:sp>
      <p:sp>
        <p:nvSpPr>
          <p:cNvPr id="33800"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A2940F68-C7DD-4679-B76E-1B6850A6A1D8}" type="slidenum">
              <a:rPr lang="en-US" altLang="en-US" sz="1400" smtClean="0">
                <a:solidFill>
                  <a:schemeClr val="accent1"/>
                </a:solidFill>
              </a:rPr>
              <a:pPr>
                <a:spcBef>
                  <a:spcPct val="0"/>
                </a:spcBef>
                <a:buClrTx/>
                <a:buSzTx/>
                <a:buFontTx/>
                <a:buNone/>
              </a:pPr>
              <a:t>15</a:t>
            </a:fld>
            <a:endParaRPr lang="en-US" altLang="en-US" sz="1400" dirty="0">
              <a:solidFill>
                <a:schemeClr val="accent1"/>
              </a:solidFill>
            </a:endParaRPr>
          </a:p>
        </p:txBody>
      </p:sp>
      <p:sp>
        <p:nvSpPr>
          <p:cNvPr id="33795" name="Rectangle 4"/>
          <p:cNvSpPr>
            <a:spLocks noChangeArrowheads="1"/>
          </p:cNvSpPr>
          <p:nvPr/>
        </p:nvSpPr>
        <p:spPr bwMode="auto">
          <a:xfrm>
            <a:off x="390525" y="965200"/>
            <a:ext cx="8362950" cy="14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ts val="700"/>
              </a:spcBef>
              <a:buClr>
                <a:schemeClr val="accent2"/>
              </a:buClr>
              <a:buSzPct val="60000"/>
              <a:buFontTx/>
              <a:buNone/>
            </a:pPr>
            <a:r>
              <a:rPr lang="nb-NO" altLang="en-US" dirty="0">
                <a:solidFill>
                  <a:schemeClr val="tx1"/>
                </a:solidFill>
              </a:rPr>
              <a:t>Et nytt datasett lages ved å først bestemme seg for </a:t>
            </a:r>
            <a:r>
              <a:rPr lang="nb-NO" altLang="en-US" b="1" dirty="0">
                <a:solidFill>
                  <a:srgbClr val="800000"/>
                </a:solidFill>
              </a:rPr>
              <a:t>individer </a:t>
            </a:r>
            <a:r>
              <a:rPr lang="nb-NO" altLang="en-US" dirty="0">
                <a:solidFill>
                  <a:schemeClr val="tx1"/>
                </a:solidFill>
              </a:rPr>
              <a:t>det er ønskelig å studere. </a:t>
            </a:r>
          </a:p>
          <a:p>
            <a:pPr eaLnBrk="1" hangingPunct="1">
              <a:spcBef>
                <a:spcPts val="700"/>
              </a:spcBef>
              <a:buClr>
                <a:schemeClr val="accent2"/>
              </a:buClr>
              <a:buSzPct val="60000"/>
              <a:buFontTx/>
              <a:buNone/>
            </a:pPr>
            <a:r>
              <a:rPr lang="nb-NO" altLang="en-US" dirty="0">
                <a:solidFill>
                  <a:schemeClr val="tx1"/>
                </a:solidFill>
              </a:rPr>
              <a:t>For hvert individ samles det inn informasjon om karakteristikker som vi kaller </a:t>
            </a:r>
            <a:r>
              <a:rPr lang="nb-NO" altLang="en-US" b="1" dirty="0">
                <a:solidFill>
                  <a:srgbClr val="800000"/>
                </a:solidFill>
              </a:rPr>
              <a:t>variabel</a:t>
            </a:r>
            <a:r>
              <a:rPr lang="nb-NO" altLang="en-US" b="1" dirty="0">
                <a:solidFill>
                  <a:srgbClr val="954B02"/>
                </a:solidFill>
              </a:rPr>
              <a:t>.</a:t>
            </a:r>
          </a:p>
        </p:txBody>
      </p:sp>
      <p:sp>
        <p:nvSpPr>
          <p:cNvPr id="6" name="Explosion 2 5"/>
          <p:cNvSpPr>
            <a:spLocks noChangeArrowheads="1"/>
          </p:cNvSpPr>
          <p:nvPr/>
        </p:nvSpPr>
        <p:spPr bwMode="auto">
          <a:xfrm>
            <a:off x="38100" y="2717800"/>
            <a:ext cx="3576637" cy="2584450"/>
          </a:xfrm>
          <a:prstGeom prst="irregularSeal2">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p>
            <a:pPr algn="ctr" eaLnBrk="1" fontAlgn="auto" hangingPunct="1">
              <a:spcBef>
                <a:spcPts val="0"/>
              </a:spcBef>
              <a:spcAft>
                <a:spcPts val="0"/>
              </a:spcAft>
              <a:defRPr/>
            </a:pPr>
            <a:r>
              <a:rPr lang="nb-NO" sz="2000" b="1" u="sng" dirty="0">
                <a:solidFill>
                  <a:schemeClr val="lt1"/>
                </a:solidFill>
                <a:latin typeface="Arial"/>
                <a:ea typeface="+mn-ea"/>
                <a:cs typeface="Arial"/>
              </a:rPr>
              <a:t>Individ</a:t>
            </a:r>
          </a:p>
          <a:p>
            <a:pPr algn="ctr" eaLnBrk="1" fontAlgn="auto" hangingPunct="1">
              <a:lnSpc>
                <a:spcPct val="80000"/>
              </a:lnSpc>
              <a:spcBef>
                <a:spcPts val="0"/>
              </a:spcBef>
              <a:spcAft>
                <a:spcPts val="0"/>
              </a:spcAft>
              <a:defRPr/>
            </a:pPr>
            <a:r>
              <a:rPr lang="nb-NO" sz="2000" dirty="0">
                <a:solidFill>
                  <a:schemeClr val="lt1"/>
                </a:solidFill>
                <a:latin typeface="Arial"/>
                <a:ea typeface="+mn-ea"/>
                <a:cs typeface="Arial"/>
              </a:rPr>
              <a:t>Et objekt beskrevet av data</a:t>
            </a:r>
          </a:p>
        </p:txBody>
      </p:sp>
      <p:sp>
        <p:nvSpPr>
          <p:cNvPr id="7" name="Wave 6"/>
          <p:cNvSpPr>
            <a:spLocks noChangeArrowheads="1"/>
          </p:cNvSpPr>
          <p:nvPr/>
        </p:nvSpPr>
        <p:spPr bwMode="auto">
          <a:xfrm>
            <a:off x="2450305" y="4211975"/>
            <a:ext cx="2328863" cy="1827212"/>
          </a:xfrm>
          <a:prstGeom prst="wave">
            <a:avLst>
              <a:gd name="adj1" fmla="val 12500"/>
              <a:gd name="adj2" fmla="val 0"/>
            </a:avLst>
          </a:prstGeom>
          <a:solidFill>
            <a:srgbClr val="B02A31"/>
          </a:solidFill>
          <a:ln w="10000">
            <a:solidFill>
              <a:srgbClr val="8E736A"/>
            </a:solidFill>
            <a:round/>
            <a:headEnd/>
            <a:tailEnd/>
          </a:ln>
          <a:effectLst>
            <a:outerShdw blurRad="38100" dist="30000" dir="5400000" rotWithShape="0">
              <a:srgbClr val="808080">
                <a:alpha val="45000"/>
              </a:srgbClr>
            </a:outerShdw>
          </a:effectLst>
        </p:spPr>
        <p:txBody>
          <a:bodyPr anchor="ctr"/>
          <a:lstStyle/>
          <a:p>
            <a:pPr algn="ctr" eaLnBrk="1" fontAlgn="auto" hangingPunct="1">
              <a:lnSpc>
                <a:spcPct val="80000"/>
              </a:lnSpc>
              <a:spcBef>
                <a:spcPts val="0"/>
              </a:spcBef>
              <a:spcAft>
                <a:spcPts val="0"/>
              </a:spcAft>
              <a:defRPr/>
            </a:pPr>
            <a:r>
              <a:rPr lang="nb-NO" sz="2000" b="1" u="sng" dirty="0">
                <a:solidFill>
                  <a:schemeClr val="lt1"/>
                </a:solidFill>
                <a:latin typeface="Arial"/>
                <a:ea typeface="+mn-ea"/>
                <a:cs typeface="Arial"/>
              </a:rPr>
              <a:t>Variabel</a:t>
            </a:r>
          </a:p>
          <a:p>
            <a:pPr algn="ctr" eaLnBrk="1" fontAlgn="auto" hangingPunct="1">
              <a:lnSpc>
                <a:spcPct val="80000"/>
              </a:lnSpc>
              <a:spcBef>
                <a:spcPts val="0"/>
              </a:spcBef>
              <a:spcAft>
                <a:spcPts val="0"/>
              </a:spcAft>
              <a:defRPr/>
            </a:pPr>
            <a:r>
              <a:rPr lang="nb-NO" sz="2000" dirty="0">
                <a:solidFill>
                  <a:schemeClr val="lt1"/>
                </a:solidFill>
                <a:latin typeface="Arial"/>
                <a:ea typeface="+mn-ea"/>
                <a:cs typeface="Arial"/>
              </a:rPr>
              <a:t>Karakteristikk av individet</a:t>
            </a:r>
          </a:p>
        </p:txBody>
      </p:sp>
      <p:sp>
        <p:nvSpPr>
          <p:cNvPr id="8" name="Rectangular Callout 7"/>
          <p:cNvSpPr>
            <a:spLocks noChangeArrowheads="1"/>
          </p:cNvSpPr>
          <p:nvPr/>
        </p:nvSpPr>
        <p:spPr bwMode="auto">
          <a:xfrm>
            <a:off x="5281613" y="3200400"/>
            <a:ext cx="3743325" cy="1192213"/>
          </a:xfrm>
          <a:prstGeom prst="wedgeRectCallout">
            <a:avLst>
              <a:gd name="adj1" fmla="val -61009"/>
              <a:gd name="adj2" fmla="val 112963"/>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p>
            <a:pPr algn="ctr" eaLnBrk="1" hangingPunct="1">
              <a:lnSpc>
                <a:spcPct val="80000"/>
              </a:lnSpc>
              <a:defRPr/>
            </a:pPr>
            <a:r>
              <a:rPr lang="nb-NO" sz="2000" b="1" u="sng" dirty="0">
                <a:solidFill>
                  <a:srgbClr val="000000"/>
                </a:solidFill>
                <a:latin typeface="Arial" charset="0"/>
                <a:ea typeface="ＭＳ Ｐゴシック" pitchFamily="-65" charset="-128"/>
                <a:cs typeface="Arial" charset="0"/>
              </a:rPr>
              <a:t>Kategorisk variabel</a:t>
            </a:r>
          </a:p>
          <a:p>
            <a:pPr algn="ctr" eaLnBrk="1" hangingPunct="1">
              <a:lnSpc>
                <a:spcPct val="80000"/>
              </a:lnSpc>
              <a:spcBef>
                <a:spcPts val="300"/>
              </a:spcBef>
              <a:defRPr/>
            </a:pPr>
            <a:r>
              <a:rPr lang="nb-NO" sz="2000" dirty="0">
                <a:solidFill>
                  <a:srgbClr val="000000"/>
                </a:solidFill>
                <a:latin typeface="Arial" charset="0"/>
                <a:ea typeface="ＭＳ Ｐゴシック" pitchFamily="-65" charset="-128"/>
                <a:cs typeface="Arial" charset="0"/>
              </a:rPr>
              <a:t>Plasserer individet i en av flere grupper eller kategorier</a:t>
            </a:r>
          </a:p>
        </p:txBody>
      </p:sp>
      <p:sp>
        <p:nvSpPr>
          <p:cNvPr id="9" name="Rectangular Callout 8"/>
          <p:cNvSpPr>
            <a:spLocks noChangeArrowheads="1"/>
          </p:cNvSpPr>
          <p:nvPr/>
        </p:nvSpPr>
        <p:spPr bwMode="auto">
          <a:xfrm>
            <a:off x="5281613" y="5410200"/>
            <a:ext cx="3743325" cy="1447800"/>
          </a:xfrm>
          <a:prstGeom prst="wedgeRectCallout">
            <a:avLst>
              <a:gd name="adj1" fmla="val -61019"/>
              <a:gd name="adj2" fmla="val -68495"/>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p>
            <a:pPr algn="ctr" eaLnBrk="1" hangingPunct="1">
              <a:lnSpc>
                <a:spcPct val="80000"/>
              </a:lnSpc>
              <a:defRPr/>
            </a:pPr>
            <a:r>
              <a:rPr lang="nb-NO" sz="2000" b="1" u="sng" dirty="0">
                <a:solidFill>
                  <a:srgbClr val="000000"/>
                </a:solidFill>
                <a:latin typeface="Arial" charset="0"/>
                <a:ea typeface="ＭＳ Ｐゴシック" pitchFamily="-65" charset="-128"/>
                <a:cs typeface="Arial" charset="0"/>
              </a:rPr>
              <a:t>Kvantitativ variabel</a:t>
            </a:r>
          </a:p>
          <a:p>
            <a:pPr algn="ctr" eaLnBrk="1" hangingPunct="1">
              <a:lnSpc>
                <a:spcPct val="80000"/>
              </a:lnSpc>
              <a:spcBef>
                <a:spcPts val="300"/>
              </a:spcBef>
              <a:defRPr/>
            </a:pPr>
            <a:r>
              <a:rPr lang="nb-NO" sz="2000" dirty="0">
                <a:solidFill>
                  <a:srgbClr val="000000"/>
                </a:solidFill>
                <a:latin typeface="Arial" charset="0"/>
                <a:ea typeface="ＭＳ Ｐゴシック" pitchFamily="-65" charset="-128"/>
                <a:cs typeface="Arial" charset="0"/>
              </a:rPr>
              <a:t>Tar numeriske verdier som det er meningsfullt å gjøre aritmetiske operasjoner på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p:tgtEl>
                                          <p:spTgt spid="3379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379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16</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2316572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Fordelingen til en variabel</a:t>
            </a:r>
          </a:p>
        </p:txBody>
      </p:sp>
      <p:sp>
        <p:nvSpPr>
          <p:cNvPr id="34819"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6936180-3CA0-4CB3-91AA-BE5205D3A03C}" type="slidenum">
              <a:rPr lang="en-US" altLang="en-US" sz="1400" smtClean="0">
                <a:solidFill>
                  <a:schemeClr val="accent1"/>
                </a:solidFill>
              </a:rPr>
              <a:pPr>
                <a:spcBef>
                  <a:spcPct val="0"/>
                </a:spcBef>
                <a:buClrTx/>
                <a:buSzTx/>
                <a:buFontTx/>
                <a:buNone/>
              </a:pPr>
              <a:t>17</a:t>
            </a:fld>
            <a:endParaRPr lang="en-US" altLang="en-US" sz="1400" dirty="0">
              <a:solidFill>
                <a:schemeClr val="accent1"/>
              </a:solidFill>
            </a:endParaRPr>
          </a:p>
        </p:txBody>
      </p:sp>
      <p:sp>
        <p:nvSpPr>
          <p:cNvPr id="34820" name="Rectangle 3"/>
          <p:cNvSpPr txBox="1">
            <a:spLocks noChangeArrowheads="1"/>
          </p:cNvSpPr>
          <p:nvPr/>
        </p:nvSpPr>
        <p:spPr bwMode="auto">
          <a:xfrm>
            <a:off x="311150" y="1375719"/>
            <a:ext cx="85344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ct val="40000"/>
              </a:spcBef>
              <a:buClr>
                <a:schemeClr val="accent2"/>
              </a:buClr>
              <a:buSzPct val="60000"/>
              <a:buFontTx/>
              <a:buNone/>
            </a:pPr>
            <a:r>
              <a:rPr lang="nb-NO" altLang="en-US" dirty="0">
                <a:solidFill>
                  <a:schemeClr val="tx1"/>
                </a:solidFill>
              </a:rPr>
              <a:t>For å undersøke en enkelt variabel viser vi </a:t>
            </a:r>
            <a:r>
              <a:rPr lang="nb-NO" altLang="en-US" b="1" dirty="0">
                <a:solidFill>
                  <a:srgbClr val="800000"/>
                </a:solidFill>
              </a:rPr>
              <a:t>fordelingen</a:t>
            </a:r>
            <a:r>
              <a:rPr lang="nb-NO" altLang="en-US" dirty="0">
                <a:solidFill>
                  <a:schemeClr val="tx1"/>
                </a:solidFill>
              </a:rPr>
              <a:t> til variabelen grafisk</a:t>
            </a:r>
            <a:r>
              <a:rPr lang="nb-NO" altLang="en-US" b="1" dirty="0">
                <a:solidFill>
                  <a:srgbClr val="751D25"/>
                </a:solidFill>
              </a:rPr>
              <a:t>.</a:t>
            </a:r>
            <a:endParaRPr lang="nb-NO" altLang="en-US" dirty="0">
              <a:solidFill>
                <a:srgbClr val="751D25"/>
              </a:solidFill>
            </a:endParaRPr>
          </a:p>
        </p:txBody>
      </p:sp>
      <p:sp>
        <p:nvSpPr>
          <p:cNvPr id="11" name="Rectangle 3"/>
          <p:cNvSpPr txBox="1">
            <a:spLocks noChangeArrowheads="1"/>
          </p:cNvSpPr>
          <p:nvPr/>
        </p:nvSpPr>
        <p:spPr bwMode="auto">
          <a:xfrm>
            <a:off x="311150" y="2178994"/>
            <a:ext cx="8534400" cy="2173288"/>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ctr"/>
          <a:lstStyle>
            <a:lvl1pPr marL="319088" indent="-319088">
              <a:defRPr>
                <a:solidFill>
                  <a:schemeClr val="tx1"/>
                </a:solidFill>
                <a:latin typeface="Tw Cen MT" charset="0"/>
                <a:ea typeface="ＭＳ Ｐゴシック" charset="0"/>
                <a:cs typeface="ＭＳ Ｐゴシック" charset="0"/>
              </a:defRPr>
            </a:lvl1pPr>
            <a:lvl2pPr marL="639763" indent="-273050">
              <a:defRPr>
                <a:solidFill>
                  <a:schemeClr val="tx1"/>
                </a:solidFill>
                <a:latin typeface="Tw Cen MT" charset="0"/>
                <a:ea typeface="ＭＳ Ｐゴシック" charset="0"/>
              </a:defRPr>
            </a:lvl2pPr>
            <a:lvl3pPr>
              <a:defRPr>
                <a:solidFill>
                  <a:schemeClr val="tx1"/>
                </a:solidFill>
                <a:latin typeface="Tw Cen MT" charset="0"/>
                <a:ea typeface="ＭＳ Ｐゴシック" charset="0"/>
              </a:defRPr>
            </a:lvl3pPr>
            <a:lvl4pPr>
              <a:defRPr>
                <a:solidFill>
                  <a:schemeClr val="tx1"/>
                </a:solidFill>
                <a:latin typeface="Tw Cen MT" charset="0"/>
                <a:ea typeface="ＭＳ Ｐゴシック" charset="0"/>
              </a:defRPr>
            </a:lvl4pPr>
            <a:lvl5pPr>
              <a:defRPr>
                <a:solidFill>
                  <a:schemeClr val="tx1"/>
                </a:solidFill>
                <a:latin typeface="Tw Cen MT" charset="0"/>
                <a:ea typeface="ＭＳ Ｐゴシック" charset="0"/>
              </a:defRPr>
            </a:lvl5pPr>
            <a:lvl6pPr marL="457200" fontAlgn="base">
              <a:spcBef>
                <a:spcPct val="0"/>
              </a:spcBef>
              <a:spcAft>
                <a:spcPct val="0"/>
              </a:spcAft>
              <a:defRPr>
                <a:solidFill>
                  <a:schemeClr val="tx1"/>
                </a:solidFill>
                <a:latin typeface="Tw Cen MT" charset="0"/>
                <a:ea typeface="ＭＳ Ｐゴシック" charset="0"/>
              </a:defRPr>
            </a:lvl6pPr>
            <a:lvl7pPr marL="914400" fontAlgn="base">
              <a:spcBef>
                <a:spcPct val="0"/>
              </a:spcBef>
              <a:spcAft>
                <a:spcPct val="0"/>
              </a:spcAft>
              <a:defRPr>
                <a:solidFill>
                  <a:schemeClr val="tx1"/>
                </a:solidFill>
                <a:latin typeface="Tw Cen MT" charset="0"/>
                <a:ea typeface="ＭＳ Ｐゴシック" charset="0"/>
              </a:defRPr>
            </a:lvl7pPr>
            <a:lvl8pPr marL="1371600" fontAlgn="base">
              <a:spcBef>
                <a:spcPct val="0"/>
              </a:spcBef>
              <a:spcAft>
                <a:spcPct val="0"/>
              </a:spcAft>
              <a:defRPr>
                <a:solidFill>
                  <a:schemeClr val="tx1"/>
                </a:solidFill>
                <a:latin typeface="Tw Cen MT" charset="0"/>
                <a:ea typeface="ＭＳ Ｐゴシック" charset="0"/>
              </a:defRPr>
            </a:lvl8pPr>
            <a:lvl9pPr marL="1828800" fontAlgn="base">
              <a:spcBef>
                <a:spcPct val="0"/>
              </a:spcBef>
              <a:spcAft>
                <a:spcPct val="0"/>
              </a:spcAft>
              <a:defRPr>
                <a:solidFill>
                  <a:schemeClr val="tx1"/>
                </a:solidFill>
                <a:latin typeface="Tw Cen MT" charset="0"/>
                <a:ea typeface="ＭＳ Ｐゴシック" charset="0"/>
              </a:defRPr>
            </a:lvl9pPr>
          </a:lstStyle>
          <a:p>
            <a:pPr marL="395288" lvl="1" defTabSz="914400" eaLnBrk="1" hangingPunct="1">
              <a:spcBef>
                <a:spcPct val="40000"/>
              </a:spcBef>
              <a:buClr>
                <a:schemeClr val="accent1"/>
              </a:buClr>
              <a:buSzPct val="100000"/>
              <a:buFont typeface="Wingdings" charset="2"/>
              <a:buChar char="§"/>
              <a:defRPr/>
            </a:pPr>
            <a:r>
              <a:rPr lang="nb-NO" sz="2000" dirty="0">
                <a:latin typeface="Arial"/>
                <a:cs typeface="Arial"/>
              </a:rPr>
              <a:t>Fordelingen til en variabel forteller oss hvilke verdier den tar og hvor ofte den tar disse verdiene. </a:t>
            </a:r>
          </a:p>
          <a:p>
            <a:pPr marL="395288" lvl="1" defTabSz="914400" eaLnBrk="1" hangingPunct="1">
              <a:spcBef>
                <a:spcPct val="40000"/>
              </a:spcBef>
              <a:buClr>
                <a:schemeClr val="accent1"/>
              </a:buClr>
              <a:buSzPct val="100000"/>
              <a:buFont typeface="Wingdings" charset="2"/>
              <a:buChar char="§"/>
              <a:defRPr/>
            </a:pPr>
            <a:r>
              <a:rPr lang="nb-NO" sz="2000" dirty="0">
                <a:latin typeface="Arial"/>
                <a:cs typeface="Arial"/>
              </a:rPr>
              <a:t>Fordelinger kan vises ved å bruke mange forskjellige grafiske verktøy. Valg av type graf avhenger av hva slags variabel det er snakk om. </a:t>
            </a:r>
          </a:p>
        </p:txBody>
      </p:sp>
      <p:sp>
        <p:nvSpPr>
          <p:cNvPr id="12" name="Rounded Rectangular Callout 11"/>
          <p:cNvSpPr>
            <a:spLocks noChangeArrowheads="1"/>
          </p:cNvSpPr>
          <p:nvPr/>
        </p:nvSpPr>
        <p:spPr bwMode="auto">
          <a:xfrm>
            <a:off x="660571" y="4652319"/>
            <a:ext cx="3765550" cy="1358900"/>
          </a:xfrm>
          <a:prstGeom prst="wedgeRoundRectCallout">
            <a:avLst>
              <a:gd name="adj1" fmla="val -3083"/>
              <a:gd name="adj2" fmla="val -75204"/>
              <a:gd name="adj3" fmla="val 16667"/>
            </a:avLst>
          </a:prstGeom>
          <a:solidFill>
            <a:srgbClr val="D6DFE8"/>
          </a:solidFill>
          <a:ln w="10000">
            <a:solidFill>
              <a:schemeClr val="accent2"/>
            </a:solidFill>
            <a:miter lim="800000"/>
            <a:headEnd/>
            <a:tailEnd/>
          </a:ln>
          <a:effectLst>
            <a:outerShdw blurRad="38100" dist="30000" dir="5400000" rotWithShape="0">
              <a:srgbClr val="808080">
                <a:alpha val="45000"/>
              </a:srgbClr>
            </a:outerShdw>
          </a:effectLst>
        </p:spPr>
        <p:txBody>
          <a:bodyPr anchor="ctr"/>
          <a:lstStyle/>
          <a:p>
            <a:pPr algn="ctr" eaLnBrk="1" hangingPunct="1">
              <a:defRPr/>
            </a:pPr>
            <a:r>
              <a:rPr lang="nb-NO" sz="2000" b="1" u="sng" dirty="0">
                <a:solidFill>
                  <a:schemeClr val="dk1"/>
                </a:solidFill>
                <a:latin typeface="Arial"/>
                <a:ea typeface="+mn-ea"/>
                <a:cs typeface="Arial"/>
              </a:rPr>
              <a:t>Kategorisk variabel</a:t>
            </a:r>
          </a:p>
          <a:p>
            <a:pPr algn="ctr" eaLnBrk="1" hangingPunct="1">
              <a:defRPr/>
            </a:pPr>
            <a:r>
              <a:rPr lang="nb-NO" sz="2000" dirty="0">
                <a:solidFill>
                  <a:schemeClr val="dk1"/>
                </a:solidFill>
                <a:latin typeface="Arial"/>
                <a:ea typeface="+mn-ea"/>
                <a:cs typeface="Arial"/>
              </a:rPr>
              <a:t>Kakediagram</a:t>
            </a:r>
          </a:p>
          <a:p>
            <a:pPr algn="ctr" eaLnBrk="1" hangingPunct="1">
              <a:defRPr/>
            </a:pPr>
            <a:r>
              <a:rPr lang="nb-NO" sz="2000" dirty="0">
                <a:solidFill>
                  <a:schemeClr val="dk1"/>
                </a:solidFill>
                <a:latin typeface="Arial"/>
                <a:ea typeface="+mn-ea"/>
                <a:cs typeface="Arial"/>
              </a:rPr>
              <a:t>Stolpediagram</a:t>
            </a:r>
          </a:p>
        </p:txBody>
      </p:sp>
      <p:sp>
        <p:nvSpPr>
          <p:cNvPr id="13" name="Rounded Rectangular Callout 12"/>
          <p:cNvSpPr>
            <a:spLocks noChangeArrowheads="1"/>
          </p:cNvSpPr>
          <p:nvPr/>
        </p:nvSpPr>
        <p:spPr bwMode="auto">
          <a:xfrm>
            <a:off x="4744244" y="4652319"/>
            <a:ext cx="3765550" cy="1358900"/>
          </a:xfrm>
          <a:prstGeom prst="wedgeRoundRectCallout">
            <a:avLst>
              <a:gd name="adj1" fmla="val 764"/>
              <a:gd name="adj2" fmla="val -76023"/>
              <a:gd name="adj3" fmla="val 16667"/>
            </a:avLst>
          </a:prstGeom>
          <a:solidFill>
            <a:srgbClr val="D1C9C7"/>
          </a:solidFill>
          <a:ln w="10000">
            <a:solidFill>
              <a:srgbClr val="8E736A"/>
            </a:solidFill>
            <a:miter lim="800000"/>
            <a:headEnd/>
            <a:tailEnd/>
          </a:ln>
          <a:effectLst>
            <a:outerShdw blurRad="38100" dist="30000" dir="5400000" rotWithShape="0">
              <a:srgbClr val="808080">
                <a:alpha val="45000"/>
              </a:srgbClr>
            </a:outerShdw>
          </a:effectLst>
        </p:spPr>
        <p:txBody>
          <a:bodyPr anchor="ctr"/>
          <a:lstStyle/>
          <a:p>
            <a:pPr algn="ctr" eaLnBrk="1" hangingPunct="1">
              <a:defRPr/>
            </a:pPr>
            <a:r>
              <a:rPr lang="nb-NO" sz="2000" b="1" u="sng" dirty="0">
                <a:solidFill>
                  <a:schemeClr val="dk1"/>
                </a:solidFill>
                <a:latin typeface="Arial"/>
                <a:ea typeface="+mn-ea"/>
                <a:cs typeface="Arial"/>
              </a:rPr>
              <a:t>Kvantitativ variabel</a:t>
            </a:r>
          </a:p>
          <a:p>
            <a:pPr algn="ctr" eaLnBrk="1" hangingPunct="1">
              <a:defRPr/>
            </a:pPr>
            <a:r>
              <a:rPr lang="nb-NO" sz="2000" dirty="0">
                <a:solidFill>
                  <a:schemeClr val="dk1"/>
                </a:solidFill>
                <a:latin typeface="Arial"/>
                <a:ea typeface="+mn-ea"/>
                <a:cs typeface="Arial"/>
              </a:rPr>
              <a:t>Histogram</a:t>
            </a:r>
          </a:p>
          <a:p>
            <a:pPr algn="ctr" eaLnBrk="1" hangingPunct="1">
              <a:defRPr/>
            </a:pPr>
            <a:r>
              <a:rPr lang="nb-NO" sz="2000" dirty="0">
                <a:solidFill>
                  <a:schemeClr val="dk1"/>
                </a:solidFill>
                <a:latin typeface="Arial"/>
                <a:ea typeface="+mn-ea"/>
                <a:cs typeface="Arial"/>
              </a:rPr>
              <a:t>Stilk- og blad-plott</a:t>
            </a:r>
          </a:p>
          <a:p>
            <a:pPr algn="ctr" eaLnBrk="1" hangingPunct="1">
              <a:defRPr/>
            </a:pPr>
            <a:r>
              <a:rPr lang="nb-NO" sz="2000" dirty="0" err="1">
                <a:solidFill>
                  <a:schemeClr val="dk1"/>
                </a:solidFill>
                <a:latin typeface="Arial"/>
                <a:ea typeface="+mn-ea"/>
                <a:cs typeface="Arial"/>
              </a:rPr>
              <a:t>Boksplott</a:t>
            </a:r>
            <a:r>
              <a:rPr lang="nb-NO" sz="2000" dirty="0">
                <a:solidFill>
                  <a:schemeClr val="dk1"/>
                </a:solidFill>
                <a:latin typeface="Arial"/>
                <a:ea typeface="+mn-ea"/>
                <a:cs typeface="Arial"/>
              </a:rPr>
              <a:t> (</a:t>
            </a:r>
            <a:r>
              <a:rPr lang="nb-NO" sz="2000" dirty="0" err="1">
                <a:solidFill>
                  <a:schemeClr val="dk1"/>
                </a:solidFill>
                <a:latin typeface="Arial"/>
                <a:ea typeface="+mn-ea"/>
                <a:cs typeface="Arial"/>
              </a:rPr>
              <a:t>kap</a:t>
            </a:r>
            <a:r>
              <a:rPr lang="nb-NO" sz="2000" dirty="0">
                <a:solidFill>
                  <a:schemeClr val="dk1"/>
                </a:solidFill>
                <a:latin typeface="Arial"/>
                <a:ea typeface="+mn-ea"/>
                <a:cs typeface="Arial"/>
              </a:rPr>
              <a:t>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Kategoriske Variable</a:t>
            </a:r>
          </a:p>
        </p:txBody>
      </p:sp>
      <p:sp>
        <p:nvSpPr>
          <p:cNvPr id="35843"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AC07106-0DE2-4073-82EC-6FE8D844A62E}" type="slidenum">
              <a:rPr lang="en-US" altLang="en-US" sz="1400" smtClean="0">
                <a:solidFill>
                  <a:schemeClr val="accent1"/>
                </a:solidFill>
              </a:rPr>
              <a:pPr>
                <a:spcBef>
                  <a:spcPct val="0"/>
                </a:spcBef>
                <a:buClrTx/>
                <a:buSzTx/>
                <a:buFontTx/>
                <a:buNone/>
              </a:pPr>
              <a:t>18</a:t>
            </a:fld>
            <a:endParaRPr lang="en-US" altLang="en-US" sz="1400" dirty="0">
              <a:solidFill>
                <a:schemeClr val="accent1"/>
              </a:solidFill>
            </a:endParaRPr>
          </a:p>
        </p:txBody>
      </p:sp>
      <p:sp>
        <p:nvSpPr>
          <p:cNvPr id="8" name="Rectangle 3"/>
          <p:cNvSpPr txBox="1">
            <a:spLocks noChangeArrowheads="1"/>
          </p:cNvSpPr>
          <p:nvPr/>
        </p:nvSpPr>
        <p:spPr bwMode="auto">
          <a:xfrm>
            <a:off x="304800" y="1108419"/>
            <a:ext cx="85344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ct val="40000"/>
              </a:spcBef>
              <a:buClr>
                <a:schemeClr val="accent2"/>
              </a:buClr>
              <a:buSzPct val="60000"/>
              <a:buFontTx/>
              <a:buNone/>
            </a:pPr>
            <a:r>
              <a:rPr lang="nb-NO" altLang="en-US" sz="1800" b="1" dirty="0">
                <a:solidFill>
                  <a:srgbClr val="800000"/>
                </a:solidFill>
              </a:rPr>
              <a:t>Fordelingen til en kategorisk variabel </a:t>
            </a:r>
            <a:r>
              <a:rPr lang="nb-NO" altLang="en-US" sz="1800" dirty="0">
                <a:solidFill>
                  <a:schemeClr val="tx1"/>
                </a:solidFill>
              </a:rPr>
              <a:t>viser kategoriene og gir </a:t>
            </a:r>
            <a:r>
              <a:rPr lang="nb-NO" altLang="en-US" sz="1800" b="1" dirty="0">
                <a:solidFill>
                  <a:srgbClr val="800000"/>
                </a:solidFill>
              </a:rPr>
              <a:t>antallet </a:t>
            </a:r>
            <a:r>
              <a:rPr lang="nb-NO" altLang="en-US" sz="1800" dirty="0">
                <a:solidFill>
                  <a:srgbClr val="000000"/>
                </a:solidFill>
              </a:rPr>
              <a:t>eller </a:t>
            </a:r>
            <a:r>
              <a:rPr lang="nb-NO" altLang="en-US" sz="1800" b="1" dirty="0">
                <a:solidFill>
                  <a:srgbClr val="800000"/>
                </a:solidFill>
              </a:rPr>
              <a:t>prosentandel </a:t>
            </a:r>
            <a:r>
              <a:rPr lang="nb-NO" altLang="en-US" sz="1800" dirty="0">
                <a:solidFill>
                  <a:srgbClr val="000000"/>
                </a:solidFill>
              </a:rPr>
              <a:t>av individer som faller i hver av kategoriene.</a:t>
            </a:r>
          </a:p>
          <a:p>
            <a:pPr lvl="1" defTabSz="914400" eaLnBrk="1" hangingPunct="1">
              <a:spcBef>
                <a:spcPct val="40000"/>
              </a:spcBef>
              <a:buClr>
                <a:schemeClr val="accent1"/>
              </a:buClr>
              <a:buFont typeface="Wingdings" panose="05000000000000000000" pitchFamily="2" charset="2"/>
              <a:buChar char="§"/>
            </a:pPr>
            <a:r>
              <a:rPr lang="nb-NO" altLang="en-US" b="1" dirty="0">
                <a:solidFill>
                  <a:srgbClr val="800000"/>
                </a:solidFill>
              </a:rPr>
              <a:t>Kakediagrammer </a:t>
            </a:r>
            <a:r>
              <a:rPr lang="nb-NO" altLang="en-US" dirty="0">
                <a:solidFill>
                  <a:schemeClr val="tx1"/>
                </a:solidFill>
              </a:rPr>
              <a:t>viser fordelingen til en kategorisk variabel som en “kake” der kakestykkenes størrelser tilsvarer prosentandeler for kategoriene, med hele kaken tilsvarende 100%.</a:t>
            </a:r>
          </a:p>
          <a:p>
            <a:pPr lvl="1" defTabSz="914400" eaLnBrk="1" hangingPunct="1">
              <a:spcBef>
                <a:spcPct val="40000"/>
              </a:spcBef>
              <a:buClr>
                <a:schemeClr val="accent1"/>
              </a:buClr>
              <a:buFont typeface="Wingdings" panose="05000000000000000000" pitchFamily="2" charset="2"/>
              <a:buChar char="§"/>
            </a:pPr>
            <a:r>
              <a:rPr lang="nb-NO" altLang="en-US" b="1" dirty="0">
                <a:solidFill>
                  <a:srgbClr val="800000"/>
                </a:solidFill>
              </a:rPr>
              <a:t>Stolpediagrammer </a:t>
            </a:r>
            <a:r>
              <a:rPr lang="nb-NO" altLang="en-US" dirty="0">
                <a:solidFill>
                  <a:schemeClr val="tx1"/>
                </a:solidFill>
              </a:rPr>
              <a:t>representerer kategorier som stolper med høyder som tilsvarer antall eller prosentandeler for  kategoriene.</a:t>
            </a:r>
          </a:p>
        </p:txBody>
      </p:sp>
      <p:pic>
        <p:nvPicPr>
          <p:cNvPr id="34821" name="Picture 4" descr="The image shows a pie chart with 4 segments having different colors. The major segment which covers more than half area of the chart is labeled &quot;Married&quot;. The other segments are labeled &quot;widowed,&quot; &quot;divorced&quot; and &quot;never married.&quot;"/>
          <p:cNvPicPr>
            <a:picLocks noChangeAspect="1" noChangeArrowheads="1"/>
          </p:cNvPicPr>
          <p:nvPr/>
        </p:nvPicPr>
        <p:blipFill rotWithShape="1">
          <a:blip r:embed="rId3">
            <a:extLst>
              <a:ext uri="{28A0092B-C50C-407E-A947-70E740481C1C}">
                <a14:useLocalDpi xmlns:a14="http://schemas.microsoft.com/office/drawing/2010/main" val="0"/>
              </a:ext>
            </a:extLst>
          </a:blip>
          <a:srcRect l="-15" r="-15"/>
          <a:stretch/>
        </p:blipFill>
        <p:spPr bwMode="auto">
          <a:xfrm>
            <a:off x="796925" y="3341687"/>
            <a:ext cx="3775075"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The image shows a bar graph that depicts marital status in 4 rectangles or bars on the horizontal axis with varying height. The height of bars show counts in millions corresponding to the y-axis that range from 0 to 120 in intervals of 20. The bar labeled &quot;never married&quot; shows 40 counts, &quot;married&quot; shows &quot;110&quot; counts, &quot;widowed&quot; shows 10 counts and &quot;divorced&quot; rectangular bar corresponds to 20 counts."/>
          <p:cNvPicPr>
            <a:picLocks noChangeAspect="1" noChangeArrowheads="1"/>
          </p:cNvPicPr>
          <p:nvPr/>
        </p:nvPicPr>
        <p:blipFill rotWithShape="1">
          <a:blip r:embed="rId4">
            <a:clrChange>
              <a:clrFrom>
                <a:srgbClr val="E4EFF2"/>
              </a:clrFrom>
              <a:clrTo>
                <a:srgbClr val="E4EFF2">
                  <a:alpha val="0"/>
                </a:srgbClr>
              </a:clrTo>
            </a:clrChange>
            <a:extLst>
              <a:ext uri="{28A0092B-C50C-407E-A947-70E740481C1C}">
                <a14:useLocalDpi xmlns:a14="http://schemas.microsoft.com/office/drawing/2010/main" val="0"/>
              </a:ext>
            </a:extLst>
          </a:blip>
          <a:srcRect t="-26" b="-26"/>
          <a:stretch/>
        </p:blipFill>
        <p:spPr bwMode="auto">
          <a:xfrm>
            <a:off x="4572000" y="3444081"/>
            <a:ext cx="39766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348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Kake- og stolpe-diagrammer</a:t>
            </a:r>
          </a:p>
        </p:txBody>
      </p:sp>
      <p:sp>
        <p:nvSpPr>
          <p:cNvPr id="36867"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CBAD9BD-FA7A-4B3A-AAF4-C2BE7B6489D5}" type="slidenum">
              <a:rPr lang="en-US" altLang="en-US" sz="1400" smtClean="0">
                <a:solidFill>
                  <a:srgbClr val="073779"/>
                </a:solidFill>
              </a:rPr>
              <a:pPr>
                <a:spcBef>
                  <a:spcPct val="0"/>
                </a:spcBef>
                <a:buClrTx/>
                <a:buSzTx/>
                <a:buFontTx/>
                <a:buNone/>
              </a:pPr>
              <a:t>19</a:t>
            </a:fld>
            <a:endParaRPr lang="en-US" altLang="en-US" sz="1400" dirty="0">
              <a:solidFill>
                <a:srgbClr val="073779"/>
              </a:solidFill>
            </a:endParaRPr>
          </a:p>
        </p:txBody>
      </p:sp>
      <p:graphicFrame>
        <p:nvGraphicFramePr>
          <p:cNvPr id="7" name="Group 779" descr="The table shows 3 columns and 6 rows. The column 1, 2 and 3 is labeled &quot;Resource,&quot; &quot;Count&quot; and &quot;Percent of total,&quot; respectively. The row 2 shows a count of 406 for Google or Google Scholar with 73.6 percent of total. Similarly, row 3 shows a count of 75 for Library database or website with 13.6 percent. Row 4 shows 52 count for Wikipedia or online encyclopedia with 9.4 percent of total. Row 5 shows 19 count for other resources with 3.4 percent of total. Row 6 shows total count value as 552 and 100 percent of total. "/>
          <p:cNvGraphicFramePr>
            <a:graphicFrameLocks noGrp="1"/>
          </p:cNvGraphicFramePr>
          <p:nvPr/>
        </p:nvGraphicFramePr>
        <p:xfrm>
          <a:off x="712621" y="993326"/>
          <a:ext cx="5154779" cy="2419535"/>
        </p:xfrm>
        <a:graphic>
          <a:graphicData uri="http://schemas.openxmlformats.org/drawingml/2006/table">
            <a:tbl>
              <a:tblPr firstRow="1"/>
              <a:tblGrid>
                <a:gridCol w="1855446">
                  <a:extLst>
                    <a:ext uri="{9D8B030D-6E8A-4147-A177-3AD203B41FA5}">
                      <a16:colId xmlns:a16="http://schemas.microsoft.com/office/drawing/2014/main" val="20000"/>
                    </a:ext>
                  </a:extLst>
                </a:gridCol>
                <a:gridCol w="1608511">
                  <a:extLst>
                    <a:ext uri="{9D8B030D-6E8A-4147-A177-3AD203B41FA5}">
                      <a16:colId xmlns:a16="http://schemas.microsoft.com/office/drawing/2014/main" val="20001"/>
                    </a:ext>
                  </a:extLst>
                </a:gridCol>
                <a:gridCol w="1690822">
                  <a:extLst>
                    <a:ext uri="{9D8B030D-6E8A-4147-A177-3AD203B41FA5}">
                      <a16:colId xmlns:a16="http://schemas.microsoft.com/office/drawing/2014/main" val="20002"/>
                    </a:ext>
                  </a:extLst>
                </a:gridCol>
              </a:tblGrid>
              <a:tr h="429100">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Online forskningskilder foretrukket av studenter</a:t>
                      </a:r>
                      <a:endParaRPr kumimoji="0" lang="nb-NO" altLang="en-US" sz="1200" b="1" i="0" u="none" strike="noStrike" cap="none" normalizeH="0" baseline="0" noProof="0" dirty="0">
                        <a:ln>
                          <a:noFill/>
                        </a:ln>
                        <a:solidFill>
                          <a:schemeClr val="tx1"/>
                        </a:solidFill>
                        <a:effectLst/>
                        <a:latin typeface="Arial" charset="0"/>
                        <a:ea typeface="ＭＳ Ｐゴシック" charset="-128"/>
                      </a:endParaRP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Antall</a:t>
                      </a:r>
                      <a:endParaRPr kumimoji="0" lang="nb-NO" altLang="en-US" sz="1200" b="1" i="0" u="none" strike="noStrike" cap="none" normalizeH="0" baseline="0" noProof="0" dirty="0">
                        <a:ln>
                          <a:noFill/>
                        </a:ln>
                        <a:solidFill>
                          <a:schemeClr val="tx1"/>
                        </a:solidFill>
                        <a:effectLst/>
                        <a:latin typeface="Arial" charset="0"/>
                        <a:ea typeface="ＭＳ Ｐゴシック" charset="-128"/>
                      </a:endParaRP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Prosentandel av totalen</a:t>
                      </a:r>
                      <a:endParaRPr kumimoji="0" lang="nb-NO" altLang="en-US" sz="1200" b="1" i="0" u="none" strike="noStrike" cap="none" normalizeH="0" baseline="0" noProof="0" dirty="0">
                        <a:ln>
                          <a:noFill/>
                        </a:ln>
                        <a:solidFill>
                          <a:schemeClr val="tx1"/>
                        </a:solidFill>
                        <a:effectLst/>
                        <a:latin typeface="Arial" charset="0"/>
                        <a:ea typeface="ＭＳ Ｐゴシック" charset="-128"/>
                      </a:endParaRP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4449">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Google eller Google Scholar</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406</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73.6%</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4449">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Biblioteks-database eller webside</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75</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13.6%</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449">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Wikipedia eller online leksikon</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52</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9.4%</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1552">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Annet</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19</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0" i="0" u="none" strike="noStrike" cap="none" normalizeH="0" baseline="0" noProof="0" dirty="0">
                          <a:ln>
                            <a:noFill/>
                          </a:ln>
                          <a:solidFill>
                            <a:schemeClr val="tx1"/>
                          </a:solidFill>
                          <a:effectLst/>
                          <a:latin typeface="Arial" charset="0"/>
                          <a:ea typeface="ＭＳ Ｐゴシック" charset="-128"/>
                        </a:rPr>
                        <a:t>3.4%</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308">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1" i="0" u="none" strike="noStrike" cap="none" normalizeH="0" baseline="0" noProof="0" dirty="0">
                          <a:ln>
                            <a:noFill/>
                          </a:ln>
                          <a:solidFill>
                            <a:schemeClr val="tx1"/>
                          </a:solidFill>
                          <a:effectLst/>
                          <a:latin typeface="Arial" charset="0"/>
                          <a:ea typeface="ＭＳ Ｐゴシック" charset="-128"/>
                        </a:rPr>
                        <a:t>Totalt</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1" i="0" u="none" strike="noStrike" cap="none" normalizeH="0" baseline="0" noProof="0" dirty="0">
                          <a:ln>
                            <a:noFill/>
                          </a:ln>
                          <a:solidFill>
                            <a:schemeClr val="tx1"/>
                          </a:solidFill>
                          <a:effectLst/>
                          <a:latin typeface="Arial" charset="0"/>
                          <a:ea typeface="ＭＳ Ｐゴシック" charset="-128"/>
                        </a:rPr>
                        <a:t>552</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nb-NO" altLang="en-US" sz="1200" b="1" i="0" u="none" strike="noStrike" cap="none" normalizeH="0" baseline="0" noProof="0" dirty="0">
                          <a:ln>
                            <a:noFill/>
                          </a:ln>
                          <a:solidFill>
                            <a:schemeClr val="tx1"/>
                          </a:solidFill>
                          <a:effectLst/>
                          <a:latin typeface="Arial" charset="0"/>
                          <a:ea typeface="ＭＳ Ｐゴシック" charset="-128"/>
                        </a:rPr>
                        <a:t>100.0%</a:t>
                      </a:r>
                    </a:p>
                  </a:txBody>
                  <a:tcPr marL="91461" marR="91461" marT="44284" marB="44284"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3" name="Chart 2" descr="The pie chart shows 4 segments. The segment represented as &quot;Google&quot; shows 74 percent on the chart. The segment named as &quot;Library&quot; shows 14 percent on chart. The segment &quot;Wikipedia&quot; and &quot;Other&quot; depicts 9 percent and 3 percent, respectively, on the chart."/>
          <p:cNvGraphicFramePr>
            <a:graphicFrameLocks/>
          </p:cNvGraphicFramePr>
          <p:nvPr/>
        </p:nvGraphicFramePr>
        <p:xfrm>
          <a:off x="131763" y="3111500"/>
          <a:ext cx="4906962" cy="3863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2" descr="The bar graph is presented for online reseach sources. The y-axis depicts number of students that range from 0 to 450 in intervals of 50. The x-axis show rectangular bars for &quot;Google,&quot; &quot;Library,&quot; &quot;Wikipedia&quot; and &quot;Other.&quot; The height of Google corresponds to 410, height of Library corresponds to 75, height of Wikipedia corresponds to 50, and height of other corresponds to 20 students on the y-axis. "/>
          <p:cNvGraphicFramePr>
            <a:graphicFrameLocks/>
          </p:cNvGraphicFramePr>
          <p:nvPr/>
        </p:nvGraphicFramePr>
        <p:xfrm>
          <a:off x="4105275" y="3325813"/>
          <a:ext cx="5038725" cy="35321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0900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36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Shape 1"/>
          <p:cNvSpPr txBox="1"/>
          <p:nvPr/>
        </p:nvSpPr>
        <p:spPr>
          <a:xfrm>
            <a:off x="0" y="293400"/>
            <a:ext cx="8229240" cy="1142640"/>
          </a:xfrm>
          <a:prstGeom prst="rect">
            <a:avLst/>
          </a:prstGeom>
          <a:noFill/>
          <a:ln w="9360">
            <a:noFill/>
          </a:ln>
        </p:spPr>
        <p:txBody>
          <a:bodyPr anchor="ctr"/>
          <a:lstStyle/>
          <a:p>
            <a:pPr algn="ctr">
              <a:lnSpc>
                <a:spcPct val="100000"/>
              </a:lnSpc>
            </a:pPr>
            <a:r>
              <a:rPr lang="en-GB" sz="4400" b="0" strike="noStrike" spc="-1" dirty="0" err="1">
                <a:solidFill>
                  <a:srgbClr val="000000"/>
                </a:solidFill>
                <a:uFill>
                  <a:solidFill>
                    <a:srgbClr val="FFFFFF"/>
                  </a:solidFill>
                </a:uFill>
                <a:latin typeface="Calibri"/>
                <a:ea typeface="ＭＳ Ｐゴシック"/>
              </a:rPr>
              <a:t>Lærebok</a:t>
            </a:r>
            <a:endParaRPr lang="en-GB" sz="4400" b="0" strike="noStrike" spc="-1" dirty="0">
              <a:solidFill>
                <a:srgbClr val="FFFFFF"/>
              </a:solidFill>
              <a:uFill>
                <a:solidFill>
                  <a:srgbClr val="FFFFFF"/>
                </a:solidFill>
              </a:uFill>
              <a:latin typeface="Arial"/>
            </a:endParaRPr>
          </a:p>
        </p:txBody>
      </p:sp>
      <p:sp>
        <p:nvSpPr>
          <p:cNvPr id="224" name="TextShape 2"/>
          <p:cNvSpPr txBox="1"/>
          <p:nvPr/>
        </p:nvSpPr>
        <p:spPr>
          <a:xfrm>
            <a:off x="6553080" y="6245280"/>
            <a:ext cx="2133360" cy="475920"/>
          </a:xfrm>
          <a:prstGeom prst="rect">
            <a:avLst/>
          </a:prstGeom>
          <a:noFill/>
          <a:ln>
            <a:noFill/>
          </a:ln>
        </p:spPr>
        <p:txBody>
          <a:bodyPr anchor="ctr"/>
          <a:lstStyle/>
          <a:p>
            <a:pPr algn="r">
              <a:lnSpc>
                <a:spcPct val="100000"/>
              </a:lnSpc>
            </a:pPr>
            <a:fld id="{CB2AC13D-F9A8-4ADE-9FC2-8FC31456264F}" type="slidenum">
              <a:rPr lang="en-US" sz="1200" b="0" strike="noStrike" spc="-1">
                <a:solidFill>
                  <a:srgbClr val="000000"/>
                </a:solidFill>
                <a:uFill>
                  <a:solidFill>
                    <a:srgbClr val="FFFFFF"/>
                  </a:solidFill>
                </a:uFill>
                <a:latin typeface="Arial"/>
                <a:ea typeface="ＭＳ Ｐゴシック"/>
              </a:rPr>
              <a:t>2</a:t>
            </a:fld>
            <a:endParaRPr lang="en-US" sz="1200" b="0" strike="noStrike" spc="-1">
              <a:solidFill>
                <a:srgbClr val="000000"/>
              </a:solidFill>
              <a:uFill>
                <a:solidFill>
                  <a:srgbClr val="FFFFFF"/>
                </a:solidFill>
              </a:uFill>
              <a:latin typeface="Times New Roman"/>
            </a:endParaRPr>
          </a:p>
        </p:txBody>
      </p:sp>
      <p:pic>
        <p:nvPicPr>
          <p:cNvPr id="226" name="Picture 2"/>
          <p:cNvPicPr/>
          <p:nvPr/>
        </p:nvPicPr>
        <p:blipFill>
          <a:blip r:embed="rId3"/>
          <a:stretch/>
        </p:blipFill>
        <p:spPr>
          <a:xfrm>
            <a:off x="2516662" y="1412640"/>
            <a:ext cx="3714120" cy="4580640"/>
          </a:xfrm>
          <a:prstGeom prst="rect">
            <a:avLst/>
          </a:prstGeom>
          <a:ln>
            <a:noFill/>
          </a:ln>
        </p:spPr>
      </p:pic>
      <p:sp>
        <p:nvSpPr>
          <p:cNvPr id="227" name="CustomShape 3"/>
          <p:cNvSpPr/>
          <p:nvPr/>
        </p:nvSpPr>
        <p:spPr>
          <a:xfrm>
            <a:off x="7027200" y="5229360"/>
            <a:ext cx="105588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en-US" sz="1800" b="0" strike="noStrike" spc="-1">
                <a:solidFill>
                  <a:srgbClr val="0D0D0D"/>
                </a:solidFill>
                <a:uFill>
                  <a:solidFill>
                    <a:srgbClr val="FFFFFF"/>
                  </a:solidFill>
                </a:uFill>
                <a:latin typeface="Arial"/>
                <a:ea typeface="ＭＳ Ｐゴシック"/>
              </a:rPr>
              <a:t>9.utgave</a:t>
            </a:r>
            <a:endParaRPr lang="en-US" sz="1800" b="0" strike="noStrike" spc="-1">
              <a:solidFill>
                <a:srgbClr val="000000"/>
              </a:solidFill>
              <a:uFill>
                <a:solidFill>
                  <a:srgbClr val="FFFFFF"/>
                </a:solidFill>
              </a:uFill>
              <a:latin typeface="Arial"/>
            </a:endParaRPr>
          </a:p>
          <a:p>
            <a:pPr algn="ctr">
              <a:lnSpc>
                <a:spcPct val="100000"/>
              </a:lnSpc>
            </a:pPr>
            <a:r>
              <a:rPr lang="en-US" sz="1800" b="0" strike="noStrike" spc="-1">
                <a:solidFill>
                  <a:srgbClr val="0D0D0D"/>
                </a:solidFill>
                <a:uFill>
                  <a:solidFill>
                    <a:srgbClr val="FFFFFF"/>
                  </a:solidFill>
                </a:uFill>
                <a:latin typeface="Arial"/>
                <a:ea typeface="ＭＳ Ｐゴシック"/>
              </a:rPr>
              <a:t>2017</a:t>
            </a:r>
            <a:endParaRPr lang="en-US"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174478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chor="ctr"/>
          <a:lstStyle/>
          <a:p>
            <a:pPr eaLnBrk="1" hangingPunct="1"/>
            <a:r>
              <a:rPr lang="nb-NO" altLang="en-US" noProof="0" dirty="0">
                <a:ea typeface="ＭＳ Ｐゴシック" panose="020B0600070205080204" pitchFamily="34" charset="-128"/>
              </a:rPr>
              <a:t>Kvantitative Variable</a:t>
            </a:r>
          </a:p>
        </p:txBody>
      </p:sp>
      <p:sp>
        <p:nvSpPr>
          <p:cNvPr id="37891"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9D031F8-9BA1-4D59-9ECA-0B2B401AE2A0}" type="slidenum">
              <a:rPr lang="en-US" altLang="en-US" sz="1400" smtClean="0">
                <a:solidFill>
                  <a:schemeClr val="accent1"/>
                </a:solidFill>
              </a:rPr>
              <a:pPr>
                <a:spcBef>
                  <a:spcPct val="0"/>
                </a:spcBef>
                <a:buClrTx/>
                <a:buSzTx/>
                <a:buFontTx/>
                <a:buNone/>
              </a:pPr>
              <a:t>20</a:t>
            </a:fld>
            <a:endParaRPr lang="en-US" altLang="en-US" sz="1400" dirty="0">
              <a:solidFill>
                <a:schemeClr val="accent1"/>
              </a:solidFill>
            </a:endParaRPr>
          </a:p>
        </p:txBody>
      </p:sp>
      <p:sp>
        <p:nvSpPr>
          <p:cNvPr id="37892" name="Rectangle 3"/>
          <p:cNvSpPr txBox="1">
            <a:spLocks noChangeArrowheads="1"/>
          </p:cNvSpPr>
          <p:nvPr/>
        </p:nvSpPr>
        <p:spPr bwMode="auto">
          <a:xfrm>
            <a:off x="850900" y="1558925"/>
            <a:ext cx="74422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b="1" dirty="0">
                <a:solidFill>
                  <a:srgbClr val="800000"/>
                </a:solidFill>
              </a:rPr>
              <a:t>Fordelingen til en kvantitativ variabel </a:t>
            </a:r>
            <a:r>
              <a:rPr lang="nb-NO" altLang="en-US" dirty="0">
                <a:solidFill>
                  <a:srgbClr val="000000"/>
                </a:solidFill>
              </a:rPr>
              <a:t>forteller oss hvilke verdier variabelen tar og hvor ofte den tar de verdiene.</a:t>
            </a:r>
          </a:p>
          <a:p>
            <a:pPr lvl="1" eaLnBrk="1" hangingPunct="1">
              <a:spcBef>
                <a:spcPct val="40000"/>
              </a:spcBef>
              <a:buClr>
                <a:schemeClr val="accent1"/>
              </a:buClr>
              <a:buFont typeface="Wingdings" panose="05000000000000000000" pitchFamily="2" charset="2"/>
              <a:buChar char="§"/>
            </a:pPr>
            <a:r>
              <a:rPr lang="nb-NO" altLang="en-US" sz="2000" b="1" dirty="0">
                <a:solidFill>
                  <a:srgbClr val="800000"/>
                </a:solidFill>
              </a:rPr>
              <a:t>Stilk- og blad-plott </a:t>
            </a:r>
            <a:r>
              <a:rPr lang="nb-NO" altLang="en-US" sz="2000" dirty="0">
                <a:solidFill>
                  <a:schemeClr val="tx1"/>
                </a:solidFill>
              </a:rPr>
              <a:t>deler hver observasjon i en stamme og et blad som blir plottet for å vise fordelingen og samtidig beholde de opprinnelige observerte verdiene til variabelen- </a:t>
            </a:r>
            <a:r>
              <a:rPr lang="nb-NO" altLang="en-US" sz="2000" i="1" dirty="0">
                <a:solidFill>
                  <a:schemeClr val="tx1"/>
                </a:solidFill>
              </a:rPr>
              <a:t>nyttig når datamengden er liten</a:t>
            </a:r>
          </a:p>
          <a:p>
            <a:pPr lvl="1" eaLnBrk="1" hangingPunct="1">
              <a:spcBef>
                <a:spcPct val="40000"/>
              </a:spcBef>
              <a:buClr>
                <a:schemeClr val="accent1"/>
              </a:buClr>
              <a:buFont typeface="Wingdings" panose="05000000000000000000" pitchFamily="2" charset="2"/>
              <a:buChar char="§"/>
            </a:pPr>
            <a:r>
              <a:rPr lang="nb-NO" altLang="en-US" sz="2000" b="1" dirty="0">
                <a:solidFill>
                  <a:srgbClr val="800000"/>
                </a:solidFill>
              </a:rPr>
              <a:t>Histogrammer </a:t>
            </a:r>
            <a:r>
              <a:rPr lang="nb-NO" altLang="en-US" sz="2000" dirty="0">
                <a:solidFill>
                  <a:schemeClr val="tx1"/>
                </a:solidFill>
              </a:rPr>
              <a:t>viser fordelingen til en kvantitativ variabel ved å bruke stolper for intervaller av verdier. Høyden til en stolpe representerer antall eller andel individer som har verdier som faller innenfor det tilsvarende intervallet- </a:t>
            </a:r>
            <a:r>
              <a:rPr lang="nb-NO" altLang="en-US" sz="2000" i="1" dirty="0">
                <a:solidFill>
                  <a:schemeClr val="tx1"/>
                </a:solidFill>
              </a:rPr>
              <a:t>nyttig for store datamengder</a:t>
            </a:r>
            <a:endParaRPr lang="nb-NO" altLang="en-US" sz="20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Stilk- og blad-plott 1</a:t>
            </a:r>
          </a:p>
        </p:txBody>
      </p:sp>
      <p:sp>
        <p:nvSpPr>
          <p:cNvPr id="389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2E6A0A5-6C73-45CB-BD71-B75207DECE63}" type="slidenum">
              <a:rPr lang="en-US" altLang="en-US" sz="1200" smtClean="0">
                <a:solidFill>
                  <a:schemeClr val="accent1"/>
                </a:solidFill>
              </a:rPr>
              <a:pPr>
                <a:lnSpc>
                  <a:spcPct val="80000"/>
                </a:lnSpc>
                <a:spcBef>
                  <a:spcPct val="0"/>
                </a:spcBef>
                <a:buClrTx/>
                <a:buSzTx/>
                <a:buFontTx/>
                <a:buNone/>
              </a:pPr>
              <a:t>21</a:t>
            </a:fld>
            <a:endParaRPr lang="en-US" altLang="en-US" sz="1200" dirty="0">
              <a:solidFill>
                <a:schemeClr val="accent1"/>
              </a:solidFill>
            </a:endParaRPr>
          </a:p>
        </p:txBody>
      </p:sp>
      <p:sp>
        <p:nvSpPr>
          <p:cNvPr id="37891" name="Rectangle 3"/>
          <p:cNvSpPr txBox="1">
            <a:spLocks noChangeArrowheads="1"/>
          </p:cNvSpPr>
          <p:nvPr/>
        </p:nvSpPr>
        <p:spPr bwMode="auto">
          <a:xfrm>
            <a:off x="304800" y="1558924"/>
            <a:ext cx="8534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40000"/>
              </a:spcBef>
              <a:buClr>
                <a:schemeClr val="accent1"/>
              </a:buClr>
              <a:buSzPct val="60000"/>
              <a:defRPr/>
            </a:pPr>
            <a:r>
              <a:rPr lang="nb-NO" sz="2000" dirty="0">
                <a:solidFill>
                  <a:srgbClr val="000000"/>
                </a:solidFill>
                <a:cs typeface="Arial" charset="0"/>
              </a:rPr>
              <a:t>Oppskrift for å lage stilk- og blad-plott:</a:t>
            </a:r>
          </a:p>
          <a:p>
            <a:pPr marL="777240" eaLnBrk="1" hangingPunct="1">
              <a:spcBef>
                <a:spcPct val="40000"/>
              </a:spcBef>
              <a:buClr>
                <a:schemeClr val="accent1"/>
              </a:buClr>
              <a:buSzPct val="100000"/>
              <a:buFont typeface="Wingdings" charset="0"/>
              <a:buChar char="§"/>
              <a:defRPr/>
            </a:pPr>
            <a:r>
              <a:rPr lang="nb-NO" sz="2000" dirty="0">
                <a:solidFill>
                  <a:srgbClr val="000000"/>
                </a:solidFill>
                <a:cs typeface="Arial" charset="0"/>
              </a:rPr>
              <a:t>Del hvert observert tall opp i en </a:t>
            </a:r>
            <a:r>
              <a:rPr lang="nb-NO" sz="2000" b="1" dirty="0">
                <a:solidFill>
                  <a:srgbClr val="800000"/>
                </a:solidFill>
                <a:cs typeface="Arial" charset="0"/>
              </a:rPr>
              <a:t>stamme</a:t>
            </a:r>
            <a:r>
              <a:rPr lang="nb-NO" sz="2000" dirty="0">
                <a:solidFill>
                  <a:srgbClr val="800000"/>
                </a:solidFill>
                <a:cs typeface="Arial" charset="0"/>
              </a:rPr>
              <a:t> </a:t>
            </a:r>
            <a:r>
              <a:rPr lang="nb-NO" sz="2000" dirty="0">
                <a:solidFill>
                  <a:srgbClr val="000000"/>
                </a:solidFill>
                <a:cs typeface="Arial" charset="0"/>
              </a:rPr>
              <a:t>(alle bortsett fra det siste sifferet) og et </a:t>
            </a:r>
            <a:r>
              <a:rPr lang="nb-NO" sz="2000" b="1" dirty="0">
                <a:solidFill>
                  <a:srgbClr val="800000"/>
                </a:solidFill>
                <a:cs typeface="Arial" charset="0"/>
              </a:rPr>
              <a:t>blad</a:t>
            </a:r>
            <a:r>
              <a:rPr lang="nb-NO" sz="2000" dirty="0">
                <a:solidFill>
                  <a:srgbClr val="800000"/>
                </a:solidFill>
                <a:cs typeface="Arial" charset="0"/>
              </a:rPr>
              <a:t> </a:t>
            </a:r>
            <a:r>
              <a:rPr lang="nb-NO" sz="2000" dirty="0">
                <a:solidFill>
                  <a:srgbClr val="000000"/>
                </a:solidFill>
                <a:cs typeface="Arial" charset="0"/>
              </a:rPr>
              <a:t>(det siste sifferet i tallet).</a:t>
            </a:r>
          </a:p>
          <a:p>
            <a:pPr marL="777240" eaLnBrk="1" hangingPunct="1">
              <a:spcBef>
                <a:spcPct val="40000"/>
              </a:spcBef>
              <a:buClr>
                <a:schemeClr val="accent1"/>
              </a:buClr>
              <a:buSzPct val="100000"/>
              <a:buFont typeface="Wingdings" charset="0"/>
              <a:buChar char="§"/>
              <a:defRPr/>
            </a:pPr>
            <a:r>
              <a:rPr lang="nb-NO" sz="2000" dirty="0">
                <a:solidFill>
                  <a:srgbClr val="000000"/>
                </a:solidFill>
                <a:cs typeface="Arial" charset="0"/>
              </a:rPr>
              <a:t>Skriv stammene i en vertikal kolonne (i første omgang bare ett eksemplar av hver stamme); tegn så en vertikal linje til høyre for stammene.</a:t>
            </a:r>
          </a:p>
          <a:p>
            <a:pPr marL="777240" eaLnBrk="1" hangingPunct="1">
              <a:spcBef>
                <a:spcPct val="40000"/>
              </a:spcBef>
              <a:buClr>
                <a:schemeClr val="accent1"/>
              </a:buClr>
              <a:buSzPct val="100000"/>
              <a:buFont typeface="Wingdings" charset="0"/>
              <a:buChar char="§"/>
              <a:defRPr/>
            </a:pPr>
            <a:r>
              <a:rPr lang="nb-NO" sz="2000" dirty="0">
                <a:solidFill>
                  <a:srgbClr val="000000"/>
                </a:solidFill>
                <a:cs typeface="Arial" charset="0"/>
              </a:rPr>
              <a:t>Skriv hvert blad i raden til høyre for stammen sin; sorter gjerne bladene. </a:t>
            </a:r>
          </a:p>
          <a:p>
            <a:pPr marL="458152" indent="0" eaLnBrk="1" hangingPunct="1">
              <a:spcBef>
                <a:spcPct val="40000"/>
              </a:spcBef>
              <a:buClr>
                <a:schemeClr val="accent1"/>
              </a:buClr>
              <a:buSzPct val="100000"/>
              <a:defRPr/>
            </a:pPr>
            <a:r>
              <a:rPr lang="nb-NO" sz="2000" dirty="0">
                <a:solidFill>
                  <a:srgbClr val="000000"/>
                </a:solidFill>
                <a:cs typeface="Arial" charset="0"/>
              </a:rPr>
              <a:t>Hvis de observerte tallene har mange sifre, kan det være hensiktsmessig å trimme tallene ved å fjerne det/de siste sifferet/</a:t>
            </a:r>
            <a:r>
              <a:rPr lang="nb-NO" sz="2000" dirty="0" err="1">
                <a:solidFill>
                  <a:srgbClr val="000000"/>
                </a:solidFill>
                <a:cs typeface="Arial" charset="0"/>
              </a:rPr>
              <a:t>siffrene</a:t>
            </a:r>
            <a:r>
              <a:rPr lang="nb-NO" sz="2000" dirty="0">
                <a:solidFill>
                  <a:srgbClr val="000000"/>
                </a:solidFill>
                <a:cs typeface="Arial" charset="0"/>
              </a:rPr>
              <a:t> før man lager plottet.</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Stilk- og </a:t>
            </a:r>
            <a:r>
              <a:rPr lang="nb-NO" dirty="0" err="1"/>
              <a:t>blad-plott</a:t>
            </a:r>
            <a:r>
              <a:rPr lang="nb-NO" dirty="0"/>
              <a:t> 2</a:t>
            </a:r>
          </a:p>
        </p:txBody>
      </p:sp>
      <p:sp>
        <p:nvSpPr>
          <p:cNvPr id="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E9F7A9C-C126-4C0C-8DE8-C2C8040C71F9}" type="slidenum">
              <a:rPr lang="en-US" altLang="en-US" sz="1200" smtClean="0">
                <a:solidFill>
                  <a:srgbClr val="073779"/>
                </a:solidFill>
              </a:rPr>
              <a:pPr>
                <a:lnSpc>
                  <a:spcPct val="80000"/>
                </a:lnSpc>
                <a:spcBef>
                  <a:spcPct val="0"/>
                </a:spcBef>
                <a:buClrTx/>
                <a:buSzTx/>
                <a:buFontTx/>
                <a:buNone/>
              </a:pPr>
              <a:t>22</a:t>
            </a:fld>
            <a:endParaRPr lang="en-US" altLang="en-US" sz="1200">
              <a:solidFill>
                <a:srgbClr val="073779"/>
              </a:solidFill>
            </a:endParaRPr>
          </a:p>
        </p:txBody>
      </p:sp>
      <p:pic>
        <p:nvPicPr>
          <p:cNvPr id="2" name="Picture 1" descr="The animations illustrate how weight data is used to create a stem plot. In a stemplot, the “stem” values containing the “tens” digits are displayed to the left of the vertical line. Leaves values containing the ones digits are displayed to the right side of the vertical line. In the table containing weight data, the values ranging from 100 to 260 are presented, and each of these values are considered in the stemplot.&#10;The stemplot contains values starting from 10 through 26. For instance, there are 5 values for the “stem” value 13 are given in the table, which includes 135, 139, 130, 133 and 130. The leaf values corresponding to the stem value 13 are given as “00359” in an increasing order from the vertical line.&#10;Following this approach, the stem plot is created from the weight data in the slide."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535" y="460724"/>
            <a:ext cx="638175" cy="276225"/>
          </a:xfrm>
          <a:prstGeom prst="rect">
            <a:avLst/>
          </a:prstGeom>
        </p:spPr>
      </p:pic>
      <p:pic>
        <p:nvPicPr>
          <p:cNvPr id="3" name="Picture 2" descr="To skip animation steps, move to the next slide."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774" y="397621"/>
            <a:ext cx="638175" cy="276225"/>
          </a:xfrm>
          <a:prstGeom prst="rect">
            <a:avLst/>
          </a:prstGeom>
        </p:spPr>
      </p:pic>
      <p:sp>
        <p:nvSpPr>
          <p:cNvPr id="35" name="Rectangle 3"/>
          <p:cNvSpPr txBox="1">
            <a:spLocks noChangeArrowheads="1"/>
          </p:cNvSpPr>
          <p:nvPr/>
        </p:nvSpPr>
        <p:spPr bwMode="auto">
          <a:xfrm>
            <a:off x="419100" y="1023938"/>
            <a:ext cx="85344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40000"/>
              </a:spcBef>
              <a:spcAft>
                <a:spcPct val="0"/>
              </a:spcAft>
              <a:buClr>
                <a:srgbClr val="8FD9FB"/>
              </a:buClr>
              <a:buSzPct val="60000"/>
              <a:buFontTx/>
              <a:buNone/>
            </a:pPr>
            <a:r>
              <a:rPr lang="nb-NO" altLang="en-US" sz="2400" b="1" u="sng" dirty="0">
                <a:solidFill>
                  <a:srgbClr val="073779"/>
                </a:solidFill>
              </a:rPr>
              <a:t>Eksempel</a:t>
            </a:r>
            <a:r>
              <a:rPr lang="nb-NO" altLang="en-US" sz="2400" b="1" dirty="0">
                <a:solidFill>
                  <a:srgbClr val="0C4160"/>
                </a:solidFill>
              </a:rPr>
              <a:t>:</a:t>
            </a:r>
            <a:r>
              <a:rPr lang="nb-NO" altLang="en-US" sz="2400" b="1" dirty="0">
                <a:solidFill>
                  <a:srgbClr val="727CA3"/>
                </a:solidFill>
              </a:rPr>
              <a:t> </a:t>
            </a:r>
            <a:r>
              <a:rPr lang="nb-NO" altLang="en-US" sz="2400" dirty="0">
                <a:solidFill>
                  <a:srgbClr val="000000"/>
                </a:solidFill>
              </a:rPr>
              <a:t>Vektdata ― Introduksjonsemne i statistikk</a:t>
            </a:r>
          </a:p>
        </p:txBody>
      </p:sp>
      <p:graphicFrame>
        <p:nvGraphicFramePr>
          <p:cNvPr id="36" name="Object 3" descr="already described"/>
          <p:cNvGraphicFramePr>
            <a:graphicFrameLocks noChangeAspect="1"/>
          </p:cNvGraphicFramePr>
          <p:nvPr>
            <p:extLst>
              <p:ext uri="{D42A27DB-BD31-4B8C-83A1-F6EECF244321}">
                <p14:modId xmlns:p14="http://schemas.microsoft.com/office/powerpoint/2010/main" val="1511404358"/>
              </p:ext>
            </p:extLst>
          </p:nvPr>
        </p:nvGraphicFramePr>
        <p:xfrm>
          <a:off x="-544940" y="1738914"/>
          <a:ext cx="8863612" cy="4064000"/>
        </p:xfrm>
        <a:graphic>
          <a:graphicData uri="http://schemas.openxmlformats.org/presentationml/2006/ole">
            <mc:AlternateContent xmlns:mc="http://schemas.openxmlformats.org/markup-compatibility/2006">
              <mc:Choice xmlns:v="urn:schemas-microsoft-com:vml" Requires="v">
                <p:oleObj spid="_x0000_s101587" name="Regneark" r:id="rId5" imgW="5270500" imgH="1828800" progId="Excel.Sheet.8">
                  <p:embed/>
                </p:oleObj>
              </mc:Choice>
              <mc:Fallback>
                <p:oleObj name="Regneark" r:id="rId5" imgW="5270500" imgH="1828800" progId="Excel.Sheet.8">
                  <p:embed/>
                  <p:pic>
                    <p:nvPicPr>
                      <p:cNvPr id="36" name="Object 3" descr="already described"/>
                      <p:cNvPicPr>
                        <a:picLocks noChangeAspect="1" noChangeArrowheads="1"/>
                      </p:cNvPicPr>
                      <p:nvPr/>
                    </p:nvPicPr>
                    <p:blipFill>
                      <a:blip r:embed="rId6"/>
                      <a:srcRect r="50" b="240"/>
                      <a:stretch>
                        <a:fillRect/>
                      </a:stretch>
                    </p:blipFill>
                    <p:spPr bwMode="blackWhite">
                      <a:xfrm>
                        <a:off x="-544940" y="1738914"/>
                        <a:ext cx="8863612" cy="4064000"/>
                      </a:xfrm>
                      <a:prstGeom prst="rect">
                        <a:avLst/>
                      </a:prstGeom>
                      <a:noFill/>
                      <a:ln>
                        <a:noFill/>
                      </a:ln>
                    </p:spPr>
                  </p:pic>
                </p:oleObj>
              </mc:Fallback>
            </mc:AlternateContent>
          </a:graphicData>
        </a:graphic>
      </p:graphicFrame>
      <p:grpSp>
        <p:nvGrpSpPr>
          <p:cNvPr id="37" name="Group 4" descr="already described"/>
          <p:cNvGrpSpPr>
            <a:grpSpLocks/>
          </p:cNvGrpSpPr>
          <p:nvPr/>
        </p:nvGrpSpPr>
        <p:grpSpPr bwMode="auto">
          <a:xfrm>
            <a:off x="761999" y="1843164"/>
            <a:ext cx="7391401" cy="3567035"/>
            <a:chOff x="984663" y="2212853"/>
            <a:chExt cx="7443140" cy="4016666"/>
          </a:xfrm>
        </p:grpSpPr>
        <p:cxnSp>
          <p:nvCxnSpPr>
            <p:cNvPr id="38" name="Straight Connector 37"/>
            <p:cNvCxnSpPr>
              <a:cxnSpLocks noChangeShapeType="1"/>
            </p:cNvCxnSpPr>
            <p:nvPr/>
          </p:nvCxnSpPr>
          <p:spPr bwMode="auto">
            <a:xfrm flipH="1">
              <a:off x="984663" y="2214641"/>
              <a:ext cx="2" cy="4014878"/>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a:off x="2432332" y="2214641"/>
              <a:ext cx="0" cy="4014878"/>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0" name="Straight Connector 39"/>
            <p:cNvCxnSpPr>
              <a:cxnSpLocks noChangeShapeType="1"/>
            </p:cNvCxnSpPr>
            <p:nvPr/>
          </p:nvCxnSpPr>
          <p:spPr bwMode="auto">
            <a:xfrm>
              <a:off x="3956191" y="2266025"/>
              <a:ext cx="0" cy="3963494"/>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1" name="Straight Connector 40"/>
            <p:cNvCxnSpPr>
              <a:cxnSpLocks noChangeShapeType="1"/>
            </p:cNvCxnSpPr>
            <p:nvPr/>
          </p:nvCxnSpPr>
          <p:spPr bwMode="auto">
            <a:xfrm>
              <a:off x="5403858" y="2212853"/>
              <a:ext cx="31342" cy="4016666"/>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2" name="Straight Connector 41"/>
            <p:cNvCxnSpPr>
              <a:cxnSpLocks noChangeShapeType="1"/>
            </p:cNvCxnSpPr>
            <p:nvPr/>
          </p:nvCxnSpPr>
          <p:spPr bwMode="auto">
            <a:xfrm>
              <a:off x="6893135" y="2212853"/>
              <a:ext cx="0" cy="4016666"/>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43" name="Straight Connector 42"/>
            <p:cNvCxnSpPr>
              <a:cxnSpLocks noChangeShapeType="1"/>
            </p:cNvCxnSpPr>
            <p:nvPr/>
          </p:nvCxnSpPr>
          <p:spPr bwMode="auto">
            <a:xfrm>
              <a:off x="8427803" y="2214641"/>
              <a:ext cx="0" cy="3612753"/>
            </a:xfrm>
            <a:prstGeom prst="line">
              <a:avLst/>
            </a:prstGeom>
            <a:noFill/>
            <a:ln w="19050">
              <a:solidFill>
                <a:srgbClr val="800000"/>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grpSp>
        <p:nvGrpSpPr>
          <p:cNvPr id="51" name="Group 3" descr="already described"/>
          <p:cNvGrpSpPr>
            <a:grpSpLocks/>
          </p:cNvGrpSpPr>
          <p:nvPr/>
        </p:nvGrpSpPr>
        <p:grpSpPr bwMode="auto">
          <a:xfrm>
            <a:off x="-76200" y="5293057"/>
            <a:ext cx="1432225" cy="726743"/>
            <a:chOff x="443705" y="5695950"/>
            <a:chExt cx="1432226" cy="726743"/>
          </a:xfrm>
        </p:grpSpPr>
        <p:sp>
          <p:nvSpPr>
            <p:cNvPr id="52" name="TextBox 8"/>
            <p:cNvSpPr txBox="1">
              <a:spLocks noChangeArrowheads="1"/>
            </p:cNvSpPr>
            <p:nvPr/>
          </p:nvSpPr>
          <p:spPr bwMode="auto">
            <a:xfrm>
              <a:off x="443705" y="6114916"/>
              <a:ext cx="9541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400" b="1" dirty="0">
                  <a:solidFill>
                    <a:prstClr val="black"/>
                  </a:solidFill>
                </a:rPr>
                <a:t>Stammer</a:t>
              </a:r>
            </a:p>
          </p:txBody>
        </p:sp>
        <p:sp>
          <p:nvSpPr>
            <p:cNvPr id="53" name="TextBox 11"/>
            <p:cNvSpPr txBox="1">
              <a:spLocks noChangeArrowheads="1"/>
            </p:cNvSpPr>
            <p:nvPr/>
          </p:nvSpPr>
          <p:spPr bwMode="auto">
            <a:xfrm>
              <a:off x="1303338" y="6035675"/>
              <a:ext cx="572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400" b="1" dirty="0" err="1">
                  <a:solidFill>
                    <a:prstClr val="black"/>
                  </a:solidFill>
                </a:rPr>
                <a:t>Blad</a:t>
              </a:r>
              <a:endParaRPr lang="en-US" altLang="en-US" sz="1400" b="1" dirty="0">
                <a:solidFill>
                  <a:prstClr val="black"/>
                </a:solidFill>
              </a:endParaRPr>
            </a:p>
          </p:txBody>
        </p:sp>
        <p:sp>
          <p:nvSpPr>
            <p:cNvPr id="54" name="Right Arrow 53"/>
            <p:cNvSpPr>
              <a:spLocks noChangeArrowheads="1"/>
            </p:cNvSpPr>
            <p:nvPr/>
          </p:nvSpPr>
          <p:spPr bwMode="auto">
            <a:xfrm rot="-3062679">
              <a:off x="812800" y="5792788"/>
              <a:ext cx="401637" cy="242887"/>
            </a:xfrm>
            <a:prstGeom prst="rightArrow">
              <a:avLst>
                <a:gd name="adj1" fmla="val 50000"/>
                <a:gd name="adj2" fmla="val 49998"/>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sp>
          <p:nvSpPr>
            <p:cNvPr id="55" name="Right Arrow 54"/>
            <p:cNvSpPr>
              <a:spLocks noChangeArrowheads="1"/>
            </p:cNvSpPr>
            <p:nvPr/>
          </p:nvSpPr>
          <p:spPr bwMode="auto">
            <a:xfrm rot="13938580">
              <a:off x="1425576" y="5775325"/>
              <a:ext cx="401638" cy="242887"/>
            </a:xfrm>
            <a:prstGeom prst="rightArrow">
              <a:avLst>
                <a:gd name="adj1" fmla="val 50000"/>
                <a:gd name="adj2" fmla="val 49998"/>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grpSp>
      <p:grpSp>
        <p:nvGrpSpPr>
          <p:cNvPr id="75" name="Group 5" descr="already described"/>
          <p:cNvGrpSpPr>
            <a:grpSpLocks/>
          </p:cNvGrpSpPr>
          <p:nvPr/>
        </p:nvGrpSpPr>
        <p:grpSpPr bwMode="auto">
          <a:xfrm>
            <a:off x="4334062" y="1673546"/>
            <a:ext cx="4635500" cy="3279454"/>
            <a:chOff x="4391311" y="1946789"/>
            <a:chExt cx="4635500" cy="4652962"/>
          </a:xfrm>
        </p:grpSpPr>
        <p:grpSp>
          <p:nvGrpSpPr>
            <p:cNvPr id="76" name="Group 1"/>
            <p:cNvGrpSpPr>
              <a:grpSpLocks/>
            </p:cNvGrpSpPr>
            <p:nvPr/>
          </p:nvGrpSpPr>
          <p:grpSpPr bwMode="auto">
            <a:xfrm>
              <a:off x="4391311" y="1946789"/>
              <a:ext cx="4635500" cy="4652962"/>
              <a:chOff x="4384159" y="2166938"/>
              <a:chExt cx="4635500" cy="4652962"/>
            </a:xfrm>
          </p:grpSpPr>
          <p:sp>
            <p:nvSpPr>
              <p:cNvPr id="80" name="Rectangle 79"/>
              <p:cNvSpPr>
                <a:spLocks noChangeArrowheads="1"/>
              </p:cNvSpPr>
              <p:nvPr/>
            </p:nvSpPr>
            <p:spPr bwMode="auto">
              <a:xfrm>
                <a:off x="4384159" y="2166938"/>
                <a:ext cx="4635500" cy="4652962"/>
              </a:xfrm>
              <a:prstGeom prst="rect">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dirty="0">
                  <a:solidFill>
                    <a:srgbClr val="FFFFFF"/>
                  </a:solidFill>
                </a:endParaRPr>
              </a:p>
            </p:txBody>
          </p:sp>
          <p:sp>
            <p:nvSpPr>
              <p:cNvPr id="81" name="Text Box 5"/>
              <p:cNvSpPr txBox="1">
                <a:spLocks noChangeArrowheads="1"/>
              </p:cNvSpPr>
              <p:nvPr/>
            </p:nvSpPr>
            <p:spPr bwMode="auto">
              <a:xfrm>
                <a:off x="6908097" y="2474593"/>
                <a:ext cx="1889125" cy="22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50000"/>
                  </a:spcBef>
                  <a:spcAft>
                    <a:spcPct val="0"/>
                  </a:spcAft>
                  <a:buClrTx/>
                  <a:buSzTx/>
                  <a:buFontTx/>
                  <a:buNone/>
                </a:pPr>
                <a:r>
                  <a:rPr lang="en-US" altLang="en-US" sz="1400" b="1" u="sng" dirty="0" err="1">
                    <a:solidFill>
                      <a:srgbClr val="FFFFCC"/>
                    </a:solidFill>
                  </a:rPr>
                  <a:t>Merk</a:t>
                </a:r>
                <a:endParaRPr lang="en-US" altLang="en-US" sz="1400" b="1" dirty="0">
                  <a:solidFill>
                    <a:srgbClr val="FFFFCC"/>
                  </a:solidFill>
                </a:endParaRPr>
              </a:p>
              <a:p>
                <a:pPr algn="ctr" defTabSz="457200" fontAlgn="base">
                  <a:spcBef>
                    <a:spcPct val="50000"/>
                  </a:spcBef>
                  <a:spcAft>
                    <a:spcPct val="0"/>
                  </a:spcAft>
                  <a:buClrTx/>
                  <a:buSzTx/>
                  <a:buFontTx/>
                  <a:buNone/>
                </a:pPr>
                <a:r>
                  <a:rPr lang="en-US" altLang="en-US" sz="1400" b="1" dirty="0">
                    <a:solidFill>
                      <a:srgbClr val="FFFFCC"/>
                    </a:solidFill>
                    <a:latin typeface="Courier New" panose="02070309020205020404" pitchFamily="49" charset="0"/>
                  </a:rPr>
                  <a:t>7|4 </a:t>
                </a:r>
                <a:r>
                  <a:rPr lang="en-US" altLang="en-US" sz="1400" b="1" dirty="0" err="1">
                    <a:solidFill>
                      <a:srgbClr val="FFFFCC"/>
                    </a:solidFill>
                    <a:latin typeface="Courier New" panose="02070309020205020404" pitchFamily="49" charset="0"/>
                  </a:rPr>
                  <a:t>betyr</a:t>
                </a:r>
                <a:br>
                  <a:rPr lang="en-US" altLang="en-US" sz="1400" b="1" dirty="0">
                    <a:solidFill>
                      <a:srgbClr val="FFFFCC"/>
                    </a:solidFill>
                  </a:rPr>
                </a:br>
                <a:r>
                  <a:rPr lang="en-US" altLang="en-US" sz="1400" b="1" dirty="0">
                    <a:solidFill>
                      <a:srgbClr val="FFFFCC"/>
                    </a:solidFill>
                  </a:rPr>
                  <a:t>74 kg</a:t>
                </a:r>
              </a:p>
              <a:p>
                <a:pPr algn="ctr" defTabSz="457200" fontAlgn="base">
                  <a:spcBef>
                    <a:spcPct val="50000"/>
                  </a:spcBef>
                  <a:spcAft>
                    <a:spcPct val="0"/>
                  </a:spcAft>
                  <a:buClrTx/>
                  <a:buSzTx/>
                  <a:buFontTx/>
                  <a:buNone/>
                </a:pPr>
                <a:r>
                  <a:rPr lang="en-US" altLang="en-US" sz="1400" b="1" dirty="0">
                    <a:solidFill>
                      <a:srgbClr val="FFFFCC"/>
                    </a:solidFill>
                  </a:rPr>
                  <a:t>Stammer = De </a:t>
                </a:r>
                <a:r>
                  <a:rPr lang="en-US" altLang="en-US" sz="1400" b="1" dirty="0" err="1">
                    <a:solidFill>
                      <a:srgbClr val="FFFFCC"/>
                    </a:solidFill>
                  </a:rPr>
                  <a:t>første</a:t>
                </a:r>
                <a:r>
                  <a:rPr lang="en-US" altLang="en-US" sz="1400" b="1" dirty="0">
                    <a:solidFill>
                      <a:srgbClr val="FFFFCC"/>
                    </a:solidFill>
                  </a:rPr>
                  <a:t> </a:t>
                </a:r>
                <a:r>
                  <a:rPr lang="en-US" altLang="en-US" sz="1400" b="1" dirty="0" err="1">
                    <a:solidFill>
                      <a:srgbClr val="FFFFCC"/>
                    </a:solidFill>
                  </a:rPr>
                  <a:t>siffrene</a:t>
                </a:r>
                <a:br>
                  <a:rPr lang="en-US" altLang="ja-JP" sz="1400" b="1" dirty="0">
                    <a:solidFill>
                      <a:srgbClr val="FFFFCC"/>
                    </a:solidFill>
                  </a:rPr>
                </a:br>
                <a:r>
                  <a:rPr lang="en-US" altLang="ja-JP" sz="1400" b="1" dirty="0" err="1">
                    <a:solidFill>
                      <a:srgbClr val="FFFFCC"/>
                    </a:solidFill>
                  </a:rPr>
                  <a:t>Blad</a:t>
                </a:r>
                <a:r>
                  <a:rPr lang="en-US" altLang="ja-JP" sz="1400" b="1" dirty="0">
                    <a:solidFill>
                      <a:srgbClr val="FFFFCC"/>
                    </a:solidFill>
                  </a:rPr>
                  <a:t>= </a:t>
                </a:r>
                <a:r>
                  <a:rPr lang="en-US" altLang="ja-JP" sz="1400" b="1" dirty="0" err="1">
                    <a:solidFill>
                      <a:srgbClr val="FFFFCC"/>
                    </a:solidFill>
                  </a:rPr>
                  <a:t>Siste</a:t>
                </a:r>
                <a:r>
                  <a:rPr lang="en-US" altLang="ja-JP" sz="1400" b="1" dirty="0">
                    <a:solidFill>
                      <a:srgbClr val="FFFFCC"/>
                    </a:solidFill>
                  </a:rPr>
                  <a:t> </a:t>
                </a:r>
                <a:r>
                  <a:rPr lang="en-US" altLang="ja-JP" sz="1400" b="1" dirty="0" err="1">
                    <a:solidFill>
                      <a:srgbClr val="FFFFCC"/>
                    </a:solidFill>
                  </a:rPr>
                  <a:t>siffer</a:t>
                </a:r>
                <a:endParaRPr lang="en-US" altLang="en-US" sz="1400" b="1" dirty="0">
                  <a:solidFill>
                    <a:srgbClr val="FFFFCC"/>
                  </a:solidFill>
                  <a:latin typeface="Courier New" panose="02070309020205020404" pitchFamily="49" charset="0"/>
                </a:endParaRPr>
              </a:p>
            </p:txBody>
          </p:sp>
        </p:grpSp>
        <p:grpSp>
          <p:nvGrpSpPr>
            <p:cNvPr id="77" name="Group 2"/>
            <p:cNvGrpSpPr>
              <a:grpSpLocks/>
            </p:cNvGrpSpPr>
            <p:nvPr/>
          </p:nvGrpSpPr>
          <p:grpSpPr bwMode="auto">
            <a:xfrm>
              <a:off x="4435333" y="2084901"/>
              <a:ext cx="2636837" cy="2889464"/>
              <a:chOff x="4965680" y="-328622"/>
              <a:chExt cx="2636837" cy="2889464"/>
            </a:xfrm>
          </p:grpSpPr>
          <p:sp>
            <p:nvSpPr>
              <p:cNvPr id="78" name="Text Box 3"/>
              <p:cNvSpPr txBox="1">
                <a:spLocks noChangeArrowheads="1"/>
              </p:cNvSpPr>
              <p:nvPr/>
            </p:nvSpPr>
            <p:spPr bwMode="auto">
              <a:xfrm>
                <a:off x="4965680" y="-262295"/>
                <a:ext cx="2636837" cy="2823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4  5588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5  004445667899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6  01337888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7  01444777799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8  111133344678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9  15579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10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11 7 </a:t>
                </a:r>
              </a:p>
            </p:txBody>
          </p:sp>
          <p:cxnSp>
            <p:nvCxnSpPr>
              <p:cNvPr id="79" name="Straight Connector 78"/>
              <p:cNvCxnSpPr>
                <a:cxnSpLocks noChangeShapeType="1"/>
              </p:cNvCxnSpPr>
              <p:nvPr/>
            </p:nvCxnSpPr>
            <p:spPr bwMode="auto">
              <a:xfrm>
                <a:off x="5393145" y="-328622"/>
                <a:ext cx="0" cy="2785022"/>
              </a:xfrm>
              <a:prstGeom prst="line">
                <a:avLst/>
              </a:prstGeom>
              <a:noFill/>
              <a:ln w="19050">
                <a:solidFill>
                  <a:schemeClr val="bg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grpSp>
      <p:sp>
        <p:nvSpPr>
          <p:cNvPr id="82" name="Rectangle 81" descr="already described"/>
          <p:cNvSpPr>
            <a:spLocks noChangeArrowheads="1"/>
          </p:cNvSpPr>
          <p:nvPr/>
        </p:nvSpPr>
        <p:spPr bwMode="auto">
          <a:xfrm>
            <a:off x="4892889" y="1673546"/>
            <a:ext cx="1943100" cy="3204261"/>
          </a:xfrm>
          <a:prstGeom prst="rect">
            <a:avLst/>
          </a:prstGeom>
          <a:solidFill>
            <a:schemeClr val="accent1"/>
          </a:solidFill>
          <a:ln w="10000">
            <a:solidFill>
              <a:schemeClr val="accent1"/>
            </a:solidFill>
            <a:miter lim="800000"/>
            <a:headEnd/>
            <a:tailEnd/>
          </a:ln>
          <a:effectLst/>
        </p:spPr>
        <p:txBody>
          <a:bodyPr anchor="ctr"/>
          <a:lstStyle/>
          <a:p>
            <a:pPr algn="ctr" defTabSz="457200" fontAlgn="base">
              <a:spcBef>
                <a:spcPct val="0"/>
              </a:spcBef>
              <a:spcAft>
                <a:spcPct val="0"/>
              </a:spcAft>
              <a:defRPr/>
            </a:pPr>
            <a:endParaRPr lang="en-US">
              <a:solidFill>
                <a:prstClr val="white"/>
              </a:solidFill>
              <a:ea typeface="ＭＳ Ｐゴシック" panose="020B0600070205080204" pitchFamily="34" charset="-128"/>
            </a:endParaRPr>
          </a:p>
        </p:txBody>
      </p:sp>
      <p:grpSp>
        <p:nvGrpSpPr>
          <p:cNvPr id="83" name="Group 82" descr="already described"/>
          <p:cNvGrpSpPr>
            <a:grpSpLocks/>
          </p:cNvGrpSpPr>
          <p:nvPr/>
        </p:nvGrpSpPr>
        <p:grpSpPr bwMode="auto">
          <a:xfrm>
            <a:off x="762001" y="1828808"/>
            <a:ext cx="4419598" cy="1239830"/>
            <a:chOff x="901546" y="2351084"/>
            <a:chExt cx="4419393" cy="1239949"/>
          </a:xfrm>
        </p:grpSpPr>
        <p:sp>
          <p:nvSpPr>
            <p:cNvPr id="84" name="Rectangle 83"/>
            <p:cNvSpPr>
              <a:spLocks noChangeArrowheads="1"/>
            </p:cNvSpPr>
            <p:nvPr/>
          </p:nvSpPr>
          <p:spPr bwMode="auto">
            <a:xfrm>
              <a:off x="901546" y="2351084"/>
              <a:ext cx="500040" cy="317532"/>
            </a:xfrm>
            <a:prstGeom prst="rect">
              <a:avLst/>
            </a:prstGeom>
            <a:solidFill>
              <a:srgbClr val="FFFF00">
                <a:alpha val="18039"/>
              </a:srgbClr>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sp>
          <p:nvSpPr>
            <p:cNvPr id="85" name="Text Box 9"/>
            <p:cNvSpPr txBox="1">
              <a:spLocks noChangeArrowheads="1"/>
            </p:cNvSpPr>
            <p:nvPr/>
          </p:nvSpPr>
          <p:spPr bwMode="hidden">
            <a:xfrm>
              <a:off x="4939957" y="3189355"/>
              <a:ext cx="380982" cy="4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en-US" altLang="en-US" b="1">
                  <a:solidFill>
                    <a:srgbClr val="FFFF00"/>
                  </a:solidFill>
                  <a:latin typeface="Courier New" panose="02070309020205020404" pitchFamily="49" charset="0"/>
                </a:rPr>
                <a:t>6</a:t>
              </a:r>
            </a:p>
          </p:txBody>
        </p:sp>
      </p:grpSp>
      <p:grpSp>
        <p:nvGrpSpPr>
          <p:cNvPr id="86" name="Group 85" descr="already described"/>
          <p:cNvGrpSpPr>
            <a:grpSpLocks/>
          </p:cNvGrpSpPr>
          <p:nvPr/>
        </p:nvGrpSpPr>
        <p:grpSpPr bwMode="auto">
          <a:xfrm>
            <a:off x="762000" y="2133602"/>
            <a:ext cx="4419600" cy="476247"/>
            <a:chOff x="866516" y="2655938"/>
            <a:chExt cx="4418798" cy="476316"/>
          </a:xfrm>
        </p:grpSpPr>
        <p:sp>
          <p:nvSpPr>
            <p:cNvPr id="87" name="Text Box 7"/>
            <p:cNvSpPr txBox="1">
              <a:spLocks noChangeArrowheads="1"/>
            </p:cNvSpPr>
            <p:nvPr/>
          </p:nvSpPr>
          <p:spPr bwMode="hidden">
            <a:xfrm>
              <a:off x="4904383" y="2732146"/>
              <a:ext cx="380931"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en-US" altLang="en-US" b="1">
                  <a:solidFill>
                    <a:srgbClr val="CCFFCC"/>
                  </a:solidFill>
                  <a:latin typeface="Courier New" panose="02070309020205020404" pitchFamily="49" charset="0"/>
                </a:rPr>
                <a:t>8</a:t>
              </a:r>
            </a:p>
          </p:txBody>
        </p:sp>
        <p:sp>
          <p:nvSpPr>
            <p:cNvPr id="88" name="Rectangle 87"/>
            <p:cNvSpPr>
              <a:spLocks noChangeArrowheads="1"/>
            </p:cNvSpPr>
            <p:nvPr/>
          </p:nvSpPr>
          <p:spPr bwMode="auto">
            <a:xfrm>
              <a:off x="866516" y="2655938"/>
              <a:ext cx="499972" cy="317546"/>
            </a:xfrm>
            <a:prstGeom prst="rect">
              <a:avLst/>
            </a:prstGeom>
            <a:solidFill>
              <a:srgbClr val="CCFFCC">
                <a:alpha val="18039"/>
              </a:srgbClr>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grpSp>
      <p:grpSp>
        <p:nvGrpSpPr>
          <p:cNvPr id="89" name="Group 88" descr="already described"/>
          <p:cNvGrpSpPr>
            <a:grpSpLocks/>
          </p:cNvGrpSpPr>
          <p:nvPr/>
        </p:nvGrpSpPr>
        <p:grpSpPr bwMode="auto">
          <a:xfrm>
            <a:off x="761999" y="2209800"/>
            <a:ext cx="4800600" cy="609600"/>
            <a:chOff x="724160" y="2731340"/>
            <a:chExt cx="4800257" cy="609600"/>
          </a:xfrm>
        </p:grpSpPr>
        <p:sp>
          <p:nvSpPr>
            <p:cNvPr id="90" name="Text Box 10"/>
            <p:cNvSpPr txBox="1">
              <a:spLocks noChangeArrowheads="1"/>
            </p:cNvSpPr>
            <p:nvPr/>
          </p:nvSpPr>
          <p:spPr bwMode="hidden">
            <a:xfrm>
              <a:off x="5195828" y="2731340"/>
              <a:ext cx="32858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en-US" altLang="en-US" b="1">
                  <a:solidFill>
                    <a:srgbClr val="FF0000"/>
                  </a:solidFill>
                  <a:latin typeface="Courier New" panose="02070309020205020404" pitchFamily="49" charset="0"/>
                </a:rPr>
                <a:t>1</a:t>
              </a:r>
            </a:p>
          </p:txBody>
        </p:sp>
        <p:sp>
          <p:nvSpPr>
            <p:cNvPr id="91" name="Rectangle 90"/>
            <p:cNvSpPr>
              <a:spLocks noChangeArrowheads="1"/>
            </p:cNvSpPr>
            <p:nvPr/>
          </p:nvSpPr>
          <p:spPr bwMode="auto">
            <a:xfrm>
              <a:off x="724160" y="3023440"/>
              <a:ext cx="500026" cy="317500"/>
            </a:xfrm>
            <a:prstGeom prst="rect">
              <a:avLst/>
            </a:prstGeom>
            <a:solidFill>
              <a:srgbClr val="FF0000">
                <a:alpha val="18039"/>
              </a:srgbClr>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a:solidFill>
                  <a:srgbClr val="FFFFFF"/>
                </a:solidFill>
              </a:endParaRPr>
            </a:p>
          </p:txBody>
        </p:sp>
      </p:grpSp>
      <p:grpSp>
        <p:nvGrpSpPr>
          <p:cNvPr id="56" name="Group 5" descr="already described">
            <a:extLst>
              <a:ext uri="{FF2B5EF4-FFF2-40B4-BE49-F238E27FC236}">
                <a16:creationId xmlns:a16="http://schemas.microsoft.com/office/drawing/2014/main" id="{4A009AFE-CD32-2E43-BEF5-0EF1E1DF0744}"/>
              </a:ext>
            </a:extLst>
          </p:cNvPr>
          <p:cNvGrpSpPr>
            <a:grpSpLocks/>
          </p:cNvGrpSpPr>
          <p:nvPr/>
        </p:nvGrpSpPr>
        <p:grpSpPr bwMode="auto">
          <a:xfrm>
            <a:off x="4336916" y="1700374"/>
            <a:ext cx="4635500" cy="3279454"/>
            <a:chOff x="4372127" y="1980804"/>
            <a:chExt cx="4635500" cy="4652962"/>
          </a:xfrm>
        </p:grpSpPr>
        <p:grpSp>
          <p:nvGrpSpPr>
            <p:cNvPr id="57" name="Group 1">
              <a:extLst>
                <a:ext uri="{FF2B5EF4-FFF2-40B4-BE49-F238E27FC236}">
                  <a16:creationId xmlns:a16="http://schemas.microsoft.com/office/drawing/2014/main" id="{1E858FDB-EF39-A14B-9D4E-1FE023F706FE}"/>
                </a:ext>
              </a:extLst>
            </p:cNvPr>
            <p:cNvGrpSpPr>
              <a:grpSpLocks/>
            </p:cNvGrpSpPr>
            <p:nvPr/>
          </p:nvGrpSpPr>
          <p:grpSpPr bwMode="auto">
            <a:xfrm>
              <a:off x="4372127" y="1980804"/>
              <a:ext cx="4635500" cy="4652962"/>
              <a:chOff x="4364975" y="2200953"/>
              <a:chExt cx="4635500" cy="4652962"/>
            </a:xfrm>
          </p:grpSpPr>
          <p:sp>
            <p:nvSpPr>
              <p:cNvPr id="61" name="Rectangle 79">
                <a:extLst>
                  <a:ext uri="{FF2B5EF4-FFF2-40B4-BE49-F238E27FC236}">
                    <a16:creationId xmlns:a16="http://schemas.microsoft.com/office/drawing/2014/main" id="{A28FE93F-B699-1E43-956F-3DC2DBBCBEC2}"/>
                  </a:ext>
                </a:extLst>
              </p:cNvPr>
              <p:cNvSpPr>
                <a:spLocks noChangeArrowheads="1"/>
              </p:cNvSpPr>
              <p:nvPr/>
            </p:nvSpPr>
            <p:spPr bwMode="auto">
              <a:xfrm>
                <a:off x="4364975" y="2200953"/>
                <a:ext cx="4635500" cy="4652962"/>
              </a:xfrm>
              <a:prstGeom prst="rect">
                <a:avLst/>
              </a:prstGeom>
              <a:solidFill>
                <a:schemeClr val="accent1"/>
              </a:solidFill>
              <a:ln w="10000">
                <a:solidFill>
                  <a:schemeClr val="accent1"/>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0"/>
                  </a:spcBef>
                  <a:spcAft>
                    <a:spcPct val="0"/>
                  </a:spcAft>
                  <a:buClrTx/>
                  <a:buSzTx/>
                  <a:buFontTx/>
                  <a:buNone/>
                  <a:defRPr/>
                </a:pPr>
                <a:endParaRPr lang="en-US" altLang="en-US" sz="1800" dirty="0">
                  <a:solidFill>
                    <a:srgbClr val="FFFFFF"/>
                  </a:solidFill>
                </a:endParaRPr>
              </a:p>
            </p:txBody>
          </p:sp>
          <p:sp>
            <p:nvSpPr>
              <p:cNvPr id="62" name="Text Box 5">
                <a:extLst>
                  <a:ext uri="{FF2B5EF4-FFF2-40B4-BE49-F238E27FC236}">
                    <a16:creationId xmlns:a16="http://schemas.microsoft.com/office/drawing/2014/main" id="{F2EB41A1-0125-CE4E-9886-D288C58A9137}"/>
                  </a:ext>
                </a:extLst>
              </p:cNvPr>
              <p:cNvSpPr txBox="1">
                <a:spLocks noChangeArrowheads="1"/>
              </p:cNvSpPr>
              <p:nvPr/>
            </p:nvSpPr>
            <p:spPr bwMode="auto">
              <a:xfrm>
                <a:off x="6908097" y="2474593"/>
                <a:ext cx="1889125" cy="22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defTabSz="457200" fontAlgn="base">
                  <a:spcBef>
                    <a:spcPct val="50000"/>
                  </a:spcBef>
                  <a:spcAft>
                    <a:spcPct val="0"/>
                  </a:spcAft>
                  <a:buClrTx/>
                  <a:buSzTx/>
                  <a:buFontTx/>
                  <a:buNone/>
                </a:pPr>
                <a:r>
                  <a:rPr lang="en-US" altLang="en-US" sz="1400" b="1" u="sng" dirty="0" err="1">
                    <a:solidFill>
                      <a:srgbClr val="FFFFCC"/>
                    </a:solidFill>
                  </a:rPr>
                  <a:t>Merk</a:t>
                </a:r>
                <a:endParaRPr lang="en-US" altLang="en-US" sz="1400" b="1" dirty="0">
                  <a:solidFill>
                    <a:srgbClr val="FFFFCC"/>
                  </a:solidFill>
                </a:endParaRPr>
              </a:p>
              <a:p>
                <a:pPr algn="ctr" defTabSz="457200" fontAlgn="base">
                  <a:spcBef>
                    <a:spcPct val="50000"/>
                  </a:spcBef>
                  <a:spcAft>
                    <a:spcPct val="0"/>
                  </a:spcAft>
                  <a:buClrTx/>
                  <a:buSzTx/>
                  <a:buFontTx/>
                  <a:buNone/>
                </a:pPr>
                <a:r>
                  <a:rPr lang="en-US" altLang="en-US" sz="1400" b="1" dirty="0">
                    <a:solidFill>
                      <a:srgbClr val="FFFFCC"/>
                    </a:solidFill>
                    <a:latin typeface="Courier New" panose="02070309020205020404" pitchFamily="49" charset="0"/>
                  </a:rPr>
                  <a:t>7|4 </a:t>
                </a:r>
                <a:r>
                  <a:rPr lang="en-US" altLang="en-US" sz="1400" b="1" dirty="0" err="1">
                    <a:solidFill>
                      <a:srgbClr val="FFFFCC"/>
                    </a:solidFill>
                    <a:latin typeface="Courier New" panose="02070309020205020404" pitchFamily="49" charset="0"/>
                  </a:rPr>
                  <a:t>betyr</a:t>
                </a:r>
                <a:br>
                  <a:rPr lang="en-US" altLang="en-US" sz="1400" b="1" dirty="0">
                    <a:solidFill>
                      <a:srgbClr val="FFFFCC"/>
                    </a:solidFill>
                  </a:rPr>
                </a:br>
                <a:r>
                  <a:rPr lang="en-US" altLang="en-US" sz="1400" b="1" dirty="0">
                    <a:solidFill>
                      <a:srgbClr val="FFFFCC"/>
                    </a:solidFill>
                  </a:rPr>
                  <a:t>74 kg</a:t>
                </a:r>
              </a:p>
              <a:p>
                <a:pPr algn="ctr" defTabSz="457200" fontAlgn="base">
                  <a:spcBef>
                    <a:spcPct val="50000"/>
                  </a:spcBef>
                  <a:spcAft>
                    <a:spcPct val="0"/>
                  </a:spcAft>
                  <a:buClrTx/>
                  <a:buSzTx/>
                  <a:buFontTx/>
                  <a:buNone/>
                </a:pPr>
                <a:r>
                  <a:rPr lang="en-US" altLang="en-US" sz="1400" b="1" dirty="0">
                    <a:solidFill>
                      <a:srgbClr val="FFFFCC"/>
                    </a:solidFill>
                  </a:rPr>
                  <a:t>Stammer = De </a:t>
                </a:r>
                <a:r>
                  <a:rPr lang="en-US" altLang="en-US" sz="1400" b="1" dirty="0" err="1">
                    <a:solidFill>
                      <a:srgbClr val="FFFFCC"/>
                    </a:solidFill>
                  </a:rPr>
                  <a:t>første</a:t>
                </a:r>
                <a:r>
                  <a:rPr lang="en-US" altLang="en-US" sz="1400" b="1" dirty="0">
                    <a:solidFill>
                      <a:srgbClr val="FFFFCC"/>
                    </a:solidFill>
                  </a:rPr>
                  <a:t> </a:t>
                </a:r>
                <a:r>
                  <a:rPr lang="en-US" altLang="en-US" sz="1400" b="1" dirty="0" err="1">
                    <a:solidFill>
                      <a:srgbClr val="FFFFCC"/>
                    </a:solidFill>
                  </a:rPr>
                  <a:t>siffrene</a:t>
                </a:r>
                <a:br>
                  <a:rPr lang="en-US" altLang="ja-JP" sz="1400" b="1" dirty="0">
                    <a:solidFill>
                      <a:srgbClr val="FFFFCC"/>
                    </a:solidFill>
                  </a:rPr>
                </a:br>
                <a:r>
                  <a:rPr lang="en-US" altLang="ja-JP" sz="1400" b="1" dirty="0" err="1">
                    <a:solidFill>
                      <a:srgbClr val="FFFFCC"/>
                    </a:solidFill>
                  </a:rPr>
                  <a:t>Blad</a:t>
                </a:r>
                <a:r>
                  <a:rPr lang="en-US" altLang="ja-JP" sz="1400" b="1" dirty="0">
                    <a:solidFill>
                      <a:srgbClr val="FFFFCC"/>
                    </a:solidFill>
                  </a:rPr>
                  <a:t>= </a:t>
                </a:r>
                <a:r>
                  <a:rPr lang="en-US" altLang="ja-JP" sz="1400" b="1" dirty="0" err="1">
                    <a:solidFill>
                      <a:srgbClr val="FFFFCC"/>
                    </a:solidFill>
                  </a:rPr>
                  <a:t>Siste</a:t>
                </a:r>
                <a:r>
                  <a:rPr lang="en-US" altLang="ja-JP" sz="1400" b="1" dirty="0">
                    <a:solidFill>
                      <a:srgbClr val="FFFFCC"/>
                    </a:solidFill>
                  </a:rPr>
                  <a:t> </a:t>
                </a:r>
                <a:r>
                  <a:rPr lang="en-US" altLang="ja-JP" sz="1400" b="1" dirty="0" err="1">
                    <a:solidFill>
                      <a:srgbClr val="FFFFCC"/>
                    </a:solidFill>
                  </a:rPr>
                  <a:t>siffer</a:t>
                </a:r>
                <a:endParaRPr lang="en-US" altLang="en-US" sz="1400" b="1" dirty="0">
                  <a:solidFill>
                    <a:srgbClr val="FFFFCC"/>
                  </a:solidFill>
                  <a:latin typeface="Courier New" panose="02070309020205020404" pitchFamily="49" charset="0"/>
                </a:endParaRPr>
              </a:p>
            </p:txBody>
          </p:sp>
        </p:grpSp>
        <p:grpSp>
          <p:nvGrpSpPr>
            <p:cNvPr id="58" name="Group 2">
              <a:extLst>
                <a:ext uri="{FF2B5EF4-FFF2-40B4-BE49-F238E27FC236}">
                  <a16:creationId xmlns:a16="http://schemas.microsoft.com/office/drawing/2014/main" id="{FEEAC781-D6CD-EB44-BB63-00A01C5D0CAD}"/>
                </a:ext>
              </a:extLst>
            </p:cNvPr>
            <p:cNvGrpSpPr>
              <a:grpSpLocks/>
            </p:cNvGrpSpPr>
            <p:nvPr/>
          </p:nvGrpSpPr>
          <p:grpSpPr bwMode="auto">
            <a:xfrm>
              <a:off x="4435333" y="2084901"/>
              <a:ext cx="2636837" cy="2889464"/>
              <a:chOff x="4965680" y="-328622"/>
              <a:chExt cx="2636837" cy="2889464"/>
            </a:xfrm>
          </p:grpSpPr>
          <p:sp>
            <p:nvSpPr>
              <p:cNvPr id="59" name="Text Box 3">
                <a:extLst>
                  <a:ext uri="{FF2B5EF4-FFF2-40B4-BE49-F238E27FC236}">
                    <a16:creationId xmlns:a16="http://schemas.microsoft.com/office/drawing/2014/main" id="{7959BC25-9E85-7146-8A8A-8B429BEF8A67}"/>
                  </a:ext>
                </a:extLst>
              </p:cNvPr>
              <p:cNvSpPr txBox="1">
                <a:spLocks noChangeArrowheads="1"/>
              </p:cNvSpPr>
              <p:nvPr/>
            </p:nvSpPr>
            <p:spPr bwMode="auto">
              <a:xfrm>
                <a:off x="4965680" y="-262295"/>
                <a:ext cx="2636837" cy="2823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4  5588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5  004445667899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6  01337888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7  01444777799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8  111133344678</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9  15579</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10 </a:t>
                </a:r>
              </a:p>
              <a:p>
                <a:pPr defTabSz="457200" fontAlgn="base">
                  <a:lnSpc>
                    <a:spcPct val="40000"/>
                  </a:lnSpc>
                  <a:spcBef>
                    <a:spcPct val="50000"/>
                  </a:spcBef>
                  <a:spcAft>
                    <a:spcPct val="0"/>
                  </a:spcAft>
                  <a:buClrTx/>
                  <a:buSzTx/>
                  <a:buFontTx/>
                  <a:buNone/>
                </a:pPr>
                <a:r>
                  <a:rPr lang="en-US" altLang="en-US" sz="1800" b="1" dirty="0">
                    <a:solidFill>
                      <a:prstClr val="white"/>
                    </a:solidFill>
                    <a:latin typeface="Courier New" panose="02070309020205020404" pitchFamily="49" charset="0"/>
                  </a:rPr>
                  <a:t>11 7 </a:t>
                </a:r>
              </a:p>
            </p:txBody>
          </p:sp>
          <p:cxnSp>
            <p:nvCxnSpPr>
              <p:cNvPr id="60" name="Straight Connector 78">
                <a:extLst>
                  <a:ext uri="{FF2B5EF4-FFF2-40B4-BE49-F238E27FC236}">
                    <a16:creationId xmlns:a16="http://schemas.microsoft.com/office/drawing/2014/main" id="{A8781518-8309-6544-905B-8FB8ADA4292A}"/>
                  </a:ext>
                </a:extLst>
              </p:cNvPr>
              <p:cNvCxnSpPr>
                <a:cxnSpLocks noChangeShapeType="1"/>
              </p:cNvCxnSpPr>
              <p:nvPr/>
            </p:nvCxnSpPr>
            <p:spPr bwMode="auto">
              <a:xfrm>
                <a:off x="5393145" y="-328622"/>
                <a:ext cx="0" cy="2785022"/>
              </a:xfrm>
              <a:prstGeom prst="line">
                <a:avLst/>
              </a:prstGeom>
              <a:noFill/>
              <a:ln w="19050">
                <a:solidFill>
                  <a:schemeClr val="bg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538729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1000"/>
                                        <p:tgtEl>
                                          <p:spTgt spid="83"/>
                                        </p:tgtEl>
                                      </p:cBhvr>
                                    </p:animEffect>
                                    <p:anim calcmode="lin" valueType="num">
                                      <p:cBhvr>
                                        <p:cTn id="25" dur="1000" fill="hold"/>
                                        <p:tgtEl>
                                          <p:spTgt spid="83"/>
                                        </p:tgtEl>
                                        <p:attrNameLst>
                                          <p:attrName>ppt_x</p:attrName>
                                        </p:attrNameLst>
                                      </p:cBhvr>
                                      <p:tavLst>
                                        <p:tav tm="0">
                                          <p:val>
                                            <p:strVal val="#ppt_x"/>
                                          </p:val>
                                        </p:tav>
                                        <p:tav tm="100000">
                                          <p:val>
                                            <p:strVal val="#ppt_x"/>
                                          </p:val>
                                        </p:tav>
                                      </p:tavLst>
                                    </p:anim>
                                    <p:anim calcmode="lin" valueType="num">
                                      <p:cBhvr>
                                        <p:cTn id="26" dur="900" decel="100000" fill="hold"/>
                                        <p:tgtEl>
                                          <p:spTgt spid="8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1000"/>
                                        <p:tgtEl>
                                          <p:spTgt spid="86"/>
                                        </p:tgtEl>
                                      </p:cBhvr>
                                    </p:animEffect>
                                    <p:anim calcmode="lin" valueType="num">
                                      <p:cBhvr>
                                        <p:cTn id="33" dur="1000" fill="hold"/>
                                        <p:tgtEl>
                                          <p:spTgt spid="86"/>
                                        </p:tgtEl>
                                        <p:attrNameLst>
                                          <p:attrName>ppt_x</p:attrName>
                                        </p:attrNameLst>
                                      </p:cBhvr>
                                      <p:tavLst>
                                        <p:tav tm="0">
                                          <p:val>
                                            <p:strVal val="#ppt_x"/>
                                          </p:val>
                                        </p:tav>
                                        <p:tav tm="100000">
                                          <p:val>
                                            <p:strVal val="#ppt_x"/>
                                          </p:val>
                                        </p:tav>
                                      </p:tavLst>
                                    </p:anim>
                                    <p:anim calcmode="lin" valueType="num">
                                      <p:cBhvr>
                                        <p:cTn id="34" dur="900" decel="100000" fill="hold"/>
                                        <p:tgtEl>
                                          <p:spTgt spid="8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fade">
                                      <p:cBhvr>
                                        <p:cTn id="40" dur="1000"/>
                                        <p:tgtEl>
                                          <p:spTgt spid="89"/>
                                        </p:tgtEl>
                                      </p:cBhvr>
                                    </p:animEffect>
                                    <p:anim calcmode="lin" valueType="num">
                                      <p:cBhvr>
                                        <p:cTn id="41" dur="1000" fill="hold"/>
                                        <p:tgtEl>
                                          <p:spTgt spid="89"/>
                                        </p:tgtEl>
                                        <p:attrNameLst>
                                          <p:attrName>ppt_x</p:attrName>
                                        </p:attrNameLst>
                                      </p:cBhvr>
                                      <p:tavLst>
                                        <p:tav tm="0">
                                          <p:val>
                                            <p:strVal val="#ppt_x"/>
                                          </p:val>
                                        </p:tav>
                                        <p:tav tm="100000">
                                          <p:val>
                                            <p:strVal val="#ppt_x"/>
                                          </p:val>
                                        </p:tav>
                                      </p:tavLst>
                                    </p:anim>
                                    <p:anim calcmode="lin" valueType="num">
                                      <p:cBhvr>
                                        <p:cTn id="42" dur="900" decel="100000" fill="hold"/>
                                        <p:tgtEl>
                                          <p:spTgt spid="8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9"/>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2000"/>
                                        <p:tgtEl>
                                          <p:spTgt spid="82"/>
                                        </p:tgtEl>
                                      </p:cBhvr>
                                    </p:animEffect>
                                    <p:set>
                                      <p:cBhvr>
                                        <p:cTn id="48" dur="1" fill="hold">
                                          <p:stCondLst>
                                            <p:cond delay="1999"/>
                                          </p:stCondLst>
                                        </p:cTn>
                                        <p:tgtEl>
                                          <p:spTgt spid="82"/>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2000"/>
                                        <p:tgtEl>
                                          <p:spTgt spid="89"/>
                                        </p:tgtEl>
                                      </p:cBhvr>
                                    </p:animEffect>
                                    <p:set>
                                      <p:cBhvr>
                                        <p:cTn id="51" dur="1" fill="hold">
                                          <p:stCondLst>
                                            <p:cond delay="1999"/>
                                          </p:stCondLst>
                                        </p:cTn>
                                        <p:tgtEl>
                                          <p:spTgt spid="89"/>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2000"/>
                                        <p:tgtEl>
                                          <p:spTgt spid="86"/>
                                        </p:tgtEl>
                                      </p:cBhvr>
                                    </p:animEffect>
                                    <p:set>
                                      <p:cBhvr>
                                        <p:cTn id="54" dur="1" fill="hold">
                                          <p:stCondLst>
                                            <p:cond delay="1999"/>
                                          </p:stCondLst>
                                        </p:cTn>
                                        <p:tgtEl>
                                          <p:spTgt spid="86"/>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2000"/>
                                        <p:tgtEl>
                                          <p:spTgt spid="83"/>
                                        </p:tgtEl>
                                      </p:cBhvr>
                                    </p:animEffect>
                                    <p:set>
                                      <p:cBhvr>
                                        <p:cTn id="57" dur="1" fill="hold">
                                          <p:stCondLst>
                                            <p:cond delay="1999"/>
                                          </p:stCondLst>
                                        </p:cTn>
                                        <p:tgtEl>
                                          <p:spTgt spid="8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2"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noProof="0" dirty="0"/>
              <a:t>Stilk- og blad-plott 3</a:t>
            </a:r>
          </a:p>
        </p:txBody>
      </p:sp>
      <p:sp>
        <p:nvSpPr>
          <p:cNvPr id="419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C5D41F5-953C-4040-9551-2DB11F8374A2}" type="slidenum">
              <a:rPr lang="en-US" altLang="en-US" sz="1200" smtClean="0">
                <a:solidFill>
                  <a:schemeClr val="accent1"/>
                </a:solidFill>
              </a:rPr>
              <a:pPr>
                <a:lnSpc>
                  <a:spcPct val="80000"/>
                </a:lnSpc>
                <a:spcBef>
                  <a:spcPct val="0"/>
                </a:spcBef>
                <a:buClrTx/>
                <a:buSzTx/>
                <a:buFontTx/>
                <a:buNone/>
              </a:pPr>
              <a:t>23</a:t>
            </a:fld>
            <a:endParaRPr lang="en-US" altLang="en-US" sz="1200">
              <a:solidFill>
                <a:schemeClr val="accent1"/>
              </a:solidFill>
            </a:endParaRPr>
          </a:p>
        </p:txBody>
      </p:sp>
      <p:sp>
        <p:nvSpPr>
          <p:cNvPr id="41987" name="Rectangle 3"/>
          <p:cNvSpPr txBox="1">
            <a:spLocks noChangeArrowheads="1"/>
          </p:cNvSpPr>
          <p:nvPr/>
        </p:nvSpPr>
        <p:spPr bwMode="auto">
          <a:xfrm>
            <a:off x="304800" y="1399040"/>
            <a:ext cx="8534400" cy="18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SzPct val="60000"/>
              <a:buFontTx/>
              <a:buNone/>
            </a:pPr>
            <a:r>
              <a:rPr lang="nb-NO" altLang="en-US" dirty="0">
                <a:solidFill>
                  <a:srgbClr val="000000"/>
                </a:solidFill>
              </a:rPr>
              <a:t>Hvis det er veldig få stammer (dataene dekker bare et lite intervall av verdier), ønsker vi kanskje å skrive opp flere stammer ved å </a:t>
            </a:r>
            <a:r>
              <a:rPr lang="nb-NO" altLang="en-US" b="1" dirty="0">
                <a:solidFill>
                  <a:srgbClr val="800000"/>
                </a:solidFill>
              </a:rPr>
              <a:t>dele opp</a:t>
            </a:r>
            <a:r>
              <a:rPr lang="nb-NO" altLang="en-US" dirty="0">
                <a:solidFill>
                  <a:srgbClr val="000000"/>
                </a:solidFill>
              </a:rPr>
              <a:t> de opprinnelige stammene.</a:t>
            </a:r>
          </a:p>
          <a:p>
            <a:pPr eaLnBrk="1" hangingPunct="1">
              <a:spcBef>
                <a:spcPct val="40000"/>
              </a:spcBef>
              <a:buSzPct val="60000"/>
              <a:buFontTx/>
              <a:buNone/>
            </a:pPr>
            <a:r>
              <a:rPr lang="nb-NO" altLang="en-US" b="1" u="sng" dirty="0">
                <a:solidFill>
                  <a:schemeClr val="accent1"/>
                </a:solidFill>
              </a:rPr>
              <a:t>Eksempel</a:t>
            </a:r>
            <a:r>
              <a:rPr lang="nb-NO" altLang="en-US" b="1" dirty="0">
                <a:solidFill>
                  <a:schemeClr val="accent1"/>
                </a:solidFill>
              </a:rPr>
              <a:t>:</a:t>
            </a:r>
            <a:r>
              <a:rPr lang="nb-NO" altLang="en-US" dirty="0">
                <a:solidFill>
                  <a:srgbClr val="000000"/>
                </a:solidFill>
              </a:rPr>
              <a:t> Hvis alle dataverdiene ligger mellom 150 og 179, ønsker vi kanskje å velge følgende stammer:</a:t>
            </a:r>
          </a:p>
          <a:p>
            <a:pPr eaLnBrk="1" hangingPunct="1">
              <a:spcBef>
                <a:spcPct val="40000"/>
              </a:spcBef>
              <a:buClr>
                <a:schemeClr val="accent2"/>
              </a:buClr>
              <a:buSzPct val="60000"/>
              <a:buFont typeface="Wingdings" panose="05000000000000000000" pitchFamily="2" charset="2"/>
              <a:buChar char=""/>
            </a:pPr>
            <a:endParaRPr lang="nb-NO" altLang="en-US" dirty="0">
              <a:solidFill>
                <a:srgbClr val="000000"/>
              </a:solidFill>
            </a:endParaRPr>
          </a:p>
        </p:txBody>
      </p:sp>
      <p:grpSp>
        <p:nvGrpSpPr>
          <p:cNvPr id="2" name="Group 8" descr="The image shows the stem values 15, 15, 16, 16, 17 and 17. There is no leaf value shown in this image."/>
          <p:cNvGrpSpPr>
            <a:grpSpLocks/>
          </p:cNvGrpSpPr>
          <p:nvPr/>
        </p:nvGrpSpPr>
        <p:grpSpPr bwMode="auto">
          <a:xfrm>
            <a:off x="1295400" y="3694113"/>
            <a:ext cx="1143000" cy="1938337"/>
            <a:chOff x="816" y="2160"/>
            <a:chExt cx="720" cy="1221"/>
          </a:xfrm>
        </p:grpSpPr>
        <p:sp>
          <p:nvSpPr>
            <p:cNvPr id="41991" name="Text Box 5"/>
            <p:cNvSpPr txBox="1">
              <a:spLocks noChangeArrowheads="1"/>
            </p:cNvSpPr>
            <p:nvPr/>
          </p:nvSpPr>
          <p:spPr bwMode="auto">
            <a:xfrm>
              <a:off x="816" y="2160"/>
              <a:ext cx="720"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en-US">
                  <a:solidFill>
                    <a:schemeClr val="tx1"/>
                  </a:solidFill>
                </a:rPr>
                <a:t>15</a:t>
              </a:r>
              <a:br>
                <a:rPr lang="en-US" altLang="en-US">
                  <a:solidFill>
                    <a:schemeClr val="tx1"/>
                  </a:solidFill>
                </a:rPr>
              </a:br>
              <a:r>
                <a:rPr lang="en-US" altLang="en-US">
                  <a:solidFill>
                    <a:schemeClr val="tx1"/>
                  </a:solidFill>
                </a:rPr>
                <a:t>15</a:t>
              </a:r>
              <a:br>
                <a:rPr lang="en-US" altLang="en-US">
                  <a:solidFill>
                    <a:schemeClr val="tx1"/>
                  </a:solidFill>
                </a:rPr>
              </a:br>
              <a:r>
                <a:rPr lang="en-US" altLang="en-US">
                  <a:solidFill>
                    <a:schemeClr val="tx1"/>
                  </a:solidFill>
                </a:rPr>
                <a:t>16</a:t>
              </a:r>
              <a:br>
                <a:rPr lang="en-US" altLang="en-US">
                  <a:solidFill>
                    <a:schemeClr val="tx1"/>
                  </a:solidFill>
                </a:rPr>
              </a:br>
              <a:r>
                <a:rPr lang="en-US" altLang="en-US">
                  <a:solidFill>
                    <a:schemeClr val="tx1"/>
                  </a:solidFill>
                </a:rPr>
                <a:t>16</a:t>
              </a:r>
              <a:br>
                <a:rPr lang="en-US" altLang="en-US">
                  <a:solidFill>
                    <a:schemeClr val="tx1"/>
                  </a:solidFill>
                </a:rPr>
              </a:br>
              <a:r>
                <a:rPr lang="en-US" altLang="en-US">
                  <a:solidFill>
                    <a:schemeClr val="tx1"/>
                  </a:solidFill>
                </a:rPr>
                <a:t>17</a:t>
              </a:r>
              <a:br>
                <a:rPr lang="en-US" altLang="en-US">
                  <a:solidFill>
                    <a:schemeClr val="tx1"/>
                  </a:solidFill>
                </a:rPr>
              </a:br>
              <a:r>
                <a:rPr lang="en-US" altLang="en-US">
                  <a:solidFill>
                    <a:schemeClr val="tx1"/>
                  </a:solidFill>
                </a:rPr>
                <a:t>17</a:t>
              </a:r>
            </a:p>
          </p:txBody>
        </p:sp>
        <p:sp>
          <p:nvSpPr>
            <p:cNvPr id="41992" name="Line 6"/>
            <p:cNvSpPr>
              <a:spLocks noChangeShapeType="1"/>
            </p:cNvSpPr>
            <p:nvPr/>
          </p:nvSpPr>
          <p:spPr bwMode="auto">
            <a:xfrm>
              <a:off x="1152" y="2160"/>
              <a:ext cx="0" cy="122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9" name="Text Box 7"/>
          <p:cNvSpPr txBox="1">
            <a:spLocks noChangeArrowheads="1"/>
          </p:cNvSpPr>
          <p:nvPr/>
        </p:nvSpPr>
        <p:spPr bwMode="auto">
          <a:xfrm>
            <a:off x="2895600" y="4060825"/>
            <a:ext cx="5638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nb-NO" altLang="en-US" dirty="0">
                <a:solidFill>
                  <a:schemeClr val="tx1"/>
                </a:solidFill>
              </a:rPr>
              <a:t>Blader 0–4 vil settes ved den øverste av de tilhørende stammene</a:t>
            </a:r>
            <a:r>
              <a:rPr lang="nb-NO" altLang="ja-JP" dirty="0">
                <a:solidFill>
                  <a:schemeClr val="tx1"/>
                </a:solidFill>
              </a:rPr>
              <a:t>, og blader 5–9 settes ved den nederste av de tilhørende stammene</a:t>
            </a:r>
            <a:endParaRPr lang="nb-NO" altLang="en-US"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183FF1-26B7-0E4B-9432-3C1E0D46454B}"/>
              </a:ext>
            </a:extLst>
          </p:cNvPr>
          <p:cNvSpPr>
            <a:spLocks noGrp="1"/>
          </p:cNvSpPr>
          <p:nvPr>
            <p:ph type="title"/>
          </p:nvPr>
        </p:nvSpPr>
        <p:spPr/>
        <p:txBody>
          <a:bodyPr/>
          <a:lstStyle/>
          <a:p>
            <a:r>
              <a:rPr lang="nb-NO" dirty="0"/>
              <a:t>Stilk- og blad-plott 4</a:t>
            </a:r>
          </a:p>
        </p:txBody>
      </p:sp>
      <p:sp>
        <p:nvSpPr>
          <p:cNvPr id="3" name="Plassholder for lysbildenummer 2">
            <a:extLst>
              <a:ext uri="{FF2B5EF4-FFF2-40B4-BE49-F238E27FC236}">
                <a16:creationId xmlns:a16="http://schemas.microsoft.com/office/drawing/2014/main" id="{41A8E76C-DF66-704D-9084-9E20D537E81D}"/>
              </a:ext>
            </a:extLst>
          </p:cNvPr>
          <p:cNvSpPr>
            <a:spLocks noGrp="1"/>
          </p:cNvSpPr>
          <p:nvPr>
            <p:ph type="sldNum" sz="quarter" idx="12"/>
          </p:nvPr>
        </p:nvSpPr>
        <p:spPr/>
        <p:txBody>
          <a:bodyPr/>
          <a:lstStyle/>
          <a:p>
            <a:pPr>
              <a:defRPr/>
            </a:pPr>
            <a:fld id="{4AED5BF9-BA7E-4DF7-A0EE-26F1EF0B583E}" type="slidenum">
              <a:rPr lang="en-US" altLang="en-US" smtClean="0"/>
              <a:pPr>
                <a:defRPr/>
              </a:pPr>
              <a:t>24</a:t>
            </a:fld>
            <a:endParaRPr lang="en-US" altLang="en-US"/>
          </a:p>
        </p:txBody>
      </p:sp>
      <p:pic>
        <p:nvPicPr>
          <p:cNvPr id="4" name="Picture Placeholder 5" descr=" Figure 1.5 shows one stemplot for control and SCF conditions. Stem values are 3, 4, 5, 6, and 7.  The leaf values corresponding to the stem value 3 are 8, 5, and 3 for the control, and 1 and 5 for the SCF.  The leaf values corresponding to the stem value 4 are 9, 9, 8, 7, 7, 7, 6, 3, 2, 2, and 1 for the control, and 2, 3, 3, 3, 4, 4, 5, 7, 8, and 9 for the SCF. The leaf values corresponding to the stem value 5 are 9, 5, 3, 1, and 1 for the control, and 1 and 2 for the SCF.  The leaf values corresponding to the stem value 6 are 8, 6, and 3 for the control, and 1 and 2 for the SCF.  The leaf values corresponding to the stem value 7 are 2 for the control, and 0, 3, and 6 for the SCF.">
            <a:extLst>
              <a:ext uri="{FF2B5EF4-FFF2-40B4-BE49-F238E27FC236}">
                <a16:creationId xmlns:a16="http://schemas.microsoft.com/office/drawing/2014/main" id="{0CC0C8A4-12C4-6549-A1EA-D1517A76B063}"/>
              </a:ext>
            </a:extLst>
          </p:cNvPr>
          <p:cNvPicPr>
            <a:picLocks noChangeAspect="1"/>
          </p:cNvPicPr>
          <p:nvPr/>
        </p:nvPicPr>
        <p:blipFill>
          <a:blip r:embed="rId3">
            <a:extLst>
              <a:ext uri="{28A0092B-C50C-407E-A947-70E740481C1C}">
                <a14:useLocalDpi xmlns:a14="http://schemas.microsoft.com/office/drawing/2010/main" val="0"/>
              </a:ext>
            </a:extLst>
          </a:blip>
          <a:srcRect t="-22237" b="-22237"/>
          <a:stretch>
            <a:fillRect/>
          </a:stretch>
        </p:blipFill>
        <p:spPr>
          <a:xfrm>
            <a:off x="174625" y="2518475"/>
            <a:ext cx="4568824" cy="2975216"/>
          </a:xfrm>
          <a:prstGeom prst="rect">
            <a:avLst/>
          </a:prstGeom>
        </p:spPr>
      </p:pic>
      <p:pic>
        <p:nvPicPr>
          <p:cNvPr id="5" name="Picture Placeholder 5" descr=" Figure 1.6 shows one stemplot for control and SCF conditions. Stem values are duplicates of 3, 4, 5, 6, and 7.  The leaf values corresponding to the stem value 3a are 3 for the control, and 1 for the SCF.  The leaf values corresponding to the stem value 3b are 8, and 5 for the control, and 5 for the SCF.  The leaf values corresponding to the stem value 4a are 3, 2, 2, and 1 for the control, and 2, 3, 3, 3, 4, and 4 for the SCF.  The leaf values corresponding to the stem value 4b are 9, 9, 8, 7, 7, 7, and 6 for the control, and 5, 7, 8, and 9 for the SCF.   The leaf values corresponding to the stem value 5a are 3, 1, and 1 for the control, and 0, 0, 3, 3, and 4 for the SCF.  The leaf values corresponding to the stem value 5b are 9, and 5 for the control, and 9 for the SCF.  The leaf values corresponding to the stem value 6a are 3 for the control, and 1 and 2 for the SCF.   The leaf values corresponding to the stem value 6b are 8 and 6 for the control, nothing for the SCF.  The leaf values corresponding to the stem value 7a are 2 for the control, and 0 and 3 for the SCF.  The leaf values corresponding to the stem value 7b are nothing for the control, and 6 for the SCF.">
            <a:extLst>
              <a:ext uri="{FF2B5EF4-FFF2-40B4-BE49-F238E27FC236}">
                <a16:creationId xmlns:a16="http://schemas.microsoft.com/office/drawing/2014/main" id="{6FEDEBEE-36E9-8E47-8B5B-7C501A041311}"/>
              </a:ext>
            </a:extLst>
          </p:cNvPr>
          <p:cNvPicPr>
            <a:picLocks noChangeAspect="1"/>
          </p:cNvPicPr>
          <p:nvPr/>
        </p:nvPicPr>
        <p:blipFill>
          <a:blip r:embed="rId4">
            <a:extLst>
              <a:ext uri="{28A0092B-C50C-407E-A947-70E740481C1C}">
                <a14:useLocalDpi xmlns:a14="http://schemas.microsoft.com/office/drawing/2010/main" val="0"/>
              </a:ext>
            </a:extLst>
          </a:blip>
          <a:srcRect l="-54849" r="-54849"/>
          <a:stretch>
            <a:fillRect/>
          </a:stretch>
        </p:blipFill>
        <p:spPr>
          <a:xfrm>
            <a:off x="4419600" y="2518475"/>
            <a:ext cx="5031638" cy="3276600"/>
          </a:xfrm>
          <a:prstGeom prst="rect">
            <a:avLst/>
          </a:prstGeom>
        </p:spPr>
      </p:pic>
      <p:sp>
        <p:nvSpPr>
          <p:cNvPr id="6" name="TekstSylinder 5">
            <a:extLst>
              <a:ext uri="{FF2B5EF4-FFF2-40B4-BE49-F238E27FC236}">
                <a16:creationId xmlns:a16="http://schemas.microsoft.com/office/drawing/2014/main" id="{B66554D2-C3D7-094C-AC41-F6C1F85E5FE9}"/>
              </a:ext>
            </a:extLst>
          </p:cNvPr>
          <p:cNvSpPr txBox="1"/>
          <p:nvPr/>
        </p:nvSpPr>
        <p:spPr>
          <a:xfrm>
            <a:off x="403331" y="1298816"/>
            <a:ext cx="8225329" cy="646331"/>
          </a:xfrm>
          <a:prstGeom prst="rect">
            <a:avLst/>
          </a:prstGeom>
          <a:noFill/>
        </p:spPr>
        <p:txBody>
          <a:bodyPr wrap="none" rtlCol="0">
            <a:spAutoFit/>
          </a:bodyPr>
          <a:lstStyle/>
          <a:p>
            <a:r>
              <a:rPr lang="nb-NO" dirty="0"/>
              <a:t>Eksempel på å dele opp stammene (opptak av kalsium for kontroll-gruppe og </a:t>
            </a:r>
          </a:p>
          <a:p>
            <a:r>
              <a:rPr lang="nb-NO" dirty="0"/>
              <a:t>en gruppe som inntar SCF-løselig mais-fiber): </a:t>
            </a:r>
          </a:p>
        </p:txBody>
      </p:sp>
    </p:spTree>
    <p:extLst>
      <p:ext uri="{BB962C8B-B14F-4D97-AF65-F5344CB8AC3E}">
        <p14:creationId xmlns:p14="http://schemas.microsoft.com/office/powerpoint/2010/main" val="401266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Histogrammer 1</a:t>
            </a:r>
          </a:p>
        </p:txBody>
      </p:sp>
      <p:sp>
        <p:nvSpPr>
          <p:cNvPr id="440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4E3E0D3C-09F3-4948-9F86-42C375FD82F7}" type="slidenum">
              <a:rPr lang="en-US" altLang="en-US" sz="1200" smtClean="0">
                <a:solidFill>
                  <a:schemeClr val="accent1"/>
                </a:solidFill>
              </a:rPr>
              <a:pPr>
                <a:lnSpc>
                  <a:spcPct val="80000"/>
                </a:lnSpc>
                <a:spcBef>
                  <a:spcPct val="0"/>
                </a:spcBef>
                <a:buClrTx/>
                <a:buSzTx/>
                <a:buFontTx/>
                <a:buNone/>
              </a:pPr>
              <a:t>25</a:t>
            </a:fld>
            <a:endParaRPr lang="en-US" altLang="en-US" sz="1200">
              <a:solidFill>
                <a:schemeClr val="accent1"/>
              </a:solidFill>
            </a:endParaRPr>
          </a:p>
        </p:txBody>
      </p:sp>
      <p:sp>
        <p:nvSpPr>
          <p:cNvPr id="44035" name="Rectangle 3"/>
          <p:cNvSpPr txBox="1">
            <a:spLocks noChangeArrowheads="1"/>
          </p:cNvSpPr>
          <p:nvPr/>
        </p:nvSpPr>
        <p:spPr bwMode="auto">
          <a:xfrm>
            <a:off x="304800" y="1558925"/>
            <a:ext cx="8534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For kvantitative datasett som er store:</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Del de mulige verdiene inn i </a:t>
            </a:r>
            <a:r>
              <a:rPr lang="nb-NO" altLang="en-US" sz="2000" b="1" dirty="0">
                <a:solidFill>
                  <a:srgbClr val="800000"/>
                </a:solidFill>
              </a:rPr>
              <a:t>klasser </a:t>
            </a:r>
            <a:r>
              <a:rPr lang="nb-NO" altLang="en-US" sz="2000" dirty="0">
                <a:solidFill>
                  <a:schemeClr val="tx1"/>
                </a:solidFill>
              </a:rPr>
              <a:t>eller intervaller som er like brede</a:t>
            </a:r>
            <a:r>
              <a:rPr lang="nb-NO" altLang="en-US" sz="2000" dirty="0">
                <a:solidFill>
                  <a:srgbClr val="000000"/>
                </a:solidFill>
              </a:rPr>
              <a:t>.</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Tell hvor mange observasjoner som faller i hvert intervall. I stedet for antall, kan man bruke prosentandeler.</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Tegn et bilde som representerer fordelingen- høyden på hver stolpe tilsvarer antall (eller prosentandel) observasjoner i det tilhørende intervallet. </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Dersom du skal sammenligne fordelinger med ulikt antall observasjoner: bruk prosentandeler i stedet for antall!</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B23FFD-04DA-E841-B538-D9A1A94E4D73}"/>
              </a:ext>
            </a:extLst>
          </p:cNvPr>
          <p:cNvSpPr>
            <a:spLocks noGrp="1"/>
          </p:cNvSpPr>
          <p:nvPr>
            <p:ph type="title"/>
          </p:nvPr>
        </p:nvSpPr>
        <p:spPr/>
        <p:txBody>
          <a:bodyPr/>
          <a:lstStyle/>
          <a:p>
            <a:r>
              <a:rPr lang="nb-NO" dirty="0"/>
              <a:t>Histogrammer: Eksempel</a:t>
            </a:r>
          </a:p>
        </p:txBody>
      </p:sp>
      <p:sp>
        <p:nvSpPr>
          <p:cNvPr id="3" name="Plassholder for lysbildenummer 2">
            <a:extLst>
              <a:ext uri="{FF2B5EF4-FFF2-40B4-BE49-F238E27FC236}">
                <a16:creationId xmlns:a16="http://schemas.microsoft.com/office/drawing/2014/main" id="{87EA0752-BAF2-414A-B775-3B8158981D69}"/>
              </a:ext>
            </a:extLst>
          </p:cNvPr>
          <p:cNvSpPr>
            <a:spLocks noGrp="1"/>
          </p:cNvSpPr>
          <p:nvPr>
            <p:ph type="sldNum" sz="quarter" idx="12"/>
          </p:nvPr>
        </p:nvSpPr>
        <p:spPr/>
        <p:txBody>
          <a:bodyPr/>
          <a:lstStyle/>
          <a:p>
            <a:pPr>
              <a:defRPr/>
            </a:pPr>
            <a:fld id="{4AED5BF9-BA7E-4DF7-A0EE-26F1EF0B583E}" type="slidenum">
              <a:rPr lang="en-US" altLang="en-US" smtClean="0"/>
              <a:pPr>
                <a:defRPr/>
              </a:pPr>
              <a:t>26</a:t>
            </a:fld>
            <a:endParaRPr lang="en-US" altLang="en-US"/>
          </a:p>
        </p:txBody>
      </p:sp>
      <p:sp>
        <p:nvSpPr>
          <p:cNvPr id="4" name="Rectangle 3">
            <a:extLst>
              <a:ext uri="{FF2B5EF4-FFF2-40B4-BE49-F238E27FC236}">
                <a16:creationId xmlns:a16="http://schemas.microsoft.com/office/drawing/2014/main" id="{2A050E84-F346-CD40-B07A-E6506F6575D3}"/>
              </a:ext>
            </a:extLst>
          </p:cNvPr>
          <p:cNvSpPr txBox="1">
            <a:spLocks noChangeArrowheads="1"/>
          </p:cNvSpPr>
          <p:nvPr/>
        </p:nvSpPr>
        <p:spPr bwMode="auto">
          <a:xfrm>
            <a:off x="304800" y="990600"/>
            <a:ext cx="8534400" cy="47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en-US" altLang="en-US" sz="2400" dirty="0">
                <a:solidFill>
                  <a:srgbClr val="000000"/>
                </a:solidFill>
              </a:rPr>
              <a:t>IQ-score for 60 5.-klassinger</a:t>
            </a:r>
          </a:p>
        </p:txBody>
      </p:sp>
      <p:graphicFrame>
        <p:nvGraphicFramePr>
          <p:cNvPr id="5" name="object 41">
            <a:extLst>
              <a:ext uri="{FF2B5EF4-FFF2-40B4-BE49-F238E27FC236}">
                <a16:creationId xmlns:a16="http://schemas.microsoft.com/office/drawing/2014/main" id="{B71A41E1-55F9-EA4E-B188-38CE41AFDCD0}"/>
              </a:ext>
            </a:extLst>
          </p:cNvPr>
          <p:cNvGraphicFramePr>
            <a:graphicFrameLocks noGrp="1"/>
          </p:cNvGraphicFramePr>
          <p:nvPr>
            <p:extLst>
              <p:ext uri="{D42A27DB-BD31-4B8C-83A1-F6EECF244321}">
                <p14:modId xmlns:p14="http://schemas.microsoft.com/office/powerpoint/2010/main" val="3680063649"/>
              </p:ext>
            </p:extLst>
          </p:nvPr>
        </p:nvGraphicFramePr>
        <p:xfrm>
          <a:off x="174625" y="1600202"/>
          <a:ext cx="5280030" cy="4800598"/>
        </p:xfrm>
        <a:graphic>
          <a:graphicData uri="http://schemas.openxmlformats.org/drawingml/2006/table">
            <a:tbl>
              <a:tblPr firstRow="1" bandRow="1">
                <a:tableStyleId>{2D5ABB26-0587-4C30-8999-92F81FD0307C}</a:tableStyleId>
              </a:tblPr>
              <a:tblGrid>
                <a:gridCol w="528003">
                  <a:extLst>
                    <a:ext uri="{9D8B030D-6E8A-4147-A177-3AD203B41FA5}">
                      <a16:colId xmlns:a16="http://schemas.microsoft.com/office/drawing/2014/main" val="20000"/>
                    </a:ext>
                  </a:extLst>
                </a:gridCol>
                <a:gridCol w="528003">
                  <a:extLst>
                    <a:ext uri="{9D8B030D-6E8A-4147-A177-3AD203B41FA5}">
                      <a16:colId xmlns:a16="http://schemas.microsoft.com/office/drawing/2014/main" val="20001"/>
                    </a:ext>
                  </a:extLst>
                </a:gridCol>
                <a:gridCol w="528003">
                  <a:extLst>
                    <a:ext uri="{9D8B030D-6E8A-4147-A177-3AD203B41FA5}">
                      <a16:colId xmlns:a16="http://schemas.microsoft.com/office/drawing/2014/main" val="20002"/>
                    </a:ext>
                  </a:extLst>
                </a:gridCol>
                <a:gridCol w="528003">
                  <a:extLst>
                    <a:ext uri="{9D8B030D-6E8A-4147-A177-3AD203B41FA5}">
                      <a16:colId xmlns:a16="http://schemas.microsoft.com/office/drawing/2014/main" val="20003"/>
                    </a:ext>
                  </a:extLst>
                </a:gridCol>
                <a:gridCol w="528003">
                  <a:extLst>
                    <a:ext uri="{9D8B030D-6E8A-4147-A177-3AD203B41FA5}">
                      <a16:colId xmlns:a16="http://schemas.microsoft.com/office/drawing/2014/main" val="20004"/>
                    </a:ext>
                  </a:extLst>
                </a:gridCol>
                <a:gridCol w="528003">
                  <a:extLst>
                    <a:ext uri="{9D8B030D-6E8A-4147-A177-3AD203B41FA5}">
                      <a16:colId xmlns:a16="http://schemas.microsoft.com/office/drawing/2014/main" val="20005"/>
                    </a:ext>
                  </a:extLst>
                </a:gridCol>
                <a:gridCol w="528003">
                  <a:extLst>
                    <a:ext uri="{9D8B030D-6E8A-4147-A177-3AD203B41FA5}">
                      <a16:colId xmlns:a16="http://schemas.microsoft.com/office/drawing/2014/main" val="20006"/>
                    </a:ext>
                  </a:extLst>
                </a:gridCol>
                <a:gridCol w="528003">
                  <a:extLst>
                    <a:ext uri="{9D8B030D-6E8A-4147-A177-3AD203B41FA5}">
                      <a16:colId xmlns:a16="http://schemas.microsoft.com/office/drawing/2014/main" val="20007"/>
                    </a:ext>
                  </a:extLst>
                </a:gridCol>
                <a:gridCol w="528003">
                  <a:extLst>
                    <a:ext uri="{9D8B030D-6E8A-4147-A177-3AD203B41FA5}">
                      <a16:colId xmlns:a16="http://schemas.microsoft.com/office/drawing/2014/main" val="20008"/>
                    </a:ext>
                  </a:extLst>
                </a:gridCol>
                <a:gridCol w="528003">
                  <a:extLst>
                    <a:ext uri="{9D8B030D-6E8A-4147-A177-3AD203B41FA5}">
                      <a16:colId xmlns:a16="http://schemas.microsoft.com/office/drawing/2014/main" val="20009"/>
                    </a:ext>
                  </a:extLst>
                </a:gridCol>
              </a:tblGrid>
              <a:tr h="872836">
                <a:tc gridSpan="2">
                  <a:txBody>
                    <a:bodyPr/>
                    <a:lstStyle/>
                    <a:p>
                      <a:pPr marL="182880" algn="l">
                        <a:lnSpc>
                          <a:spcPct val="100000"/>
                        </a:lnSpc>
                        <a:spcBef>
                          <a:spcPts val="0"/>
                        </a:spcBef>
                      </a:pPr>
                      <a:r>
                        <a:rPr sz="1500" b="1" dirty="0">
                          <a:solidFill>
                            <a:schemeClr val="bg1"/>
                          </a:solidFill>
                          <a:latin typeface="Helvetica LT Std Cond" pitchFamily="34" charset="0"/>
                        </a:rPr>
                        <a:t>TABLE</a:t>
                      </a:r>
                      <a:r>
                        <a:rPr lang="en-US" sz="1500" b="1" dirty="0">
                          <a:solidFill>
                            <a:schemeClr val="bg1"/>
                          </a:solidFill>
                          <a:latin typeface="Helvetica LT Std Cond" pitchFamily="34" charset="0"/>
                        </a:rPr>
                        <a:t> </a:t>
                      </a:r>
                      <a:r>
                        <a:rPr sz="1500" b="1" dirty="0">
                          <a:solidFill>
                            <a:schemeClr val="bg1"/>
                          </a:solidFill>
                          <a:latin typeface="Helvetica LT Std Cond" pitchFamily="34" charset="0"/>
                        </a:rPr>
                        <a:t>1.1</a:t>
                      </a:r>
                      <a:endParaRPr lang="en-US" sz="1500" b="1" dirty="0">
                        <a:solidFill>
                          <a:schemeClr val="bg1"/>
                        </a:solidFill>
                        <a:latin typeface="Helvetica LT Std Cond"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gradFill flip="none" rotWithShape="1">
                      <a:gsLst>
                        <a:gs pos="10000">
                          <a:srgbClr val="006288"/>
                        </a:gs>
                        <a:gs pos="0">
                          <a:srgbClr val="006288"/>
                        </a:gs>
                        <a:gs pos="100000">
                          <a:srgbClr val="C4E7E4"/>
                        </a:gs>
                      </a:gsLst>
                      <a:lin ang="0" scaled="1"/>
                      <a:tileRect/>
                    </a:gradFill>
                  </a:tcPr>
                </a:tc>
                <a:tc hMerge="1">
                  <a:txBody>
                    <a:bodyPr/>
                    <a:lstStyle/>
                    <a:p>
                      <a:endParaRPr/>
                    </a:p>
                  </a:txBody>
                  <a:tcPr marL="0" marR="0" marT="0" marB="0"/>
                </a:tc>
                <a:tc gridSpan="8">
                  <a:txBody>
                    <a:bodyPr/>
                    <a:lstStyle/>
                    <a:p>
                      <a:pPr marL="182880" algn="l">
                        <a:lnSpc>
                          <a:spcPct val="100000"/>
                        </a:lnSpc>
                        <a:spcBef>
                          <a:spcPts val="75"/>
                        </a:spcBef>
                      </a:pPr>
                      <a:r>
                        <a:rPr sz="1600" b="1" dirty="0">
                          <a:solidFill>
                            <a:srgbClr val="006288"/>
                          </a:solidFill>
                          <a:latin typeface="Helvetica LT Std Cond" pitchFamily="34" charset="0"/>
                        </a:rPr>
                        <a:t>IQ Test Scores</a:t>
                      </a:r>
                      <a:r>
                        <a:rPr lang="en-US" sz="1600" b="1" dirty="0">
                          <a:solidFill>
                            <a:srgbClr val="006288"/>
                          </a:solidFill>
                          <a:latin typeface="Helvetica LT Std Cond" pitchFamily="34" charset="0"/>
                        </a:rPr>
                        <a:t> </a:t>
                      </a:r>
                      <a:r>
                        <a:rPr sz="1600" b="1" dirty="0">
                          <a:solidFill>
                            <a:srgbClr val="006288"/>
                          </a:solidFill>
                          <a:latin typeface="Helvetica LT Std Cond" pitchFamily="34" charset="0"/>
                        </a:rPr>
                        <a:t>for 60 Randomly Chosen Fifth-Grad</a:t>
                      </a:r>
                      <a:r>
                        <a:rPr lang="en-US" sz="1600" b="1" dirty="0">
                          <a:solidFill>
                            <a:srgbClr val="006288"/>
                          </a:solidFill>
                          <a:latin typeface="Helvetica LT Std Cond" pitchFamily="34" charset="0"/>
                        </a:rPr>
                        <a:t>e</a:t>
                      </a:r>
                      <a:r>
                        <a:rPr lang="en-US" sz="1600" b="1" baseline="0" dirty="0">
                          <a:solidFill>
                            <a:srgbClr val="006288"/>
                          </a:solidFill>
                          <a:latin typeface="Helvetica LT Std Cond" pitchFamily="34" charset="0"/>
                        </a:rPr>
                        <a:t> </a:t>
                      </a:r>
                      <a:r>
                        <a:rPr sz="1600" b="1" dirty="0">
                          <a:solidFill>
                            <a:srgbClr val="006288"/>
                          </a:solidFill>
                          <a:latin typeface="Helvetica LT Std Cond" pitchFamily="34" charset="0"/>
                        </a:rPr>
                        <a:t>Students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54627">
                <a:tc>
                  <a:txBody>
                    <a:bodyPr/>
                    <a:lstStyle/>
                    <a:p>
                      <a:pPr algn="r">
                        <a:lnSpc>
                          <a:spcPct val="100000"/>
                        </a:lnSpc>
                      </a:pPr>
                      <a:r>
                        <a:rPr sz="1600" dirty="0">
                          <a:latin typeface="Times LT Std" pitchFamily="18" charset="0"/>
                        </a:rPr>
                        <a:t>145</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139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126</a:t>
                      </a:r>
                      <a:endParaRPr kumimoji="0" lang="en-US" sz="1600" b="0" i="0" u="none" strike="noStrike" kern="1200" cap="none" spc="0" normalizeH="0" baseline="0" noProof="0" dirty="0">
                        <a:ln>
                          <a:noFill/>
                        </a:ln>
                        <a:solidFill>
                          <a:prstClr val="black"/>
                        </a:solidFill>
                        <a:effectLst/>
                        <a:uLnTx/>
                        <a:uFillTx/>
                        <a:latin typeface="Times LT Std" pitchFamily="18" charset="0"/>
                        <a:ea typeface="+mn-ea"/>
                        <a:cs typeface="+mn-cs"/>
                      </a:endParaRP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122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125</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130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96</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sz="1600" dirty="0">
                          <a:latin typeface="Times LT Std" pitchFamily="18" charset="0"/>
                        </a:rPr>
                        <a:t>110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118</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118</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solidFill>
                        <a:srgbClr val="00628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4627">
                <a:tc>
                  <a:txBody>
                    <a:bodyPr/>
                    <a:lstStyle/>
                    <a:p>
                      <a:pPr algn="r">
                        <a:lnSpc>
                          <a:spcPct val="100000"/>
                        </a:lnSpc>
                        <a:spcBef>
                          <a:spcPts val="15"/>
                        </a:spcBef>
                      </a:pPr>
                      <a:r>
                        <a:rPr sz="1600" dirty="0">
                          <a:latin typeface="Times LT Std" pitchFamily="18" charset="0"/>
                        </a:rPr>
                        <a:t>101</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142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124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134</a:t>
                      </a:r>
                      <a:endParaRPr kumimoji="0" lang="en-US" sz="1600" b="0" i="0" u="none" strike="noStrike" kern="1200" cap="none" spc="0" normalizeH="0" baseline="0" noProof="0" dirty="0">
                        <a:ln>
                          <a:noFill/>
                        </a:ln>
                        <a:solidFill>
                          <a:prstClr val="black"/>
                        </a:solidFill>
                        <a:effectLst/>
                        <a:uLnTx/>
                        <a:uFillTx/>
                        <a:latin typeface="Times LT Std" pitchFamily="18" charset="0"/>
                        <a:ea typeface="+mn-ea"/>
                        <a:cs typeface="+mn-cs"/>
                      </a:endParaRP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113</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81</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113</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4627">
                <a:tc>
                  <a:txBody>
                    <a:bodyPr/>
                    <a:lstStyle/>
                    <a:p>
                      <a:pPr algn="r">
                        <a:lnSpc>
                          <a:spcPct val="100000"/>
                        </a:lnSpc>
                        <a:spcBef>
                          <a:spcPts val="15"/>
                        </a:spcBef>
                      </a:pPr>
                      <a:r>
                        <a:rPr sz="1600" dirty="0">
                          <a:latin typeface="Times LT Std" pitchFamily="18" charset="0"/>
                        </a:rPr>
                        <a:t>123</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94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136</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131</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124</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54627">
                <a:tc>
                  <a:txBody>
                    <a:bodyPr/>
                    <a:lstStyle/>
                    <a:p>
                      <a:pPr algn="r">
                        <a:lnSpc>
                          <a:spcPct val="100000"/>
                        </a:lnSpc>
                        <a:spcBef>
                          <a:spcPts val="15"/>
                        </a:spcBef>
                      </a:pPr>
                      <a:r>
                        <a:rPr sz="1600" dirty="0">
                          <a:latin typeface="Times LT Std" pitchFamily="18" charset="0"/>
                        </a:rPr>
                        <a:t>106</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124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115</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133</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116</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137</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54627">
                <a:tc>
                  <a:txBody>
                    <a:bodyPr/>
                    <a:lstStyle/>
                    <a:p>
                      <a:pPr algn="r">
                        <a:lnSpc>
                          <a:spcPct val="100000"/>
                        </a:lnSpc>
                        <a:spcBef>
                          <a:spcPts val="15"/>
                        </a:spcBef>
                      </a:pPr>
                      <a:r>
                        <a:rPr sz="1600" dirty="0">
                          <a:latin typeface="Times LT Std" pitchFamily="18" charset="0"/>
                        </a:rPr>
                        <a:t>117</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90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103</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139</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101</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122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105</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97</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89</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54627">
                <a:tc>
                  <a:txBody>
                    <a:bodyPr/>
                    <a:lstStyle/>
                    <a:p>
                      <a:pPr algn="r">
                        <a:lnSpc>
                          <a:spcPct val="100000"/>
                        </a:lnSpc>
                        <a:spcBef>
                          <a:spcPts val="15"/>
                        </a:spcBef>
                      </a:pPr>
                      <a:r>
                        <a:rPr sz="1600" dirty="0">
                          <a:latin typeface="Times LT Std" pitchFamily="18" charset="0"/>
                        </a:rPr>
                        <a:t>102</a:t>
                      </a:r>
                    </a:p>
                  </a:txBody>
                  <a:tcPr marL="0" marR="182880" marT="0" marB="0" anchor="ctr">
                    <a:lnL w="12700" cap="flat" cmpd="sng" algn="ctr">
                      <a:solidFill>
                        <a:srgbClr val="00628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108</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110</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128</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112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114</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spcBef>
                          <a:spcPts val="15"/>
                        </a:spcBef>
                      </a:pPr>
                      <a:r>
                        <a:rPr sz="1600" dirty="0">
                          <a:latin typeface="Times LT Std" pitchFamily="18" charset="0"/>
                        </a:rPr>
                        <a:t>102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82</a:t>
                      </a:r>
                    </a:p>
                  </a:txBody>
                  <a:tcPr marL="0" marR="1828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sz="1600" dirty="0">
                          <a:latin typeface="Times LT Std" pitchFamily="18" charset="0"/>
                        </a:rPr>
                        <a:t>101</a:t>
                      </a:r>
                    </a:p>
                  </a:txBody>
                  <a:tcPr marL="0" marR="182880" marT="0" marB="0" anchor="ctr">
                    <a:lnL w="12700" cap="flat" cmpd="sng" algn="ctr">
                      <a:noFill/>
                      <a:prstDash val="solid"/>
                      <a:round/>
                      <a:headEnd type="none" w="med" len="med"/>
                      <a:tailEnd type="none" w="med" len="med"/>
                    </a:lnL>
                    <a:lnR w="12700" cap="flat" cmpd="sng" algn="ctr">
                      <a:solidFill>
                        <a:srgbClr val="00628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628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pSp>
        <p:nvGrpSpPr>
          <p:cNvPr id="6" name="Group 2" descr="The image shows a table which has 2 columns and 10 columns. The column 1 represents &quot;Class&quot; and the column 2 represents &quot;Count.&quot; The class &quot;75 less than equal to IQ Score less than 85&quot; shows 2 Count. The class &quot;85 less than equal to IQ Score less than 95&quot; shows 3 Count. The class &quot;95 less than equal to IQ Score less than 105&quot; shows 10 Count. The class &quot;105 less than equal to IQ Score less than 115&quot; shows 16 Count. The class &quot;115 less than equal to IQ Score less than 125&quot; shows 13 Count. The class &quot;125 less than equal to IQ Score less than 135&quot; shows 10 Count. The class &quot;135 less than equal to IQ Score less than 145&quot; shows 5 Count. The class &quot;145 less than equal to IQ Score less than 155&quot; shows 1 Count.">
            <a:extLst>
              <a:ext uri="{FF2B5EF4-FFF2-40B4-BE49-F238E27FC236}">
                <a16:creationId xmlns:a16="http://schemas.microsoft.com/office/drawing/2014/main" id="{93D4D705-F337-BB4F-A080-4563DC8579D0}"/>
              </a:ext>
            </a:extLst>
          </p:cNvPr>
          <p:cNvGrpSpPr>
            <a:grpSpLocks/>
          </p:cNvGrpSpPr>
          <p:nvPr/>
        </p:nvGrpSpPr>
        <p:grpSpPr bwMode="auto">
          <a:xfrm>
            <a:off x="4240213" y="2286000"/>
            <a:ext cx="6199187" cy="4106863"/>
            <a:chOff x="4013201" y="2767014"/>
            <a:chExt cx="6199187" cy="4106988"/>
          </a:xfrm>
        </p:grpSpPr>
        <p:sp>
          <p:nvSpPr>
            <p:cNvPr id="7" name="Rectangle 1">
              <a:extLst>
                <a:ext uri="{FF2B5EF4-FFF2-40B4-BE49-F238E27FC236}">
                  <a16:creationId xmlns:a16="http://schemas.microsoft.com/office/drawing/2014/main" id="{7B8F3B79-6010-4F48-8FF2-C7177EFA1784}"/>
                </a:ext>
              </a:extLst>
            </p:cNvPr>
            <p:cNvSpPr>
              <a:spLocks noChangeArrowheads="1"/>
            </p:cNvSpPr>
            <p:nvPr/>
          </p:nvSpPr>
          <p:spPr bwMode="auto">
            <a:xfrm>
              <a:off x="5391150" y="2767014"/>
              <a:ext cx="3436938" cy="3556108"/>
            </a:xfrm>
            <a:prstGeom prst="rect">
              <a:avLst/>
            </a:prstGeom>
            <a:solidFill>
              <a:srgbClr val="D6DFE8"/>
            </a:solidFill>
            <a:ln w="10000">
              <a:solidFill>
                <a:schemeClr val="accent2"/>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lang="en-US" altLang="en-US" sz="1800" dirty="0">
                <a:solidFill>
                  <a:srgbClr val="000000"/>
                </a:solidFill>
              </a:endParaRPr>
            </a:p>
          </p:txBody>
        </p:sp>
        <p:graphicFrame>
          <p:nvGraphicFramePr>
            <p:cNvPr id="8" name="Object 4">
              <a:extLst>
                <a:ext uri="{FF2B5EF4-FFF2-40B4-BE49-F238E27FC236}">
                  <a16:creationId xmlns:a16="http://schemas.microsoft.com/office/drawing/2014/main" id="{CA132F62-50CB-2747-B3D3-8F29FF96F585}"/>
                </a:ext>
              </a:extLst>
            </p:cNvPr>
            <p:cNvGraphicFramePr>
              <a:graphicFrameLocks noChangeAspect="1"/>
            </p:cNvGraphicFramePr>
            <p:nvPr>
              <p:extLst>
                <p:ext uri="{D42A27DB-BD31-4B8C-83A1-F6EECF244321}">
                  <p14:modId xmlns:p14="http://schemas.microsoft.com/office/powerpoint/2010/main" val="1739370028"/>
                </p:ext>
              </p:extLst>
            </p:nvPr>
          </p:nvGraphicFramePr>
          <p:xfrm>
            <a:off x="4013201" y="3267092"/>
            <a:ext cx="6199187" cy="3606910"/>
          </p:xfrm>
          <a:graphic>
            <a:graphicData uri="http://schemas.openxmlformats.org/presentationml/2006/ole">
              <mc:AlternateContent xmlns:mc="http://schemas.openxmlformats.org/markup-compatibility/2006">
                <mc:Choice xmlns:v="urn:schemas-microsoft-com:vml" Requires="v">
                  <p:oleObj spid="_x0000_s106563" name="Dokument" r:id="rId3" imgW="6096000" imgH="2374900" progId="Word.Document.8">
                    <p:embed/>
                  </p:oleObj>
                </mc:Choice>
                <mc:Fallback>
                  <p:oleObj name="Dokument" r:id="rId3" imgW="6096000" imgH="2374900" progId="Word.Document.8">
                    <p:embed/>
                    <p:pic>
                      <p:nvPicPr>
                        <p:cNvPr id="45064" name="Object 4"/>
                        <p:cNvPicPr>
                          <a:picLocks noChangeAspect="1" noChangeArrowheads="1"/>
                        </p:cNvPicPr>
                        <p:nvPr/>
                      </p:nvPicPr>
                      <p:blipFill>
                        <a:blip r:embed="rId4"/>
                        <a:srcRect/>
                        <a:stretch>
                          <a:fillRect/>
                        </a:stretch>
                      </p:blipFill>
                      <p:spPr bwMode="blackWhite">
                        <a:xfrm>
                          <a:off x="4013201" y="3267092"/>
                          <a:ext cx="6199187" cy="360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37248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noProof="0" dirty="0"/>
              <a:t>Histogrammer: Eksempel</a:t>
            </a:r>
          </a:p>
        </p:txBody>
      </p:sp>
      <p:sp>
        <p:nvSpPr>
          <p:cNvPr id="450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943E594-86E6-4F22-A581-10EC36451C14}" type="slidenum">
              <a:rPr lang="en-US" altLang="en-US" sz="1200" smtClean="0">
                <a:solidFill>
                  <a:schemeClr val="accent1"/>
                </a:solidFill>
              </a:rPr>
              <a:pPr>
                <a:lnSpc>
                  <a:spcPct val="80000"/>
                </a:lnSpc>
                <a:spcBef>
                  <a:spcPct val="0"/>
                </a:spcBef>
                <a:buClrTx/>
                <a:buSzTx/>
                <a:buFontTx/>
                <a:buNone/>
              </a:pPr>
              <a:t>27</a:t>
            </a:fld>
            <a:endParaRPr lang="en-US" altLang="en-US" sz="1200">
              <a:solidFill>
                <a:schemeClr val="accent1"/>
              </a:solidFill>
            </a:endParaRPr>
          </a:p>
        </p:txBody>
      </p:sp>
      <p:sp>
        <p:nvSpPr>
          <p:cNvPr id="45059" name="Rectangle 3"/>
          <p:cNvSpPr txBox="1">
            <a:spLocks noChangeArrowheads="1"/>
          </p:cNvSpPr>
          <p:nvPr/>
        </p:nvSpPr>
        <p:spPr bwMode="auto">
          <a:xfrm>
            <a:off x="304800" y="1194486"/>
            <a:ext cx="8534400" cy="47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en-US" altLang="en-US" sz="2400" dirty="0">
                <a:solidFill>
                  <a:srgbClr val="000000"/>
                </a:solidFill>
              </a:rPr>
              <a:t>IQ-score for 60 5.-klassinger</a:t>
            </a:r>
          </a:p>
        </p:txBody>
      </p:sp>
      <p:grpSp>
        <p:nvGrpSpPr>
          <p:cNvPr id="3" name="Group 2" descr="The image shows a table which has 2 columns and 10 columns. The column 1 represents &quot;Class&quot; and the column 2 represents &quot;Count.&quot; The class &quot;75 less than equal to IQ Score less than 85&quot; shows 2 Count. The class &quot;85 less than equal to IQ Score less than 95&quot; shows 3 Count. The class &quot;95 less than equal to IQ Score less than 105&quot; shows 10 Count. The class &quot;105 less than equal to IQ Score less than 115&quot; shows 16 Count. The class &quot;115 less than equal to IQ Score less than 125&quot; shows 13 Count. The class &quot;125 less than equal to IQ Score less than 135&quot; shows 10 Count. The class &quot;135 less than equal to IQ Score less than 145&quot; shows 5 Count. The class &quot;145 less than equal to IQ Score less than 155&quot; shows 1 Count."/>
          <p:cNvGrpSpPr>
            <a:grpSpLocks/>
          </p:cNvGrpSpPr>
          <p:nvPr/>
        </p:nvGrpSpPr>
        <p:grpSpPr bwMode="auto">
          <a:xfrm>
            <a:off x="4076700" y="2265363"/>
            <a:ext cx="6199188" cy="3971925"/>
            <a:chOff x="4013200" y="2767014"/>
            <a:chExt cx="6199188" cy="3972046"/>
          </a:xfrm>
        </p:grpSpPr>
        <p:sp>
          <p:nvSpPr>
            <p:cNvPr id="2" name="Rectangle 1"/>
            <p:cNvSpPr>
              <a:spLocks noChangeArrowheads="1"/>
            </p:cNvSpPr>
            <p:nvPr/>
          </p:nvSpPr>
          <p:spPr bwMode="auto">
            <a:xfrm>
              <a:off x="5391150" y="2767014"/>
              <a:ext cx="3436938" cy="3556108"/>
            </a:xfrm>
            <a:prstGeom prst="rect">
              <a:avLst/>
            </a:prstGeom>
            <a:solidFill>
              <a:srgbClr val="D6DFE8"/>
            </a:solidFill>
            <a:ln w="10000">
              <a:solidFill>
                <a:schemeClr val="accent2"/>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lang="en-US" altLang="en-US" sz="1800">
                <a:solidFill>
                  <a:srgbClr val="000000"/>
                </a:solidFill>
              </a:endParaRPr>
            </a:p>
          </p:txBody>
        </p:sp>
        <p:graphicFrame>
          <p:nvGraphicFramePr>
            <p:cNvPr id="45064" name="Object 4"/>
            <p:cNvGraphicFramePr>
              <a:graphicFrameLocks noChangeAspect="1"/>
            </p:cNvGraphicFramePr>
            <p:nvPr/>
          </p:nvGraphicFramePr>
          <p:xfrm>
            <a:off x="4013200" y="3402033"/>
            <a:ext cx="6199188" cy="3337027"/>
          </p:xfrm>
          <a:graphic>
            <a:graphicData uri="http://schemas.openxmlformats.org/presentationml/2006/ole">
              <mc:AlternateContent xmlns:mc="http://schemas.openxmlformats.org/markup-compatibility/2006">
                <mc:Choice xmlns:v="urn:schemas-microsoft-com:vml" Requires="v">
                  <p:oleObj spid="_x0000_s108580" name="Dokument" r:id="rId4" imgW="6096000" imgH="2197100" progId="Word.Document.8">
                    <p:embed/>
                  </p:oleObj>
                </mc:Choice>
                <mc:Fallback>
                  <p:oleObj name="Dokument" r:id="rId4" imgW="6096000" imgH="2197100" progId="Word.Document.8">
                    <p:embed/>
                    <p:pic>
                      <p:nvPicPr>
                        <p:cNvPr id="45064" name="Object 4"/>
                        <p:cNvPicPr>
                          <a:picLocks noChangeAspect="1" noChangeArrowheads="1"/>
                        </p:cNvPicPr>
                        <p:nvPr/>
                      </p:nvPicPr>
                      <p:blipFill>
                        <a:blip r:embed="rId5"/>
                        <a:srcRect/>
                        <a:stretch>
                          <a:fillRect/>
                        </a:stretch>
                      </p:blipFill>
                      <p:spPr bwMode="blackWhite">
                        <a:xfrm>
                          <a:off x="4013200" y="3402033"/>
                          <a:ext cx="6199188" cy="333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3" descr="The image shows a histogram with &quot;IQ Score&quot; given on the x-axis and &quot;number of students&quot; given on the y-axis. The distribution of IQ scores appear to be normal. The x-axis shows markings 75, 95, 115 and 135 in intervals of 20, and the y-axis shows markings 0 to 18 in intervals of 2. The peak of the graph show 105 IQ Scores corresponding to 16 students. The varying height of bars appear to create bell shape on the graph."/>
          <p:cNvGraphicFramePr>
            <a:graphicFrameLocks/>
          </p:cNvGraphicFramePr>
          <p:nvPr/>
        </p:nvGraphicFramePr>
        <p:xfrm>
          <a:off x="190500" y="2082800"/>
          <a:ext cx="5203825" cy="41068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43531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28</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3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3627227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Utforske fordelinger</a:t>
            </a:r>
            <a:r>
              <a:rPr lang="nb-NO" noProof="0" dirty="0"/>
              <a:t> </a:t>
            </a:r>
          </a:p>
        </p:txBody>
      </p:sp>
      <p:sp>
        <p:nvSpPr>
          <p:cNvPr id="460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A87C015-54DF-4473-9C23-6461C68569F4}" type="slidenum">
              <a:rPr lang="en-US" altLang="en-US" sz="1200" smtClean="0">
                <a:solidFill>
                  <a:schemeClr val="accent1"/>
                </a:solidFill>
              </a:rPr>
              <a:pPr>
                <a:lnSpc>
                  <a:spcPct val="80000"/>
                </a:lnSpc>
                <a:spcBef>
                  <a:spcPct val="0"/>
                </a:spcBef>
                <a:buClrTx/>
                <a:buSzTx/>
                <a:buFontTx/>
                <a:buNone/>
              </a:pPr>
              <a:t>29</a:t>
            </a:fld>
            <a:endParaRPr lang="en-US" altLang="en-US" sz="1200">
              <a:solidFill>
                <a:schemeClr val="accent1"/>
              </a:solidFill>
            </a:endParaRPr>
          </a:p>
        </p:txBody>
      </p:sp>
      <p:sp>
        <p:nvSpPr>
          <p:cNvPr id="46083" name="Rectangle 3"/>
          <p:cNvSpPr txBox="1">
            <a:spLocks noChangeArrowheads="1"/>
          </p:cNvSpPr>
          <p:nvPr/>
        </p:nvSpPr>
        <p:spPr bwMode="auto">
          <a:xfrm>
            <a:off x="304800" y="1558925"/>
            <a:ext cx="8534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Ved enhver grafisk fremstilling av data, se etter det </a:t>
            </a:r>
            <a:r>
              <a:rPr lang="nb-NO" altLang="en-US" sz="2000" b="1" dirty="0">
                <a:solidFill>
                  <a:srgbClr val="800000"/>
                </a:solidFill>
              </a:rPr>
              <a:t>overordnede mønsteret </a:t>
            </a:r>
            <a:r>
              <a:rPr lang="nb-NO" altLang="en-US" sz="2000" dirty="0">
                <a:solidFill>
                  <a:srgbClr val="000000"/>
                </a:solidFill>
              </a:rPr>
              <a:t>og etter fremtredende </a:t>
            </a:r>
            <a:r>
              <a:rPr lang="nb-NO" altLang="en-US" sz="2000" b="1" dirty="0">
                <a:solidFill>
                  <a:srgbClr val="800000"/>
                </a:solidFill>
              </a:rPr>
              <a:t>avvik</a:t>
            </a:r>
            <a:r>
              <a:rPr lang="nb-NO" altLang="en-US" sz="2000" dirty="0">
                <a:solidFill>
                  <a:srgbClr val="800000"/>
                </a:solidFill>
              </a:rPr>
              <a:t> </a:t>
            </a:r>
            <a:r>
              <a:rPr lang="nb-NO" altLang="en-US" sz="2000" dirty="0">
                <a:solidFill>
                  <a:srgbClr val="000000"/>
                </a:solidFill>
              </a:rPr>
              <a:t>fra det mønsteret.</a:t>
            </a:r>
            <a:endParaRPr lang="nb-NO" altLang="en-US" sz="2000" b="1" dirty="0">
              <a:solidFill>
                <a:srgbClr val="751D25"/>
              </a:solidFill>
            </a:endParaRP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Du kan beskrive det overordnede mønsteret ved </a:t>
            </a:r>
            <a:r>
              <a:rPr lang="nb-NO" altLang="en-US" sz="2000" b="1" dirty="0">
                <a:solidFill>
                  <a:srgbClr val="800000"/>
                </a:solidFill>
              </a:rPr>
              <a:t>form</a:t>
            </a:r>
            <a:r>
              <a:rPr lang="nb-NO" altLang="en-US" sz="2000" dirty="0">
                <a:solidFill>
                  <a:srgbClr val="000000"/>
                </a:solidFill>
              </a:rPr>
              <a:t>, </a:t>
            </a:r>
            <a:r>
              <a:rPr lang="nb-NO" altLang="en-US" sz="2000" b="1" dirty="0">
                <a:solidFill>
                  <a:srgbClr val="800000"/>
                </a:solidFill>
              </a:rPr>
              <a:t>senterpunkt</a:t>
            </a:r>
            <a:r>
              <a:rPr lang="nb-NO" altLang="en-US" sz="2000" dirty="0">
                <a:solidFill>
                  <a:srgbClr val="000000"/>
                </a:solidFill>
              </a:rPr>
              <a:t>, og </a:t>
            </a:r>
            <a:r>
              <a:rPr lang="nb-NO" altLang="en-US" sz="2000" b="1" dirty="0">
                <a:solidFill>
                  <a:srgbClr val="800000"/>
                </a:solidFill>
              </a:rPr>
              <a:t>spredning</a:t>
            </a:r>
            <a:r>
              <a:rPr lang="nb-NO" altLang="en-US" sz="2000" dirty="0">
                <a:solidFill>
                  <a:srgbClr val="000000"/>
                </a:solidFill>
              </a:rPr>
              <a:t>. </a:t>
            </a:r>
            <a:endParaRPr lang="nb-NO" altLang="en-US" sz="2000" b="1" dirty="0">
              <a:solidFill>
                <a:srgbClr val="751D25"/>
              </a:solidFill>
            </a:endParaRP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En viktig type avvik er en </a:t>
            </a:r>
            <a:r>
              <a:rPr lang="nb-NO" altLang="en-US" sz="2000" b="1" dirty="0">
                <a:solidFill>
                  <a:srgbClr val="800000"/>
                </a:solidFill>
              </a:rPr>
              <a:t>uteligger </a:t>
            </a:r>
            <a:r>
              <a:rPr lang="nb-NO" altLang="en-US" sz="2000" dirty="0">
                <a:solidFill>
                  <a:schemeClr val="tx1"/>
                </a:solidFill>
              </a:rPr>
              <a:t>(‘</a:t>
            </a:r>
            <a:r>
              <a:rPr lang="nb-NO" altLang="en-US" sz="2000" dirty="0" err="1">
                <a:solidFill>
                  <a:schemeClr val="tx1"/>
                </a:solidFill>
              </a:rPr>
              <a:t>outlier</a:t>
            </a:r>
            <a:r>
              <a:rPr lang="nb-NO" altLang="en-US" sz="2000" dirty="0">
                <a:solidFill>
                  <a:schemeClr val="tx1"/>
                </a:solidFill>
              </a:rPr>
              <a:t>’ på engelsk), </a:t>
            </a:r>
            <a:r>
              <a:rPr lang="nb-NO" altLang="en-US" sz="2000" dirty="0">
                <a:solidFill>
                  <a:srgbClr val="000000"/>
                </a:solidFill>
              </a:rPr>
              <a:t>et individ som faller utenfor det overordnede mønsteret.</a:t>
            </a:r>
          </a:p>
          <a:p>
            <a:pPr marL="457200" lvl="1" indent="0" eaLnBrk="1" hangingPunct="1">
              <a:spcBef>
                <a:spcPct val="40000"/>
              </a:spcBef>
              <a:buClr>
                <a:schemeClr val="accent1"/>
              </a:buClr>
              <a:buNone/>
            </a:pPr>
            <a:endParaRPr lang="nb-NO" altLang="en-US" sz="2000" dirty="0">
              <a:solidFill>
                <a:srgbClr val="000000"/>
              </a:solidFil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extShape 1"/>
          <p:cNvSpPr txBox="1"/>
          <p:nvPr/>
        </p:nvSpPr>
        <p:spPr>
          <a:xfrm>
            <a:off x="479520" y="297000"/>
            <a:ext cx="8224560" cy="1137960"/>
          </a:xfrm>
          <a:prstGeom prst="rect">
            <a:avLst/>
          </a:prstGeom>
          <a:noFill/>
          <a:ln w="9360">
            <a:noFill/>
          </a:ln>
        </p:spPr>
        <p:txBody>
          <a:bodyPr anchor="ctr"/>
          <a:lstStyle/>
          <a:p>
            <a:pPr algn="ctr">
              <a:lnSpc>
                <a:spcPct val="100000"/>
              </a:lnSpc>
            </a:pPr>
            <a:r>
              <a:rPr lang="en-GB" sz="4400" b="0" strike="noStrike" spc="-1">
                <a:solidFill>
                  <a:srgbClr val="05E0DB"/>
                </a:solidFill>
                <a:uFill>
                  <a:solidFill>
                    <a:srgbClr val="FFFFFF"/>
                  </a:solidFill>
                </a:uFill>
                <a:latin typeface="Calibri"/>
                <a:ea typeface="ＭＳ Ｐゴシック"/>
              </a:rPr>
              <a:t>Statistikk – hva og hvorfor</a:t>
            </a:r>
            <a:endParaRPr lang="en-GB" sz="4400" b="0" strike="noStrike" spc="-1">
              <a:solidFill>
                <a:srgbClr val="FFFFFF"/>
              </a:solidFill>
              <a:uFill>
                <a:solidFill>
                  <a:srgbClr val="FFFFFF"/>
                </a:solidFill>
              </a:uFill>
              <a:latin typeface="Arial"/>
            </a:endParaRPr>
          </a:p>
        </p:txBody>
      </p:sp>
      <p:sp>
        <p:nvSpPr>
          <p:cNvPr id="218" name="TextShape 2"/>
          <p:cNvSpPr txBox="1"/>
          <p:nvPr/>
        </p:nvSpPr>
        <p:spPr>
          <a:xfrm>
            <a:off x="457200" y="1600200"/>
            <a:ext cx="8229240" cy="4204800"/>
          </a:xfrm>
          <a:prstGeom prst="rect">
            <a:avLst/>
          </a:prstGeom>
          <a:noFill/>
          <a:ln w="9360">
            <a:noFill/>
          </a:ln>
        </p:spPr>
        <p:txBody>
          <a:bodyPr/>
          <a:lstStyle/>
          <a:p>
            <a:pPr marL="343080" indent="-342720">
              <a:lnSpc>
                <a:spcPct val="100000"/>
              </a:lnSpc>
              <a:spcBef>
                <a:spcPts val="561"/>
              </a:spcBef>
              <a:buClr>
                <a:srgbClr val="00B0F0"/>
              </a:buClr>
              <a:buFont typeface="Arial"/>
              <a:buChar char="•"/>
            </a:pPr>
            <a:r>
              <a:rPr lang="en-GB" sz="2800" b="0" strike="noStrike" spc="-1">
                <a:solidFill>
                  <a:srgbClr val="00B0F0"/>
                </a:solidFill>
                <a:uFill>
                  <a:solidFill>
                    <a:srgbClr val="FFFFFF"/>
                  </a:solidFill>
                </a:uFill>
                <a:latin typeface="Calibri"/>
                <a:ea typeface="ＭＳ Ｐゴシック"/>
              </a:rPr>
              <a:t>Hva: </a:t>
            </a:r>
            <a:r>
              <a:rPr lang="en-GB" sz="2800" b="0" strike="noStrike" spc="-1">
                <a:solidFill>
                  <a:srgbClr val="000000"/>
                </a:solidFill>
                <a:uFill>
                  <a:solidFill>
                    <a:srgbClr val="FFFFFF"/>
                  </a:solidFill>
                </a:uFill>
                <a:latin typeface="Calibri"/>
                <a:ea typeface="ＭＳ Ｐゴシック"/>
              </a:rPr>
              <a:t>Moore, McCabe &amp; Craig: Statistikk er vitenskapen om å samle inn, organisere, analysere og tolke numeriske fakta, som vi kaller data.</a:t>
            </a:r>
            <a:endParaRPr lang="en-GB" sz="2800" b="0" strike="noStrike" spc="-1">
              <a:solidFill>
                <a:srgbClr val="000000"/>
              </a:solidFill>
              <a:uFill>
                <a:solidFill>
                  <a:srgbClr val="FFFFFF"/>
                </a:solidFill>
              </a:uFill>
              <a:latin typeface="Calibri"/>
            </a:endParaRPr>
          </a:p>
          <a:p>
            <a:pPr marL="343080" indent="-342720">
              <a:lnSpc>
                <a:spcPct val="100000"/>
              </a:lnSpc>
              <a:spcBef>
                <a:spcPts val="400"/>
              </a:spcBef>
            </a:pPr>
            <a:endParaRPr lang="en-GB" sz="2800" b="0" strike="noStrike" spc="-1">
              <a:solidFill>
                <a:srgbClr val="000000"/>
              </a:solidFill>
              <a:uFill>
                <a:solidFill>
                  <a:srgbClr val="FFFFFF"/>
                </a:solidFill>
              </a:uFill>
              <a:latin typeface="Calibri"/>
            </a:endParaRPr>
          </a:p>
          <a:p>
            <a:pPr marL="343080" indent="-342720">
              <a:lnSpc>
                <a:spcPct val="100000"/>
              </a:lnSpc>
              <a:spcBef>
                <a:spcPts val="561"/>
              </a:spcBef>
              <a:buClr>
                <a:srgbClr val="00B0F0"/>
              </a:buClr>
              <a:buFont typeface="Arial"/>
              <a:buChar char="•"/>
            </a:pPr>
            <a:r>
              <a:rPr lang="en-GB" sz="2800" b="0" strike="noStrike" spc="-1">
                <a:solidFill>
                  <a:srgbClr val="00B0F0"/>
                </a:solidFill>
                <a:uFill>
                  <a:solidFill>
                    <a:srgbClr val="FFFFFF"/>
                  </a:solidFill>
                </a:uFill>
                <a:latin typeface="Calibri"/>
                <a:ea typeface="ＭＳ Ｐゴシック"/>
              </a:rPr>
              <a:t>Hvorfor: </a:t>
            </a:r>
            <a:r>
              <a:rPr lang="en-GB" sz="2800" b="0" strike="noStrike" spc="-1">
                <a:solidFill>
                  <a:srgbClr val="000000"/>
                </a:solidFill>
                <a:uFill>
                  <a:solidFill>
                    <a:srgbClr val="FFFFFF"/>
                  </a:solidFill>
                </a:uFill>
                <a:latin typeface="Calibri"/>
                <a:ea typeface="ＭＳ Ｐゴシック"/>
              </a:rPr>
              <a:t>Oppnå forståelse og kunnskap om en problemstilling ved hjelp av </a:t>
            </a:r>
            <a:r>
              <a:rPr lang="en-GB" sz="2800" b="0" u="sng" strike="noStrike" spc="-1">
                <a:solidFill>
                  <a:srgbClr val="000000"/>
                </a:solidFill>
                <a:uFill>
                  <a:solidFill>
                    <a:srgbClr val="FFFFFF"/>
                  </a:solidFill>
                </a:uFill>
                <a:latin typeface="Calibri"/>
                <a:ea typeface="ＭＳ Ｐゴシック"/>
              </a:rPr>
              <a:t>empiri</a:t>
            </a:r>
            <a:r>
              <a:rPr lang="en-GB" sz="2800" b="0" strike="noStrike" spc="-1">
                <a:solidFill>
                  <a:srgbClr val="000000"/>
                </a:solidFill>
                <a:uFill>
                  <a:solidFill>
                    <a:srgbClr val="FFFFFF"/>
                  </a:solidFill>
                </a:uFill>
                <a:latin typeface="Calibri"/>
                <a:ea typeface="ＭＳ Ｐゴシック"/>
              </a:rPr>
              <a:t>  - erfaring i form av data, skaffet ved enten observasjon eller forsøk.</a:t>
            </a:r>
            <a:endParaRPr lang="en-GB" sz="2800" b="0" strike="noStrike" spc="-1">
              <a:solidFill>
                <a:srgbClr val="000000"/>
              </a:solidFill>
              <a:uFill>
                <a:solidFill>
                  <a:srgbClr val="FFFFFF"/>
                </a:solidFill>
              </a:uFill>
              <a:latin typeface="Calibri"/>
            </a:endParaRPr>
          </a:p>
          <a:p>
            <a:pPr marL="343080" indent="-342720">
              <a:lnSpc>
                <a:spcPct val="100000"/>
              </a:lnSpc>
              <a:spcBef>
                <a:spcPts val="201"/>
              </a:spcBef>
            </a:pPr>
            <a:r>
              <a:rPr lang="en-GB" sz="1000" b="0" strike="noStrike" spc="-1">
                <a:solidFill>
                  <a:srgbClr val="000000"/>
                </a:solidFill>
                <a:uFill>
                  <a:solidFill>
                    <a:srgbClr val="FFFFFF"/>
                  </a:solidFill>
                </a:uFill>
                <a:latin typeface="Calibri"/>
                <a:ea typeface="ＭＳ Ｐゴシック"/>
              </a:rPr>
              <a:t>  </a:t>
            </a:r>
            <a:r>
              <a:rPr lang="en-GB" sz="800" b="0" strike="noStrike" spc="-1">
                <a:solidFill>
                  <a:srgbClr val="000000"/>
                </a:solidFill>
                <a:uFill>
                  <a:solidFill>
                    <a:srgbClr val="FFFFFF"/>
                  </a:solidFill>
                </a:uFill>
                <a:latin typeface="Calibri"/>
                <a:ea typeface="ＭＳ Ｐゴシック"/>
              </a:rPr>
              <a:t>  </a:t>
            </a:r>
            <a:endParaRPr lang="en-GB" sz="800" b="0" strike="noStrike" spc="-1">
              <a:solidFill>
                <a:srgbClr val="000000"/>
              </a:solidFill>
              <a:uFill>
                <a:solidFill>
                  <a:srgbClr val="FFFFFF"/>
                </a:solidFill>
              </a:uFill>
              <a:latin typeface="Calibri"/>
            </a:endParaRPr>
          </a:p>
          <a:p>
            <a:pPr marL="343080" indent="-342720">
              <a:lnSpc>
                <a:spcPct val="100000"/>
              </a:lnSpc>
              <a:spcBef>
                <a:spcPts val="561"/>
              </a:spcBef>
            </a:pPr>
            <a:r>
              <a:rPr lang="en-GB" sz="2800" b="0" strike="noStrike" spc="-1">
                <a:solidFill>
                  <a:srgbClr val="000000"/>
                </a:solidFill>
                <a:uFill>
                  <a:solidFill>
                    <a:srgbClr val="FFFFFF"/>
                  </a:solidFill>
                </a:uFill>
                <a:latin typeface="Calibri"/>
                <a:ea typeface="ＭＳ Ｐゴシック"/>
              </a:rPr>
              <a:t>    Med statistiske metoder kan vi skille ut </a:t>
            </a:r>
            <a:r>
              <a:rPr lang="en-GB" sz="2800" b="0" strike="noStrike" spc="-1">
                <a:solidFill>
                  <a:srgbClr val="FF0000"/>
                </a:solidFill>
                <a:uFill>
                  <a:solidFill>
                    <a:srgbClr val="FFFFFF"/>
                  </a:solidFill>
                </a:uFill>
                <a:latin typeface="Calibri"/>
                <a:ea typeface="ＭＳ Ｐゴシック"/>
              </a:rPr>
              <a:t>reelle mønstre</a:t>
            </a:r>
            <a:r>
              <a:rPr lang="en-GB" sz="2800" b="0" strike="noStrike" spc="-1">
                <a:solidFill>
                  <a:srgbClr val="000000"/>
                </a:solidFill>
                <a:uFill>
                  <a:solidFill>
                    <a:srgbClr val="FFFFFF"/>
                  </a:solidFill>
                </a:uFill>
                <a:latin typeface="Calibri"/>
                <a:ea typeface="ＭＳ Ｐゴシック"/>
              </a:rPr>
              <a:t> fra </a:t>
            </a:r>
            <a:r>
              <a:rPr lang="en-GB" sz="2800" b="0" strike="noStrike" spc="-1">
                <a:solidFill>
                  <a:srgbClr val="FF0000"/>
                </a:solidFill>
                <a:uFill>
                  <a:solidFill>
                    <a:srgbClr val="FFFFFF"/>
                  </a:solidFill>
                </a:uFill>
                <a:latin typeface="Calibri"/>
                <a:ea typeface="ＭＳ Ｐゴシック"/>
              </a:rPr>
              <a:t>tilfeldigheter</a:t>
            </a:r>
            <a:r>
              <a:rPr lang="en-GB" sz="2800" b="0" strike="noStrike" spc="-1">
                <a:solidFill>
                  <a:srgbClr val="000000"/>
                </a:solidFill>
                <a:uFill>
                  <a:solidFill>
                    <a:srgbClr val="FFFFFF"/>
                  </a:solidFill>
                </a:uFill>
                <a:latin typeface="Calibri"/>
                <a:ea typeface="ＭＳ Ｐゴシック"/>
              </a:rPr>
              <a:t> i data.   </a:t>
            </a:r>
            <a:endParaRPr lang="en-GB" sz="2800" b="0" strike="noStrike" spc="-1">
              <a:solidFill>
                <a:srgbClr val="000000"/>
              </a:solidFill>
              <a:uFill>
                <a:solidFill>
                  <a:srgbClr val="FFFFFF"/>
                </a:solidFill>
              </a:uFill>
              <a:latin typeface="Calibri"/>
            </a:endParaRPr>
          </a:p>
          <a:p>
            <a:pPr>
              <a:lnSpc>
                <a:spcPct val="100000"/>
              </a:lnSpc>
              <a:spcBef>
                <a:spcPts val="561"/>
              </a:spcBef>
            </a:pPr>
            <a:endParaRPr lang="en-GB" sz="2800" b="0" strike="noStrike" spc="-1">
              <a:solidFill>
                <a:srgbClr val="000000"/>
              </a:solidFill>
              <a:uFill>
                <a:solidFill>
                  <a:srgbClr val="FFFFFF"/>
                </a:solidFill>
              </a:uFill>
              <a:latin typeface="Calibri"/>
            </a:endParaRPr>
          </a:p>
        </p:txBody>
      </p:sp>
      <p:sp>
        <p:nvSpPr>
          <p:cNvPr id="219" name="TextShape 3"/>
          <p:cNvSpPr txBox="1"/>
          <p:nvPr/>
        </p:nvSpPr>
        <p:spPr>
          <a:xfrm>
            <a:off x="6553080" y="6245280"/>
            <a:ext cx="2133360" cy="475920"/>
          </a:xfrm>
          <a:prstGeom prst="rect">
            <a:avLst/>
          </a:prstGeom>
          <a:noFill/>
          <a:ln>
            <a:noFill/>
          </a:ln>
        </p:spPr>
        <p:txBody>
          <a:bodyPr anchor="ctr"/>
          <a:lstStyle/>
          <a:p>
            <a:pPr algn="r">
              <a:lnSpc>
                <a:spcPct val="100000"/>
              </a:lnSpc>
            </a:pPr>
            <a:fld id="{36DFA506-75AF-4338-9603-BEF401B6F396}" type="slidenum">
              <a:rPr lang="en-US" sz="1200" b="0" strike="noStrike" spc="-1">
                <a:solidFill>
                  <a:srgbClr val="000000"/>
                </a:solidFill>
                <a:uFill>
                  <a:solidFill>
                    <a:srgbClr val="FFFFFF"/>
                  </a:solidFill>
                </a:uFill>
                <a:latin typeface="Arial"/>
                <a:ea typeface="ＭＳ Ｐゴシック"/>
              </a:rPr>
              <a:t>3</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7899510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a:t>Beskrive formen på en fordeling</a:t>
            </a:r>
            <a:endParaRPr lang="nb-NO" noProof="0" dirty="0"/>
          </a:p>
        </p:txBody>
      </p:sp>
      <p:sp>
        <p:nvSpPr>
          <p:cNvPr id="471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E1D52F5B-7DEA-4BC6-82F2-9481A0E8838A}" type="slidenum">
              <a:rPr lang="en-US" altLang="en-US" sz="1200" smtClean="0">
                <a:solidFill>
                  <a:schemeClr val="accent1"/>
                </a:solidFill>
              </a:rPr>
              <a:pPr>
                <a:lnSpc>
                  <a:spcPct val="80000"/>
                </a:lnSpc>
                <a:spcBef>
                  <a:spcPct val="0"/>
                </a:spcBef>
                <a:buClrTx/>
                <a:buSzTx/>
                <a:buFontTx/>
                <a:buNone/>
              </a:pPr>
              <a:t>30</a:t>
            </a:fld>
            <a:endParaRPr lang="en-US" altLang="en-US" sz="1200">
              <a:solidFill>
                <a:schemeClr val="accent1"/>
              </a:solidFill>
            </a:endParaRPr>
          </a:p>
        </p:txBody>
      </p:sp>
      <p:sp>
        <p:nvSpPr>
          <p:cNvPr id="47109" name="Rectangle 3"/>
          <p:cNvSpPr txBox="1">
            <a:spLocks noChangeArrowheads="1"/>
          </p:cNvSpPr>
          <p:nvPr/>
        </p:nvSpPr>
        <p:spPr bwMode="auto">
          <a:xfrm>
            <a:off x="330200" y="1249363"/>
            <a:ext cx="8534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Font typeface="Wingdings" panose="05000000000000000000" pitchFamily="2" charset="2"/>
              <a:buChar char="§"/>
            </a:pPr>
            <a:r>
              <a:rPr lang="nb-NO" altLang="en-US" dirty="0">
                <a:solidFill>
                  <a:srgbClr val="000000"/>
                </a:solidFill>
              </a:rPr>
              <a:t>Hvor mange topper (også kalt moder) har fordelingen? En fordeling med bare en topp kalles </a:t>
            </a:r>
            <a:r>
              <a:rPr lang="nb-NO" altLang="en-US" b="1" dirty="0">
                <a:solidFill>
                  <a:srgbClr val="800000"/>
                </a:solidFill>
              </a:rPr>
              <a:t>unimodal</a:t>
            </a:r>
            <a:r>
              <a:rPr lang="nb-NO" altLang="en-US" dirty="0">
                <a:solidFill>
                  <a:srgbClr val="000000"/>
                </a:solidFill>
              </a:rPr>
              <a:t>, en fordeling med to topper </a:t>
            </a:r>
            <a:r>
              <a:rPr lang="nb-NO" altLang="en-US" b="1" dirty="0">
                <a:solidFill>
                  <a:srgbClr val="800000"/>
                </a:solidFill>
              </a:rPr>
              <a:t>bimodal</a:t>
            </a:r>
            <a:r>
              <a:rPr lang="nb-NO" altLang="en-US" dirty="0">
                <a:solidFill>
                  <a:srgbClr val="000000"/>
                </a:solidFill>
              </a:rPr>
              <a:t>.</a:t>
            </a:r>
          </a:p>
          <a:p>
            <a:pPr eaLnBrk="1" hangingPunct="1">
              <a:spcBef>
                <a:spcPct val="40000"/>
              </a:spcBef>
              <a:buFont typeface="Wingdings" panose="05000000000000000000" pitchFamily="2" charset="2"/>
              <a:buChar char="§"/>
            </a:pPr>
            <a:r>
              <a:rPr lang="nb-NO" altLang="en-US" dirty="0">
                <a:solidFill>
                  <a:srgbClr val="000000"/>
                </a:solidFill>
              </a:rPr>
              <a:t>En fordeling er </a:t>
            </a:r>
            <a:r>
              <a:rPr lang="nb-NO" altLang="en-US" b="1" dirty="0">
                <a:solidFill>
                  <a:srgbClr val="800000"/>
                </a:solidFill>
              </a:rPr>
              <a:t>symmetrisk</a:t>
            </a:r>
            <a:r>
              <a:rPr lang="nb-NO" altLang="en-US" dirty="0">
                <a:solidFill>
                  <a:srgbClr val="800000"/>
                </a:solidFill>
              </a:rPr>
              <a:t> </a:t>
            </a:r>
            <a:r>
              <a:rPr lang="nb-NO" altLang="en-US" dirty="0">
                <a:solidFill>
                  <a:srgbClr val="000000"/>
                </a:solidFill>
              </a:rPr>
              <a:t>hvis høyre og venstre siden av grafen er tilnærmet speilbilder av hverandre.</a:t>
            </a:r>
          </a:p>
          <a:p>
            <a:pPr eaLnBrk="1" hangingPunct="1">
              <a:spcBef>
                <a:spcPct val="40000"/>
              </a:spcBef>
              <a:buFont typeface="Wingdings" panose="05000000000000000000" pitchFamily="2" charset="2"/>
              <a:buChar char="§"/>
            </a:pPr>
            <a:r>
              <a:rPr lang="nb-NO" altLang="en-US" dirty="0">
                <a:solidFill>
                  <a:srgbClr val="000000"/>
                </a:solidFill>
              </a:rPr>
              <a:t>Den er </a:t>
            </a:r>
            <a:r>
              <a:rPr lang="nb-NO" altLang="en-US" b="1" dirty="0">
                <a:solidFill>
                  <a:srgbClr val="800000"/>
                </a:solidFill>
              </a:rPr>
              <a:t>venstre-skjev </a:t>
            </a:r>
            <a:r>
              <a:rPr lang="nb-NO" altLang="en-US" dirty="0">
                <a:solidFill>
                  <a:srgbClr val="000000"/>
                </a:solidFill>
              </a:rPr>
              <a:t>hvis venstre side av grafen er mye lengre enn høyre side. </a:t>
            </a:r>
          </a:p>
          <a:p>
            <a:pPr eaLnBrk="1" hangingPunct="1">
              <a:spcBef>
                <a:spcPct val="40000"/>
              </a:spcBef>
              <a:buFont typeface="Wingdings" panose="05000000000000000000" pitchFamily="2" charset="2"/>
              <a:buChar char="§"/>
            </a:pPr>
            <a:r>
              <a:rPr lang="nb-NO" altLang="en-US" dirty="0">
                <a:solidFill>
                  <a:srgbClr val="000000"/>
                </a:solidFill>
              </a:rPr>
              <a:t>En fordeling er </a:t>
            </a:r>
            <a:r>
              <a:rPr lang="nb-NO" altLang="en-US" b="1" dirty="0">
                <a:solidFill>
                  <a:srgbClr val="800000"/>
                </a:solidFill>
              </a:rPr>
              <a:t>høyre-skjev</a:t>
            </a:r>
            <a:r>
              <a:rPr lang="nb-NO" altLang="en-US" dirty="0">
                <a:solidFill>
                  <a:srgbClr val="000000"/>
                </a:solidFill>
              </a:rPr>
              <a:t> hvis høyre side av grafen (som inneholder den halvparten av observasjonene som har høye verdier) er mye lengre enn venstre side av grafen.</a:t>
            </a:r>
          </a:p>
        </p:txBody>
      </p:sp>
      <p:sp>
        <p:nvSpPr>
          <p:cNvPr id="7" name="TextBox 6"/>
          <p:cNvSpPr txBox="1">
            <a:spLocks noChangeArrowheads="1"/>
          </p:cNvSpPr>
          <p:nvPr/>
        </p:nvSpPr>
        <p:spPr bwMode="auto">
          <a:xfrm>
            <a:off x="768350" y="4951412"/>
            <a:ext cx="1520825" cy="306388"/>
          </a:xfrm>
          <a:prstGeom prst="rect">
            <a:avLst/>
          </a:prstGeom>
          <a:solidFill>
            <a:srgbClr val="D2DA7A"/>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sz="1400" b="1" dirty="0" err="1">
                <a:solidFill>
                  <a:srgbClr val="000000"/>
                </a:solidFill>
                <a:latin typeface="+mn-lt"/>
                <a:ea typeface="+mn-ea"/>
              </a:rPr>
              <a:t>Symmetrisk</a:t>
            </a:r>
            <a:endParaRPr lang="en-US" sz="1400" b="1" dirty="0">
              <a:solidFill>
                <a:srgbClr val="000000"/>
              </a:solidFill>
              <a:latin typeface="+mn-lt"/>
              <a:ea typeface="+mn-ea"/>
            </a:endParaRPr>
          </a:p>
        </p:txBody>
      </p:sp>
      <p:graphicFrame>
        <p:nvGraphicFramePr>
          <p:cNvPr id="4" name="Object 4" descr="The image shows a symmetric distribution with the right and the left sides of the graph appearing mirror images of each other."/>
          <p:cNvGraphicFramePr>
            <a:graphicFrameLocks/>
          </p:cNvGraphicFramePr>
          <p:nvPr/>
        </p:nvGraphicFramePr>
        <p:xfrm>
          <a:off x="343704" y="5210175"/>
          <a:ext cx="2651760" cy="16478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a:spLocks noChangeArrowheads="1"/>
          </p:cNvSpPr>
          <p:nvPr/>
        </p:nvSpPr>
        <p:spPr bwMode="auto">
          <a:xfrm>
            <a:off x="3793331" y="4953000"/>
            <a:ext cx="1557337" cy="307975"/>
          </a:xfrm>
          <a:prstGeom prst="rect">
            <a:avLst/>
          </a:prstGeom>
          <a:solidFill>
            <a:srgbClr val="D2DA7A"/>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sz="1400" b="1" dirty="0" err="1">
                <a:solidFill>
                  <a:srgbClr val="000000"/>
                </a:solidFill>
                <a:latin typeface="+mn-lt"/>
                <a:ea typeface="+mn-ea"/>
              </a:rPr>
              <a:t>Venstre-skjev</a:t>
            </a:r>
            <a:endParaRPr lang="en-US" sz="1400" b="1" dirty="0">
              <a:solidFill>
                <a:srgbClr val="000000"/>
              </a:solidFill>
              <a:latin typeface="+mn-lt"/>
              <a:ea typeface="+mn-ea"/>
            </a:endParaRPr>
          </a:p>
        </p:txBody>
      </p:sp>
      <p:graphicFrame>
        <p:nvGraphicFramePr>
          <p:cNvPr id="2" name="Object 3" descr="The image shows a right-skewed distribution with the right side of the graph much longer than the left side, which means right side contains half of the observations with larger values."/>
          <p:cNvGraphicFramePr>
            <a:graphicFrameLocks/>
          </p:cNvGraphicFramePr>
          <p:nvPr/>
        </p:nvGraphicFramePr>
        <p:xfrm>
          <a:off x="3246119" y="5212080"/>
          <a:ext cx="2651760" cy="164592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a:spLocks noChangeArrowheads="1"/>
          </p:cNvSpPr>
          <p:nvPr/>
        </p:nvSpPr>
        <p:spPr bwMode="auto">
          <a:xfrm>
            <a:off x="6626225" y="4951412"/>
            <a:ext cx="1630363" cy="306388"/>
          </a:xfrm>
          <a:prstGeom prst="rect">
            <a:avLst/>
          </a:prstGeom>
          <a:solidFill>
            <a:srgbClr val="D2DA7A"/>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sz="1400" b="1" dirty="0" err="1">
                <a:solidFill>
                  <a:srgbClr val="000000"/>
                </a:solidFill>
                <a:latin typeface="+mn-lt"/>
                <a:ea typeface="+mn-ea"/>
              </a:rPr>
              <a:t>Høyre-skjev</a:t>
            </a:r>
            <a:endParaRPr lang="en-US" sz="1400" b="1" dirty="0">
              <a:solidFill>
                <a:srgbClr val="000000"/>
              </a:solidFill>
              <a:latin typeface="+mn-lt"/>
              <a:ea typeface="+mn-ea"/>
            </a:endParaRPr>
          </a:p>
        </p:txBody>
      </p:sp>
      <p:graphicFrame>
        <p:nvGraphicFramePr>
          <p:cNvPr id="3" name="Object 4" descr="The image shows a left-skewed distribution with the left side of the graph much longer than the right side, which means left side contains half of the observations with larger values."/>
          <p:cNvGraphicFramePr>
            <a:graphicFrameLocks/>
          </p:cNvGraphicFramePr>
          <p:nvPr/>
        </p:nvGraphicFramePr>
        <p:xfrm>
          <a:off x="6164932" y="5212080"/>
          <a:ext cx="2651760" cy="1645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010482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7109">
                                            <p:txEl>
                                              <p:pRg st="1" end="1"/>
                                            </p:txEl>
                                          </p:spTgt>
                                        </p:tgtEl>
                                        <p:attrNameLst>
                                          <p:attrName>style.visibility</p:attrName>
                                        </p:attrNameLst>
                                      </p:cBhvr>
                                      <p:to>
                                        <p:strVal val="visible"/>
                                      </p:to>
                                    </p:set>
                                    <p:anim calcmode="lin" valueType="num">
                                      <p:cBhvr additive="base">
                                        <p:cTn id="7" dur="500"/>
                                        <p:tgtEl>
                                          <p:spTgt spid="47109">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47109">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47109">
                                            <p:txEl>
                                              <p:pRg st="2" end="2"/>
                                            </p:txEl>
                                          </p:spTgt>
                                        </p:tgtEl>
                                        <p:attrNameLst>
                                          <p:attrName>style.visibility</p:attrName>
                                        </p:attrNameLst>
                                      </p:cBhvr>
                                      <p:to>
                                        <p:strVal val="visible"/>
                                      </p:to>
                                    </p:set>
                                    <p:anim calcmode="lin" valueType="num">
                                      <p:cBhvr additive="base">
                                        <p:cTn id="23" dur="500"/>
                                        <p:tgtEl>
                                          <p:spTgt spid="47109">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710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ppt_y</p:attrName>
                                        </p:attrNameLst>
                                      </p:cBhvr>
                                      <p:tavLst>
                                        <p:tav tm="0">
                                          <p:val>
                                            <p:strVal val="#ppt_y+#ppt_h*1.125000"/>
                                          </p:val>
                                        </p:tav>
                                        <p:tav tm="100000">
                                          <p:val>
                                            <p:strVal val="#ppt_y"/>
                                          </p:val>
                                        </p:tav>
                                      </p:tavLst>
                                    </p:anim>
                                    <p:animEffect transition="in" filter="wipe(up)">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47109">
                                            <p:txEl>
                                              <p:pRg st="3" end="3"/>
                                            </p:txEl>
                                          </p:spTgt>
                                        </p:tgtEl>
                                        <p:attrNameLst>
                                          <p:attrName>style.visibility</p:attrName>
                                        </p:attrNameLst>
                                      </p:cBhvr>
                                      <p:to>
                                        <p:strVal val="visible"/>
                                      </p:to>
                                    </p:set>
                                    <p:anim calcmode="lin" valueType="num">
                                      <p:cBhvr additive="base">
                                        <p:cTn id="39" dur="500"/>
                                        <p:tgtEl>
                                          <p:spTgt spid="47109">
                                            <p:txEl>
                                              <p:pRg st="3" end="3"/>
                                            </p:txEl>
                                          </p:spTgt>
                                        </p:tgtEl>
                                        <p:attrNameLst>
                                          <p:attrName>ppt_y</p:attrName>
                                        </p:attrNameLst>
                                      </p:cBhvr>
                                      <p:tavLst>
                                        <p:tav tm="0">
                                          <p:val>
                                            <p:strVal val="#ppt_y+#ppt_h*1.125000"/>
                                          </p:val>
                                        </p:tav>
                                        <p:tav tm="100000">
                                          <p:val>
                                            <p:strVal val="#ppt_y"/>
                                          </p:val>
                                        </p:tav>
                                      </p:tavLst>
                                    </p:anim>
                                    <p:animEffect transition="in" filter="wipe(up)">
                                      <p:cBhvr>
                                        <p:cTn id="40" dur="500"/>
                                        <p:tgtEl>
                                          <p:spTgt spid="4710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p:tgtEl>
                                          <p:spTgt spid="9"/>
                                        </p:tgtEl>
                                        <p:attrNameLst>
                                          <p:attrName>ppt_y</p:attrName>
                                        </p:attrNameLst>
                                      </p:cBhvr>
                                      <p:tavLst>
                                        <p:tav tm="0">
                                          <p:val>
                                            <p:strVal val="#ppt_y+#ppt_h*1.125000"/>
                                          </p:val>
                                        </p:tav>
                                        <p:tav tm="100000">
                                          <p:val>
                                            <p:strVal val="#ppt_y"/>
                                          </p:val>
                                        </p:tav>
                                      </p:tavLst>
                                    </p:anim>
                                    <p:animEffect transition="in" filter="wipe(up)">
                                      <p:cBhvr>
                                        <p:cTn id="46" dur="500"/>
                                        <p:tgtEl>
                                          <p:spTgt spid="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p:tgtEl>
                                          <p:spTgt spid="3"/>
                                        </p:tgtEl>
                                        <p:attrNameLst>
                                          <p:attrName>ppt_y</p:attrName>
                                        </p:attrNameLst>
                                      </p:cBhvr>
                                      <p:tavLst>
                                        <p:tav tm="0">
                                          <p:val>
                                            <p:strVal val="#ppt_y+#ppt_h*1.125000"/>
                                          </p:val>
                                        </p:tav>
                                        <p:tav tm="100000">
                                          <p:val>
                                            <p:strVal val="#ppt_y"/>
                                          </p:val>
                                        </p:tav>
                                      </p:tavLst>
                                    </p:anim>
                                    <p:animEffect transition="in" filter="wipe(up)">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4" grpId="0">
        <p:bldAsOne/>
      </p:bldGraphic>
      <p:bldP spid="8" grpId="0" animBg="1"/>
      <p:bldGraphic spid="2" grpId="0">
        <p:bldAsOne/>
      </p:bldGraphic>
      <p:bldP spid="9" grpId="0" animBg="1"/>
      <p:bldGraphic spid="3"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dirty="0"/>
              <a:t>Uteliggere</a:t>
            </a:r>
            <a:endParaRPr lang="nb-NO" noProof="0" dirty="0"/>
          </a:p>
        </p:txBody>
      </p:sp>
      <p:sp>
        <p:nvSpPr>
          <p:cNvPr id="48135" name="Rectangle 11"/>
          <p:cNvSpPr>
            <a:spLocks noGrp="1" noChangeArrowheads="1"/>
          </p:cNvSpPr>
          <p:nvPr>
            <p:ph type="body" idx="4294967295"/>
          </p:nvPr>
        </p:nvSpPr>
        <p:spPr>
          <a:xfrm>
            <a:off x="174625" y="1009292"/>
            <a:ext cx="8969375" cy="742134"/>
          </a:xfrm>
        </p:spPr>
        <p:txBody>
          <a:bodyPr/>
          <a:lstStyle/>
          <a:p>
            <a:pPr marL="0" indent="0" eaLnBrk="1" hangingPunct="1">
              <a:lnSpc>
                <a:spcPct val="120000"/>
              </a:lnSpc>
              <a:buFont typeface="Wingdings" panose="05000000000000000000" pitchFamily="2" charset="2"/>
              <a:buNone/>
            </a:pPr>
            <a:r>
              <a:rPr lang="nb-NO" altLang="en-US" sz="1800" noProof="0" dirty="0">
                <a:solidFill>
                  <a:schemeClr val="tx1"/>
                </a:solidFill>
                <a:ea typeface="ＭＳ Ｐゴシック" panose="020B0600070205080204" pitchFamily="34" charset="-128"/>
              </a:rPr>
              <a:t>En viktig type avvik er en </a:t>
            </a:r>
            <a:r>
              <a:rPr lang="nb-NO" altLang="en-US" sz="1800" b="1" noProof="0" dirty="0">
                <a:solidFill>
                  <a:srgbClr val="800000"/>
                </a:solidFill>
                <a:ea typeface="ＭＳ Ｐゴシック" panose="020B0600070205080204" pitchFamily="34" charset="-128"/>
              </a:rPr>
              <a:t>uteligger</a:t>
            </a:r>
            <a:r>
              <a:rPr lang="nb-NO" altLang="en-US" sz="1800" b="1" noProof="0" dirty="0">
                <a:solidFill>
                  <a:srgbClr val="76330A"/>
                </a:solidFill>
                <a:ea typeface="ＭＳ Ｐゴシック" panose="020B0600070205080204" pitchFamily="34" charset="-128"/>
              </a:rPr>
              <a:t>.</a:t>
            </a:r>
            <a:r>
              <a:rPr lang="nb-NO" altLang="en-US" sz="1800" b="1" noProof="0" dirty="0">
                <a:solidFill>
                  <a:schemeClr val="tx1"/>
                </a:solidFill>
                <a:ea typeface="ＭＳ Ｐゴシック" panose="020B0600070205080204" pitchFamily="34" charset="-128"/>
              </a:rPr>
              <a:t> </a:t>
            </a:r>
            <a:r>
              <a:rPr lang="nb-NO" altLang="en-US" sz="1800" noProof="0" dirty="0">
                <a:solidFill>
                  <a:schemeClr val="tx1"/>
                </a:solidFill>
                <a:ea typeface="ＭＳ Ｐゴシック" panose="020B0600070205080204" pitchFamily="34" charset="-128"/>
              </a:rPr>
              <a:t>Uteliggere er observasjoner som ligger utenfor det overordnede mønsteret. Se alltid etter uteliggere og prøv å finne en forklaring for dem.</a:t>
            </a:r>
          </a:p>
        </p:txBody>
      </p:sp>
      <p:grpSp>
        <p:nvGrpSpPr>
          <p:cNvPr id="2" name="Group 18" descr="The histogram shows &quot;Percent of state residents aged 65 and over&quot; on the x-axis, and &quot;number of states&quot; on the y-axis. The distribution of IQ scores appear to be normal, however, it depicts two outliers. The x-axis shows markings 5, 6, 8, 10, 12, 14, 16, 18 and 19 in intervals of 1, and the y-axis shows markings 0 to 12 in intervals of 2. The peak of the graph show 15 marking on the x-axis, and correspond to 13 states on the y-axis. Overall pattern is symmetrical except for two outliers or states &quot;Alaska&quot; and &quot;Florida.&quot; The bar for Alaska and Florida state shows &quot;5-6&quot; and &quot;18-19&quot; interval, respectively, with a height of 1 for both states. There is a gap of 2 percent appears between Alaska and symmetric graph as well as between symmetric graph and Florida."/>
          <p:cNvGrpSpPr>
            <a:grpSpLocks/>
          </p:cNvGrpSpPr>
          <p:nvPr/>
        </p:nvGrpSpPr>
        <p:grpSpPr bwMode="auto">
          <a:xfrm>
            <a:off x="3402013" y="2025650"/>
            <a:ext cx="5535613" cy="4375150"/>
            <a:chOff x="2143" y="1488"/>
            <a:chExt cx="3487" cy="2784"/>
          </a:xfrm>
        </p:grpSpPr>
        <p:sp>
          <p:nvSpPr>
            <p:cNvPr id="48138" name="Rectangle 17"/>
            <p:cNvSpPr>
              <a:spLocks noChangeArrowheads="1"/>
            </p:cNvSpPr>
            <p:nvPr/>
          </p:nvSpPr>
          <p:spPr bwMode="auto">
            <a:xfrm>
              <a:off x="2400" y="1536"/>
              <a:ext cx="3168" cy="2448"/>
            </a:xfrm>
            <a:prstGeom prst="rect">
              <a:avLst/>
            </a:prstGeom>
            <a:solidFill>
              <a:srgbClr val="FFCC66"/>
            </a:solidFill>
            <a:ln w="9525">
              <a:solidFill>
                <a:schemeClr val="tx1"/>
              </a:solidFill>
              <a:miter lim="800000"/>
              <a:headEnd/>
              <a:tailEnd/>
            </a:ln>
          </p:spPr>
          <p:txBody>
            <a:bodyPr wrap="none"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a:solidFill>
                  <a:schemeClr val="tx1"/>
                </a:solidFill>
              </a:endParaRPr>
            </a:p>
          </p:txBody>
        </p:sp>
        <p:pic>
          <p:nvPicPr>
            <p:cNvPr id="48139" name="Picture 15" descr="F01-02"/>
            <p:cNvPicPr>
              <a:picLocks noChangeAspect="1" noChangeArrowheads="1"/>
            </p:cNvPicPr>
            <p:nvPr/>
          </p:nvPicPr>
          <p:blipFill rotWithShape="1">
            <a:blip r:embed="rId3">
              <a:clrChange>
                <a:clrFrom>
                  <a:srgbClr val="9D639D"/>
                </a:clrFrom>
                <a:clrTo>
                  <a:srgbClr val="9D639D">
                    <a:alpha val="0"/>
                  </a:srgbClr>
                </a:clrTo>
              </a:clrChange>
              <a:extLst>
                <a:ext uri="{28A0092B-C50C-407E-A947-70E740481C1C}">
                  <a14:useLocalDpi xmlns:a14="http://schemas.microsoft.com/office/drawing/2010/main" val="0"/>
                </a:ext>
              </a:extLst>
            </a:blip>
            <a:srcRect l="390" r="464"/>
            <a:stretch/>
          </p:blipFill>
          <p:spPr bwMode="auto">
            <a:xfrm>
              <a:off x="2143" y="1488"/>
              <a:ext cx="3487" cy="278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75908" name="Line 4" descr="Arrow pointing to Alaska"/>
          <p:cNvSpPr>
            <a:spLocks noChangeShapeType="1"/>
          </p:cNvSpPr>
          <p:nvPr/>
        </p:nvSpPr>
        <p:spPr bwMode="auto">
          <a:xfrm flipH="1">
            <a:off x="4235450" y="4721225"/>
            <a:ext cx="0" cy="800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75909" name="Line 5" descr="Arrow pointing to Florida"/>
          <p:cNvSpPr>
            <a:spLocks noChangeShapeType="1"/>
          </p:cNvSpPr>
          <p:nvPr/>
        </p:nvSpPr>
        <p:spPr bwMode="auto">
          <a:xfrm>
            <a:off x="8604250" y="4730750"/>
            <a:ext cx="0" cy="800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75910" name="Text Box 6"/>
          <p:cNvSpPr txBox="1">
            <a:spLocks noChangeArrowheads="1"/>
          </p:cNvSpPr>
          <p:nvPr/>
        </p:nvSpPr>
        <p:spPr bwMode="auto">
          <a:xfrm>
            <a:off x="4006850" y="4424363"/>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Alaska</a:t>
            </a:r>
          </a:p>
        </p:txBody>
      </p:sp>
      <p:sp>
        <p:nvSpPr>
          <p:cNvPr id="1275911" name="Text Box 7"/>
          <p:cNvSpPr txBox="1">
            <a:spLocks noChangeArrowheads="1"/>
          </p:cNvSpPr>
          <p:nvPr/>
        </p:nvSpPr>
        <p:spPr bwMode="auto">
          <a:xfrm>
            <a:off x="8054976" y="4424363"/>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Florida</a:t>
            </a:r>
          </a:p>
        </p:txBody>
      </p:sp>
      <p:sp>
        <p:nvSpPr>
          <p:cNvPr id="1275918" name="Text Box 14"/>
          <p:cNvSpPr txBox="1">
            <a:spLocks noChangeArrowheads="1"/>
          </p:cNvSpPr>
          <p:nvPr/>
        </p:nvSpPr>
        <p:spPr bwMode="auto">
          <a:xfrm>
            <a:off x="284163" y="1920875"/>
            <a:ext cx="3117850" cy="4715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sz="1800" dirty="0">
                <a:solidFill>
                  <a:schemeClr val="tx1"/>
                </a:solidFill>
              </a:rPr>
              <a:t>Det overordnede mønsteret er en topp, relativt symmetrisk - med unntak av to stater som tydelig ikke hører til hoved-mønsteret. Alaska og Florida har uvanlig henholdsvis små og store prosentandeler av eldre innbyggere i deres befolkninger.</a:t>
            </a:r>
          </a:p>
          <a:p>
            <a:pPr eaLnBrk="1" hangingPunct="1">
              <a:lnSpc>
                <a:spcPct val="120000"/>
              </a:lnSpc>
              <a:spcBef>
                <a:spcPct val="0"/>
              </a:spcBef>
              <a:buClrTx/>
              <a:buSzTx/>
              <a:buFontTx/>
              <a:buNone/>
            </a:pPr>
            <a:endParaRPr lang="nb-NO" altLang="en-US" sz="1800" dirty="0">
              <a:solidFill>
                <a:schemeClr val="tx1"/>
              </a:solidFill>
            </a:endParaRPr>
          </a:p>
          <a:p>
            <a:pPr eaLnBrk="1" hangingPunct="1">
              <a:lnSpc>
                <a:spcPct val="120000"/>
              </a:lnSpc>
              <a:spcBef>
                <a:spcPct val="0"/>
              </a:spcBef>
              <a:buClrTx/>
              <a:buSzTx/>
              <a:buFontTx/>
              <a:buNone/>
            </a:pPr>
            <a:r>
              <a:rPr lang="nb-NO" altLang="en-US" sz="1800" dirty="0">
                <a:solidFill>
                  <a:schemeClr val="tx1"/>
                </a:solidFill>
              </a:rPr>
              <a:t>Et stort gap i fordelingen er et typisk tegn på en uteligger.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59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59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759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759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75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908" grpId="0" animBg="1"/>
      <p:bldP spid="1275909" grpId="0" animBg="1"/>
      <p:bldP spid="1275910" grpId="0"/>
      <p:bldP spid="1275911" grpId="0"/>
      <p:bldP spid="12759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Tidsrekkeplott 1</a:t>
            </a:r>
          </a:p>
        </p:txBody>
      </p:sp>
      <p:sp>
        <p:nvSpPr>
          <p:cNvPr id="501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878AA2BE-A530-411C-A26D-0C1A9C74C7A7}" type="slidenum">
              <a:rPr lang="en-US" altLang="en-US" sz="1200" smtClean="0">
                <a:solidFill>
                  <a:schemeClr val="accent1"/>
                </a:solidFill>
              </a:rPr>
              <a:pPr>
                <a:lnSpc>
                  <a:spcPct val="80000"/>
                </a:lnSpc>
                <a:spcBef>
                  <a:spcPct val="0"/>
                </a:spcBef>
                <a:buClrTx/>
                <a:buSzTx/>
                <a:buFontTx/>
                <a:buNone/>
              </a:pPr>
              <a:t>32</a:t>
            </a:fld>
            <a:endParaRPr lang="en-US" altLang="en-US" sz="1200">
              <a:solidFill>
                <a:schemeClr val="accent1"/>
              </a:solidFill>
            </a:endParaRPr>
          </a:p>
        </p:txBody>
      </p:sp>
      <p:sp>
        <p:nvSpPr>
          <p:cNvPr id="50179" name="Rectangle 3"/>
          <p:cNvSpPr>
            <a:spLocks noGrp="1" noChangeArrowheads="1"/>
          </p:cNvSpPr>
          <p:nvPr>
            <p:ph sz="quarter" idx="4294967295"/>
          </p:nvPr>
        </p:nvSpPr>
        <p:spPr>
          <a:xfrm>
            <a:off x="495300" y="1552575"/>
            <a:ext cx="8153400" cy="3752850"/>
          </a:xfrm>
        </p:spPr>
        <p:txBody>
          <a:bodyPr/>
          <a:lstStyle/>
          <a:p>
            <a:pPr eaLnBrk="1" hangingPunct="1">
              <a:lnSpc>
                <a:spcPct val="110000"/>
              </a:lnSpc>
              <a:buFont typeface="Wingdings 2" panose="05020102010507070707" pitchFamily="18" charset="2"/>
              <a:buNone/>
            </a:pPr>
            <a:r>
              <a:rPr lang="nb-NO" altLang="en-US" sz="2400" dirty="0">
                <a:solidFill>
                  <a:schemeClr val="tx1"/>
                </a:solidFill>
                <a:ea typeface="ＭＳ Ｐゴシック" panose="020B0600070205080204" pitchFamily="34" charset="-128"/>
              </a:rPr>
              <a:t>Et</a:t>
            </a:r>
            <a:r>
              <a:rPr lang="nb-NO" altLang="en-US" sz="2400" noProof="0" dirty="0">
                <a:solidFill>
                  <a:schemeClr val="tx1"/>
                </a:solidFill>
                <a:ea typeface="ＭＳ Ｐゴシック" panose="020B0600070205080204" pitchFamily="34" charset="-128"/>
              </a:rPr>
              <a:t> </a:t>
            </a:r>
            <a:r>
              <a:rPr lang="nb-NO" altLang="en-US" sz="2400" b="1" noProof="0" dirty="0">
                <a:solidFill>
                  <a:srgbClr val="800000"/>
                </a:solidFill>
                <a:ea typeface="ＭＳ Ｐゴシック" panose="020B0600070205080204" pitchFamily="34" charset="-128"/>
              </a:rPr>
              <a:t>tidsrekke-</a:t>
            </a:r>
            <a:r>
              <a:rPr lang="nb-NO" altLang="en-US" sz="2400" b="1" dirty="0">
                <a:solidFill>
                  <a:srgbClr val="800000"/>
                </a:solidFill>
                <a:ea typeface="ＭＳ Ｐゴシック" panose="020B0600070205080204" pitchFamily="34" charset="-128"/>
              </a:rPr>
              <a:t>plott </a:t>
            </a:r>
            <a:r>
              <a:rPr lang="nb-NO" altLang="en-US" sz="2400" noProof="0" dirty="0">
                <a:solidFill>
                  <a:schemeClr val="tx1"/>
                </a:solidFill>
                <a:ea typeface="ＭＳ Ｐゴシック" panose="020B0600070205080204" pitchFamily="34" charset="-128"/>
              </a:rPr>
              <a:t>viser oppførsel over tid.</a:t>
            </a:r>
          </a:p>
          <a:p>
            <a:pPr lvl="1" eaLnBrk="1" hangingPunct="1">
              <a:lnSpc>
                <a:spcPct val="110000"/>
              </a:lnSpc>
              <a:buClr>
                <a:schemeClr val="accent1"/>
              </a:buClr>
              <a:buSzPct val="75000"/>
              <a:buFont typeface="Wingdings" panose="05000000000000000000" pitchFamily="2" charset="2"/>
              <a:buChar char="§"/>
            </a:pPr>
            <a:r>
              <a:rPr lang="nb-NO" altLang="en-US" sz="2200" noProof="0" dirty="0">
                <a:solidFill>
                  <a:schemeClr val="tx1"/>
                </a:solidFill>
                <a:ea typeface="ＭＳ Ｐゴシック" panose="020B0600070205080204" pitchFamily="34" charset="-128"/>
              </a:rPr>
              <a:t>Tid er alltid langs den horisontale aksen, og variabelen som måles er langs den vertikale aksen.</a:t>
            </a:r>
          </a:p>
          <a:p>
            <a:pPr lvl="1" eaLnBrk="1" hangingPunct="1">
              <a:lnSpc>
                <a:spcPct val="110000"/>
              </a:lnSpc>
              <a:buClr>
                <a:schemeClr val="accent1"/>
              </a:buClr>
              <a:buSzPct val="75000"/>
              <a:buFont typeface="Wingdings" panose="05000000000000000000" pitchFamily="2" charset="2"/>
              <a:buChar char="§"/>
            </a:pPr>
            <a:r>
              <a:rPr lang="nb-NO" altLang="en-US" sz="2200" noProof="0" dirty="0">
                <a:solidFill>
                  <a:schemeClr val="tx1"/>
                </a:solidFill>
                <a:ea typeface="ＭＳ Ｐゴシック" panose="020B0600070205080204" pitchFamily="34" charset="-128"/>
              </a:rPr>
              <a:t>Se etter et overordnet mønster (trend) og avvik fra denne trenden. Å knytte datapunktene sammen </a:t>
            </a:r>
            <a:r>
              <a:rPr lang="nb-NO" altLang="en-US" sz="2200" dirty="0">
                <a:solidFill>
                  <a:schemeClr val="tx1"/>
                </a:solidFill>
                <a:ea typeface="ＭＳ Ｐゴシック" panose="020B0600070205080204" pitchFamily="34" charset="-128"/>
              </a:rPr>
              <a:t>via linjer kan understreke denne trenden. </a:t>
            </a:r>
          </a:p>
          <a:p>
            <a:pPr lvl="1" eaLnBrk="1" hangingPunct="1">
              <a:lnSpc>
                <a:spcPct val="110000"/>
              </a:lnSpc>
              <a:buClr>
                <a:schemeClr val="accent1"/>
              </a:buClr>
              <a:buSzPct val="75000"/>
              <a:buFont typeface="Wingdings" panose="05000000000000000000" pitchFamily="2" charset="2"/>
              <a:buChar char="§"/>
            </a:pPr>
            <a:r>
              <a:rPr lang="nb-NO" altLang="en-US" sz="2200" dirty="0">
                <a:solidFill>
                  <a:schemeClr val="tx1"/>
                </a:solidFill>
                <a:ea typeface="ＭＳ Ｐゴシック" panose="020B0600070205080204" pitchFamily="34" charset="-128"/>
              </a:rPr>
              <a:t>Se etter mønstre som repeteres i kjente, regulære intervaller (sesong-variasjoner).</a:t>
            </a:r>
            <a:endParaRPr lang="nb-NO" altLang="en-US" sz="2200" noProof="0" dirty="0">
              <a:solidFill>
                <a:schemeClr val="tx1"/>
              </a:solidFill>
              <a:ea typeface="ＭＳ Ｐゴシック" panose="020B0600070205080204" pitchFamily="34" charset="-128"/>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Tidsrekkeplott 2</a:t>
            </a:r>
          </a:p>
        </p:txBody>
      </p:sp>
      <p:sp>
        <p:nvSpPr>
          <p:cNvPr id="522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F044B974-C049-4ABC-AA70-CF0A859EA47E}" type="slidenum">
              <a:rPr lang="en-US" altLang="en-US" sz="1200" smtClean="0">
                <a:solidFill>
                  <a:schemeClr val="accent1"/>
                </a:solidFill>
              </a:rPr>
              <a:pPr>
                <a:lnSpc>
                  <a:spcPct val="80000"/>
                </a:lnSpc>
                <a:spcBef>
                  <a:spcPct val="0"/>
                </a:spcBef>
                <a:buClrTx/>
                <a:buSzTx/>
                <a:buFontTx/>
                <a:buNone/>
              </a:pPr>
              <a:t>33</a:t>
            </a:fld>
            <a:endParaRPr lang="en-US" altLang="en-US" sz="1200">
              <a:solidFill>
                <a:schemeClr val="accent1"/>
              </a:solidFill>
            </a:endParaRPr>
          </a:p>
        </p:txBody>
      </p:sp>
      <p:pic>
        <p:nvPicPr>
          <p:cNvPr id="52230" name="Picture 3" descr="The timeplot shows &quot;Year&quot; on the x-axis, and &quot;Retail price of fresh oranges&quot; on the y-axis. The x-axis shows years that range from 1992 to 2002 in intervals of 1 year, and the y-axis range from 150 to 400 in intervals of 50. There are 9 peaks appearing in the plot, with the highest peak depicting 425 retail price of fresh oranges during the period 1999-2000. The average height of peaks reflect a range from 275 to 325 in retail price during the period 1993 to 2002. "/>
          <p:cNvPicPr>
            <a:picLocks noChangeAspect="1" noChangeArrowheads="1"/>
          </p:cNvPicPr>
          <p:nvPr/>
        </p:nvPicPr>
        <p:blipFill rotWithShape="1">
          <a:blip r:embed="rId3">
            <a:extLst>
              <a:ext uri="{28A0092B-C50C-407E-A947-70E740481C1C}">
                <a14:useLocalDpi xmlns:a14="http://schemas.microsoft.com/office/drawing/2010/main" val="0"/>
              </a:ext>
            </a:extLst>
          </a:blip>
          <a:srcRect l="-274" r="-97"/>
          <a:stretch/>
        </p:blipFill>
        <p:spPr bwMode="auto">
          <a:xfrm>
            <a:off x="561803" y="957077"/>
            <a:ext cx="3499022" cy="2997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28" name="Picture 2" descr="The timeplot shows &quot;Academic Year&quot; on the x-axis, and &quot;Average tuition and fees&quot; on the y-axis. The x-axis shows years that range from 1970 to 2000 in intervals of 5 years, and the y-axis range from 0 to 20,000 in intervals of 2000. There are two curve lines appearing on the plot, one shows the readings for &quot;Public&quot; and the other shows the readings for &quot;Private.&quot; During the period 1980 to 2000, the private institutions' fees show an increasing or upward trend from 8000 to 17000 on the plot. However, during the same period there is a minute change in fees appearing for &quot;Public&quot; institutions, that is from 2000 to 4000 during the Academic year 1980 to 2000. For &quot;Public,&quot; the curve is approximately depicting stationary phase, parallel to the x-axis unlike the curve for &quot;Private&quot; which is sloping upward. "/>
          <p:cNvPicPr>
            <a:picLocks noChangeAspect="1" noChangeArrowheads="1"/>
          </p:cNvPicPr>
          <p:nvPr/>
        </p:nvPicPr>
        <p:blipFill rotWithShape="1">
          <a:blip r:embed="rId4">
            <a:extLst>
              <a:ext uri="{28A0092B-C50C-407E-A947-70E740481C1C}">
                <a14:useLocalDpi xmlns:a14="http://schemas.microsoft.com/office/drawing/2010/main" val="0"/>
              </a:ext>
            </a:extLst>
          </a:blip>
          <a:srcRect t="84" b="274"/>
          <a:stretch/>
        </p:blipFill>
        <p:spPr bwMode="auto">
          <a:xfrm>
            <a:off x="4875213" y="2294885"/>
            <a:ext cx="4141787" cy="350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7" descr="Figure 1.12 is a plot in two month intervals (x-axis) and Vitamin D consumption.  Vitamin D consumption is highest in the summer months of June/July (60 units) and August/September (70 units).  Vitamin D consumption tapers off in the fall to 40 units in October/November to a low of 30 units in December/January and February/March.  Vitamin D consumption increases slowly in the spring (April/May) from 31 units to 59 units.">
            <a:extLst>
              <a:ext uri="{FF2B5EF4-FFF2-40B4-BE49-F238E27FC236}">
                <a16:creationId xmlns:a16="http://schemas.microsoft.com/office/drawing/2014/main" id="{A5AFE220-9520-DA46-BF0C-85AB566A0F25}"/>
              </a:ext>
            </a:extLst>
          </p:cNvPr>
          <p:cNvPicPr>
            <a:picLocks noChangeAspect="1"/>
          </p:cNvPicPr>
          <p:nvPr/>
        </p:nvPicPr>
        <p:blipFill>
          <a:blip r:embed="rId5">
            <a:extLst>
              <a:ext uri="{28A0092B-C50C-407E-A947-70E740481C1C}">
                <a14:useLocalDpi xmlns:a14="http://schemas.microsoft.com/office/drawing/2010/main" val="0"/>
              </a:ext>
            </a:extLst>
          </a:blip>
          <a:srcRect l="-4789" r="-4789"/>
          <a:stretch>
            <a:fillRect/>
          </a:stretch>
        </p:blipFill>
        <p:spPr>
          <a:xfrm>
            <a:off x="381000" y="3990673"/>
            <a:ext cx="4338637" cy="2825318"/>
          </a:xfrm>
          <a:prstGeom prst="rect">
            <a:avLst/>
          </a:prstGeom>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34</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3636468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457200" y="914400"/>
            <a:ext cx="7315200" cy="1143000"/>
          </a:xfrm>
        </p:spPr>
        <p:txBody>
          <a:bodyPr anchor="t"/>
          <a:lstStyle/>
          <a:p>
            <a:pPr eaLnBrk="1" hangingPunct="1"/>
            <a:r>
              <a:rPr lang="nb-NO" altLang="en-US" b="1" noProof="0" dirty="0">
                <a:ea typeface="ＭＳ Ｐゴシック" panose="020B0600070205080204" pitchFamily="34" charset="-128"/>
              </a:rPr>
              <a:t>1.3 Beskrive fordelinger med tall</a:t>
            </a:r>
          </a:p>
        </p:txBody>
      </p:sp>
      <p:sp>
        <p:nvSpPr>
          <p:cNvPr id="54275" name="Text Placeholder 3"/>
          <p:cNvSpPr>
            <a:spLocks noGrp="1"/>
          </p:cNvSpPr>
          <p:nvPr>
            <p:ph idx="1"/>
          </p:nvPr>
        </p:nvSpPr>
        <p:spPr/>
        <p:txBody>
          <a:bodyPr/>
          <a:lstStyle/>
          <a:p>
            <a:pPr eaLnBrk="1" hangingPunct="1"/>
            <a:r>
              <a:rPr lang="nb-NO" altLang="en-US" sz="2400" noProof="0" dirty="0">
                <a:solidFill>
                  <a:srgbClr val="073779"/>
                </a:solidFill>
                <a:ea typeface="ＭＳ Ｐゴシック" panose="020B0600070205080204" pitchFamily="34" charset="-128"/>
              </a:rPr>
              <a:t>Mål på senter: gjennomsnitt</a:t>
            </a:r>
          </a:p>
          <a:p>
            <a:pPr eaLnBrk="1" hangingPunct="1"/>
            <a:r>
              <a:rPr lang="nb-NO" altLang="en-US" sz="2400" noProof="0" dirty="0">
                <a:solidFill>
                  <a:srgbClr val="073779"/>
                </a:solidFill>
                <a:ea typeface="ＭＳ Ｐゴシック" panose="020B0600070205080204" pitchFamily="34" charset="-128"/>
              </a:rPr>
              <a:t>Mål på senter: median</a:t>
            </a:r>
          </a:p>
          <a:p>
            <a:pPr eaLnBrk="1" hangingPunct="1"/>
            <a:r>
              <a:rPr lang="nb-NO" altLang="en-US" sz="2400" noProof="0" dirty="0">
                <a:solidFill>
                  <a:srgbClr val="073779"/>
                </a:solidFill>
                <a:ea typeface="ＭＳ Ｐゴシック" panose="020B0600070205080204" pitchFamily="34" charset="-128"/>
              </a:rPr>
              <a:t>Mål på spredning: kvartiler</a:t>
            </a:r>
          </a:p>
          <a:p>
            <a:pPr eaLnBrk="1" hangingPunct="1"/>
            <a:r>
              <a:rPr lang="nb-NO" altLang="en-US" sz="2400" noProof="0" dirty="0">
                <a:solidFill>
                  <a:srgbClr val="073779"/>
                </a:solidFill>
                <a:ea typeface="ＭＳ Ｐゴシック" panose="020B0600070205080204" pitchFamily="34" charset="-128"/>
              </a:rPr>
              <a:t>Fem-punkts-oppsummering og </a:t>
            </a:r>
            <a:r>
              <a:rPr lang="nb-NO" altLang="en-US" sz="2400" noProof="0" dirty="0" err="1">
                <a:solidFill>
                  <a:srgbClr val="073779"/>
                </a:solidFill>
                <a:ea typeface="ＭＳ Ｐゴシック" panose="020B0600070205080204" pitchFamily="34" charset="-128"/>
              </a:rPr>
              <a:t>boksplott</a:t>
            </a:r>
            <a:endParaRPr lang="nb-NO" altLang="en-US" sz="2400" noProof="0" dirty="0">
              <a:solidFill>
                <a:srgbClr val="073779"/>
              </a:solidFill>
              <a:ea typeface="ＭＳ Ｐゴシック" panose="020B0600070205080204" pitchFamily="34" charset="-128"/>
            </a:endParaRPr>
          </a:p>
          <a:p>
            <a:pPr eaLnBrk="1" hangingPunct="1"/>
            <a:r>
              <a:rPr lang="nb-NO" altLang="en-US" sz="2400" noProof="0" dirty="0">
                <a:solidFill>
                  <a:srgbClr val="073779"/>
                </a:solidFill>
                <a:ea typeface="ＭＳ Ｐゴシック" panose="020B0600070205080204" pitchFamily="34" charset="-128"/>
              </a:rPr>
              <a:t>Mål på spredning: standardavvik</a:t>
            </a:r>
          </a:p>
          <a:p>
            <a:pPr eaLnBrk="1" hangingPunct="1"/>
            <a:r>
              <a:rPr lang="nb-NO" altLang="en-US" sz="2400" noProof="0" dirty="0">
                <a:solidFill>
                  <a:srgbClr val="073779"/>
                </a:solidFill>
                <a:ea typeface="ＭＳ Ｐゴシック" panose="020B0600070205080204" pitchFamily="34" charset="-128"/>
              </a:rPr>
              <a:t>Å velge mellom oppsummerende mål</a:t>
            </a:r>
          </a:p>
          <a:p>
            <a:pPr eaLnBrk="1" hangingPunct="1"/>
            <a:r>
              <a:rPr lang="nb-NO" altLang="en-US" sz="2400" noProof="0" dirty="0">
                <a:solidFill>
                  <a:srgbClr val="073779"/>
                </a:solidFill>
                <a:ea typeface="ＭＳ Ｐゴシック" panose="020B0600070205080204" pitchFamily="34" charset="-128"/>
              </a:rPr>
              <a:t>Forandre måleenhet</a:t>
            </a:r>
          </a:p>
        </p:txBody>
      </p:sp>
      <p:sp>
        <p:nvSpPr>
          <p:cNvPr id="54276" name="Slide Number Placeholder 9"/>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3FF23C0-127F-4474-8637-DBD363ED4347}" type="slidenum">
              <a:rPr lang="en-US" altLang="en-US" sz="1400" smtClean="0">
                <a:solidFill>
                  <a:schemeClr val="accent1"/>
                </a:solidFill>
              </a:rPr>
              <a:pPr>
                <a:spcBef>
                  <a:spcPct val="0"/>
                </a:spcBef>
                <a:buClrTx/>
                <a:buSzTx/>
                <a:buFontTx/>
                <a:buNone/>
              </a:pPr>
              <a:t>35</a:t>
            </a:fld>
            <a:endParaRPr lang="en-US" altLang="en-US" sz="1400">
              <a:solidFill>
                <a:schemeClr val="accen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Mål på senter: Gjennomsnittet</a:t>
            </a:r>
          </a:p>
        </p:txBody>
      </p:sp>
      <p:sp>
        <p:nvSpPr>
          <p:cNvPr id="552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96A3D31-3BD5-4BAC-8F17-AF1F778BC2EE}" type="slidenum">
              <a:rPr lang="en-US" altLang="en-US" sz="1200" smtClean="0">
                <a:solidFill>
                  <a:schemeClr val="accent1"/>
                </a:solidFill>
              </a:rPr>
              <a:pPr>
                <a:lnSpc>
                  <a:spcPct val="80000"/>
                </a:lnSpc>
                <a:spcBef>
                  <a:spcPct val="0"/>
                </a:spcBef>
                <a:buClrTx/>
                <a:buSzTx/>
                <a:buFontTx/>
                <a:buNone/>
              </a:pPr>
              <a:t>36</a:t>
            </a:fld>
            <a:endParaRPr lang="en-US" altLang="en-US" sz="1200">
              <a:solidFill>
                <a:schemeClr val="accent1"/>
              </a:solidFill>
            </a:endParaRPr>
          </a:p>
        </p:txBody>
      </p:sp>
      <p:sp>
        <p:nvSpPr>
          <p:cNvPr id="55301" name="Rectangle 3"/>
          <p:cNvSpPr txBox="1">
            <a:spLocks noChangeArrowheads="1"/>
          </p:cNvSpPr>
          <p:nvPr/>
        </p:nvSpPr>
        <p:spPr bwMode="auto">
          <a:xfrm>
            <a:off x="909637" y="1293813"/>
            <a:ext cx="7324725" cy="71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dirty="0">
                <a:solidFill>
                  <a:schemeClr val="tx1"/>
                </a:solidFill>
              </a:rPr>
              <a:t>Det mest vanlige målet på senter er </a:t>
            </a:r>
            <a:r>
              <a:rPr lang="nb-NO" altLang="en-US" b="1" dirty="0">
                <a:solidFill>
                  <a:srgbClr val="800000"/>
                </a:solidFill>
              </a:rPr>
              <a:t>gjennomsnittet.</a:t>
            </a:r>
            <a:endParaRPr lang="nb-NO" altLang="en-US" dirty="0">
              <a:solidFill>
                <a:srgbClr val="990000"/>
              </a:solidFill>
            </a:endParaRPr>
          </a:p>
        </p:txBody>
      </p:sp>
      <mc:AlternateContent xmlns:mc="http://schemas.openxmlformats.org/markup-compatibility/2006" xmlns:a14="http://schemas.microsoft.com/office/drawing/2010/main">
        <mc:Choice Requires="a14">
          <p:sp>
            <p:nvSpPr>
              <p:cNvPr id="8" name="TextBox 7" descr="The image shows the statement &quot;To find the mean x bar bracket open pronounced “x-bar” bracket close of a set of observations, add their values and divide by the number of observations. If the n observations are x1, x2, x3, …, xn, their mean is.&quot; The statement is followed by a mathematical expression: x bar equals to sum of observations divide by n, equals to x subscript 1 plus x subscript 2 plus dot dot dot plus x subscript n. The numerator is divided by n. The expression is compacted in a notation: x bar equals to 1 divide by n summation of x subscript i.&#10;"/>
              <p:cNvSpPr txBox="1">
                <a:spLocks noChangeArrowheads="1"/>
              </p:cNvSpPr>
              <p:nvPr/>
            </p:nvSpPr>
            <p:spPr bwMode="auto">
              <a:xfrm>
                <a:off x="871536" y="2368244"/>
                <a:ext cx="7400925" cy="348922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eaLnBrk="1" hangingPunct="1">
                  <a:spcBef>
                    <a:spcPct val="0"/>
                  </a:spcBef>
                  <a:spcAft>
                    <a:spcPts val="1200"/>
                  </a:spcAft>
                  <a:buClrTx/>
                  <a:buSzTx/>
                  <a:buFontTx/>
                  <a:buNone/>
                  <a:defRPr/>
                </a:pPr>
                <a:r>
                  <a:rPr lang="nb-NO" altLang="en-US" sz="1800" dirty="0">
                    <a:solidFill>
                      <a:schemeClr val="tx1"/>
                    </a:solidFill>
                  </a:rPr>
                  <a:t>For å finne </a:t>
                </a:r>
                <a:r>
                  <a:rPr lang="nb-NO" altLang="en-US" sz="1800" b="1" dirty="0">
                    <a:solidFill>
                      <a:schemeClr val="tx1"/>
                    </a:solidFill>
                  </a:rPr>
                  <a:t>gjennomsnittet</a:t>
                </a:r>
                <a:r>
                  <a:rPr lang="nb-NO" altLang="en-US" sz="1800" dirty="0">
                    <a:solidFill>
                      <a:schemeClr val="tx1"/>
                    </a:solidFill>
                  </a:rPr>
                  <a:t> </a:t>
                </a:r>
                <a14:m>
                  <m:oMath xmlns:m="http://schemas.openxmlformats.org/officeDocument/2006/math">
                    <m:bar>
                      <m:barPr>
                        <m:pos m:val="top"/>
                        <m:ctrlPr>
                          <a:rPr lang="nb-NO" altLang="en-US" sz="1800" i="1" smtClean="0">
                            <a:solidFill>
                              <a:schemeClr val="tx1"/>
                            </a:solidFill>
                            <a:latin typeface="Cambria Math" panose="02040503050406030204" pitchFamily="18" charset="0"/>
                          </a:rPr>
                        </m:ctrlPr>
                      </m:barPr>
                      <m:e>
                        <m:r>
                          <a:rPr lang="nb-NO" altLang="en-US" sz="1800" b="0" i="1" smtClean="0">
                            <a:solidFill>
                              <a:schemeClr val="tx1"/>
                            </a:solidFill>
                            <a:latin typeface="Cambria Math"/>
                          </a:rPr>
                          <m:t>𝑥</m:t>
                        </m:r>
                      </m:e>
                    </m:bar>
                  </m:oMath>
                </a14:m>
                <a:r>
                  <a:rPr lang="nb-NO" altLang="en-US" sz="1800" dirty="0">
                    <a:solidFill>
                      <a:schemeClr val="tx1"/>
                    </a:solidFill>
                  </a:rPr>
                  <a:t> (uttales </a:t>
                </a:r>
                <a:r>
                  <a:rPr lang="nb-NO" altLang="ja-JP" sz="1800" dirty="0">
                    <a:solidFill>
                      <a:schemeClr val="tx1"/>
                    </a:solidFill>
                  </a:rPr>
                  <a:t>“</a:t>
                </a:r>
                <a:r>
                  <a:rPr lang="nb-NO" altLang="ja-JP" sz="1800" i="1" dirty="0">
                    <a:solidFill>
                      <a:schemeClr val="tx1"/>
                    </a:solidFill>
                  </a:rPr>
                  <a:t>x</a:t>
                </a:r>
                <a:r>
                  <a:rPr lang="nb-NO" altLang="ja-JP" sz="1800" dirty="0">
                    <a:solidFill>
                      <a:schemeClr val="tx1"/>
                    </a:solidFill>
                  </a:rPr>
                  <a:t>-bar”) av en mengde observasjoner, summer verdiene deres og del på antall observasjoner. Hvis de </a:t>
                </a:r>
                <a:r>
                  <a:rPr lang="nb-NO" altLang="ja-JP" sz="1800" i="1" dirty="0">
                    <a:solidFill>
                      <a:schemeClr val="tx1"/>
                    </a:solidFill>
                  </a:rPr>
                  <a:t>n</a:t>
                </a:r>
                <a:r>
                  <a:rPr lang="nb-NO" altLang="ja-JP" sz="1800" dirty="0">
                    <a:solidFill>
                      <a:schemeClr val="tx1"/>
                    </a:solidFill>
                  </a:rPr>
                  <a:t> observasjonene er </a:t>
                </a:r>
                <a:r>
                  <a:rPr lang="nb-NO" altLang="ja-JP" sz="1800" i="1" dirty="0">
                    <a:solidFill>
                      <a:schemeClr val="tx1"/>
                    </a:solidFill>
                  </a:rPr>
                  <a:t>x</a:t>
                </a:r>
                <a:r>
                  <a:rPr lang="nb-NO" altLang="ja-JP" sz="1800" baseline="-25000" dirty="0">
                    <a:solidFill>
                      <a:schemeClr val="tx1"/>
                    </a:solidFill>
                  </a:rPr>
                  <a:t>1</a:t>
                </a:r>
                <a:r>
                  <a:rPr lang="nb-NO" altLang="ja-JP" sz="1800" dirty="0">
                    <a:solidFill>
                      <a:schemeClr val="tx1"/>
                    </a:solidFill>
                  </a:rPr>
                  <a:t>, </a:t>
                </a:r>
                <a:r>
                  <a:rPr lang="nb-NO" altLang="ja-JP" sz="1800" i="1" dirty="0">
                    <a:solidFill>
                      <a:schemeClr val="tx1"/>
                    </a:solidFill>
                  </a:rPr>
                  <a:t>x</a:t>
                </a:r>
                <a:r>
                  <a:rPr lang="nb-NO" altLang="ja-JP" sz="1800" baseline="-25000" dirty="0">
                    <a:solidFill>
                      <a:schemeClr val="tx1"/>
                    </a:solidFill>
                  </a:rPr>
                  <a:t>2</a:t>
                </a:r>
                <a:r>
                  <a:rPr lang="nb-NO" altLang="ja-JP" sz="1800" dirty="0">
                    <a:solidFill>
                      <a:schemeClr val="tx1"/>
                    </a:solidFill>
                  </a:rPr>
                  <a:t>, </a:t>
                </a:r>
                <a:r>
                  <a:rPr lang="nb-NO" altLang="ja-JP" sz="1800" i="1" dirty="0">
                    <a:solidFill>
                      <a:schemeClr val="tx1"/>
                    </a:solidFill>
                  </a:rPr>
                  <a:t>x</a:t>
                </a:r>
                <a:r>
                  <a:rPr lang="nb-NO" altLang="ja-JP" sz="1800" baseline="-25000" dirty="0">
                    <a:solidFill>
                      <a:schemeClr val="tx1"/>
                    </a:solidFill>
                  </a:rPr>
                  <a:t>3</a:t>
                </a:r>
                <a:r>
                  <a:rPr lang="nb-NO" altLang="ja-JP" sz="1800" dirty="0">
                    <a:solidFill>
                      <a:schemeClr val="tx1"/>
                    </a:solidFill>
                  </a:rPr>
                  <a:t>, …, </a:t>
                </a:r>
                <a:r>
                  <a:rPr lang="nb-NO" altLang="ja-JP" sz="1800" i="1" dirty="0" err="1">
                    <a:solidFill>
                      <a:schemeClr val="tx1"/>
                    </a:solidFill>
                  </a:rPr>
                  <a:t>x</a:t>
                </a:r>
                <a:r>
                  <a:rPr lang="nb-NO" altLang="ja-JP" sz="1800" i="1" baseline="-25000" dirty="0" err="1">
                    <a:solidFill>
                      <a:schemeClr val="tx1"/>
                    </a:solidFill>
                  </a:rPr>
                  <a:t>n</a:t>
                </a:r>
                <a:r>
                  <a:rPr lang="nb-NO" altLang="ja-JP" sz="1800" dirty="0">
                    <a:solidFill>
                      <a:schemeClr val="tx1"/>
                    </a:solidFill>
                  </a:rPr>
                  <a:t>, er gjennomsnittet</a:t>
                </a:r>
              </a:p>
              <a:p>
                <a:pPr algn="ct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bar>
                        <m:barPr>
                          <m:pos m:val="top"/>
                          <m:ctrlPr>
                            <a:rPr lang="nb-NO" altLang="en-US" sz="2400" i="1" smtClean="0">
                              <a:solidFill>
                                <a:schemeClr val="tx1"/>
                              </a:solidFill>
                              <a:latin typeface="Cambria Math" panose="02040503050406030204" pitchFamily="18" charset="0"/>
                            </a:rPr>
                          </m:ctrlPr>
                        </m:barPr>
                        <m:e>
                          <m:r>
                            <a:rPr lang="nb-NO" altLang="en-US" sz="2400" b="0" i="1" smtClean="0">
                              <a:solidFill>
                                <a:schemeClr val="tx1"/>
                              </a:solidFill>
                              <a:latin typeface="Cambria Math"/>
                            </a:rPr>
                            <m:t>𝑥</m:t>
                          </m:r>
                        </m:e>
                      </m:bar>
                      <m:r>
                        <a:rPr lang="nb-NO" altLang="en-US" sz="2400" b="0" i="1" smtClean="0">
                          <a:solidFill>
                            <a:schemeClr val="tx1"/>
                          </a:solidFill>
                          <a:latin typeface="Cambria Math"/>
                        </a:rPr>
                        <m:t>=</m:t>
                      </m:r>
                      <m:f>
                        <m:fPr>
                          <m:ctrlPr>
                            <a:rPr lang="nb-NO" altLang="en-US" sz="2400" b="0" i="1" smtClean="0">
                              <a:solidFill>
                                <a:schemeClr val="tx1"/>
                              </a:solidFill>
                              <a:latin typeface="Cambria Math" panose="02040503050406030204" pitchFamily="18" charset="0"/>
                            </a:rPr>
                          </m:ctrlPr>
                        </m:fPr>
                        <m:num>
                          <m:r>
                            <m:rPr>
                              <m:nor/>
                            </m:rPr>
                            <a:rPr lang="nb-NO" altLang="en-US" sz="2400" b="0" i="0" smtClean="0">
                              <a:solidFill>
                                <a:schemeClr val="tx1"/>
                              </a:solidFill>
                              <a:latin typeface="Cambria Math"/>
                            </a:rPr>
                            <m:t>sum</m:t>
                          </m:r>
                          <m:r>
                            <m:rPr>
                              <m:nor/>
                            </m:rPr>
                            <a:rPr lang="nb-NO" altLang="en-US" sz="2400" b="0" i="0" smtClean="0">
                              <a:solidFill>
                                <a:schemeClr val="tx1"/>
                              </a:solidFill>
                              <a:latin typeface="Cambria Math"/>
                            </a:rPr>
                            <m:t> </m:t>
                          </m:r>
                          <m:r>
                            <m:rPr>
                              <m:nor/>
                            </m:rPr>
                            <a:rPr lang="nb-NO" altLang="en-US" sz="2400" b="0" i="0" smtClean="0">
                              <a:solidFill>
                                <a:schemeClr val="tx1"/>
                              </a:solidFill>
                              <a:latin typeface="Cambria Math"/>
                            </a:rPr>
                            <m:t>of</m:t>
                          </m:r>
                          <m:r>
                            <m:rPr>
                              <m:nor/>
                            </m:rPr>
                            <a:rPr lang="nb-NO" altLang="en-US" sz="2400" b="0" i="0" smtClean="0">
                              <a:solidFill>
                                <a:schemeClr val="tx1"/>
                              </a:solidFill>
                              <a:latin typeface="Cambria Math"/>
                            </a:rPr>
                            <m:t> </m:t>
                          </m:r>
                          <m:r>
                            <m:rPr>
                              <m:nor/>
                            </m:rPr>
                            <a:rPr lang="nb-NO" altLang="en-US" sz="2400" b="0" i="0" smtClean="0">
                              <a:solidFill>
                                <a:schemeClr val="tx1"/>
                              </a:solidFill>
                              <a:latin typeface="Cambria Math"/>
                            </a:rPr>
                            <m:t>observasjoner</m:t>
                          </m:r>
                        </m:num>
                        <m:den>
                          <m:r>
                            <a:rPr lang="nb-NO" altLang="en-US" sz="2400" b="0" i="1" smtClean="0">
                              <a:solidFill>
                                <a:schemeClr val="tx1"/>
                              </a:solidFill>
                              <a:latin typeface="Cambria Math"/>
                            </a:rPr>
                            <m:t>𝑛</m:t>
                          </m:r>
                        </m:den>
                      </m:f>
                      <m:r>
                        <a:rPr lang="nb-NO" altLang="en-US" sz="2400" b="0" i="1" smtClean="0">
                          <a:solidFill>
                            <a:schemeClr val="tx1"/>
                          </a:solidFill>
                          <a:latin typeface="Cambria Math"/>
                        </a:rPr>
                        <m:t>=</m:t>
                      </m:r>
                      <m:f>
                        <m:fPr>
                          <m:ctrlPr>
                            <a:rPr lang="nb-NO" altLang="en-US" sz="2400" b="0" i="1" smtClean="0">
                              <a:solidFill>
                                <a:schemeClr val="tx1"/>
                              </a:solidFill>
                              <a:latin typeface="Cambria Math" panose="02040503050406030204" pitchFamily="18" charset="0"/>
                            </a:rPr>
                          </m:ctrlPr>
                        </m:fPr>
                        <m:num>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1</m:t>
                              </m:r>
                            </m:sub>
                          </m:sSub>
                          <m:r>
                            <a:rPr lang="nb-NO" altLang="en-US" sz="2400" b="0" i="1" smtClean="0">
                              <a:solidFill>
                                <a:schemeClr val="tx1"/>
                              </a:solidFill>
                              <a:latin typeface="Cambria Math"/>
                            </a:rPr>
                            <m:t>+</m:t>
                          </m:r>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2</m:t>
                              </m:r>
                            </m:sub>
                          </m:sSub>
                          <m:r>
                            <a:rPr lang="nb-NO" altLang="en-US" sz="2400" b="0" i="1" smtClean="0">
                              <a:solidFill>
                                <a:schemeClr val="tx1"/>
                              </a:solidFill>
                              <a:latin typeface="Cambria Math"/>
                            </a:rPr>
                            <m:t>+…+</m:t>
                          </m:r>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𝑛</m:t>
                              </m:r>
                            </m:sub>
                          </m:sSub>
                        </m:num>
                        <m:den>
                          <m:r>
                            <a:rPr lang="nb-NO" altLang="en-US" sz="2400" b="0" i="1" smtClean="0">
                              <a:solidFill>
                                <a:schemeClr val="tx1"/>
                              </a:solidFill>
                              <a:latin typeface="Cambria Math"/>
                            </a:rPr>
                            <m:t>𝑛</m:t>
                          </m:r>
                        </m:den>
                      </m:f>
                    </m:oMath>
                  </m:oMathPara>
                </a14:m>
                <a:endParaRPr lang="nb-NO" altLang="en-US" sz="1800" dirty="0">
                  <a:solidFill>
                    <a:schemeClr val="tx1"/>
                  </a:solidFill>
                </a:endParaRPr>
              </a:p>
              <a:p>
                <a:pPr eaLnBrk="1" hangingPunct="1">
                  <a:spcBef>
                    <a:spcPct val="0"/>
                  </a:spcBef>
                  <a:spcAft>
                    <a:spcPts val="1200"/>
                  </a:spcAft>
                  <a:buClrTx/>
                  <a:buSzTx/>
                  <a:buFontTx/>
                  <a:buNone/>
                  <a:defRPr/>
                </a:pPr>
                <a:r>
                  <a:rPr lang="nb-NO" altLang="en-US" sz="1800" dirty="0">
                    <a:solidFill>
                      <a:schemeClr val="tx1"/>
                    </a:solidFill>
                  </a:rPr>
                  <a:t>  I en mer kompakt, matematisk notasjon: </a:t>
                </a:r>
              </a:p>
              <a:p>
                <a:pP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bar>
                        <m:barPr>
                          <m:pos m:val="top"/>
                          <m:ctrlPr>
                            <a:rPr lang="nb-NO" altLang="en-US" sz="2400" i="1" smtClean="0">
                              <a:solidFill>
                                <a:schemeClr val="tx1"/>
                              </a:solidFill>
                              <a:latin typeface="Cambria Math" panose="02040503050406030204" pitchFamily="18" charset="0"/>
                            </a:rPr>
                          </m:ctrlPr>
                        </m:barPr>
                        <m:e>
                          <m:r>
                            <a:rPr lang="nb-NO" altLang="en-US" sz="2400" b="0" i="1" smtClean="0">
                              <a:solidFill>
                                <a:schemeClr val="tx1"/>
                              </a:solidFill>
                              <a:latin typeface="Cambria Math"/>
                            </a:rPr>
                            <m:t>𝑥</m:t>
                          </m:r>
                        </m:e>
                      </m:bar>
                      <m:r>
                        <a:rPr lang="nb-NO" altLang="en-US" sz="2400" b="0" i="1" smtClean="0">
                          <a:solidFill>
                            <a:schemeClr val="tx1"/>
                          </a:solidFill>
                          <a:latin typeface="Cambria Math"/>
                        </a:rPr>
                        <m:t>=</m:t>
                      </m:r>
                      <m:f>
                        <m:fPr>
                          <m:ctrlPr>
                            <a:rPr lang="nb-NO" altLang="en-US" sz="2400" b="0" i="1" smtClean="0">
                              <a:solidFill>
                                <a:schemeClr val="tx1"/>
                              </a:solidFill>
                              <a:latin typeface="Cambria Math" panose="02040503050406030204" pitchFamily="18" charset="0"/>
                            </a:rPr>
                          </m:ctrlPr>
                        </m:fPr>
                        <m:num>
                          <m:r>
                            <a:rPr lang="nb-NO" altLang="en-US" sz="2400" b="0" i="1" smtClean="0">
                              <a:solidFill>
                                <a:schemeClr val="tx1"/>
                              </a:solidFill>
                              <a:latin typeface="Cambria Math"/>
                            </a:rPr>
                            <m:t>1</m:t>
                          </m:r>
                        </m:num>
                        <m:den>
                          <m:r>
                            <a:rPr lang="nb-NO" altLang="en-US" sz="2400" b="0" i="1" smtClean="0">
                              <a:solidFill>
                                <a:schemeClr val="tx1"/>
                              </a:solidFill>
                              <a:latin typeface="Cambria Math"/>
                            </a:rPr>
                            <m:t>𝑛</m:t>
                          </m:r>
                        </m:den>
                      </m:f>
                      <m:nary>
                        <m:naryPr>
                          <m:chr m:val="∑"/>
                          <m:subHide m:val="on"/>
                          <m:supHide m:val="on"/>
                          <m:ctrlPr>
                            <a:rPr lang="nb-NO" altLang="en-US" sz="2400" b="0" i="1" smtClean="0">
                              <a:solidFill>
                                <a:schemeClr val="tx1"/>
                              </a:solidFill>
                              <a:latin typeface="Cambria Math" panose="02040503050406030204" pitchFamily="18" charset="0"/>
                            </a:rPr>
                          </m:ctrlPr>
                        </m:naryPr>
                        <m:sub/>
                        <m:sup/>
                        <m:e>
                          <m:sSub>
                            <m:sSubPr>
                              <m:ctrlPr>
                                <a:rPr lang="nb-NO" altLang="en-US" sz="2400" b="0" i="1" smtClean="0">
                                  <a:solidFill>
                                    <a:schemeClr val="tx1"/>
                                  </a:solidFill>
                                  <a:latin typeface="Cambria Math" panose="02040503050406030204" pitchFamily="18" charset="0"/>
                                </a:rPr>
                              </m:ctrlPr>
                            </m:sSubPr>
                            <m:e>
                              <m:r>
                                <a:rPr lang="nb-NO" altLang="en-US" sz="2400" b="0" i="1" smtClean="0">
                                  <a:solidFill>
                                    <a:schemeClr val="tx1"/>
                                  </a:solidFill>
                                  <a:latin typeface="Cambria Math"/>
                                </a:rPr>
                                <m:t>𝑥</m:t>
                              </m:r>
                            </m:e>
                            <m:sub>
                              <m:r>
                                <a:rPr lang="nb-NO" altLang="en-US" sz="2400" b="0" i="1" smtClean="0">
                                  <a:solidFill>
                                    <a:schemeClr val="tx1"/>
                                  </a:solidFill>
                                  <a:latin typeface="Cambria Math"/>
                                </a:rPr>
                                <m:t>𝑖</m:t>
                              </m:r>
                            </m:sub>
                          </m:sSub>
                        </m:e>
                      </m:nary>
                    </m:oMath>
                  </m:oMathPara>
                </a14:m>
                <a:endParaRPr lang="nb-NO" altLang="en-US" sz="2400" dirty="0">
                  <a:solidFill>
                    <a:schemeClr val="tx1"/>
                  </a:solidFill>
                </a:endParaRPr>
              </a:p>
            </p:txBody>
          </p:sp>
        </mc:Choice>
        <mc:Fallback xmlns="">
          <p:sp>
            <p:nvSpPr>
              <p:cNvPr id="8" name="TextBox 7" descr="The image shows the statement &quot;To find the mean x bar bracket open pronounced “x-bar” bracket close of a set of observations, add their values and divide by the number of observations. If the n observations are x1, x2, x3, …, xn, their mean is.&quot; The statement is followed by a mathematical expression: x bar equals to sum of observations divide by n, equals to x subscript 1 plus x subscript 2 plus dot dot dot plus x subscript n. The numerator is divided by n. The expression is compacted in a notation: x bar equals to 1 divide by n summation of x subscript i.&#10;"/>
              <p:cNvSpPr txBox="1">
                <a:spLocks noRot="1" noChangeAspect="1" noMove="1" noResize="1" noEditPoints="1" noAdjustHandles="1" noChangeArrowheads="1" noChangeShapeType="1" noTextEdit="1"/>
              </p:cNvSpPr>
              <p:nvPr/>
            </p:nvSpPr>
            <p:spPr bwMode="auto">
              <a:xfrm>
                <a:off x="871536" y="2368244"/>
                <a:ext cx="7400925" cy="3489225"/>
              </a:xfrm>
              <a:prstGeom prst="rect">
                <a:avLst/>
              </a:prstGeom>
              <a:blipFill>
                <a:blip r:embed="rId3"/>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Mål på senter: Medianen</a:t>
            </a:r>
          </a:p>
        </p:txBody>
      </p:sp>
      <p:sp>
        <p:nvSpPr>
          <p:cNvPr id="573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116D2E8-BAF0-4929-B400-92C8373D80F6}" type="slidenum">
              <a:rPr lang="en-US" altLang="en-US" sz="1200" smtClean="0">
                <a:solidFill>
                  <a:schemeClr val="accent1"/>
                </a:solidFill>
              </a:rPr>
              <a:pPr>
                <a:lnSpc>
                  <a:spcPct val="80000"/>
                </a:lnSpc>
                <a:spcBef>
                  <a:spcPct val="0"/>
                </a:spcBef>
                <a:buClrTx/>
                <a:buSzTx/>
                <a:buFontTx/>
                <a:buNone/>
              </a:pPr>
              <a:t>37</a:t>
            </a:fld>
            <a:endParaRPr lang="en-US" altLang="en-US" sz="1200">
              <a:solidFill>
                <a:schemeClr val="accent1"/>
              </a:solidFill>
            </a:endParaRPr>
          </a:p>
        </p:txBody>
      </p:sp>
      <p:sp>
        <p:nvSpPr>
          <p:cNvPr id="57347" name="Rectangle 3"/>
          <p:cNvSpPr txBox="1">
            <a:spLocks noChangeArrowheads="1"/>
          </p:cNvSpPr>
          <p:nvPr/>
        </p:nvSpPr>
        <p:spPr bwMode="auto">
          <a:xfrm>
            <a:off x="442118" y="1029303"/>
            <a:ext cx="8259763" cy="118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dirty="0">
                <a:solidFill>
                  <a:schemeClr val="tx1"/>
                </a:solidFill>
              </a:rPr>
              <a:t>Fordi gjennomsnittet er sensitivt for ekstreme observasjoner, er det ikke et </a:t>
            </a:r>
            <a:r>
              <a:rPr lang="nb-NO" altLang="en-US" b="1" dirty="0">
                <a:solidFill>
                  <a:srgbClr val="800000"/>
                </a:solidFill>
              </a:rPr>
              <a:t>robust </a:t>
            </a:r>
            <a:r>
              <a:rPr lang="nb-NO" altLang="en-US" dirty="0">
                <a:solidFill>
                  <a:schemeClr val="tx1"/>
                </a:solidFill>
              </a:rPr>
              <a:t>mål på senter.</a:t>
            </a:r>
          </a:p>
          <a:p>
            <a:pPr defTabSz="914400" eaLnBrk="1" hangingPunct="1">
              <a:spcBef>
                <a:spcPts val="700"/>
              </a:spcBef>
              <a:buClr>
                <a:schemeClr val="accent2"/>
              </a:buClr>
              <a:buSzPct val="60000"/>
              <a:buFont typeface="Monotype Sorts" charset="2"/>
              <a:buNone/>
            </a:pPr>
            <a:r>
              <a:rPr lang="nb-NO" altLang="en-US" dirty="0">
                <a:solidFill>
                  <a:schemeClr val="tx1"/>
                </a:solidFill>
              </a:rPr>
              <a:t>Et annet vanlig, og mer robust, mål på senter er </a:t>
            </a:r>
            <a:r>
              <a:rPr lang="nb-NO" altLang="en-US" b="1" dirty="0">
                <a:solidFill>
                  <a:srgbClr val="800000"/>
                </a:solidFill>
              </a:rPr>
              <a:t>medianen</a:t>
            </a:r>
            <a:r>
              <a:rPr lang="nb-NO" altLang="en-US" b="1" dirty="0">
                <a:solidFill>
                  <a:srgbClr val="990000"/>
                </a:solidFill>
              </a:rPr>
              <a:t>.</a:t>
            </a:r>
          </a:p>
        </p:txBody>
      </p:sp>
      <p:sp>
        <p:nvSpPr>
          <p:cNvPr id="6" name="TextBox 5"/>
          <p:cNvSpPr txBox="1">
            <a:spLocks noChangeArrowheads="1"/>
          </p:cNvSpPr>
          <p:nvPr/>
        </p:nvSpPr>
        <p:spPr bwMode="auto">
          <a:xfrm>
            <a:off x="533400" y="2133600"/>
            <a:ext cx="8229600" cy="4447371"/>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marL="346075" indent="-346075">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E81F30"/>
              </a:solidFill>
            </a:endParaRPr>
          </a:p>
          <a:p>
            <a:pPr eaLnBrk="1" hangingPunct="1">
              <a:spcBef>
                <a:spcPct val="0"/>
              </a:spcBef>
              <a:spcAft>
                <a:spcPts val="1200"/>
              </a:spcAft>
              <a:buClrTx/>
              <a:buSzTx/>
              <a:buFontTx/>
              <a:buNone/>
              <a:defRPr/>
            </a:pPr>
            <a:r>
              <a:rPr lang="nb-NO" altLang="en-US" b="1" dirty="0">
                <a:solidFill>
                  <a:srgbClr val="800000"/>
                </a:solidFill>
              </a:rPr>
              <a:t>Medianen </a:t>
            </a:r>
            <a:r>
              <a:rPr lang="nb-NO" altLang="en-US" b="1" i="1" dirty="0">
                <a:solidFill>
                  <a:srgbClr val="800000"/>
                </a:solidFill>
              </a:rPr>
              <a:t>M</a:t>
            </a:r>
            <a:r>
              <a:rPr lang="nb-NO" altLang="en-US" dirty="0">
                <a:solidFill>
                  <a:srgbClr val="800000"/>
                </a:solidFill>
              </a:rPr>
              <a:t> </a:t>
            </a:r>
            <a:r>
              <a:rPr lang="nb-NO" altLang="en-US" dirty="0">
                <a:solidFill>
                  <a:schemeClr val="tx1"/>
                </a:solidFill>
              </a:rPr>
              <a:t>er midtpunktet i fordelingen, tallet som er sånn at halvparten av observasjonene er mindre og den andre halvparten er større. </a:t>
            </a:r>
            <a:r>
              <a:rPr lang="nb-NO" altLang="en-US" i="1" dirty="0">
                <a:solidFill>
                  <a:schemeClr val="tx1"/>
                </a:solidFill>
              </a:rPr>
              <a:t>Dette påvirkes mindre av ekstreme observasjoner enn gjennomsnittet, fordi det ikke direkte bruker verdien av hver enkelt observasjon. </a:t>
            </a:r>
          </a:p>
          <a:p>
            <a:pPr eaLnBrk="1" hangingPunct="1">
              <a:spcBef>
                <a:spcPct val="0"/>
              </a:spcBef>
              <a:spcAft>
                <a:spcPts val="1200"/>
              </a:spcAft>
              <a:buClrTx/>
              <a:buSzTx/>
              <a:buFontTx/>
              <a:buNone/>
              <a:defRPr/>
            </a:pPr>
            <a:r>
              <a:rPr lang="nb-NO" altLang="en-US" dirty="0">
                <a:solidFill>
                  <a:schemeClr val="tx1"/>
                </a:solidFill>
              </a:rPr>
              <a:t>Medianen i en fordeling finnes på følgende måte:</a:t>
            </a:r>
          </a:p>
          <a:p>
            <a:pPr eaLnBrk="1" hangingPunct="1">
              <a:spcBef>
                <a:spcPct val="0"/>
              </a:spcBef>
              <a:spcAft>
                <a:spcPts val="1200"/>
              </a:spcAft>
              <a:buClrTx/>
              <a:buSzTx/>
              <a:buFont typeface="Tw Cen MT" panose="020B0602020104020603" pitchFamily="34" charset="0"/>
              <a:buAutoNum type="arabicPeriod"/>
              <a:defRPr/>
            </a:pPr>
            <a:r>
              <a:rPr lang="nb-NO" altLang="en-US" dirty="0">
                <a:solidFill>
                  <a:schemeClr val="tx1"/>
                </a:solidFill>
              </a:rPr>
              <a:t>Ordne alle observasjonene i stigende rekkefølge.</a:t>
            </a:r>
          </a:p>
          <a:p>
            <a:pPr eaLnBrk="1" hangingPunct="1">
              <a:spcBef>
                <a:spcPct val="0"/>
              </a:spcBef>
              <a:spcAft>
                <a:spcPts val="1200"/>
              </a:spcAft>
              <a:buClrTx/>
              <a:buSzTx/>
              <a:buFont typeface="Tw Cen MT" panose="020B0602020104020603" pitchFamily="34" charset="0"/>
              <a:buAutoNum type="arabicPeriod"/>
              <a:defRPr/>
            </a:pPr>
            <a:r>
              <a:rPr lang="nb-NO" altLang="en-US" dirty="0">
                <a:solidFill>
                  <a:schemeClr val="tx1"/>
                </a:solidFill>
              </a:rPr>
              <a:t>Hvis antallet observasjoner </a:t>
            </a:r>
            <a:r>
              <a:rPr lang="nb-NO" altLang="en-US" i="1" dirty="0">
                <a:solidFill>
                  <a:schemeClr val="tx1"/>
                </a:solidFill>
              </a:rPr>
              <a:t>n</a:t>
            </a:r>
            <a:r>
              <a:rPr lang="nb-NO" altLang="en-US" dirty="0">
                <a:solidFill>
                  <a:schemeClr val="tx1"/>
                </a:solidFill>
              </a:rPr>
              <a:t> er odde, er medianen </a:t>
            </a:r>
            <a:r>
              <a:rPr lang="nb-NO" altLang="en-US" i="1" dirty="0">
                <a:solidFill>
                  <a:schemeClr val="tx1"/>
                </a:solidFill>
              </a:rPr>
              <a:t>M</a:t>
            </a:r>
            <a:r>
              <a:rPr lang="nb-NO" altLang="en-US" dirty="0">
                <a:solidFill>
                  <a:schemeClr val="tx1"/>
                </a:solidFill>
              </a:rPr>
              <a:t> den midterste observasjonen i den ordnede listen.</a:t>
            </a:r>
          </a:p>
          <a:p>
            <a:pPr eaLnBrk="1" hangingPunct="1">
              <a:spcBef>
                <a:spcPct val="0"/>
              </a:spcBef>
              <a:spcAft>
                <a:spcPts val="1200"/>
              </a:spcAft>
              <a:buClrTx/>
              <a:buSzTx/>
              <a:buFont typeface="Tw Cen MT" panose="020B0602020104020603" pitchFamily="34" charset="0"/>
              <a:buAutoNum type="arabicPeriod"/>
              <a:defRPr/>
            </a:pPr>
            <a:r>
              <a:rPr lang="nb-NO" altLang="en-US" dirty="0">
                <a:solidFill>
                  <a:schemeClr val="tx1"/>
                </a:solidFill>
              </a:rPr>
              <a:t>Hvis antallet observasjoner </a:t>
            </a:r>
            <a:r>
              <a:rPr lang="nb-NO" altLang="en-US" i="1" dirty="0">
                <a:solidFill>
                  <a:schemeClr val="tx1"/>
                </a:solidFill>
              </a:rPr>
              <a:t>n</a:t>
            </a:r>
            <a:r>
              <a:rPr lang="nb-NO" altLang="en-US" dirty="0">
                <a:solidFill>
                  <a:schemeClr val="tx1"/>
                </a:solidFill>
              </a:rPr>
              <a:t> er like, er medianen </a:t>
            </a:r>
            <a:r>
              <a:rPr lang="nb-NO" altLang="en-US" i="1" dirty="0">
                <a:solidFill>
                  <a:schemeClr val="tx1"/>
                </a:solidFill>
              </a:rPr>
              <a:t>M</a:t>
            </a:r>
            <a:r>
              <a:rPr lang="nb-NO" altLang="en-US" dirty="0">
                <a:solidFill>
                  <a:schemeClr val="tx1"/>
                </a:solidFill>
              </a:rPr>
              <a:t> gjennomsnittet av de to midterste observasjonene i den ordnede listen.</a:t>
            </a:r>
          </a:p>
          <a:p>
            <a:pPr eaLnBrk="1" hangingPunct="1">
              <a:spcBef>
                <a:spcPct val="0"/>
              </a:spcBef>
              <a:buClrTx/>
              <a:buSzTx/>
              <a:buFontTx/>
              <a:buNone/>
              <a:defRPr/>
            </a:pPr>
            <a:endParaRPr lang="nb-NO" altLang="en-US" sz="700" b="1" dirty="0">
              <a:solidFill>
                <a:schemeClr val="tx1"/>
              </a:solidFill>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noProof="0" dirty="0"/>
              <a:t>Mål på senter: Eksempel</a:t>
            </a:r>
          </a:p>
        </p:txBody>
      </p:sp>
      <p:sp>
        <p:nvSpPr>
          <p:cNvPr id="583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C43AEEE-FA11-4B39-A0A8-75B43F4BC190}" type="slidenum">
              <a:rPr lang="en-US" altLang="en-US" sz="1200" smtClean="0">
                <a:solidFill>
                  <a:schemeClr val="accent1"/>
                </a:solidFill>
              </a:rPr>
              <a:pPr>
                <a:lnSpc>
                  <a:spcPct val="80000"/>
                </a:lnSpc>
                <a:spcBef>
                  <a:spcPct val="0"/>
                </a:spcBef>
                <a:buClrTx/>
                <a:buSzTx/>
                <a:buFontTx/>
                <a:buNone/>
              </a:pPr>
              <a:t>38</a:t>
            </a:fld>
            <a:endParaRPr lang="en-US" altLang="en-US" sz="1200">
              <a:solidFill>
                <a:schemeClr val="accent1"/>
              </a:solidFill>
            </a:endParaRPr>
          </a:p>
        </p:txBody>
      </p:sp>
      <p:pic>
        <p:nvPicPr>
          <p:cNvPr id="4" name="Picture 3" descr="The animations illustrate how mean and median of the time to start a business (in days) of 24 randomly selected countries can be calculated using the data given in a table. The mean ‘x bar’ value is 16.292 days, which is calculated by adding all of the data values, divided by 24, the number of values mentioned in the table. The stemplot is created using the table data values, which range from 2 to 53. The leaf values 1 and 2 corresponding to the stem value 1 are given in bold, which depict the value 11 and 12 in the table, respectively. Since, the value 11 and 12 are found to be the middle observations of the table data values, after sorting in an increasing order. Median equals 11.5 days is calculated by adding 11 and 12, and the result is divided by 2."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16" y="489671"/>
            <a:ext cx="638175" cy="276225"/>
          </a:xfrm>
          <a:prstGeom prst="rect">
            <a:avLst/>
          </a:prstGeom>
        </p:spPr>
      </p:pic>
      <p:pic>
        <p:nvPicPr>
          <p:cNvPr id="5" name="Picture 4"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1947" y="360363"/>
            <a:ext cx="638175" cy="276225"/>
          </a:xfrm>
          <a:prstGeom prst="rect">
            <a:avLst/>
          </a:prstGeom>
        </p:spPr>
      </p:pic>
      <p:sp>
        <p:nvSpPr>
          <p:cNvPr id="58371" name="Content Placeholder 2"/>
          <p:cNvSpPr>
            <a:spLocks noGrp="1"/>
          </p:cNvSpPr>
          <p:nvPr>
            <p:ph sz="quarter" idx="4294967295"/>
          </p:nvPr>
        </p:nvSpPr>
        <p:spPr>
          <a:xfrm>
            <a:off x="409575" y="1139592"/>
            <a:ext cx="8277225" cy="698286"/>
          </a:xfrm>
        </p:spPr>
        <p:txBody>
          <a:bodyPr/>
          <a:lstStyle/>
          <a:p>
            <a:pPr marL="0" lvl="1" indent="-319088" eaLnBrk="1" hangingPunct="1">
              <a:spcBef>
                <a:spcPts val="700"/>
              </a:spcBef>
              <a:buClr>
                <a:schemeClr val="accent2"/>
              </a:buClr>
              <a:buSzPct val="60000"/>
              <a:buFont typeface="Wingdings 2" panose="05020102010507070707" pitchFamily="18" charset="2"/>
              <a:buNone/>
            </a:pPr>
            <a:r>
              <a:rPr lang="nb-NO" altLang="en-US" sz="2000" noProof="0" dirty="0">
                <a:solidFill>
                  <a:srgbClr val="000000"/>
                </a:solidFill>
                <a:ea typeface="ＭＳ Ｐゴシック" panose="020B0600070205080204" pitchFamily="34" charset="-128"/>
              </a:rPr>
              <a:t>Bruk dataene under til å beregne gjennomsnittet og medianen til tiden det tar å etablere en bedrift (i dager) i 24 tilfeldig valgte land.</a:t>
            </a:r>
          </a:p>
          <a:p>
            <a:pPr eaLnBrk="1" hangingPunct="1"/>
            <a:endParaRPr lang="nb-NO" altLang="en-US" noProof="0" dirty="0">
              <a:ea typeface="ＭＳ Ｐゴシック" panose="020B0600070205080204" pitchFamily="34" charset="-128"/>
            </a:endParaRPr>
          </a:p>
        </p:txBody>
      </p:sp>
      <p:graphicFrame>
        <p:nvGraphicFramePr>
          <p:cNvPr id="9" name="Table 8" descr="already described"/>
          <p:cNvGraphicFramePr>
            <a:graphicFrameLocks noGrp="1"/>
          </p:cNvGraphicFramePr>
          <p:nvPr>
            <p:extLst>
              <p:ext uri="{D42A27DB-BD31-4B8C-83A1-F6EECF244321}">
                <p14:modId xmlns:p14="http://schemas.microsoft.com/office/powerpoint/2010/main" val="2879117345"/>
              </p:ext>
            </p:extLst>
          </p:nvPr>
        </p:nvGraphicFramePr>
        <p:xfrm>
          <a:off x="2042319" y="2047515"/>
          <a:ext cx="5011737" cy="717550"/>
        </p:xfrm>
        <a:graphic>
          <a:graphicData uri="http://schemas.openxmlformats.org/drawingml/2006/table">
            <a:tbl>
              <a:tblPr firstRow="1"/>
              <a:tblGrid>
                <a:gridCol w="415925">
                  <a:extLst>
                    <a:ext uri="{9D8B030D-6E8A-4147-A177-3AD203B41FA5}">
                      <a16:colId xmlns:a16="http://schemas.microsoft.com/office/drawing/2014/main" val="20000"/>
                    </a:ext>
                  </a:extLst>
                </a:gridCol>
                <a:gridCol w="419100">
                  <a:extLst>
                    <a:ext uri="{9D8B030D-6E8A-4147-A177-3AD203B41FA5}">
                      <a16:colId xmlns:a16="http://schemas.microsoft.com/office/drawing/2014/main" val="20001"/>
                    </a:ext>
                  </a:extLst>
                </a:gridCol>
                <a:gridCol w="417512">
                  <a:extLst>
                    <a:ext uri="{9D8B030D-6E8A-4147-A177-3AD203B41FA5}">
                      <a16:colId xmlns:a16="http://schemas.microsoft.com/office/drawing/2014/main" val="20002"/>
                    </a:ext>
                  </a:extLst>
                </a:gridCol>
                <a:gridCol w="419100">
                  <a:extLst>
                    <a:ext uri="{9D8B030D-6E8A-4147-A177-3AD203B41FA5}">
                      <a16:colId xmlns:a16="http://schemas.microsoft.com/office/drawing/2014/main" val="20003"/>
                    </a:ext>
                  </a:extLst>
                </a:gridCol>
                <a:gridCol w="417513">
                  <a:extLst>
                    <a:ext uri="{9D8B030D-6E8A-4147-A177-3AD203B41FA5}">
                      <a16:colId xmlns:a16="http://schemas.microsoft.com/office/drawing/2014/main" val="20004"/>
                    </a:ext>
                  </a:extLst>
                </a:gridCol>
                <a:gridCol w="419100">
                  <a:extLst>
                    <a:ext uri="{9D8B030D-6E8A-4147-A177-3AD203B41FA5}">
                      <a16:colId xmlns:a16="http://schemas.microsoft.com/office/drawing/2014/main" val="20005"/>
                    </a:ext>
                  </a:extLst>
                </a:gridCol>
                <a:gridCol w="417512">
                  <a:extLst>
                    <a:ext uri="{9D8B030D-6E8A-4147-A177-3AD203B41FA5}">
                      <a16:colId xmlns:a16="http://schemas.microsoft.com/office/drawing/2014/main" val="20006"/>
                    </a:ext>
                  </a:extLst>
                </a:gridCol>
                <a:gridCol w="419100">
                  <a:extLst>
                    <a:ext uri="{9D8B030D-6E8A-4147-A177-3AD203B41FA5}">
                      <a16:colId xmlns:a16="http://schemas.microsoft.com/office/drawing/2014/main" val="20007"/>
                    </a:ext>
                  </a:extLst>
                </a:gridCol>
                <a:gridCol w="415925">
                  <a:extLst>
                    <a:ext uri="{9D8B030D-6E8A-4147-A177-3AD203B41FA5}">
                      <a16:colId xmlns:a16="http://schemas.microsoft.com/office/drawing/2014/main" val="20008"/>
                    </a:ext>
                  </a:extLst>
                </a:gridCol>
                <a:gridCol w="419100">
                  <a:extLst>
                    <a:ext uri="{9D8B030D-6E8A-4147-A177-3AD203B41FA5}">
                      <a16:colId xmlns:a16="http://schemas.microsoft.com/office/drawing/2014/main" val="20009"/>
                    </a:ext>
                  </a:extLst>
                </a:gridCol>
                <a:gridCol w="414338">
                  <a:extLst>
                    <a:ext uri="{9D8B030D-6E8A-4147-A177-3AD203B41FA5}">
                      <a16:colId xmlns:a16="http://schemas.microsoft.com/office/drawing/2014/main" val="20010"/>
                    </a:ext>
                  </a:extLst>
                </a:gridCol>
                <a:gridCol w="417512">
                  <a:extLst>
                    <a:ext uri="{9D8B030D-6E8A-4147-A177-3AD203B41FA5}">
                      <a16:colId xmlns:a16="http://schemas.microsoft.com/office/drawing/2014/main" val="20011"/>
                    </a:ext>
                  </a:extLst>
                </a:gridCol>
              </a:tblGrid>
              <a:tr h="3587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4</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7</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10</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extLst>
                  <a:ext uri="{0D108BD9-81ED-4DB2-BD59-A6C34878D82A}">
                    <a16:rowId xmlns:a16="http://schemas.microsoft.com/office/drawing/2014/main" val="10000"/>
                  </a:ext>
                </a:extLst>
              </a:tr>
              <a:tr h="3587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38</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24</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8</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6</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53</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32</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13</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49</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11</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17</a:t>
                      </a:r>
                    </a:p>
                  </a:txBody>
                  <a:tcPr horzOverflow="overflow">
                    <a:lnL w="12700" cap="flat" cmpd="sng" algn="ctr">
                      <a:solidFill>
                        <a:srgbClr val="C76402"/>
                      </a:solidFill>
                      <a:prstDash val="solid"/>
                      <a:round/>
                      <a:headEnd type="none" w="med" len="med"/>
                      <a:tailEnd type="none" w="med" len="med"/>
                    </a:lnL>
                    <a:lnR w="12700" cap="flat" cmpd="sng" algn="ctr">
                      <a:solidFill>
                        <a:srgbClr val="C76402"/>
                      </a:solidFill>
                      <a:prstDash val="solid"/>
                      <a:round/>
                      <a:headEnd type="none" w="med" len="med"/>
                      <a:tailEnd type="none" w="med" len="med"/>
                    </a:lnR>
                    <a:lnT w="12700" cap="flat" cmpd="sng" algn="ctr">
                      <a:solidFill>
                        <a:srgbClr val="C76402"/>
                      </a:solidFill>
                      <a:prstDash val="solid"/>
                      <a:round/>
                      <a:headEnd type="none" w="med" len="med"/>
                      <a:tailEnd type="none" w="med" len="med"/>
                    </a:lnT>
                    <a:lnB w="12700" cap="flat" cmpd="sng" algn="ctr">
                      <a:solidFill>
                        <a:srgbClr val="C76402"/>
                      </a:solidFill>
                      <a:prstDash val="solid"/>
                      <a:round/>
                      <a:headEnd type="none" w="med" len="med"/>
                      <a:tailEnd type="none" w="med" len="med"/>
                    </a:lnB>
                    <a:lnTlToBr>
                      <a:noFill/>
                    </a:lnTlToBr>
                    <a:lnBlToTr>
                      <a:noFill/>
                    </a:lnBlToTr>
                    <a:solidFill>
                      <a:srgbClr val="F5EAE7"/>
                    </a:solidFill>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1238339" y="2948369"/>
                <a:ext cx="6759158" cy="69897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𝑥</m:t>
                          </m:r>
                        </m:e>
                      </m:acc>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16+4+5+6+…+11+17</m:t>
                          </m:r>
                        </m:num>
                        <m:den>
                          <m:r>
                            <a:rPr lang="en-US" sz="2400" b="0" i="1" smtClean="0">
                              <a:latin typeface="Cambria Math" panose="02040503050406030204" pitchFamily="18" charset="0"/>
                            </a:rPr>
                            <m:t>24</m:t>
                          </m:r>
                        </m:den>
                      </m:f>
                      <m:r>
                        <a:rPr lang="en-US" sz="2400" b="0" i="1" smtClean="0">
                          <a:latin typeface="Cambria Math" panose="02040503050406030204" pitchFamily="18" charset="0"/>
                        </a:rPr>
                        <m:t>=16.292 </m:t>
                      </m:r>
                      <m:r>
                        <m:rPr>
                          <m:nor/>
                        </m:rPr>
                        <a:rPr lang="en-US" sz="2400" b="0" i="0" smtClean="0">
                          <a:latin typeface="Cambria Math" panose="02040503050406030204" pitchFamily="18" charset="0"/>
                        </a:rPr>
                        <m:t>da</m:t>
                      </m:r>
                      <m:r>
                        <m:rPr>
                          <m:nor/>
                        </m:rPr>
                        <a:rPr lang="nb-NO" sz="2400" b="0" i="0" smtClean="0">
                          <a:latin typeface="Cambria Math" panose="02040503050406030204" pitchFamily="18" charset="0"/>
                        </a:rPr>
                        <m:t>ger</m:t>
                      </m:r>
                    </m:oMath>
                  </m:oMathPara>
                </a14:m>
                <a:endParaRPr lang="en-US" sz="2400"/>
              </a:p>
            </p:txBody>
          </p:sp>
        </mc:Choice>
        <mc:Fallback xmlns="">
          <p:sp>
            <p:nvSpPr>
              <p:cNvPr id="6" name="TextBox 5"/>
              <p:cNvSpPr txBox="1">
                <a:spLocks noRot="1" noChangeAspect="1" noMove="1" noResize="1" noEditPoints="1" noAdjustHandles="1" noChangeArrowheads="1" noChangeShapeType="1" noTextEdit="1"/>
              </p:cNvSpPr>
              <p:nvPr/>
            </p:nvSpPr>
            <p:spPr>
              <a:xfrm>
                <a:off x="1238339" y="2948369"/>
                <a:ext cx="6759158" cy="698974"/>
              </a:xfrm>
              <a:prstGeom prst="rect">
                <a:avLst/>
              </a:prstGeom>
              <a:blipFill>
                <a:blip r:embed="rId4"/>
                <a:stretch>
                  <a:fillRect t="-1786" r="-375" b="-12500"/>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679183" y="4433961"/>
                <a:ext cx="3589637"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𝑀</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11+12</m:t>
                          </m:r>
                        </m:num>
                        <m:den>
                          <m:r>
                            <a:rPr lang="en-US" sz="2400" b="0" i="1" smtClean="0">
                              <a:latin typeface="Cambria Math" panose="02040503050406030204" pitchFamily="18" charset="0"/>
                            </a:rPr>
                            <m:t>2</m:t>
                          </m:r>
                        </m:den>
                      </m:f>
                      <m:r>
                        <a:rPr lang="en-US" sz="2400" b="0" i="1" smtClean="0">
                          <a:latin typeface="Cambria Math" panose="02040503050406030204" pitchFamily="18" charset="0"/>
                        </a:rPr>
                        <m:t>=11.5 </m:t>
                      </m:r>
                      <m:r>
                        <m:rPr>
                          <m:nor/>
                        </m:rPr>
                        <a:rPr lang="en-US" sz="2400" b="0" i="0" smtClean="0">
                          <a:latin typeface="Cambria Math" panose="02040503050406030204" pitchFamily="18" charset="0"/>
                        </a:rPr>
                        <m:t>da</m:t>
                      </m:r>
                      <m:r>
                        <m:rPr>
                          <m:nor/>
                        </m:rPr>
                        <a:rPr lang="nb-NO" sz="2400" b="0" i="0" smtClean="0">
                          <a:latin typeface="Cambria Math" panose="02040503050406030204" pitchFamily="18" charset="0"/>
                        </a:rPr>
                        <m:t>ger</m:t>
                      </m:r>
                    </m:oMath>
                  </m:oMathPara>
                </a14:m>
                <a:endParaRPr lang="en-US" sz="2400"/>
              </a:p>
            </p:txBody>
          </p:sp>
        </mc:Choice>
        <mc:Fallback xmlns="">
          <p:sp>
            <p:nvSpPr>
              <p:cNvPr id="7" name="TextBox 6"/>
              <p:cNvSpPr txBox="1">
                <a:spLocks noRot="1" noChangeAspect="1" noMove="1" noResize="1" noEditPoints="1" noAdjustHandles="1" noChangeArrowheads="1" noChangeShapeType="1" noTextEdit="1"/>
              </p:cNvSpPr>
              <p:nvPr/>
            </p:nvSpPr>
            <p:spPr>
              <a:xfrm>
                <a:off x="4679183" y="4433961"/>
                <a:ext cx="3589637" cy="691471"/>
              </a:xfrm>
              <a:prstGeom prst="rect">
                <a:avLst/>
              </a:prstGeom>
              <a:blipFill>
                <a:blip r:embed="rId5"/>
                <a:stretch>
                  <a:fillRect l="-1056" r="-1056" b="-12500"/>
                </a:stretch>
              </a:blipFill>
            </p:spPr>
            <p:txBody>
              <a:bodyPr/>
              <a:lstStyle/>
              <a:p>
                <a:r>
                  <a:rPr lang="nb-NO">
                    <a:noFill/>
                  </a:rPr>
                  <a:t> </a:t>
                </a:r>
              </a:p>
            </p:txBody>
          </p:sp>
        </mc:Fallback>
      </mc:AlternateContent>
      <p:grpSp>
        <p:nvGrpSpPr>
          <p:cNvPr id="2" name="Group 15" descr="already described"/>
          <p:cNvGrpSpPr>
            <a:grpSpLocks/>
          </p:cNvGrpSpPr>
          <p:nvPr/>
        </p:nvGrpSpPr>
        <p:grpSpPr bwMode="auto">
          <a:xfrm>
            <a:off x="1031875" y="3860799"/>
            <a:ext cx="3516313" cy="2012301"/>
            <a:chOff x="776380" y="3960289"/>
            <a:chExt cx="3516148" cy="2010855"/>
          </a:xfrm>
        </p:grpSpPr>
        <p:grpSp>
          <p:nvGrpSpPr>
            <p:cNvPr id="58418" name="Group 14"/>
            <p:cNvGrpSpPr>
              <a:grpSpLocks/>
            </p:cNvGrpSpPr>
            <p:nvPr/>
          </p:nvGrpSpPr>
          <p:grpSpPr bwMode="auto">
            <a:xfrm>
              <a:off x="776380" y="3960289"/>
              <a:ext cx="1788816" cy="1755098"/>
              <a:chOff x="776380" y="3960289"/>
              <a:chExt cx="1788816" cy="1755098"/>
            </a:xfrm>
          </p:grpSpPr>
          <p:sp>
            <p:nvSpPr>
              <p:cNvPr id="58420" name="TextBox 7"/>
              <p:cNvSpPr txBox="1">
                <a:spLocks noChangeArrowheads="1"/>
              </p:cNvSpPr>
              <p:nvPr/>
            </p:nvSpPr>
            <p:spPr bwMode="auto">
              <a:xfrm>
                <a:off x="776380" y="3961004"/>
                <a:ext cx="1788816" cy="175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0   2455556678</a:t>
                </a:r>
              </a:p>
              <a:p>
                <a:pPr eaLnBrk="1" hangingPunct="1">
                  <a:spcBef>
                    <a:spcPct val="0"/>
                  </a:spcBef>
                  <a:buClrTx/>
                  <a:buSzTx/>
                  <a:buFontTx/>
                  <a:buNone/>
                </a:pPr>
                <a:r>
                  <a:rPr lang="en-US" altLang="en-US" sz="1800">
                    <a:solidFill>
                      <a:schemeClr val="tx1"/>
                    </a:solidFill>
                  </a:rPr>
                  <a:t>1   0</a:t>
                </a:r>
                <a:r>
                  <a:rPr lang="en-US" altLang="en-US" sz="1800" b="1">
                    <a:solidFill>
                      <a:schemeClr val="tx1"/>
                    </a:solidFill>
                  </a:rPr>
                  <a:t>12</a:t>
                </a:r>
                <a:r>
                  <a:rPr lang="en-US" altLang="en-US" sz="1800">
                    <a:solidFill>
                      <a:schemeClr val="tx1"/>
                    </a:solidFill>
                  </a:rPr>
                  <a:t>36799</a:t>
                </a:r>
              </a:p>
              <a:p>
                <a:pPr eaLnBrk="1" hangingPunct="1">
                  <a:spcBef>
                    <a:spcPct val="0"/>
                  </a:spcBef>
                  <a:buClrTx/>
                  <a:buSzTx/>
                  <a:buFontTx/>
                  <a:buNone/>
                </a:pPr>
                <a:r>
                  <a:rPr lang="en-US" altLang="en-US" sz="1800">
                    <a:solidFill>
                      <a:schemeClr val="tx1"/>
                    </a:solidFill>
                  </a:rPr>
                  <a:t>2   45</a:t>
                </a:r>
                <a:endParaRPr lang="en-US" altLang="en-US" sz="1800" b="1">
                  <a:solidFill>
                    <a:schemeClr val="tx1"/>
                  </a:solidFill>
                </a:endParaRPr>
              </a:p>
              <a:p>
                <a:pPr eaLnBrk="1" hangingPunct="1">
                  <a:spcBef>
                    <a:spcPct val="0"/>
                  </a:spcBef>
                  <a:buClrTx/>
                  <a:buSzTx/>
                  <a:buFontTx/>
                  <a:buNone/>
                </a:pPr>
                <a:r>
                  <a:rPr lang="en-US" altLang="en-US" sz="1800">
                    <a:solidFill>
                      <a:schemeClr val="tx1"/>
                    </a:solidFill>
                  </a:rPr>
                  <a:t>3   28</a:t>
                </a:r>
                <a:br>
                  <a:rPr lang="en-US" altLang="en-US" sz="1800">
                    <a:solidFill>
                      <a:schemeClr val="tx1"/>
                    </a:solidFill>
                  </a:rPr>
                </a:br>
                <a:r>
                  <a:rPr lang="en-US" altLang="en-US" sz="1800">
                    <a:solidFill>
                      <a:schemeClr val="tx1"/>
                    </a:solidFill>
                  </a:rPr>
                  <a:t>4   9</a:t>
                </a:r>
                <a:br>
                  <a:rPr lang="en-US" altLang="en-US" sz="1800">
                    <a:solidFill>
                      <a:schemeClr val="tx1"/>
                    </a:solidFill>
                  </a:rPr>
                </a:br>
                <a:r>
                  <a:rPr lang="en-US" altLang="en-US" sz="1800">
                    <a:solidFill>
                      <a:schemeClr val="tx1"/>
                    </a:solidFill>
                  </a:rPr>
                  <a:t>5   3</a:t>
                </a:r>
              </a:p>
            </p:txBody>
          </p:sp>
          <p:cxnSp>
            <p:nvCxnSpPr>
              <p:cNvPr id="15" name="Straight Connector 14"/>
              <p:cNvCxnSpPr>
                <a:cxnSpLocks noChangeShapeType="1"/>
              </p:cNvCxnSpPr>
              <p:nvPr/>
            </p:nvCxnSpPr>
            <p:spPr bwMode="auto">
              <a:xfrm flipH="1">
                <a:off x="1089103" y="3960289"/>
                <a:ext cx="1587" cy="1754513"/>
              </a:xfrm>
              <a:prstGeom prst="line">
                <a:avLst/>
              </a:prstGeom>
              <a:noFill/>
              <a:ln w="19050">
                <a:solidFill>
                  <a:schemeClr val="tx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sp>
          <p:nvSpPr>
            <p:cNvPr id="58419" name="TextBox 28"/>
            <p:cNvSpPr txBox="1">
              <a:spLocks noChangeArrowheads="1"/>
            </p:cNvSpPr>
            <p:nvPr/>
          </p:nvSpPr>
          <p:spPr bwMode="auto">
            <a:xfrm>
              <a:off x="2271149" y="4648656"/>
              <a:ext cx="2021379" cy="13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ClrTx/>
                <a:buSzTx/>
                <a:buFontTx/>
                <a:buNone/>
              </a:pPr>
              <a:r>
                <a:rPr lang="nb-NO" altLang="en-US" sz="1600" dirty="0">
                  <a:solidFill>
                    <a:schemeClr val="tx1"/>
                  </a:solidFill>
                </a:rPr>
                <a:t>Merk: 4|9 representerer et land der det tar 49 dager å starte en bedrift.</a:t>
              </a:r>
            </a:p>
          </p:txBody>
        </p:sp>
      </p:grpSp>
      <p:sp>
        <p:nvSpPr>
          <p:cNvPr id="17" name="Curved Up Arrow 16" descr="already described"/>
          <p:cNvSpPr/>
          <p:nvPr/>
        </p:nvSpPr>
        <p:spPr bwMode="auto">
          <a:xfrm rot="11488920" flipH="1" flipV="1">
            <a:off x="1501189" y="4825263"/>
            <a:ext cx="4125577" cy="667288"/>
          </a:xfrm>
          <a:prstGeom prst="curvedUp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endParaRPr lang="en-US">
              <a:solidFill>
                <a:schemeClr val="tx1"/>
              </a:solidFill>
            </a:endParaRPr>
          </a:p>
        </p:txBody>
      </p:sp>
    </p:spTree>
    <p:extLst>
      <p:ext uri="{BB962C8B-B14F-4D97-AF65-F5344CB8AC3E}">
        <p14:creationId xmlns:p14="http://schemas.microsoft.com/office/powerpoint/2010/main" val="41190236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7"/>
          <p:cNvSpPr>
            <a:spLocks noGrp="1"/>
          </p:cNvSpPr>
          <p:nvPr>
            <p:ph type="title"/>
          </p:nvPr>
        </p:nvSpPr>
        <p:spPr>
          <a:xfrm>
            <a:off x="174624" y="155895"/>
            <a:ext cx="8081963" cy="774060"/>
          </a:xfrm>
        </p:spPr>
        <p:txBody>
          <a:bodyPr/>
          <a:lstStyle/>
          <a:p>
            <a:r>
              <a:rPr lang="nb-NO" noProof="0" dirty="0"/>
              <a:t>Sammenligne gjennomsnitt og median</a:t>
            </a:r>
          </a:p>
        </p:txBody>
      </p:sp>
      <p:sp>
        <p:nvSpPr>
          <p:cNvPr id="593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8C854197-6DAF-464A-A00B-025EB1902D01}" type="slidenum">
              <a:rPr lang="en-US" altLang="en-US" sz="1200" smtClean="0">
                <a:solidFill>
                  <a:schemeClr val="accent1"/>
                </a:solidFill>
              </a:rPr>
              <a:pPr>
                <a:lnSpc>
                  <a:spcPct val="80000"/>
                </a:lnSpc>
                <a:spcBef>
                  <a:spcPct val="0"/>
                </a:spcBef>
                <a:buClrTx/>
                <a:buSzTx/>
                <a:buFontTx/>
                <a:buNone/>
              </a:pPr>
              <a:t>39</a:t>
            </a:fld>
            <a:endParaRPr lang="en-US" altLang="en-US" sz="1200">
              <a:solidFill>
                <a:schemeClr val="accent1"/>
              </a:solidFill>
            </a:endParaRPr>
          </a:p>
        </p:txBody>
      </p:sp>
      <p:sp>
        <p:nvSpPr>
          <p:cNvPr id="59395" name="Rectangle 3"/>
          <p:cNvSpPr>
            <a:spLocks noGrp="1" noChangeArrowheads="1"/>
          </p:cNvSpPr>
          <p:nvPr>
            <p:ph sz="quarter" idx="4294967295"/>
          </p:nvPr>
        </p:nvSpPr>
        <p:spPr>
          <a:xfrm>
            <a:off x="174625" y="1146176"/>
            <a:ext cx="7543800" cy="734876"/>
          </a:xfrm>
        </p:spPr>
        <p:txBody>
          <a:bodyPr/>
          <a:lstStyle/>
          <a:p>
            <a:pPr marL="0" eaLnBrk="1" hangingPunct="1">
              <a:buFont typeface="Wingdings 2" panose="05020102010507070707" pitchFamily="18" charset="2"/>
              <a:buNone/>
            </a:pPr>
            <a:r>
              <a:rPr lang="nb-NO" altLang="en-US" noProof="0" dirty="0">
                <a:solidFill>
                  <a:srgbClr val="000000"/>
                </a:solidFill>
                <a:ea typeface="ＭＳ Ｐゴシック" panose="020B0600070205080204" pitchFamily="34" charset="-128"/>
              </a:rPr>
              <a:t>Gjennomsnittet og medianen måler senter på forskjellige måter, og begge er nyttige.</a:t>
            </a:r>
          </a:p>
        </p:txBody>
      </p:sp>
      <p:sp>
        <p:nvSpPr>
          <p:cNvPr id="5" name="TextBox 4"/>
          <p:cNvSpPr txBox="1">
            <a:spLocks noChangeArrowheads="1"/>
          </p:cNvSpPr>
          <p:nvPr/>
        </p:nvSpPr>
        <p:spPr bwMode="auto">
          <a:xfrm>
            <a:off x="682625" y="2482850"/>
            <a:ext cx="4122738" cy="3323987"/>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eaLnBrk="0" hangingPunct="0">
              <a:defRPr sz="2400">
                <a:solidFill>
                  <a:schemeClr val="tx1"/>
                </a:solidFill>
                <a:latin typeface="Arial" charset="0"/>
                <a:ea typeface="ＭＳ Ｐゴシック" pitchFamily="-65" charset="-128"/>
              </a:defRPr>
            </a:lvl1pPr>
            <a:lvl2pPr marL="37931725" indent="-37474525" eaLnBrk="0" hangingPunct="0">
              <a:defRPr sz="2400">
                <a:solidFill>
                  <a:schemeClr val="tx1"/>
                </a:solidFill>
                <a:latin typeface="Arial" charset="0"/>
                <a:ea typeface="ＭＳ Ｐゴシック" pitchFamily="-65" charset="-128"/>
              </a:defRPr>
            </a:lvl2pPr>
            <a:lvl3pPr eaLnBrk="0" hangingPunct="0">
              <a:defRPr sz="2400">
                <a:solidFill>
                  <a:schemeClr val="tx1"/>
                </a:solidFill>
                <a:latin typeface="Arial" charset="0"/>
                <a:ea typeface="ＭＳ Ｐゴシック" pitchFamily="-65" charset="-128"/>
              </a:defRPr>
            </a:lvl3pPr>
            <a:lvl4pPr eaLnBrk="0" hangingPunct="0">
              <a:defRPr sz="2400">
                <a:solidFill>
                  <a:schemeClr val="tx1"/>
                </a:solidFill>
                <a:latin typeface="Arial" charset="0"/>
                <a:ea typeface="ＭＳ Ｐゴシック" pitchFamily="-65" charset="-128"/>
              </a:defRPr>
            </a:lvl4pPr>
            <a:lvl5pPr eaLnBrk="0" hangingPunct="0">
              <a:defRPr sz="2400">
                <a:solidFill>
                  <a:schemeClr val="tx1"/>
                </a:solidFill>
                <a:latin typeface="Arial" charset="0"/>
                <a:ea typeface="ＭＳ Ｐゴシック" pitchFamily="-65" charset="-128"/>
              </a:defRPr>
            </a:lvl5pPr>
            <a:lvl6pPr marL="457200" eaLnBrk="0" fontAlgn="base" hangingPunct="0">
              <a:spcBef>
                <a:spcPct val="0"/>
              </a:spcBef>
              <a:spcAft>
                <a:spcPct val="0"/>
              </a:spcAft>
              <a:defRPr sz="2400">
                <a:solidFill>
                  <a:schemeClr val="tx1"/>
                </a:solidFill>
                <a:latin typeface="Arial" charset="0"/>
                <a:ea typeface="ＭＳ Ｐゴシック" pitchFamily="-65" charset="-128"/>
              </a:defRPr>
            </a:lvl6pPr>
            <a:lvl7pPr marL="914400" eaLnBrk="0" fontAlgn="base" hangingPunct="0">
              <a:spcBef>
                <a:spcPct val="0"/>
              </a:spcBef>
              <a:spcAft>
                <a:spcPct val="0"/>
              </a:spcAft>
              <a:defRPr sz="2400">
                <a:solidFill>
                  <a:schemeClr val="tx1"/>
                </a:solidFill>
                <a:latin typeface="Arial" charset="0"/>
                <a:ea typeface="ＭＳ Ｐゴシック" pitchFamily="-65" charset="-128"/>
              </a:defRPr>
            </a:lvl7pPr>
            <a:lvl8pPr marL="1371600" eaLnBrk="0" fontAlgn="base" hangingPunct="0">
              <a:spcBef>
                <a:spcPct val="0"/>
              </a:spcBef>
              <a:spcAft>
                <a:spcPct val="0"/>
              </a:spcAft>
              <a:defRPr sz="2400">
                <a:solidFill>
                  <a:schemeClr val="tx1"/>
                </a:solidFill>
                <a:latin typeface="Arial" charset="0"/>
                <a:ea typeface="ＭＳ Ｐゴシック" pitchFamily="-65" charset="-128"/>
              </a:defRPr>
            </a:lvl8pPr>
            <a:lvl9pPr marL="1828800" eaLnBrk="0" fontAlgn="base" hangingPunct="0">
              <a:spcBef>
                <a:spcPct val="0"/>
              </a:spcBef>
              <a:spcAft>
                <a:spcPct val="0"/>
              </a:spcAft>
              <a:defRPr sz="2400">
                <a:solidFill>
                  <a:schemeClr val="tx1"/>
                </a:solidFill>
                <a:latin typeface="Arial" charset="0"/>
                <a:ea typeface="ＭＳ Ｐゴシック" pitchFamily="-65" charset="-128"/>
              </a:defRPr>
            </a:lvl9pPr>
          </a:lstStyle>
          <a:p>
            <a:pPr eaLnBrk="1" hangingPunct="1">
              <a:spcBef>
                <a:spcPts val="1800"/>
              </a:spcBef>
              <a:spcAft>
                <a:spcPts val="1800"/>
              </a:spcAft>
              <a:defRPr/>
            </a:pPr>
            <a:r>
              <a:rPr lang="nb-NO" sz="2000" dirty="0">
                <a:solidFill>
                  <a:srgbClr val="000000"/>
                </a:solidFill>
              </a:rPr>
              <a:t>Gjennomsnittet og medianen til en tilnærmet </a:t>
            </a:r>
            <a:r>
              <a:rPr lang="nb-NO" sz="2000" b="1" dirty="0">
                <a:solidFill>
                  <a:srgbClr val="000000"/>
                </a:solidFill>
              </a:rPr>
              <a:t>symmetrisk</a:t>
            </a:r>
            <a:r>
              <a:rPr lang="nb-NO" sz="2000" dirty="0">
                <a:solidFill>
                  <a:srgbClr val="000000"/>
                </a:solidFill>
              </a:rPr>
              <a:t> fordeling er veldig like.</a:t>
            </a:r>
          </a:p>
          <a:p>
            <a:pPr eaLnBrk="1" hangingPunct="1">
              <a:spcAft>
                <a:spcPts val="1800"/>
              </a:spcAft>
              <a:defRPr/>
            </a:pPr>
            <a:r>
              <a:rPr lang="nb-NO" sz="2000" dirty="0">
                <a:solidFill>
                  <a:srgbClr val="000000"/>
                </a:solidFill>
              </a:rPr>
              <a:t>Hvis fordelingen er eksakt </a:t>
            </a:r>
            <a:r>
              <a:rPr lang="nb-NO" sz="2000" b="1" dirty="0">
                <a:solidFill>
                  <a:srgbClr val="000000"/>
                </a:solidFill>
              </a:rPr>
              <a:t>symmetrisk</a:t>
            </a:r>
            <a:r>
              <a:rPr lang="nb-NO" sz="2000" dirty="0">
                <a:solidFill>
                  <a:srgbClr val="000000"/>
                </a:solidFill>
              </a:rPr>
              <a:t> er gjennomsnittet og medianen eksakt like.</a:t>
            </a:r>
          </a:p>
          <a:p>
            <a:pPr eaLnBrk="1" hangingPunct="1">
              <a:spcAft>
                <a:spcPts val="1800"/>
              </a:spcAft>
              <a:defRPr/>
            </a:pPr>
            <a:r>
              <a:rPr lang="nb-NO" sz="2000" dirty="0">
                <a:solidFill>
                  <a:srgbClr val="000000"/>
                </a:solidFill>
              </a:rPr>
              <a:t>I en </a:t>
            </a:r>
            <a:r>
              <a:rPr lang="nb-NO" sz="2000" b="1" dirty="0">
                <a:solidFill>
                  <a:srgbClr val="000000"/>
                </a:solidFill>
              </a:rPr>
              <a:t>skjev</a:t>
            </a:r>
            <a:r>
              <a:rPr lang="nb-NO" sz="2000" dirty="0">
                <a:solidFill>
                  <a:srgbClr val="000000"/>
                </a:solidFill>
              </a:rPr>
              <a:t> fordeling er gjennomsnittet lenger ut i halen enn medianen.</a:t>
            </a:r>
          </a:p>
        </p:txBody>
      </p:sp>
      <p:pic>
        <p:nvPicPr>
          <p:cNvPr id="59400" name="Picture 4" descr="The image shows a symmetric distribution graph with the right and the left sides of the graph appearing mirror images of each other. The mean and median of a symmetric distribution are same."/>
          <p:cNvPicPr>
            <a:picLocks noChangeAspect="1" noChangeArrowheads="1"/>
          </p:cNvPicPr>
          <p:nvPr/>
        </p:nvPicPr>
        <p:blipFill>
          <a:blip r:embed="rId2">
            <a:clrChange>
              <a:clrFrom>
                <a:srgbClr val="D8E2F3"/>
              </a:clrFrom>
              <a:clrTo>
                <a:srgbClr val="D8E2F3">
                  <a:alpha val="0"/>
                </a:srgbClr>
              </a:clrTo>
            </a:clrChange>
            <a:extLst>
              <a:ext uri="{28A0092B-C50C-407E-A947-70E740481C1C}">
                <a14:useLocalDpi xmlns:a14="http://schemas.microsoft.com/office/drawing/2010/main" val="0"/>
              </a:ext>
            </a:extLst>
          </a:blip>
          <a:srcRect r="51898" b="8603"/>
          <a:stretch>
            <a:fillRect/>
          </a:stretch>
        </p:blipFill>
        <p:spPr bwMode="auto">
          <a:xfrm>
            <a:off x="5257800" y="1768475"/>
            <a:ext cx="2895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5" descr="The image shows a right-skewed distribution with the right side of the graph much longer than the left side, which means right side contains half of the observations with larger values. In a skewed distribution, the mean is farther out in the long tail than is the median. There are two lines appearing in this graph, one for the mean and other for the median."/>
          <p:cNvPicPr>
            <a:picLocks noChangeAspect="1" noChangeArrowheads="1"/>
          </p:cNvPicPr>
          <p:nvPr/>
        </p:nvPicPr>
        <p:blipFill>
          <a:blip r:embed="rId3">
            <a:clrChange>
              <a:clrFrom>
                <a:srgbClr val="D8E2F3"/>
              </a:clrFrom>
              <a:clrTo>
                <a:srgbClr val="D8E2F3">
                  <a:alpha val="0"/>
                </a:srgbClr>
              </a:clrTo>
            </a:clrChange>
            <a:extLst>
              <a:ext uri="{28A0092B-C50C-407E-A947-70E740481C1C}">
                <a14:useLocalDpi xmlns:a14="http://schemas.microsoft.com/office/drawing/2010/main" val="0"/>
              </a:ext>
            </a:extLst>
          </a:blip>
          <a:srcRect r="50633" b="17313"/>
          <a:stretch>
            <a:fillRect/>
          </a:stretch>
        </p:blipFill>
        <p:spPr bwMode="auto">
          <a:xfrm>
            <a:off x="5257800" y="3630613"/>
            <a:ext cx="28956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6" descr="The image shows a left-skewed distribution with the left side of the graph much longer than the right side, which means left side contains half of the observations with larger values. In a skewed distribution, the mean is farther out in the long tail than is the median. There are two lines appearing in this graph, one for the mean and other for the median."/>
          <p:cNvPicPr>
            <a:picLocks noChangeAspect="1" noChangeArrowheads="1"/>
          </p:cNvPicPr>
          <p:nvPr/>
        </p:nvPicPr>
        <p:blipFill rotWithShape="1">
          <a:blip r:embed="rId2">
            <a:clrChange>
              <a:clrFrom>
                <a:srgbClr val="D8E2F3"/>
              </a:clrFrom>
              <a:clrTo>
                <a:srgbClr val="D8E2F3">
                  <a:alpha val="0"/>
                </a:srgbClr>
              </a:clrTo>
            </a:clrChange>
            <a:extLst>
              <a:ext uri="{28A0092B-C50C-407E-A947-70E740481C1C}">
                <a14:useLocalDpi xmlns:a14="http://schemas.microsoft.com/office/drawing/2010/main" val="0"/>
              </a:ext>
            </a:extLst>
          </a:blip>
          <a:srcRect l="52411" b="17204"/>
          <a:stretch/>
        </p:blipFill>
        <p:spPr bwMode="auto">
          <a:xfrm>
            <a:off x="5288692" y="5226050"/>
            <a:ext cx="2864708"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16124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1"/>
          <p:cNvSpPr/>
          <p:nvPr/>
        </p:nvSpPr>
        <p:spPr>
          <a:xfrm>
            <a:off x="6553080" y="6245280"/>
            <a:ext cx="2130120" cy="47268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algn="r">
              <a:lnSpc>
                <a:spcPct val="100000"/>
              </a:lnSpc>
            </a:pPr>
            <a:fld id="{01F36ED6-BE1D-4BC3-872C-4DD35C0C824B}" type="slidenum">
              <a:rPr lang="en-US" sz="1400" b="0" strike="noStrike" spc="-1">
                <a:solidFill>
                  <a:srgbClr val="000000"/>
                </a:solidFill>
                <a:uFill>
                  <a:solidFill>
                    <a:srgbClr val="FFFFFF"/>
                  </a:solidFill>
                </a:uFill>
                <a:latin typeface="Arial"/>
                <a:ea typeface="ＭＳ Ｐゴシック"/>
              </a:rPr>
              <a:t>4</a:t>
            </a:fld>
            <a:endParaRPr lang="en-US" sz="1400" b="0" strike="noStrike" spc="-1">
              <a:solidFill>
                <a:srgbClr val="000000"/>
              </a:solidFill>
              <a:uFill>
                <a:solidFill>
                  <a:srgbClr val="FFFFFF"/>
                </a:solidFill>
              </a:uFill>
              <a:latin typeface="Arial"/>
            </a:endParaRPr>
          </a:p>
        </p:txBody>
      </p:sp>
      <p:sp>
        <p:nvSpPr>
          <p:cNvPr id="221" name="CustomShape 2"/>
          <p:cNvSpPr/>
          <p:nvPr/>
        </p:nvSpPr>
        <p:spPr>
          <a:xfrm>
            <a:off x="453960" y="274680"/>
            <a:ext cx="8229240" cy="114264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3600" b="0" strike="noStrike" spc="-1">
                <a:solidFill>
                  <a:srgbClr val="05E0DB"/>
                </a:solidFill>
                <a:uFill>
                  <a:solidFill>
                    <a:srgbClr val="FFFFFF"/>
                  </a:solidFill>
                </a:uFill>
                <a:latin typeface="Arial"/>
                <a:ea typeface="ＭＳ Ｐゴシック"/>
              </a:rPr>
              <a:t>I løpet av dette kurset skal dere</a:t>
            </a:r>
            <a:endParaRPr lang="en-US" sz="3600" b="0" strike="noStrike" spc="-1">
              <a:solidFill>
                <a:srgbClr val="000000"/>
              </a:solidFill>
              <a:uFill>
                <a:solidFill>
                  <a:srgbClr val="FFFFFF"/>
                </a:solidFill>
              </a:uFill>
              <a:latin typeface="Arial"/>
            </a:endParaRPr>
          </a:p>
        </p:txBody>
      </p:sp>
      <p:sp>
        <p:nvSpPr>
          <p:cNvPr id="222" name="CustomShape 3"/>
          <p:cNvSpPr/>
          <p:nvPr/>
        </p:nvSpPr>
        <p:spPr>
          <a:xfrm>
            <a:off x="457200" y="1600200"/>
            <a:ext cx="8229240" cy="4525560"/>
          </a:xfrm>
          <a:prstGeom prst="rect">
            <a:avLst/>
          </a:prstGeom>
          <a:noFill/>
          <a:ln w="9360">
            <a:noFill/>
          </a:ln>
        </p:spPr>
        <p:style>
          <a:lnRef idx="0">
            <a:scrgbClr r="0" g="0" b="0"/>
          </a:lnRef>
          <a:fillRef idx="0">
            <a:scrgbClr r="0" g="0" b="0"/>
          </a:fillRef>
          <a:effectRef idx="0">
            <a:scrgbClr r="0" g="0" b="0"/>
          </a:effectRef>
          <a:fontRef idx="minor"/>
        </p:style>
        <p:txBody>
          <a:bodyPr lIns="90000" tIns="46800" rIns="90000" bIns="46800"/>
          <a:lstStyle/>
          <a:p>
            <a:pPr marL="338040" indent="-337680">
              <a:lnSpc>
                <a:spcPct val="100000"/>
              </a:lnSpc>
              <a:spcBef>
                <a:spcPts val="700"/>
              </a:spcBef>
              <a:buClr>
                <a:srgbClr val="000000"/>
              </a:buClr>
              <a:buFont typeface="Arial"/>
              <a:buChar char="•"/>
            </a:pPr>
            <a:r>
              <a:rPr lang="en-US" sz="2800" b="0" strike="noStrike" spc="-1" dirty="0" err="1">
                <a:solidFill>
                  <a:srgbClr val="000000"/>
                </a:solidFill>
                <a:uFill>
                  <a:solidFill>
                    <a:srgbClr val="FFFFFF"/>
                  </a:solidFill>
                </a:uFill>
                <a:latin typeface="Arial"/>
                <a:ea typeface="ＭＳ Ｐゴシック"/>
              </a:rPr>
              <a:t>bli</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fortrolig</a:t>
            </a:r>
            <a:r>
              <a:rPr lang="en-US" sz="2800" b="0" strike="noStrike" spc="-1" dirty="0">
                <a:solidFill>
                  <a:srgbClr val="000000"/>
                </a:solidFill>
                <a:uFill>
                  <a:solidFill>
                    <a:srgbClr val="FFFFFF"/>
                  </a:solidFill>
                </a:uFill>
                <a:latin typeface="Arial"/>
                <a:ea typeface="ＭＳ Ｐゴシック"/>
              </a:rPr>
              <a:t> med </a:t>
            </a:r>
            <a:r>
              <a:rPr lang="en-US" sz="2800" b="0" strike="noStrike" spc="-1" dirty="0" err="1">
                <a:solidFill>
                  <a:srgbClr val="FF0000"/>
                </a:solidFill>
                <a:uFill>
                  <a:solidFill>
                    <a:srgbClr val="FFFFFF"/>
                  </a:solidFill>
                </a:uFill>
                <a:latin typeface="Arial"/>
                <a:ea typeface="ＭＳ Ｐゴシック"/>
              </a:rPr>
              <a:t>statistisk</a:t>
            </a:r>
            <a:r>
              <a:rPr lang="en-US" sz="2800" b="0" strike="noStrike" spc="-1" dirty="0">
                <a:solidFill>
                  <a:srgbClr val="FF0000"/>
                </a:solidFill>
                <a:uFill>
                  <a:solidFill>
                    <a:srgbClr val="FFFFFF"/>
                  </a:solidFill>
                </a:uFill>
                <a:latin typeface="Arial"/>
                <a:ea typeface="ＭＳ Ｐゴシック"/>
              </a:rPr>
              <a:t> </a:t>
            </a:r>
            <a:r>
              <a:rPr lang="en-US" sz="2800" b="0" strike="noStrike" spc="-1" dirty="0" err="1">
                <a:solidFill>
                  <a:srgbClr val="FF0000"/>
                </a:solidFill>
                <a:uFill>
                  <a:solidFill>
                    <a:srgbClr val="FFFFFF"/>
                  </a:solidFill>
                </a:uFill>
                <a:latin typeface="Arial"/>
                <a:ea typeface="ＭＳ Ｐゴシック"/>
              </a:rPr>
              <a:t>tenkemåte</a:t>
            </a:r>
            <a:endParaRPr lang="en-US" sz="2800" b="0" strike="noStrike" spc="-1" dirty="0">
              <a:solidFill>
                <a:srgbClr val="000000"/>
              </a:solidFill>
              <a:uFill>
                <a:solidFill>
                  <a:srgbClr val="FFFFFF"/>
                </a:solidFill>
              </a:uFill>
              <a:latin typeface="Arial"/>
            </a:endParaRPr>
          </a:p>
          <a:p>
            <a:pPr marL="338040" indent="-337680">
              <a:lnSpc>
                <a:spcPct val="100000"/>
              </a:lnSpc>
              <a:spcBef>
                <a:spcPts val="700"/>
              </a:spcBef>
              <a:buClr>
                <a:srgbClr val="000000"/>
              </a:buClr>
              <a:buFont typeface="Arial"/>
              <a:buChar char="•"/>
            </a:pPr>
            <a:r>
              <a:rPr lang="en-US" sz="2800" b="0" strike="noStrike" spc="-1" dirty="0" err="1">
                <a:solidFill>
                  <a:srgbClr val="FF0000"/>
                </a:solidFill>
                <a:uFill>
                  <a:solidFill>
                    <a:srgbClr val="FFFFFF"/>
                  </a:solidFill>
                </a:uFill>
                <a:latin typeface="Arial"/>
                <a:ea typeface="ＭＳ Ｐゴシック"/>
              </a:rPr>
              <a:t>forstå</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teori</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og</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metoder</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som</a:t>
            </a:r>
            <a:r>
              <a:rPr lang="en-US" sz="2800" b="0" strike="noStrike" spc="-1" dirty="0">
                <a:solidFill>
                  <a:srgbClr val="000000"/>
                </a:solidFill>
                <a:uFill>
                  <a:solidFill>
                    <a:srgbClr val="FFFFFF"/>
                  </a:solidFill>
                </a:uFill>
                <a:latin typeface="Arial"/>
                <a:ea typeface="ＭＳ Ｐゴシック"/>
              </a:rPr>
              <a:t> ligger </a:t>
            </a:r>
            <a:r>
              <a:rPr lang="en-US" sz="2800" b="0" strike="noStrike" spc="-1" dirty="0" err="1">
                <a:solidFill>
                  <a:srgbClr val="000000"/>
                </a:solidFill>
                <a:uFill>
                  <a:solidFill>
                    <a:srgbClr val="FFFFFF"/>
                  </a:solidFill>
                </a:uFill>
                <a:latin typeface="Arial"/>
                <a:ea typeface="ＭＳ Ｐゴシック"/>
              </a:rPr>
              <a:t>bak</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kommandoer</a:t>
            </a:r>
            <a:r>
              <a:rPr lang="en-US" sz="2800" b="0" strike="noStrike" spc="-1" dirty="0">
                <a:solidFill>
                  <a:srgbClr val="000000"/>
                </a:solidFill>
                <a:uFill>
                  <a:solidFill>
                    <a:srgbClr val="FFFFFF"/>
                  </a:solidFill>
                </a:uFill>
                <a:latin typeface="Arial"/>
                <a:ea typeface="ＭＳ Ｐゴシック"/>
              </a:rPr>
              <a:t>/</a:t>
            </a:r>
            <a:r>
              <a:rPr lang="en-US" sz="2800" b="0" strike="noStrike" spc="-1" dirty="0" err="1">
                <a:solidFill>
                  <a:srgbClr val="000000"/>
                </a:solidFill>
                <a:uFill>
                  <a:solidFill>
                    <a:srgbClr val="FFFFFF"/>
                  </a:solidFill>
                </a:uFill>
                <a:latin typeface="Arial"/>
                <a:ea typeface="ＭＳ Ｐゴシック"/>
              </a:rPr>
              <a:t>menyer</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i</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vanlige</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statistikkpakker</a:t>
            </a:r>
            <a:endParaRPr lang="en-US" sz="2800" b="0" strike="noStrike" spc="-1" dirty="0">
              <a:solidFill>
                <a:srgbClr val="000000"/>
              </a:solidFill>
              <a:uFill>
                <a:solidFill>
                  <a:srgbClr val="FFFFFF"/>
                </a:solidFill>
              </a:uFill>
              <a:latin typeface="Arial"/>
            </a:endParaRPr>
          </a:p>
          <a:p>
            <a:pPr marL="338040" indent="-337680">
              <a:lnSpc>
                <a:spcPct val="100000"/>
              </a:lnSpc>
              <a:spcBef>
                <a:spcPts val="700"/>
              </a:spcBef>
              <a:buClr>
                <a:srgbClr val="000000"/>
              </a:buClr>
              <a:buFont typeface="Arial"/>
              <a:buChar char="•"/>
            </a:pPr>
            <a:r>
              <a:rPr lang="en-US" sz="2800" b="0" strike="noStrike" spc="-1" dirty="0" err="1">
                <a:solidFill>
                  <a:srgbClr val="000000"/>
                </a:solidFill>
                <a:uFill>
                  <a:solidFill>
                    <a:srgbClr val="FFFFFF"/>
                  </a:solidFill>
                </a:uFill>
                <a:latin typeface="Arial"/>
                <a:ea typeface="ＭＳ Ｐゴシック"/>
              </a:rPr>
              <a:t>få</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trening</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i</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enkel</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FF0000"/>
                </a:solidFill>
                <a:uFill>
                  <a:solidFill>
                    <a:srgbClr val="FFFFFF"/>
                  </a:solidFill>
                </a:uFill>
                <a:latin typeface="Arial"/>
                <a:ea typeface="ＭＳ Ｐゴシック"/>
              </a:rPr>
              <a:t>analyse</a:t>
            </a:r>
            <a:r>
              <a:rPr lang="en-US" sz="2800" b="0" strike="noStrike" spc="-1" dirty="0">
                <a:solidFill>
                  <a:srgbClr val="FF0000"/>
                </a:solidFill>
                <a:uFill>
                  <a:solidFill>
                    <a:srgbClr val="FFFFFF"/>
                  </a:solidFill>
                </a:uFill>
                <a:latin typeface="Arial"/>
                <a:ea typeface="ＭＳ Ｐゴシック"/>
              </a:rPr>
              <a:t> av data</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vha</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dataverktøy</a:t>
            </a:r>
            <a:r>
              <a:rPr lang="en-US" sz="2800" b="0" strike="noStrike" spc="-1" dirty="0">
                <a:solidFill>
                  <a:srgbClr val="000000"/>
                </a:solidFill>
                <a:uFill>
                  <a:solidFill>
                    <a:srgbClr val="FFFFFF"/>
                  </a:solidFill>
                </a:uFill>
                <a:latin typeface="Arial"/>
                <a:ea typeface="ＭＳ Ｐゴシック"/>
              </a:rPr>
              <a:t> </a:t>
            </a:r>
            <a:endParaRPr lang="en-US" sz="2800" b="0" strike="noStrike" spc="-1" dirty="0">
              <a:solidFill>
                <a:srgbClr val="000000"/>
              </a:solidFill>
              <a:uFill>
                <a:solidFill>
                  <a:srgbClr val="FFFFFF"/>
                </a:solidFill>
              </a:uFill>
              <a:latin typeface="Arial"/>
            </a:endParaRPr>
          </a:p>
          <a:p>
            <a:pPr marL="338040" indent="-337680">
              <a:lnSpc>
                <a:spcPct val="100000"/>
              </a:lnSpc>
              <a:spcBef>
                <a:spcPts val="700"/>
              </a:spcBef>
              <a:buClr>
                <a:srgbClr val="000000"/>
              </a:buClr>
              <a:buFont typeface="Arial"/>
              <a:buChar char="•"/>
            </a:pPr>
            <a:r>
              <a:rPr lang="en-US" sz="2800" b="0" strike="noStrike" spc="-1" dirty="0" err="1">
                <a:solidFill>
                  <a:srgbClr val="000000"/>
                </a:solidFill>
                <a:uFill>
                  <a:solidFill>
                    <a:srgbClr val="FFFFFF"/>
                  </a:solidFill>
                </a:uFill>
                <a:latin typeface="Arial"/>
                <a:ea typeface="ＭＳ Ｐゴシック"/>
              </a:rPr>
              <a:t>lære</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å</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FF0000"/>
                </a:solidFill>
                <a:uFill>
                  <a:solidFill>
                    <a:srgbClr val="FFFFFF"/>
                  </a:solidFill>
                </a:uFill>
                <a:latin typeface="Arial"/>
                <a:ea typeface="ＭＳ Ｐゴシック"/>
              </a:rPr>
              <a:t>tolke</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statistiske</a:t>
            </a:r>
            <a:r>
              <a:rPr lang="en-US" sz="2800" b="0" strike="noStrike" spc="-1" dirty="0">
                <a:solidFill>
                  <a:srgbClr val="000000"/>
                </a:solidFill>
                <a:uFill>
                  <a:solidFill>
                    <a:srgbClr val="FFFFFF"/>
                  </a:solidFill>
                </a:uFill>
                <a:latin typeface="Arial"/>
                <a:ea typeface="ＭＳ Ｐゴシック"/>
              </a:rPr>
              <a:t> </a:t>
            </a:r>
            <a:r>
              <a:rPr lang="en-US" sz="2800" b="0" strike="noStrike" spc="-1" dirty="0" err="1">
                <a:solidFill>
                  <a:srgbClr val="000000"/>
                </a:solidFill>
                <a:uFill>
                  <a:solidFill>
                    <a:srgbClr val="FFFFFF"/>
                  </a:solidFill>
                </a:uFill>
                <a:latin typeface="Arial"/>
                <a:ea typeface="ＭＳ Ｐゴシック"/>
              </a:rPr>
              <a:t>opplysninger</a:t>
            </a:r>
            <a:endParaRPr lang="en-US"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31857020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40</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3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2019229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Måle spredning: Kvartilene</a:t>
            </a:r>
          </a:p>
        </p:txBody>
      </p:sp>
      <p:sp>
        <p:nvSpPr>
          <p:cNvPr id="6041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6EF59E2-040A-4D9C-A01A-B0FA0B736A1D}" type="slidenum">
              <a:rPr lang="en-US" altLang="en-US" sz="1200" smtClean="0">
                <a:solidFill>
                  <a:schemeClr val="accent1"/>
                </a:solidFill>
              </a:rPr>
              <a:pPr>
                <a:lnSpc>
                  <a:spcPct val="80000"/>
                </a:lnSpc>
                <a:spcBef>
                  <a:spcPct val="0"/>
                </a:spcBef>
                <a:buClrTx/>
                <a:buSzTx/>
                <a:buFontTx/>
                <a:buNone/>
              </a:pPr>
              <a:t>41</a:t>
            </a:fld>
            <a:endParaRPr lang="en-US" altLang="en-US" sz="1200">
              <a:solidFill>
                <a:schemeClr val="accent1"/>
              </a:solidFill>
            </a:endParaRPr>
          </a:p>
        </p:txBody>
      </p:sp>
      <p:sp>
        <p:nvSpPr>
          <p:cNvPr id="60419" name="Rectangle 3"/>
          <p:cNvSpPr txBox="1">
            <a:spLocks noChangeArrowheads="1"/>
          </p:cNvSpPr>
          <p:nvPr/>
        </p:nvSpPr>
        <p:spPr bwMode="auto">
          <a:xfrm>
            <a:off x="244475" y="1198563"/>
            <a:ext cx="86709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39763" indent="-2730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lvl="1" eaLnBrk="1" hangingPunct="1">
              <a:spcBef>
                <a:spcPts val="550"/>
              </a:spcBef>
              <a:buClr>
                <a:schemeClr val="accent1"/>
              </a:buClr>
              <a:buFont typeface="Wingdings" panose="05000000000000000000" pitchFamily="2" charset="2"/>
              <a:buChar char="§"/>
            </a:pPr>
            <a:r>
              <a:rPr lang="nb-NO" altLang="en-US" dirty="0">
                <a:solidFill>
                  <a:srgbClr val="000000"/>
                </a:solidFill>
              </a:rPr>
              <a:t>Å måle senter alene kan være villedende.</a:t>
            </a:r>
          </a:p>
          <a:p>
            <a:pPr lvl="1" eaLnBrk="1" hangingPunct="1">
              <a:spcBef>
                <a:spcPts val="550"/>
              </a:spcBef>
              <a:buClr>
                <a:schemeClr val="accent1"/>
              </a:buClr>
              <a:buFont typeface="Wingdings" panose="05000000000000000000" pitchFamily="2" charset="2"/>
              <a:buChar char="§"/>
            </a:pPr>
            <a:r>
              <a:rPr lang="nb-NO" altLang="en-US" dirty="0">
                <a:solidFill>
                  <a:srgbClr val="000000"/>
                </a:solidFill>
              </a:rPr>
              <a:t>For at en numerisk beskrivelse av data skal være nyttig må man ha både mål på senter og mål på spredning.</a:t>
            </a:r>
          </a:p>
          <a:p>
            <a:pPr eaLnBrk="1" hangingPunct="1">
              <a:spcBef>
                <a:spcPts val="700"/>
              </a:spcBef>
              <a:buClr>
                <a:schemeClr val="accent2"/>
              </a:buClr>
              <a:buSzPct val="60000"/>
              <a:buFont typeface="Wingdings" panose="05000000000000000000" pitchFamily="2" charset="2"/>
              <a:buChar char=""/>
            </a:pPr>
            <a:endParaRPr lang="nb-NO" altLang="en-US" sz="2400" dirty="0">
              <a:solidFill>
                <a:srgbClr val="000000"/>
              </a:solidFill>
            </a:endParaRPr>
          </a:p>
        </p:txBody>
      </p:sp>
      <p:sp>
        <p:nvSpPr>
          <p:cNvPr id="13" name="TextBox 12"/>
          <p:cNvSpPr txBox="1">
            <a:spLocks noChangeArrowheads="1"/>
          </p:cNvSpPr>
          <p:nvPr/>
        </p:nvSpPr>
        <p:spPr bwMode="auto">
          <a:xfrm>
            <a:off x="1069975" y="2220912"/>
            <a:ext cx="3714750" cy="369888"/>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b="1" err="1">
                <a:solidFill>
                  <a:schemeClr val="dk1"/>
                </a:solidFill>
                <a:latin typeface="+mn-lt"/>
                <a:ea typeface="+mn-ea"/>
              </a:rPr>
              <a:t>Å</a:t>
            </a:r>
            <a:r>
              <a:rPr lang="en-US" b="1">
                <a:solidFill>
                  <a:schemeClr val="dk1"/>
                </a:solidFill>
                <a:latin typeface="+mn-lt"/>
                <a:ea typeface="+mn-ea"/>
              </a:rPr>
              <a:t> </a:t>
            </a:r>
            <a:r>
              <a:rPr lang="en-US" b="1" err="1">
                <a:solidFill>
                  <a:schemeClr val="dk1"/>
                </a:solidFill>
                <a:latin typeface="+mn-lt"/>
                <a:ea typeface="+mn-ea"/>
              </a:rPr>
              <a:t>beregne</a:t>
            </a:r>
            <a:r>
              <a:rPr lang="en-US" b="1">
                <a:solidFill>
                  <a:schemeClr val="dk1"/>
                </a:solidFill>
                <a:latin typeface="+mn-lt"/>
                <a:ea typeface="+mn-ea"/>
              </a:rPr>
              <a:t> </a:t>
            </a:r>
            <a:r>
              <a:rPr lang="en-US" b="1" err="1">
                <a:solidFill>
                  <a:schemeClr val="dk1"/>
                </a:solidFill>
                <a:latin typeface="+mn-lt"/>
                <a:ea typeface="+mn-ea"/>
              </a:rPr>
              <a:t>kvartilene</a:t>
            </a:r>
            <a:endParaRPr lang="en-US" b="1">
              <a:solidFill>
                <a:schemeClr val="dk1"/>
              </a:solidFill>
              <a:latin typeface="+mn-lt"/>
              <a:ea typeface="+mn-ea"/>
            </a:endParaRPr>
          </a:p>
        </p:txBody>
      </p:sp>
      <p:sp>
        <p:nvSpPr>
          <p:cNvPr id="12" name="TextBox 11"/>
          <p:cNvSpPr txBox="1">
            <a:spLocks noChangeArrowheads="1"/>
          </p:cNvSpPr>
          <p:nvPr/>
        </p:nvSpPr>
        <p:spPr bwMode="auto">
          <a:xfrm>
            <a:off x="533400" y="2546896"/>
            <a:ext cx="8382000" cy="415498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Ordne observasjonene i stigende rekkefølge og finn </a:t>
            </a:r>
            <a:r>
              <a:rPr lang="nb-NO" altLang="en-US" sz="1800" b="1" dirty="0">
                <a:solidFill>
                  <a:srgbClr val="800000"/>
                </a:solidFill>
              </a:rPr>
              <a:t>medianen </a:t>
            </a:r>
            <a:r>
              <a:rPr lang="nb-NO" altLang="en-US" sz="1800" b="1" i="1" dirty="0">
                <a:solidFill>
                  <a:srgbClr val="800000"/>
                </a:solidFill>
              </a:rPr>
              <a:t>M</a:t>
            </a:r>
            <a:r>
              <a:rPr lang="nb-NO" altLang="en-US" sz="1800" dirty="0">
                <a:solidFill>
                  <a:srgbClr val="000000"/>
                </a:solidFill>
              </a:rPr>
              <a:t>.</a:t>
            </a:r>
          </a:p>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Den </a:t>
            </a:r>
            <a:r>
              <a:rPr lang="nb-NO" altLang="en-US" sz="1800" b="1" dirty="0">
                <a:solidFill>
                  <a:srgbClr val="800000"/>
                </a:solidFill>
              </a:rPr>
              <a:t>første </a:t>
            </a:r>
            <a:r>
              <a:rPr lang="nb-NO" altLang="en-US" sz="1800" b="1" dirty="0" err="1">
                <a:solidFill>
                  <a:srgbClr val="800000"/>
                </a:solidFill>
              </a:rPr>
              <a:t>kvartilen</a:t>
            </a:r>
            <a:r>
              <a:rPr lang="nb-NO" altLang="en-US" sz="1800" b="1" dirty="0">
                <a:solidFill>
                  <a:srgbClr val="800000"/>
                </a:solidFill>
              </a:rPr>
              <a:t> </a:t>
            </a:r>
            <a:r>
              <a:rPr lang="nb-NO" altLang="en-US" sz="1800" b="1" i="1" dirty="0">
                <a:solidFill>
                  <a:srgbClr val="800000"/>
                </a:solidFill>
              </a:rPr>
              <a:t>Q</a:t>
            </a:r>
            <a:r>
              <a:rPr lang="nb-NO" altLang="en-US" sz="1800" b="1" baseline="-25000" dirty="0">
                <a:solidFill>
                  <a:srgbClr val="800000"/>
                </a:solidFill>
              </a:rPr>
              <a:t>1</a:t>
            </a:r>
            <a:r>
              <a:rPr lang="nb-NO" altLang="en-US" sz="1800" i="1" dirty="0">
                <a:solidFill>
                  <a:srgbClr val="800000"/>
                </a:solidFill>
              </a:rPr>
              <a:t> </a:t>
            </a:r>
            <a:r>
              <a:rPr lang="nb-NO" altLang="en-US" sz="1800" dirty="0">
                <a:solidFill>
                  <a:srgbClr val="000000"/>
                </a:solidFill>
              </a:rPr>
              <a:t>er medianen til observasjonene som befinner seg </a:t>
            </a:r>
            <a:r>
              <a:rPr lang="nb-NO" altLang="en-US" sz="1800" i="1" dirty="0">
                <a:solidFill>
                  <a:srgbClr val="000000"/>
                </a:solidFill>
              </a:rPr>
              <a:t>venstre </a:t>
            </a:r>
            <a:r>
              <a:rPr lang="nb-NO" altLang="en-US" sz="1800" dirty="0">
                <a:solidFill>
                  <a:srgbClr val="000000"/>
                </a:solidFill>
              </a:rPr>
              <a:t>for medianen i den ordnede listen. </a:t>
            </a:r>
            <a:r>
              <a:rPr lang="nb-NO" altLang="en-US" sz="1800" dirty="0" err="1">
                <a:solidFill>
                  <a:srgbClr val="000000"/>
                </a:solidFill>
              </a:rPr>
              <a:t>Dvs</a:t>
            </a:r>
            <a:r>
              <a:rPr lang="nb-NO" altLang="en-US" sz="1800" dirty="0">
                <a:solidFill>
                  <a:srgbClr val="000000"/>
                </a:solidFill>
              </a:rPr>
              <a:t> 25% av dataene er mindre enn </a:t>
            </a:r>
            <a:r>
              <a:rPr lang="nb-NO" altLang="en-US" sz="1800" b="1" i="1" dirty="0">
                <a:solidFill>
                  <a:srgbClr val="800000"/>
                </a:solidFill>
              </a:rPr>
              <a:t>Q</a:t>
            </a:r>
            <a:r>
              <a:rPr lang="nb-NO" altLang="en-US" sz="1800" b="1" baseline="-25000" dirty="0">
                <a:solidFill>
                  <a:srgbClr val="800000"/>
                </a:solidFill>
              </a:rPr>
              <a:t>1</a:t>
            </a:r>
            <a:r>
              <a:rPr lang="nb-NO" altLang="en-US" sz="1800" dirty="0">
                <a:solidFill>
                  <a:srgbClr val="000000"/>
                </a:solidFill>
              </a:rPr>
              <a:t>, og 25% av dataene er mellom </a:t>
            </a:r>
            <a:r>
              <a:rPr lang="nb-NO" altLang="en-US" sz="1800" b="1" i="1" dirty="0">
                <a:solidFill>
                  <a:srgbClr val="800000"/>
                </a:solidFill>
              </a:rPr>
              <a:t>Q</a:t>
            </a:r>
            <a:r>
              <a:rPr lang="nb-NO" altLang="en-US" sz="1800" b="1" baseline="-25000" dirty="0">
                <a:solidFill>
                  <a:srgbClr val="800000"/>
                </a:solidFill>
              </a:rPr>
              <a:t>1  </a:t>
            </a:r>
            <a:r>
              <a:rPr lang="nb-NO" altLang="en-US" sz="1800" dirty="0">
                <a:solidFill>
                  <a:srgbClr val="000000"/>
                </a:solidFill>
              </a:rPr>
              <a:t>og </a:t>
            </a:r>
            <a:r>
              <a:rPr lang="nb-NO" altLang="en-US" sz="1800" b="1" i="1" dirty="0">
                <a:solidFill>
                  <a:srgbClr val="800000"/>
                </a:solidFill>
              </a:rPr>
              <a:t>M</a:t>
            </a:r>
            <a:r>
              <a:rPr lang="nb-NO" altLang="en-US" sz="1800" dirty="0">
                <a:solidFill>
                  <a:srgbClr val="000000"/>
                </a:solidFill>
              </a:rPr>
              <a:t>.</a:t>
            </a:r>
          </a:p>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Den </a:t>
            </a:r>
            <a:r>
              <a:rPr lang="nb-NO" altLang="en-US" sz="1800" b="1" dirty="0">
                <a:solidFill>
                  <a:srgbClr val="800000"/>
                </a:solidFill>
              </a:rPr>
              <a:t>tredje </a:t>
            </a:r>
            <a:r>
              <a:rPr lang="nb-NO" altLang="en-US" sz="1800" b="1" dirty="0" err="1">
                <a:solidFill>
                  <a:srgbClr val="800000"/>
                </a:solidFill>
              </a:rPr>
              <a:t>kvartilen</a:t>
            </a:r>
            <a:r>
              <a:rPr lang="nb-NO" altLang="en-US" sz="1800" b="1" dirty="0">
                <a:solidFill>
                  <a:srgbClr val="800000"/>
                </a:solidFill>
              </a:rPr>
              <a:t> </a:t>
            </a:r>
            <a:r>
              <a:rPr lang="nb-NO" altLang="en-US" sz="1800" b="1" i="1" dirty="0">
                <a:solidFill>
                  <a:srgbClr val="800000"/>
                </a:solidFill>
              </a:rPr>
              <a:t>Q</a:t>
            </a:r>
            <a:r>
              <a:rPr lang="nb-NO" altLang="en-US" sz="1800" b="1" baseline="-25000" dirty="0">
                <a:solidFill>
                  <a:srgbClr val="800000"/>
                </a:solidFill>
              </a:rPr>
              <a:t>3</a:t>
            </a:r>
            <a:r>
              <a:rPr lang="nb-NO" altLang="en-US" sz="1800" b="1" i="1" dirty="0">
                <a:solidFill>
                  <a:srgbClr val="800000"/>
                </a:solidFill>
              </a:rPr>
              <a:t> </a:t>
            </a:r>
            <a:r>
              <a:rPr lang="nb-NO" altLang="en-US" sz="1800" dirty="0">
                <a:solidFill>
                  <a:srgbClr val="000000"/>
                </a:solidFill>
              </a:rPr>
              <a:t>er medianen til observasjonene som befinner seg til </a:t>
            </a:r>
            <a:r>
              <a:rPr lang="nb-NO" altLang="en-US" sz="1800" i="1" dirty="0">
                <a:solidFill>
                  <a:srgbClr val="000000"/>
                </a:solidFill>
              </a:rPr>
              <a:t>høyre</a:t>
            </a:r>
            <a:r>
              <a:rPr lang="nb-NO" altLang="en-US" sz="1800" dirty="0">
                <a:solidFill>
                  <a:srgbClr val="000000"/>
                </a:solidFill>
              </a:rPr>
              <a:t> for medianen i den ordnede listen. </a:t>
            </a:r>
            <a:r>
              <a:rPr lang="nb-NO" altLang="en-US" sz="1800" dirty="0" err="1">
                <a:solidFill>
                  <a:srgbClr val="000000"/>
                </a:solidFill>
              </a:rPr>
              <a:t>Dvs</a:t>
            </a:r>
            <a:r>
              <a:rPr lang="nb-NO" altLang="en-US" sz="1800" dirty="0">
                <a:solidFill>
                  <a:srgbClr val="000000"/>
                </a:solidFill>
              </a:rPr>
              <a:t> 25% av dataene er større enn </a:t>
            </a:r>
            <a:r>
              <a:rPr lang="nb-NO" altLang="en-US" sz="1800" b="1" i="1" dirty="0">
                <a:solidFill>
                  <a:srgbClr val="800000"/>
                </a:solidFill>
              </a:rPr>
              <a:t>Q</a:t>
            </a:r>
            <a:r>
              <a:rPr lang="nb-NO" altLang="en-US" sz="1800" b="1" baseline="-25000" dirty="0">
                <a:solidFill>
                  <a:srgbClr val="800000"/>
                </a:solidFill>
              </a:rPr>
              <a:t>3</a:t>
            </a:r>
            <a:r>
              <a:rPr lang="nb-NO" altLang="en-US" sz="1800" dirty="0">
                <a:solidFill>
                  <a:srgbClr val="000000"/>
                </a:solidFill>
              </a:rPr>
              <a:t> , og 25% av dataene er mellom </a:t>
            </a:r>
            <a:r>
              <a:rPr lang="nb-NO" altLang="en-US" sz="1800" b="1" i="1" dirty="0">
                <a:solidFill>
                  <a:srgbClr val="800000"/>
                </a:solidFill>
              </a:rPr>
              <a:t>M</a:t>
            </a:r>
            <a:r>
              <a:rPr lang="nb-NO" altLang="en-US" sz="1800" dirty="0">
                <a:solidFill>
                  <a:srgbClr val="000000"/>
                </a:solidFill>
              </a:rPr>
              <a:t> og </a:t>
            </a:r>
            <a:r>
              <a:rPr lang="nb-NO" altLang="en-US" sz="1800" b="1" i="1" dirty="0">
                <a:solidFill>
                  <a:srgbClr val="800000"/>
                </a:solidFill>
              </a:rPr>
              <a:t>Q</a:t>
            </a:r>
            <a:r>
              <a:rPr lang="nb-NO" altLang="en-US" sz="1800" b="1" baseline="-25000" dirty="0">
                <a:solidFill>
                  <a:srgbClr val="800000"/>
                </a:solidFill>
              </a:rPr>
              <a:t>3</a:t>
            </a:r>
            <a:r>
              <a:rPr lang="nb-NO" altLang="en-US" sz="1800" dirty="0">
                <a:solidFill>
                  <a:srgbClr val="000000"/>
                </a:solidFill>
              </a:rPr>
              <a:t>.</a:t>
            </a:r>
          </a:p>
          <a:p>
            <a:pPr eaLnBrk="1" hangingPunct="1">
              <a:spcBef>
                <a:spcPct val="0"/>
              </a:spcBef>
              <a:spcAft>
                <a:spcPts val="600"/>
              </a:spcAft>
              <a:buSzTx/>
              <a:buFont typeface="Wingdings" panose="05000000000000000000" pitchFamily="2" charset="2"/>
              <a:buChar char="§"/>
              <a:defRPr/>
            </a:pPr>
            <a:r>
              <a:rPr lang="nb-NO" altLang="en-US" sz="1800" dirty="0">
                <a:solidFill>
                  <a:srgbClr val="000000"/>
                </a:solidFill>
              </a:rPr>
              <a:t>Sammen med medianen deler altså kvartilene dataene inn i fire like deler: 25% av dataene er i hver del.</a:t>
            </a:r>
          </a:p>
          <a:p>
            <a:pPr eaLnBrk="1" hangingPunct="1">
              <a:spcBef>
                <a:spcPct val="0"/>
              </a:spcBef>
              <a:spcAft>
                <a:spcPts val="600"/>
              </a:spcAft>
              <a:buSzTx/>
              <a:buNone/>
              <a:defRPr/>
            </a:pPr>
            <a:r>
              <a:rPr lang="nb-NO" altLang="en-US" sz="1800" i="1" dirty="0">
                <a:solidFill>
                  <a:srgbClr val="000000"/>
                </a:solidFill>
              </a:rPr>
              <a:t>Kvartilene er ikke veldig sensitive for ekstreme observasjoner.</a:t>
            </a:r>
          </a:p>
          <a:p>
            <a:pPr eaLnBrk="1" hangingPunct="1">
              <a:spcBef>
                <a:spcPct val="0"/>
              </a:spcBef>
              <a:spcAft>
                <a:spcPts val="600"/>
              </a:spcAft>
              <a:buSzTx/>
              <a:buNone/>
              <a:defRPr/>
            </a:pPr>
            <a:endParaRPr lang="nb-NO" altLang="en-US" sz="1800" dirty="0">
              <a:solidFill>
                <a:srgbClr val="000000"/>
              </a:solidFill>
            </a:endParaRPr>
          </a:p>
          <a:p>
            <a:pPr eaLnBrk="1" hangingPunct="1">
              <a:spcBef>
                <a:spcPct val="0"/>
              </a:spcBef>
              <a:spcAft>
                <a:spcPts val="600"/>
              </a:spcAft>
              <a:buSzTx/>
              <a:buNone/>
              <a:defRPr/>
            </a:pPr>
            <a:r>
              <a:rPr lang="nb-NO" altLang="en-US" sz="1800" dirty="0">
                <a:solidFill>
                  <a:schemeClr val="tx1"/>
                </a:solidFill>
              </a:rPr>
              <a:t>Mer generelt:</a:t>
            </a:r>
            <a:r>
              <a:rPr lang="nb-NO" altLang="en-US" sz="1800" b="1" dirty="0">
                <a:solidFill>
                  <a:srgbClr val="800000"/>
                </a:solidFill>
              </a:rPr>
              <a:t> </a:t>
            </a:r>
            <a:r>
              <a:rPr lang="nb-NO" altLang="en-US" sz="1800" dirty="0">
                <a:solidFill>
                  <a:schemeClr val="tx1"/>
                </a:solidFill>
              </a:rPr>
              <a:t>Den </a:t>
            </a:r>
            <a:r>
              <a:rPr lang="nb-NO" altLang="en-US" sz="1800" i="1" dirty="0">
                <a:solidFill>
                  <a:schemeClr val="tx1"/>
                </a:solidFill>
              </a:rPr>
              <a:t>p</a:t>
            </a:r>
            <a:r>
              <a:rPr lang="nb-NO" altLang="en-US" sz="1800" dirty="0">
                <a:solidFill>
                  <a:schemeClr val="tx1"/>
                </a:solidFill>
              </a:rPr>
              <a:t>-te </a:t>
            </a:r>
            <a:r>
              <a:rPr lang="nb-NO" altLang="en-US" sz="1800" b="1" dirty="0" err="1">
                <a:solidFill>
                  <a:srgbClr val="800000"/>
                </a:solidFill>
              </a:rPr>
              <a:t>percentilen</a:t>
            </a:r>
            <a:r>
              <a:rPr lang="nb-NO" altLang="en-US" sz="1800" dirty="0">
                <a:solidFill>
                  <a:schemeClr val="tx1"/>
                </a:solidFill>
              </a:rPr>
              <a:t> er den verdien som er slik at p % av dataene er mindre enn den.</a:t>
            </a:r>
            <a:endParaRPr lang="nb-NO" altLang="en-US" sz="1800" b="1" dirty="0">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10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10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10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1000"/>
                                        <p:tgtEl>
                                          <p:spTgt spid="1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10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a:t>Fem-talls-oppsummering</a:t>
            </a:r>
            <a:endParaRPr lang="nb-NO" noProof="0" dirty="0"/>
          </a:p>
        </p:txBody>
      </p:sp>
      <p:sp>
        <p:nvSpPr>
          <p:cNvPr id="614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5B0339D-CB6D-470F-A735-AD6A47EDB71F}" type="slidenum">
              <a:rPr lang="en-US" altLang="en-US" sz="1200" smtClean="0">
                <a:solidFill>
                  <a:schemeClr val="accent1"/>
                </a:solidFill>
              </a:rPr>
              <a:pPr>
                <a:lnSpc>
                  <a:spcPct val="80000"/>
                </a:lnSpc>
                <a:spcBef>
                  <a:spcPct val="0"/>
                </a:spcBef>
                <a:buClrTx/>
                <a:buSzTx/>
                <a:buFontTx/>
                <a:buNone/>
              </a:pPr>
              <a:t>42</a:t>
            </a:fld>
            <a:endParaRPr lang="en-US" altLang="en-US" sz="1200">
              <a:solidFill>
                <a:schemeClr val="accent1"/>
              </a:solidFill>
            </a:endParaRPr>
          </a:p>
        </p:txBody>
      </p:sp>
      <p:sp>
        <p:nvSpPr>
          <p:cNvPr id="61443" name="Rectangle 3"/>
          <p:cNvSpPr txBox="1">
            <a:spLocks noChangeArrowheads="1"/>
          </p:cNvSpPr>
          <p:nvPr/>
        </p:nvSpPr>
        <p:spPr bwMode="auto">
          <a:xfrm>
            <a:off x="304800" y="1331913"/>
            <a:ext cx="8534400" cy="191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Medianen og kvartilene er mål på senter og spredning, men forteller oss lite om halene i fordelingen. Minimum- og maksimums-verdiene sier noe om halene, men forteller oss lite om helheten i fordelingen. </a:t>
            </a:r>
          </a:p>
          <a:p>
            <a:pPr eaLnBrk="1" hangingPunct="1">
              <a:spcBef>
                <a:spcPct val="40000"/>
              </a:spcBef>
              <a:buClr>
                <a:schemeClr val="accent2"/>
              </a:buClr>
              <a:buSzPct val="60000"/>
              <a:buFontTx/>
              <a:buNone/>
            </a:pPr>
            <a:r>
              <a:rPr lang="nb-NO" altLang="en-US" dirty="0">
                <a:solidFill>
                  <a:schemeClr val="tx1"/>
                </a:solidFill>
              </a:rPr>
              <a:t>For å få en rask oppsummering av både senter og spredning kan man kombinere alle disse fem tallene.</a:t>
            </a:r>
          </a:p>
        </p:txBody>
      </p:sp>
      <p:sp>
        <p:nvSpPr>
          <p:cNvPr id="5" name="TextBox 4"/>
          <p:cNvSpPr txBox="1">
            <a:spLocks noChangeArrowheads="1"/>
          </p:cNvSpPr>
          <p:nvPr/>
        </p:nvSpPr>
        <p:spPr bwMode="auto">
          <a:xfrm>
            <a:off x="871537" y="3454400"/>
            <a:ext cx="7400925" cy="1877437"/>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E81F30"/>
              </a:solidFill>
            </a:endParaRPr>
          </a:p>
          <a:p>
            <a:pPr eaLnBrk="1" hangingPunct="1">
              <a:spcBef>
                <a:spcPct val="0"/>
              </a:spcBef>
              <a:spcAft>
                <a:spcPts val="1200"/>
              </a:spcAft>
              <a:buClrTx/>
              <a:buSzTx/>
              <a:buFontTx/>
              <a:buNone/>
              <a:defRPr/>
            </a:pPr>
            <a:r>
              <a:rPr lang="nb-NO" altLang="en-US" b="1" dirty="0">
                <a:solidFill>
                  <a:srgbClr val="800000"/>
                </a:solidFill>
              </a:rPr>
              <a:t>Fem-talls-oppsummeringen </a:t>
            </a:r>
            <a:r>
              <a:rPr lang="nb-NO" altLang="en-US" dirty="0">
                <a:solidFill>
                  <a:schemeClr val="tx1"/>
                </a:solidFill>
              </a:rPr>
              <a:t>til en fordeling består av den minste observasjonen, den første </a:t>
            </a:r>
            <a:r>
              <a:rPr lang="nb-NO" altLang="en-US" dirty="0" err="1">
                <a:solidFill>
                  <a:schemeClr val="tx1"/>
                </a:solidFill>
              </a:rPr>
              <a:t>kvartilen</a:t>
            </a:r>
            <a:r>
              <a:rPr lang="nb-NO" altLang="en-US" dirty="0">
                <a:solidFill>
                  <a:schemeClr val="tx1"/>
                </a:solidFill>
              </a:rPr>
              <a:t>, medianen, den tredje </a:t>
            </a:r>
            <a:r>
              <a:rPr lang="nb-NO" altLang="en-US" dirty="0" err="1">
                <a:solidFill>
                  <a:schemeClr val="tx1"/>
                </a:solidFill>
              </a:rPr>
              <a:t>kvartilen</a:t>
            </a:r>
            <a:r>
              <a:rPr lang="nb-NO" altLang="en-US" dirty="0">
                <a:solidFill>
                  <a:schemeClr val="tx1"/>
                </a:solidFill>
              </a:rPr>
              <a:t>, og den største observasjonen, presentert i stigende rekkefølge.</a:t>
            </a:r>
          </a:p>
          <a:p>
            <a:pPr algn="ctr" eaLnBrk="1" hangingPunct="1">
              <a:spcBef>
                <a:spcPct val="0"/>
              </a:spcBef>
              <a:spcAft>
                <a:spcPts val="1200"/>
              </a:spcAft>
              <a:buClrTx/>
              <a:buSzTx/>
              <a:buFontTx/>
              <a:buNone/>
              <a:defRPr/>
            </a:pPr>
            <a:r>
              <a:rPr lang="nb-NO" altLang="en-US" b="1" i="1" dirty="0">
                <a:solidFill>
                  <a:schemeClr val="tx1"/>
                </a:solidFill>
              </a:rPr>
              <a:t>Minimum     Q</a:t>
            </a:r>
            <a:r>
              <a:rPr lang="nb-NO" altLang="en-US" b="1" baseline="-25000" dirty="0">
                <a:solidFill>
                  <a:schemeClr val="tx1"/>
                </a:solidFill>
              </a:rPr>
              <a:t>1</a:t>
            </a:r>
            <a:r>
              <a:rPr lang="nb-NO" altLang="en-US" b="1" i="1" dirty="0">
                <a:solidFill>
                  <a:schemeClr val="tx1"/>
                </a:solidFill>
              </a:rPr>
              <a:t>     M     Q</a:t>
            </a:r>
            <a:r>
              <a:rPr lang="nb-NO" altLang="en-US" b="1" baseline="-25000" dirty="0">
                <a:solidFill>
                  <a:schemeClr val="tx1"/>
                </a:solidFill>
              </a:rPr>
              <a:t>3</a:t>
            </a:r>
            <a:r>
              <a:rPr lang="nb-NO" altLang="en-US" b="1" i="1" dirty="0">
                <a:solidFill>
                  <a:schemeClr val="tx1"/>
                </a:solidFill>
              </a:rPr>
              <a:t>     Maksimum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descr="already described"/>
          <p:cNvSpPr/>
          <p:nvPr/>
        </p:nvSpPr>
        <p:spPr>
          <a:xfrm>
            <a:off x="6870502" y="5410200"/>
            <a:ext cx="708972" cy="51934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74624" y="155895"/>
            <a:ext cx="8207376" cy="774060"/>
          </a:xfrm>
        </p:spPr>
        <p:txBody>
          <a:bodyPr/>
          <a:lstStyle/>
          <a:p>
            <a:r>
              <a:rPr lang="nb-NO" noProof="0" dirty="0"/>
              <a:t>Mistenkte uteliggere:1.5 </a:t>
            </a:r>
            <a:r>
              <a:rPr lang="nb-NO" noProof="0" dirty="0">
                <a:sym typeface="Symbol"/>
              </a:rPr>
              <a:t></a:t>
            </a:r>
            <a:r>
              <a:rPr lang="nb-NO" noProof="0" dirty="0"/>
              <a:t> IQR-regelen</a:t>
            </a:r>
          </a:p>
        </p:txBody>
      </p:sp>
      <p:sp>
        <p:nvSpPr>
          <p:cNvPr id="634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151370A-DAC1-43EF-ADA9-50A1240A931A}" type="slidenum">
              <a:rPr lang="en-US" altLang="en-US" sz="1200" smtClean="0">
                <a:solidFill>
                  <a:schemeClr val="accent1"/>
                </a:solidFill>
              </a:rPr>
              <a:pPr>
                <a:lnSpc>
                  <a:spcPct val="80000"/>
                </a:lnSpc>
                <a:spcBef>
                  <a:spcPct val="0"/>
                </a:spcBef>
                <a:buClrTx/>
                <a:buSzTx/>
                <a:buFontTx/>
                <a:buNone/>
              </a:pPr>
              <a:t>43</a:t>
            </a:fld>
            <a:endParaRPr lang="en-US" altLang="en-US" sz="1200">
              <a:solidFill>
                <a:schemeClr val="accent1"/>
              </a:solidFill>
            </a:endParaRPr>
          </a:p>
        </p:txBody>
      </p:sp>
      <p:pic>
        <p:nvPicPr>
          <p:cNvPr id="3" name="Picture 2" descr="The animations describe the “1.5 times IQR Rule” which predict whether or not a value is an outlier. IQR stands for interquartile range, which is defined as IQR equals Q3 minus Q1, wherein Q3 is third quartile and Q1 is first quartile. An example illustrates a stemplot which contains a total of 24 values, and the values range from 2 to 53. It shows Q1 equals 5.5 days, Q3 equals 21.5 days, IQR equals 16 days, and the “1.5 times IQR” value equals 24. According to the rule, a value is an outlier if it falls more than 1.5 times IQR above the third quartile or below the first quartile. Computing the quartile values given in the example, it is determined that any business start time shorter than minus 18.5 days or longer than 45.5 days is considered an outlier. The animation shows the values 49 and 53 as outliers in the stemplot." hidden="1"/>
          <p:cNvPicPr>
            <a:picLocks noChangeAspect="1"/>
          </p:cNvPicPr>
          <p:nvPr/>
        </p:nvPicPr>
        <p:blipFill>
          <a:blip>
            <a:extLst>
              <a:ext uri="{28A0092B-C50C-407E-A947-70E740481C1C}">
                <a14:useLocalDpi xmlns:a14="http://schemas.microsoft.com/office/drawing/2010/main" val="0"/>
              </a:ext>
            </a:extLst>
          </a:blip>
          <a:stretch>
            <a:fillRect/>
          </a:stretch>
        </p:blipFill>
        <p:spPr>
          <a:xfrm>
            <a:off x="7520615" y="998211"/>
            <a:ext cx="1021874" cy="292753"/>
          </a:xfrm>
          <a:prstGeom prst="rect">
            <a:avLst/>
          </a:prstGeom>
        </p:spPr>
      </p:pic>
      <p:pic>
        <p:nvPicPr>
          <p:cNvPr id="4" name="Picture 3" descr="To skip animation steps, move to the next slide." hidden="1"/>
          <p:cNvPicPr>
            <a:picLocks noChangeAspect="1"/>
          </p:cNvPicPr>
          <p:nvPr/>
        </p:nvPicPr>
        <p:blipFill>
          <a:blip>
            <a:extLst>
              <a:ext uri="{28A0092B-C50C-407E-A947-70E740481C1C}">
                <a14:useLocalDpi xmlns:a14="http://schemas.microsoft.com/office/drawing/2010/main" val="0"/>
              </a:ext>
            </a:extLst>
          </a:blip>
          <a:stretch>
            <a:fillRect/>
          </a:stretch>
        </p:blipFill>
        <p:spPr>
          <a:xfrm>
            <a:off x="7370109" y="1228190"/>
            <a:ext cx="1020856" cy="302696"/>
          </a:xfrm>
          <a:prstGeom prst="rect">
            <a:avLst/>
          </a:prstGeom>
        </p:spPr>
      </p:pic>
      <p:sp>
        <p:nvSpPr>
          <p:cNvPr id="63491" name="Rectangle 3"/>
          <p:cNvSpPr txBox="1">
            <a:spLocks noChangeArrowheads="1"/>
          </p:cNvSpPr>
          <p:nvPr/>
        </p:nvSpPr>
        <p:spPr bwMode="auto">
          <a:xfrm>
            <a:off x="304800" y="1144588"/>
            <a:ext cx="868375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None/>
            </a:pPr>
            <a:r>
              <a:rPr lang="nb-NO" altLang="en-US" dirty="0">
                <a:solidFill>
                  <a:srgbClr val="000000"/>
                </a:solidFill>
              </a:rPr>
              <a:t>Mål på spredning: </a:t>
            </a:r>
            <a:r>
              <a:rPr lang="nb-NO" altLang="en-US" b="1" dirty="0" err="1">
                <a:solidFill>
                  <a:srgbClr val="800000"/>
                </a:solidFill>
              </a:rPr>
              <a:t>Interkvartil</a:t>
            </a:r>
            <a:r>
              <a:rPr lang="nb-NO" altLang="en-US" b="1" dirty="0">
                <a:solidFill>
                  <a:srgbClr val="800000"/>
                </a:solidFill>
              </a:rPr>
              <a:t>-avstand (</a:t>
            </a:r>
            <a:r>
              <a:rPr lang="nb-NO" altLang="en-US" b="1" i="1" dirty="0">
                <a:solidFill>
                  <a:srgbClr val="800000"/>
                </a:solidFill>
              </a:rPr>
              <a:t>IQR</a:t>
            </a:r>
            <a:r>
              <a:rPr lang="nb-NO" altLang="en-US" b="1" dirty="0">
                <a:solidFill>
                  <a:srgbClr val="800000"/>
                </a:solidFill>
              </a:rPr>
              <a:t>),</a:t>
            </a:r>
            <a:r>
              <a:rPr lang="nb-NO" altLang="en-US" dirty="0">
                <a:solidFill>
                  <a:srgbClr val="800000"/>
                </a:solidFill>
              </a:rPr>
              <a:t> </a:t>
            </a:r>
            <a:r>
              <a:rPr lang="nb-NO" altLang="en-US" dirty="0">
                <a:solidFill>
                  <a:srgbClr val="000000"/>
                </a:solidFill>
              </a:rPr>
              <a:t>definert som </a:t>
            </a:r>
            <a:r>
              <a:rPr lang="nb-NO" altLang="en-US" b="1" i="1" dirty="0">
                <a:solidFill>
                  <a:srgbClr val="000000"/>
                </a:solidFill>
              </a:rPr>
              <a:t>IQR = Q</a:t>
            </a:r>
            <a:r>
              <a:rPr lang="nb-NO" altLang="en-US" b="1" baseline="-25000" dirty="0">
                <a:solidFill>
                  <a:srgbClr val="000000"/>
                </a:solidFill>
              </a:rPr>
              <a:t>3</a:t>
            </a:r>
            <a:r>
              <a:rPr lang="nb-NO" altLang="en-US" b="1" i="1" dirty="0">
                <a:solidFill>
                  <a:srgbClr val="000000"/>
                </a:solidFill>
              </a:rPr>
              <a:t> – Q</a:t>
            </a:r>
            <a:r>
              <a:rPr lang="nb-NO" altLang="en-US" b="1" baseline="-25000" dirty="0">
                <a:solidFill>
                  <a:srgbClr val="000000"/>
                </a:solidFill>
              </a:rPr>
              <a:t>1</a:t>
            </a:r>
            <a:r>
              <a:rPr lang="nb-NO" altLang="en-US" b="1" dirty="0">
                <a:solidFill>
                  <a:srgbClr val="000000"/>
                </a:solidFill>
              </a:rPr>
              <a:t>. </a:t>
            </a:r>
            <a:r>
              <a:rPr lang="nb-NO" altLang="en-US" dirty="0">
                <a:solidFill>
                  <a:srgbClr val="000000"/>
                </a:solidFill>
              </a:rPr>
              <a:t>Ikke veldig sensitivt for ekstreme observasjoner.</a:t>
            </a:r>
            <a:endParaRPr lang="nb-NO" altLang="en-US" b="1" dirty="0">
              <a:solidFill>
                <a:srgbClr val="000000"/>
              </a:solidFill>
            </a:endParaRPr>
          </a:p>
          <a:p>
            <a:pPr eaLnBrk="1" hangingPunct="1">
              <a:spcBef>
                <a:spcPct val="40000"/>
              </a:spcBef>
              <a:buClr>
                <a:schemeClr val="accent2"/>
              </a:buClr>
              <a:buSzPct val="60000"/>
              <a:buFontTx/>
              <a:buNone/>
            </a:pPr>
            <a:r>
              <a:rPr lang="nb-NO" altLang="en-US" dirty="0">
                <a:solidFill>
                  <a:srgbClr val="000000"/>
                </a:solidFill>
              </a:rPr>
              <a:t>I tillegg til å være et mål på spredning brukes IQR som del av en tommelfingerregel for å identifisere uteliggere.</a:t>
            </a:r>
          </a:p>
        </p:txBody>
      </p:sp>
      <p:sp>
        <p:nvSpPr>
          <p:cNvPr id="5" name="TextBox 4"/>
          <p:cNvSpPr txBox="1">
            <a:spLocks noChangeArrowheads="1"/>
          </p:cNvSpPr>
          <p:nvPr/>
        </p:nvSpPr>
        <p:spPr bwMode="auto">
          <a:xfrm>
            <a:off x="685800" y="2743200"/>
            <a:ext cx="7400925" cy="1155700"/>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eaLnBrk="1" hangingPunct="1">
              <a:spcBef>
                <a:spcPct val="0"/>
              </a:spcBef>
              <a:spcAft>
                <a:spcPts val="1200"/>
              </a:spcAft>
              <a:buClrTx/>
              <a:buSzTx/>
              <a:buFontTx/>
              <a:buNone/>
              <a:defRPr/>
            </a:pPr>
            <a:r>
              <a:rPr lang="nb-NO" altLang="en-US" sz="1800" b="1" dirty="0">
                <a:solidFill>
                  <a:srgbClr val="800000"/>
                </a:solidFill>
              </a:rPr>
              <a:t>1.5 </a:t>
            </a:r>
            <a:r>
              <a:rPr lang="nb-NO" altLang="en-US" sz="1800" b="1" dirty="0">
                <a:solidFill>
                  <a:srgbClr val="800000"/>
                </a:solidFill>
                <a:sym typeface="Symbol" panose="05050102010706020507" pitchFamily="18" charset="2"/>
              </a:rPr>
              <a:t></a:t>
            </a:r>
            <a:r>
              <a:rPr lang="nb-NO" altLang="en-US" sz="1800" b="1" dirty="0">
                <a:solidFill>
                  <a:srgbClr val="800000"/>
                </a:solidFill>
              </a:rPr>
              <a:t> IQR-regelen for uteliggere</a:t>
            </a:r>
          </a:p>
          <a:p>
            <a:pPr eaLnBrk="1" hangingPunct="1">
              <a:spcBef>
                <a:spcPct val="0"/>
              </a:spcBef>
              <a:spcAft>
                <a:spcPts val="1200"/>
              </a:spcAft>
              <a:buClrTx/>
              <a:buSzTx/>
              <a:buFontTx/>
              <a:buNone/>
              <a:defRPr/>
            </a:pPr>
            <a:r>
              <a:rPr lang="nb-NO" altLang="en-US" sz="1800" dirty="0">
                <a:solidFill>
                  <a:schemeClr val="tx1"/>
                </a:solidFill>
              </a:rPr>
              <a:t>En observasjon er en uteligger dersom den faller mer enn 1.5 </a:t>
            </a:r>
            <a:r>
              <a:rPr lang="nb-NO" altLang="en-US" sz="1800" dirty="0">
                <a:solidFill>
                  <a:schemeClr val="tx1"/>
                </a:solidFill>
                <a:sym typeface="Symbol" panose="05050102010706020507" pitchFamily="18" charset="2"/>
              </a:rPr>
              <a:t></a:t>
            </a:r>
            <a:r>
              <a:rPr lang="nb-NO" altLang="en-US" sz="1800" dirty="0">
                <a:solidFill>
                  <a:schemeClr val="tx1"/>
                </a:solidFill>
              </a:rPr>
              <a:t> IQR over den tredje </a:t>
            </a:r>
            <a:r>
              <a:rPr lang="nb-NO" altLang="en-US" sz="1800" dirty="0" err="1">
                <a:solidFill>
                  <a:schemeClr val="tx1"/>
                </a:solidFill>
              </a:rPr>
              <a:t>kvartilen</a:t>
            </a:r>
            <a:r>
              <a:rPr lang="nb-NO" altLang="en-US" sz="1800" dirty="0">
                <a:solidFill>
                  <a:schemeClr val="tx1"/>
                </a:solidFill>
              </a:rPr>
              <a:t> eller under den første </a:t>
            </a:r>
            <a:r>
              <a:rPr lang="nb-NO" altLang="en-US" sz="1800" dirty="0" err="1">
                <a:solidFill>
                  <a:schemeClr val="tx1"/>
                </a:solidFill>
              </a:rPr>
              <a:t>kvartilen</a:t>
            </a:r>
            <a:r>
              <a:rPr lang="nb-NO" altLang="en-US" sz="1800" dirty="0">
                <a:solidFill>
                  <a:schemeClr val="tx1"/>
                </a:solidFill>
              </a:rPr>
              <a:t>.</a:t>
            </a:r>
          </a:p>
        </p:txBody>
      </p:sp>
      <p:sp>
        <p:nvSpPr>
          <p:cNvPr id="7" name="TextBox 28"/>
          <p:cNvSpPr txBox="1">
            <a:spLocks noChangeArrowheads="1"/>
          </p:cNvSpPr>
          <p:nvPr/>
        </p:nvSpPr>
        <p:spPr bwMode="auto">
          <a:xfrm>
            <a:off x="304800" y="4290298"/>
            <a:ext cx="658177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ClrTx/>
              <a:buSzTx/>
              <a:buFontTx/>
              <a:buNone/>
            </a:pPr>
            <a:r>
              <a:rPr lang="nb-NO" altLang="en-US" sz="1800" dirty="0">
                <a:solidFill>
                  <a:schemeClr val="tx1"/>
                </a:solidFill>
              </a:rPr>
              <a:t>I bedriftstart-dataene, </a:t>
            </a:r>
            <a:r>
              <a:rPr lang="nb-NO" altLang="en-US" sz="1800" i="1" dirty="0">
                <a:solidFill>
                  <a:schemeClr val="tx1"/>
                </a:solidFill>
              </a:rPr>
              <a:t>Q</a:t>
            </a:r>
            <a:r>
              <a:rPr lang="nb-NO" altLang="en-US" sz="1800" baseline="-25000" dirty="0">
                <a:solidFill>
                  <a:schemeClr val="tx1"/>
                </a:solidFill>
              </a:rPr>
              <a:t>1</a:t>
            </a:r>
            <a:r>
              <a:rPr lang="nb-NO" altLang="en-US" sz="1800" i="1" baseline="-25000" dirty="0">
                <a:solidFill>
                  <a:schemeClr val="tx1"/>
                </a:solidFill>
              </a:rPr>
              <a:t> </a:t>
            </a:r>
            <a:r>
              <a:rPr lang="nb-NO" altLang="en-US" sz="1800" dirty="0">
                <a:solidFill>
                  <a:schemeClr val="tx1"/>
                </a:solidFill>
              </a:rPr>
              <a:t>= 5.5 dager, </a:t>
            </a:r>
            <a:r>
              <a:rPr lang="nb-NO" altLang="en-US" sz="1800" i="1" dirty="0">
                <a:solidFill>
                  <a:schemeClr val="tx1"/>
                </a:solidFill>
              </a:rPr>
              <a:t>Q</a:t>
            </a:r>
            <a:r>
              <a:rPr lang="nb-NO" altLang="en-US" sz="1800" baseline="-25000" dirty="0">
                <a:solidFill>
                  <a:schemeClr val="tx1"/>
                </a:solidFill>
              </a:rPr>
              <a:t>3</a:t>
            </a:r>
            <a:r>
              <a:rPr lang="nb-NO" altLang="en-US" sz="1800" i="1" baseline="-25000" dirty="0">
                <a:solidFill>
                  <a:schemeClr val="tx1"/>
                </a:solidFill>
              </a:rPr>
              <a:t> </a:t>
            </a:r>
            <a:r>
              <a:rPr lang="nb-NO" altLang="en-US" sz="1800" dirty="0">
                <a:solidFill>
                  <a:schemeClr val="tx1"/>
                </a:solidFill>
              </a:rPr>
              <a:t>= 21.5 dager, og dermed </a:t>
            </a:r>
            <a:r>
              <a:rPr lang="nb-NO" altLang="en-US" sz="1800" i="1" dirty="0">
                <a:solidFill>
                  <a:schemeClr val="tx1"/>
                </a:solidFill>
              </a:rPr>
              <a:t>IQR </a:t>
            </a:r>
            <a:r>
              <a:rPr lang="nb-NO" altLang="en-US" sz="1800" dirty="0">
                <a:solidFill>
                  <a:schemeClr val="tx1"/>
                </a:solidFill>
              </a:rPr>
              <a:t>= 16 dager.</a:t>
            </a:r>
          </a:p>
          <a:p>
            <a:pPr eaLnBrk="1" hangingPunct="1">
              <a:spcBef>
                <a:spcPct val="0"/>
              </a:spcBef>
              <a:spcAft>
                <a:spcPts val="600"/>
              </a:spcAft>
              <a:buClrTx/>
              <a:buSzTx/>
              <a:buFontTx/>
              <a:buNone/>
            </a:pPr>
            <a:r>
              <a:rPr lang="nb-NO" altLang="en-US" sz="1800" dirty="0">
                <a:solidFill>
                  <a:schemeClr val="tx1"/>
                </a:solidFill>
              </a:rPr>
              <a:t>For disse dataene, 1.5 </a:t>
            </a:r>
            <a:r>
              <a:rPr lang="nb-NO" altLang="en-US" sz="1800" dirty="0">
                <a:solidFill>
                  <a:schemeClr val="tx1"/>
                </a:solidFill>
                <a:sym typeface="Symbol" panose="05050102010706020507" pitchFamily="18" charset="2"/>
              </a:rPr>
              <a:t></a:t>
            </a:r>
            <a:r>
              <a:rPr lang="nb-NO" altLang="en-US" sz="1800" dirty="0">
                <a:solidFill>
                  <a:schemeClr val="tx1"/>
                </a:solidFill>
              </a:rPr>
              <a:t> </a:t>
            </a:r>
            <a:r>
              <a:rPr lang="nb-NO" altLang="en-US" sz="1800" i="1" dirty="0">
                <a:solidFill>
                  <a:schemeClr val="tx1"/>
                </a:solidFill>
              </a:rPr>
              <a:t>IQR </a:t>
            </a:r>
            <a:r>
              <a:rPr lang="nb-NO" altLang="en-US" sz="1800" dirty="0">
                <a:solidFill>
                  <a:schemeClr val="tx1"/>
                </a:solidFill>
              </a:rPr>
              <a:t>= 1.5 </a:t>
            </a:r>
            <a:r>
              <a:rPr lang="nb-NO" altLang="en-US" sz="1800" dirty="0">
                <a:solidFill>
                  <a:schemeClr val="tx1"/>
                </a:solidFill>
                <a:sym typeface="Symbol" panose="05050102010706020507" pitchFamily="18" charset="2"/>
              </a:rPr>
              <a:t></a:t>
            </a:r>
            <a:r>
              <a:rPr lang="nb-NO" altLang="en-US" sz="1800" dirty="0">
                <a:solidFill>
                  <a:schemeClr val="tx1"/>
                </a:solidFill>
              </a:rPr>
              <a:t> 16 = 24</a:t>
            </a:r>
          </a:p>
          <a:p>
            <a:pPr eaLnBrk="1" hangingPunct="1">
              <a:spcBef>
                <a:spcPct val="0"/>
              </a:spcBef>
              <a:spcAft>
                <a:spcPts val="600"/>
              </a:spcAft>
              <a:buClrTx/>
              <a:buSzTx/>
              <a:buFontTx/>
              <a:buNone/>
            </a:pPr>
            <a:r>
              <a:rPr lang="nb-NO" altLang="en-US" sz="1800" i="1" dirty="0">
                <a:solidFill>
                  <a:schemeClr val="tx1"/>
                </a:solidFill>
              </a:rPr>
              <a:t>Q</a:t>
            </a:r>
            <a:r>
              <a:rPr lang="nb-NO" altLang="en-US" sz="1800" baseline="-25000" dirty="0">
                <a:solidFill>
                  <a:schemeClr val="tx1"/>
                </a:solidFill>
              </a:rPr>
              <a:t>1</a:t>
            </a:r>
            <a:r>
              <a:rPr lang="nb-NO" altLang="en-US" sz="1800" i="1" baseline="-25000" dirty="0">
                <a:solidFill>
                  <a:schemeClr val="tx1"/>
                </a:solidFill>
              </a:rPr>
              <a:t> </a:t>
            </a:r>
            <a:r>
              <a:rPr lang="nb-NO" altLang="en-US" sz="1800" dirty="0">
                <a:solidFill>
                  <a:schemeClr val="tx1"/>
                </a:solidFill>
              </a:rPr>
              <a:t>– 1.5 </a:t>
            </a:r>
            <a:r>
              <a:rPr lang="nb-NO" altLang="en-US" sz="1800" dirty="0">
                <a:solidFill>
                  <a:schemeClr val="tx1"/>
                </a:solidFill>
                <a:sym typeface="Symbol" panose="05050102010706020507" pitchFamily="18" charset="2"/>
              </a:rPr>
              <a:t></a:t>
            </a:r>
            <a:r>
              <a:rPr lang="nb-NO" altLang="en-US" sz="1800" dirty="0">
                <a:solidFill>
                  <a:schemeClr val="tx1"/>
                </a:solidFill>
              </a:rPr>
              <a:t> </a:t>
            </a:r>
            <a:r>
              <a:rPr lang="nb-NO" altLang="en-US" sz="1800" i="1" dirty="0">
                <a:solidFill>
                  <a:schemeClr val="tx1"/>
                </a:solidFill>
              </a:rPr>
              <a:t>IQR </a:t>
            </a:r>
            <a:r>
              <a:rPr lang="nb-NO" altLang="en-US" sz="1800" dirty="0">
                <a:solidFill>
                  <a:schemeClr val="tx1"/>
                </a:solidFill>
              </a:rPr>
              <a:t>= 5.5 – 24 = </a:t>
            </a:r>
            <a:r>
              <a:rPr lang="nb-NO" altLang="en-US" sz="1800" b="1" dirty="0">
                <a:solidFill>
                  <a:schemeClr val="tx1"/>
                </a:solidFill>
              </a:rPr>
              <a:t>–18.5</a:t>
            </a:r>
          </a:p>
          <a:p>
            <a:pPr eaLnBrk="1" hangingPunct="1">
              <a:spcBef>
                <a:spcPct val="0"/>
              </a:spcBef>
              <a:spcAft>
                <a:spcPts val="600"/>
              </a:spcAft>
              <a:buClrTx/>
              <a:buSzTx/>
              <a:buFontTx/>
              <a:buNone/>
            </a:pPr>
            <a:r>
              <a:rPr lang="nb-NO" altLang="en-US" sz="1800" i="1" dirty="0">
                <a:solidFill>
                  <a:schemeClr val="tx1"/>
                </a:solidFill>
              </a:rPr>
              <a:t>Q</a:t>
            </a:r>
            <a:r>
              <a:rPr lang="nb-NO" altLang="en-US" sz="1800" baseline="-25000" dirty="0">
                <a:solidFill>
                  <a:schemeClr val="tx1"/>
                </a:solidFill>
              </a:rPr>
              <a:t>3</a:t>
            </a:r>
            <a:r>
              <a:rPr lang="nb-NO" altLang="en-US" sz="1800" dirty="0">
                <a:solidFill>
                  <a:schemeClr val="tx1"/>
                </a:solidFill>
              </a:rPr>
              <a:t>+ 1.5 </a:t>
            </a:r>
            <a:r>
              <a:rPr lang="nb-NO" altLang="en-US" sz="1800" dirty="0">
                <a:solidFill>
                  <a:schemeClr val="tx1"/>
                </a:solidFill>
                <a:sym typeface="Symbol" panose="05050102010706020507" pitchFamily="18" charset="2"/>
              </a:rPr>
              <a:t></a:t>
            </a:r>
            <a:r>
              <a:rPr lang="nb-NO" altLang="en-US" sz="1800" dirty="0">
                <a:solidFill>
                  <a:schemeClr val="tx1"/>
                </a:solidFill>
              </a:rPr>
              <a:t> </a:t>
            </a:r>
            <a:r>
              <a:rPr lang="nb-NO" altLang="en-US" sz="1800" i="1" dirty="0">
                <a:solidFill>
                  <a:schemeClr val="tx1"/>
                </a:solidFill>
              </a:rPr>
              <a:t>IQR </a:t>
            </a:r>
            <a:r>
              <a:rPr lang="nb-NO" altLang="en-US" sz="1800" dirty="0">
                <a:solidFill>
                  <a:schemeClr val="tx1"/>
                </a:solidFill>
              </a:rPr>
              <a:t>= 21.5 + 24 = </a:t>
            </a:r>
            <a:r>
              <a:rPr lang="nb-NO" altLang="en-US" sz="1800" b="1" dirty="0">
                <a:solidFill>
                  <a:schemeClr val="tx1"/>
                </a:solidFill>
              </a:rPr>
              <a:t>45.5</a:t>
            </a:r>
          </a:p>
          <a:p>
            <a:pPr eaLnBrk="1" hangingPunct="1">
              <a:spcBef>
                <a:spcPct val="0"/>
              </a:spcBef>
              <a:spcAft>
                <a:spcPts val="600"/>
              </a:spcAft>
              <a:buClrTx/>
              <a:buSzTx/>
              <a:buFontTx/>
              <a:buNone/>
            </a:pPr>
            <a:r>
              <a:rPr lang="nb-NO" altLang="en-US" sz="1800" dirty="0">
                <a:solidFill>
                  <a:schemeClr val="tx1"/>
                </a:solidFill>
              </a:rPr>
              <a:t>Ethvert tilfelle der det tar kortere enn –18.5 dager eller lenger enn 45.5 dager å starte en bedrift anses som uteligger.</a:t>
            </a:r>
          </a:p>
        </p:txBody>
      </p:sp>
      <p:grpSp>
        <p:nvGrpSpPr>
          <p:cNvPr id="13" name="Group 14" descr="already described"/>
          <p:cNvGrpSpPr>
            <a:grpSpLocks/>
          </p:cNvGrpSpPr>
          <p:nvPr/>
        </p:nvGrpSpPr>
        <p:grpSpPr bwMode="auto">
          <a:xfrm>
            <a:off x="6925139" y="4272723"/>
            <a:ext cx="1789113" cy="1755774"/>
            <a:chOff x="7058634" y="2325195"/>
            <a:chExt cx="1788816" cy="1755191"/>
          </a:xfrm>
        </p:grpSpPr>
        <p:sp>
          <p:nvSpPr>
            <p:cNvPr id="63497" name="TextBox 7"/>
            <p:cNvSpPr txBox="1">
              <a:spLocks noChangeArrowheads="1"/>
            </p:cNvSpPr>
            <p:nvPr/>
          </p:nvSpPr>
          <p:spPr bwMode="auto">
            <a:xfrm>
              <a:off x="7058634" y="2325195"/>
              <a:ext cx="1788816" cy="17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dirty="0">
                  <a:solidFill>
                    <a:schemeClr val="tx1"/>
                  </a:solidFill>
                </a:rPr>
                <a:t>0   2455556678</a:t>
              </a:r>
            </a:p>
            <a:p>
              <a:pPr eaLnBrk="1" hangingPunct="1">
                <a:spcBef>
                  <a:spcPct val="0"/>
                </a:spcBef>
                <a:buClrTx/>
                <a:buSzTx/>
                <a:buFontTx/>
                <a:buNone/>
              </a:pPr>
              <a:r>
                <a:rPr lang="en-US" altLang="en-US" sz="1800" dirty="0">
                  <a:solidFill>
                    <a:schemeClr val="tx1"/>
                  </a:solidFill>
                </a:rPr>
                <a:t>1   0</a:t>
              </a:r>
              <a:r>
                <a:rPr lang="en-US" altLang="en-US" sz="1800" b="1" dirty="0">
                  <a:solidFill>
                    <a:schemeClr val="tx1"/>
                  </a:solidFill>
                </a:rPr>
                <a:t>12</a:t>
              </a:r>
              <a:r>
                <a:rPr lang="en-US" altLang="en-US" sz="1800" dirty="0">
                  <a:solidFill>
                    <a:schemeClr val="tx1"/>
                  </a:solidFill>
                </a:rPr>
                <a:t>36799</a:t>
              </a:r>
            </a:p>
            <a:p>
              <a:pPr eaLnBrk="1" hangingPunct="1">
                <a:spcBef>
                  <a:spcPct val="0"/>
                </a:spcBef>
                <a:buClrTx/>
                <a:buSzTx/>
                <a:buFontTx/>
                <a:buNone/>
              </a:pPr>
              <a:r>
                <a:rPr lang="en-US" altLang="en-US" sz="1800" dirty="0">
                  <a:solidFill>
                    <a:schemeClr val="tx1"/>
                  </a:solidFill>
                </a:rPr>
                <a:t>2   45</a:t>
              </a:r>
              <a:endParaRPr lang="en-US" altLang="en-US" sz="1800" b="1" dirty="0">
                <a:solidFill>
                  <a:schemeClr val="tx1"/>
                </a:solidFill>
              </a:endParaRPr>
            </a:p>
            <a:p>
              <a:pPr eaLnBrk="1" hangingPunct="1">
                <a:spcBef>
                  <a:spcPct val="0"/>
                </a:spcBef>
                <a:buClrTx/>
                <a:buSzTx/>
                <a:buFontTx/>
                <a:buNone/>
              </a:pPr>
              <a:r>
                <a:rPr lang="en-US" altLang="en-US" sz="1800" dirty="0">
                  <a:solidFill>
                    <a:schemeClr val="tx1"/>
                  </a:solidFill>
                </a:rPr>
                <a:t>3   28</a:t>
              </a:r>
              <a:br>
                <a:rPr lang="en-US" altLang="en-US" sz="1800" dirty="0">
                  <a:solidFill>
                    <a:schemeClr val="tx1"/>
                  </a:solidFill>
                </a:rPr>
              </a:br>
              <a:r>
                <a:rPr lang="en-US" altLang="en-US" sz="1800" dirty="0">
                  <a:solidFill>
                    <a:schemeClr val="tx1"/>
                  </a:solidFill>
                </a:rPr>
                <a:t>4   9</a:t>
              </a:r>
              <a:br>
                <a:rPr lang="en-US" altLang="en-US" sz="1800" dirty="0">
                  <a:solidFill>
                    <a:schemeClr val="tx1"/>
                  </a:solidFill>
                </a:rPr>
              </a:br>
              <a:r>
                <a:rPr lang="en-US" altLang="en-US" sz="1800" dirty="0">
                  <a:solidFill>
                    <a:schemeClr val="tx1"/>
                  </a:solidFill>
                </a:rPr>
                <a:t>5   3</a:t>
              </a:r>
            </a:p>
          </p:txBody>
        </p:sp>
        <p:cxnSp>
          <p:nvCxnSpPr>
            <p:cNvPr id="16" name="Straight Connector 15"/>
            <p:cNvCxnSpPr>
              <a:cxnSpLocks noChangeShapeType="1"/>
            </p:cNvCxnSpPr>
            <p:nvPr/>
          </p:nvCxnSpPr>
          <p:spPr bwMode="auto">
            <a:xfrm flipH="1">
              <a:off x="7370857" y="2325195"/>
              <a:ext cx="1588" cy="1755191"/>
            </a:xfrm>
            <a:prstGeom prst="line">
              <a:avLst/>
            </a:prstGeom>
            <a:noFill/>
            <a:ln w="19050">
              <a:solidFill>
                <a:schemeClr val="tx1"/>
              </a:solidFill>
              <a:round/>
              <a:headEnd/>
              <a:tailEn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459314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10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1000"/>
                                        <p:tgtEl>
                                          <p:spTgt spid="7">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fade">
                                      <p:cBhvr>
                                        <p:cTn id="29" dur="1000"/>
                                        <p:tgtEl>
                                          <p:spTgt spid="7">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err="1"/>
              <a:t>Boksplott</a:t>
            </a:r>
            <a:r>
              <a:rPr lang="nb-NO" noProof="0" dirty="0"/>
              <a:t> 1</a:t>
            </a:r>
          </a:p>
        </p:txBody>
      </p:sp>
      <p:sp>
        <p:nvSpPr>
          <p:cNvPr id="624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7C36FC07-820F-4791-90E9-BA77B0B7F426}" type="slidenum">
              <a:rPr lang="en-US" altLang="en-US" sz="1200" smtClean="0">
                <a:solidFill>
                  <a:schemeClr val="accent1"/>
                </a:solidFill>
              </a:rPr>
              <a:pPr>
                <a:lnSpc>
                  <a:spcPct val="80000"/>
                </a:lnSpc>
                <a:spcBef>
                  <a:spcPct val="0"/>
                </a:spcBef>
                <a:buClrTx/>
                <a:buSzTx/>
                <a:buFontTx/>
                <a:buNone/>
              </a:pPr>
              <a:t>44</a:t>
            </a:fld>
            <a:endParaRPr lang="en-US" altLang="en-US" sz="1200">
              <a:solidFill>
                <a:schemeClr val="accent1"/>
              </a:solidFill>
            </a:endParaRPr>
          </a:p>
        </p:txBody>
      </p:sp>
      <p:sp>
        <p:nvSpPr>
          <p:cNvPr id="62467" name="Rectangle 3"/>
          <p:cNvSpPr txBox="1">
            <a:spLocks noChangeArrowheads="1"/>
          </p:cNvSpPr>
          <p:nvPr/>
        </p:nvSpPr>
        <p:spPr bwMode="auto">
          <a:xfrm>
            <a:off x="381000" y="1209675"/>
            <a:ext cx="83470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Medianen og kvartilene deler fordelingen i </a:t>
            </a:r>
            <a:r>
              <a:rPr lang="nb-NO" altLang="en-US" dirty="0" err="1">
                <a:solidFill>
                  <a:srgbClr val="000000"/>
                </a:solidFill>
              </a:rPr>
              <a:t>kvartdeler</a:t>
            </a:r>
            <a:r>
              <a:rPr lang="nb-NO" altLang="en-US" dirty="0">
                <a:solidFill>
                  <a:srgbClr val="000000"/>
                </a:solidFill>
              </a:rPr>
              <a:t>. Dette gir oss en ny metode for å grafisk fremstille kvantitative data, som vi kaller et </a:t>
            </a:r>
            <a:r>
              <a:rPr lang="nb-NO" altLang="en-US" b="1" dirty="0" err="1">
                <a:solidFill>
                  <a:srgbClr val="800000"/>
                </a:solidFill>
              </a:rPr>
              <a:t>boksplott</a:t>
            </a:r>
            <a:r>
              <a:rPr lang="nb-NO" altLang="en-US" b="1" dirty="0">
                <a:solidFill>
                  <a:srgbClr val="990000"/>
                </a:solidFill>
              </a:rPr>
              <a:t>.</a:t>
            </a:r>
          </a:p>
        </p:txBody>
      </p:sp>
      <p:sp>
        <p:nvSpPr>
          <p:cNvPr id="6" name="TextBox 5"/>
          <p:cNvSpPr txBox="1">
            <a:spLocks noChangeArrowheads="1"/>
          </p:cNvSpPr>
          <p:nvPr/>
        </p:nvSpPr>
        <p:spPr bwMode="auto">
          <a:xfrm>
            <a:off x="1033462" y="2373834"/>
            <a:ext cx="7042150" cy="400050"/>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sz="2000" b="1" dirty="0" err="1">
                <a:solidFill>
                  <a:schemeClr val="dk1"/>
                </a:solidFill>
                <a:latin typeface="+mn-lt"/>
                <a:ea typeface="+mn-ea"/>
              </a:rPr>
              <a:t>Hvordan</a:t>
            </a:r>
            <a:r>
              <a:rPr lang="en-US" sz="2000" b="1" dirty="0">
                <a:solidFill>
                  <a:schemeClr val="dk1"/>
                </a:solidFill>
                <a:latin typeface="+mn-lt"/>
                <a:ea typeface="+mn-ea"/>
              </a:rPr>
              <a:t> </a:t>
            </a:r>
            <a:r>
              <a:rPr lang="en-US" sz="2000" b="1" dirty="0" err="1">
                <a:solidFill>
                  <a:schemeClr val="dk1"/>
                </a:solidFill>
                <a:latin typeface="+mn-lt"/>
                <a:ea typeface="+mn-ea"/>
              </a:rPr>
              <a:t>lage</a:t>
            </a:r>
            <a:r>
              <a:rPr lang="en-US" sz="2000" b="1" dirty="0">
                <a:solidFill>
                  <a:schemeClr val="dk1"/>
                </a:solidFill>
                <a:latin typeface="+mn-lt"/>
                <a:ea typeface="+mn-ea"/>
              </a:rPr>
              <a:t> et </a:t>
            </a:r>
            <a:r>
              <a:rPr lang="en-US" sz="2000" b="1" dirty="0" err="1">
                <a:solidFill>
                  <a:schemeClr val="dk1"/>
                </a:solidFill>
                <a:latin typeface="+mn-lt"/>
                <a:ea typeface="+mn-ea"/>
              </a:rPr>
              <a:t>boksplott</a:t>
            </a:r>
            <a:endParaRPr lang="en-US" sz="2000" b="1" dirty="0">
              <a:solidFill>
                <a:schemeClr val="dk1"/>
              </a:solidFill>
              <a:latin typeface="+mn-lt"/>
              <a:ea typeface="+mn-ea"/>
            </a:endParaRPr>
          </a:p>
        </p:txBody>
      </p:sp>
      <p:sp>
        <p:nvSpPr>
          <p:cNvPr id="5" name="TextBox 4"/>
          <p:cNvSpPr txBox="1">
            <a:spLocks noChangeArrowheads="1"/>
          </p:cNvSpPr>
          <p:nvPr/>
        </p:nvSpPr>
        <p:spPr bwMode="auto">
          <a:xfrm>
            <a:off x="881063" y="2773884"/>
            <a:ext cx="7375525" cy="34778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b="1" dirty="0">
              <a:solidFill>
                <a:srgbClr val="000000"/>
              </a:solidFill>
            </a:endParaRP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Tegn en akse som inkluderer hele verdiområdet til fordelingen. </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Tegn en boks langs aksen som har en ende i </a:t>
            </a:r>
            <a:r>
              <a:rPr lang="nb-NO" altLang="en-US" i="1" dirty="0">
                <a:solidFill>
                  <a:srgbClr val="000000"/>
                </a:solidFill>
              </a:rPr>
              <a:t>Q</a:t>
            </a:r>
            <a:r>
              <a:rPr lang="nb-NO" altLang="en-US" baseline="-25000" dirty="0">
                <a:solidFill>
                  <a:srgbClr val="000000"/>
                </a:solidFill>
              </a:rPr>
              <a:t>1</a:t>
            </a:r>
            <a:r>
              <a:rPr lang="nb-NO" altLang="en-US" i="1" dirty="0">
                <a:solidFill>
                  <a:srgbClr val="000000"/>
                </a:solidFill>
              </a:rPr>
              <a:t> </a:t>
            </a:r>
            <a:r>
              <a:rPr lang="nb-NO" altLang="en-US" dirty="0">
                <a:solidFill>
                  <a:srgbClr val="000000"/>
                </a:solidFill>
              </a:rPr>
              <a:t>og den andre enden i </a:t>
            </a:r>
            <a:r>
              <a:rPr lang="nb-NO" altLang="en-US" i="1" dirty="0">
                <a:solidFill>
                  <a:srgbClr val="000000"/>
                </a:solidFill>
              </a:rPr>
              <a:t>Q</a:t>
            </a:r>
            <a:r>
              <a:rPr lang="nb-NO" altLang="en-US" baseline="-25000" dirty="0">
                <a:solidFill>
                  <a:srgbClr val="000000"/>
                </a:solidFill>
              </a:rPr>
              <a:t>3</a:t>
            </a:r>
            <a:r>
              <a:rPr lang="nb-NO" altLang="en-US" dirty="0">
                <a:solidFill>
                  <a:srgbClr val="000000"/>
                </a:solidFill>
              </a:rPr>
              <a:t>.</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Merk av medianen </a:t>
            </a:r>
            <a:r>
              <a:rPr lang="nb-NO" altLang="en-US" i="1" dirty="0">
                <a:solidFill>
                  <a:srgbClr val="000000"/>
                </a:solidFill>
              </a:rPr>
              <a:t>M </a:t>
            </a:r>
            <a:r>
              <a:rPr lang="nb-NO" altLang="en-US" dirty="0">
                <a:solidFill>
                  <a:srgbClr val="000000"/>
                </a:solidFill>
              </a:rPr>
              <a:t>inne i boksen.</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Tegn linjer (værhår) fra boksen ut til minimum- og maksimum-verdiene som ikke er uteliggere. </a:t>
            </a:r>
          </a:p>
          <a:p>
            <a:pPr eaLnBrk="1" hangingPunct="1">
              <a:spcBef>
                <a:spcPct val="0"/>
              </a:spcBef>
              <a:spcAft>
                <a:spcPts val="1800"/>
              </a:spcAft>
              <a:buSzTx/>
              <a:buFont typeface="Wingdings" panose="05000000000000000000" pitchFamily="2" charset="2"/>
              <a:buChar char="§"/>
              <a:defRPr/>
            </a:pPr>
            <a:r>
              <a:rPr lang="nb-NO" altLang="en-US" dirty="0">
                <a:solidFill>
                  <a:srgbClr val="000000"/>
                </a:solidFill>
              </a:rPr>
              <a:t>Uteliggere markeres som punkter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noProof="0" dirty="0" err="1"/>
              <a:t>Boxplott</a:t>
            </a:r>
            <a:r>
              <a:rPr lang="nb-NO" noProof="0" dirty="0"/>
              <a:t> 2</a:t>
            </a:r>
          </a:p>
        </p:txBody>
      </p:sp>
      <p:sp>
        <p:nvSpPr>
          <p:cNvPr id="645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4FC0CAA-9F29-42B0-9A41-A2F59CF4DBD3}" type="slidenum">
              <a:rPr lang="en-US" altLang="en-US" sz="1200" smtClean="0">
                <a:solidFill>
                  <a:schemeClr val="accent1"/>
                </a:solidFill>
              </a:rPr>
              <a:pPr>
                <a:lnSpc>
                  <a:spcPct val="80000"/>
                </a:lnSpc>
                <a:spcBef>
                  <a:spcPct val="0"/>
                </a:spcBef>
                <a:buClrTx/>
                <a:buSzTx/>
                <a:buFontTx/>
                <a:buNone/>
              </a:pPr>
              <a:t>45</a:t>
            </a:fld>
            <a:endParaRPr lang="en-US" altLang="en-US" sz="1200">
              <a:solidFill>
                <a:schemeClr val="accent1"/>
              </a:solidFill>
            </a:endParaRPr>
          </a:p>
        </p:txBody>
      </p:sp>
      <p:pic>
        <p:nvPicPr>
          <p:cNvPr id="12" name="Picture 11" descr="The animations show how a boxplot is created from a business start time data presented in a table. The table shows a total of 24 random values, which are sorted in an increasing order in a row. According to “1.5 times IQR” rule, the ordered list shows 49 and 53 as outlier values. The data shows “2” as the minimum value, and “38” as the maximum value. The middle observations are 11 and 12, which are added up and the result is divided by 2 to give 11.5 as the “Median” value. The first quartile “Q1” equals 5.5 is calculated by adding the middle observations, 5 and 6, which fall between the minimum and median value, and dividing the result “11” by 2. The third quartile “Q3” equals 21.5 is calculated by adding the middle observations, 19 and 24, which fall between the median and maximum value, and dividing the result “43” by 2. In the box and whisker plot, the bottom and top of the box are the first and third quartiles, respectively. The band in the box is the median or the second quartil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337" y="401637"/>
            <a:ext cx="638175" cy="276225"/>
          </a:xfrm>
          <a:prstGeom prst="rect">
            <a:avLst/>
          </a:prstGeom>
        </p:spPr>
      </p:pic>
      <p:pic>
        <p:nvPicPr>
          <p:cNvPr id="13" name="Picture 12"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937" y="378459"/>
            <a:ext cx="638175" cy="276225"/>
          </a:xfrm>
          <a:prstGeom prst="rect">
            <a:avLst/>
          </a:prstGeom>
        </p:spPr>
      </p:pic>
      <p:sp>
        <p:nvSpPr>
          <p:cNvPr id="64515" name="Rectangle 3"/>
          <p:cNvSpPr txBox="1">
            <a:spLocks noChangeArrowheads="1"/>
          </p:cNvSpPr>
          <p:nvPr/>
        </p:nvSpPr>
        <p:spPr bwMode="auto">
          <a:xfrm>
            <a:off x="174625" y="1009650"/>
            <a:ext cx="83597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sz="1800" dirty="0">
                <a:solidFill>
                  <a:srgbClr val="000000"/>
                </a:solidFill>
              </a:rPr>
              <a:t>Ser igjen på data på hvor lang tid det tar å starte en bedrift i ulike land. Konstruer et </a:t>
            </a:r>
            <a:r>
              <a:rPr lang="nb-NO" altLang="en-US" sz="1800" dirty="0" err="1">
                <a:solidFill>
                  <a:srgbClr val="000000"/>
                </a:solidFill>
              </a:rPr>
              <a:t>boksplott</a:t>
            </a:r>
            <a:r>
              <a:rPr lang="nb-NO" altLang="en-US" sz="1800" dirty="0">
                <a:solidFill>
                  <a:srgbClr val="000000"/>
                </a:solidFill>
              </a:rPr>
              <a:t>.</a:t>
            </a:r>
          </a:p>
          <a:p>
            <a:pPr eaLnBrk="1" hangingPunct="1">
              <a:spcBef>
                <a:spcPct val="40000"/>
              </a:spcBef>
              <a:buClr>
                <a:schemeClr val="accent2"/>
              </a:buClr>
              <a:buSzPct val="60000"/>
              <a:buFontTx/>
              <a:buNone/>
            </a:pPr>
            <a:endParaRPr lang="nb-NO" altLang="en-US" sz="1800" dirty="0">
              <a:solidFill>
                <a:srgbClr val="000000"/>
              </a:solidFill>
            </a:endParaRPr>
          </a:p>
        </p:txBody>
      </p:sp>
      <p:graphicFrame>
        <p:nvGraphicFramePr>
          <p:cNvPr id="35" name="Table 34" descr="already described"/>
          <p:cNvGraphicFramePr>
            <a:graphicFrameLocks noGrp="1"/>
          </p:cNvGraphicFramePr>
          <p:nvPr/>
        </p:nvGraphicFramePr>
        <p:xfrm>
          <a:off x="1973263" y="1482725"/>
          <a:ext cx="5329237" cy="670052"/>
        </p:xfrm>
        <a:graphic>
          <a:graphicData uri="http://schemas.openxmlformats.org/drawingml/2006/table">
            <a:tbl>
              <a:tblPr firstRow="1"/>
              <a:tblGrid>
                <a:gridCol w="442912">
                  <a:extLst>
                    <a:ext uri="{9D8B030D-6E8A-4147-A177-3AD203B41FA5}">
                      <a16:colId xmlns:a16="http://schemas.microsoft.com/office/drawing/2014/main" val="20000"/>
                    </a:ext>
                  </a:extLst>
                </a:gridCol>
                <a:gridCol w="446088">
                  <a:extLst>
                    <a:ext uri="{9D8B030D-6E8A-4147-A177-3AD203B41FA5}">
                      <a16:colId xmlns:a16="http://schemas.microsoft.com/office/drawing/2014/main" val="20001"/>
                    </a:ext>
                  </a:extLst>
                </a:gridCol>
                <a:gridCol w="442912">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2913">
                  <a:extLst>
                    <a:ext uri="{9D8B030D-6E8A-4147-A177-3AD203B41FA5}">
                      <a16:colId xmlns:a16="http://schemas.microsoft.com/office/drawing/2014/main" val="20006"/>
                    </a:ext>
                  </a:extLst>
                </a:gridCol>
                <a:gridCol w="446087">
                  <a:extLst>
                    <a:ext uri="{9D8B030D-6E8A-4147-A177-3AD203B41FA5}">
                      <a16:colId xmlns:a16="http://schemas.microsoft.com/office/drawing/2014/main" val="20007"/>
                    </a:ext>
                  </a:extLst>
                </a:gridCol>
                <a:gridCol w="442913">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gridCol w="442912">
                  <a:extLst>
                    <a:ext uri="{9D8B030D-6E8A-4147-A177-3AD203B41FA5}">
                      <a16:colId xmlns:a16="http://schemas.microsoft.com/office/drawing/2014/main" val="20011"/>
                    </a:ext>
                  </a:extLst>
                </a:gridCol>
              </a:tblGrid>
              <a:tr h="334963">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4</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6</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7</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10</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25</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charset="0"/>
                          <a:ea typeface="ＭＳ Ｐゴシック" charset="-128"/>
                        </a:rPr>
                        <a:t>19</a:t>
                      </a:r>
                      <a:endParaRPr kumimoji="0" lang="en-US" altLang="en-US" sz="1600" b="0" i="0" u="none" strike="noStrike" cap="none" normalizeH="0" baseline="0">
                        <a:ln>
                          <a:noFill/>
                        </a:ln>
                        <a:solidFill>
                          <a:schemeClr val="tx1"/>
                        </a:solidFill>
                        <a:effectLst/>
                        <a:latin typeface="Arial" charset="0"/>
                        <a:ea typeface="ＭＳ Ｐゴシック" charset="-128"/>
                      </a:endParaRP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38</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24</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8</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6</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53</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32</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13</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49</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charset="0"/>
                          <a:ea typeface="ＭＳ Ｐゴシック" charset="-128"/>
                        </a:rPr>
                        <a:t>11</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charset="0"/>
                          <a:ea typeface="ＭＳ Ｐゴシック" charset="-128"/>
                        </a:rPr>
                        <a:t>17</a:t>
                      </a:r>
                    </a:p>
                  </a:txBody>
                  <a:tcPr marL="91445" marR="91445" marT="45593" marB="455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8" name="Rectangle 3"/>
          <p:cNvSpPr txBox="1">
            <a:spLocks noChangeArrowheads="1"/>
          </p:cNvSpPr>
          <p:nvPr/>
        </p:nvSpPr>
        <p:spPr bwMode="auto">
          <a:xfrm>
            <a:off x="2720975" y="2124075"/>
            <a:ext cx="16986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en-US" altLang="en-US" sz="1800">
                <a:solidFill>
                  <a:srgbClr val="000000"/>
                </a:solidFill>
              </a:rPr>
              <a:t>Sorter </a:t>
            </a:r>
            <a:r>
              <a:rPr lang="en-US" altLang="en-US" sz="1800" err="1">
                <a:solidFill>
                  <a:srgbClr val="000000"/>
                </a:solidFill>
              </a:rPr>
              <a:t>dataene</a:t>
            </a:r>
            <a:endParaRPr lang="en-US" altLang="en-US" sz="1800">
              <a:solidFill>
                <a:srgbClr val="000000"/>
              </a:solidFill>
            </a:endParaRPr>
          </a:p>
          <a:p>
            <a:pPr eaLnBrk="1" hangingPunct="1">
              <a:spcBef>
                <a:spcPct val="40000"/>
              </a:spcBef>
              <a:buClr>
                <a:schemeClr val="accent2"/>
              </a:buClr>
              <a:buSzPct val="60000"/>
              <a:buFontTx/>
              <a:buNone/>
            </a:pPr>
            <a:endParaRPr lang="en-US" altLang="en-US">
              <a:solidFill>
                <a:srgbClr val="000000"/>
              </a:solidFill>
            </a:endParaRPr>
          </a:p>
        </p:txBody>
      </p:sp>
      <p:sp>
        <p:nvSpPr>
          <p:cNvPr id="11" name="Down Arrow 10" descr="already described"/>
          <p:cNvSpPr>
            <a:spLocks noChangeArrowheads="1"/>
          </p:cNvSpPr>
          <p:nvPr/>
        </p:nvSpPr>
        <p:spPr bwMode="auto">
          <a:xfrm>
            <a:off x="4271963" y="2152650"/>
            <a:ext cx="209550" cy="322263"/>
          </a:xfrm>
          <a:prstGeom prst="downArrow">
            <a:avLst>
              <a:gd name="adj1" fmla="val 50000"/>
              <a:gd name="adj2" fmla="val 50102"/>
            </a:avLst>
          </a:prstGeom>
          <a:solidFill>
            <a:srgbClr val="FADA7A"/>
          </a:solidFill>
          <a:ln w="10000">
            <a:solidFill>
              <a:srgbClr val="FADA7A"/>
            </a:solidFill>
            <a:miter lim="800000"/>
            <a:headEnd/>
            <a:tailEnd/>
          </a:ln>
          <a:effectLst>
            <a:outerShdw blurRad="38100" dist="30000" dir="5400000" rotWithShape="0">
              <a:srgbClr val="808080">
                <a:alpha val="45000"/>
              </a:srgbClr>
            </a:outerShdw>
          </a:effectLst>
        </p:spPr>
        <p:txBody>
          <a:bodyPr anchor="ct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lang="en-US" altLang="en-US" sz="1800">
              <a:solidFill>
                <a:srgbClr val="FFFFFF"/>
              </a:solidFill>
            </a:endParaRPr>
          </a:p>
        </p:txBody>
      </p:sp>
      <p:graphicFrame>
        <p:nvGraphicFramePr>
          <p:cNvPr id="36" name="Table 35" descr="already described"/>
          <p:cNvGraphicFramePr>
            <a:graphicFrameLocks noGrp="1"/>
          </p:cNvGraphicFramePr>
          <p:nvPr/>
        </p:nvGraphicFramePr>
        <p:xfrm>
          <a:off x="293688" y="2474913"/>
          <a:ext cx="8666154" cy="325437"/>
        </p:xfrm>
        <a:graphic>
          <a:graphicData uri="http://schemas.openxmlformats.org/drawingml/2006/table">
            <a:tbl>
              <a:tblPr firstRow="1"/>
              <a:tblGrid>
                <a:gridCol w="360342">
                  <a:extLst>
                    <a:ext uri="{9D8B030D-6E8A-4147-A177-3AD203B41FA5}">
                      <a16:colId xmlns:a16="http://schemas.microsoft.com/office/drawing/2014/main" val="20000"/>
                    </a:ext>
                  </a:extLst>
                </a:gridCol>
                <a:gridCol w="361837">
                  <a:extLst>
                    <a:ext uri="{9D8B030D-6E8A-4147-A177-3AD203B41FA5}">
                      <a16:colId xmlns:a16="http://schemas.microsoft.com/office/drawing/2014/main" val="20001"/>
                    </a:ext>
                  </a:extLst>
                </a:gridCol>
                <a:gridCol w="361837">
                  <a:extLst>
                    <a:ext uri="{9D8B030D-6E8A-4147-A177-3AD203B41FA5}">
                      <a16:colId xmlns:a16="http://schemas.microsoft.com/office/drawing/2014/main" val="20002"/>
                    </a:ext>
                  </a:extLst>
                </a:gridCol>
                <a:gridCol w="360343">
                  <a:extLst>
                    <a:ext uri="{9D8B030D-6E8A-4147-A177-3AD203B41FA5}">
                      <a16:colId xmlns:a16="http://schemas.microsoft.com/office/drawing/2014/main" val="20003"/>
                    </a:ext>
                  </a:extLst>
                </a:gridCol>
                <a:gridCol w="361837">
                  <a:extLst>
                    <a:ext uri="{9D8B030D-6E8A-4147-A177-3AD203B41FA5}">
                      <a16:colId xmlns:a16="http://schemas.microsoft.com/office/drawing/2014/main" val="20004"/>
                    </a:ext>
                  </a:extLst>
                </a:gridCol>
                <a:gridCol w="360342">
                  <a:extLst>
                    <a:ext uri="{9D8B030D-6E8A-4147-A177-3AD203B41FA5}">
                      <a16:colId xmlns:a16="http://schemas.microsoft.com/office/drawing/2014/main" val="20005"/>
                    </a:ext>
                  </a:extLst>
                </a:gridCol>
                <a:gridCol w="361837">
                  <a:extLst>
                    <a:ext uri="{9D8B030D-6E8A-4147-A177-3AD203B41FA5}">
                      <a16:colId xmlns:a16="http://schemas.microsoft.com/office/drawing/2014/main" val="20006"/>
                    </a:ext>
                  </a:extLst>
                </a:gridCol>
                <a:gridCol w="360343">
                  <a:extLst>
                    <a:ext uri="{9D8B030D-6E8A-4147-A177-3AD203B41FA5}">
                      <a16:colId xmlns:a16="http://schemas.microsoft.com/office/drawing/2014/main" val="20007"/>
                    </a:ext>
                  </a:extLst>
                </a:gridCol>
                <a:gridCol w="361837">
                  <a:extLst>
                    <a:ext uri="{9D8B030D-6E8A-4147-A177-3AD203B41FA5}">
                      <a16:colId xmlns:a16="http://schemas.microsoft.com/office/drawing/2014/main" val="20008"/>
                    </a:ext>
                  </a:extLst>
                </a:gridCol>
                <a:gridCol w="361837">
                  <a:extLst>
                    <a:ext uri="{9D8B030D-6E8A-4147-A177-3AD203B41FA5}">
                      <a16:colId xmlns:a16="http://schemas.microsoft.com/office/drawing/2014/main" val="20009"/>
                    </a:ext>
                  </a:extLst>
                </a:gridCol>
                <a:gridCol w="360342">
                  <a:extLst>
                    <a:ext uri="{9D8B030D-6E8A-4147-A177-3AD203B41FA5}">
                      <a16:colId xmlns:a16="http://schemas.microsoft.com/office/drawing/2014/main" val="20010"/>
                    </a:ext>
                  </a:extLst>
                </a:gridCol>
                <a:gridCol w="361837">
                  <a:extLst>
                    <a:ext uri="{9D8B030D-6E8A-4147-A177-3AD203B41FA5}">
                      <a16:colId xmlns:a16="http://schemas.microsoft.com/office/drawing/2014/main" val="20011"/>
                    </a:ext>
                  </a:extLst>
                </a:gridCol>
                <a:gridCol w="360343">
                  <a:extLst>
                    <a:ext uri="{9D8B030D-6E8A-4147-A177-3AD203B41FA5}">
                      <a16:colId xmlns:a16="http://schemas.microsoft.com/office/drawing/2014/main" val="20012"/>
                    </a:ext>
                  </a:extLst>
                </a:gridCol>
                <a:gridCol w="360342">
                  <a:extLst>
                    <a:ext uri="{9D8B030D-6E8A-4147-A177-3AD203B41FA5}">
                      <a16:colId xmlns:a16="http://schemas.microsoft.com/office/drawing/2014/main" val="20013"/>
                    </a:ext>
                  </a:extLst>
                </a:gridCol>
                <a:gridCol w="361837">
                  <a:extLst>
                    <a:ext uri="{9D8B030D-6E8A-4147-A177-3AD203B41FA5}">
                      <a16:colId xmlns:a16="http://schemas.microsoft.com/office/drawing/2014/main" val="20014"/>
                    </a:ext>
                  </a:extLst>
                </a:gridCol>
                <a:gridCol w="361837">
                  <a:extLst>
                    <a:ext uri="{9D8B030D-6E8A-4147-A177-3AD203B41FA5}">
                      <a16:colId xmlns:a16="http://schemas.microsoft.com/office/drawing/2014/main" val="20015"/>
                    </a:ext>
                  </a:extLst>
                </a:gridCol>
                <a:gridCol w="360343">
                  <a:extLst>
                    <a:ext uri="{9D8B030D-6E8A-4147-A177-3AD203B41FA5}">
                      <a16:colId xmlns:a16="http://schemas.microsoft.com/office/drawing/2014/main" val="20016"/>
                    </a:ext>
                  </a:extLst>
                </a:gridCol>
                <a:gridCol w="361837">
                  <a:extLst>
                    <a:ext uri="{9D8B030D-6E8A-4147-A177-3AD203B41FA5}">
                      <a16:colId xmlns:a16="http://schemas.microsoft.com/office/drawing/2014/main" val="20017"/>
                    </a:ext>
                  </a:extLst>
                </a:gridCol>
                <a:gridCol w="360342">
                  <a:extLst>
                    <a:ext uri="{9D8B030D-6E8A-4147-A177-3AD203B41FA5}">
                      <a16:colId xmlns:a16="http://schemas.microsoft.com/office/drawing/2014/main" val="20018"/>
                    </a:ext>
                  </a:extLst>
                </a:gridCol>
                <a:gridCol w="361837">
                  <a:extLst>
                    <a:ext uri="{9D8B030D-6E8A-4147-A177-3AD203B41FA5}">
                      <a16:colId xmlns:a16="http://schemas.microsoft.com/office/drawing/2014/main" val="20019"/>
                    </a:ext>
                  </a:extLst>
                </a:gridCol>
                <a:gridCol w="360343">
                  <a:extLst>
                    <a:ext uri="{9D8B030D-6E8A-4147-A177-3AD203B41FA5}">
                      <a16:colId xmlns:a16="http://schemas.microsoft.com/office/drawing/2014/main" val="20020"/>
                    </a:ext>
                  </a:extLst>
                </a:gridCol>
                <a:gridCol w="360343">
                  <a:extLst>
                    <a:ext uri="{9D8B030D-6E8A-4147-A177-3AD203B41FA5}">
                      <a16:colId xmlns:a16="http://schemas.microsoft.com/office/drawing/2014/main" val="20021"/>
                    </a:ext>
                  </a:extLst>
                </a:gridCol>
                <a:gridCol w="361837">
                  <a:extLst>
                    <a:ext uri="{9D8B030D-6E8A-4147-A177-3AD203B41FA5}">
                      <a16:colId xmlns:a16="http://schemas.microsoft.com/office/drawing/2014/main" val="20022"/>
                    </a:ext>
                  </a:extLst>
                </a:gridCol>
                <a:gridCol w="360342">
                  <a:extLst>
                    <a:ext uri="{9D8B030D-6E8A-4147-A177-3AD203B41FA5}">
                      <a16:colId xmlns:a16="http://schemas.microsoft.com/office/drawing/2014/main" val="20023"/>
                    </a:ext>
                  </a:extLst>
                </a:gridCol>
              </a:tblGrid>
              <a:tr h="3254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2</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4</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A5A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6</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A5A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6</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7</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8</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10</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11</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12</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13</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16</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17</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19</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19</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EB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24</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BEB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25</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32</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38</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49</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53</a:t>
                      </a:r>
                    </a:p>
                  </a:txBody>
                  <a:tcPr marL="91437" marR="914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6" name="Group 42" descr="already described"/>
          <p:cNvGrpSpPr>
            <a:grpSpLocks/>
          </p:cNvGrpSpPr>
          <p:nvPr/>
        </p:nvGrpSpPr>
        <p:grpSpPr bwMode="auto">
          <a:xfrm>
            <a:off x="427038" y="2820988"/>
            <a:ext cx="1003300" cy="868362"/>
            <a:chOff x="3717884" y="2770993"/>
            <a:chExt cx="1003816" cy="868698"/>
          </a:xfrm>
        </p:grpSpPr>
        <p:cxnSp>
          <p:nvCxnSpPr>
            <p:cNvPr id="24" name="Straight Arrow Connector 23"/>
            <p:cNvCxnSpPr>
              <a:cxnSpLocks noChangeShapeType="1"/>
            </p:cNvCxnSpPr>
            <p:nvPr/>
          </p:nvCxnSpPr>
          <p:spPr bwMode="auto">
            <a:xfrm rot="5400000" flipH="1" flipV="1">
              <a:off x="3513819" y="3040178"/>
              <a:ext cx="539959" cy="1589"/>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25" name="TextBox 24"/>
            <p:cNvSpPr txBox="1"/>
            <p:nvPr/>
          </p:nvSpPr>
          <p:spPr>
            <a:xfrm>
              <a:off x="3717884" y="3270233"/>
              <a:ext cx="1003816" cy="369458"/>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eaLnBrk="1" hangingPunct="1">
                <a:defRPr/>
              </a:pPr>
              <a:r>
                <a:rPr lang="en-US" i="1">
                  <a:solidFill>
                    <a:srgbClr val="000000"/>
                  </a:solidFill>
                  <a:ea typeface="ＭＳ Ｐゴシック" pitchFamily="-111" charset="-128"/>
                  <a:cs typeface="ＭＳ Ｐゴシック" pitchFamily="-111" charset="-128"/>
                </a:rPr>
                <a:t>Min = 2</a:t>
              </a:r>
            </a:p>
          </p:txBody>
        </p:sp>
      </p:grpSp>
      <p:grpSp>
        <p:nvGrpSpPr>
          <p:cNvPr id="5" name="Group 38" descr="already described"/>
          <p:cNvGrpSpPr>
            <a:grpSpLocks/>
          </p:cNvGrpSpPr>
          <p:nvPr/>
        </p:nvGrpSpPr>
        <p:grpSpPr bwMode="auto">
          <a:xfrm>
            <a:off x="1957388" y="2820988"/>
            <a:ext cx="1098550" cy="868362"/>
            <a:chOff x="3670560" y="2770993"/>
            <a:chExt cx="1098462" cy="868698"/>
          </a:xfrm>
        </p:grpSpPr>
        <p:cxnSp>
          <p:nvCxnSpPr>
            <p:cNvPr id="21" name="Straight Arrow Connector 20"/>
            <p:cNvCxnSpPr>
              <a:cxnSpLocks noChangeShapeType="1"/>
            </p:cNvCxnSpPr>
            <p:nvPr/>
          </p:nvCxnSpPr>
          <p:spPr bwMode="auto">
            <a:xfrm rot="5400000" flipH="1" flipV="1">
              <a:off x="3890285" y="3040178"/>
              <a:ext cx="539959" cy="1587"/>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22" name="TextBox 21"/>
            <p:cNvSpPr txBox="1"/>
            <p:nvPr/>
          </p:nvSpPr>
          <p:spPr>
            <a:xfrm>
              <a:off x="3670560" y="3270233"/>
              <a:ext cx="1098462" cy="369458"/>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i="1">
                  <a:solidFill>
                    <a:srgbClr val="000000"/>
                  </a:solidFill>
                </a:rPr>
                <a:t>Q</a:t>
              </a:r>
              <a:r>
                <a:rPr lang="en-US" sz="1800" i="1" baseline="-25000">
                  <a:solidFill>
                    <a:srgbClr val="000000"/>
                  </a:solidFill>
                </a:rPr>
                <a:t>1</a:t>
              </a:r>
              <a:r>
                <a:rPr lang="en-US" sz="1800" i="1">
                  <a:solidFill>
                    <a:srgbClr val="000000"/>
                  </a:solidFill>
                </a:rPr>
                <a:t> </a:t>
              </a:r>
              <a:r>
                <a:rPr lang="en-US" sz="1800">
                  <a:solidFill>
                    <a:srgbClr val="000000"/>
                  </a:solidFill>
                </a:rPr>
                <a:t>= 5.5</a:t>
              </a:r>
              <a:endParaRPr lang="en-US" sz="1800" i="1">
                <a:solidFill>
                  <a:srgbClr val="000000"/>
                </a:solidFill>
              </a:endParaRPr>
            </a:p>
          </p:txBody>
        </p:sp>
      </p:grpSp>
      <p:grpSp>
        <p:nvGrpSpPr>
          <p:cNvPr id="3" name="Group 32" descr="already described"/>
          <p:cNvGrpSpPr>
            <a:grpSpLocks/>
          </p:cNvGrpSpPr>
          <p:nvPr/>
        </p:nvGrpSpPr>
        <p:grpSpPr bwMode="auto">
          <a:xfrm>
            <a:off x="4068763" y="2800350"/>
            <a:ext cx="1125537" cy="868363"/>
            <a:chOff x="3597486" y="2770992"/>
            <a:chExt cx="1126853" cy="868105"/>
          </a:xfrm>
        </p:grpSpPr>
        <p:cxnSp>
          <p:nvCxnSpPr>
            <p:cNvPr id="15" name="Straight Arrow Connector 14"/>
            <p:cNvCxnSpPr>
              <a:cxnSpLocks noChangeShapeType="1"/>
            </p:cNvCxnSpPr>
            <p:nvPr/>
          </p:nvCxnSpPr>
          <p:spPr bwMode="auto">
            <a:xfrm rot="5400000" flipH="1" flipV="1">
              <a:off x="3891118" y="3039992"/>
              <a:ext cx="539590" cy="1589"/>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3597486" y="3269638"/>
              <a:ext cx="1126853" cy="369459"/>
            </a:xfrm>
            <a:prstGeom prst="rect">
              <a:avLst/>
            </a:prstGeom>
            <a:solidFill>
              <a:schemeClr val="accent3">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pitchFamily="-65" charset="-128"/>
                </a:defRPr>
              </a:lvl1pPr>
              <a:lvl2pPr marL="37931725" indent="-37474525" eaLnBrk="0" hangingPunct="0">
                <a:defRPr sz="2400">
                  <a:solidFill>
                    <a:schemeClr val="tx1"/>
                  </a:solidFill>
                  <a:latin typeface="Arial" charset="0"/>
                  <a:ea typeface="ＭＳ Ｐゴシック" pitchFamily="-65" charset="-128"/>
                </a:defRPr>
              </a:lvl2pPr>
              <a:lvl3pPr eaLnBrk="0" hangingPunct="0">
                <a:defRPr sz="2400">
                  <a:solidFill>
                    <a:schemeClr val="tx1"/>
                  </a:solidFill>
                  <a:latin typeface="Arial" charset="0"/>
                  <a:ea typeface="ＭＳ Ｐゴシック" pitchFamily="-65" charset="-128"/>
                </a:defRPr>
              </a:lvl3pPr>
              <a:lvl4pPr eaLnBrk="0" hangingPunct="0">
                <a:defRPr sz="2400">
                  <a:solidFill>
                    <a:schemeClr val="tx1"/>
                  </a:solidFill>
                  <a:latin typeface="Arial" charset="0"/>
                  <a:ea typeface="ＭＳ Ｐゴシック" pitchFamily="-65" charset="-128"/>
                </a:defRPr>
              </a:lvl4pPr>
              <a:lvl5pPr eaLnBrk="0" hangingPunct="0">
                <a:defRPr sz="2400">
                  <a:solidFill>
                    <a:schemeClr val="tx1"/>
                  </a:solidFill>
                  <a:latin typeface="Arial" charset="0"/>
                  <a:ea typeface="ＭＳ Ｐゴシック" pitchFamily="-65" charset="-128"/>
                </a:defRPr>
              </a:lvl5pPr>
              <a:lvl6pPr marL="457200" eaLnBrk="0" fontAlgn="base" hangingPunct="0">
                <a:spcBef>
                  <a:spcPct val="0"/>
                </a:spcBef>
                <a:spcAft>
                  <a:spcPct val="0"/>
                </a:spcAft>
                <a:defRPr sz="2400">
                  <a:solidFill>
                    <a:schemeClr val="tx1"/>
                  </a:solidFill>
                  <a:latin typeface="Arial" charset="0"/>
                  <a:ea typeface="ＭＳ Ｐゴシック" pitchFamily="-65" charset="-128"/>
                </a:defRPr>
              </a:lvl6pPr>
              <a:lvl7pPr marL="914400" eaLnBrk="0" fontAlgn="base" hangingPunct="0">
                <a:spcBef>
                  <a:spcPct val="0"/>
                </a:spcBef>
                <a:spcAft>
                  <a:spcPct val="0"/>
                </a:spcAft>
                <a:defRPr sz="2400">
                  <a:solidFill>
                    <a:schemeClr val="tx1"/>
                  </a:solidFill>
                  <a:latin typeface="Arial" charset="0"/>
                  <a:ea typeface="ＭＳ Ｐゴシック" pitchFamily="-65" charset="-128"/>
                </a:defRPr>
              </a:lvl7pPr>
              <a:lvl8pPr marL="1371600" eaLnBrk="0" fontAlgn="base" hangingPunct="0">
                <a:spcBef>
                  <a:spcPct val="0"/>
                </a:spcBef>
                <a:spcAft>
                  <a:spcPct val="0"/>
                </a:spcAft>
                <a:defRPr sz="2400">
                  <a:solidFill>
                    <a:schemeClr val="tx1"/>
                  </a:solidFill>
                  <a:latin typeface="Arial" charset="0"/>
                  <a:ea typeface="ＭＳ Ｐゴシック" pitchFamily="-65" charset="-128"/>
                </a:defRPr>
              </a:lvl8pPr>
              <a:lvl9pPr marL="1828800" eaLnBrk="0" fontAlgn="base" hangingPunct="0">
                <a:spcBef>
                  <a:spcPct val="0"/>
                </a:spcBef>
                <a:spcAft>
                  <a:spcPct val="0"/>
                </a:spcAft>
                <a:defRPr sz="2400">
                  <a:solidFill>
                    <a:schemeClr val="tx1"/>
                  </a:solidFill>
                  <a:latin typeface="Arial" charset="0"/>
                  <a:ea typeface="ＭＳ Ｐゴシック" pitchFamily="-65" charset="-128"/>
                </a:defRPr>
              </a:lvl9pPr>
            </a:lstStyle>
            <a:p>
              <a:pPr algn="ctr" eaLnBrk="1" hangingPunct="1">
                <a:defRPr/>
              </a:pPr>
              <a:r>
                <a:rPr lang="en-US" sz="1800" i="1">
                  <a:solidFill>
                    <a:srgbClr val="000000"/>
                  </a:solidFill>
                </a:rPr>
                <a:t>M </a:t>
              </a:r>
              <a:r>
                <a:rPr lang="en-US" sz="1800">
                  <a:solidFill>
                    <a:srgbClr val="000000"/>
                  </a:solidFill>
                </a:rPr>
                <a:t>= 11.5</a:t>
              </a:r>
              <a:endParaRPr lang="en-US" sz="1800" i="1">
                <a:solidFill>
                  <a:srgbClr val="000000"/>
                </a:solidFill>
              </a:endParaRPr>
            </a:p>
          </p:txBody>
        </p:sp>
      </p:grpSp>
      <p:grpSp>
        <p:nvGrpSpPr>
          <p:cNvPr id="4" name="Group 35" descr="already described"/>
          <p:cNvGrpSpPr>
            <a:grpSpLocks/>
          </p:cNvGrpSpPr>
          <p:nvPr/>
        </p:nvGrpSpPr>
        <p:grpSpPr bwMode="auto">
          <a:xfrm>
            <a:off x="5988050" y="2817813"/>
            <a:ext cx="1162050" cy="868362"/>
            <a:chOff x="3374817" y="2770994"/>
            <a:chExt cx="1161581" cy="868699"/>
          </a:xfrm>
        </p:grpSpPr>
        <p:cxnSp>
          <p:nvCxnSpPr>
            <p:cNvPr id="18" name="Straight Arrow Connector 17"/>
            <p:cNvCxnSpPr>
              <a:cxnSpLocks noChangeShapeType="1"/>
            </p:cNvCxnSpPr>
            <p:nvPr/>
          </p:nvCxnSpPr>
          <p:spPr bwMode="auto">
            <a:xfrm rot="5400000" flipH="1" flipV="1">
              <a:off x="3891127" y="3040180"/>
              <a:ext cx="539959" cy="1586"/>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9" name="TextBox 18"/>
            <p:cNvSpPr txBox="1"/>
            <p:nvPr/>
          </p:nvSpPr>
          <p:spPr>
            <a:xfrm>
              <a:off x="3374817" y="3270234"/>
              <a:ext cx="1161581" cy="369459"/>
            </a:xfrm>
            <a:prstGeom prst="rect">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i="1">
                  <a:solidFill>
                    <a:srgbClr val="000000"/>
                  </a:solidFill>
                </a:rPr>
                <a:t>Q</a:t>
              </a:r>
              <a:r>
                <a:rPr lang="en-US" sz="1800" i="1" baseline="-25000">
                  <a:solidFill>
                    <a:srgbClr val="000000"/>
                  </a:solidFill>
                </a:rPr>
                <a:t>3</a:t>
              </a:r>
              <a:r>
                <a:rPr lang="en-US" sz="1800">
                  <a:solidFill>
                    <a:srgbClr val="000000"/>
                  </a:solidFill>
                </a:rPr>
                <a:t>= 21.5</a:t>
              </a:r>
              <a:endParaRPr lang="en-US" sz="1800" i="1">
                <a:solidFill>
                  <a:srgbClr val="000000"/>
                </a:solidFill>
              </a:endParaRPr>
            </a:p>
          </p:txBody>
        </p:sp>
      </p:grpSp>
      <p:grpSp>
        <p:nvGrpSpPr>
          <p:cNvPr id="47" name="Group 45" descr="already described"/>
          <p:cNvGrpSpPr>
            <a:grpSpLocks/>
          </p:cNvGrpSpPr>
          <p:nvPr/>
        </p:nvGrpSpPr>
        <p:grpSpPr bwMode="auto">
          <a:xfrm>
            <a:off x="7265988" y="2800352"/>
            <a:ext cx="1473200" cy="1162049"/>
            <a:chOff x="3687028" y="2559822"/>
            <a:chExt cx="1472508" cy="1161414"/>
          </a:xfrm>
        </p:grpSpPr>
        <p:cxnSp>
          <p:nvCxnSpPr>
            <p:cNvPr id="48" name="Straight Arrow Connector 47"/>
            <p:cNvCxnSpPr>
              <a:cxnSpLocks noChangeShapeType="1"/>
            </p:cNvCxnSpPr>
            <p:nvPr/>
          </p:nvCxnSpPr>
          <p:spPr bwMode="auto">
            <a:xfrm flipV="1">
              <a:off x="4623213" y="2559822"/>
              <a:ext cx="199931" cy="309394"/>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49" name="TextBox 48"/>
            <p:cNvSpPr txBox="1"/>
            <p:nvPr/>
          </p:nvSpPr>
          <p:spPr>
            <a:xfrm>
              <a:off x="3687028" y="2767650"/>
              <a:ext cx="1472508" cy="953586"/>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sz="1400" i="1" dirty="0" err="1">
                  <a:solidFill>
                    <a:srgbClr val="000000"/>
                  </a:solidFill>
                  <a:ea typeface="ＭＳ Ｐゴシック" pitchFamily="-111" charset="-128"/>
                  <a:cs typeface="ＭＳ Ｐゴシック" pitchFamily="-111" charset="-128"/>
                </a:rPr>
                <a:t>Dette</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en</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uteligger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ved</a:t>
              </a:r>
              <a:endParaRPr lang="en-US" sz="1400" i="1" dirty="0">
                <a:solidFill>
                  <a:srgbClr val="000000"/>
                </a:solidFill>
                <a:ea typeface="ＭＳ Ｐゴシック" pitchFamily="-111" charset="-128"/>
                <a:cs typeface="ＭＳ Ｐゴシック" pitchFamily="-111" charset="-128"/>
              </a:endParaRPr>
            </a:p>
            <a:p>
              <a:pPr algn="ctr" eaLnBrk="1" hangingPunct="1">
                <a:defRPr/>
              </a:pPr>
              <a:r>
                <a:rPr lang="en-US" sz="1400" i="1" dirty="0">
                  <a:solidFill>
                    <a:srgbClr val="000000"/>
                  </a:solidFill>
                  <a:ea typeface="ＭＳ Ｐゴシック" pitchFamily="-111" charset="-128"/>
                  <a:cs typeface="ＭＳ Ｐゴシック" pitchFamily="-111" charset="-128"/>
                </a:rPr>
                <a:t>1.5 × IQR-</a:t>
              </a:r>
              <a:r>
                <a:rPr lang="en-US" sz="1400" i="1" dirty="0" err="1">
                  <a:solidFill>
                    <a:srgbClr val="000000"/>
                  </a:solidFill>
                  <a:ea typeface="ＭＳ Ｐゴシック" pitchFamily="-111" charset="-128"/>
                  <a:cs typeface="ＭＳ Ｐゴシック" pitchFamily="-111" charset="-128"/>
                </a:rPr>
                <a:t>regelen</a:t>
              </a:r>
              <a:endParaRPr lang="en-US" sz="1400" i="1" dirty="0">
                <a:solidFill>
                  <a:srgbClr val="000000"/>
                </a:solidFill>
                <a:ea typeface="ＭＳ Ｐゴシック" pitchFamily="-111" charset="-128"/>
                <a:cs typeface="ＭＳ Ｐゴシック" pitchFamily="-111" charset="-128"/>
              </a:endParaRPr>
            </a:p>
          </p:txBody>
        </p:sp>
      </p:grpSp>
      <p:pic>
        <p:nvPicPr>
          <p:cNvPr id="9" name="Picture 8" descr="already describe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050" y="4851400"/>
            <a:ext cx="767556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descr="already described"/>
          <p:cNvCxnSpPr>
            <a:cxnSpLocks noChangeShapeType="1"/>
          </p:cNvCxnSpPr>
          <p:nvPr/>
        </p:nvCxnSpPr>
        <p:spPr bwMode="auto">
          <a:xfrm flipH="1">
            <a:off x="7874000" y="4948238"/>
            <a:ext cx="279400" cy="385762"/>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30" name="Rectangle 29" descr="already described"/>
          <p:cNvSpPr/>
          <p:nvPr/>
        </p:nvSpPr>
        <p:spPr>
          <a:xfrm>
            <a:off x="753587" y="5540437"/>
            <a:ext cx="562926" cy="711200"/>
          </a:xfrm>
          <a:prstGeom prst="rect">
            <a:avLst/>
          </a:prstGeom>
          <a:solidFill>
            <a:schemeClr val="bg1"/>
          </a:solidFill>
          <a:ln w="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2" name="Rectangle 31" descr="already described"/>
          <p:cNvSpPr/>
          <p:nvPr/>
        </p:nvSpPr>
        <p:spPr>
          <a:xfrm>
            <a:off x="3881094" y="5782468"/>
            <a:ext cx="2201863" cy="274638"/>
          </a:xfrm>
          <a:prstGeom prst="rect">
            <a:avLst/>
          </a:prstGeom>
          <a:solidFill>
            <a:srgbClr val="FFFFFF"/>
          </a:solidFill>
          <a:ln w="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7460" name="TextBox 41"/>
          <p:cNvSpPr txBox="1">
            <a:spLocks noChangeArrowheads="1"/>
          </p:cNvSpPr>
          <p:nvPr/>
        </p:nvSpPr>
        <p:spPr bwMode="auto">
          <a:xfrm>
            <a:off x="3400425" y="6308725"/>
            <a:ext cx="2217738"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2400" b="1">
                <a:solidFill>
                  <a:schemeClr val="tx1"/>
                </a:solidFill>
              </a:rPr>
              <a:t>Start Time</a:t>
            </a:r>
          </a:p>
        </p:txBody>
      </p:sp>
      <p:pic>
        <p:nvPicPr>
          <p:cNvPr id="2" name="Picture 1" descr="Scal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463" y="5878513"/>
            <a:ext cx="76755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descr="already described"/>
          <p:cNvCxnSpPr>
            <a:cxnSpLocks noChangeShapeType="1"/>
          </p:cNvCxnSpPr>
          <p:nvPr/>
        </p:nvCxnSpPr>
        <p:spPr bwMode="auto">
          <a:xfrm flipH="1">
            <a:off x="7302500" y="3719513"/>
            <a:ext cx="139700" cy="1631950"/>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nvGrpSpPr>
          <p:cNvPr id="7" name="Group 63" descr="already described"/>
          <p:cNvGrpSpPr>
            <a:grpSpLocks/>
          </p:cNvGrpSpPr>
          <p:nvPr/>
        </p:nvGrpSpPr>
        <p:grpSpPr bwMode="auto">
          <a:xfrm>
            <a:off x="1435100" y="3708400"/>
            <a:ext cx="4651375" cy="1347788"/>
            <a:chOff x="1093121" y="3770619"/>
            <a:chExt cx="4652243" cy="1346714"/>
          </a:xfrm>
        </p:grpSpPr>
        <p:cxnSp>
          <p:nvCxnSpPr>
            <p:cNvPr id="27" name="Straight Arrow Connector 26" descr="Arrow pointing to 5.5"/>
            <p:cNvCxnSpPr>
              <a:cxnSpLocks noChangeShapeType="1"/>
            </p:cNvCxnSpPr>
            <p:nvPr/>
          </p:nvCxnSpPr>
          <p:spPr bwMode="auto">
            <a:xfrm flipH="1">
              <a:off x="1093121" y="3770619"/>
              <a:ext cx="1093992" cy="1346714"/>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28" name="Straight Arrow Connector 27" descr="Arrow pointing to 11.5"/>
            <p:cNvCxnSpPr>
              <a:cxnSpLocks noChangeShapeType="1"/>
            </p:cNvCxnSpPr>
            <p:nvPr/>
          </p:nvCxnSpPr>
          <p:spPr bwMode="auto">
            <a:xfrm flipH="1">
              <a:off x="1885432" y="3770619"/>
              <a:ext cx="2162578" cy="1346714"/>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29" name="Straight Arrow Connector 28" descr="Arrow pointing to 21.5"/>
            <p:cNvCxnSpPr>
              <a:cxnSpLocks noChangeShapeType="1"/>
            </p:cNvCxnSpPr>
            <p:nvPr/>
          </p:nvCxnSpPr>
          <p:spPr bwMode="auto">
            <a:xfrm flipH="1">
              <a:off x="3257288" y="3770619"/>
              <a:ext cx="2488076" cy="1346714"/>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cxnSp>
        <p:nvCxnSpPr>
          <p:cNvPr id="33" name="Straight Arrow Connector 32" descr="already described"/>
          <p:cNvCxnSpPr>
            <a:cxnSpLocks noChangeShapeType="1"/>
          </p:cNvCxnSpPr>
          <p:nvPr/>
        </p:nvCxnSpPr>
        <p:spPr bwMode="auto">
          <a:xfrm flipH="1">
            <a:off x="965200" y="3719513"/>
            <a:ext cx="139700" cy="1550987"/>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cxnSp>
        <p:nvCxnSpPr>
          <p:cNvPr id="37" name="Straight Arrow Connector 36" descr="already described"/>
          <p:cNvCxnSpPr>
            <a:cxnSpLocks noChangeShapeType="1"/>
          </p:cNvCxnSpPr>
          <p:nvPr/>
        </p:nvCxnSpPr>
        <p:spPr bwMode="auto">
          <a:xfrm flipH="1">
            <a:off x="5761038" y="2800350"/>
            <a:ext cx="2287587" cy="2449513"/>
          </a:xfrm>
          <a:prstGeom prst="straightConnector1">
            <a:avLst/>
          </a:prstGeom>
          <a:noFill/>
          <a:ln w="47625">
            <a:solidFill>
              <a:srgbClr val="D2DA7A"/>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grpSp>
        <p:nvGrpSpPr>
          <p:cNvPr id="8" name="Group 45" descr="already described"/>
          <p:cNvGrpSpPr>
            <a:grpSpLocks/>
          </p:cNvGrpSpPr>
          <p:nvPr/>
        </p:nvGrpSpPr>
        <p:grpSpPr bwMode="auto">
          <a:xfrm>
            <a:off x="7548563" y="2820988"/>
            <a:ext cx="1473200" cy="2132012"/>
            <a:chOff x="4121646" y="2751034"/>
            <a:chExt cx="1472508" cy="2131991"/>
          </a:xfrm>
        </p:grpSpPr>
        <p:cxnSp>
          <p:nvCxnSpPr>
            <p:cNvPr id="40" name="Straight Arrow Connector 39"/>
            <p:cNvCxnSpPr>
              <a:cxnSpLocks noChangeShapeType="1"/>
            </p:cNvCxnSpPr>
            <p:nvPr/>
          </p:nvCxnSpPr>
          <p:spPr bwMode="auto">
            <a:xfrm flipV="1">
              <a:off x="5392636" y="2751034"/>
              <a:ext cx="0" cy="1014402"/>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41" name="TextBox 40"/>
            <p:cNvSpPr txBox="1"/>
            <p:nvPr/>
          </p:nvSpPr>
          <p:spPr>
            <a:xfrm>
              <a:off x="4121646" y="3867372"/>
              <a:ext cx="1472508" cy="1015653"/>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i="1" dirty="0" err="1">
                  <a:solidFill>
                    <a:srgbClr val="000000"/>
                  </a:solidFill>
                  <a:ea typeface="ＭＳ Ｐゴシック" pitchFamily="-111" charset="-128"/>
                  <a:cs typeface="ＭＳ Ｐゴシック" pitchFamily="-111" charset="-128"/>
                </a:rPr>
                <a:t>Maks</a:t>
              </a:r>
              <a:r>
                <a:rPr lang="en-US" i="1" dirty="0">
                  <a:solidFill>
                    <a:srgbClr val="000000"/>
                  </a:solidFill>
                  <a:ea typeface="ＭＳ Ｐゴシック" pitchFamily="-111" charset="-128"/>
                  <a:cs typeface="ＭＳ Ｐゴシック" pitchFamily="-111" charset="-128"/>
                </a:rPr>
                <a:t> = 53</a:t>
              </a:r>
            </a:p>
            <a:p>
              <a:pPr algn="ctr" eaLnBrk="1" hangingPunct="1">
                <a:defRPr/>
              </a:pPr>
              <a:r>
                <a:rPr lang="en-US" sz="1400" i="1" dirty="0" err="1">
                  <a:solidFill>
                    <a:srgbClr val="000000"/>
                  </a:solidFill>
                  <a:ea typeface="ＭＳ Ｐゴシック" pitchFamily="-111" charset="-128"/>
                  <a:cs typeface="ＭＳ Ｐゴシック" pitchFamily="-111" charset="-128"/>
                </a:rPr>
                <a:t>Dette</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uteligger</a:t>
              </a:r>
              <a:r>
                <a:rPr lang="en-US" sz="1400" i="1" dirty="0">
                  <a:solidFill>
                    <a:srgbClr val="000000"/>
                  </a:solidFill>
                  <a:ea typeface="ＭＳ Ｐゴシック" pitchFamily="-111" charset="-128"/>
                  <a:cs typeface="ＭＳ Ｐゴシック" pitchFamily="-111" charset="-128"/>
                </a:rPr>
                <a:t> </a:t>
              </a:r>
              <a:r>
                <a:rPr lang="en-US" sz="1400" i="1" dirty="0" err="1">
                  <a:solidFill>
                    <a:srgbClr val="000000"/>
                  </a:solidFill>
                  <a:ea typeface="ＭＳ Ｐゴシック" pitchFamily="-111" charset="-128"/>
                  <a:cs typeface="ＭＳ Ｐゴシック" pitchFamily="-111" charset="-128"/>
                </a:rPr>
                <a:t>ved</a:t>
              </a:r>
              <a:endParaRPr lang="en-US" sz="1400" i="1" dirty="0">
                <a:solidFill>
                  <a:srgbClr val="000000"/>
                </a:solidFill>
                <a:ea typeface="ＭＳ Ｐゴシック" pitchFamily="-111" charset="-128"/>
                <a:cs typeface="ＭＳ Ｐゴシック" pitchFamily="-111" charset="-128"/>
              </a:endParaRPr>
            </a:p>
            <a:p>
              <a:pPr algn="ctr" eaLnBrk="1" hangingPunct="1">
                <a:defRPr/>
              </a:pPr>
              <a:r>
                <a:rPr lang="en-US" sz="1400" i="1" dirty="0">
                  <a:solidFill>
                    <a:srgbClr val="000000"/>
                  </a:solidFill>
                  <a:ea typeface="ＭＳ Ｐゴシック" pitchFamily="-111" charset="-128"/>
                  <a:cs typeface="ＭＳ Ｐゴシック" pitchFamily="-111" charset="-128"/>
                </a:rPr>
                <a:t>1.5 × IQR rule</a:t>
              </a:r>
            </a:p>
          </p:txBody>
        </p:sp>
      </p:grpSp>
    </p:spTree>
    <p:extLst>
      <p:ext uri="{BB962C8B-B14F-4D97-AF65-F5344CB8AC3E}">
        <p14:creationId xmlns:p14="http://schemas.microsoft.com/office/powerpoint/2010/main" val="7885705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100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nodeType="afterGroup">
                            <p:stCondLst>
                              <p:cond delay="2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par>
                          <p:cTn id="25" fill="hold" nodeType="afterGroup">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4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p:tgtEl>
                                          <p:spTgt spid="47"/>
                                        </p:tgtEl>
                                        <p:attrNameLst>
                                          <p:attrName>ppt_y</p:attrName>
                                        </p:attrNameLst>
                                      </p:cBhvr>
                                      <p:tavLst>
                                        <p:tav tm="0">
                                          <p:val>
                                            <p:strVal val="#ppt_y+#ppt_h*1.125000"/>
                                          </p:val>
                                        </p:tav>
                                        <p:tav tm="100000">
                                          <p:val>
                                            <p:strVal val="#ppt_y"/>
                                          </p:val>
                                        </p:tav>
                                      </p:tavLst>
                                    </p:anim>
                                    <p:animEffect transition="in" filter="wipe(up)">
                                      <p:cBhvr>
                                        <p:cTn id="53" dur="500"/>
                                        <p:tgtEl>
                                          <p:spTgt spid="47"/>
                                        </p:tgtEl>
                                      </p:cBhvr>
                                    </p:animEffect>
                                  </p:childTnLst>
                                </p:cTn>
                              </p:par>
                              <p:par>
                                <p:cTn id="54" presetID="12" presetClass="entr" presetSubtype="4"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p:tgtEl>
                                          <p:spTgt spid="8"/>
                                        </p:tgtEl>
                                        <p:attrNameLst>
                                          <p:attrName>ppt_y</p:attrName>
                                        </p:attrNameLst>
                                      </p:cBhvr>
                                      <p:tavLst>
                                        <p:tav tm="0">
                                          <p:val>
                                            <p:strVal val="#ppt_y+#ppt_h*1.125000"/>
                                          </p:val>
                                        </p:tav>
                                        <p:tav tm="100000">
                                          <p:val>
                                            <p:strVal val="#ppt_y"/>
                                          </p:val>
                                        </p:tav>
                                      </p:tavLst>
                                    </p:anim>
                                    <p:animEffect transition="in" filter="wipe(up)">
                                      <p:cBhvr>
                                        <p:cTn id="57" dur="500"/>
                                        <p:tgtEl>
                                          <p:spTgt spid="8"/>
                                        </p:tgtEl>
                                      </p:cBhvr>
                                    </p:animEffect>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1000"/>
                                        <p:tgtEl>
                                          <p:spTgt spid="30"/>
                                        </p:tgtEl>
                                      </p:cBhvr>
                                    </p:animEffect>
                                    <p:set>
                                      <p:cBhvr>
                                        <p:cTn id="61" dur="1" fill="hold">
                                          <p:stCondLst>
                                            <p:cond delay="999"/>
                                          </p:stCondLst>
                                        </p:cTn>
                                        <p:tgtEl>
                                          <p:spTgt spid="30"/>
                                        </p:tgtEl>
                                        <p:attrNameLst>
                                          <p:attrName>style.visibility</p:attrName>
                                        </p:attrNameLst>
                                      </p:cBhvr>
                                      <p:to>
                                        <p:strVal val="hidden"/>
                                      </p:to>
                                    </p:set>
                                  </p:childTnLst>
                                </p:cTn>
                              </p:par>
                            </p:childTnLst>
                          </p:cTn>
                        </p:par>
                        <p:par>
                          <p:cTn id="62" fill="hold">
                            <p:stCondLst>
                              <p:cond delay="1500"/>
                            </p:stCondLst>
                            <p:childTnLst>
                              <p:par>
                                <p:cTn id="63" presetID="10" presetClass="exit" presetSubtype="0" fill="hold" nodeType="afterEffect">
                                  <p:stCondLst>
                                    <p:cond delay="0"/>
                                  </p:stCondLst>
                                  <p:childTnLst>
                                    <p:animEffect transition="out" filter="fade">
                                      <p:cBhvr>
                                        <p:cTn id="64" dur="1000"/>
                                        <p:tgtEl>
                                          <p:spTgt spid="32"/>
                                        </p:tgtEl>
                                      </p:cBhvr>
                                    </p:animEffect>
                                    <p:set>
                                      <p:cBhvr>
                                        <p:cTn id="65" dur="1" fill="hold">
                                          <p:stCondLst>
                                            <p:cond delay="9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p:tgtEl>
                                          <p:spTgt spid="37"/>
                                        </p:tgtEl>
                                        <p:attrNameLst>
                                          <p:attrName>ppt_y</p:attrName>
                                        </p:attrNameLst>
                                      </p:cBhvr>
                                      <p:tavLst>
                                        <p:tav tm="0">
                                          <p:val>
                                            <p:strVal val="#ppt_y+#ppt_h*1.125000"/>
                                          </p:val>
                                        </p:tav>
                                        <p:tav tm="100000">
                                          <p:val>
                                            <p:strVal val="#ppt_y"/>
                                          </p:val>
                                        </p:tav>
                                      </p:tavLst>
                                    </p:anim>
                                    <p:animEffect transition="in" filter="wipe(up)">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p:tgtEl>
                                          <p:spTgt spid="54"/>
                                        </p:tgtEl>
                                        <p:attrNameLst>
                                          <p:attrName>ppt_y</p:attrName>
                                        </p:attrNameLst>
                                      </p:cBhvr>
                                      <p:tavLst>
                                        <p:tav tm="0">
                                          <p:val>
                                            <p:strVal val="#ppt_y+#ppt_h*1.125000"/>
                                          </p:val>
                                        </p:tav>
                                        <p:tav tm="100000">
                                          <p:val>
                                            <p:strVal val="#ppt_y"/>
                                          </p:val>
                                        </p:tav>
                                      </p:tavLst>
                                    </p:anim>
                                    <p:animEffect transition="in" filter="wipe(up)">
                                      <p:cBhvr>
                                        <p:cTn id="77" dur="500"/>
                                        <p:tgtEl>
                                          <p:spTgt spid="54"/>
                                        </p:tgtEl>
                                      </p:cBhvr>
                                    </p:animEffect>
                                  </p:childTnLst>
                                </p:cTn>
                              </p:par>
                              <p:par>
                                <p:cTn id="78" presetID="12" presetClass="entr" presetSubtype="4"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additive="base">
                                        <p:cTn id="80" dur="500"/>
                                        <p:tgtEl>
                                          <p:spTgt spid="34"/>
                                        </p:tgtEl>
                                        <p:attrNameLst>
                                          <p:attrName>ppt_y</p:attrName>
                                        </p:attrNameLst>
                                      </p:cBhvr>
                                      <p:tavLst>
                                        <p:tav tm="0">
                                          <p:val>
                                            <p:strVal val="#ppt_y+#ppt_h*1.125000"/>
                                          </p:val>
                                        </p:tav>
                                        <p:tav tm="100000">
                                          <p:val>
                                            <p:strVal val="#ppt_y"/>
                                          </p:val>
                                        </p:tav>
                                      </p:tavLst>
                                    </p:anim>
                                    <p:animEffect transition="in" filter="wipe(up)">
                                      <p:cBhvr>
                                        <p:cTn id="8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1" grpId="0" animBg="1"/>
      <p:bldP spid="5746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46</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3754169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55895"/>
            <a:ext cx="7772400" cy="1143000"/>
          </a:xfrm>
        </p:spPr>
        <p:txBody>
          <a:bodyPr/>
          <a:lstStyle/>
          <a:p>
            <a:pPr defTabSz="914400" eaLnBrk="1" hangingPunct="1">
              <a:defRPr/>
            </a:pPr>
            <a:r>
              <a:rPr lang="nb-NO" noProof="0" dirty="0"/>
              <a:t>Mål på spredning:  </a:t>
            </a:r>
            <a:br>
              <a:rPr lang="nb-NO" noProof="0" dirty="0"/>
            </a:br>
            <a:r>
              <a:rPr lang="nb-NO" noProof="0" dirty="0"/>
              <a:t>Standardavviket</a:t>
            </a:r>
          </a:p>
        </p:txBody>
      </p:sp>
      <p:sp>
        <p:nvSpPr>
          <p:cNvPr id="665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BD30E6A-62F4-444F-8F7B-7FC543DDA35F}" type="slidenum">
              <a:rPr lang="en-US" altLang="en-US" sz="1200" smtClean="0">
                <a:solidFill>
                  <a:schemeClr val="accent1"/>
                </a:solidFill>
              </a:rPr>
              <a:pPr>
                <a:lnSpc>
                  <a:spcPct val="80000"/>
                </a:lnSpc>
                <a:spcBef>
                  <a:spcPct val="0"/>
                </a:spcBef>
                <a:buClrTx/>
                <a:buSzTx/>
                <a:buFontTx/>
                <a:buNone/>
              </a:pPr>
              <a:t>47</a:t>
            </a:fld>
            <a:endParaRPr lang="en-US" altLang="en-US" sz="1200">
              <a:solidFill>
                <a:schemeClr val="accent1"/>
              </a:solidFill>
            </a:endParaRPr>
          </a:p>
        </p:txBody>
      </p:sp>
      <p:sp>
        <p:nvSpPr>
          <p:cNvPr id="66563" name="Rectangle 3"/>
          <p:cNvSpPr txBox="1">
            <a:spLocks noChangeArrowheads="1"/>
          </p:cNvSpPr>
          <p:nvPr/>
        </p:nvSpPr>
        <p:spPr bwMode="auto">
          <a:xfrm>
            <a:off x="304800" y="1530510"/>
            <a:ext cx="8534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Det mest vanlige målet på spredning ser på hvor langt hver observasjon er fra gjennomsnittet. Dette målet kalles </a:t>
            </a:r>
            <a:r>
              <a:rPr lang="nb-NO" altLang="en-US" b="1" dirty="0">
                <a:solidFill>
                  <a:srgbClr val="800000"/>
                </a:solidFill>
              </a:rPr>
              <a:t>standardavviket</a:t>
            </a:r>
            <a:r>
              <a:rPr lang="nb-NO" altLang="en-US" b="1" dirty="0">
                <a:solidFill>
                  <a:srgbClr val="990000"/>
                </a:solidFill>
              </a:rPr>
              <a:t>.</a:t>
            </a:r>
            <a:r>
              <a:rPr lang="nb-NO" altLang="en-US" dirty="0">
                <a:solidFill>
                  <a:srgbClr val="000000"/>
                </a:solidFill>
              </a:rPr>
              <a:t> </a:t>
            </a:r>
          </a:p>
        </p:txBody>
      </p:sp>
      <mc:AlternateContent xmlns:mc="http://schemas.openxmlformats.org/markup-compatibility/2006" xmlns:a14="http://schemas.microsoft.com/office/drawing/2010/main">
        <mc:Choice Requires="a14">
          <p:sp>
            <p:nvSpPr>
              <p:cNvPr id="29" name="TextBox 28"/>
              <p:cNvSpPr txBox="1">
                <a:spLocks noChangeArrowheads="1"/>
              </p:cNvSpPr>
              <p:nvPr/>
            </p:nvSpPr>
            <p:spPr bwMode="auto">
              <a:xfrm>
                <a:off x="609600" y="2438640"/>
                <a:ext cx="8153400" cy="4143698"/>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eaLnBrk="1" hangingPunct="1">
                  <a:spcBef>
                    <a:spcPct val="0"/>
                  </a:spcBef>
                  <a:spcAft>
                    <a:spcPts val="1200"/>
                  </a:spcAft>
                  <a:buClrTx/>
                  <a:buSzTx/>
                  <a:buFontTx/>
                  <a:buNone/>
                  <a:defRPr/>
                </a:pPr>
                <a:r>
                  <a:rPr lang="nb-NO" altLang="en-US" b="1" dirty="0">
                    <a:solidFill>
                      <a:srgbClr val="800000"/>
                    </a:solidFill>
                  </a:rPr>
                  <a:t>Standardavviket</a:t>
                </a:r>
                <a:r>
                  <a:rPr lang="nb-NO" altLang="en-US" dirty="0">
                    <a:solidFill>
                      <a:srgbClr val="800000"/>
                    </a:solidFill>
                  </a:rPr>
                  <a:t> </a:t>
                </a:r>
                <a:r>
                  <a:rPr lang="nb-NO" altLang="en-US" i="1" dirty="0" err="1">
                    <a:solidFill>
                      <a:schemeClr val="tx1"/>
                    </a:solidFill>
                  </a:rPr>
                  <a:t>s</a:t>
                </a:r>
                <a:r>
                  <a:rPr lang="nb-NO" altLang="en-US" i="1" baseline="-25000" dirty="0" err="1">
                    <a:solidFill>
                      <a:schemeClr val="tx1"/>
                    </a:solidFill>
                  </a:rPr>
                  <a:t>x</a:t>
                </a:r>
                <a:r>
                  <a:rPr lang="nb-NO" altLang="en-US" i="1" baseline="-25000" dirty="0">
                    <a:solidFill>
                      <a:schemeClr val="tx1"/>
                    </a:solidFill>
                  </a:rPr>
                  <a:t> </a:t>
                </a:r>
                <a:r>
                  <a:rPr lang="nb-NO" altLang="en-US" dirty="0">
                    <a:solidFill>
                      <a:schemeClr val="tx1"/>
                    </a:solidFill>
                  </a:rPr>
                  <a:t>er et slags mål på gjennomsnittlig avstand til observasjonene fra deres gjennomsnitt. Det beregnes ved å finne et gjennomsnitt av de kvadrerte avstandene og deretter ta kvadratroten. Den gjennomsnittlige kvadrerte avstanden kalles </a:t>
                </a:r>
                <a:r>
                  <a:rPr lang="nb-NO" altLang="en-US" b="1" dirty="0">
                    <a:solidFill>
                      <a:srgbClr val="800000"/>
                    </a:solidFill>
                  </a:rPr>
                  <a:t>variansen</a:t>
                </a:r>
                <a:endParaRPr lang="nb-NO" altLang="en-US" dirty="0">
                  <a:solidFill>
                    <a:schemeClr val="tx1"/>
                  </a:solidFill>
                </a:endParaRPr>
              </a:p>
              <a:p>
                <a:pP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r>
                        <m:rPr>
                          <m:nor/>
                        </m:rPr>
                        <a:rPr lang="nb-NO" altLang="en-US" sz="1800" b="0" i="0" smtClean="0">
                          <a:solidFill>
                            <a:schemeClr val="tx1"/>
                          </a:solidFill>
                          <a:latin typeface="Cambria Math" panose="02040503050406030204" pitchFamily="18" charset="0"/>
                        </a:rPr>
                        <m:t>varian</m:t>
                      </m:r>
                      <m:r>
                        <m:rPr>
                          <m:sty m:val="p"/>
                        </m:rPr>
                        <a:rPr lang="nb-NO" altLang="en-US" sz="1800" b="0" i="0" smtClean="0">
                          <a:solidFill>
                            <a:schemeClr val="tx1"/>
                          </a:solidFill>
                          <a:latin typeface="Cambria Math" panose="02040503050406030204" pitchFamily="18" charset="0"/>
                        </a:rPr>
                        <m:t>s</m:t>
                      </m:r>
                      <m:r>
                        <a:rPr lang="nb-NO" altLang="en-US" sz="1800" b="0" i="1" smtClean="0">
                          <a:solidFill>
                            <a:schemeClr val="tx1"/>
                          </a:solidFill>
                          <a:latin typeface="Cambria Math" panose="02040503050406030204" pitchFamily="18" charset="0"/>
                        </a:rPr>
                        <m:t>= </m:t>
                      </m:r>
                      <m:sSubSup>
                        <m:sSubSupPr>
                          <m:ctrlPr>
                            <a:rPr lang="nb-NO" altLang="en-US" sz="1800" b="0" i="1" smtClean="0">
                              <a:solidFill>
                                <a:schemeClr val="tx1"/>
                              </a:solidFill>
                              <a:latin typeface="Cambria Math" panose="02040503050406030204" pitchFamily="18" charset="0"/>
                            </a:rPr>
                          </m:ctrlPr>
                        </m:sSubSupPr>
                        <m:e>
                          <m:r>
                            <a:rPr lang="nb-NO" altLang="en-US" sz="1800" b="0" i="1" smtClean="0">
                              <a:solidFill>
                                <a:schemeClr val="tx1"/>
                              </a:solidFill>
                              <a:latin typeface="Cambria Math" panose="02040503050406030204" pitchFamily="18" charset="0"/>
                            </a:rPr>
                            <m:t>𝑠</m:t>
                          </m:r>
                        </m:e>
                        <m:sub>
                          <m:r>
                            <a:rPr lang="nb-NO" altLang="en-US" sz="1800" b="0" i="1" smtClean="0">
                              <a:solidFill>
                                <a:schemeClr val="tx1"/>
                              </a:solidFill>
                              <a:latin typeface="Cambria Math" panose="02040503050406030204" pitchFamily="18" charset="0"/>
                            </a:rPr>
                            <m:t>𝑥</m:t>
                          </m:r>
                        </m:sub>
                        <m:sup>
                          <m:r>
                            <a:rPr lang="nb-NO" altLang="en-US" sz="1800" b="0" i="1" smtClean="0">
                              <a:solidFill>
                                <a:schemeClr val="tx1"/>
                              </a:solidFill>
                              <a:latin typeface="Cambria Math" panose="02040503050406030204" pitchFamily="18" charset="0"/>
                            </a:rPr>
                            <m:t>2</m:t>
                          </m:r>
                        </m:sup>
                      </m:sSubSup>
                      <m:r>
                        <a:rPr lang="nb-NO" altLang="en-US" sz="1800" b="0" i="1" smtClean="0">
                          <a:solidFill>
                            <a:schemeClr val="tx1"/>
                          </a:solidFill>
                          <a:latin typeface="Cambria Math" panose="02040503050406030204" pitchFamily="18" charset="0"/>
                        </a:rPr>
                        <m:t>=</m:t>
                      </m:r>
                      <m:f>
                        <m:fPr>
                          <m:ctrlPr>
                            <a:rPr lang="nb-NO" altLang="en-US" sz="1800" b="0" i="1" smtClean="0">
                              <a:solidFill>
                                <a:schemeClr val="tx1"/>
                              </a:solidFill>
                              <a:latin typeface="Cambria Math" panose="02040503050406030204" pitchFamily="18" charset="0"/>
                            </a:rPr>
                          </m:ctrlPr>
                        </m:fPr>
                        <m:num>
                          <m:sSup>
                            <m:sSupPr>
                              <m:ctrlPr>
                                <a:rPr lang="nb-NO" altLang="en-US" sz="1800" b="0" i="1" smtClean="0">
                                  <a:solidFill>
                                    <a:schemeClr val="tx1"/>
                                  </a:solidFill>
                                  <a:latin typeface="Cambria Math" panose="02040503050406030204" pitchFamily="18" charset="0"/>
                                </a:rPr>
                              </m:ctrlPr>
                            </m:sSupPr>
                            <m:e>
                              <m:d>
                                <m:dPr>
                                  <m:ctrlPr>
                                    <a:rPr lang="nb-NO" altLang="en-US" sz="1800" b="0" i="1" smtClean="0">
                                      <a:solidFill>
                                        <a:schemeClr val="tx1"/>
                                      </a:solidFill>
                                      <a:latin typeface="Cambria Math" panose="02040503050406030204" pitchFamily="18" charset="0"/>
                                    </a:rPr>
                                  </m:ctrlPr>
                                </m:dPr>
                                <m:e>
                                  <m:sSub>
                                    <m:sSubPr>
                                      <m:ctrlPr>
                                        <a:rPr lang="nb-NO" altLang="en-US" sz="1800" b="0" i="1" smtClean="0">
                                          <a:solidFill>
                                            <a:schemeClr val="tx1"/>
                                          </a:solidFill>
                                          <a:latin typeface="Cambria Math" panose="02040503050406030204" pitchFamily="18" charset="0"/>
                                        </a:rPr>
                                      </m:ctrlPr>
                                    </m:sSubPr>
                                    <m:e>
                                      <m:r>
                                        <a:rPr lang="nb-NO" altLang="en-US" sz="1800" b="0" i="1" smtClean="0">
                                          <a:solidFill>
                                            <a:schemeClr val="tx1"/>
                                          </a:solidFill>
                                          <a:latin typeface="Cambria Math" panose="02040503050406030204" pitchFamily="18" charset="0"/>
                                        </a:rPr>
                                        <m:t>𝑥</m:t>
                                      </m:r>
                                    </m:e>
                                    <m:sub>
                                      <m:r>
                                        <a:rPr lang="nb-NO" altLang="en-US" sz="1800" b="0" i="1" smtClean="0">
                                          <a:solidFill>
                                            <a:schemeClr val="tx1"/>
                                          </a:solidFill>
                                          <a:latin typeface="Cambria Math" panose="02040503050406030204" pitchFamily="18" charset="0"/>
                                        </a:rPr>
                                        <m:t>1</m:t>
                                      </m:r>
                                    </m:sub>
                                  </m:sSub>
                                  <m:r>
                                    <a:rPr lang="nb-NO" altLang="en-US" sz="1800" b="0" i="1" smtClean="0">
                                      <a:solidFill>
                                        <a:schemeClr val="tx1"/>
                                      </a:solidFill>
                                      <a:latin typeface="Cambria Math" panose="02040503050406030204" pitchFamily="18" charset="0"/>
                                    </a:rPr>
                                    <m:t>−</m:t>
                                  </m:r>
                                  <m:acc>
                                    <m:accPr>
                                      <m:chr m:val="̅"/>
                                      <m:ctrlPr>
                                        <a:rPr lang="nb-NO" altLang="en-US" sz="1800" b="0" i="1" smtClean="0">
                                          <a:solidFill>
                                            <a:schemeClr val="tx1"/>
                                          </a:solidFill>
                                          <a:latin typeface="Cambria Math" panose="02040503050406030204" pitchFamily="18" charset="0"/>
                                        </a:rPr>
                                      </m:ctrlPr>
                                    </m:accPr>
                                    <m:e>
                                      <m:r>
                                        <a:rPr lang="nb-NO" altLang="en-US" sz="1800" b="0" i="1" smtClean="0">
                                          <a:solidFill>
                                            <a:schemeClr val="tx1"/>
                                          </a:solidFill>
                                          <a:latin typeface="Cambria Math" panose="02040503050406030204" pitchFamily="18" charset="0"/>
                                        </a:rPr>
                                        <m:t>𝑥</m:t>
                                      </m:r>
                                    </m:e>
                                  </m:acc>
                                </m:e>
                              </m:d>
                            </m:e>
                            <m:sup>
                              <m:r>
                                <a:rPr lang="nb-NO" altLang="en-US" sz="1800" b="0" i="1" smtClean="0">
                                  <a:solidFill>
                                    <a:schemeClr val="tx1"/>
                                  </a:solidFill>
                                  <a:latin typeface="Cambria Math" panose="02040503050406030204" pitchFamily="18" charset="0"/>
                                </a:rPr>
                                <m:t>2</m:t>
                              </m:r>
                            </m:sup>
                          </m:sSup>
                          <m:r>
                            <a:rPr lang="nb-NO" altLang="en-US" sz="1800" b="0" i="1" smtClean="0">
                              <a:solidFill>
                                <a:schemeClr val="tx1"/>
                              </a:solidFill>
                              <a:latin typeface="Cambria Math" panose="02040503050406030204" pitchFamily="18" charset="0"/>
                            </a:rPr>
                            <m:t>+</m:t>
                          </m:r>
                          <m:sSup>
                            <m:sSupPr>
                              <m:ctrlPr>
                                <a:rPr lang="nb-NO" altLang="en-US" sz="1800" b="0" i="1" smtClean="0">
                                  <a:solidFill>
                                    <a:schemeClr val="tx1"/>
                                  </a:solidFill>
                                  <a:latin typeface="Cambria Math" panose="02040503050406030204" pitchFamily="18" charset="0"/>
                                </a:rPr>
                              </m:ctrlPr>
                            </m:sSupPr>
                            <m:e>
                              <m:d>
                                <m:dPr>
                                  <m:ctrlPr>
                                    <a:rPr lang="nb-NO" altLang="en-US" sz="1800" b="0" i="1" smtClean="0">
                                      <a:solidFill>
                                        <a:schemeClr val="tx1"/>
                                      </a:solidFill>
                                      <a:latin typeface="Cambria Math" panose="02040503050406030204" pitchFamily="18" charset="0"/>
                                    </a:rPr>
                                  </m:ctrlPr>
                                </m:dPr>
                                <m:e>
                                  <m:sSub>
                                    <m:sSubPr>
                                      <m:ctrlPr>
                                        <a:rPr lang="nb-NO" altLang="en-US" sz="1800" b="0" i="1" smtClean="0">
                                          <a:solidFill>
                                            <a:schemeClr val="tx1"/>
                                          </a:solidFill>
                                          <a:latin typeface="Cambria Math" panose="02040503050406030204" pitchFamily="18" charset="0"/>
                                        </a:rPr>
                                      </m:ctrlPr>
                                    </m:sSubPr>
                                    <m:e>
                                      <m:r>
                                        <a:rPr lang="nb-NO" altLang="en-US" sz="1800" b="0" i="1" smtClean="0">
                                          <a:solidFill>
                                            <a:schemeClr val="tx1"/>
                                          </a:solidFill>
                                          <a:latin typeface="Cambria Math" panose="02040503050406030204" pitchFamily="18" charset="0"/>
                                        </a:rPr>
                                        <m:t>𝑥</m:t>
                                      </m:r>
                                    </m:e>
                                    <m:sub>
                                      <m:r>
                                        <a:rPr lang="nb-NO" altLang="en-US" sz="1800" b="0" i="1" smtClean="0">
                                          <a:solidFill>
                                            <a:schemeClr val="tx1"/>
                                          </a:solidFill>
                                          <a:latin typeface="Cambria Math" panose="02040503050406030204" pitchFamily="18" charset="0"/>
                                        </a:rPr>
                                        <m:t>2</m:t>
                                      </m:r>
                                    </m:sub>
                                  </m:sSub>
                                  <m:r>
                                    <a:rPr lang="nb-NO" altLang="en-US" sz="1800" b="0" i="1" smtClean="0">
                                      <a:solidFill>
                                        <a:schemeClr val="tx1"/>
                                      </a:solidFill>
                                      <a:latin typeface="Cambria Math" panose="02040503050406030204" pitchFamily="18" charset="0"/>
                                    </a:rPr>
                                    <m:t>−</m:t>
                                  </m:r>
                                  <m:acc>
                                    <m:accPr>
                                      <m:chr m:val="̅"/>
                                      <m:ctrlPr>
                                        <a:rPr lang="nb-NO" altLang="en-US" sz="1800" b="0" i="1" smtClean="0">
                                          <a:solidFill>
                                            <a:schemeClr val="tx1"/>
                                          </a:solidFill>
                                          <a:latin typeface="Cambria Math" panose="02040503050406030204" pitchFamily="18" charset="0"/>
                                        </a:rPr>
                                      </m:ctrlPr>
                                    </m:accPr>
                                    <m:e>
                                      <m:r>
                                        <a:rPr lang="nb-NO" altLang="en-US" sz="1800" b="0" i="1" smtClean="0">
                                          <a:solidFill>
                                            <a:schemeClr val="tx1"/>
                                          </a:solidFill>
                                          <a:latin typeface="Cambria Math" panose="02040503050406030204" pitchFamily="18" charset="0"/>
                                        </a:rPr>
                                        <m:t>𝑥</m:t>
                                      </m:r>
                                    </m:e>
                                  </m:acc>
                                </m:e>
                              </m:d>
                            </m:e>
                            <m:sup>
                              <m:r>
                                <a:rPr lang="nb-NO" altLang="en-US" sz="1800" b="0" i="1" smtClean="0">
                                  <a:solidFill>
                                    <a:schemeClr val="tx1"/>
                                  </a:solidFill>
                                  <a:latin typeface="Cambria Math" panose="02040503050406030204" pitchFamily="18" charset="0"/>
                                </a:rPr>
                                <m:t>2</m:t>
                              </m:r>
                            </m:sup>
                          </m:sSup>
                          <m:r>
                            <a:rPr lang="nb-NO" altLang="en-US" sz="1800" b="0" i="1" smtClean="0">
                              <a:solidFill>
                                <a:schemeClr val="tx1"/>
                              </a:solidFill>
                              <a:latin typeface="Cambria Math" panose="02040503050406030204" pitchFamily="18" charset="0"/>
                            </a:rPr>
                            <m:t>+…+</m:t>
                          </m:r>
                          <m:sSup>
                            <m:sSupPr>
                              <m:ctrlPr>
                                <a:rPr lang="nb-NO" altLang="en-US" sz="1800" b="0" i="1" smtClean="0">
                                  <a:solidFill>
                                    <a:schemeClr val="tx1"/>
                                  </a:solidFill>
                                  <a:latin typeface="Cambria Math" panose="02040503050406030204" pitchFamily="18" charset="0"/>
                                </a:rPr>
                              </m:ctrlPr>
                            </m:sSupPr>
                            <m:e>
                              <m:d>
                                <m:dPr>
                                  <m:ctrlPr>
                                    <a:rPr lang="nb-NO" altLang="en-US" sz="1800" b="0" i="1" smtClean="0">
                                      <a:solidFill>
                                        <a:schemeClr val="tx1"/>
                                      </a:solidFill>
                                      <a:latin typeface="Cambria Math" panose="02040503050406030204" pitchFamily="18" charset="0"/>
                                    </a:rPr>
                                  </m:ctrlPr>
                                </m:dPr>
                                <m:e>
                                  <m:sSub>
                                    <m:sSubPr>
                                      <m:ctrlPr>
                                        <a:rPr lang="nb-NO" altLang="en-US" sz="1800" i="1" smtClean="0">
                                          <a:solidFill>
                                            <a:schemeClr val="tx1"/>
                                          </a:solidFill>
                                          <a:latin typeface="Cambria Math" panose="02040503050406030204" pitchFamily="18" charset="0"/>
                                        </a:rPr>
                                      </m:ctrlPr>
                                    </m:sSubPr>
                                    <m:e>
                                      <m:r>
                                        <a:rPr lang="nb-NO" altLang="en-US" sz="1800" b="0" i="1" smtClean="0">
                                          <a:solidFill>
                                            <a:schemeClr val="tx1"/>
                                          </a:solidFill>
                                          <a:latin typeface="Cambria Math" panose="02040503050406030204" pitchFamily="18" charset="0"/>
                                        </a:rPr>
                                        <m:t>𝑥</m:t>
                                      </m:r>
                                    </m:e>
                                    <m:sub>
                                      <m:r>
                                        <a:rPr lang="nb-NO" altLang="en-US" sz="1800" b="0" i="1" smtClean="0">
                                          <a:solidFill>
                                            <a:schemeClr val="tx1"/>
                                          </a:solidFill>
                                          <a:latin typeface="Cambria Math" panose="02040503050406030204" pitchFamily="18" charset="0"/>
                                        </a:rPr>
                                        <m:t>𝑛</m:t>
                                      </m:r>
                                    </m:sub>
                                  </m:sSub>
                                  <m:r>
                                    <a:rPr lang="nb-NO" altLang="en-US" sz="1800" i="1" smtClean="0">
                                      <a:solidFill>
                                        <a:schemeClr val="tx1"/>
                                      </a:solidFill>
                                      <a:latin typeface="Cambria Math" panose="02040503050406030204" pitchFamily="18" charset="0"/>
                                    </a:rPr>
                                    <m:t>−</m:t>
                                  </m:r>
                                  <m:acc>
                                    <m:accPr>
                                      <m:chr m:val="̅"/>
                                      <m:ctrlPr>
                                        <a:rPr lang="nb-NO" altLang="en-US" sz="1800" i="1" smtClean="0">
                                          <a:solidFill>
                                            <a:schemeClr val="tx1"/>
                                          </a:solidFill>
                                          <a:latin typeface="Cambria Math" panose="02040503050406030204" pitchFamily="18" charset="0"/>
                                        </a:rPr>
                                      </m:ctrlPr>
                                    </m:accPr>
                                    <m:e>
                                      <m:r>
                                        <a:rPr lang="nb-NO" altLang="en-US" sz="1800" b="0" i="1" smtClean="0">
                                          <a:solidFill>
                                            <a:schemeClr val="tx1"/>
                                          </a:solidFill>
                                          <a:latin typeface="Cambria Math" panose="02040503050406030204" pitchFamily="18" charset="0"/>
                                        </a:rPr>
                                        <m:t>𝑥</m:t>
                                      </m:r>
                                    </m:e>
                                  </m:acc>
                                </m:e>
                              </m:d>
                            </m:e>
                            <m:sup>
                              <m:r>
                                <a:rPr lang="nb-NO" altLang="en-US" sz="1800" b="0" i="1" smtClean="0">
                                  <a:solidFill>
                                    <a:schemeClr val="tx1"/>
                                  </a:solidFill>
                                  <a:latin typeface="Cambria Math" panose="02040503050406030204" pitchFamily="18" charset="0"/>
                                </a:rPr>
                                <m:t>2</m:t>
                              </m:r>
                            </m:sup>
                          </m:sSup>
                        </m:num>
                        <m:den>
                          <m:r>
                            <a:rPr lang="nb-NO" altLang="en-US" sz="1800" b="0" i="1" smtClean="0">
                              <a:solidFill>
                                <a:schemeClr val="tx1"/>
                              </a:solidFill>
                              <a:latin typeface="Cambria Math" panose="02040503050406030204" pitchFamily="18" charset="0"/>
                            </a:rPr>
                            <m:t>𝑛</m:t>
                          </m:r>
                          <m:r>
                            <a:rPr lang="nb-NO" altLang="en-US" sz="1800" b="0" i="1" smtClean="0">
                              <a:solidFill>
                                <a:schemeClr val="tx1"/>
                              </a:solidFill>
                              <a:latin typeface="Cambria Math" panose="02040503050406030204" pitchFamily="18" charset="0"/>
                            </a:rPr>
                            <m:t>−1</m:t>
                          </m:r>
                        </m:den>
                      </m:f>
                      <m:r>
                        <a:rPr lang="nb-NO" altLang="en-US" sz="1800" b="0" i="1" smtClean="0">
                          <a:solidFill>
                            <a:schemeClr val="tx1"/>
                          </a:solidFill>
                          <a:latin typeface="Cambria Math" panose="02040503050406030204" pitchFamily="18" charset="0"/>
                        </a:rPr>
                        <m:t>=</m:t>
                      </m:r>
                      <m:f>
                        <m:fPr>
                          <m:ctrlPr>
                            <a:rPr lang="nb-NO" altLang="en-US" sz="1800" b="0" i="1" smtClean="0">
                              <a:solidFill>
                                <a:schemeClr val="tx1"/>
                              </a:solidFill>
                              <a:latin typeface="Cambria Math" panose="02040503050406030204" pitchFamily="18" charset="0"/>
                            </a:rPr>
                          </m:ctrlPr>
                        </m:fPr>
                        <m:num>
                          <m:r>
                            <a:rPr lang="nb-NO" altLang="en-US" sz="1800" b="0" i="1" smtClean="0">
                              <a:solidFill>
                                <a:schemeClr val="tx1"/>
                              </a:solidFill>
                              <a:latin typeface="Cambria Math" panose="02040503050406030204" pitchFamily="18" charset="0"/>
                            </a:rPr>
                            <m:t>1</m:t>
                          </m:r>
                        </m:num>
                        <m:den>
                          <m:r>
                            <a:rPr lang="nb-NO" altLang="en-US" sz="1800" b="0" i="1" smtClean="0">
                              <a:solidFill>
                                <a:schemeClr val="tx1"/>
                              </a:solidFill>
                              <a:latin typeface="Cambria Math" panose="02040503050406030204" pitchFamily="18" charset="0"/>
                            </a:rPr>
                            <m:t>𝑛</m:t>
                          </m:r>
                          <m:r>
                            <a:rPr lang="nb-NO" altLang="en-US" sz="1800" b="0" i="1" smtClean="0">
                              <a:solidFill>
                                <a:schemeClr val="tx1"/>
                              </a:solidFill>
                              <a:latin typeface="Cambria Math" panose="02040503050406030204" pitchFamily="18" charset="0"/>
                            </a:rPr>
                            <m:t>−1</m:t>
                          </m:r>
                        </m:den>
                      </m:f>
                      <m:r>
                        <a:rPr lang="nb-NO" altLang="en-US" sz="1800" i="1">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nb-NO" altLang="en-US" sz="1800" b="0" i="1" smtClean="0">
                              <a:solidFill>
                                <a:schemeClr val="tx1"/>
                              </a:solidFill>
                              <a:latin typeface="Cambria Math" panose="02040503050406030204" pitchFamily="18" charset="0"/>
                            </a:rPr>
                          </m:ctrlPr>
                        </m:naryPr>
                        <m:sub/>
                        <m:sup/>
                        <m:e>
                          <m:sSup>
                            <m:sSupPr>
                              <m:ctrlPr>
                                <a:rPr lang="nb-NO" altLang="en-US" sz="1800" b="0" i="1" smtClean="0">
                                  <a:solidFill>
                                    <a:schemeClr val="tx1"/>
                                  </a:solidFill>
                                  <a:latin typeface="Cambria Math" panose="02040503050406030204" pitchFamily="18" charset="0"/>
                                </a:rPr>
                              </m:ctrlPr>
                            </m:sSupPr>
                            <m:e>
                              <m:d>
                                <m:dPr>
                                  <m:ctrlPr>
                                    <a:rPr lang="nb-NO" altLang="en-US" sz="1800" b="0" i="1" smtClean="0">
                                      <a:solidFill>
                                        <a:schemeClr val="tx1"/>
                                      </a:solidFill>
                                      <a:latin typeface="Cambria Math" panose="02040503050406030204" pitchFamily="18" charset="0"/>
                                    </a:rPr>
                                  </m:ctrlPr>
                                </m:dPr>
                                <m:e>
                                  <m:sSub>
                                    <m:sSubPr>
                                      <m:ctrlPr>
                                        <a:rPr lang="nb-NO" altLang="en-US" sz="1800" b="0" i="1" smtClean="0">
                                          <a:solidFill>
                                            <a:schemeClr val="tx1"/>
                                          </a:solidFill>
                                          <a:latin typeface="Cambria Math" panose="02040503050406030204" pitchFamily="18" charset="0"/>
                                        </a:rPr>
                                      </m:ctrlPr>
                                    </m:sSubPr>
                                    <m:e>
                                      <m:r>
                                        <a:rPr lang="nb-NO" altLang="en-US" sz="1800" b="0" i="1" smtClean="0">
                                          <a:solidFill>
                                            <a:schemeClr val="tx1"/>
                                          </a:solidFill>
                                          <a:latin typeface="Cambria Math" panose="02040503050406030204" pitchFamily="18" charset="0"/>
                                        </a:rPr>
                                        <m:t>𝑥</m:t>
                                      </m:r>
                                    </m:e>
                                    <m:sub>
                                      <m:r>
                                        <a:rPr lang="nb-NO" altLang="en-US" sz="1800" b="0" i="1" smtClean="0">
                                          <a:solidFill>
                                            <a:schemeClr val="tx1"/>
                                          </a:solidFill>
                                          <a:latin typeface="Cambria Math" panose="02040503050406030204" pitchFamily="18" charset="0"/>
                                        </a:rPr>
                                        <m:t>𝑖</m:t>
                                      </m:r>
                                    </m:sub>
                                  </m:sSub>
                                  <m:r>
                                    <a:rPr lang="nb-NO" altLang="en-US" sz="1800" b="0" i="1" smtClean="0">
                                      <a:solidFill>
                                        <a:schemeClr val="tx1"/>
                                      </a:solidFill>
                                      <a:latin typeface="Cambria Math" panose="02040503050406030204" pitchFamily="18" charset="0"/>
                                    </a:rPr>
                                    <m:t>−</m:t>
                                  </m:r>
                                  <m:acc>
                                    <m:accPr>
                                      <m:chr m:val="̅"/>
                                      <m:ctrlPr>
                                        <a:rPr lang="nb-NO" altLang="en-US" sz="1800" b="0" i="1" smtClean="0">
                                          <a:solidFill>
                                            <a:schemeClr val="tx1"/>
                                          </a:solidFill>
                                          <a:latin typeface="Cambria Math" panose="02040503050406030204" pitchFamily="18" charset="0"/>
                                        </a:rPr>
                                      </m:ctrlPr>
                                    </m:accPr>
                                    <m:e>
                                      <m:r>
                                        <a:rPr lang="nb-NO" altLang="en-US" sz="1800" b="0" i="1" smtClean="0">
                                          <a:solidFill>
                                            <a:schemeClr val="tx1"/>
                                          </a:solidFill>
                                          <a:latin typeface="Cambria Math" panose="02040503050406030204" pitchFamily="18" charset="0"/>
                                        </a:rPr>
                                        <m:t>𝑥</m:t>
                                      </m:r>
                                    </m:e>
                                  </m:acc>
                                </m:e>
                              </m:d>
                            </m:e>
                            <m:sup>
                              <m:r>
                                <a:rPr lang="nb-NO" altLang="en-US" sz="1800" b="0" i="1" smtClean="0">
                                  <a:solidFill>
                                    <a:schemeClr val="tx1"/>
                                  </a:solidFill>
                                  <a:latin typeface="Cambria Math" panose="02040503050406030204" pitchFamily="18" charset="0"/>
                                </a:rPr>
                                <m:t>2</m:t>
                              </m:r>
                            </m:sup>
                          </m:sSup>
                        </m:e>
                      </m:nary>
                    </m:oMath>
                  </m:oMathPara>
                </a14:m>
                <a:endParaRPr lang="nb-NO" altLang="en-US" sz="1800" b="0" dirty="0">
                  <a:solidFill>
                    <a:schemeClr val="tx1"/>
                  </a:solidFill>
                </a:endParaRPr>
              </a:p>
              <a:p>
                <a:pPr eaLnBrk="1" hangingPunct="1">
                  <a:spcBef>
                    <a:spcPct val="0"/>
                  </a:spcBef>
                  <a:spcAft>
                    <a:spcPts val="1200"/>
                  </a:spcAft>
                  <a:buClrTx/>
                  <a:buSzTx/>
                  <a:buFontTx/>
                  <a:buNone/>
                  <a:defRPr/>
                </a:pPr>
                <a14:m>
                  <m:oMathPara xmlns:m="http://schemas.openxmlformats.org/officeDocument/2006/math">
                    <m:oMathParaPr>
                      <m:jc m:val="centerGroup"/>
                    </m:oMathParaPr>
                    <m:oMath xmlns:m="http://schemas.openxmlformats.org/officeDocument/2006/math">
                      <m:r>
                        <m:rPr>
                          <m:nor/>
                        </m:rPr>
                        <a:rPr lang="nb-NO" altLang="en-US" sz="1800" b="0" i="0" smtClean="0">
                          <a:solidFill>
                            <a:schemeClr val="tx1"/>
                          </a:solidFill>
                          <a:latin typeface="Cambria Math" panose="02040503050406030204" pitchFamily="18" charset="0"/>
                        </a:rPr>
                        <m:t>standar</m:t>
                      </m:r>
                      <m:r>
                        <m:rPr>
                          <m:sty m:val="p"/>
                        </m:rPr>
                        <a:rPr lang="nb-NO" altLang="en-US" sz="1800" b="0" i="0" smtClean="0">
                          <a:solidFill>
                            <a:schemeClr val="tx1"/>
                          </a:solidFill>
                          <a:latin typeface="Cambria Math" panose="02040503050406030204" pitchFamily="18" charset="0"/>
                        </a:rPr>
                        <m:t>davvik</m:t>
                      </m:r>
                      <m:r>
                        <a:rPr lang="nb-NO" altLang="en-US" sz="1800" b="0" i="1" smtClean="0">
                          <a:solidFill>
                            <a:schemeClr val="tx1"/>
                          </a:solidFill>
                          <a:latin typeface="Cambria Math" panose="02040503050406030204" pitchFamily="18" charset="0"/>
                        </a:rPr>
                        <m:t>=</m:t>
                      </m:r>
                      <m:sSub>
                        <m:sSubPr>
                          <m:ctrlPr>
                            <a:rPr lang="nb-NO" altLang="en-US" sz="1800" b="0" i="1" smtClean="0">
                              <a:solidFill>
                                <a:schemeClr val="tx1"/>
                              </a:solidFill>
                              <a:latin typeface="Cambria Math" panose="02040503050406030204" pitchFamily="18" charset="0"/>
                            </a:rPr>
                          </m:ctrlPr>
                        </m:sSubPr>
                        <m:e>
                          <m:r>
                            <a:rPr lang="nb-NO" altLang="en-US" sz="1800" b="0" i="1" smtClean="0">
                              <a:solidFill>
                                <a:schemeClr val="tx1"/>
                              </a:solidFill>
                              <a:latin typeface="Cambria Math" panose="02040503050406030204" pitchFamily="18" charset="0"/>
                            </a:rPr>
                            <m:t>𝑠</m:t>
                          </m:r>
                        </m:e>
                        <m:sub>
                          <m:r>
                            <a:rPr lang="nb-NO" altLang="en-US" sz="1800" b="0" i="1" smtClean="0">
                              <a:solidFill>
                                <a:schemeClr val="tx1"/>
                              </a:solidFill>
                              <a:latin typeface="Cambria Math" panose="02040503050406030204" pitchFamily="18" charset="0"/>
                            </a:rPr>
                            <m:t>𝑥</m:t>
                          </m:r>
                        </m:sub>
                      </m:sSub>
                      <m:r>
                        <a:rPr lang="nb-NO" altLang="en-US" sz="1800" b="0" i="1" smtClean="0">
                          <a:solidFill>
                            <a:schemeClr val="tx1"/>
                          </a:solidFill>
                          <a:latin typeface="Cambria Math" panose="02040503050406030204" pitchFamily="18" charset="0"/>
                        </a:rPr>
                        <m:t>=</m:t>
                      </m:r>
                      <m:rad>
                        <m:radPr>
                          <m:degHide m:val="on"/>
                          <m:ctrlPr>
                            <a:rPr lang="nb-NO" altLang="en-US" sz="1800" b="0" i="1" smtClean="0">
                              <a:solidFill>
                                <a:schemeClr val="tx1"/>
                              </a:solidFill>
                              <a:latin typeface="Cambria Math" panose="02040503050406030204" pitchFamily="18" charset="0"/>
                            </a:rPr>
                          </m:ctrlPr>
                        </m:radPr>
                        <m:deg/>
                        <m:e>
                          <m:f>
                            <m:fPr>
                              <m:ctrlPr>
                                <a:rPr lang="nb-NO" altLang="en-US" sz="1800" b="0" i="1" smtClean="0">
                                  <a:solidFill>
                                    <a:schemeClr val="tx1"/>
                                  </a:solidFill>
                                  <a:latin typeface="Cambria Math" panose="02040503050406030204" pitchFamily="18" charset="0"/>
                                </a:rPr>
                              </m:ctrlPr>
                            </m:fPr>
                            <m:num>
                              <m:r>
                                <a:rPr lang="nb-NO" altLang="en-US" sz="1800" b="0" i="1" smtClean="0">
                                  <a:solidFill>
                                    <a:schemeClr val="tx1"/>
                                  </a:solidFill>
                                  <a:latin typeface="Cambria Math" panose="02040503050406030204" pitchFamily="18" charset="0"/>
                                </a:rPr>
                                <m:t>1</m:t>
                              </m:r>
                            </m:num>
                            <m:den>
                              <m:r>
                                <a:rPr lang="nb-NO" altLang="en-US" sz="1800" b="0" i="1" smtClean="0">
                                  <a:solidFill>
                                    <a:schemeClr val="tx1"/>
                                  </a:solidFill>
                                  <a:latin typeface="Cambria Math" panose="02040503050406030204" pitchFamily="18" charset="0"/>
                                </a:rPr>
                                <m:t>𝑛</m:t>
                              </m:r>
                              <m:r>
                                <a:rPr lang="nb-NO" altLang="en-US" sz="1800" b="0" i="1" smtClean="0">
                                  <a:solidFill>
                                    <a:schemeClr val="tx1"/>
                                  </a:solidFill>
                                  <a:latin typeface="Cambria Math" panose="02040503050406030204" pitchFamily="18" charset="0"/>
                                </a:rPr>
                                <m:t>−1</m:t>
                              </m:r>
                            </m:den>
                          </m:f>
                          <m:r>
                            <a:rPr lang="nb-NO" altLang="en-US" sz="1800" b="0" i="1" smtClean="0">
                              <a:solidFill>
                                <a:schemeClr val="tx1"/>
                              </a:solidFill>
                              <a:latin typeface="Cambria Math" panose="02040503050406030204" pitchFamily="18" charset="0"/>
                              <a:ea typeface="Cambria Math" panose="02040503050406030204" pitchFamily="18" charset="0"/>
                            </a:rPr>
                            <m:t>×</m:t>
                          </m:r>
                          <m:nary>
                            <m:naryPr>
                              <m:chr m:val="∑"/>
                              <m:subHide m:val="on"/>
                              <m:supHide m:val="on"/>
                              <m:ctrlPr>
                                <a:rPr lang="nb-NO" altLang="en-US" sz="1800" b="0" i="1" smtClean="0">
                                  <a:solidFill>
                                    <a:schemeClr val="tx1"/>
                                  </a:solidFill>
                                  <a:latin typeface="Cambria Math" panose="02040503050406030204" pitchFamily="18" charset="0"/>
                                </a:rPr>
                              </m:ctrlPr>
                            </m:naryPr>
                            <m:sub/>
                            <m:sup/>
                            <m:e>
                              <m:sSup>
                                <m:sSupPr>
                                  <m:ctrlPr>
                                    <a:rPr lang="nb-NO" altLang="en-US" sz="1800" b="0" i="1" smtClean="0">
                                      <a:solidFill>
                                        <a:schemeClr val="tx1"/>
                                      </a:solidFill>
                                      <a:latin typeface="Cambria Math" panose="02040503050406030204" pitchFamily="18" charset="0"/>
                                    </a:rPr>
                                  </m:ctrlPr>
                                </m:sSupPr>
                                <m:e>
                                  <m:d>
                                    <m:dPr>
                                      <m:ctrlPr>
                                        <a:rPr lang="nb-NO" altLang="en-US" sz="1800" b="0" i="1" smtClean="0">
                                          <a:solidFill>
                                            <a:schemeClr val="tx1"/>
                                          </a:solidFill>
                                          <a:latin typeface="Cambria Math" panose="02040503050406030204" pitchFamily="18" charset="0"/>
                                        </a:rPr>
                                      </m:ctrlPr>
                                    </m:dPr>
                                    <m:e>
                                      <m:sSub>
                                        <m:sSubPr>
                                          <m:ctrlPr>
                                            <a:rPr lang="nb-NO" altLang="en-US" sz="1800" b="0" i="1" smtClean="0">
                                              <a:solidFill>
                                                <a:schemeClr val="tx1"/>
                                              </a:solidFill>
                                              <a:latin typeface="Cambria Math" panose="02040503050406030204" pitchFamily="18" charset="0"/>
                                            </a:rPr>
                                          </m:ctrlPr>
                                        </m:sSubPr>
                                        <m:e>
                                          <m:r>
                                            <a:rPr lang="nb-NO" altLang="en-US" sz="1800" b="0" i="1" smtClean="0">
                                              <a:solidFill>
                                                <a:schemeClr val="tx1"/>
                                              </a:solidFill>
                                              <a:latin typeface="Cambria Math" panose="02040503050406030204" pitchFamily="18" charset="0"/>
                                            </a:rPr>
                                            <m:t>𝑥</m:t>
                                          </m:r>
                                        </m:e>
                                        <m:sub>
                                          <m:r>
                                            <a:rPr lang="nb-NO" altLang="en-US" sz="1800" b="0" i="1" smtClean="0">
                                              <a:solidFill>
                                                <a:schemeClr val="tx1"/>
                                              </a:solidFill>
                                              <a:latin typeface="Cambria Math" panose="02040503050406030204" pitchFamily="18" charset="0"/>
                                            </a:rPr>
                                            <m:t>𝑖</m:t>
                                          </m:r>
                                        </m:sub>
                                      </m:sSub>
                                      <m:r>
                                        <a:rPr lang="nb-NO" altLang="en-US" sz="1800" b="0" i="1" smtClean="0">
                                          <a:solidFill>
                                            <a:schemeClr val="tx1"/>
                                          </a:solidFill>
                                          <a:latin typeface="Cambria Math" panose="02040503050406030204" pitchFamily="18" charset="0"/>
                                        </a:rPr>
                                        <m:t>−</m:t>
                                      </m:r>
                                      <m:acc>
                                        <m:accPr>
                                          <m:chr m:val="̅"/>
                                          <m:ctrlPr>
                                            <a:rPr lang="nb-NO" altLang="en-US" sz="1800" b="0" i="1" smtClean="0">
                                              <a:solidFill>
                                                <a:schemeClr val="tx1"/>
                                              </a:solidFill>
                                              <a:latin typeface="Cambria Math" panose="02040503050406030204" pitchFamily="18" charset="0"/>
                                            </a:rPr>
                                          </m:ctrlPr>
                                        </m:accPr>
                                        <m:e>
                                          <m:r>
                                            <a:rPr lang="nb-NO" altLang="en-US" sz="1800" b="0" i="1" smtClean="0">
                                              <a:solidFill>
                                                <a:schemeClr val="tx1"/>
                                              </a:solidFill>
                                              <a:latin typeface="Cambria Math" panose="02040503050406030204" pitchFamily="18" charset="0"/>
                                            </a:rPr>
                                            <m:t>𝑥</m:t>
                                          </m:r>
                                        </m:e>
                                      </m:acc>
                                    </m:e>
                                  </m:d>
                                </m:e>
                                <m:sup>
                                  <m:r>
                                    <a:rPr lang="nb-NO" altLang="en-US" sz="1800" b="0" i="1" smtClean="0">
                                      <a:solidFill>
                                        <a:schemeClr val="tx1"/>
                                      </a:solidFill>
                                      <a:latin typeface="Cambria Math" panose="02040503050406030204" pitchFamily="18" charset="0"/>
                                    </a:rPr>
                                    <m:t>2</m:t>
                                  </m:r>
                                </m:sup>
                              </m:sSup>
                            </m:e>
                          </m:nary>
                        </m:e>
                      </m:rad>
                    </m:oMath>
                  </m:oMathPara>
                </a14:m>
                <a:endParaRPr lang="nb-NO" altLang="en-US" sz="1800" b="0" dirty="0">
                  <a:solidFill>
                    <a:schemeClr val="tx1"/>
                  </a:solidFill>
                </a:endParaRPr>
              </a:p>
              <a:p>
                <a:pPr eaLnBrk="1" hangingPunct="1">
                  <a:spcBef>
                    <a:spcPct val="0"/>
                  </a:spcBef>
                  <a:spcAft>
                    <a:spcPts val="1200"/>
                  </a:spcAft>
                  <a:buClrTx/>
                  <a:buSzTx/>
                  <a:buNone/>
                  <a:defRPr/>
                </a:pPr>
                <a:r>
                  <a:rPr lang="en-GB" spc="-1" dirty="0" err="1">
                    <a:solidFill>
                      <a:srgbClr val="000000"/>
                    </a:solidFill>
                    <a:uFill>
                      <a:solidFill>
                        <a:srgbClr val="FFFFFF"/>
                      </a:solidFill>
                    </a:uFill>
                    <a:latin typeface="Calibri"/>
                    <a:ea typeface="ＭＳ Ｐゴシック"/>
                  </a:rPr>
                  <a:t>Deler</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på</a:t>
                </a:r>
                <a:r>
                  <a:rPr lang="en-GB" spc="-1" dirty="0">
                    <a:solidFill>
                      <a:srgbClr val="000000"/>
                    </a:solidFill>
                    <a:uFill>
                      <a:solidFill>
                        <a:srgbClr val="FFFFFF"/>
                      </a:solidFill>
                    </a:uFill>
                    <a:latin typeface="Calibri"/>
                    <a:ea typeface="ＭＳ Ｐゴシック"/>
                  </a:rPr>
                  <a:t> n-1 </a:t>
                </a:r>
                <a:r>
                  <a:rPr lang="en-GB" spc="-1" dirty="0" err="1">
                    <a:solidFill>
                      <a:srgbClr val="000000"/>
                    </a:solidFill>
                    <a:uFill>
                      <a:solidFill>
                        <a:srgbClr val="FFFFFF"/>
                      </a:solidFill>
                    </a:uFill>
                    <a:latin typeface="Calibri"/>
                    <a:ea typeface="ＭＳ Ｐゴシック"/>
                  </a:rPr>
                  <a:t>fordi</a:t>
                </a:r>
                <a:r>
                  <a:rPr lang="en-GB" spc="-1" dirty="0">
                    <a:solidFill>
                      <a:srgbClr val="000000"/>
                    </a:solidFill>
                    <a:uFill>
                      <a:solidFill>
                        <a:srgbClr val="FFFFFF"/>
                      </a:solidFill>
                    </a:uFill>
                    <a:latin typeface="Calibri"/>
                    <a:ea typeface="ＭＳ Ｐゴシック"/>
                  </a:rPr>
                  <a:t> </a:t>
                </a:r>
              </a:p>
              <a:p>
                <a:pPr eaLnBrk="1" hangingPunct="1">
                  <a:spcBef>
                    <a:spcPct val="0"/>
                  </a:spcBef>
                  <a:spcAft>
                    <a:spcPts val="1200"/>
                  </a:spcAft>
                  <a:buClrTx/>
                  <a:buSzTx/>
                  <a:buNone/>
                  <a:defRPr/>
                </a:pPr>
                <a:r>
                  <a:rPr lang="en-GB" spc="-1" dirty="0" err="1">
                    <a:solidFill>
                      <a:srgbClr val="000000"/>
                    </a:solidFill>
                    <a:uFill>
                      <a:solidFill>
                        <a:srgbClr val="FFFFFF"/>
                      </a:solidFill>
                    </a:uFill>
                    <a:latin typeface="Calibri"/>
                    <a:ea typeface="ＭＳ Ｐゴシック"/>
                  </a:rPr>
                  <a:t>medfører</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en</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restriksjon</a:t>
                </a:r>
                <a:r>
                  <a:rPr lang="en-GB" spc="-1" dirty="0">
                    <a:solidFill>
                      <a:srgbClr val="000000"/>
                    </a:solidFill>
                    <a:uFill>
                      <a:solidFill>
                        <a:srgbClr val="FFFFFF"/>
                      </a:solidFill>
                    </a:uFill>
                    <a:latin typeface="Calibri"/>
                    <a:ea typeface="ＭＳ Ｐゴシック"/>
                  </a:rPr>
                  <a:t>, vi har </a:t>
                </a:r>
                <a:r>
                  <a:rPr lang="en-GB" spc="-1" dirty="0">
                    <a:solidFill>
                      <a:srgbClr val="00B0F0"/>
                    </a:solidFill>
                    <a:uFill>
                      <a:solidFill>
                        <a:srgbClr val="FFFFFF"/>
                      </a:solidFill>
                    </a:uFill>
                    <a:latin typeface="Calibri"/>
                    <a:ea typeface="ＭＳ Ｐゴシック"/>
                  </a:rPr>
                  <a:t>n-1 </a:t>
                </a:r>
                <a:r>
                  <a:rPr lang="en-GB" spc="-1" dirty="0" err="1">
                    <a:solidFill>
                      <a:srgbClr val="00B0F0"/>
                    </a:solidFill>
                    <a:uFill>
                      <a:solidFill>
                        <a:srgbClr val="FFFFFF"/>
                      </a:solidFill>
                    </a:uFill>
                    <a:latin typeface="Calibri"/>
                    <a:ea typeface="ＭＳ Ｐゴシック"/>
                  </a:rPr>
                  <a:t>urrelaterte</a:t>
                </a:r>
                <a:r>
                  <a:rPr lang="en-GB" spc="-1" dirty="0">
                    <a:solidFill>
                      <a:srgbClr val="00B0F0"/>
                    </a:solidFill>
                    <a:uFill>
                      <a:solidFill>
                        <a:srgbClr val="FFFFFF"/>
                      </a:solidFill>
                    </a:uFill>
                    <a:latin typeface="Calibri"/>
                    <a:ea typeface="ＭＳ Ｐゴシック"/>
                  </a:rPr>
                  <a:t> tall</a:t>
                </a:r>
                <a:r>
                  <a:rPr lang="en-GB" spc="-1" dirty="0">
                    <a:solidFill>
                      <a:srgbClr val="000000"/>
                    </a:solidFill>
                    <a:uFill>
                      <a:solidFill>
                        <a:srgbClr val="FFFFFF"/>
                      </a:solidFill>
                    </a:uFill>
                    <a:latin typeface="Calibri"/>
                    <a:ea typeface="ＭＳ Ｐゴシック"/>
                  </a:rPr>
                  <a:t>.</a:t>
                </a:r>
                <a:endParaRPr lang="en-GB" spc="-1" dirty="0">
                  <a:solidFill>
                    <a:srgbClr val="000000"/>
                  </a:solidFill>
                  <a:uFill>
                    <a:solidFill>
                      <a:srgbClr val="FFFFFF"/>
                    </a:solidFill>
                  </a:uFill>
                  <a:latin typeface="Calibri"/>
                </a:endParaRPr>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609600" y="2438640"/>
                <a:ext cx="8153400" cy="4143698"/>
              </a:xfrm>
              <a:prstGeom prst="rect">
                <a:avLst/>
              </a:prstGeom>
              <a:blipFill>
                <a:blip r:embed="rId2"/>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pic>
        <p:nvPicPr>
          <p:cNvPr id="6" name="Bilde 5">
            <a:extLst>
              <a:ext uri="{FF2B5EF4-FFF2-40B4-BE49-F238E27FC236}">
                <a16:creationId xmlns:a16="http://schemas.microsoft.com/office/drawing/2014/main" id="{132804A4-F75E-2340-9D14-453FD883A84D}"/>
              </a:ext>
            </a:extLst>
          </p:cNvPr>
          <p:cNvPicPr/>
          <p:nvPr/>
        </p:nvPicPr>
        <p:blipFill>
          <a:blip r:embed="rId3"/>
          <a:stretch/>
        </p:blipFill>
        <p:spPr>
          <a:xfrm>
            <a:off x="2640564" y="5670777"/>
            <a:ext cx="4521240" cy="457200"/>
          </a:xfrm>
          <a:prstGeom prst="rect">
            <a:avLst/>
          </a:prstGeom>
          <a:ln>
            <a:noFill/>
          </a:ln>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55895"/>
            <a:ext cx="7772400" cy="1143000"/>
          </a:xfrm>
        </p:spPr>
        <p:txBody>
          <a:bodyPr/>
          <a:lstStyle/>
          <a:p>
            <a:pPr defTabSz="914400" eaLnBrk="1" hangingPunct="1">
              <a:defRPr/>
            </a:pPr>
            <a:r>
              <a:rPr lang="nb-NO" noProof="0" dirty="0"/>
              <a:t>Mål på spredning:  </a:t>
            </a:r>
            <a:br>
              <a:rPr lang="nb-NO" noProof="0" dirty="0"/>
            </a:br>
            <a:r>
              <a:rPr lang="nb-NO" noProof="0" dirty="0"/>
              <a:t>Standardavviket</a:t>
            </a:r>
          </a:p>
        </p:txBody>
      </p:sp>
      <p:sp>
        <p:nvSpPr>
          <p:cNvPr id="665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BD30E6A-62F4-444F-8F7B-7FC543DDA35F}" type="slidenum">
              <a:rPr lang="en-US" altLang="en-US" sz="1200" smtClean="0">
                <a:solidFill>
                  <a:schemeClr val="accent1"/>
                </a:solidFill>
              </a:rPr>
              <a:pPr>
                <a:lnSpc>
                  <a:spcPct val="80000"/>
                </a:lnSpc>
                <a:spcBef>
                  <a:spcPct val="0"/>
                </a:spcBef>
                <a:buClrTx/>
                <a:buSzTx/>
                <a:buFontTx/>
                <a:buNone/>
              </a:pPr>
              <a:t>48</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29" name="TextBox 28"/>
              <p:cNvSpPr txBox="1">
                <a:spLocks noChangeArrowheads="1"/>
              </p:cNvSpPr>
              <p:nvPr/>
            </p:nvSpPr>
            <p:spPr bwMode="auto">
              <a:xfrm>
                <a:off x="457200" y="1600200"/>
                <a:ext cx="7924799" cy="382739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500" b="1" u="sng" dirty="0">
                  <a:solidFill>
                    <a:srgbClr val="E81F30"/>
                  </a:solidFill>
                </a:endParaRPr>
              </a:p>
              <a:p>
                <a:pPr marL="285750" indent="-285750" eaLnBrk="1" hangingPunct="1">
                  <a:spcBef>
                    <a:spcPct val="0"/>
                  </a:spcBef>
                  <a:spcAft>
                    <a:spcPts val="1200"/>
                  </a:spcAft>
                  <a:buClrTx/>
                  <a:buSzTx/>
                  <a:defRPr/>
                </a:pPr>
                <a:r>
                  <a:rPr lang="nb-NO" altLang="en-US" dirty="0">
                    <a:solidFill>
                      <a:schemeClr val="tx1"/>
                    </a:solidFill>
                  </a:rPr>
                  <a:t>Summen av ikke kvadrerte avvik fra gjennomsnittet blir alltid null:</a:t>
                </a:r>
              </a:p>
              <a:p>
                <a:pPr eaLnBrk="1" hangingPunct="1">
                  <a:spcBef>
                    <a:spcPct val="0"/>
                  </a:spcBef>
                  <a:spcAft>
                    <a:spcPts val="1200"/>
                  </a:spcAft>
                  <a:buClrTx/>
                  <a:buSzTx/>
                  <a:buNone/>
                  <a:defRPr/>
                </a:pPr>
                <a14:m>
                  <m:oMathPara xmlns:m="http://schemas.openxmlformats.org/officeDocument/2006/math">
                    <m:oMathParaPr>
                      <m:jc m:val="centerGroup"/>
                    </m:oMathParaPr>
                    <m:oMath xmlns:m="http://schemas.openxmlformats.org/officeDocument/2006/math">
                      <m:sSup>
                        <m:sSupPr>
                          <m:ctrlPr>
                            <a:rPr lang="nb-NO" altLang="en-US" i="1">
                              <a:solidFill>
                                <a:schemeClr val="tx1"/>
                              </a:solidFill>
                              <a:latin typeface="Cambria Math" panose="02040503050406030204" pitchFamily="18" charset="0"/>
                            </a:rPr>
                          </m:ctrlPr>
                        </m:sSupPr>
                        <m:e>
                          <m:d>
                            <m:dPr>
                              <m:ctrlPr>
                                <a:rPr lang="nb-NO" altLang="en-US" i="1">
                                  <a:solidFill>
                                    <a:schemeClr val="tx1"/>
                                  </a:solidFill>
                                  <a:latin typeface="Cambria Math" panose="02040503050406030204" pitchFamily="18" charset="0"/>
                                </a:rPr>
                              </m:ctrlPr>
                            </m:dPr>
                            <m:e>
                              <m:sSub>
                                <m:sSubPr>
                                  <m:ctrlPr>
                                    <a:rPr lang="nb-NO" altLang="en-US" i="1">
                                      <a:solidFill>
                                        <a:schemeClr val="tx1"/>
                                      </a:solidFill>
                                      <a:latin typeface="Cambria Math" panose="02040503050406030204" pitchFamily="18" charset="0"/>
                                    </a:rPr>
                                  </m:ctrlPr>
                                </m:sSubPr>
                                <m:e>
                                  <m:r>
                                    <a:rPr lang="nb-NO" altLang="en-US" i="1">
                                      <a:solidFill>
                                        <a:schemeClr val="tx1"/>
                                      </a:solidFill>
                                      <a:latin typeface="Cambria Math" panose="02040503050406030204" pitchFamily="18" charset="0"/>
                                    </a:rPr>
                                    <m:t>𝑥</m:t>
                                  </m:r>
                                </m:e>
                                <m:sub>
                                  <m:r>
                                    <a:rPr lang="nb-NO" altLang="en-US" i="1">
                                      <a:solidFill>
                                        <a:schemeClr val="tx1"/>
                                      </a:solidFill>
                                      <a:latin typeface="Cambria Math" panose="02040503050406030204" pitchFamily="18" charset="0"/>
                                    </a:rPr>
                                    <m:t>1</m:t>
                                  </m:r>
                                </m:sub>
                              </m:sSub>
                              <m:r>
                                <a:rPr lang="nb-NO" altLang="en-US" i="1">
                                  <a:solidFill>
                                    <a:schemeClr val="tx1"/>
                                  </a:solidFill>
                                  <a:latin typeface="Cambria Math" panose="02040503050406030204" pitchFamily="18" charset="0"/>
                                </a:rPr>
                                <m:t>−</m:t>
                              </m:r>
                              <m:acc>
                                <m:accPr>
                                  <m:chr m:val="̅"/>
                                  <m:ctrlPr>
                                    <a:rPr lang="nb-NO" altLang="en-US" i="1">
                                      <a:solidFill>
                                        <a:schemeClr val="tx1"/>
                                      </a:solidFill>
                                      <a:latin typeface="Cambria Math" panose="02040503050406030204" pitchFamily="18" charset="0"/>
                                    </a:rPr>
                                  </m:ctrlPr>
                                </m:accPr>
                                <m:e>
                                  <m:r>
                                    <a:rPr lang="nb-NO" altLang="en-US" i="1">
                                      <a:solidFill>
                                        <a:schemeClr val="tx1"/>
                                      </a:solidFill>
                                      <a:latin typeface="Cambria Math" panose="02040503050406030204" pitchFamily="18" charset="0"/>
                                    </a:rPr>
                                    <m:t>𝑥</m:t>
                                  </m:r>
                                </m:e>
                              </m:acc>
                            </m:e>
                          </m:d>
                        </m:e>
                        <m:sup/>
                      </m:sSup>
                      <m:r>
                        <a:rPr lang="nb-NO" altLang="en-US" i="1">
                          <a:solidFill>
                            <a:schemeClr val="tx1"/>
                          </a:solidFill>
                          <a:latin typeface="Cambria Math" panose="02040503050406030204" pitchFamily="18" charset="0"/>
                        </a:rPr>
                        <m:t>+</m:t>
                      </m:r>
                      <m:sSup>
                        <m:sSupPr>
                          <m:ctrlPr>
                            <a:rPr lang="nb-NO" altLang="en-US" i="1">
                              <a:solidFill>
                                <a:schemeClr val="tx1"/>
                              </a:solidFill>
                              <a:latin typeface="Cambria Math" panose="02040503050406030204" pitchFamily="18" charset="0"/>
                            </a:rPr>
                          </m:ctrlPr>
                        </m:sSupPr>
                        <m:e>
                          <m:d>
                            <m:dPr>
                              <m:ctrlPr>
                                <a:rPr lang="nb-NO" altLang="en-US" i="1">
                                  <a:solidFill>
                                    <a:schemeClr val="tx1"/>
                                  </a:solidFill>
                                  <a:latin typeface="Cambria Math" panose="02040503050406030204" pitchFamily="18" charset="0"/>
                                </a:rPr>
                              </m:ctrlPr>
                            </m:dPr>
                            <m:e>
                              <m:sSub>
                                <m:sSubPr>
                                  <m:ctrlPr>
                                    <a:rPr lang="nb-NO" altLang="en-US" i="1">
                                      <a:solidFill>
                                        <a:schemeClr val="tx1"/>
                                      </a:solidFill>
                                      <a:latin typeface="Cambria Math" panose="02040503050406030204" pitchFamily="18" charset="0"/>
                                    </a:rPr>
                                  </m:ctrlPr>
                                </m:sSubPr>
                                <m:e>
                                  <m:r>
                                    <a:rPr lang="nb-NO" altLang="en-US" i="1">
                                      <a:solidFill>
                                        <a:schemeClr val="tx1"/>
                                      </a:solidFill>
                                      <a:latin typeface="Cambria Math" panose="02040503050406030204" pitchFamily="18" charset="0"/>
                                    </a:rPr>
                                    <m:t>𝑥</m:t>
                                  </m:r>
                                </m:e>
                                <m:sub>
                                  <m:r>
                                    <a:rPr lang="nb-NO" altLang="en-US" i="1">
                                      <a:solidFill>
                                        <a:schemeClr val="tx1"/>
                                      </a:solidFill>
                                      <a:latin typeface="Cambria Math" panose="02040503050406030204" pitchFamily="18" charset="0"/>
                                    </a:rPr>
                                    <m:t>2</m:t>
                                  </m:r>
                                </m:sub>
                              </m:sSub>
                              <m:r>
                                <a:rPr lang="nb-NO" altLang="en-US" i="1">
                                  <a:solidFill>
                                    <a:schemeClr val="tx1"/>
                                  </a:solidFill>
                                  <a:latin typeface="Cambria Math" panose="02040503050406030204" pitchFamily="18" charset="0"/>
                                </a:rPr>
                                <m:t>−</m:t>
                              </m:r>
                              <m:acc>
                                <m:accPr>
                                  <m:chr m:val="̅"/>
                                  <m:ctrlPr>
                                    <a:rPr lang="nb-NO" altLang="en-US" i="1">
                                      <a:solidFill>
                                        <a:schemeClr val="tx1"/>
                                      </a:solidFill>
                                      <a:latin typeface="Cambria Math" panose="02040503050406030204" pitchFamily="18" charset="0"/>
                                    </a:rPr>
                                  </m:ctrlPr>
                                </m:accPr>
                                <m:e>
                                  <m:r>
                                    <a:rPr lang="nb-NO" altLang="en-US" i="1">
                                      <a:solidFill>
                                        <a:schemeClr val="tx1"/>
                                      </a:solidFill>
                                      <a:latin typeface="Cambria Math" panose="02040503050406030204" pitchFamily="18" charset="0"/>
                                    </a:rPr>
                                    <m:t>𝑥</m:t>
                                  </m:r>
                                </m:e>
                              </m:acc>
                            </m:e>
                          </m:d>
                        </m:e>
                        <m:sup/>
                      </m:sSup>
                      <m:r>
                        <a:rPr lang="nb-NO" altLang="en-US" i="1">
                          <a:solidFill>
                            <a:schemeClr val="tx1"/>
                          </a:solidFill>
                          <a:latin typeface="Cambria Math" panose="02040503050406030204" pitchFamily="18" charset="0"/>
                        </a:rPr>
                        <m:t>+…+</m:t>
                      </m:r>
                      <m:sSup>
                        <m:sSupPr>
                          <m:ctrlPr>
                            <a:rPr lang="nb-NO" altLang="en-US" i="1">
                              <a:solidFill>
                                <a:schemeClr val="tx1"/>
                              </a:solidFill>
                              <a:latin typeface="Cambria Math" panose="02040503050406030204" pitchFamily="18" charset="0"/>
                            </a:rPr>
                          </m:ctrlPr>
                        </m:sSupPr>
                        <m:e>
                          <m:d>
                            <m:dPr>
                              <m:ctrlPr>
                                <a:rPr lang="nb-NO" altLang="en-US" i="1">
                                  <a:solidFill>
                                    <a:schemeClr val="tx1"/>
                                  </a:solidFill>
                                  <a:latin typeface="Cambria Math" panose="02040503050406030204" pitchFamily="18" charset="0"/>
                                </a:rPr>
                              </m:ctrlPr>
                            </m:dPr>
                            <m:e>
                              <m:sSub>
                                <m:sSubPr>
                                  <m:ctrlPr>
                                    <a:rPr lang="nb-NO" altLang="en-US" i="1">
                                      <a:solidFill>
                                        <a:schemeClr val="tx1"/>
                                      </a:solidFill>
                                      <a:latin typeface="Cambria Math" panose="02040503050406030204" pitchFamily="18" charset="0"/>
                                    </a:rPr>
                                  </m:ctrlPr>
                                </m:sSubPr>
                                <m:e>
                                  <m:r>
                                    <a:rPr lang="nb-NO" altLang="en-US" i="1">
                                      <a:solidFill>
                                        <a:schemeClr val="tx1"/>
                                      </a:solidFill>
                                      <a:latin typeface="Cambria Math" panose="02040503050406030204" pitchFamily="18" charset="0"/>
                                    </a:rPr>
                                    <m:t>𝑥</m:t>
                                  </m:r>
                                </m:e>
                                <m:sub>
                                  <m:r>
                                    <a:rPr lang="nb-NO" altLang="en-US" i="1">
                                      <a:solidFill>
                                        <a:schemeClr val="tx1"/>
                                      </a:solidFill>
                                      <a:latin typeface="Cambria Math" panose="02040503050406030204" pitchFamily="18" charset="0"/>
                                    </a:rPr>
                                    <m:t>𝑛</m:t>
                                  </m:r>
                                </m:sub>
                              </m:sSub>
                              <m:r>
                                <a:rPr lang="nb-NO" altLang="en-US" i="1">
                                  <a:solidFill>
                                    <a:schemeClr val="tx1"/>
                                  </a:solidFill>
                                  <a:latin typeface="Cambria Math" panose="02040503050406030204" pitchFamily="18" charset="0"/>
                                </a:rPr>
                                <m:t>−</m:t>
                              </m:r>
                              <m:acc>
                                <m:accPr>
                                  <m:chr m:val="̅"/>
                                  <m:ctrlPr>
                                    <a:rPr lang="nb-NO" altLang="en-US" i="1">
                                      <a:solidFill>
                                        <a:schemeClr val="tx1"/>
                                      </a:solidFill>
                                      <a:latin typeface="Cambria Math" panose="02040503050406030204" pitchFamily="18" charset="0"/>
                                    </a:rPr>
                                  </m:ctrlPr>
                                </m:accPr>
                                <m:e>
                                  <m:r>
                                    <a:rPr lang="nb-NO" altLang="en-US" i="1">
                                      <a:solidFill>
                                        <a:schemeClr val="tx1"/>
                                      </a:solidFill>
                                      <a:latin typeface="Cambria Math" panose="02040503050406030204" pitchFamily="18" charset="0"/>
                                    </a:rPr>
                                    <m:t>𝑥</m:t>
                                  </m:r>
                                </m:e>
                              </m:acc>
                            </m:e>
                          </m:d>
                        </m:e>
                        <m:sup/>
                      </m:sSup>
                      <m:r>
                        <a:rPr lang="nb-NO" altLang="en-US" i="1">
                          <a:solidFill>
                            <a:schemeClr val="tx1"/>
                          </a:solidFill>
                          <a:latin typeface="Cambria Math" panose="02040503050406030204" pitchFamily="18" charset="0"/>
                        </a:rPr>
                        <m:t>=0 </m:t>
                      </m:r>
                    </m:oMath>
                  </m:oMathPara>
                </a14:m>
                <a:endParaRPr lang="nb-NO" altLang="en-US" b="0" dirty="0">
                  <a:solidFill>
                    <a:schemeClr val="tx1"/>
                  </a:solidFill>
                </a:endParaRPr>
              </a:p>
              <a:p>
                <a:pPr marL="1028700" lvl="1" eaLnBrk="1" hangingPunct="1">
                  <a:spcBef>
                    <a:spcPct val="0"/>
                  </a:spcBef>
                  <a:spcAft>
                    <a:spcPts val="1200"/>
                  </a:spcAft>
                  <a:buClrTx/>
                  <a:buSzTx/>
                  <a:buFont typeface="Wingdings" pitchFamily="2" charset="2"/>
                  <a:buChar char="Ø"/>
                  <a:defRPr/>
                </a:pPr>
                <a:r>
                  <a:rPr lang="nb-NO" altLang="en-US" dirty="0">
                    <a:solidFill>
                      <a:schemeClr val="tx1"/>
                    </a:solidFill>
                  </a:rPr>
                  <a:t>Negative avstander kansellerer positive</a:t>
                </a:r>
              </a:p>
              <a:p>
                <a:pPr marL="1028700" lvl="1" eaLnBrk="1" hangingPunct="1">
                  <a:spcBef>
                    <a:spcPct val="0"/>
                  </a:spcBef>
                  <a:spcAft>
                    <a:spcPts val="1200"/>
                  </a:spcAft>
                  <a:buClrTx/>
                  <a:buSzTx/>
                  <a:buFont typeface="Wingdings" pitchFamily="2" charset="2"/>
                  <a:buChar char="Ø"/>
                  <a:defRPr/>
                </a:pPr>
                <a:r>
                  <a:rPr lang="nb-NO" altLang="en-US" dirty="0">
                    <a:solidFill>
                      <a:schemeClr val="tx1"/>
                    </a:solidFill>
                  </a:rPr>
                  <a:t>Dette er på grunn av hvordan gjennomsnittet er beregnet</a:t>
                </a:r>
              </a:p>
              <a:p>
                <a:pPr eaLnBrk="1" hangingPunct="1">
                  <a:spcBef>
                    <a:spcPct val="0"/>
                  </a:spcBef>
                  <a:spcAft>
                    <a:spcPts val="1200"/>
                  </a:spcAft>
                  <a:buClrTx/>
                  <a:buSzTx/>
                  <a:buNone/>
                  <a:defRPr/>
                </a:pPr>
                <a:endParaRPr lang="nb-NO" altLang="en-US" dirty="0">
                  <a:solidFill>
                    <a:schemeClr val="tx1"/>
                  </a:solidFill>
                </a:endParaRPr>
              </a:p>
              <a:p>
                <a:pPr marL="285750" indent="-285750" eaLnBrk="1" hangingPunct="1">
                  <a:spcBef>
                    <a:spcPct val="0"/>
                  </a:spcBef>
                  <a:spcAft>
                    <a:spcPts val="1200"/>
                  </a:spcAft>
                  <a:buClrTx/>
                  <a:buSzTx/>
                  <a:defRPr/>
                </a:pPr>
                <a:r>
                  <a:rPr lang="nb-NO" altLang="en-US" dirty="0">
                    <a:solidFill>
                      <a:schemeClr val="tx1"/>
                    </a:solidFill>
                  </a:rPr>
                  <a:t>Ved beregning av varians/standardavvik summerer vi i stedet de </a:t>
                </a:r>
                <a:r>
                  <a:rPr lang="nb-NO" altLang="en-US" i="1" dirty="0">
                    <a:solidFill>
                      <a:schemeClr val="tx1"/>
                    </a:solidFill>
                  </a:rPr>
                  <a:t>kvadrerte</a:t>
                </a:r>
                <a:r>
                  <a:rPr lang="nb-NO" altLang="en-US" dirty="0">
                    <a:solidFill>
                      <a:schemeClr val="tx1"/>
                    </a:solidFill>
                  </a:rPr>
                  <a:t> avstandene. </a:t>
                </a:r>
              </a:p>
              <a:p>
                <a:pPr marL="285750" indent="-285750" eaLnBrk="1" hangingPunct="1">
                  <a:spcBef>
                    <a:spcPct val="0"/>
                  </a:spcBef>
                  <a:spcAft>
                    <a:spcPts val="1200"/>
                  </a:spcAft>
                  <a:buClrTx/>
                  <a:buSzTx/>
                  <a:defRPr/>
                </a:pPr>
                <a:r>
                  <a:rPr lang="nb-NO" altLang="en-US" dirty="0">
                    <a:solidFill>
                      <a:schemeClr val="tx1"/>
                    </a:solidFill>
                  </a:rPr>
                  <a:t>Observasjoner like langt fra hverandre i begge retninger bidrar like mye til spredningsmålet</a:t>
                </a:r>
                <a:endParaRPr lang="nb-NO" altLang="en-US" b="0" dirty="0">
                  <a:solidFill>
                    <a:schemeClr val="tx1"/>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457200" y="1600200"/>
                <a:ext cx="7924799" cy="3827394"/>
              </a:xfrm>
              <a:prstGeom prst="rect">
                <a:avLst/>
              </a:prstGeom>
              <a:blipFill>
                <a:blip r:embed="rId2"/>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extLst>
      <p:ext uri="{BB962C8B-B14F-4D97-AF65-F5344CB8AC3E}">
        <p14:creationId xmlns:p14="http://schemas.microsoft.com/office/powerpoint/2010/main" val="386122159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noProof="0" dirty="0"/>
              <a:t>Beregne standardavviket 1</a:t>
            </a:r>
          </a:p>
        </p:txBody>
      </p:sp>
      <p:sp>
        <p:nvSpPr>
          <p:cNvPr id="675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841A76A-6D86-4D3A-849E-7B161F545961}" type="slidenum">
              <a:rPr lang="en-US" altLang="en-US" sz="1200" smtClean="0">
                <a:solidFill>
                  <a:schemeClr val="accent1"/>
                </a:solidFill>
              </a:rPr>
              <a:pPr>
                <a:lnSpc>
                  <a:spcPct val="80000"/>
                </a:lnSpc>
                <a:spcBef>
                  <a:spcPct val="0"/>
                </a:spcBef>
                <a:buClrTx/>
                <a:buSzTx/>
                <a:buFontTx/>
                <a:buNone/>
              </a:pPr>
              <a:t>49</a:t>
            </a:fld>
            <a:endParaRPr lang="en-US" altLang="en-US" sz="1200">
              <a:solidFill>
                <a:schemeClr val="accent1"/>
              </a:solidFill>
            </a:endParaRPr>
          </a:p>
        </p:txBody>
      </p:sp>
      <p:pic>
        <p:nvPicPr>
          <p:cNvPr id="6" name="Picture 5" descr="The animations display how standard deviation can be calculated from a set of data values depicting the number of pets owned by a group of nine children. First, the “Mean” value 5 is calculated by adding all the values from 0 to 9, and divides the result by 2. Then, each deviation is calculated by subtracting observation from the mean value 5."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711" y="1096885"/>
            <a:ext cx="1130688" cy="323927"/>
          </a:xfrm>
          <a:prstGeom prst="rect">
            <a:avLst/>
          </a:prstGeom>
        </p:spPr>
      </p:pic>
      <p:pic>
        <p:nvPicPr>
          <p:cNvPr id="7" name="Picture 6" descr="To skip animation steps, move to the next slide."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957" y="1204180"/>
            <a:ext cx="1159928" cy="343932"/>
          </a:xfrm>
          <a:prstGeom prst="rect">
            <a:avLst/>
          </a:prstGeom>
        </p:spPr>
      </p:pic>
      <p:sp>
        <p:nvSpPr>
          <p:cNvPr id="67587" name="Rectangle 3"/>
          <p:cNvSpPr txBox="1">
            <a:spLocks noChangeArrowheads="1"/>
          </p:cNvSpPr>
          <p:nvPr/>
        </p:nvSpPr>
        <p:spPr bwMode="auto">
          <a:xfrm>
            <a:off x="381000" y="1489075"/>
            <a:ext cx="8534400" cy="795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sz="2400" b="1" u="sng" dirty="0">
                <a:solidFill>
                  <a:schemeClr val="accent1"/>
                </a:solidFill>
              </a:rPr>
              <a:t>Eksempel</a:t>
            </a:r>
            <a:r>
              <a:rPr lang="nb-NO" altLang="en-US" sz="2400" b="1" dirty="0">
                <a:solidFill>
                  <a:schemeClr val="accent1"/>
                </a:solidFill>
              </a:rPr>
              <a:t>:</a:t>
            </a:r>
            <a:r>
              <a:rPr lang="nb-NO" altLang="en-US" sz="2400" dirty="0">
                <a:solidFill>
                  <a:srgbClr val="000000"/>
                </a:solidFill>
              </a:rPr>
              <a:t> Vi ser på følgende data på antall kjæledyr ni forskjellige barn har.</a:t>
            </a:r>
          </a:p>
        </p:txBody>
      </p:sp>
      <p:pic>
        <p:nvPicPr>
          <p:cNvPr id="67589" name="Picture 10" descr="already described"/>
          <p:cNvPicPr>
            <a:picLocks noChangeAspect="1"/>
          </p:cNvPicPr>
          <p:nvPr/>
        </p:nvPicPr>
        <p:blipFill>
          <a:blip r:embed="rId5">
            <a:extLst>
              <a:ext uri="{28A0092B-C50C-407E-A947-70E740481C1C}">
                <a14:useLocalDpi xmlns:a14="http://schemas.microsoft.com/office/drawing/2010/main" val="0"/>
              </a:ext>
            </a:extLst>
          </a:blip>
          <a:srcRect l="8676" t="44292" r="7045"/>
          <a:stretch>
            <a:fillRect/>
          </a:stretch>
        </p:blipFill>
        <p:spPr bwMode="auto">
          <a:xfrm>
            <a:off x="2193925" y="4598988"/>
            <a:ext cx="5033963"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20" name="TextBox 29"/>
          <p:cNvSpPr txBox="1">
            <a:spLocks noChangeArrowheads="1"/>
          </p:cNvSpPr>
          <p:nvPr/>
        </p:nvSpPr>
        <p:spPr bwMode="auto">
          <a:xfrm>
            <a:off x="3749675" y="5424488"/>
            <a:ext cx="2217738"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b="1" err="1">
                <a:solidFill>
                  <a:schemeClr val="tx1"/>
                </a:solidFill>
              </a:rPr>
              <a:t>Antall</a:t>
            </a:r>
            <a:r>
              <a:rPr lang="en-US" altLang="en-US" b="1">
                <a:solidFill>
                  <a:schemeClr val="tx1"/>
                </a:solidFill>
              </a:rPr>
              <a:t> </a:t>
            </a:r>
            <a:r>
              <a:rPr lang="en-US" altLang="en-US" b="1" err="1">
                <a:solidFill>
                  <a:schemeClr val="tx1"/>
                </a:solidFill>
              </a:rPr>
              <a:t>kjæledyr</a:t>
            </a:r>
            <a:endParaRPr lang="en-US" altLang="en-US" b="1">
              <a:solidFill>
                <a:schemeClr val="tx1"/>
              </a:solidFill>
            </a:endParaRPr>
          </a:p>
        </p:txBody>
      </p:sp>
      <p:sp>
        <p:nvSpPr>
          <p:cNvPr id="10" name="Rectangle 9"/>
          <p:cNvSpPr/>
          <p:nvPr/>
        </p:nvSpPr>
        <p:spPr bwMode="auto">
          <a:xfrm>
            <a:off x="2095500" y="2489200"/>
            <a:ext cx="4935538" cy="1400383"/>
          </a:xfrm>
          <a:prstGeom prst="rect">
            <a:avLst/>
          </a:prstGeom>
          <a:solidFill>
            <a:srgbClr val="B7D3FB"/>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457200" indent="-457200" eaLnBrk="1" hangingPunct="1">
              <a:spcAft>
                <a:spcPts val="600"/>
              </a:spcAft>
              <a:buFont typeface="Arial" pitchFamily="34" charset="0"/>
              <a:buAutoNum type="arabicPeriod"/>
              <a:defRPr/>
            </a:pPr>
            <a:r>
              <a:rPr lang="nb-NO" sz="2000" dirty="0" err="1">
                <a:solidFill>
                  <a:srgbClr val="000000"/>
                </a:solidFill>
                <a:ea typeface="ＭＳ Ｐゴシック" pitchFamily="34" charset="-128"/>
              </a:rPr>
              <a:t>Beregn</a:t>
            </a:r>
            <a:r>
              <a:rPr lang="nb-NO" sz="2000" dirty="0">
                <a:solidFill>
                  <a:srgbClr val="000000"/>
                </a:solidFill>
                <a:ea typeface="ＭＳ Ｐゴシック" pitchFamily="34" charset="-128"/>
              </a:rPr>
              <a:t> gjennomsnittet.</a:t>
            </a:r>
          </a:p>
          <a:p>
            <a:pPr marL="457200" indent="-457200" eaLnBrk="1" hangingPunct="1">
              <a:buFont typeface="Arial" pitchFamily="34" charset="0"/>
              <a:buAutoNum type="arabicPeriod"/>
              <a:defRPr/>
            </a:pPr>
            <a:r>
              <a:rPr lang="nb-NO" sz="2000" dirty="0" err="1">
                <a:solidFill>
                  <a:srgbClr val="000000"/>
                </a:solidFill>
                <a:ea typeface="ＭＳ Ｐゴシック" pitchFamily="34" charset="-128"/>
              </a:rPr>
              <a:t>Beregn</a:t>
            </a:r>
            <a:r>
              <a:rPr lang="nb-NO" sz="2000" dirty="0">
                <a:solidFill>
                  <a:srgbClr val="000000"/>
                </a:solidFill>
                <a:ea typeface="ＭＳ Ｐゴシック" pitchFamily="34" charset="-128"/>
              </a:rPr>
              <a:t> hvert </a:t>
            </a:r>
            <a:r>
              <a:rPr lang="nb-NO" sz="2000" i="1" dirty="0">
                <a:solidFill>
                  <a:srgbClr val="000000"/>
                </a:solidFill>
                <a:ea typeface="ＭＳ Ｐゴシック" pitchFamily="34" charset="-128"/>
              </a:rPr>
              <a:t>avvik.</a:t>
            </a:r>
          </a:p>
          <a:p>
            <a:pPr marL="1371600" lvl="2" indent="-457200" eaLnBrk="1" hangingPunct="1">
              <a:spcAft>
                <a:spcPts val="600"/>
              </a:spcAft>
              <a:defRPr/>
            </a:pPr>
            <a:r>
              <a:rPr lang="nb-NO" sz="2000" b="1" i="1" dirty="0">
                <a:solidFill>
                  <a:srgbClr val="000000"/>
                </a:solidFill>
                <a:ea typeface="ＭＳ Ｐゴシック" pitchFamily="34" charset="-128"/>
              </a:rPr>
              <a:t>avvik </a:t>
            </a:r>
            <a:r>
              <a:rPr lang="nb-NO" sz="2000" i="1" dirty="0">
                <a:solidFill>
                  <a:srgbClr val="000000"/>
                </a:solidFill>
                <a:ea typeface="ＭＳ Ｐゴシック" pitchFamily="34" charset="-128"/>
              </a:rPr>
              <a:t>= observasjon – gjennomsnitt</a:t>
            </a:r>
          </a:p>
        </p:txBody>
      </p:sp>
      <p:grpSp>
        <p:nvGrpSpPr>
          <p:cNvPr id="4" name="Group 21" descr="already described"/>
          <p:cNvGrpSpPr>
            <a:grpSpLocks/>
          </p:cNvGrpSpPr>
          <p:nvPr/>
        </p:nvGrpSpPr>
        <p:grpSpPr bwMode="auto">
          <a:xfrm>
            <a:off x="4487863" y="5229225"/>
            <a:ext cx="814387" cy="1206500"/>
            <a:chOff x="5422191" y="3850780"/>
            <a:chExt cx="814219" cy="1207434"/>
          </a:xfrm>
        </p:grpSpPr>
        <p:grpSp>
          <p:nvGrpSpPr>
            <p:cNvPr id="67622" name="Group 17"/>
            <p:cNvGrpSpPr>
              <a:grpSpLocks/>
            </p:cNvGrpSpPr>
            <p:nvPr/>
          </p:nvGrpSpPr>
          <p:grpSpPr bwMode="auto">
            <a:xfrm>
              <a:off x="5422191" y="3850780"/>
              <a:ext cx="814219" cy="1207434"/>
              <a:chOff x="3753799" y="2432131"/>
              <a:chExt cx="814219" cy="1207434"/>
            </a:xfrm>
          </p:grpSpPr>
          <p:cxnSp>
            <p:nvCxnSpPr>
              <p:cNvPr id="15" name="Straight Arrow Connector 14"/>
              <p:cNvCxnSpPr>
                <a:cxnSpLocks noChangeShapeType="1"/>
              </p:cNvCxnSpPr>
              <p:nvPr/>
            </p:nvCxnSpPr>
            <p:spPr bwMode="auto">
              <a:xfrm rot="5400000" flipH="1" flipV="1">
                <a:off x="3720038" y="2870621"/>
                <a:ext cx="878568" cy="1588"/>
              </a:xfrm>
              <a:prstGeom prst="straightConnector1">
                <a:avLst/>
              </a:prstGeom>
              <a:noFill/>
              <a:ln w="19050">
                <a:solidFill>
                  <a:schemeClr val="tx1"/>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3753799" y="3270980"/>
                <a:ext cx="814219" cy="368585"/>
              </a:xfrm>
              <a:prstGeom prst="rect">
                <a:avLst/>
              </a:prstGeom>
              <a:solidFill>
                <a:srgbClr val="FADA7A"/>
              </a:solidFill>
              <a:ln w="10000">
                <a:solidFill>
                  <a:srgbClr val="FADA7A"/>
                </a:solidFill>
                <a:miter lim="800000"/>
                <a:headEnd/>
                <a:tailEnd/>
              </a:ln>
              <a:effectLst>
                <a:outerShdw blurRad="38100" dist="30000" dir="5400000" rotWithShape="0">
                  <a:srgbClr val="808080">
                    <a:alpha val="45000"/>
                  </a:srgbClr>
                </a:outerShdw>
              </a:effec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r>
                  <a:rPr lang="en-US" altLang="en-US" sz="1800" i="1">
                    <a:solidFill>
                      <a:srgbClr val="000000"/>
                    </a:solidFill>
                  </a:rPr>
                  <a:t>    </a:t>
                </a:r>
                <a:r>
                  <a:rPr lang="en-US" altLang="en-US" sz="1800">
                    <a:solidFill>
                      <a:srgbClr val="000000"/>
                    </a:solidFill>
                  </a:rPr>
                  <a:t>= 5</a:t>
                </a:r>
                <a:endParaRPr lang="en-US" altLang="en-US" sz="1800" i="1">
                  <a:solidFill>
                    <a:srgbClr val="000000"/>
                  </a:solidFill>
                </a:endParaRPr>
              </a:p>
            </p:txBody>
          </p:sp>
        </p:grpSp>
        <p:graphicFrame>
          <p:nvGraphicFramePr>
            <p:cNvPr id="67623" name="Object 2"/>
            <p:cNvGraphicFramePr>
              <a:graphicFrameLocks noChangeAspect="1"/>
            </p:cNvGraphicFramePr>
            <p:nvPr/>
          </p:nvGraphicFramePr>
          <p:xfrm>
            <a:off x="5482504" y="4662621"/>
            <a:ext cx="307911" cy="363818"/>
          </p:xfrm>
          <a:graphic>
            <a:graphicData uri="http://schemas.openxmlformats.org/presentationml/2006/ole">
              <mc:AlternateContent xmlns:mc="http://schemas.openxmlformats.org/markup-compatibility/2006">
                <mc:Choice xmlns:v="urn:schemas-microsoft-com:vml" Requires="v">
                  <p:oleObj spid="_x0000_s109604" name="Equation" r:id="rId6" imgW="139680" imgH="164880" progId="Equation.3">
                    <p:embed/>
                  </p:oleObj>
                </mc:Choice>
                <mc:Fallback>
                  <p:oleObj name="Equation" r:id="rId6" imgW="139680" imgH="164880" progId="Equation.3">
                    <p:embed/>
                    <p:pic>
                      <p:nvPicPr>
                        <p:cNvPr id="67623" name="Object 2"/>
                        <p:cNvPicPr>
                          <a:picLocks noChangeAspect="1" noChangeArrowheads="1"/>
                        </p:cNvPicPr>
                        <p:nvPr/>
                      </p:nvPicPr>
                      <p:blipFill>
                        <a:blip r:embed="rId7"/>
                        <a:srcRect/>
                        <a:stretch>
                          <a:fillRect/>
                        </a:stretch>
                      </p:blipFill>
                      <p:spPr bwMode="auto">
                        <a:xfrm>
                          <a:off x="5482504" y="4662621"/>
                          <a:ext cx="307911" cy="36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grpSp>
        <p:nvGrpSpPr>
          <p:cNvPr id="2" name="Group 25" descr="already described"/>
          <p:cNvGrpSpPr>
            <a:grpSpLocks/>
          </p:cNvGrpSpPr>
          <p:nvPr/>
        </p:nvGrpSpPr>
        <p:grpSpPr bwMode="auto">
          <a:xfrm>
            <a:off x="2846390" y="3879850"/>
            <a:ext cx="1996270" cy="369888"/>
            <a:chOff x="3810000" y="2743756"/>
            <a:chExt cx="1996370" cy="369332"/>
          </a:xfrm>
        </p:grpSpPr>
        <p:cxnSp>
          <p:nvCxnSpPr>
            <p:cNvPr id="18" name="Straight Arrow Connector 17"/>
            <p:cNvCxnSpPr>
              <a:cxnSpLocks noChangeShapeType="1"/>
            </p:cNvCxnSpPr>
            <p:nvPr/>
          </p:nvCxnSpPr>
          <p:spPr bwMode="auto">
            <a:xfrm>
              <a:off x="3810000" y="3111502"/>
              <a:ext cx="1996370" cy="1586"/>
            </a:xfrm>
            <a:prstGeom prst="straightConnector1">
              <a:avLst/>
            </a:prstGeom>
            <a:noFill/>
            <a:ln w="19050">
              <a:solidFill>
                <a:srgbClr val="800000"/>
              </a:solidFill>
              <a:round/>
              <a:headEnd type="arrow" w="med" len="me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67629" name="TextBox 24"/>
            <p:cNvSpPr txBox="1">
              <a:spLocks noChangeArrowheads="1"/>
            </p:cNvSpPr>
            <p:nvPr/>
          </p:nvSpPr>
          <p:spPr bwMode="auto">
            <a:xfrm>
              <a:off x="3810001" y="2743756"/>
              <a:ext cx="1819820" cy="3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err="1">
                  <a:solidFill>
                    <a:schemeClr val="tx1"/>
                  </a:solidFill>
                </a:rPr>
                <a:t>avvik</a:t>
              </a:r>
              <a:r>
                <a:rPr lang="en-US" altLang="en-US" sz="1800">
                  <a:solidFill>
                    <a:schemeClr val="tx1"/>
                  </a:solidFill>
                </a:rPr>
                <a:t>: 1 </a:t>
              </a:r>
              <a:r>
                <a:rPr lang="en-US" altLang="en-US" sz="1800" i="1">
                  <a:solidFill>
                    <a:srgbClr val="000000"/>
                  </a:solidFill>
                </a:rPr>
                <a:t>–</a:t>
              </a:r>
              <a:r>
                <a:rPr lang="en-US" altLang="en-US" sz="1800">
                  <a:solidFill>
                    <a:schemeClr val="tx1"/>
                  </a:solidFill>
                </a:rPr>
                <a:t> 5 = -4</a:t>
              </a:r>
            </a:p>
          </p:txBody>
        </p:sp>
      </p:grpSp>
      <p:grpSp>
        <p:nvGrpSpPr>
          <p:cNvPr id="3" name="Group 26" descr="already described"/>
          <p:cNvGrpSpPr>
            <a:grpSpLocks/>
          </p:cNvGrpSpPr>
          <p:nvPr/>
        </p:nvGrpSpPr>
        <p:grpSpPr bwMode="auto">
          <a:xfrm>
            <a:off x="4870451" y="4273551"/>
            <a:ext cx="1742785" cy="369332"/>
            <a:chOff x="3809999" y="2743757"/>
            <a:chExt cx="1742469" cy="369254"/>
          </a:xfrm>
        </p:grpSpPr>
        <p:cxnSp>
          <p:nvCxnSpPr>
            <p:cNvPr id="21" name="Straight Arrow Connector 20"/>
            <p:cNvCxnSpPr>
              <a:cxnSpLocks noChangeShapeType="1"/>
            </p:cNvCxnSpPr>
            <p:nvPr/>
          </p:nvCxnSpPr>
          <p:spPr bwMode="auto">
            <a:xfrm>
              <a:off x="3809999" y="3110393"/>
              <a:ext cx="1523724" cy="1587"/>
            </a:xfrm>
            <a:prstGeom prst="straightConnector1">
              <a:avLst/>
            </a:prstGeom>
            <a:noFill/>
            <a:ln w="19050">
              <a:solidFill>
                <a:srgbClr val="800000"/>
              </a:solidFill>
              <a:round/>
              <a:headEnd type="arrow" w="med" len="me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
          <p:nvSpPr>
            <p:cNvPr id="67627" name="TextBox 28"/>
            <p:cNvSpPr txBox="1">
              <a:spLocks noChangeArrowheads="1"/>
            </p:cNvSpPr>
            <p:nvPr/>
          </p:nvSpPr>
          <p:spPr bwMode="auto">
            <a:xfrm>
              <a:off x="3809999" y="2743757"/>
              <a:ext cx="1742469" cy="36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err="1">
                  <a:solidFill>
                    <a:schemeClr val="tx1"/>
                  </a:solidFill>
                </a:rPr>
                <a:t>avvik</a:t>
              </a:r>
              <a:r>
                <a:rPr lang="en-US" altLang="en-US" sz="1800">
                  <a:solidFill>
                    <a:schemeClr val="tx1"/>
                  </a:solidFill>
                </a:rPr>
                <a:t>: 8 </a:t>
              </a:r>
              <a:r>
                <a:rPr lang="en-US" altLang="en-US" sz="1800" i="1">
                  <a:solidFill>
                    <a:srgbClr val="000000"/>
                  </a:solidFill>
                </a:rPr>
                <a:t>–</a:t>
              </a:r>
              <a:r>
                <a:rPr lang="en-US" altLang="en-US" sz="1800">
                  <a:solidFill>
                    <a:schemeClr val="tx1"/>
                  </a:solidFill>
                </a:rPr>
                <a:t> 5 = 3</a:t>
              </a:r>
            </a:p>
          </p:txBody>
        </p:sp>
      </p:grpSp>
    </p:spTree>
    <p:extLst>
      <p:ext uri="{BB962C8B-B14F-4D97-AF65-F5344CB8AC3E}">
        <p14:creationId xmlns:p14="http://schemas.microsoft.com/office/powerpoint/2010/main" val="2178916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1000"/>
                                        <p:tgtEl>
                                          <p:spTgt spid="10">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1000"/>
                                        <p:tgtEl>
                                          <p:spTgt spid="1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Shape 1"/>
          <p:cNvSpPr txBox="1"/>
          <p:nvPr/>
        </p:nvSpPr>
        <p:spPr>
          <a:xfrm>
            <a:off x="457200" y="274680"/>
            <a:ext cx="8229240" cy="1142640"/>
          </a:xfrm>
          <a:prstGeom prst="rect">
            <a:avLst/>
          </a:prstGeom>
          <a:noFill/>
          <a:ln w="9360">
            <a:noFill/>
          </a:ln>
        </p:spPr>
        <p:txBody>
          <a:bodyPr anchor="ctr">
            <a:normAutofit/>
          </a:bodyPr>
          <a:lstStyle/>
          <a:p>
            <a:pPr algn="ctr">
              <a:lnSpc>
                <a:spcPct val="100000"/>
              </a:lnSpc>
            </a:pPr>
            <a:r>
              <a:rPr lang="en-GB" sz="4400" b="0" strike="noStrike" spc="-1">
                <a:solidFill>
                  <a:srgbClr val="05E0DB"/>
                </a:solidFill>
                <a:uFill>
                  <a:solidFill>
                    <a:srgbClr val="FFFFFF"/>
                  </a:solidFill>
                </a:uFill>
                <a:latin typeface="Calibri"/>
              </a:rPr>
              <a:t>Innhold i kurset</a:t>
            </a:r>
            <a:endParaRPr lang="en-GB" sz="4400" b="0" strike="noStrike" spc="-1">
              <a:solidFill>
                <a:srgbClr val="FFFFFF"/>
              </a:solidFill>
              <a:uFill>
                <a:solidFill>
                  <a:srgbClr val="FFFFFF"/>
                </a:solidFill>
              </a:uFill>
              <a:latin typeface="Arial"/>
            </a:endParaRPr>
          </a:p>
        </p:txBody>
      </p:sp>
      <p:sp>
        <p:nvSpPr>
          <p:cNvPr id="229" name="TextShape 2"/>
          <p:cNvSpPr txBox="1"/>
          <p:nvPr/>
        </p:nvSpPr>
        <p:spPr>
          <a:xfrm>
            <a:off x="457200" y="1981440"/>
            <a:ext cx="8229240" cy="4525560"/>
          </a:xfrm>
          <a:prstGeom prst="rect">
            <a:avLst/>
          </a:prstGeom>
          <a:noFill/>
          <a:ln w="9360">
            <a:noFill/>
          </a:ln>
        </p:spPr>
        <p:txBody>
          <a:bodyPr/>
          <a:lstStyle/>
          <a:p>
            <a:pPr marL="343080" indent="-342720">
              <a:lnSpc>
                <a:spcPct val="100000"/>
              </a:lnSpc>
              <a:spcBef>
                <a:spcPts val="641"/>
              </a:spcBef>
              <a:buClr>
                <a:srgbClr val="000000"/>
              </a:buClr>
              <a:buFont typeface="Arial"/>
              <a:buChar char="•"/>
            </a:pPr>
            <a:r>
              <a:rPr lang="en-GB" sz="3200" b="0" strike="noStrike" spc="-1">
                <a:solidFill>
                  <a:srgbClr val="000000"/>
                </a:solidFill>
                <a:uFill>
                  <a:solidFill>
                    <a:srgbClr val="FFFFFF"/>
                  </a:solidFill>
                </a:uFill>
                <a:latin typeface="Calibri"/>
                <a:ea typeface="ＭＳ Ｐゴシック"/>
              </a:rPr>
              <a:t>Eksplorativ dataanalyse (kap 1-3)</a:t>
            </a:r>
            <a:endParaRPr lang="en-GB" sz="3200" b="0" strike="noStrike" spc="-1">
              <a:solidFill>
                <a:srgbClr val="000000"/>
              </a:solidFill>
              <a:uFill>
                <a:solidFill>
                  <a:srgbClr val="FFFFFF"/>
                </a:solidFill>
              </a:uFill>
              <a:latin typeface="Calibri"/>
            </a:endParaRPr>
          </a:p>
          <a:p>
            <a:pPr marL="743040" lvl="1" indent="-285480">
              <a:lnSpc>
                <a:spcPct val="100000"/>
              </a:lnSpc>
              <a:spcBef>
                <a:spcPts val="479"/>
              </a:spcBef>
              <a:buClr>
                <a:srgbClr val="000000"/>
              </a:buClr>
              <a:buFont typeface="Arial"/>
              <a:buChar char="–"/>
            </a:pPr>
            <a:r>
              <a:rPr lang="en-GB" sz="2400" b="0" strike="noStrike" spc="-1">
                <a:solidFill>
                  <a:srgbClr val="000000"/>
                </a:solidFill>
                <a:uFill>
                  <a:solidFill>
                    <a:srgbClr val="FFFFFF"/>
                  </a:solidFill>
                </a:uFill>
                <a:latin typeface="Calibri"/>
                <a:ea typeface="ＭＳ Ｐゴシック"/>
              </a:rPr>
              <a:t>Utforske datasett og sammenhenger uten formelle beslutningsmetoder</a:t>
            </a:r>
            <a:endParaRPr lang="en-GB" sz="2400" b="0" strike="noStrike" spc="-1">
              <a:solidFill>
                <a:srgbClr val="000000"/>
              </a:solidFill>
              <a:uFill>
                <a:solidFill>
                  <a:srgbClr val="FFFFFF"/>
                </a:solidFill>
              </a:uFill>
              <a:latin typeface="Calibri"/>
            </a:endParaRPr>
          </a:p>
          <a:p>
            <a:pPr marL="743040" lvl="1" indent="-285480">
              <a:lnSpc>
                <a:spcPct val="100000"/>
              </a:lnSpc>
              <a:spcBef>
                <a:spcPts val="479"/>
              </a:spcBef>
              <a:buClr>
                <a:srgbClr val="000000"/>
              </a:buClr>
              <a:buFont typeface="Arial"/>
              <a:buChar char="–"/>
            </a:pPr>
            <a:r>
              <a:rPr lang="en-GB" sz="2400" b="0" strike="noStrike" spc="-1">
                <a:solidFill>
                  <a:srgbClr val="000000"/>
                </a:solidFill>
                <a:uFill>
                  <a:solidFill>
                    <a:srgbClr val="FFFFFF"/>
                  </a:solidFill>
                </a:uFill>
                <a:latin typeface="Calibri"/>
                <a:ea typeface="ＭＳ Ｐゴシック"/>
              </a:rPr>
              <a:t>Metoder for innsamling av data</a:t>
            </a:r>
            <a:endParaRPr lang="en-GB" sz="2400" b="0" strike="noStrike" spc="-1">
              <a:solidFill>
                <a:srgbClr val="000000"/>
              </a:solidFill>
              <a:uFill>
                <a:solidFill>
                  <a:srgbClr val="FFFFFF"/>
                </a:solidFill>
              </a:uFill>
              <a:latin typeface="Calibri"/>
            </a:endParaRPr>
          </a:p>
          <a:p>
            <a:pPr>
              <a:lnSpc>
                <a:spcPct val="100000"/>
              </a:lnSpc>
              <a:spcBef>
                <a:spcPts val="400"/>
              </a:spcBef>
            </a:pPr>
            <a:endParaRPr lang="en-GB" sz="2400" b="0" strike="noStrike" spc="-1">
              <a:solidFill>
                <a:srgbClr val="000000"/>
              </a:solidFill>
              <a:uFill>
                <a:solidFill>
                  <a:srgbClr val="FFFFFF"/>
                </a:solidFill>
              </a:uFill>
              <a:latin typeface="Calibri"/>
            </a:endParaRPr>
          </a:p>
          <a:p>
            <a:pPr marL="343080" indent="-342720">
              <a:lnSpc>
                <a:spcPct val="100000"/>
              </a:lnSpc>
              <a:spcBef>
                <a:spcPts val="641"/>
              </a:spcBef>
              <a:buClr>
                <a:srgbClr val="000000"/>
              </a:buClr>
              <a:buFont typeface="Arial"/>
              <a:buChar char="•"/>
            </a:pPr>
            <a:r>
              <a:rPr lang="en-GB" sz="3200" b="0" strike="noStrike" spc="-1">
                <a:solidFill>
                  <a:srgbClr val="000000"/>
                </a:solidFill>
                <a:uFill>
                  <a:solidFill>
                    <a:srgbClr val="FFFFFF"/>
                  </a:solidFill>
                </a:uFill>
                <a:latin typeface="Calibri"/>
                <a:ea typeface="ＭＳ Ｐゴシック"/>
              </a:rPr>
              <a:t>Sannsynligheter og modeller (kap 4-5)</a:t>
            </a:r>
            <a:endParaRPr lang="en-GB" sz="3200" b="0" strike="noStrike" spc="-1">
              <a:solidFill>
                <a:srgbClr val="000000"/>
              </a:solidFill>
              <a:uFill>
                <a:solidFill>
                  <a:srgbClr val="FFFFFF"/>
                </a:solidFill>
              </a:uFill>
              <a:latin typeface="Calibri"/>
            </a:endParaRPr>
          </a:p>
          <a:p>
            <a:pPr marL="743040" lvl="1" indent="-285480">
              <a:lnSpc>
                <a:spcPct val="100000"/>
              </a:lnSpc>
              <a:spcBef>
                <a:spcPts val="479"/>
              </a:spcBef>
              <a:buClr>
                <a:srgbClr val="000000"/>
              </a:buClr>
              <a:buFont typeface="Arial"/>
              <a:buChar char="–"/>
            </a:pPr>
            <a:r>
              <a:rPr lang="en-GB" sz="2400" b="0" strike="noStrike" spc="-1">
                <a:solidFill>
                  <a:srgbClr val="000000"/>
                </a:solidFill>
                <a:uFill>
                  <a:solidFill>
                    <a:srgbClr val="FFFFFF"/>
                  </a:solidFill>
                </a:uFill>
                <a:latin typeface="Calibri"/>
                <a:ea typeface="ＭＳ Ｐゴシック"/>
              </a:rPr>
              <a:t>Danner grunnlaget for formell analyse</a:t>
            </a:r>
            <a:endParaRPr lang="en-GB" sz="2400" b="0" strike="noStrike" spc="-1">
              <a:solidFill>
                <a:srgbClr val="000000"/>
              </a:solidFill>
              <a:uFill>
                <a:solidFill>
                  <a:srgbClr val="FFFFFF"/>
                </a:solidFill>
              </a:uFill>
              <a:latin typeface="Calibri"/>
            </a:endParaRPr>
          </a:p>
        </p:txBody>
      </p:sp>
      <p:sp>
        <p:nvSpPr>
          <p:cNvPr id="230" name="TextShape 3"/>
          <p:cNvSpPr txBox="1"/>
          <p:nvPr/>
        </p:nvSpPr>
        <p:spPr>
          <a:xfrm>
            <a:off x="6553080" y="6245280"/>
            <a:ext cx="2133360" cy="475920"/>
          </a:xfrm>
          <a:prstGeom prst="rect">
            <a:avLst/>
          </a:prstGeom>
          <a:noFill/>
          <a:ln>
            <a:noFill/>
          </a:ln>
        </p:spPr>
        <p:txBody>
          <a:bodyPr anchor="ctr"/>
          <a:lstStyle/>
          <a:p>
            <a:pPr algn="r">
              <a:lnSpc>
                <a:spcPct val="100000"/>
              </a:lnSpc>
            </a:pPr>
            <a:fld id="{006CE423-9788-42C8-887B-4F6FF05BD48D}" type="slidenum">
              <a:rPr lang="en-US" sz="1200" b="0" strike="noStrike" spc="-1">
                <a:solidFill>
                  <a:srgbClr val="000000"/>
                </a:solidFill>
                <a:uFill>
                  <a:solidFill>
                    <a:srgbClr val="FFFFFF"/>
                  </a:solidFill>
                </a:uFill>
                <a:latin typeface="Arial"/>
                <a:ea typeface="ＭＳ Ｐゴシック"/>
              </a:rPr>
              <a:t>5</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332630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47582"/>
            <a:ext cx="7772400" cy="774060"/>
          </a:xfrm>
        </p:spPr>
        <p:txBody>
          <a:bodyPr/>
          <a:lstStyle/>
          <a:p>
            <a:r>
              <a:rPr lang="nb-NO" noProof="0" dirty="0"/>
              <a:t>Beregne standardavviket 2</a:t>
            </a:r>
          </a:p>
        </p:txBody>
      </p:sp>
      <p:sp>
        <p:nvSpPr>
          <p:cNvPr id="686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0A48BF7A-75BE-431D-BC73-61D38193CC49}" type="slidenum">
              <a:rPr lang="en-US" altLang="en-US" sz="1200" smtClean="0">
                <a:solidFill>
                  <a:schemeClr val="accent1"/>
                </a:solidFill>
              </a:rPr>
              <a:pPr>
                <a:lnSpc>
                  <a:spcPct val="80000"/>
                </a:lnSpc>
                <a:spcBef>
                  <a:spcPct val="0"/>
                </a:spcBef>
                <a:buClrTx/>
                <a:buSzTx/>
                <a:buFontTx/>
                <a:buNone/>
              </a:pPr>
              <a:t>50</a:t>
            </a:fld>
            <a:endParaRPr lang="en-US" altLang="en-US" sz="1200">
              <a:solidFill>
                <a:schemeClr val="accent1"/>
              </a:solidFill>
            </a:endParaRPr>
          </a:p>
        </p:txBody>
      </p:sp>
      <p:sp>
        <p:nvSpPr>
          <p:cNvPr id="7" name="Rectangle 6"/>
          <p:cNvSpPr/>
          <p:nvPr/>
        </p:nvSpPr>
        <p:spPr bwMode="auto">
          <a:xfrm>
            <a:off x="773113" y="1606550"/>
            <a:ext cx="4000500" cy="2862322"/>
          </a:xfrm>
          <a:prstGeom prst="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marL="342900" indent="-342900" eaLnBrk="1" hangingPunct="1">
              <a:buFont typeface="Arial" pitchFamily="34" charset="0"/>
              <a:buAutoNum type="arabicPeriod" startAt="3"/>
              <a:defRPr/>
            </a:pPr>
            <a:r>
              <a:rPr lang="nb-NO" dirty="0">
                <a:solidFill>
                  <a:srgbClr val="000000"/>
                </a:solidFill>
                <a:ea typeface="ＭＳ Ｐゴシック" pitchFamily="34" charset="-128"/>
              </a:rPr>
              <a:t>Kvadrer hvert avvik.</a:t>
            </a:r>
          </a:p>
          <a:p>
            <a:pPr marL="342900" indent="-342900" eaLnBrk="1" hangingPunct="1">
              <a:buFont typeface="Arial" pitchFamily="34" charset="0"/>
              <a:buAutoNum type="arabicPeriod" startAt="3"/>
              <a:defRPr/>
            </a:pPr>
            <a:endParaRPr lang="nb-NO" dirty="0">
              <a:solidFill>
                <a:srgbClr val="000000"/>
              </a:solidFill>
              <a:ea typeface="ＭＳ Ｐゴシック" pitchFamily="34" charset="-128"/>
            </a:endParaRPr>
          </a:p>
          <a:p>
            <a:pPr marL="342900" indent="-342900" eaLnBrk="1" hangingPunct="1">
              <a:buFont typeface="Arial" pitchFamily="34" charset="0"/>
              <a:buAutoNum type="arabicPeriod" startAt="3"/>
              <a:defRPr/>
            </a:pPr>
            <a:r>
              <a:rPr lang="nb-NO" dirty="0">
                <a:solidFill>
                  <a:srgbClr val="000000"/>
                </a:solidFill>
                <a:ea typeface="ＭＳ Ｐゴシック" pitchFamily="34" charset="-128"/>
              </a:rPr>
              <a:t>Finn </a:t>
            </a:r>
            <a:r>
              <a:rPr lang="nb-NO" altLang="ja-JP" dirty="0">
                <a:solidFill>
                  <a:srgbClr val="000000"/>
                </a:solidFill>
              </a:rPr>
              <a:t>“gjennomsnittlig” kvadrert avvik ved å beregne summen av de kvadrerte avvikene delt på (</a:t>
            </a:r>
            <a:r>
              <a:rPr lang="nb-NO" altLang="ja-JP" i="1" dirty="0">
                <a:solidFill>
                  <a:srgbClr val="000000"/>
                </a:solidFill>
              </a:rPr>
              <a:t>n </a:t>
            </a:r>
            <a:r>
              <a:rPr lang="nb-NO" altLang="ja-JP" dirty="0">
                <a:solidFill>
                  <a:srgbClr val="000000"/>
                </a:solidFill>
                <a:cs typeface="Arial" pitchFamily="34" charset="0"/>
              </a:rPr>
              <a:t>–</a:t>
            </a:r>
            <a:r>
              <a:rPr lang="nb-NO" altLang="ja-JP" dirty="0">
                <a:solidFill>
                  <a:srgbClr val="000000"/>
                </a:solidFill>
              </a:rPr>
              <a:t> 1). Dette kalles </a:t>
            </a:r>
            <a:r>
              <a:rPr lang="nb-NO" altLang="ja-JP" b="1" dirty="0">
                <a:solidFill>
                  <a:srgbClr val="000000"/>
                </a:solidFill>
              </a:rPr>
              <a:t>variansen.</a:t>
            </a:r>
          </a:p>
          <a:p>
            <a:pPr marL="342900" indent="-342900" eaLnBrk="1" hangingPunct="1">
              <a:buFont typeface="Arial" pitchFamily="34" charset="0"/>
              <a:buAutoNum type="arabicPeriod" startAt="3"/>
              <a:defRPr/>
            </a:pPr>
            <a:endParaRPr lang="nb-NO" b="1" dirty="0">
              <a:solidFill>
                <a:srgbClr val="000000"/>
              </a:solidFill>
              <a:ea typeface="ＭＳ Ｐゴシック" pitchFamily="34" charset="-128"/>
            </a:endParaRPr>
          </a:p>
          <a:p>
            <a:pPr marL="342900" indent="-342900" eaLnBrk="1" hangingPunct="1">
              <a:buFont typeface="Arial" pitchFamily="34" charset="0"/>
              <a:buAutoNum type="arabicPeriod" startAt="3"/>
              <a:defRPr/>
            </a:pPr>
            <a:r>
              <a:rPr lang="nb-NO" dirty="0" err="1">
                <a:solidFill>
                  <a:srgbClr val="000000"/>
                </a:solidFill>
                <a:ea typeface="ＭＳ Ｐゴシック" pitchFamily="34" charset="-128"/>
              </a:rPr>
              <a:t>Beregn</a:t>
            </a:r>
            <a:r>
              <a:rPr lang="nb-NO" dirty="0">
                <a:solidFill>
                  <a:srgbClr val="000000"/>
                </a:solidFill>
                <a:ea typeface="ＭＳ Ｐゴシック" pitchFamily="34" charset="-128"/>
              </a:rPr>
              <a:t> kvadratroten av variansen. Dette er </a:t>
            </a:r>
            <a:r>
              <a:rPr lang="nb-NO" b="1" dirty="0">
                <a:solidFill>
                  <a:srgbClr val="000000"/>
                </a:solidFill>
                <a:ea typeface="ＭＳ Ｐゴシック" pitchFamily="34" charset="-128"/>
              </a:rPr>
              <a:t>standardavviket.</a:t>
            </a:r>
          </a:p>
        </p:txBody>
      </p:sp>
      <p:graphicFrame>
        <p:nvGraphicFramePr>
          <p:cNvPr id="6" name="Table 5" descr="xi, (xi-mean), (xi-mean)2&#10;"/>
          <p:cNvGraphicFramePr>
            <a:graphicFrameLocks noGrp="1"/>
          </p:cNvGraphicFramePr>
          <p:nvPr>
            <p:extLst>
              <p:ext uri="{D42A27DB-BD31-4B8C-83A1-F6EECF244321}">
                <p14:modId xmlns:p14="http://schemas.microsoft.com/office/powerpoint/2010/main" val="944114193"/>
              </p:ext>
            </p:extLst>
          </p:nvPr>
        </p:nvGraphicFramePr>
        <p:xfrm>
          <a:off x="5011738" y="1130300"/>
          <a:ext cx="3314700" cy="4086225"/>
        </p:xfrm>
        <a:graphic>
          <a:graphicData uri="http://schemas.openxmlformats.org/drawingml/2006/table">
            <a:tbl>
              <a:tblPr firstRow="1"/>
              <a:tblGrid>
                <a:gridCol w="517525">
                  <a:extLst>
                    <a:ext uri="{9D8B030D-6E8A-4147-A177-3AD203B41FA5}">
                      <a16:colId xmlns:a16="http://schemas.microsoft.com/office/drawing/2014/main" val="20000"/>
                    </a:ext>
                  </a:extLst>
                </a:gridCol>
                <a:gridCol w="1374775">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tblGrid>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Arial" charset="0"/>
                          <a:ea typeface="ＭＳ Ｐゴシック" charset="-128"/>
                        </a:rPr>
                        <a:t>x</a:t>
                      </a:r>
                      <a:r>
                        <a:rPr kumimoji="0" lang="en-US" altLang="en-US" sz="1800" b="1" i="0" u="none" strike="noStrike" cap="none" normalizeH="0" baseline="-25000">
                          <a:ln>
                            <a:noFill/>
                          </a:ln>
                          <a:solidFill>
                            <a:srgbClr val="000000"/>
                          </a:solidFill>
                          <a:effectLst/>
                          <a:latin typeface="Arial" charset="0"/>
                          <a:ea typeface="ＭＳ Ｐゴシック" charset="-128"/>
                        </a:rPr>
                        <a: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1" u="none" strike="noStrike" cap="none" normalizeH="0" baseline="0">
                          <a:ln>
                            <a:noFill/>
                          </a:ln>
                          <a:solidFill>
                            <a:srgbClr val="000000"/>
                          </a:solidFill>
                          <a:effectLst/>
                          <a:latin typeface="Arial" charset="0"/>
                          <a:ea typeface="ＭＳ Ｐゴシック" charset="-128"/>
                        </a:rPr>
                        <a:t>x</a:t>
                      </a:r>
                      <a:r>
                        <a:rPr kumimoji="0" lang="en-US" altLang="en-US" sz="1800" b="1" i="0" u="none" strike="noStrike" cap="none" normalizeH="0" baseline="-25000">
                          <a:ln>
                            <a:noFill/>
                          </a:ln>
                          <a:solidFill>
                            <a:srgbClr val="000000"/>
                          </a:solidFill>
                          <a:effectLst/>
                          <a:latin typeface="Arial" charset="0"/>
                          <a:ea typeface="ＭＳ Ｐゴシック" charset="-128"/>
                        </a:rPr>
                        <a:t>i</a:t>
                      </a: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0" u="none" strike="noStrike" cap="none" normalizeH="0" baseline="0" err="1">
                          <a:ln>
                            <a:noFill/>
                          </a:ln>
                          <a:solidFill>
                            <a:srgbClr val="000000"/>
                          </a:solidFill>
                          <a:effectLst/>
                          <a:latin typeface="Arial" charset="0"/>
                          <a:ea typeface="ＭＳ Ｐゴシック" charset="-128"/>
                        </a:rPr>
                        <a:t>gj.snitt</a:t>
                      </a:r>
                      <a:r>
                        <a:rPr kumimoji="0" lang="en-US" altLang="en-US" sz="1800" b="1" i="0" u="none" strike="noStrike" cap="none" normalizeH="0" baseline="0">
                          <a:ln>
                            <a:noFill/>
                          </a:ln>
                          <a:solidFill>
                            <a:srgbClr val="000000"/>
                          </a:solidFill>
                          <a:effectLst/>
                          <a:latin typeface="Arial" charset="0"/>
                          <a:ea typeface="ＭＳ Ｐゴシック" charset="-128"/>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1" u="none" strike="noStrike" cap="none" normalizeH="0" baseline="0">
                          <a:ln>
                            <a:noFill/>
                          </a:ln>
                          <a:solidFill>
                            <a:srgbClr val="000000"/>
                          </a:solidFill>
                          <a:effectLst/>
                          <a:latin typeface="Arial" charset="0"/>
                          <a:ea typeface="ＭＳ Ｐゴシック" charset="-128"/>
                        </a:rPr>
                        <a:t>x</a:t>
                      </a:r>
                      <a:r>
                        <a:rPr kumimoji="0" lang="en-US" altLang="en-US" sz="1800" b="1" i="0" u="none" strike="noStrike" cap="none" normalizeH="0" baseline="-25000">
                          <a:ln>
                            <a:noFill/>
                          </a:ln>
                          <a:solidFill>
                            <a:srgbClr val="000000"/>
                          </a:solidFill>
                          <a:effectLst/>
                          <a:latin typeface="Arial" charset="0"/>
                          <a:ea typeface="ＭＳ Ｐゴシック" charset="-128"/>
                        </a:rPr>
                        <a:t>i</a:t>
                      </a: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0" u="none" strike="noStrike" cap="none" normalizeH="0" baseline="0" err="1">
                          <a:ln>
                            <a:noFill/>
                          </a:ln>
                          <a:solidFill>
                            <a:srgbClr val="000000"/>
                          </a:solidFill>
                          <a:effectLst/>
                          <a:latin typeface="Arial" charset="0"/>
                          <a:ea typeface="ＭＳ Ｐゴシック" charset="-128"/>
                        </a:rPr>
                        <a:t>gj.snitt</a:t>
                      </a:r>
                      <a:r>
                        <a:rPr kumimoji="0" lang="en-US" altLang="en-US" sz="1800" b="1" i="0" u="none" strike="noStrike" cap="none" normalizeH="0" baseline="0">
                          <a:ln>
                            <a:noFill/>
                          </a:ln>
                          <a:solidFill>
                            <a:srgbClr val="000000"/>
                          </a:solidFill>
                          <a:effectLst/>
                          <a:latin typeface="Arial" charset="0"/>
                          <a:ea typeface="ＭＳ Ｐゴシック" charset="-128"/>
                        </a:rPr>
                        <a:t>)</a:t>
                      </a:r>
                      <a:r>
                        <a:rPr kumimoji="0" lang="en-US" altLang="en-US" sz="1800" b="1" i="0" u="none" strike="noStrike" cap="none" normalizeH="0" baseline="30000">
                          <a:ln>
                            <a:noFill/>
                          </a:ln>
                          <a:solidFill>
                            <a:srgbClr val="000000"/>
                          </a:solidFill>
                          <a:effectLst/>
                          <a:latin typeface="Arial" charset="0"/>
                          <a:ea typeface="ＭＳ Ｐゴシック"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1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4)</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1"/>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2)</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2"/>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3"/>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4"/>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1)</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5"/>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5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(0)</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6"/>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7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(2)</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7"/>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8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(3)</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08"/>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9 </a:t>
                      </a:r>
                      <a:r>
                        <a:rPr kumimoji="0" lang="en-US" altLang="en-US" sz="1800" b="0" i="1" u="none" strike="noStrike" cap="none" normalizeH="0" baseline="0">
                          <a:ln>
                            <a:noFill/>
                          </a:ln>
                          <a:solidFill>
                            <a:srgbClr val="000000"/>
                          </a:solidFill>
                          <a:effectLst/>
                          <a:latin typeface="Arial" charset="0"/>
                          <a:ea typeface="ＭＳ Ｐゴシック" charset="-128"/>
                        </a:rPr>
                        <a:t>–</a:t>
                      </a:r>
                      <a:r>
                        <a:rPr kumimoji="0" lang="en-US" altLang="en-US" sz="1800" b="0" i="0" u="none" strike="noStrike" cap="none" normalizeH="0" baseline="0">
                          <a:ln>
                            <a:noFill/>
                          </a:ln>
                          <a:solidFill>
                            <a:srgbClr val="000000"/>
                          </a:solidFill>
                          <a:effectLst/>
                          <a:latin typeface="Arial" charset="0"/>
                          <a:ea typeface="ＭＳ Ｐゴシック" charset="-128"/>
                        </a:rPr>
                        <a:t> 5 = 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charset="0"/>
                          <a:ea typeface="ＭＳ Ｐゴシック" charset="-128"/>
                        </a:rPr>
                        <a:t>(4)</a:t>
                      </a:r>
                      <a:r>
                        <a:rPr kumimoji="0" lang="en-US" altLang="en-US" sz="1800" b="0" i="0" u="none" strike="noStrike" cap="none" normalizeH="0" baseline="30000">
                          <a:ln>
                            <a:noFill/>
                          </a:ln>
                          <a:solidFill>
                            <a:srgbClr val="000000"/>
                          </a:solidFill>
                          <a:effectLst/>
                          <a:latin typeface="Arial" charset="0"/>
                          <a:ea typeface="ＭＳ Ｐゴシック" charset="-128"/>
                        </a:rPr>
                        <a:t>2</a:t>
                      </a:r>
                      <a:r>
                        <a:rPr kumimoji="0" lang="en-US" altLang="en-US" sz="1800" b="0" i="0" u="none" strike="noStrike" cap="none" normalizeH="0" baseline="0">
                          <a:ln>
                            <a:noFill/>
                          </a:ln>
                          <a:solidFill>
                            <a:srgbClr val="000000"/>
                          </a:solidFill>
                          <a:effectLst/>
                          <a:latin typeface="Arial" charset="0"/>
                          <a:ea typeface="ＭＳ Ｐゴシック" charset="-128"/>
                        </a:rPr>
                        <a:t> = 16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0F7EB"/>
                    </a:solidFill>
                  </a:tcPr>
                </a:tc>
                <a:extLst>
                  <a:ext uri="{0D108BD9-81ED-4DB2-BD59-A6C34878D82A}">
                    <a16:rowId xmlns:a16="http://schemas.microsoft.com/office/drawing/2014/main" val="10009"/>
                  </a:ext>
                </a:extLst>
              </a:tr>
              <a:tr h="37147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Arial" charset="0"/>
                        <a:ea typeface="ＭＳ Ｐゴシック"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charset="0"/>
                          <a:ea typeface="ＭＳ Ｐゴシック" charset="-128"/>
                        </a:rPr>
                        <a:t>Sum = 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charset="0"/>
                          <a:ea typeface="ＭＳ Ｐゴシック" charset="-128"/>
                        </a:rPr>
                        <a:t>Sum = 52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FBF5"/>
                    </a:solidFill>
                  </a:tcPr>
                </a:tc>
                <a:extLst>
                  <a:ext uri="{0D108BD9-81ED-4DB2-BD59-A6C34878D82A}">
                    <a16:rowId xmlns:a16="http://schemas.microsoft.com/office/drawing/2014/main" val="10010"/>
                  </a:ext>
                </a:extLst>
              </a:tr>
            </a:tbl>
          </a:graphicData>
        </a:graphic>
      </p:graphicFrame>
      <mc:AlternateContent xmlns:mc="http://schemas.openxmlformats.org/markup-compatibility/2006" xmlns:a14="http://schemas.microsoft.com/office/drawing/2010/main">
        <mc:Choice Requires="a14">
          <p:sp>
            <p:nvSpPr>
              <p:cNvPr id="9" name="TextBox 28"/>
              <p:cNvSpPr txBox="1">
                <a:spLocks noChangeArrowheads="1"/>
              </p:cNvSpPr>
              <p:nvPr/>
            </p:nvSpPr>
            <p:spPr bwMode="auto">
              <a:xfrm>
                <a:off x="457200" y="5419725"/>
                <a:ext cx="8245475" cy="10785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ClrTx/>
                  <a:buSzTx/>
                  <a:buFontTx/>
                  <a:buNone/>
                </a:pPr>
                <a:r>
                  <a:rPr lang="nb-NO" altLang="ja-JP" dirty="0">
                    <a:solidFill>
                      <a:schemeClr val="tx1"/>
                    </a:solidFill>
                  </a:rPr>
                  <a:t>“Gjennomsnittlig” kvadrert avvik = 52/(9 – 1) = 6.5. Dette er </a:t>
                </a:r>
                <a:r>
                  <a:rPr lang="nb-NO" altLang="ja-JP" b="1" dirty="0">
                    <a:solidFill>
                      <a:schemeClr val="tx1"/>
                    </a:solidFill>
                  </a:rPr>
                  <a:t>variansen.</a:t>
                </a:r>
              </a:p>
              <a:p>
                <a:pPr eaLnBrk="1" hangingPunct="1">
                  <a:spcBef>
                    <a:spcPct val="0"/>
                  </a:spcBef>
                  <a:spcAft>
                    <a:spcPts val="600"/>
                  </a:spcAft>
                  <a:buClrTx/>
                  <a:buSzTx/>
                  <a:buFontTx/>
                  <a:buNone/>
                </a:pPr>
                <a:endParaRPr lang="nb-NO" altLang="en-US" sz="1200" b="1" dirty="0">
                  <a:solidFill>
                    <a:schemeClr val="tx1"/>
                  </a:solidFill>
                </a:endParaRPr>
              </a:p>
              <a:p>
                <a:pPr eaLnBrk="1" hangingPunct="1">
                  <a:spcBef>
                    <a:spcPct val="0"/>
                  </a:spcBef>
                  <a:spcAft>
                    <a:spcPts val="600"/>
                  </a:spcAft>
                  <a:buClrTx/>
                  <a:buSzTx/>
                  <a:buFontTx/>
                  <a:buNone/>
                </a:pPr>
                <a:r>
                  <a:rPr lang="nb-NO" altLang="en-US" b="1" dirty="0">
                    <a:solidFill>
                      <a:schemeClr val="tx1"/>
                    </a:solidFill>
                  </a:rPr>
                  <a:t>Standardavvik </a:t>
                </a:r>
                <a:r>
                  <a:rPr lang="nb-NO" altLang="en-US" dirty="0">
                    <a:solidFill>
                      <a:schemeClr val="tx1"/>
                    </a:solidFill>
                  </a:rPr>
                  <a:t>= kvadratrot av varians = </a:t>
                </a:r>
                <a14:m>
                  <m:oMath xmlns:m="http://schemas.openxmlformats.org/officeDocument/2006/math">
                    <m:rad>
                      <m:radPr>
                        <m:degHide m:val="on"/>
                        <m:ctrlPr>
                          <a:rPr lang="nb-NO" altLang="en-US" i="1" smtClean="0">
                            <a:solidFill>
                              <a:schemeClr val="tx1"/>
                            </a:solidFill>
                            <a:latin typeface="Cambria Math" panose="02040503050406030204" pitchFamily="18" charset="0"/>
                          </a:rPr>
                        </m:ctrlPr>
                      </m:radPr>
                      <m:deg/>
                      <m:e>
                        <m:r>
                          <a:rPr lang="nb-NO" altLang="en-US" b="0" i="1" smtClean="0">
                            <a:solidFill>
                              <a:schemeClr val="tx1"/>
                            </a:solidFill>
                            <a:latin typeface="Cambria Math"/>
                          </a:rPr>
                          <m:t>6.5</m:t>
                        </m:r>
                      </m:e>
                    </m:rad>
                    <m:r>
                      <a:rPr lang="nb-NO" altLang="en-US" b="0" i="1" smtClean="0">
                        <a:solidFill>
                          <a:schemeClr val="tx1"/>
                        </a:solidFill>
                        <a:latin typeface="Cambria Math"/>
                      </a:rPr>
                      <m:t>=2.55</m:t>
                    </m:r>
                  </m:oMath>
                </a14:m>
                <a:endParaRPr lang="nb-NO" altLang="en-US" dirty="0">
                  <a:solidFill>
                    <a:schemeClr val="tx1"/>
                  </a:solidFill>
                </a:endParaRPr>
              </a:p>
            </p:txBody>
          </p:sp>
        </mc:Choice>
        <mc:Fallback xmlns="">
          <p:sp>
            <p:nvSpPr>
              <p:cNvPr id="9" name="TextBox 28"/>
              <p:cNvSpPr txBox="1">
                <a:spLocks noRot="1" noChangeAspect="1" noMove="1" noResize="1" noEditPoints="1" noAdjustHandles="1" noChangeArrowheads="1" noChangeShapeType="1" noTextEdit="1"/>
              </p:cNvSpPr>
              <p:nvPr/>
            </p:nvSpPr>
            <p:spPr bwMode="auto">
              <a:xfrm>
                <a:off x="457200" y="5419725"/>
                <a:ext cx="8245475" cy="1078565"/>
              </a:xfrm>
              <a:prstGeom prst="rect">
                <a:avLst/>
              </a:prstGeom>
              <a:blipFill>
                <a:blip r:embed="rId2"/>
                <a:stretch>
                  <a:fillRect l="-770" t="-2326" b="-8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uiExpand="1" build="p" bldLvl="5"/>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dirty="0"/>
              <a:t>Egenskaper til standardavviket</a:t>
            </a:r>
          </a:p>
        </p:txBody>
      </p:sp>
      <p:sp>
        <p:nvSpPr>
          <p:cNvPr id="696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B7BF537-4A82-4DC3-8E72-91360C15984C}" type="slidenum">
              <a:rPr lang="en-US" altLang="en-US" sz="1200" smtClean="0">
                <a:solidFill>
                  <a:schemeClr val="accent1"/>
                </a:solidFill>
              </a:rPr>
              <a:pPr>
                <a:lnSpc>
                  <a:spcPct val="80000"/>
                </a:lnSpc>
                <a:spcBef>
                  <a:spcPct val="0"/>
                </a:spcBef>
                <a:buClrTx/>
                <a:buSzTx/>
                <a:buFontTx/>
                <a:buNone/>
              </a:pPr>
              <a:t>51</a:t>
            </a:fld>
            <a:endParaRPr lang="en-US" altLang="en-US" sz="1200">
              <a:solidFill>
                <a:schemeClr val="accent1"/>
              </a:solidFill>
            </a:endParaRPr>
          </a:p>
        </p:txBody>
      </p:sp>
      <p:sp>
        <p:nvSpPr>
          <p:cNvPr id="84995" name="Rectangle 3"/>
          <p:cNvSpPr>
            <a:spLocks noGrp="1" noChangeArrowheads="1"/>
          </p:cNvSpPr>
          <p:nvPr>
            <p:ph type="body" idx="4294967295"/>
          </p:nvPr>
        </p:nvSpPr>
        <p:spPr>
          <a:xfrm>
            <a:off x="721519" y="1462880"/>
            <a:ext cx="7700962" cy="4099719"/>
          </a:xfrm>
          <a:solidFill>
            <a:srgbClr val="EEEFD6"/>
          </a:solidFill>
          <a:effectLst>
            <a:outerShdw blurRad="50800" dist="38100" dir="2700000" rotWithShape="0">
              <a:srgbClr val="000000">
                <a:alpha val="42998"/>
              </a:srgbClr>
            </a:outerShdw>
          </a:effectLst>
        </p:spPr>
        <p:txBody>
          <a:bodyPr/>
          <a:lstStyle/>
          <a:p>
            <a:pPr marL="319088" indent="-319088" eaLnBrk="1" hangingPunct="1">
              <a:defRPr/>
            </a:pPr>
            <a:r>
              <a:rPr lang="nb-NO" altLang="en-US" i="1" noProof="0" dirty="0">
                <a:solidFill>
                  <a:schemeClr val="tx1"/>
                </a:solidFill>
                <a:ea typeface="ＭＳ Ｐゴシック" panose="020B0600070205080204" pitchFamily="34" charset="-128"/>
              </a:rPr>
              <a:t>s</a:t>
            </a:r>
            <a:r>
              <a:rPr lang="nb-NO" altLang="en-US" noProof="0" dirty="0">
                <a:solidFill>
                  <a:schemeClr val="tx1"/>
                </a:solidFill>
                <a:ea typeface="ＭＳ Ｐゴシック" panose="020B0600070205080204" pitchFamily="34" charset="-128"/>
              </a:rPr>
              <a:t> måler spredningen rundt gjennomsnittet og bør bare brukes når gjennomsnittet er et passende må på senter. </a:t>
            </a:r>
          </a:p>
          <a:p>
            <a:pPr marL="319088" indent="-319088" eaLnBrk="1" hangingPunct="1">
              <a:defRPr/>
            </a:pPr>
            <a:r>
              <a:rPr lang="nb-NO" altLang="en-US" i="1" noProof="0" dirty="0">
                <a:solidFill>
                  <a:schemeClr val="tx1"/>
                </a:solidFill>
                <a:ea typeface="ＭＳ Ｐゴシック" panose="020B0600070205080204" pitchFamily="34" charset="-128"/>
              </a:rPr>
              <a:t>s</a:t>
            </a:r>
            <a:r>
              <a:rPr lang="nb-NO" altLang="en-US" noProof="0" dirty="0">
                <a:solidFill>
                  <a:schemeClr val="tx1"/>
                </a:solidFill>
                <a:ea typeface="ＭＳ Ｐゴシック" panose="020B0600070205080204" pitchFamily="34" charset="-128"/>
              </a:rPr>
              <a:t> = 0 bare hvis alle observasjoner har samme verdi og det ikke er noen spredning. Ellers er </a:t>
            </a:r>
            <a:r>
              <a:rPr lang="nb-NO" altLang="en-US" i="1" noProof="0" dirty="0">
                <a:solidFill>
                  <a:schemeClr val="tx1"/>
                </a:solidFill>
                <a:ea typeface="ＭＳ Ｐゴシック" panose="020B0600070205080204" pitchFamily="34" charset="-128"/>
              </a:rPr>
              <a:t>s</a:t>
            </a:r>
            <a:r>
              <a:rPr lang="nb-NO" altLang="en-US" noProof="0" dirty="0">
                <a:solidFill>
                  <a:schemeClr val="tx1"/>
                </a:solidFill>
                <a:ea typeface="ＭＳ Ｐゴシック" panose="020B0600070205080204" pitchFamily="34" charset="-128"/>
              </a:rPr>
              <a:t> &gt; 0.</a:t>
            </a:r>
          </a:p>
          <a:p>
            <a:pPr marL="319088" indent="-319088" eaLnBrk="1" hangingPunct="1">
              <a:defRPr/>
            </a:pPr>
            <a:r>
              <a:rPr lang="nb-NO" altLang="en-US" i="1" noProof="0" dirty="0">
                <a:solidFill>
                  <a:schemeClr val="tx1"/>
                </a:solidFill>
                <a:ea typeface="ＭＳ Ｐゴシック" panose="020B0600070205080204" pitchFamily="34" charset="-128"/>
              </a:rPr>
              <a:t>s</a:t>
            </a:r>
            <a:r>
              <a:rPr lang="nb-NO" altLang="en-US" noProof="0" dirty="0">
                <a:solidFill>
                  <a:schemeClr val="tx1"/>
                </a:solidFill>
                <a:ea typeface="ＭＳ Ｐゴシック" panose="020B0600070205080204" pitchFamily="34" charset="-128"/>
              </a:rPr>
              <a:t> er </a:t>
            </a:r>
            <a:r>
              <a:rPr lang="nb-NO" altLang="en-US" i="1" dirty="0">
                <a:solidFill>
                  <a:schemeClr val="tx1"/>
                </a:solidFill>
                <a:ea typeface="ＭＳ Ｐゴシック" panose="020B0600070205080204" pitchFamily="34" charset="-128"/>
              </a:rPr>
              <a:t>sensitiv </a:t>
            </a:r>
            <a:r>
              <a:rPr lang="nb-NO" altLang="en-US" dirty="0">
                <a:solidFill>
                  <a:schemeClr val="tx1"/>
                </a:solidFill>
                <a:ea typeface="ＭＳ Ｐゴシック" panose="020B0600070205080204" pitchFamily="34" charset="-128"/>
              </a:rPr>
              <a:t>for uteliggere og andre ekstreme observasjoner. </a:t>
            </a:r>
            <a:endParaRPr lang="nb-NO" altLang="en-US" noProof="0" dirty="0">
              <a:solidFill>
                <a:schemeClr val="tx1"/>
              </a:solidFill>
              <a:ea typeface="ＭＳ Ｐゴシック" panose="020B0600070205080204" pitchFamily="34" charset="-128"/>
            </a:endParaRPr>
          </a:p>
          <a:p>
            <a:pPr marL="319088" indent="-319088" eaLnBrk="1" hangingPunct="1">
              <a:defRPr/>
            </a:pPr>
            <a:r>
              <a:rPr lang="nb-NO" altLang="en-US" i="1" noProof="0" dirty="0">
                <a:solidFill>
                  <a:schemeClr val="tx1"/>
                </a:solidFill>
                <a:ea typeface="ＭＳ Ｐゴシック" panose="020B0600070205080204" pitchFamily="34" charset="-128"/>
              </a:rPr>
              <a:t>s</a:t>
            </a:r>
            <a:r>
              <a:rPr lang="nb-NO" altLang="en-US" noProof="0" dirty="0">
                <a:solidFill>
                  <a:schemeClr val="tx1"/>
                </a:solidFill>
                <a:ea typeface="ＭＳ Ｐゴシック" panose="020B0600070205080204" pitchFamily="34" charset="-128"/>
              </a:rPr>
              <a:t> har samme måleenhet som de opprinnelige observasjonene. </a:t>
            </a:r>
            <a:endParaRPr lang="nb-NO" altLang="en-US" dirty="0">
              <a:solidFill>
                <a:schemeClr val="tx1"/>
              </a:solidFill>
              <a:ea typeface="ＭＳ Ｐゴシック" panose="020B0600070205080204" pitchFamily="34" charset="-128"/>
            </a:endParaRPr>
          </a:p>
          <a:p>
            <a:pPr marL="319088" indent="-319088" eaLnBrk="1" hangingPunct="1">
              <a:defRPr/>
            </a:pPr>
            <a:r>
              <a:rPr lang="en-GB" spc="-1" dirty="0" err="1">
                <a:solidFill>
                  <a:srgbClr val="000000"/>
                </a:solidFill>
                <a:uFill>
                  <a:solidFill>
                    <a:srgbClr val="FFFFFF"/>
                  </a:solidFill>
                </a:uFill>
                <a:latin typeface="Calibri"/>
                <a:ea typeface="ＭＳ Ｐゴシック"/>
              </a:rPr>
              <a:t>Standardavviket</a:t>
            </a:r>
            <a:r>
              <a:rPr lang="en-GB" spc="-1" dirty="0">
                <a:solidFill>
                  <a:srgbClr val="000000"/>
                </a:solidFill>
                <a:uFill>
                  <a:solidFill>
                    <a:srgbClr val="FFFFFF"/>
                  </a:solidFill>
                </a:uFill>
                <a:latin typeface="Calibri"/>
                <a:ea typeface="ＭＳ Ｐゴシック"/>
              </a:rPr>
              <a:t>  s  </a:t>
            </a:r>
            <a:r>
              <a:rPr lang="en-GB" spc="-1" dirty="0" err="1">
                <a:solidFill>
                  <a:srgbClr val="000000"/>
                </a:solidFill>
                <a:uFill>
                  <a:solidFill>
                    <a:srgbClr val="FFFFFF"/>
                  </a:solidFill>
                </a:uFill>
                <a:latin typeface="Calibri"/>
                <a:ea typeface="ＭＳ Ｐゴシック"/>
              </a:rPr>
              <a:t>er</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nært</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knyttet</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til</a:t>
            </a:r>
            <a:r>
              <a:rPr lang="en-GB" spc="-1" dirty="0">
                <a:solidFill>
                  <a:srgbClr val="000000"/>
                </a:solidFill>
                <a:uFill>
                  <a:solidFill>
                    <a:srgbClr val="FFFFFF"/>
                  </a:solidFill>
                </a:uFill>
                <a:latin typeface="Calibri"/>
                <a:ea typeface="ＭＳ Ｐゴシック"/>
              </a:rPr>
              <a:t> </a:t>
            </a:r>
            <a:r>
              <a:rPr lang="en-GB" spc="-1" dirty="0" err="1">
                <a:solidFill>
                  <a:srgbClr val="00B0F0"/>
                </a:solidFill>
                <a:uFill>
                  <a:solidFill>
                    <a:srgbClr val="FFFFFF"/>
                  </a:solidFill>
                </a:uFill>
                <a:latin typeface="Calibri"/>
                <a:ea typeface="ＭＳ Ｐゴシック"/>
              </a:rPr>
              <a:t>normalfordelingen</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så</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ofte</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er</a:t>
            </a:r>
            <a:r>
              <a:rPr lang="en-GB" spc="-1" dirty="0">
                <a:solidFill>
                  <a:srgbClr val="000000"/>
                </a:solidFill>
                <a:uFill>
                  <a:solidFill>
                    <a:srgbClr val="FFFFFF"/>
                  </a:solidFill>
                </a:uFill>
                <a:latin typeface="Calibri"/>
                <a:ea typeface="ＭＳ Ｐゴシック"/>
              </a:rPr>
              <a:t> s </a:t>
            </a:r>
            <a:r>
              <a:rPr lang="en-GB" spc="-1" dirty="0" err="1">
                <a:solidFill>
                  <a:srgbClr val="000000"/>
                </a:solidFill>
                <a:uFill>
                  <a:solidFill>
                    <a:srgbClr val="FFFFFF"/>
                  </a:solidFill>
                </a:uFill>
                <a:latin typeface="Calibri"/>
                <a:ea typeface="ＭＳ Ｐゴシック"/>
              </a:rPr>
              <a:t>mer</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naturlig</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enn</a:t>
            </a:r>
            <a:r>
              <a:rPr lang="en-GB" spc="-1" dirty="0">
                <a:solidFill>
                  <a:srgbClr val="000000"/>
                </a:solidFill>
                <a:uFill>
                  <a:solidFill>
                    <a:srgbClr val="FFFFFF"/>
                  </a:solidFill>
                </a:uFill>
                <a:latin typeface="Calibri"/>
                <a:ea typeface="ＭＳ Ｐゴシック"/>
              </a:rPr>
              <a:t> IQR.</a:t>
            </a:r>
            <a:endParaRPr lang="en-GB" spc="-1" dirty="0">
              <a:solidFill>
                <a:srgbClr val="000000"/>
              </a:solidFill>
              <a:uFill>
                <a:solidFill>
                  <a:srgbClr val="FFFFFF"/>
                </a:solidFill>
              </a:uFill>
              <a:latin typeface="Calibri"/>
            </a:endParaRPr>
          </a:p>
          <a:p>
            <a:pPr marL="319088" indent="-319088" eaLnBrk="1" hangingPunct="1">
              <a:defRPr/>
            </a:pPr>
            <a:r>
              <a:rPr lang="en-GB" spc="-1" dirty="0" err="1">
                <a:solidFill>
                  <a:srgbClr val="000000"/>
                </a:solidFill>
                <a:uFill>
                  <a:solidFill>
                    <a:srgbClr val="FFFFFF"/>
                  </a:solidFill>
                </a:uFill>
                <a:latin typeface="Calibri"/>
                <a:ea typeface="ＭＳ Ｐゴシック"/>
              </a:rPr>
              <a:t>Kaller</a:t>
            </a:r>
            <a:r>
              <a:rPr lang="en-GB" spc="-1" dirty="0">
                <a:solidFill>
                  <a:srgbClr val="000000"/>
                </a:solidFill>
                <a:uFill>
                  <a:solidFill>
                    <a:srgbClr val="FFFFFF"/>
                  </a:solidFill>
                </a:uFill>
                <a:latin typeface="Calibri"/>
                <a:ea typeface="ＭＳ Ｐゴシック"/>
              </a:rPr>
              <a:t> n-1 for </a:t>
            </a:r>
            <a:r>
              <a:rPr lang="en-GB" spc="-1" dirty="0" err="1">
                <a:solidFill>
                  <a:srgbClr val="000000"/>
                </a:solidFill>
                <a:uFill>
                  <a:solidFill>
                    <a:srgbClr val="FFFFFF"/>
                  </a:solidFill>
                </a:uFill>
                <a:latin typeface="Calibri"/>
                <a:ea typeface="ＭＳ Ｐゴシック"/>
              </a:rPr>
              <a:t>antall</a:t>
            </a:r>
            <a:r>
              <a:rPr lang="en-GB" spc="-1" dirty="0">
                <a:solidFill>
                  <a:srgbClr val="000000"/>
                </a:solidFill>
                <a:uFill>
                  <a:solidFill>
                    <a:srgbClr val="FFFFFF"/>
                  </a:solidFill>
                </a:uFill>
                <a:latin typeface="Calibri"/>
                <a:ea typeface="ＭＳ Ｐゴシック"/>
              </a:rPr>
              <a:t> </a:t>
            </a:r>
            <a:r>
              <a:rPr lang="en-GB" spc="-1" dirty="0" err="1">
                <a:solidFill>
                  <a:srgbClr val="000000"/>
                </a:solidFill>
                <a:uFill>
                  <a:solidFill>
                    <a:srgbClr val="FFFFFF"/>
                  </a:solidFill>
                </a:uFill>
                <a:latin typeface="Calibri"/>
                <a:ea typeface="ＭＳ Ｐゴシック"/>
              </a:rPr>
              <a:t>frihetsgrader</a:t>
            </a:r>
            <a:r>
              <a:rPr lang="en-GB" spc="-1" dirty="0">
                <a:solidFill>
                  <a:srgbClr val="000000"/>
                </a:solidFill>
                <a:uFill>
                  <a:solidFill>
                    <a:srgbClr val="FFFFFF"/>
                  </a:solidFill>
                </a:uFill>
                <a:latin typeface="Calibri"/>
                <a:ea typeface="ＭＳ Ｐゴシック"/>
              </a:rPr>
              <a:t> for s (</a:t>
            </a:r>
            <a:r>
              <a:rPr lang="en-GB" spc="-1" dirty="0" err="1">
                <a:solidFill>
                  <a:srgbClr val="000000"/>
                </a:solidFill>
                <a:uFill>
                  <a:solidFill>
                    <a:srgbClr val="FFFFFF"/>
                  </a:solidFill>
                </a:uFill>
                <a:latin typeface="Calibri"/>
                <a:ea typeface="ＭＳ Ｐゴシック"/>
              </a:rPr>
              <a:t>og</a:t>
            </a:r>
            <a:r>
              <a:rPr lang="en-GB" spc="-1" dirty="0">
                <a:solidFill>
                  <a:srgbClr val="000000"/>
                </a:solidFill>
                <a:uFill>
                  <a:solidFill>
                    <a:srgbClr val="FFFFFF"/>
                  </a:solidFill>
                </a:uFill>
                <a:latin typeface="Calibri"/>
                <a:ea typeface="ＭＳ Ｐゴシック"/>
              </a:rPr>
              <a:t> s</a:t>
            </a:r>
            <a:r>
              <a:rPr lang="en-GB" spc="-1" baseline="30000" dirty="0">
                <a:solidFill>
                  <a:srgbClr val="000000"/>
                </a:solidFill>
                <a:uFill>
                  <a:solidFill>
                    <a:srgbClr val="FFFFFF"/>
                  </a:solidFill>
                </a:uFill>
                <a:latin typeface="Calibri"/>
                <a:ea typeface="ＭＳ Ｐゴシック"/>
              </a:rPr>
              <a:t>2</a:t>
            </a:r>
            <a:r>
              <a:rPr lang="en-GB" spc="-1" dirty="0">
                <a:solidFill>
                  <a:srgbClr val="000000"/>
                </a:solidFill>
                <a:uFill>
                  <a:solidFill>
                    <a:srgbClr val="FFFFFF"/>
                  </a:solidFill>
                </a:uFill>
                <a:latin typeface="Calibri"/>
                <a:ea typeface="ＭＳ Ｐゴシック"/>
              </a:rPr>
              <a:t>).</a:t>
            </a:r>
            <a:endParaRPr lang="en-GB" spc="-1" dirty="0">
              <a:solidFill>
                <a:srgbClr val="000000"/>
              </a:solidFill>
              <a:uFill>
                <a:solidFill>
                  <a:srgbClr val="FFFFFF"/>
                </a:solidFill>
              </a:u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barn(inVertical)">
                                      <p:cBhvr>
                                        <p:cTn id="7" dur="500"/>
                                        <p:tgtEl>
                                          <p:spTgt spid="84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barn(inVertical)">
                                      <p:cBhvr>
                                        <p:cTn id="12" dur="5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barn(inVertical)">
                                      <p:cBhvr>
                                        <p:cTn id="17" dur="5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barn(inVertical)">
                                      <p:cBhvr>
                                        <p:cTn id="22" dur="500"/>
                                        <p:tgtEl>
                                          <p:spTgt spid="84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barn(inVertical)">
                                      <p:cBhvr>
                                        <p:cTn id="27" dur="500"/>
                                        <p:tgtEl>
                                          <p:spTgt spid="849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Effect transition="in" filter="barn(inVertical)">
                                      <p:cBhvr>
                                        <p:cTn id="32" dur="500"/>
                                        <p:tgtEl>
                                          <p:spTgt spid="849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155895"/>
            <a:ext cx="7772400" cy="1143000"/>
          </a:xfrm>
        </p:spPr>
        <p:txBody>
          <a:bodyPr/>
          <a:lstStyle/>
          <a:p>
            <a:pPr defTabSz="914400" eaLnBrk="1" hangingPunct="1">
              <a:defRPr/>
            </a:pPr>
            <a:r>
              <a:rPr lang="nb-NO" noProof="0" dirty="0"/>
              <a:t>Velge mål på senter spredning</a:t>
            </a:r>
          </a:p>
        </p:txBody>
      </p:sp>
      <p:sp>
        <p:nvSpPr>
          <p:cNvPr id="716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B4CC441-7A29-4F22-9D0F-873F66077181}" type="slidenum">
              <a:rPr lang="en-US" altLang="en-US" sz="1200" smtClean="0">
                <a:solidFill>
                  <a:schemeClr val="accent1"/>
                </a:solidFill>
              </a:rPr>
              <a:pPr>
                <a:lnSpc>
                  <a:spcPct val="80000"/>
                </a:lnSpc>
                <a:spcBef>
                  <a:spcPct val="0"/>
                </a:spcBef>
                <a:buClrTx/>
                <a:buSzTx/>
                <a:buFontTx/>
                <a:buNone/>
              </a:pPr>
              <a:t>52</a:t>
            </a:fld>
            <a:endParaRPr lang="en-US" altLang="en-US" sz="1200">
              <a:solidFill>
                <a:schemeClr val="accent1"/>
              </a:solidFill>
            </a:endParaRPr>
          </a:p>
        </p:txBody>
      </p:sp>
      <p:sp>
        <p:nvSpPr>
          <p:cNvPr id="71683" name="Rectangle 3"/>
          <p:cNvSpPr txBox="1">
            <a:spLocks noChangeArrowheads="1"/>
          </p:cNvSpPr>
          <p:nvPr/>
        </p:nvSpPr>
        <p:spPr bwMode="auto">
          <a:xfrm>
            <a:off x="304800" y="1431153"/>
            <a:ext cx="8534400" cy="134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Vi har nå valget mellom to sett av mål på senter og spredning: </a:t>
            </a:r>
          </a:p>
          <a:p>
            <a:pPr lvl="1" eaLnBrk="1" hangingPunct="1">
              <a:spcBef>
                <a:spcPct val="40000"/>
              </a:spcBef>
              <a:buClr>
                <a:schemeClr val="accent1"/>
              </a:buClr>
              <a:buSzPct val="60000"/>
              <a:buFont typeface="Wingdings" panose="05000000000000000000" pitchFamily="2" charset="2"/>
              <a:buChar char="ü"/>
            </a:pPr>
            <a:r>
              <a:rPr lang="nb-NO" altLang="en-US" sz="2000" dirty="0">
                <a:solidFill>
                  <a:srgbClr val="000000"/>
                </a:solidFill>
              </a:rPr>
              <a:t>Gjennomsnitt og standardavvik</a:t>
            </a:r>
          </a:p>
          <a:p>
            <a:pPr lvl="1" eaLnBrk="1" hangingPunct="1">
              <a:spcBef>
                <a:spcPct val="40000"/>
              </a:spcBef>
              <a:buClr>
                <a:schemeClr val="accent1"/>
              </a:buClr>
              <a:buSzPct val="60000"/>
              <a:buFont typeface="Wingdings" panose="05000000000000000000" pitchFamily="2" charset="2"/>
              <a:buChar char="ü"/>
            </a:pPr>
            <a:r>
              <a:rPr lang="nb-NO" altLang="en-US" sz="2000" dirty="0">
                <a:solidFill>
                  <a:srgbClr val="000000"/>
                </a:solidFill>
              </a:rPr>
              <a:t>Median og </a:t>
            </a:r>
            <a:r>
              <a:rPr lang="nb-NO" altLang="en-US" sz="2000" dirty="0" err="1">
                <a:solidFill>
                  <a:srgbClr val="000000"/>
                </a:solidFill>
              </a:rPr>
              <a:t>inter</a:t>
            </a:r>
            <a:r>
              <a:rPr lang="nb-NO" altLang="en-US" sz="2000" dirty="0">
                <a:solidFill>
                  <a:srgbClr val="000000"/>
                </a:solidFill>
              </a:rPr>
              <a:t>-kvartil avstand (IQR)</a:t>
            </a:r>
          </a:p>
        </p:txBody>
      </p:sp>
      <p:sp>
        <p:nvSpPr>
          <p:cNvPr id="12" name="TextBox 11"/>
          <p:cNvSpPr txBox="1">
            <a:spLocks noChangeArrowheads="1"/>
          </p:cNvSpPr>
          <p:nvPr/>
        </p:nvSpPr>
        <p:spPr bwMode="auto">
          <a:xfrm>
            <a:off x="1042193" y="2790826"/>
            <a:ext cx="7040563" cy="369887"/>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b="1" dirty="0" err="1">
                <a:solidFill>
                  <a:schemeClr val="dk1"/>
                </a:solidFill>
                <a:latin typeface="+mn-lt"/>
                <a:ea typeface="+mn-ea"/>
              </a:rPr>
              <a:t>Velge</a:t>
            </a:r>
            <a:r>
              <a:rPr lang="en-US" b="1" dirty="0">
                <a:solidFill>
                  <a:schemeClr val="dk1"/>
                </a:solidFill>
                <a:latin typeface="+mn-lt"/>
                <a:ea typeface="+mn-ea"/>
              </a:rPr>
              <a:t> sett </a:t>
            </a:r>
            <a:r>
              <a:rPr lang="en-US" b="1" dirty="0" err="1">
                <a:solidFill>
                  <a:schemeClr val="dk1"/>
                </a:solidFill>
                <a:latin typeface="+mn-lt"/>
                <a:ea typeface="+mn-ea"/>
              </a:rPr>
              <a:t>av</a:t>
            </a:r>
            <a:r>
              <a:rPr lang="en-US" b="1" dirty="0">
                <a:solidFill>
                  <a:schemeClr val="dk1"/>
                </a:solidFill>
                <a:latin typeface="+mn-lt"/>
                <a:ea typeface="+mn-ea"/>
              </a:rPr>
              <a:t> </a:t>
            </a:r>
            <a:r>
              <a:rPr lang="en-US" b="1" dirty="0" err="1">
                <a:solidFill>
                  <a:schemeClr val="dk1"/>
                </a:solidFill>
                <a:latin typeface="+mn-lt"/>
                <a:ea typeface="+mn-ea"/>
              </a:rPr>
              <a:t>mål</a:t>
            </a:r>
            <a:r>
              <a:rPr lang="en-US" b="1" dirty="0">
                <a:solidFill>
                  <a:schemeClr val="dk1"/>
                </a:solidFill>
                <a:latin typeface="+mn-lt"/>
                <a:ea typeface="+mn-ea"/>
              </a:rPr>
              <a:t> </a:t>
            </a:r>
            <a:r>
              <a:rPr lang="en-US" b="1" dirty="0" err="1">
                <a:solidFill>
                  <a:schemeClr val="dk1"/>
                </a:solidFill>
                <a:latin typeface="+mn-lt"/>
                <a:ea typeface="+mn-ea"/>
              </a:rPr>
              <a:t>på</a:t>
            </a:r>
            <a:r>
              <a:rPr lang="en-US" b="1" dirty="0">
                <a:solidFill>
                  <a:schemeClr val="dk1"/>
                </a:solidFill>
                <a:latin typeface="+mn-lt"/>
                <a:ea typeface="+mn-ea"/>
              </a:rPr>
              <a:t> </a:t>
            </a:r>
            <a:r>
              <a:rPr lang="en-US" b="1" dirty="0" err="1">
                <a:solidFill>
                  <a:schemeClr val="dk1"/>
                </a:solidFill>
                <a:latin typeface="+mn-lt"/>
                <a:ea typeface="+mn-ea"/>
              </a:rPr>
              <a:t>senter</a:t>
            </a:r>
            <a:r>
              <a:rPr lang="en-US" b="1" dirty="0">
                <a:solidFill>
                  <a:schemeClr val="dk1"/>
                </a:solidFill>
                <a:latin typeface="+mn-lt"/>
                <a:ea typeface="+mn-ea"/>
              </a:rPr>
              <a:t> og </a:t>
            </a:r>
            <a:r>
              <a:rPr lang="en-US" b="1" dirty="0" err="1">
                <a:solidFill>
                  <a:schemeClr val="dk1"/>
                </a:solidFill>
                <a:latin typeface="+mn-lt"/>
                <a:ea typeface="+mn-ea"/>
              </a:rPr>
              <a:t>spredning</a:t>
            </a:r>
            <a:endParaRPr lang="en-US" b="1" dirty="0">
              <a:solidFill>
                <a:schemeClr val="dk1"/>
              </a:solidFill>
              <a:latin typeface="+mn-lt"/>
              <a:ea typeface="+mn-ea"/>
            </a:endParaRPr>
          </a:p>
        </p:txBody>
      </p:sp>
      <p:sp>
        <p:nvSpPr>
          <p:cNvPr id="11" name="TextBox 10"/>
          <p:cNvSpPr txBox="1">
            <a:spLocks noChangeArrowheads="1"/>
          </p:cNvSpPr>
          <p:nvPr/>
        </p:nvSpPr>
        <p:spPr bwMode="auto">
          <a:xfrm>
            <a:off x="874713" y="3160713"/>
            <a:ext cx="7375525" cy="270843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1800"/>
              </a:spcAft>
              <a:buClrTx/>
              <a:buSzTx/>
              <a:buFontTx/>
              <a:buNone/>
              <a:defRPr/>
            </a:pPr>
            <a:r>
              <a:rPr lang="nb-NO" altLang="en-US" dirty="0">
                <a:solidFill>
                  <a:srgbClr val="000000"/>
                </a:solidFill>
              </a:rPr>
              <a:t>Medianen og IQR er vanligvis bedre enn gjennomsnitt og standardavvik for å beskrive en skjev fordeling eller en fordeling med sterke uteliggere. </a:t>
            </a:r>
          </a:p>
          <a:p>
            <a:pPr eaLnBrk="1" hangingPunct="1">
              <a:spcBef>
                <a:spcPct val="0"/>
              </a:spcBef>
              <a:spcAft>
                <a:spcPts val="1800"/>
              </a:spcAft>
              <a:buClrTx/>
              <a:buSzTx/>
              <a:buFontTx/>
              <a:buNone/>
              <a:defRPr/>
            </a:pPr>
            <a:r>
              <a:rPr lang="nb-NO" altLang="en-US" dirty="0">
                <a:solidFill>
                  <a:srgbClr val="000000"/>
                </a:solidFill>
              </a:rPr>
              <a:t>Bruk gjennomsnitt og standardavvik bare for rimelig symmetriske fordelinger som ikke har sterke uteliggere. </a:t>
            </a:r>
          </a:p>
          <a:p>
            <a:pPr eaLnBrk="1" hangingPunct="1">
              <a:spcBef>
                <a:spcPct val="0"/>
              </a:spcBef>
              <a:spcAft>
                <a:spcPts val="1800"/>
              </a:spcAft>
              <a:buClrTx/>
              <a:buSzTx/>
              <a:buFontTx/>
              <a:buNone/>
              <a:defRPr/>
            </a:pPr>
            <a:r>
              <a:rPr lang="nb-NO" altLang="en-US" b="1" dirty="0">
                <a:solidFill>
                  <a:srgbClr val="000000"/>
                </a:solidFill>
              </a:rPr>
              <a:t>NB: Numeriske oppsummeringer beskriver ikke fullt ut formen til en fordeling. </a:t>
            </a:r>
            <a:r>
              <a:rPr lang="nb-NO" altLang="en-US" b="1" i="1" dirty="0">
                <a:solidFill>
                  <a:srgbClr val="FF0000"/>
                </a:solidFill>
              </a:rPr>
              <a:t>PLOTT ALLTID DATAENE DINE!</a:t>
            </a:r>
            <a:endParaRPr lang="nb-NO" altLang="en-US" b="1"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anim calcmode="lin" valueType="num">
                                      <p:cBhvr additive="base">
                                        <p:cTn id="7" dur="500"/>
                                        <p:tgtEl>
                                          <p:spTgt spid="7168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168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1683">
                                            <p:txEl>
                                              <p:pRg st="2" end="2"/>
                                            </p:txEl>
                                          </p:spTgt>
                                        </p:tgtEl>
                                        <p:attrNameLst>
                                          <p:attrName>style.visibility</p:attrName>
                                        </p:attrNameLst>
                                      </p:cBhvr>
                                      <p:to>
                                        <p:strVal val="visible"/>
                                      </p:to>
                                    </p:set>
                                    <p:anim calcmode="lin" valueType="num">
                                      <p:cBhvr additive="base">
                                        <p:cTn id="13" dur="500"/>
                                        <p:tgtEl>
                                          <p:spTgt spid="7168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168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 calcmode="lin" valueType="num">
                                      <p:cBhvr additive="base">
                                        <p:cTn id="35"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 calcmode="lin" valueType="num">
                                      <p:cBhvr additive="base">
                                        <p:cTn id="41"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4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53</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645550"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Kahoot</a:t>
            </a:r>
            <a:r>
              <a:rPr lang="nb-NO" sz="3200" i="1" dirty="0">
                <a:solidFill>
                  <a:srgbClr val="000000"/>
                </a:solidFill>
              </a:rPr>
              <a:t>-spørsmål</a:t>
            </a:r>
          </a:p>
        </p:txBody>
      </p:sp>
    </p:spTree>
    <p:extLst>
      <p:ext uri="{BB962C8B-B14F-4D97-AF65-F5344CB8AC3E}">
        <p14:creationId xmlns:p14="http://schemas.microsoft.com/office/powerpoint/2010/main" val="4177989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914400"/>
            <a:ext cx="7217764" cy="809469"/>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a:solidFill>
                  <a:srgbClr val="0000FF"/>
                </a:solidFill>
                <a:latin typeface="Arial" pitchFamily="34" charset="0"/>
                <a:cs typeface="Arial" pitchFamily="34" charset="0"/>
              </a:rPr>
              <a:t>Oppsummering fra </a:t>
            </a:r>
            <a:r>
              <a:rPr lang="nb-NO" dirty="0" err="1">
                <a:solidFill>
                  <a:srgbClr val="0000FF"/>
                </a:solidFill>
                <a:latin typeface="Arial" pitchFamily="34" charset="0"/>
                <a:cs typeface="Arial" pitchFamily="34" charset="0"/>
              </a:rPr>
              <a:t>kap</a:t>
            </a:r>
            <a:r>
              <a:rPr lang="nb-NO" dirty="0">
                <a:solidFill>
                  <a:srgbClr val="0000FF"/>
                </a:solidFill>
                <a:latin typeface="Arial" pitchFamily="34" charset="0"/>
                <a:cs typeface="Arial" pitchFamily="34" charset="0"/>
              </a:rPr>
              <a:t> 1.1-1.3:</a:t>
            </a:r>
          </a:p>
        </p:txBody>
      </p:sp>
      <p:sp>
        <p:nvSpPr>
          <p:cNvPr id="3" name="Text Placeholder 2"/>
          <p:cNvSpPr txBox="1">
            <a:spLocks noGrp="1"/>
          </p:cNvSpPr>
          <p:nvPr>
            <p:ph type="body" idx="4294967295"/>
          </p:nvPr>
        </p:nvSpPr>
        <p:spPr>
          <a:xfrm>
            <a:off x="683568" y="2348880"/>
            <a:ext cx="7772400" cy="3960440"/>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600" dirty="0">
                <a:latin typeface="Arial" pitchFamily="34" charset="0"/>
                <a:cs typeface="Arial" pitchFamily="34" charset="0"/>
              </a:rPr>
              <a:t>Hva er </a:t>
            </a:r>
            <a:r>
              <a:rPr lang="nb-NO" sz="2600" dirty="0">
                <a:solidFill>
                  <a:srgbClr val="FF0000"/>
                </a:solidFill>
                <a:latin typeface="Arial" pitchFamily="34" charset="0"/>
                <a:cs typeface="Arial" pitchFamily="34" charset="0"/>
              </a:rPr>
              <a:t>data</a:t>
            </a:r>
            <a:r>
              <a:rPr lang="nb-NO" sz="2600" dirty="0">
                <a:latin typeface="Arial" pitchFamily="34" charset="0"/>
                <a:cs typeface="Arial" pitchFamily="34" charset="0"/>
              </a:rPr>
              <a:t>, </a:t>
            </a:r>
            <a:r>
              <a:rPr lang="nb-NO" sz="2600" dirty="0">
                <a:solidFill>
                  <a:srgbClr val="FF0000"/>
                </a:solidFill>
                <a:latin typeface="Arial" pitchFamily="34" charset="0"/>
                <a:cs typeface="Arial" pitchFamily="34" charset="0"/>
              </a:rPr>
              <a:t>individer</a:t>
            </a:r>
            <a:r>
              <a:rPr lang="nb-NO" sz="2600" dirty="0">
                <a:latin typeface="Arial" pitchFamily="34" charset="0"/>
                <a:cs typeface="Arial" pitchFamily="34" charset="0"/>
              </a:rPr>
              <a:t>, </a:t>
            </a:r>
            <a:r>
              <a:rPr lang="nb-NO" sz="2600" dirty="0">
                <a:solidFill>
                  <a:srgbClr val="FF0000"/>
                </a:solidFill>
                <a:latin typeface="Arial" pitchFamily="34" charset="0"/>
                <a:cs typeface="Arial" pitchFamily="34" charset="0"/>
              </a:rPr>
              <a:t>variable</a:t>
            </a:r>
            <a:r>
              <a:rPr lang="nb-NO" sz="2600" dirty="0">
                <a:latin typeface="Arial" pitchFamily="34" charset="0"/>
                <a:cs typeface="Arial" pitchFamily="34" charset="0"/>
              </a:rPr>
              <a:t>,</a:t>
            </a:r>
            <a:r>
              <a:rPr lang="nb-NO" sz="2600" dirty="0">
                <a:solidFill>
                  <a:srgbClr val="FF0000"/>
                </a:solidFill>
                <a:latin typeface="Arial" pitchFamily="34" charset="0"/>
                <a:cs typeface="Arial" pitchFamily="34" charset="0"/>
              </a:rPr>
              <a:t> datasett</a:t>
            </a:r>
            <a:r>
              <a:rPr lang="nb-NO" sz="2600" dirty="0">
                <a:latin typeface="Arial" pitchFamily="34" charset="0"/>
                <a:cs typeface="Arial" pitchFamily="34" charset="0"/>
              </a:rPr>
              <a:t>?</a:t>
            </a:r>
          </a:p>
          <a:p>
            <a:pPr lvl="0"/>
            <a:r>
              <a:rPr lang="nb-NO" sz="2600" dirty="0">
                <a:solidFill>
                  <a:srgbClr val="FF0000"/>
                </a:solidFill>
                <a:latin typeface="Arial" pitchFamily="34" charset="0"/>
                <a:cs typeface="Arial" pitchFamily="34" charset="0"/>
              </a:rPr>
              <a:t>Kategoriske</a:t>
            </a:r>
            <a:r>
              <a:rPr lang="nb-NO" sz="2600" dirty="0">
                <a:latin typeface="Arial" pitchFamily="34" charset="0"/>
                <a:cs typeface="Arial" pitchFamily="34" charset="0"/>
              </a:rPr>
              <a:t> og </a:t>
            </a:r>
            <a:r>
              <a:rPr lang="nb-NO" sz="2600" dirty="0">
                <a:solidFill>
                  <a:srgbClr val="FF0000"/>
                </a:solidFill>
                <a:latin typeface="Arial" pitchFamily="34" charset="0"/>
                <a:cs typeface="Arial" pitchFamily="34" charset="0"/>
              </a:rPr>
              <a:t>numeriske</a:t>
            </a:r>
            <a:r>
              <a:rPr lang="nb-NO" sz="2600" dirty="0">
                <a:latin typeface="Arial" pitchFamily="34" charset="0"/>
                <a:cs typeface="Arial" pitchFamily="34" charset="0"/>
              </a:rPr>
              <a:t> variable</a:t>
            </a:r>
          </a:p>
          <a:p>
            <a:pPr lvl="0"/>
            <a:r>
              <a:rPr lang="nb-NO" sz="2600" dirty="0">
                <a:latin typeface="Arial" pitchFamily="34" charset="0"/>
                <a:cs typeface="Arial" pitchFamily="34" charset="0"/>
              </a:rPr>
              <a:t>Forskjellige diagrammer:</a:t>
            </a:r>
          </a:p>
          <a:p>
            <a:pPr lvl="1"/>
            <a:r>
              <a:rPr lang="nb-NO" sz="2600" dirty="0">
                <a:latin typeface="Arial" pitchFamily="34" charset="0"/>
                <a:cs typeface="Arial" pitchFamily="34" charset="0"/>
              </a:rPr>
              <a:t>Kakediagram, søylediagram, </a:t>
            </a:r>
            <a:r>
              <a:rPr lang="nb-NO" sz="2600" dirty="0">
                <a:solidFill>
                  <a:srgbClr val="FF0000"/>
                </a:solidFill>
                <a:latin typeface="Arial" pitchFamily="34" charset="0"/>
                <a:cs typeface="Arial" pitchFamily="34" charset="0"/>
              </a:rPr>
              <a:t>histogram</a:t>
            </a:r>
            <a:r>
              <a:rPr lang="nb-NO" sz="2600" dirty="0">
                <a:latin typeface="Arial" pitchFamily="34" charset="0"/>
                <a:cs typeface="Arial" pitchFamily="34" charset="0"/>
              </a:rPr>
              <a:t>,  stilk-og-blad-plott, </a:t>
            </a:r>
            <a:r>
              <a:rPr lang="nb-NO" sz="2600" dirty="0">
                <a:solidFill>
                  <a:srgbClr val="FF0000"/>
                </a:solidFill>
                <a:latin typeface="Arial" pitchFamily="34" charset="0"/>
                <a:cs typeface="Arial" pitchFamily="34" charset="0"/>
              </a:rPr>
              <a:t>boksplott</a:t>
            </a:r>
          </a:p>
          <a:p>
            <a:pPr lvl="0"/>
            <a:r>
              <a:rPr lang="nb-NO" sz="2600" dirty="0">
                <a:latin typeface="Arial" pitchFamily="34" charset="0"/>
                <a:cs typeface="Arial" pitchFamily="34" charset="0"/>
              </a:rPr>
              <a:t>Sentralmål (</a:t>
            </a:r>
            <a:r>
              <a:rPr lang="nb-NO" sz="2600" dirty="0">
                <a:solidFill>
                  <a:srgbClr val="FF0000"/>
                </a:solidFill>
                <a:latin typeface="Arial" pitchFamily="34" charset="0"/>
                <a:cs typeface="Arial" pitchFamily="34" charset="0"/>
              </a:rPr>
              <a:t>gj.snitt, median</a:t>
            </a:r>
            <a:r>
              <a:rPr lang="nb-NO" sz="2600" dirty="0">
                <a:latin typeface="Arial" pitchFamily="34" charset="0"/>
                <a:cs typeface="Arial" pitchFamily="34" charset="0"/>
              </a:rPr>
              <a:t>),</a:t>
            </a:r>
          </a:p>
          <a:p>
            <a:pPr lvl="0"/>
            <a:r>
              <a:rPr lang="nb-NO" sz="2600" dirty="0">
                <a:latin typeface="Arial" pitchFamily="34" charset="0"/>
                <a:cs typeface="Arial" pitchFamily="34" charset="0"/>
              </a:rPr>
              <a:t>Spredningsmål (range, </a:t>
            </a:r>
            <a:r>
              <a:rPr lang="nb-NO" sz="2600" dirty="0">
                <a:solidFill>
                  <a:srgbClr val="0070C0"/>
                </a:solidFill>
                <a:latin typeface="Arial" pitchFamily="34" charset="0"/>
                <a:cs typeface="Arial" pitchFamily="34" charset="0"/>
              </a:rPr>
              <a:t>IQR</a:t>
            </a:r>
            <a:r>
              <a:rPr lang="nb-NO" sz="2600" dirty="0">
                <a:latin typeface="Arial" pitchFamily="34" charset="0"/>
                <a:cs typeface="Arial" pitchFamily="34" charset="0"/>
              </a:rPr>
              <a:t>, </a:t>
            </a:r>
            <a:r>
              <a:rPr lang="nb-NO" sz="2600" dirty="0">
                <a:solidFill>
                  <a:srgbClr val="FF0000"/>
                </a:solidFill>
                <a:latin typeface="Arial" pitchFamily="34" charset="0"/>
                <a:cs typeface="Arial" pitchFamily="34" charset="0"/>
              </a:rPr>
              <a:t>standardavvik</a:t>
            </a:r>
            <a:r>
              <a:rPr lang="nb-NO" sz="2600" dirty="0">
                <a:latin typeface="Arial" pitchFamily="34" charset="0"/>
                <a:cs typeface="Arial" pitchFamily="34" charset="0"/>
              </a:rPr>
              <a:t>)</a:t>
            </a:r>
          </a:p>
        </p:txBody>
      </p:sp>
    </p:spTree>
    <p:extLst>
      <p:ext uri="{BB962C8B-B14F-4D97-AF65-F5344CB8AC3E}">
        <p14:creationId xmlns:p14="http://schemas.microsoft.com/office/powerpoint/2010/main" val="1579321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Endre</a:t>
            </a:r>
            <a:r>
              <a:rPr lang="nb-NO" noProof="0" dirty="0"/>
              <a:t> måleenhet</a:t>
            </a:r>
          </a:p>
        </p:txBody>
      </p:sp>
      <p:sp>
        <p:nvSpPr>
          <p:cNvPr id="727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603B28D0-F2EA-469A-880B-51F16A1BC51A}" type="slidenum">
              <a:rPr lang="en-US" altLang="en-US" sz="1200" smtClean="0">
                <a:solidFill>
                  <a:schemeClr val="accent1"/>
                </a:solidFill>
              </a:rPr>
              <a:pPr>
                <a:lnSpc>
                  <a:spcPct val="80000"/>
                </a:lnSpc>
                <a:spcBef>
                  <a:spcPct val="0"/>
                </a:spcBef>
                <a:buClrTx/>
                <a:buSzTx/>
                <a:buFontTx/>
                <a:buNone/>
              </a:pPr>
              <a:t>55</a:t>
            </a:fld>
            <a:endParaRPr lang="en-US" altLang="en-US" sz="1200">
              <a:solidFill>
                <a:schemeClr val="accent1"/>
              </a:solidFill>
            </a:endParaRPr>
          </a:p>
        </p:txBody>
      </p:sp>
      <p:sp>
        <p:nvSpPr>
          <p:cNvPr id="1378308" name="Rectangle 4"/>
          <p:cNvSpPr>
            <a:spLocks noGrp="1" noChangeArrowheads="1"/>
          </p:cNvSpPr>
          <p:nvPr>
            <p:ph type="body" idx="4294967295"/>
          </p:nvPr>
        </p:nvSpPr>
        <p:spPr>
          <a:xfrm>
            <a:off x="461962" y="1143000"/>
            <a:ext cx="8453438" cy="5715000"/>
          </a:xfrm>
        </p:spPr>
        <p:txBody>
          <a:bodyPr/>
          <a:lstStyle/>
          <a:p>
            <a:pPr marL="0" indent="0" eaLnBrk="1" hangingPunct="1">
              <a:lnSpc>
                <a:spcPct val="110000"/>
              </a:lnSpc>
              <a:buFont typeface="Wingdings" charset="0"/>
              <a:buNone/>
              <a:defRPr/>
            </a:pPr>
            <a:r>
              <a:rPr lang="nb-NO" noProof="0" dirty="0">
                <a:solidFill>
                  <a:srgbClr val="000000"/>
                </a:solidFill>
                <a:ea typeface="ＭＳ Ｐゴシック" charset="0"/>
                <a:cs typeface="ＭＳ Ｐゴシック" charset="0"/>
              </a:rPr>
              <a:t>Variabler kan måles med forskjellige måleenheter. Veldig ofte er en måleenhet en </a:t>
            </a:r>
            <a:r>
              <a:rPr lang="nb-NO" b="1" noProof="0" dirty="0">
                <a:solidFill>
                  <a:srgbClr val="800000"/>
                </a:solidFill>
                <a:ea typeface="ＭＳ Ｐゴシック" charset="0"/>
                <a:cs typeface="ＭＳ Ｐゴシック" charset="0"/>
              </a:rPr>
              <a:t>lineær transformasjon</a:t>
            </a:r>
            <a:r>
              <a:rPr lang="nb-NO" noProof="0" dirty="0">
                <a:solidFill>
                  <a:srgbClr val="800000"/>
                </a:solidFill>
                <a:ea typeface="ＭＳ Ｐゴシック" charset="0"/>
                <a:cs typeface="ＭＳ Ｐゴシック" charset="0"/>
              </a:rPr>
              <a:t> </a:t>
            </a:r>
            <a:r>
              <a:rPr lang="nb-NO" noProof="0" dirty="0">
                <a:solidFill>
                  <a:srgbClr val="000000"/>
                </a:solidFill>
                <a:ea typeface="ＭＳ Ｐゴシック" charset="0"/>
                <a:cs typeface="ＭＳ Ｐゴシック" charset="0"/>
              </a:rPr>
              <a:t>av en annen måleenhet:           </a:t>
            </a:r>
            <a:r>
              <a:rPr lang="nb-NO" i="1" noProof="0" dirty="0" err="1">
                <a:solidFill>
                  <a:srgbClr val="000000"/>
                </a:solidFill>
                <a:ea typeface="ＭＳ Ｐゴシック" charset="0"/>
                <a:cs typeface="ＭＳ Ｐゴシック" charset="0"/>
              </a:rPr>
              <a:t>x</a:t>
            </a:r>
            <a:r>
              <a:rPr lang="nb-NO" baseline="-25000" noProof="0" dirty="0" err="1">
                <a:solidFill>
                  <a:srgbClr val="000000"/>
                </a:solidFill>
                <a:ea typeface="ＭＳ Ｐゴシック" charset="0"/>
                <a:cs typeface="ＭＳ Ｐゴシック" charset="0"/>
              </a:rPr>
              <a:t>new</a:t>
            </a:r>
            <a:r>
              <a:rPr lang="nb-NO" noProof="0" dirty="0">
                <a:solidFill>
                  <a:srgbClr val="000000"/>
                </a:solidFill>
                <a:ea typeface="ＭＳ Ｐゴシック" charset="0"/>
                <a:cs typeface="ＭＳ Ｐゴシック" charset="0"/>
              </a:rPr>
              <a:t> = </a:t>
            </a:r>
            <a:r>
              <a:rPr lang="nb-NO" i="1" noProof="0" dirty="0">
                <a:solidFill>
                  <a:srgbClr val="000000"/>
                </a:solidFill>
                <a:ea typeface="ＭＳ Ｐゴシック" charset="0"/>
                <a:cs typeface="ＭＳ Ｐゴシック" charset="0"/>
              </a:rPr>
              <a:t>a</a:t>
            </a:r>
            <a:r>
              <a:rPr lang="nb-NO" noProof="0" dirty="0">
                <a:solidFill>
                  <a:srgbClr val="000000"/>
                </a:solidFill>
                <a:ea typeface="ＭＳ Ｐゴシック" charset="0"/>
                <a:cs typeface="ＭＳ Ｐゴシック" charset="0"/>
              </a:rPr>
              <a:t> + </a:t>
            </a:r>
            <a:r>
              <a:rPr lang="nb-NO" i="1" noProof="0" dirty="0" err="1">
                <a:solidFill>
                  <a:srgbClr val="000000"/>
                </a:solidFill>
                <a:ea typeface="ＭＳ Ｐゴシック" charset="0"/>
                <a:cs typeface="ＭＳ Ｐゴシック" charset="0"/>
              </a:rPr>
              <a:t>bx</a:t>
            </a:r>
            <a:r>
              <a:rPr lang="nb-NO" i="1" noProof="0" dirty="0">
                <a:solidFill>
                  <a:srgbClr val="000000"/>
                </a:solidFill>
                <a:ea typeface="ＭＳ Ｐゴシック" charset="0"/>
                <a:cs typeface="ＭＳ Ｐゴシック" charset="0"/>
              </a:rPr>
              <a:t>.</a:t>
            </a:r>
            <a:r>
              <a:rPr lang="nb-NO" noProof="0" dirty="0">
                <a:solidFill>
                  <a:srgbClr val="000000"/>
                </a:solidFill>
                <a:ea typeface="ＭＳ Ｐゴシック" charset="0"/>
                <a:cs typeface="ＭＳ Ｐゴシック" charset="0"/>
              </a:rPr>
              <a:t> </a:t>
            </a:r>
          </a:p>
          <a:p>
            <a:pPr marL="0" indent="0" eaLnBrk="1" hangingPunct="1">
              <a:lnSpc>
                <a:spcPct val="110000"/>
              </a:lnSpc>
              <a:buFont typeface="Wingdings" charset="0"/>
              <a:buNone/>
              <a:defRPr/>
            </a:pPr>
            <a:r>
              <a:rPr lang="nb-NO" noProof="0" dirty="0">
                <a:solidFill>
                  <a:srgbClr val="000000"/>
                </a:solidFill>
                <a:ea typeface="ＭＳ Ｐゴシック" charset="0"/>
                <a:cs typeface="ＭＳ Ｐゴシック" charset="0"/>
              </a:rPr>
              <a:t>Eksempel: Temperatur </a:t>
            </a:r>
            <a:r>
              <a:rPr lang="nb-NO" i="1" noProof="0" dirty="0">
                <a:solidFill>
                  <a:srgbClr val="000000"/>
                </a:solidFill>
                <a:ea typeface="ＭＳ Ｐゴシック" charset="0"/>
                <a:cs typeface="ＭＳ Ｐゴシック" charset="0"/>
              </a:rPr>
              <a:t>x</a:t>
            </a:r>
            <a:r>
              <a:rPr lang="nb-NO" noProof="0" dirty="0">
                <a:solidFill>
                  <a:srgbClr val="000000"/>
                </a:solidFill>
                <a:ea typeface="ＭＳ Ｐゴシック" charset="0"/>
                <a:cs typeface="ＭＳ Ｐゴシック" charset="0"/>
              </a:rPr>
              <a:t> målt i </a:t>
            </a:r>
            <a:r>
              <a:rPr lang="nb-NO" baseline="30000" noProof="0" dirty="0" err="1">
                <a:solidFill>
                  <a:srgbClr val="000000"/>
                </a:solidFill>
                <a:ea typeface="ＭＳ Ｐゴシック" charset="0"/>
                <a:cs typeface="ＭＳ Ｐゴシック" charset="0"/>
              </a:rPr>
              <a:t>o</a:t>
            </a:r>
            <a:r>
              <a:rPr lang="nb-NO" noProof="0" dirty="0" err="1">
                <a:solidFill>
                  <a:srgbClr val="000000"/>
                </a:solidFill>
                <a:ea typeface="ＭＳ Ｐゴシック" charset="0"/>
                <a:cs typeface="ＭＳ Ｐゴシック" charset="0"/>
              </a:rPr>
              <a:t>F</a:t>
            </a:r>
            <a:r>
              <a:rPr lang="nb-NO" noProof="0" dirty="0">
                <a:solidFill>
                  <a:srgbClr val="000000"/>
                </a:solidFill>
                <a:ea typeface="ＭＳ Ｐゴシック" charset="0"/>
                <a:cs typeface="ＭＳ Ｐゴシック" charset="0"/>
              </a:rPr>
              <a:t>, da er temperaturen målt i </a:t>
            </a:r>
            <a:r>
              <a:rPr lang="nb-NO" baseline="30000" dirty="0">
                <a:solidFill>
                  <a:srgbClr val="000000"/>
                </a:solidFill>
                <a:ea typeface="ＭＳ Ｐゴシック" charset="0"/>
                <a:cs typeface="ＭＳ Ｐゴシック" charset="0"/>
              </a:rPr>
              <a:t>o</a:t>
            </a:r>
            <a:r>
              <a:rPr lang="nb-NO" noProof="0" dirty="0">
                <a:solidFill>
                  <a:srgbClr val="000000"/>
                </a:solidFill>
                <a:ea typeface="ＭＳ Ｐゴシック" charset="0"/>
                <a:cs typeface="ＭＳ Ｐゴシック" charset="0"/>
              </a:rPr>
              <a:t>C:                </a:t>
            </a:r>
            <a:r>
              <a:rPr lang="nb-NO" i="1" dirty="0" err="1">
                <a:solidFill>
                  <a:srgbClr val="000000"/>
                </a:solidFill>
                <a:ea typeface="ＭＳ Ｐゴシック" charset="0"/>
                <a:cs typeface="ＭＳ Ｐゴシック" charset="0"/>
              </a:rPr>
              <a:t>x</a:t>
            </a:r>
            <a:r>
              <a:rPr lang="nb-NO" baseline="-25000" dirty="0" err="1">
                <a:solidFill>
                  <a:srgbClr val="000000"/>
                </a:solidFill>
                <a:ea typeface="ＭＳ Ｐゴシック" charset="0"/>
                <a:cs typeface="ＭＳ Ｐゴシック" charset="0"/>
              </a:rPr>
              <a:t>new</a:t>
            </a:r>
            <a:r>
              <a:rPr lang="nb-NO" dirty="0">
                <a:solidFill>
                  <a:srgbClr val="000000"/>
                </a:solidFill>
                <a:ea typeface="ＭＳ Ｐゴシック" charset="0"/>
                <a:cs typeface="ＭＳ Ｐゴシック" charset="0"/>
              </a:rPr>
              <a:t> = -</a:t>
            </a:r>
            <a:r>
              <a:rPr lang="nb-NO" i="1" dirty="0">
                <a:solidFill>
                  <a:srgbClr val="000000"/>
                </a:solidFill>
                <a:ea typeface="ＭＳ Ｐゴシック" charset="0"/>
                <a:cs typeface="ＭＳ Ｐゴシック" charset="0"/>
              </a:rPr>
              <a:t>17.92 + 0.56x, </a:t>
            </a:r>
            <a:r>
              <a:rPr lang="nb-NO" dirty="0" err="1">
                <a:solidFill>
                  <a:srgbClr val="000000"/>
                </a:solidFill>
                <a:ea typeface="ＭＳ Ｐゴシック" charset="0"/>
                <a:cs typeface="ＭＳ Ｐゴシック" charset="0"/>
              </a:rPr>
              <a:t>dvs</a:t>
            </a:r>
            <a:r>
              <a:rPr lang="nb-NO" dirty="0">
                <a:solidFill>
                  <a:srgbClr val="000000"/>
                </a:solidFill>
                <a:ea typeface="ＭＳ Ｐゴシック" charset="0"/>
                <a:cs typeface="ＭＳ Ｐゴシック" charset="0"/>
              </a:rPr>
              <a:t>:</a:t>
            </a:r>
            <a:r>
              <a:rPr lang="nb-NO" i="1" dirty="0">
                <a:solidFill>
                  <a:srgbClr val="000000"/>
                </a:solidFill>
                <a:ea typeface="ＭＳ Ｐゴシック" charset="0"/>
                <a:cs typeface="ＭＳ Ｐゴシック" charset="0"/>
              </a:rPr>
              <a:t> a=-17.92 og b=0.56</a:t>
            </a:r>
            <a:endParaRPr lang="nb-NO" sz="1600" noProof="0" dirty="0">
              <a:solidFill>
                <a:srgbClr val="000000"/>
              </a:solidFill>
              <a:ea typeface="ＭＳ Ｐゴシック" charset="0"/>
            </a:endParaRPr>
          </a:p>
          <a:p>
            <a:pPr marL="0" indent="0" eaLnBrk="1" hangingPunct="1">
              <a:lnSpc>
                <a:spcPct val="110000"/>
              </a:lnSpc>
              <a:buFont typeface="Wingdings" charset="0"/>
              <a:buNone/>
              <a:defRPr/>
            </a:pPr>
            <a:r>
              <a:rPr lang="nb-NO" noProof="0" dirty="0">
                <a:solidFill>
                  <a:srgbClr val="000000"/>
                </a:solidFill>
                <a:ea typeface="ＭＳ Ｐゴシック" charset="0"/>
                <a:cs typeface="ＭＳ Ｐゴシック" charset="0"/>
              </a:rPr>
              <a:t>Lineære transformasjoner forandrer ikke formen til en fordeling (skjevhet, symmetri, </a:t>
            </a:r>
            <a:r>
              <a:rPr lang="nb-NO" noProof="0" dirty="0" err="1">
                <a:solidFill>
                  <a:srgbClr val="000000"/>
                </a:solidFill>
                <a:ea typeface="ＭＳ Ｐゴシック" charset="0"/>
                <a:cs typeface="ＭＳ Ｐゴシック" charset="0"/>
              </a:rPr>
              <a:t>multimodalitet</a:t>
            </a:r>
            <a:r>
              <a:rPr lang="nb-NO" noProof="0" dirty="0">
                <a:solidFill>
                  <a:srgbClr val="000000"/>
                </a:solidFill>
                <a:ea typeface="ＭＳ Ｐゴシック" charset="0"/>
                <a:cs typeface="ＭＳ Ｐゴシック" charset="0"/>
              </a:rPr>
              <a:t>/</a:t>
            </a:r>
            <a:r>
              <a:rPr lang="nb-NO" noProof="0" dirty="0" err="1">
                <a:solidFill>
                  <a:srgbClr val="000000"/>
                </a:solidFill>
                <a:ea typeface="ＭＳ Ｐゴシック" charset="0"/>
                <a:cs typeface="ＭＳ Ｐゴシック" charset="0"/>
              </a:rPr>
              <a:t>flertoppethet</a:t>
            </a:r>
            <a:r>
              <a:rPr lang="nb-NO" noProof="0" dirty="0">
                <a:solidFill>
                  <a:srgbClr val="000000"/>
                </a:solidFill>
                <a:ea typeface="ＭＳ Ｐゴシック" charset="0"/>
                <a:cs typeface="ＭＳ Ｐゴシック" charset="0"/>
              </a:rPr>
              <a:t>). Men de forandrer målene </a:t>
            </a:r>
            <a:r>
              <a:rPr lang="nb-NO" dirty="0">
                <a:solidFill>
                  <a:srgbClr val="000000"/>
                </a:solidFill>
                <a:ea typeface="ＭＳ Ｐゴシック" charset="0"/>
                <a:cs typeface="ＭＳ Ｐゴシック" charset="0"/>
              </a:rPr>
              <a:t>på </a:t>
            </a:r>
            <a:r>
              <a:rPr lang="nb-NO" u="sng" dirty="0">
                <a:solidFill>
                  <a:srgbClr val="000000"/>
                </a:solidFill>
                <a:ea typeface="ＭＳ Ｐゴシック" charset="0"/>
                <a:cs typeface="ＭＳ Ｐゴシック" charset="0"/>
              </a:rPr>
              <a:t>s</a:t>
            </a:r>
            <a:r>
              <a:rPr lang="nb-NO" u="sng" noProof="0" dirty="0" err="1">
                <a:solidFill>
                  <a:srgbClr val="000000"/>
                </a:solidFill>
                <a:ea typeface="ＭＳ Ｐゴシック" charset="0"/>
                <a:cs typeface="ＭＳ Ｐゴシック" charset="0"/>
              </a:rPr>
              <a:t>enter</a:t>
            </a:r>
            <a:r>
              <a:rPr lang="nb-NO" noProof="0" dirty="0">
                <a:solidFill>
                  <a:srgbClr val="000000"/>
                </a:solidFill>
                <a:ea typeface="ＭＳ Ｐゴシック" charset="0"/>
                <a:cs typeface="ＭＳ Ｐゴシック" charset="0"/>
              </a:rPr>
              <a:t> </a:t>
            </a:r>
            <a:r>
              <a:rPr lang="nb-NO" dirty="0">
                <a:solidFill>
                  <a:srgbClr val="000000"/>
                </a:solidFill>
                <a:ea typeface="ＭＳ Ｐゴシック" charset="0"/>
                <a:cs typeface="ＭＳ Ｐゴシック" charset="0"/>
              </a:rPr>
              <a:t>og</a:t>
            </a:r>
            <a:r>
              <a:rPr lang="nb-NO" noProof="0" dirty="0">
                <a:solidFill>
                  <a:srgbClr val="000000"/>
                </a:solidFill>
                <a:ea typeface="ＭＳ Ｐゴシック" charset="0"/>
                <a:cs typeface="ＭＳ Ｐゴシック" charset="0"/>
              </a:rPr>
              <a:t> </a:t>
            </a:r>
            <a:r>
              <a:rPr lang="nb-NO" u="sng" noProof="0" dirty="0">
                <a:solidFill>
                  <a:srgbClr val="000000"/>
                </a:solidFill>
                <a:ea typeface="ＭＳ Ｐゴシック" charset="0"/>
                <a:cs typeface="ＭＳ Ｐゴシック" charset="0"/>
              </a:rPr>
              <a:t>spredning</a:t>
            </a:r>
            <a:r>
              <a:rPr lang="nb-NO" noProof="0" dirty="0">
                <a:solidFill>
                  <a:srgbClr val="000000"/>
                </a:solidFill>
                <a:ea typeface="ＭＳ Ｐゴシック" charset="0"/>
                <a:cs typeface="ＭＳ Ｐゴシック" charset="0"/>
              </a:rPr>
              <a:t>.</a:t>
            </a:r>
          </a:p>
          <a:p>
            <a:pPr marL="530352" lvl="1" indent="-274320" eaLnBrk="1" hangingPunct="1">
              <a:lnSpc>
                <a:spcPct val="110000"/>
              </a:lnSpc>
              <a:spcBef>
                <a:spcPct val="50000"/>
              </a:spcBef>
              <a:buClr>
                <a:schemeClr val="accent1"/>
              </a:buClr>
              <a:buFont typeface="Wingdings 2" charset="0"/>
              <a:buChar char="¡"/>
              <a:defRPr/>
            </a:pPr>
            <a:r>
              <a:rPr lang="nb-NO" sz="2000" noProof="0" dirty="0">
                <a:solidFill>
                  <a:srgbClr val="000000"/>
                </a:solidFill>
                <a:ea typeface="ＭＳ Ｐゴシック" charset="0"/>
              </a:rPr>
              <a:t>Å multiplisere hver observasjon med et positivt tall </a:t>
            </a:r>
            <a:r>
              <a:rPr lang="nb-NO" sz="2000" i="1" noProof="0" dirty="0">
                <a:solidFill>
                  <a:srgbClr val="000000"/>
                </a:solidFill>
                <a:ea typeface="ＭＳ Ｐゴシック" charset="0"/>
              </a:rPr>
              <a:t>b </a:t>
            </a:r>
            <a:r>
              <a:rPr lang="nb-NO" sz="2000" noProof="0" dirty="0">
                <a:solidFill>
                  <a:srgbClr val="000000"/>
                </a:solidFill>
                <a:ea typeface="ＭＳ Ｐゴシック" charset="0"/>
              </a:rPr>
              <a:t>multipliserer mål på senter (</a:t>
            </a:r>
            <a:r>
              <a:rPr lang="nb-NO" sz="2000" dirty="0">
                <a:solidFill>
                  <a:srgbClr val="000000"/>
                </a:solidFill>
                <a:ea typeface="ＭＳ Ｐゴシック" charset="0"/>
              </a:rPr>
              <a:t>gjennomsnitt</a:t>
            </a:r>
            <a:r>
              <a:rPr lang="nb-NO" sz="2000" noProof="0" dirty="0">
                <a:solidFill>
                  <a:srgbClr val="000000"/>
                </a:solidFill>
                <a:ea typeface="ＭＳ Ｐゴシック" charset="0"/>
              </a:rPr>
              <a:t>, median) med </a:t>
            </a:r>
            <a:r>
              <a:rPr lang="nb-NO" sz="2000" i="1" dirty="0">
                <a:solidFill>
                  <a:srgbClr val="000000"/>
                </a:solidFill>
                <a:ea typeface="ＭＳ Ｐゴシック" charset="0"/>
              </a:rPr>
              <a:t>b </a:t>
            </a:r>
            <a:r>
              <a:rPr lang="nb-NO" sz="2000" dirty="0">
                <a:solidFill>
                  <a:srgbClr val="000000"/>
                </a:solidFill>
                <a:ea typeface="ＭＳ Ｐゴシック" charset="0"/>
              </a:rPr>
              <a:t>og</a:t>
            </a:r>
            <a:r>
              <a:rPr lang="nb-NO" sz="2000" noProof="0" dirty="0">
                <a:solidFill>
                  <a:srgbClr val="000000"/>
                </a:solidFill>
                <a:ea typeface="ＭＳ Ｐゴシック" charset="0"/>
              </a:rPr>
              <a:t> spredning (IQR, </a:t>
            </a:r>
            <a:r>
              <a:rPr lang="nb-NO" sz="2000" i="1" noProof="0" dirty="0">
                <a:solidFill>
                  <a:srgbClr val="000000"/>
                </a:solidFill>
                <a:ea typeface="ＭＳ Ｐゴシック" charset="0"/>
              </a:rPr>
              <a:t>s</a:t>
            </a:r>
            <a:r>
              <a:rPr lang="nb-NO" sz="2000" noProof="0" dirty="0">
                <a:solidFill>
                  <a:srgbClr val="000000"/>
                </a:solidFill>
                <a:ea typeface="ＭＳ Ｐゴシック" charset="0"/>
              </a:rPr>
              <a:t>) </a:t>
            </a:r>
            <a:r>
              <a:rPr lang="nb-NO" sz="2000" dirty="0">
                <a:solidFill>
                  <a:srgbClr val="000000"/>
                </a:solidFill>
                <a:ea typeface="ＭＳ Ｐゴシック" charset="0"/>
              </a:rPr>
              <a:t>med</a:t>
            </a:r>
            <a:r>
              <a:rPr lang="nb-NO" sz="2000" noProof="0" dirty="0">
                <a:solidFill>
                  <a:srgbClr val="000000"/>
                </a:solidFill>
                <a:ea typeface="ＭＳ Ｐゴシック" charset="0"/>
              </a:rPr>
              <a:t> </a:t>
            </a:r>
            <a:r>
              <a:rPr lang="nb-NO" sz="2000" dirty="0">
                <a:solidFill>
                  <a:schemeClr val="tx1"/>
                </a:solidFill>
                <a:latin typeface="Arial" pitchFamily="34" charset="0"/>
                <a:ea typeface="DejaVu Sans" pitchFamily="32"/>
                <a:cs typeface="Arial" pitchFamily="34" charset="0"/>
              </a:rPr>
              <a:t>|</a:t>
            </a:r>
            <a:r>
              <a:rPr lang="nb-NO" sz="2000" i="1" noProof="0" dirty="0">
                <a:solidFill>
                  <a:schemeClr val="tx1"/>
                </a:solidFill>
                <a:ea typeface="ＭＳ Ｐゴシック" charset="0"/>
              </a:rPr>
              <a:t>b</a:t>
            </a:r>
            <a:r>
              <a:rPr lang="nb-NO" sz="2000" dirty="0">
                <a:solidFill>
                  <a:schemeClr val="tx1"/>
                </a:solidFill>
                <a:latin typeface="Arial" pitchFamily="34" charset="0"/>
                <a:ea typeface="DejaVu Sans" pitchFamily="32"/>
                <a:cs typeface="Arial" pitchFamily="34" charset="0"/>
              </a:rPr>
              <a:t>| (absoluttverdien til</a:t>
            </a:r>
            <a:r>
              <a:rPr lang="nb-NO" sz="2000" i="1" dirty="0">
                <a:solidFill>
                  <a:schemeClr val="tx1"/>
                </a:solidFill>
                <a:ea typeface="ＭＳ Ｐゴシック" charset="0"/>
              </a:rPr>
              <a:t> b</a:t>
            </a:r>
            <a:r>
              <a:rPr lang="nb-NO" sz="2000" dirty="0">
                <a:solidFill>
                  <a:schemeClr val="tx1"/>
                </a:solidFill>
                <a:latin typeface="Arial" pitchFamily="34" charset="0"/>
                <a:ea typeface="DejaVu Sans" pitchFamily="32"/>
                <a:cs typeface="Arial" pitchFamily="34" charset="0"/>
              </a:rPr>
              <a:t>, </a:t>
            </a:r>
            <a:r>
              <a:rPr lang="nb-NO" sz="2000" dirty="0" err="1">
                <a:solidFill>
                  <a:schemeClr val="tx1"/>
                </a:solidFill>
                <a:latin typeface="Arial" pitchFamily="34" charset="0"/>
                <a:ea typeface="DejaVu Sans" pitchFamily="32"/>
                <a:cs typeface="Arial" pitchFamily="34" charset="0"/>
              </a:rPr>
              <a:t>dvs</a:t>
            </a:r>
            <a:r>
              <a:rPr lang="nb-NO" sz="2000" dirty="0">
                <a:solidFill>
                  <a:schemeClr val="tx1"/>
                </a:solidFill>
                <a:latin typeface="Arial" pitchFamily="34" charset="0"/>
                <a:ea typeface="DejaVu Sans" pitchFamily="32"/>
                <a:cs typeface="Arial" pitchFamily="34" charset="0"/>
              </a:rPr>
              <a:t> man fjerner </a:t>
            </a:r>
            <a:r>
              <a:rPr lang="nb-NO" sz="2000" dirty="0" err="1">
                <a:solidFill>
                  <a:schemeClr val="tx1"/>
                </a:solidFill>
                <a:latin typeface="Arial" pitchFamily="34" charset="0"/>
                <a:ea typeface="DejaVu Sans" pitchFamily="32"/>
                <a:cs typeface="Arial" pitchFamily="34" charset="0"/>
              </a:rPr>
              <a:t>evnt</a:t>
            </a:r>
            <a:r>
              <a:rPr lang="nb-NO" sz="2000" dirty="0">
                <a:solidFill>
                  <a:schemeClr val="tx1"/>
                </a:solidFill>
                <a:latin typeface="Arial" pitchFamily="34" charset="0"/>
                <a:ea typeface="DejaVu Sans" pitchFamily="32"/>
                <a:cs typeface="Arial" pitchFamily="34" charset="0"/>
              </a:rPr>
              <a:t> negativ fortegn)</a:t>
            </a:r>
            <a:r>
              <a:rPr lang="nb-NO" sz="2000" noProof="0" dirty="0">
                <a:solidFill>
                  <a:srgbClr val="000000"/>
                </a:solidFill>
                <a:ea typeface="ＭＳ Ｐゴシック" charset="0"/>
              </a:rPr>
              <a:t>. </a:t>
            </a:r>
          </a:p>
          <a:p>
            <a:pPr marL="530352" lvl="1" indent="-274320" eaLnBrk="1" hangingPunct="1">
              <a:lnSpc>
                <a:spcPct val="110000"/>
              </a:lnSpc>
              <a:spcBef>
                <a:spcPct val="50000"/>
              </a:spcBef>
              <a:buClr>
                <a:schemeClr val="accent1"/>
              </a:buClr>
              <a:buFont typeface="Wingdings 2" charset="0"/>
              <a:buChar char="¡"/>
              <a:defRPr/>
            </a:pPr>
            <a:r>
              <a:rPr lang="nb-NO" sz="2000" noProof="0" dirty="0">
                <a:solidFill>
                  <a:srgbClr val="000000"/>
                </a:solidFill>
                <a:ea typeface="ＭＳ Ｐゴシック" charset="0"/>
              </a:rPr>
              <a:t>Å </a:t>
            </a:r>
            <a:r>
              <a:rPr lang="nb-NO" sz="2000" dirty="0">
                <a:solidFill>
                  <a:srgbClr val="000000"/>
                </a:solidFill>
                <a:ea typeface="ＭＳ Ｐゴシック" charset="0"/>
              </a:rPr>
              <a:t>legge </a:t>
            </a:r>
            <a:r>
              <a:rPr lang="nb-NO" sz="2000" noProof="0" dirty="0">
                <a:solidFill>
                  <a:srgbClr val="000000"/>
                </a:solidFill>
                <a:ea typeface="ＭＳ Ｐゴシック" charset="0"/>
              </a:rPr>
              <a:t>tallet </a:t>
            </a:r>
            <a:r>
              <a:rPr lang="nb-NO" sz="2000" i="1" noProof="0" dirty="0">
                <a:solidFill>
                  <a:srgbClr val="000000"/>
                </a:solidFill>
                <a:ea typeface="ＭＳ Ｐゴシック" charset="0"/>
              </a:rPr>
              <a:t>a </a:t>
            </a:r>
            <a:r>
              <a:rPr lang="nb-NO" sz="2000" noProof="0" dirty="0">
                <a:solidFill>
                  <a:srgbClr val="000000"/>
                </a:solidFill>
                <a:ea typeface="ＭＳ Ｐゴシック" charset="0"/>
              </a:rPr>
              <a:t>(positivt eller negativt) til hver observasjon legger </a:t>
            </a:r>
            <a:r>
              <a:rPr lang="nb-NO" sz="2000" i="1" noProof="0" dirty="0">
                <a:solidFill>
                  <a:srgbClr val="000000"/>
                </a:solidFill>
                <a:ea typeface="ＭＳ Ｐゴシック" charset="0"/>
              </a:rPr>
              <a:t>a </a:t>
            </a:r>
            <a:r>
              <a:rPr lang="nb-NO" sz="2000" noProof="0" dirty="0">
                <a:solidFill>
                  <a:srgbClr val="000000"/>
                </a:solidFill>
                <a:ea typeface="ＭＳ Ｐゴシック" charset="0"/>
              </a:rPr>
              <a:t>også til mål på senter og til kvartiler, men det endrer </a:t>
            </a:r>
            <a:r>
              <a:rPr lang="nb-NO" sz="2000" dirty="0">
                <a:solidFill>
                  <a:srgbClr val="000000"/>
                </a:solidFill>
                <a:ea typeface="ＭＳ Ｐゴシック" charset="0"/>
              </a:rPr>
              <a:t>ikke mål på spredning </a:t>
            </a:r>
            <a:r>
              <a:rPr lang="nb-NO" sz="2000" noProof="0" dirty="0">
                <a:solidFill>
                  <a:srgbClr val="000000"/>
                </a:solidFill>
                <a:ea typeface="ＭＳ Ｐゴシック" charset="0"/>
              </a:rPr>
              <a:t>(IQR, </a:t>
            </a:r>
            <a:r>
              <a:rPr lang="nb-NO" sz="2000" i="1" noProof="0" dirty="0">
                <a:solidFill>
                  <a:srgbClr val="000000"/>
                </a:solidFill>
                <a:ea typeface="ＭＳ Ｐゴシック" charset="0"/>
              </a:rPr>
              <a:t>s</a:t>
            </a:r>
            <a:r>
              <a:rPr lang="nb-NO" sz="2000" noProof="0" dirty="0">
                <a:solidFill>
                  <a:srgbClr val="000000"/>
                </a:solidFill>
                <a:ea typeface="ＭＳ Ｐゴシック"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378308">
                                            <p:txEl>
                                              <p:pRg st="1" end="1"/>
                                            </p:txEl>
                                          </p:spTgt>
                                        </p:tgtEl>
                                        <p:attrNameLst>
                                          <p:attrName>style.visibility</p:attrName>
                                        </p:attrNameLst>
                                      </p:cBhvr>
                                      <p:to>
                                        <p:strVal val="visible"/>
                                      </p:to>
                                    </p:set>
                                    <p:anim calcmode="lin" valueType="num">
                                      <p:cBhvr additive="base">
                                        <p:cTn id="7" dur="500"/>
                                        <p:tgtEl>
                                          <p:spTgt spid="1378308">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78308">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8308">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7830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783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8308"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a:xfrm>
            <a:off x="457200" y="914399"/>
            <a:ext cx="6508750" cy="1210181"/>
          </a:xfrm>
        </p:spPr>
        <p:txBody>
          <a:bodyPr anchor="t"/>
          <a:lstStyle/>
          <a:p>
            <a:pPr eaLnBrk="1" hangingPunct="1"/>
            <a:r>
              <a:rPr lang="nb-NO" altLang="en-US" b="1" noProof="0" dirty="0">
                <a:ea typeface="ＭＳ Ｐゴシック" panose="020B0600070205080204" pitchFamily="34" charset="-128"/>
              </a:rPr>
              <a:t>1.4 Tetthetskurver og normalfordelinger</a:t>
            </a:r>
          </a:p>
        </p:txBody>
      </p:sp>
      <p:sp>
        <p:nvSpPr>
          <p:cNvPr id="74755" name="Text Placeholder 3"/>
          <p:cNvSpPr>
            <a:spLocks noGrp="1"/>
          </p:cNvSpPr>
          <p:nvPr>
            <p:ph idx="1"/>
          </p:nvPr>
        </p:nvSpPr>
        <p:spPr>
          <a:xfrm>
            <a:off x="457200" y="2209800"/>
            <a:ext cx="6508750" cy="4146550"/>
          </a:xfrm>
        </p:spPr>
        <p:txBody>
          <a:bodyPr/>
          <a:lstStyle/>
          <a:p>
            <a:pPr eaLnBrk="1" hangingPunct="1"/>
            <a:r>
              <a:rPr lang="nb-NO" altLang="en-US" noProof="0" dirty="0">
                <a:solidFill>
                  <a:srgbClr val="073779"/>
                </a:solidFill>
                <a:ea typeface="ＭＳ Ｐゴシック" panose="020B0600070205080204" pitchFamily="34" charset="-128"/>
              </a:rPr>
              <a:t>Tetthetskurver</a:t>
            </a:r>
          </a:p>
          <a:p>
            <a:pPr eaLnBrk="1" hangingPunct="1"/>
            <a:r>
              <a:rPr lang="nb-NO" altLang="en-US" noProof="0" dirty="0">
                <a:solidFill>
                  <a:srgbClr val="073779"/>
                </a:solidFill>
                <a:ea typeface="ＭＳ Ｐゴシック" panose="020B0600070205080204" pitchFamily="34" charset="-128"/>
              </a:rPr>
              <a:t>Mål på senter og spredning for tetthetskurver</a:t>
            </a:r>
          </a:p>
          <a:p>
            <a:pPr eaLnBrk="1" hangingPunct="1"/>
            <a:r>
              <a:rPr lang="nb-NO" altLang="en-US" noProof="0" dirty="0">
                <a:solidFill>
                  <a:srgbClr val="073779"/>
                </a:solidFill>
                <a:ea typeface="ＭＳ Ｐゴシック" panose="020B0600070205080204" pitchFamily="34" charset="-128"/>
              </a:rPr>
              <a:t>Normalfordelinger</a:t>
            </a:r>
          </a:p>
          <a:p>
            <a:pPr eaLnBrk="1" hangingPunct="1"/>
            <a:r>
              <a:rPr lang="nb-NO" altLang="en-US" noProof="0" dirty="0">
                <a:solidFill>
                  <a:srgbClr val="073779"/>
                </a:solidFill>
                <a:ea typeface="ＭＳ Ｐゴシック" panose="020B0600070205080204" pitchFamily="34" charset="-128"/>
              </a:rPr>
              <a:t>Standardisere observasjoner</a:t>
            </a:r>
          </a:p>
          <a:p>
            <a:pPr eaLnBrk="1" hangingPunct="1"/>
            <a:r>
              <a:rPr lang="nb-NO" altLang="en-US" noProof="0" dirty="0">
                <a:solidFill>
                  <a:srgbClr val="073779"/>
                </a:solidFill>
                <a:ea typeface="ＭＳ Ｐゴシック" panose="020B0600070205080204" pitchFamily="34" charset="-128"/>
              </a:rPr>
              <a:t>Bruk av standard normalfordelings-tabellen</a:t>
            </a:r>
          </a:p>
          <a:p>
            <a:pPr eaLnBrk="1" hangingPunct="1"/>
            <a:r>
              <a:rPr lang="nb-NO" altLang="en-US" noProof="0" dirty="0">
                <a:solidFill>
                  <a:srgbClr val="073779"/>
                </a:solidFill>
                <a:ea typeface="ＭＳ Ｐゴシック" panose="020B0600070205080204" pitchFamily="34" charset="-128"/>
              </a:rPr>
              <a:t>Inverse normal-beregninger</a:t>
            </a:r>
          </a:p>
          <a:p>
            <a:pPr eaLnBrk="1" hangingPunct="1"/>
            <a:r>
              <a:rPr lang="nb-NO" altLang="en-US" noProof="0" dirty="0">
                <a:solidFill>
                  <a:srgbClr val="073779"/>
                </a:solidFill>
                <a:ea typeface="ＭＳ Ｐゴシック" panose="020B0600070205080204" pitchFamily="34" charset="-128"/>
              </a:rPr>
              <a:t>Normalfordelingsplott</a:t>
            </a:r>
          </a:p>
        </p:txBody>
      </p:sp>
      <p:sp>
        <p:nvSpPr>
          <p:cNvPr id="74756" name="Slide Number Placeholder 8"/>
          <p:cNvSpPr>
            <a:spLocks noGrp="1"/>
          </p:cNvSpPr>
          <p:nvPr>
            <p:ph type="sldNum" sz="quarter" idx="10"/>
          </p:nvPr>
        </p:nvSpPr>
        <p:spPr bwMode="auto">
          <a:xfrm>
            <a:off x="8509000" y="6356350"/>
            <a:ext cx="508000" cy="3865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618706E-F3C6-44BD-B9BD-2436DB49CFA2}" type="slidenum">
              <a:rPr lang="en-US" altLang="en-US" sz="1400" smtClean="0">
                <a:solidFill>
                  <a:schemeClr val="accent1"/>
                </a:solidFill>
              </a:rPr>
              <a:pPr>
                <a:spcBef>
                  <a:spcPct val="0"/>
                </a:spcBef>
                <a:buClrTx/>
                <a:buSzTx/>
                <a:buFontTx/>
                <a:buNone/>
              </a:pPr>
              <a:t>56</a:t>
            </a:fld>
            <a:endParaRPr lang="en-US" altLang="en-US" sz="1400">
              <a:solidFill>
                <a:schemeClr val="accen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pPr eaLnBrk="1" hangingPunct="1"/>
            <a:r>
              <a:rPr lang="nb-NO" altLang="en-US" dirty="0">
                <a:ea typeface="ＭＳ Ｐゴシック" panose="020B0600070205080204" pitchFamily="34" charset="-128"/>
              </a:rPr>
              <a:t>Utforske</a:t>
            </a:r>
            <a:r>
              <a:rPr lang="nb-NO" altLang="en-US" noProof="0" dirty="0">
                <a:ea typeface="ＭＳ Ｐゴシック" panose="020B0600070205080204" pitchFamily="34" charset="-128"/>
              </a:rPr>
              <a:t> kvantitative </a:t>
            </a:r>
            <a:r>
              <a:rPr lang="nb-NO" altLang="en-US" dirty="0">
                <a:ea typeface="ＭＳ Ｐゴシック" panose="020B0600070205080204" pitchFamily="34" charset="-128"/>
              </a:rPr>
              <a:t>d</a:t>
            </a:r>
            <a:r>
              <a:rPr lang="nb-NO" altLang="en-US" noProof="0" dirty="0" err="1">
                <a:ea typeface="ＭＳ Ｐゴシック" panose="020B0600070205080204" pitchFamily="34" charset="-128"/>
              </a:rPr>
              <a:t>ata</a:t>
            </a:r>
            <a:endParaRPr lang="nb-NO" altLang="en-US" noProof="0" dirty="0">
              <a:ea typeface="ＭＳ Ｐゴシック" panose="020B0600070205080204" pitchFamily="34" charset="-128"/>
            </a:endParaRPr>
          </a:p>
        </p:txBody>
      </p:sp>
      <p:sp>
        <p:nvSpPr>
          <p:cNvPr id="757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2587F6F0-3A07-4068-852C-25AC6888FA4C}" type="slidenum">
              <a:rPr lang="en-US" altLang="en-US" sz="1200" smtClean="0">
                <a:solidFill>
                  <a:schemeClr val="accent1"/>
                </a:solidFill>
              </a:rPr>
              <a:pPr>
                <a:lnSpc>
                  <a:spcPct val="80000"/>
                </a:lnSpc>
                <a:spcBef>
                  <a:spcPct val="0"/>
                </a:spcBef>
                <a:buClrTx/>
                <a:buSzTx/>
                <a:buFontTx/>
                <a:buNone/>
              </a:pPr>
              <a:t>57</a:t>
            </a:fld>
            <a:endParaRPr lang="en-US" altLang="en-US" sz="1200">
              <a:solidFill>
                <a:schemeClr val="accent1"/>
              </a:solidFill>
            </a:endParaRPr>
          </a:p>
        </p:txBody>
      </p:sp>
      <p:sp>
        <p:nvSpPr>
          <p:cNvPr id="75778" name="Rectangle 3"/>
          <p:cNvSpPr txBox="1">
            <a:spLocks noChangeArrowheads="1"/>
          </p:cNvSpPr>
          <p:nvPr/>
        </p:nvSpPr>
        <p:spPr bwMode="auto">
          <a:xfrm>
            <a:off x="355883" y="1351598"/>
            <a:ext cx="8412163"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None/>
            </a:pPr>
            <a:r>
              <a:rPr lang="nb-NO" altLang="en-US" dirty="0">
                <a:solidFill>
                  <a:schemeClr val="tx1"/>
                </a:solidFill>
              </a:rPr>
              <a:t>Vi har nå en verktøykasse med grafiske og numeriske verktøy for å utforske og beskrive fordelinger til en enkelt kvantitativ variabel.</a:t>
            </a:r>
          </a:p>
          <a:p>
            <a:pPr defTabSz="914400" eaLnBrk="1" hangingPunct="1">
              <a:spcBef>
                <a:spcPts val="700"/>
              </a:spcBef>
              <a:buClr>
                <a:schemeClr val="accent2"/>
              </a:buClr>
              <a:buSzPct val="60000"/>
              <a:buNone/>
            </a:pPr>
            <a:r>
              <a:rPr lang="nb-NO" altLang="en-US" dirty="0">
                <a:solidFill>
                  <a:schemeClr val="tx1"/>
                </a:solidFill>
              </a:rPr>
              <a:t>Fordelingen til de observerte dataene kalles den </a:t>
            </a:r>
            <a:r>
              <a:rPr lang="nb-NO" altLang="en-US" b="1" dirty="0">
                <a:solidFill>
                  <a:srgbClr val="C00000"/>
                </a:solidFill>
              </a:rPr>
              <a:t>empiriske</a:t>
            </a:r>
            <a:r>
              <a:rPr lang="nb-NO" altLang="en-US" dirty="0">
                <a:solidFill>
                  <a:schemeClr val="tx1"/>
                </a:solidFill>
              </a:rPr>
              <a:t> fordelingen. Den kan i mange tilfeller tilnærmes med en standard, </a:t>
            </a:r>
            <a:r>
              <a:rPr lang="nb-NO" altLang="en-US" b="1" dirty="0">
                <a:solidFill>
                  <a:srgbClr val="C00000"/>
                </a:solidFill>
              </a:rPr>
              <a:t>teoretisk</a:t>
            </a:r>
            <a:r>
              <a:rPr lang="nb-NO" altLang="en-US" dirty="0">
                <a:solidFill>
                  <a:schemeClr val="tx1"/>
                </a:solidFill>
              </a:rPr>
              <a:t> fordeling. </a:t>
            </a:r>
          </a:p>
          <a:p>
            <a:pPr defTabSz="914400" eaLnBrk="1" hangingPunct="1">
              <a:spcBef>
                <a:spcPts val="700"/>
              </a:spcBef>
              <a:buClr>
                <a:schemeClr val="accent2"/>
              </a:buClr>
              <a:buSzPct val="60000"/>
              <a:buNone/>
            </a:pPr>
            <a:r>
              <a:rPr lang="nb-NO" altLang="en-US" dirty="0">
                <a:solidFill>
                  <a:schemeClr val="tx1"/>
                </a:solidFill>
              </a:rPr>
              <a:t>Vi vil nå legge til dette som et steg i det å utforske kvantitative data:</a:t>
            </a:r>
          </a:p>
        </p:txBody>
      </p:sp>
      <p:sp>
        <p:nvSpPr>
          <p:cNvPr id="10" name="TextBox 9"/>
          <p:cNvSpPr txBox="1">
            <a:spLocks noChangeArrowheads="1"/>
          </p:cNvSpPr>
          <p:nvPr/>
        </p:nvSpPr>
        <p:spPr bwMode="auto">
          <a:xfrm>
            <a:off x="1051718" y="3594100"/>
            <a:ext cx="7040563" cy="368300"/>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fontAlgn="auto" hangingPunct="1">
              <a:spcBef>
                <a:spcPts val="0"/>
              </a:spcBef>
              <a:spcAft>
                <a:spcPts val="0"/>
              </a:spcAft>
              <a:defRPr/>
            </a:pPr>
            <a:r>
              <a:rPr lang="en-US" b="1" err="1">
                <a:solidFill>
                  <a:schemeClr val="dk1"/>
                </a:solidFill>
                <a:latin typeface="+mn-lt"/>
                <a:ea typeface="+mn-ea"/>
              </a:rPr>
              <a:t>Utforske</a:t>
            </a:r>
            <a:r>
              <a:rPr lang="en-US" b="1">
                <a:solidFill>
                  <a:schemeClr val="dk1"/>
                </a:solidFill>
                <a:latin typeface="+mn-lt"/>
                <a:ea typeface="+mn-ea"/>
              </a:rPr>
              <a:t> </a:t>
            </a:r>
            <a:r>
              <a:rPr lang="en-US" b="1" err="1">
                <a:solidFill>
                  <a:schemeClr val="dk1"/>
                </a:solidFill>
                <a:latin typeface="+mn-lt"/>
                <a:ea typeface="+mn-ea"/>
              </a:rPr>
              <a:t>kvantitative</a:t>
            </a:r>
            <a:r>
              <a:rPr lang="en-US" b="1">
                <a:solidFill>
                  <a:schemeClr val="dk1"/>
                </a:solidFill>
                <a:latin typeface="+mn-lt"/>
                <a:ea typeface="+mn-ea"/>
              </a:rPr>
              <a:t> data	</a:t>
            </a:r>
          </a:p>
        </p:txBody>
      </p:sp>
      <p:sp>
        <p:nvSpPr>
          <p:cNvPr id="9" name="TextBox 8"/>
          <p:cNvSpPr txBox="1">
            <a:spLocks noChangeArrowheads="1"/>
          </p:cNvSpPr>
          <p:nvPr/>
        </p:nvSpPr>
        <p:spPr bwMode="auto">
          <a:xfrm>
            <a:off x="884238" y="3922455"/>
            <a:ext cx="7375525" cy="255454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marL="457200" indent="-457200">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AutoNum type="arabicPeriod"/>
              <a:defRPr/>
            </a:pPr>
            <a:r>
              <a:rPr lang="nb-NO" altLang="en-US" dirty="0">
                <a:solidFill>
                  <a:srgbClr val="000000"/>
                </a:solidFill>
              </a:rPr>
              <a:t>Plott alltid dataene dine: lag en grafisk fremstilling.</a:t>
            </a:r>
          </a:p>
          <a:p>
            <a:pPr eaLnBrk="1" hangingPunct="1">
              <a:spcBef>
                <a:spcPct val="0"/>
              </a:spcBef>
              <a:buClrTx/>
              <a:buSzTx/>
              <a:buFontTx/>
              <a:buAutoNum type="arabicPeriod"/>
              <a:defRPr/>
            </a:pPr>
            <a:r>
              <a:rPr lang="nb-NO" altLang="en-US" dirty="0">
                <a:solidFill>
                  <a:srgbClr val="000000"/>
                </a:solidFill>
              </a:rPr>
              <a:t>Se etter det overordnede mønsteret (form, senter, og spredning) og slående avvik slik som uteliggere.</a:t>
            </a:r>
          </a:p>
          <a:p>
            <a:pPr eaLnBrk="1" hangingPunct="1">
              <a:spcBef>
                <a:spcPct val="0"/>
              </a:spcBef>
              <a:buClrTx/>
              <a:buSzTx/>
              <a:buFontTx/>
              <a:buAutoNum type="arabicPeriod"/>
              <a:defRPr/>
            </a:pPr>
            <a:r>
              <a:rPr lang="nb-NO" altLang="en-US" dirty="0" err="1">
                <a:solidFill>
                  <a:srgbClr val="000000"/>
                </a:solidFill>
              </a:rPr>
              <a:t>Beregn</a:t>
            </a:r>
            <a:r>
              <a:rPr lang="nb-NO" altLang="en-US" dirty="0">
                <a:solidFill>
                  <a:srgbClr val="000000"/>
                </a:solidFill>
              </a:rPr>
              <a:t> en numerisk oppsummering for å kortfattet beskrive senter og spredning</a:t>
            </a:r>
          </a:p>
          <a:p>
            <a:pPr eaLnBrk="1" hangingPunct="1">
              <a:spcBef>
                <a:spcPct val="0"/>
              </a:spcBef>
              <a:buClrTx/>
              <a:buSzTx/>
              <a:buFontTx/>
              <a:buAutoNum type="arabicPeriod"/>
              <a:defRPr/>
            </a:pPr>
            <a:r>
              <a:rPr lang="nb-NO" altLang="en-US" dirty="0">
                <a:solidFill>
                  <a:schemeClr val="accent1"/>
                </a:solidFill>
              </a:rPr>
              <a:t>Noen ganger er det overordnede mønsteret av et stort antall av observasjonene så regulært at vi kan beskrive det med en glatt kurve. </a:t>
            </a:r>
          </a:p>
        </p:txBody>
      </p:sp>
      <p:sp>
        <p:nvSpPr>
          <p:cNvPr id="7" name="Rectangle 3">
            <a:extLst>
              <a:ext uri="{FF2B5EF4-FFF2-40B4-BE49-F238E27FC236}">
                <a16:creationId xmlns:a16="http://schemas.microsoft.com/office/drawing/2014/main" id="{23D7B324-8497-C745-AF0F-A5C6309FDABB}"/>
              </a:ext>
            </a:extLst>
          </p:cNvPr>
          <p:cNvSpPr txBox="1">
            <a:spLocks noChangeArrowheads="1"/>
          </p:cNvSpPr>
          <p:nvPr/>
        </p:nvSpPr>
        <p:spPr bwMode="auto">
          <a:xfrm>
            <a:off x="457200" y="5571805"/>
            <a:ext cx="8412163" cy="105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endParaRPr lang="en-US" alt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fade">
                                      <p:cBhvr>
                                        <p:cTn id="10" dur="1000"/>
                                        <p:tgtEl>
                                          <p:spTgt spid="9">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1000"/>
                                        <p:tgtEl>
                                          <p:spTgt spid="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74625" y="147582"/>
            <a:ext cx="7772400" cy="774060"/>
          </a:xfrm>
        </p:spPr>
        <p:txBody>
          <a:bodyPr/>
          <a:lstStyle/>
          <a:p>
            <a:pPr eaLnBrk="1" hangingPunct="1"/>
            <a:r>
              <a:rPr lang="nb-NO" altLang="en-US" noProof="0" dirty="0">
                <a:ea typeface="ＭＳ Ｐゴシック" panose="020B0600070205080204" pitchFamily="34" charset="-128"/>
              </a:rPr>
              <a:t>Tetthetskurver 1</a:t>
            </a:r>
          </a:p>
        </p:txBody>
      </p:sp>
      <p:sp>
        <p:nvSpPr>
          <p:cNvPr id="768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29ECF93-FF99-4436-9B4F-06174F731BA1}" type="slidenum">
              <a:rPr lang="en-US" altLang="en-US" sz="1200" smtClean="0">
                <a:solidFill>
                  <a:schemeClr val="accent1"/>
                </a:solidFill>
              </a:rPr>
              <a:pPr>
                <a:lnSpc>
                  <a:spcPct val="80000"/>
                </a:lnSpc>
                <a:spcBef>
                  <a:spcPct val="0"/>
                </a:spcBef>
                <a:buClrTx/>
                <a:buSzTx/>
                <a:buFontTx/>
                <a:buNone/>
              </a:pPr>
              <a:t>58</a:t>
            </a:fld>
            <a:endParaRPr lang="en-US" altLang="en-US" sz="1200">
              <a:solidFill>
                <a:schemeClr val="accent1"/>
              </a:solidFill>
            </a:endParaRPr>
          </a:p>
        </p:txBody>
      </p:sp>
      <p:sp>
        <p:nvSpPr>
          <p:cNvPr id="76805" name="Rectangle 3"/>
          <p:cNvSpPr txBox="1">
            <a:spLocks noChangeArrowheads="1"/>
          </p:cNvSpPr>
          <p:nvPr/>
        </p:nvSpPr>
        <p:spPr bwMode="auto">
          <a:xfrm>
            <a:off x="457200" y="1854200"/>
            <a:ext cx="4572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sz="2400" b="1" u="sng" dirty="0">
                <a:solidFill>
                  <a:schemeClr val="accent1"/>
                </a:solidFill>
              </a:rPr>
              <a:t>Eksempel</a:t>
            </a:r>
            <a:r>
              <a:rPr lang="nb-NO" altLang="en-US" sz="2400" b="1" dirty="0">
                <a:solidFill>
                  <a:srgbClr val="0C4160"/>
                </a:solidFill>
              </a:rPr>
              <a:t>:</a:t>
            </a:r>
            <a:r>
              <a:rPr lang="nb-NO" altLang="en-US" sz="2400" dirty="0">
                <a:solidFill>
                  <a:schemeClr val="tx1"/>
                </a:solidFill>
              </a:rPr>
              <a:t> Her er et histogram over pH-målinger i 105 prøver av regnvann.</a:t>
            </a:r>
          </a:p>
        </p:txBody>
      </p:sp>
      <p:sp>
        <p:nvSpPr>
          <p:cNvPr id="76806" name="Rectangle 1"/>
          <p:cNvSpPr>
            <a:spLocks noChangeArrowheads="1"/>
          </p:cNvSpPr>
          <p:nvPr/>
        </p:nvSpPr>
        <p:spPr bwMode="auto">
          <a:xfrm>
            <a:off x="457200" y="3662363"/>
            <a:ext cx="416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sz="2400" dirty="0">
                <a:solidFill>
                  <a:schemeClr val="tx1"/>
                </a:solidFill>
              </a:rPr>
              <a:t>Den glatte kurven tegnet inn sammen med histogrammet er en </a:t>
            </a:r>
            <a:r>
              <a:rPr lang="nb-NO" altLang="en-US" sz="2400" b="1" dirty="0">
                <a:solidFill>
                  <a:srgbClr val="800000"/>
                </a:solidFill>
              </a:rPr>
              <a:t>matematisk</a:t>
            </a:r>
            <a:r>
              <a:rPr lang="nb-NO" altLang="en-US" sz="2400" dirty="0">
                <a:solidFill>
                  <a:srgbClr val="800000"/>
                </a:solidFill>
              </a:rPr>
              <a:t> </a:t>
            </a:r>
            <a:r>
              <a:rPr lang="nb-NO" altLang="en-US" sz="2400" b="1" dirty="0">
                <a:solidFill>
                  <a:srgbClr val="800000"/>
                </a:solidFill>
              </a:rPr>
              <a:t>modell</a:t>
            </a:r>
            <a:r>
              <a:rPr lang="nb-NO" altLang="en-US" sz="2400" dirty="0">
                <a:solidFill>
                  <a:srgbClr val="800000"/>
                </a:solidFill>
              </a:rPr>
              <a:t> </a:t>
            </a:r>
            <a:r>
              <a:rPr lang="nb-NO" altLang="en-US" sz="2400" dirty="0">
                <a:solidFill>
                  <a:schemeClr val="tx1"/>
                </a:solidFill>
              </a:rPr>
              <a:t>for fordelingen.</a:t>
            </a:r>
          </a:p>
        </p:txBody>
      </p:sp>
      <p:pic>
        <p:nvPicPr>
          <p:cNvPr id="76804" name="Picture 4"/>
          <p:cNvPicPr>
            <a:picLocks noGrp="1" noChangeAspect="1" noChangeArrowheads="1"/>
          </p:cNvPicPr>
          <p:nvPr>
            <p:ph sz="half" idx="4294967295"/>
          </p:nvPr>
        </p:nvPicPr>
        <p:blipFill>
          <a:blip r:embed="rId2"/>
          <a:stretch>
            <a:fillRect/>
          </a:stretch>
        </p:blipFill>
        <p:spPr>
          <a:xfrm>
            <a:off x="4941094" y="1643062"/>
            <a:ext cx="4148137" cy="4148137"/>
          </a:xfrm>
        </p:spPr>
      </p:pic>
    </p:spTree>
    <p:extLst>
      <p:ext uri="{BB962C8B-B14F-4D97-AF65-F5344CB8AC3E}">
        <p14:creationId xmlns:p14="http://schemas.microsoft.com/office/powerpoint/2010/main" val="34953929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6806">
                                            <p:txEl>
                                              <p:pRg st="0" end="0"/>
                                            </p:txEl>
                                          </p:spTgt>
                                        </p:tgtEl>
                                        <p:attrNameLst>
                                          <p:attrName>style.visibility</p:attrName>
                                        </p:attrNameLst>
                                      </p:cBhvr>
                                      <p:to>
                                        <p:strVal val="visible"/>
                                      </p:to>
                                    </p:set>
                                    <p:anim calcmode="lin" valueType="num">
                                      <p:cBhvr additive="base">
                                        <p:cTn id="7" dur="500"/>
                                        <p:tgtEl>
                                          <p:spTgt spid="7680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68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Tetthetskurver 2</a:t>
            </a:r>
            <a:endParaRPr lang="nb-NO" noProof="0" dirty="0"/>
          </a:p>
        </p:txBody>
      </p:sp>
      <p:sp>
        <p:nvSpPr>
          <p:cNvPr id="778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514CB49F-06E6-4C72-8DDE-DF998660787E}" type="slidenum">
              <a:rPr lang="en-US" altLang="en-US" sz="1200" smtClean="0">
                <a:solidFill>
                  <a:schemeClr val="accent1"/>
                </a:solidFill>
              </a:rPr>
              <a:pPr>
                <a:lnSpc>
                  <a:spcPct val="80000"/>
                </a:lnSpc>
                <a:spcBef>
                  <a:spcPct val="0"/>
                </a:spcBef>
                <a:buClrTx/>
                <a:buSzTx/>
                <a:buFontTx/>
                <a:buNone/>
              </a:pPr>
              <a:t>59</a:t>
            </a:fld>
            <a:endParaRPr lang="en-US" altLang="en-US" sz="1200">
              <a:solidFill>
                <a:schemeClr val="accent1"/>
              </a:solidFill>
            </a:endParaRPr>
          </a:p>
        </p:txBody>
      </p:sp>
      <p:pic>
        <p:nvPicPr>
          <p:cNvPr id="3" name="Picture 2" descr="The animation shows the shaded area under the smooth curve to the left of the grade-equivalent vocabulary score &quot;6.0&quot; in the histogram. It mentions &quot;If the scale is adjusted so the total area under the curve is exactly 1, then this curve is called a density curve.&quot; The proportion of the area under the smooth curve to the left of 6.0 is equal to 0.293. However, 0.303 is the area of the shaded bars representing the proportion of scores less than or equal to 6.0 in the histogram.&#10;"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275" y="451504"/>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230" y="402905"/>
            <a:ext cx="638175" cy="276225"/>
          </a:xfrm>
          <a:prstGeom prst="rect">
            <a:avLst/>
          </a:prstGeom>
        </p:spPr>
      </p:pic>
      <p:sp>
        <p:nvSpPr>
          <p:cNvPr id="13" name="Rectangle 12"/>
          <p:cNvSpPr>
            <a:spLocks noChangeArrowheads="1"/>
          </p:cNvSpPr>
          <p:nvPr/>
        </p:nvSpPr>
        <p:spPr bwMode="auto">
          <a:xfrm>
            <a:off x="457200" y="1490008"/>
            <a:ext cx="411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Monotype Sorts" charset="2"/>
              <a:buNone/>
            </a:pPr>
            <a:r>
              <a:rPr lang="nb-NO" altLang="en-US" dirty="0">
                <a:solidFill>
                  <a:schemeClr val="tx1"/>
                </a:solidFill>
              </a:rPr>
              <a:t>De </a:t>
            </a:r>
            <a:r>
              <a:rPr lang="nb-NO" altLang="en-US" dirty="0" err="1">
                <a:solidFill>
                  <a:schemeClr val="tx1"/>
                </a:solidFill>
              </a:rPr>
              <a:t>skyggelagte</a:t>
            </a:r>
            <a:r>
              <a:rPr lang="nb-NO" altLang="en-US" dirty="0">
                <a:solidFill>
                  <a:schemeClr val="tx1"/>
                </a:solidFill>
              </a:rPr>
              <a:t> stolpene i dette histogrammet representerer andelen av pH-verdier i de observerte dataene som er mindre enn eller lik 5.0. Denne andelen er 0.229.</a:t>
            </a:r>
          </a:p>
        </p:txBody>
      </p:sp>
      <p:sp>
        <p:nvSpPr>
          <p:cNvPr id="14" name="Rectangle 13"/>
          <p:cNvSpPr>
            <a:spLocks noChangeArrowheads="1"/>
          </p:cNvSpPr>
          <p:nvPr/>
        </p:nvSpPr>
        <p:spPr bwMode="auto">
          <a:xfrm>
            <a:off x="457200" y="3429000"/>
            <a:ext cx="4114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Monotype Sorts" charset="2"/>
              <a:buNone/>
            </a:pPr>
            <a:r>
              <a:rPr lang="nb-NO" altLang="en-US" dirty="0">
                <a:solidFill>
                  <a:schemeClr val="tx1"/>
                </a:solidFill>
              </a:rPr>
              <a:t>Her er arealet under den glatte kurven til venstre for 5.0 skyggelagt. Skalaen er justert slik at det totale arealet under hele kurven er 1 (derfor er denne kurven det vi kaller en  </a:t>
            </a:r>
            <a:r>
              <a:rPr lang="nb-NO" altLang="en-US" b="1" dirty="0">
                <a:solidFill>
                  <a:srgbClr val="800000"/>
                </a:solidFill>
              </a:rPr>
              <a:t>tetthetskurve</a:t>
            </a:r>
            <a:r>
              <a:rPr lang="nb-NO" altLang="en-US" dirty="0">
                <a:solidFill>
                  <a:schemeClr val="tx1"/>
                </a:solidFill>
              </a:rPr>
              <a:t>). Andelen av arealet under kurven som er til venstre for 5.0 er da lik 0.213.</a:t>
            </a:r>
          </a:p>
        </p:txBody>
      </p:sp>
      <p:pic>
        <p:nvPicPr>
          <p:cNvPr id="11" name="Picture 9"/>
          <p:cNvPicPr>
            <a:picLocks noChangeAspect="1" noChangeArrowheads="1"/>
          </p:cNvPicPr>
          <p:nvPr/>
        </p:nvPicPr>
        <p:blipFill>
          <a:blip r:embed="rId3"/>
          <a:stretch>
            <a:fillRect/>
          </a:stretch>
        </p:blipFill>
        <p:spPr bwMode="auto">
          <a:xfrm>
            <a:off x="4959576" y="1524644"/>
            <a:ext cx="3677697" cy="381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4"/>
          <a:stretch>
            <a:fillRect/>
          </a:stretch>
        </p:blipFill>
        <p:spPr bwMode="auto">
          <a:xfrm>
            <a:off x="4916773" y="1519237"/>
            <a:ext cx="37205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512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9" presetClass="exit" presetSubtype="0" fill="hold" grpId="0" nodeType="with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extShape 1"/>
          <p:cNvSpPr txBox="1"/>
          <p:nvPr/>
        </p:nvSpPr>
        <p:spPr>
          <a:xfrm>
            <a:off x="457200" y="1052640"/>
            <a:ext cx="8229240" cy="4968360"/>
          </a:xfrm>
          <a:prstGeom prst="rect">
            <a:avLst/>
          </a:prstGeom>
          <a:noFill/>
          <a:ln w="9360">
            <a:noFill/>
          </a:ln>
        </p:spPr>
        <p:txBody>
          <a:bodyPr/>
          <a:lstStyle/>
          <a:p>
            <a:pPr marL="343080" indent="-342720">
              <a:lnSpc>
                <a:spcPct val="100000"/>
              </a:lnSpc>
              <a:spcBef>
                <a:spcPts val="641"/>
              </a:spcBef>
              <a:buClr>
                <a:srgbClr val="000000"/>
              </a:buClr>
              <a:buFont typeface="Arial"/>
              <a:buChar char="•"/>
            </a:pPr>
            <a:r>
              <a:rPr lang="en-GB" sz="3200" b="0" strike="noStrike" spc="-1" dirty="0" err="1">
                <a:solidFill>
                  <a:srgbClr val="000000"/>
                </a:solidFill>
                <a:uFill>
                  <a:solidFill>
                    <a:srgbClr val="FFFFFF"/>
                  </a:solidFill>
                </a:uFill>
                <a:latin typeface="Calibri"/>
                <a:ea typeface="ＭＳ Ｐゴシック"/>
              </a:rPr>
              <a:t>Formell</a:t>
            </a:r>
            <a:r>
              <a:rPr lang="en-GB" sz="3200" b="0" strike="noStrike" spc="-1" dirty="0">
                <a:solidFill>
                  <a:srgbClr val="000000"/>
                </a:solidFill>
                <a:uFill>
                  <a:solidFill>
                    <a:srgbClr val="FFFFFF"/>
                  </a:solidFill>
                </a:uFill>
                <a:latin typeface="Calibri"/>
                <a:ea typeface="ＭＳ Ｐゴシック"/>
              </a:rPr>
              <a:t> </a:t>
            </a:r>
            <a:r>
              <a:rPr lang="en-GB" sz="3200" b="0" strike="noStrike" spc="-1" dirty="0" err="1">
                <a:solidFill>
                  <a:srgbClr val="000000"/>
                </a:solidFill>
                <a:uFill>
                  <a:solidFill>
                    <a:srgbClr val="FFFFFF"/>
                  </a:solidFill>
                </a:uFill>
                <a:latin typeface="Calibri"/>
                <a:ea typeface="ＭＳ Ｐゴシック"/>
              </a:rPr>
              <a:t>utforsking</a:t>
            </a:r>
            <a:r>
              <a:rPr lang="en-GB" sz="3200" b="0" strike="noStrike" spc="-1" dirty="0">
                <a:solidFill>
                  <a:srgbClr val="000000"/>
                </a:solidFill>
                <a:uFill>
                  <a:solidFill>
                    <a:srgbClr val="FFFFFF"/>
                  </a:solidFill>
                </a:uFill>
                <a:latin typeface="Calibri"/>
                <a:ea typeface="ＭＳ Ｐゴシック"/>
              </a:rPr>
              <a:t> </a:t>
            </a:r>
            <a:r>
              <a:rPr lang="en-GB" sz="3200" b="0" strike="noStrike" spc="-1" dirty="0" err="1">
                <a:solidFill>
                  <a:srgbClr val="000000"/>
                </a:solidFill>
                <a:uFill>
                  <a:solidFill>
                    <a:srgbClr val="FFFFFF"/>
                  </a:solidFill>
                </a:uFill>
                <a:latin typeface="Calibri"/>
                <a:ea typeface="ＭＳ Ｐゴシック"/>
              </a:rPr>
              <a:t>på</a:t>
            </a:r>
            <a:r>
              <a:rPr lang="en-GB" sz="3200" b="0" strike="noStrike" spc="-1" dirty="0">
                <a:solidFill>
                  <a:srgbClr val="000000"/>
                </a:solidFill>
                <a:uFill>
                  <a:solidFill>
                    <a:srgbClr val="FFFFFF"/>
                  </a:solidFill>
                </a:uFill>
                <a:latin typeface="Calibri"/>
                <a:ea typeface="ＭＳ Ｐゴシック"/>
              </a:rPr>
              <a:t> </a:t>
            </a:r>
            <a:r>
              <a:rPr lang="en-GB" sz="3200" b="0" strike="noStrike" spc="-1" dirty="0" err="1">
                <a:solidFill>
                  <a:srgbClr val="000000"/>
                </a:solidFill>
                <a:uFill>
                  <a:solidFill>
                    <a:srgbClr val="FFFFFF"/>
                  </a:solidFill>
                </a:uFill>
                <a:latin typeface="Calibri"/>
                <a:ea typeface="ＭＳ Ｐゴシック"/>
              </a:rPr>
              <a:t>bakgrunn</a:t>
            </a:r>
            <a:r>
              <a:rPr lang="en-GB" sz="3200" b="0" strike="noStrike" spc="-1" dirty="0">
                <a:solidFill>
                  <a:srgbClr val="000000"/>
                </a:solidFill>
                <a:uFill>
                  <a:solidFill>
                    <a:srgbClr val="FFFFFF"/>
                  </a:solidFill>
                </a:uFill>
                <a:latin typeface="Calibri"/>
                <a:ea typeface="ＭＳ Ｐゴシック"/>
              </a:rPr>
              <a:t> </a:t>
            </a:r>
            <a:r>
              <a:rPr lang="en-GB" sz="3200" b="0" strike="noStrike" spc="-1" dirty="0" err="1">
                <a:solidFill>
                  <a:srgbClr val="000000"/>
                </a:solidFill>
                <a:uFill>
                  <a:solidFill>
                    <a:srgbClr val="FFFFFF"/>
                  </a:solidFill>
                </a:uFill>
                <a:latin typeface="Calibri"/>
                <a:ea typeface="ＭＳ Ｐゴシック"/>
              </a:rPr>
              <a:t>av</a:t>
            </a:r>
            <a:r>
              <a:rPr lang="en-GB" sz="3200" b="0" strike="noStrike" spc="-1" dirty="0">
                <a:solidFill>
                  <a:srgbClr val="000000"/>
                </a:solidFill>
                <a:uFill>
                  <a:solidFill>
                    <a:srgbClr val="FFFFFF"/>
                  </a:solidFill>
                </a:uFill>
                <a:latin typeface="Calibri"/>
                <a:ea typeface="ＭＳ Ｐゴシック"/>
              </a:rPr>
              <a:t> data (</a:t>
            </a:r>
            <a:r>
              <a:rPr lang="en-GB" sz="3200" b="0" strike="noStrike" spc="-1" dirty="0" err="1">
                <a:solidFill>
                  <a:srgbClr val="000000"/>
                </a:solidFill>
                <a:uFill>
                  <a:solidFill>
                    <a:srgbClr val="FFFFFF"/>
                  </a:solidFill>
                </a:uFill>
                <a:latin typeface="Calibri"/>
                <a:ea typeface="ＭＳ Ｐゴシック"/>
              </a:rPr>
              <a:t>kap</a:t>
            </a:r>
            <a:r>
              <a:rPr lang="en-GB" sz="3200" b="0" strike="noStrike" spc="-1" dirty="0">
                <a:solidFill>
                  <a:srgbClr val="000000"/>
                </a:solidFill>
                <a:uFill>
                  <a:solidFill>
                    <a:srgbClr val="FFFFFF"/>
                  </a:solidFill>
                </a:uFill>
                <a:latin typeface="Calibri"/>
                <a:ea typeface="ＭＳ Ｐゴシック"/>
              </a:rPr>
              <a:t> 6-7, </a:t>
            </a:r>
            <a:r>
              <a:rPr lang="en-GB" sz="3200" b="0" strike="noStrike" spc="-1" dirty="0" err="1">
                <a:solidFill>
                  <a:srgbClr val="000000"/>
                </a:solidFill>
                <a:uFill>
                  <a:solidFill>
                    <a:srgbClr val="FFFFFF"/>
                  </a:solidFill>
                </a:uFill>
                <a:latin typeface="Calibri"/>
                <a:ea typeface="ＭＳ Ｐゴシック"/>
              </a:rPr>
              <a:t>kap</a:t>
            </a:r>
            <a:r>
              <a:rPr lang="en-GB" sz="3200" b="0" strike="noStrike" spc="-1" dirty="0">
                <a:solidFill>
                  <a:srgbClr val="000000"/>
                </a:solidFill>
                <a:uFill>
                  <a:solidFill>
                    <a:srgbClr val="FFFFFF"/>
                  </a:solidFill>
                </a:uFill>
                <a:latin typeface="Calibri"/>
                <a:ea typeface="ＭＳ Ｐゴシック"/>
              </a:rPr>
              <a:t> 10-11 </a:t>
            </a:r>
            <a:r>
              <a:rPr lang="en-GB" sz="3200" b="0" strike="noStrike" spc="-1" dirty="0" err="1">
                <a:solidFill>
                  <a:srgbClr val="000000"/>
                </a:solidFill>
                <a:uFill>
                  <a:solidFill>
                    <a:srgbClr val="FFFFFF"/>
                  </a:solidFill>
                </a:uFill>
                <a:latin typeface="Calibri"/>
                <a:ea typeface="ＭＳ Ｐゴシック"/>
              </a:rPr>
              <a:t>og</a:t>
            </a:r>
            <a:r>
              <a:rPr lang="en-GB" sz="3200" b="0" strike="noStrike" spc="-1" dirty="0">
                <a:solidFill>
                  <a:srgbClr val="000000"/>
                </a:solidFill>
                <a:uFill>
                  <a:solidFill>
                    <a:srgbClr val="FFFFFF"/>
                  </a:solidFill>
                </a:uFill>
                <a:latin typeface="Calibri"/>
                <a:ea typeface="ＭＳ Ｐゴシック"/>
              </a:rPr>
              <a:t> </a:t>
            </a:r>
            <a:r>
              <a:rPr lang="en-GB" sz="3200" b="0" strike="noStrike" spc="-1" dirty="0" err="1">
                <a:solidFill>
                  <a:srgbClr val="000000"/>
                </a:solidFill>
                <a:uFill>
                  <a:solidFill>
                    <a:srgbClr val="FFFFFF"/>
                  </a:solidFill>
                </a:uFill>
                <a:latin typeface="Calibri"/>
                <a:ea typeface="ＭＳ Ｐゴシック"/>
              </a:rPr>
              <a:t>kap</a:t>
            </a:r>
            <a:r>
              <a:rPr lang="en-GB" sz="3200" b="0" strike="noStrike" spc="-1" dirty="0">
                <a:solidFill>
                  <a:srgbClr val="000000"/>
                </a:solidFill>
                <a:uFill>
                  <a:solidFill>
                    <a:srgbClr val="FFFFFF"/>
                  </a:solidFill>
                </a:uFill>
                <a:latin typeface="Calibri"/>
                <a:ea typeface="ＭＳ Ｐゴシック"/>
              </a:rPr>
              <a:t> 14)</a:t>
            </a:r>
            <a:endParaRPr lang="en-GB" sz="3200" b="0" strike="noStrike" spc="-1" dirty="0">
              <a:solidFill>
                <a:srgbClr val="000000"/>
              </a:solidFill>
              <a:uFill>
                <a:solidFill>
                  <a:srgbClr val="FFFFFF"/>
                </a:solidFill>
              </a:uFill>
              <a:latin typeface="Calibri"/>
            </a:endParaRPr>
          </a:p>
          <a:p>
            <a:endParaRPr lang="en-GB" sz="3200" b="0" strike="noStrike" spc="-1" dirty="0">
              <a:solidFill>
                <a:srgbClr val="000000"/>
              </a:solidFill>
              <a:uFill>
                <a:solidFill>
                  <a:srgbClr val="FFFFFF"/>
                </a:solidFill>
              </a:uFill>
              <a:latin typeface="Calibri"/>
            </a:endParaRPr>
          </a:p>
          <a:p>
            <a:pPr marL="857160" lvl="1" indent="-456840">
              <a:lnSpc>
                <a:spcPct val="100000"/>
              </a:lnSpc>
              <a:spcBef>
                <a:spcPts val="479"/>
              </a:spcBef>
              <a:buClr>
                <a:srgbClr val="000000"/>
              </a:buClr>
              <a:buFont typeface="Arial"/>
              <a:buChar char="–"/>
            </a:pPr>
            <a:r>
              <a:rPr lang="en-GB" sz="2400" b="0" strike="noStrike" spc="-1" dirty="0" err="1">
                <a:solidFill>
                  <a:srgbClr val="000000"/>
                </a:solidFill>
                <a:uFill>
                  <a:solidFill>
                    <a:srgbClr val="FFFFFF"/>
                  </a:solidFill>
                </a:uFill>
                <a:latin typeface="Calibri"/>
                <a:ea typeface="ＭＳ Ｐゴシック"/>
              </a:rPr>
              <a:t>Generelle</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begreper</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estimering</a:t>
            </a:r>
            <a:r>
              <a:rPr lang="en-GB" sz="2400" b="0" strike="noStrike" spc="-1" dirty="0">
                <a:solidFill>
                  <a:srgbClr val="000000"/>
                </a:solidFill>
                <a:uFill>
                  <a:solidFill>
                    <a:srgbClr val="FFFFFF"/>
                  </a:solidFill>
                </a:uFill>
                <a:latin typeface="Calibri"/>
                <a:ea typeface="ＭＳ Ｐゴシック"/>
              </a:rPr>
              <a:t>/testing (</a:t>
            </a:r>
            <a:r>
              <a:rPr lang="en-GB" sz="2400" b="0" strike="noStrike" spc="-1" dirty="0" err="1">
                <a:solidFill>
                  <a:srgbClr val="000000"/>
                </a:solidFill>
                <a:uFill>
                  <a:solidFill>
                    <a:srgbClr val="FFFFFF"/>
                  </a:solidFill>
                </a:uFill>
                <a:latin typeface="Calibri"/>
                <a:ea typeface="ＭＳ Ｐゴシック"/>
              </a:rPr>
              <a:t>Kap</a:t>
            </a:r>
            <a:r>
              <a:rPr lang="en-GB" sz="2400" b="0" strike="noStrike" spc="-1" dirty="0">
                <a:solidFill>
                  <a:srgbClr val="000000"/>
                </a:solidFill>
                <a:uFill>
                  <a:solidFill>
                    <a:srgbClr val="FFFFFF"/>
                  </a:solidFill>
                </a:uFill>
                <a:latin typeface="Calibri"/>
                <a:ea typeface="ＭＳ Ｐゴシック"/>
              </a:rPr>
              <a:t> 6)</a:t>
            </a:r>
            <a:endParaRPr lang="en-GB" sz="2400" b="0" strike="noStrike" spc="-1" dirty="0">
              <a:solidFill>
                <a:srgbClr val="000000"/>
              </a:solidFill>
              <a:uFill>
                <a:solidFill>
                  <a:srgbClr val="FFFFFF"/>
                </a:solidFill>
              </a:uFill>
              <a:latin typeface="Calibri"/>
            </a:endParaRPr>
          </a:p>
          <a:p>
            <a:pPr marL="857160" lvl="1" indent="-456840">
              <a:lnSpc>
                <a:spcPct val="100000"/>
              </a:lnSpc>
              <a:spcBef>
                <a:spcPts val="479"/>
              </a:spcBef>
              <a:buClr>
                <a:srgbClr val="000000"/>
              </a:buClr>
              <a:buFont typeface="Arial"/>
              <a:buChar char="–"/>
            </a:pPr>
            <a:r>
              <a:rPr lang="en-GB" sz="2400" b="0" strike="noStrike" spc="-1" dirty="0">
                <a:solidFill>
                  <a:srgbClr val="000000"/>
                </a:solidFill>
                <a:uFill>
                  <a:solidFill>
                    <a:srgbClr val="FFFFFF"/>
                  </a:solidFill>
                </a:uFill>
                <a:latin typeface="Calibri"/>
                <a:ea typeface="ＭＳ Ｐゴシック"/>
              </a:rPr>
              <a:t>Analyse </a:t>
            </a:r>
            <a:r>
              <a:rPr lang="en-GB" sz="2400" b="0" strike="noStrike" spc="-1" dirty="0" err="1">
                <a:solidFill>
                  <a:srgbClr val="000000"/>
                </a:solidFill>
                <a:uFill>
                  <a:solidFill>
                    <a:srgbClr val="FFFFFF"/>
                  </a:solidFill>
                </a:uFill>
                <a:latin typeface="Calibri"/>
                <a:ea typeface="ＭＳ Ｐゴシック"/>
              </a:rPr>
              <a:t>av</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datasett</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fra</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en</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populasjon</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Kap</a:t>
            </a:r>
            <a:r>
              <a:rPr lang="en-GB" sz="2400" b="0" strike="noStrike" spc="-1" dirty="0">
                <a:solidFill>
                  <a:srgbClr val="000000"/>
                </a:solidFill>
                <a:uFill>
                  <a:solidFill>
                    <a:srgbClr val="FFFFFF"/>
                  </a:solidFill>
                </a:uFill>
                <a:latin typeface="Calibri"/>
                <a:ea typeface="ＭＳ Ｐゴシック"/>
              </a:rPr>
              <a:t> 7.1)</a:t>
            </a:r>
            <a:endParaRPr lang="en-GB" sz="2400" b="0" strike="noStrike" spc="-1" dirty="0">
              <a:solidFill>
                <a:srgbClr val="000000"/>
              </a:solidFill>
              <a:uFill>
                <a:solidFill>
                  <a:srgbClr val="FFFFFF"/>
                </a:solidFill>
              </a:uFill>
              <a:latin typeface="Calibri"/>
            </a:endParaRPr>
          </a:p>
          <a:p>
            <a:pPr marL="857160" lvl="1" indent="-456840">
              <a:lnSpc>
                <a:spcPct val="100000"/>
              </a:lnSpc>
              <a:spcBef>
                <a:spcPts val="479"/>
              </a:spcBef>
              <a:buClr>
                <a:srgbClr val="000000"/>
              </a:buClr>
              <a:buFont typeface="Arial"/>
              <a:buChar char="–"/>
            </a:pPr>
            <a:r>
              <a:rPr lang="en-GB" sz="2400" b="0" strike="noStrike" spc="-1" dirty="0" err="1">
                <a:solidFill>
                  <a:srgbClr val="000000"/>
                </a:solidFill>
                <a:uFill>
                  <a:solidFill>
                    <a:srgbClr val="FFFFFF"/>
                  </a:solidFill>
                </a:uFill>
                <a:latin typeface="Calibri"/>
                <a:ea typeface="ＭＳ Ｐゴシック"/>
              </a:rPr>
              <a:t>Sammenlikning</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av</a:t>
            </a:r>
            <a:r>
              <a:rPr lang="en-GB" sz="2400" b="0" strike="noStrike" spc="-1" dirty="0">
                <a:solidFill>
                  <a:srgbClr val="000000"/>
                </a:solidFill>
                <a:uFill>
                  <a:solidFill>
                    <a:srgbClr val="FFFFFF"/>
                  </a:solidFill>
                </a:uFill>
                <a:latin typeface="Calibri"/>
                <a:ea typeface="ＭＳ Ｐゴシック"/>
              </a:rPr>
              <a:t> to </a:t>
            </a:r>
            <a:r>
              <a:rPr lang="en-GB" sz="2400" b="0" strike="noStrike" spc="-1" dirty="0" err="1">
                <a:solidFill>
                  <a:srgbClr val="000000"/>
                </a:solidFill>
                <a:uFill>
                  <a:solidFill>
                    <a:srgbClr val="FFFFFF"/>
                  </a:solidFill>
                </a:uFill>
                <a:latin typeface="Calibri"/>
                <a:ea typeface="ＭＳ Ｐゴシック"/>
              </a:rPr>
              <a:t>populasjoner</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Kap</a:t>
            </a:r>
            <a:r>
              <a:rPr lang="en-GB" sz="2400" b="0" strike="noStrike" spc="-1" dirty="0">
                <a:solidFill>
                  <a:srgbClr val="000000"/>
                </a:solidFill>
                <a:uFill>
                  <a:solidFill>
                    <a:srgbClr val="FFFFFF"/>
                  </a:solidFill>
                </a:uFill>
                <a:latin typeface="Calibri"/>
                <a:ea typeface="ＭＳ Ｐゴシック"/>
              </a:rPr>
              <a:t> 7.2)</a:t>
            </a:r>
            <a:endParaRPr lang="en-GB" sz="2400" b="0" strike="noStrike" spc="-1" dirty="0">
              <a:solidFill>
                <a:srgbClr val="000000"/>
              </a:solidFill>
              <a:uFill>
                <a:solidFill>
                  <a:srgbClr val="FFFFFF"/>
                </a:solidFill>
              </a:uFill>
              <a:latin typeface="Calibri"/>
            </a:endParaRPr>
          </a:p>
          <a:p>
            <a:pPr marL="857160" lvl="1" indent="-456840">
              <a:lnSpc>
                <a:spcPct val="100000"/>
              </a:lnSpc>
              <a:spcBef>
                <a:spcPts val="479"/>
              </a:spcBef>
              <a:buClr>
                <a:srgbClr val="000000"/>
              </a:buClr>
              <a:buFont typeface="Arial"/>
              <a:buChar char="–"/>
            </a:pPr>
            <a:r>
              <a:rPr lang="en-GB" sz="2400" b="0" strike="noStrike" spc="-1" dirty="0" err="1">
                <a:solidFill>
                  <a:srgbClr val="000000"/>
                </a:solidFill>
                <a:uFill>
                  <a:solidFill>
                    <a:srgbClr val="FFFFFF"/>
                  </a:solidFill>
                </a:uFill>
                <a:latin typeface="Calibri"/>
                <a:ea typeface="ＭＳ Ｐゴシック"/>
              </a:rPr>
              <a:t>Inferens</a:t>
            </a:r>
            <a:r>
              <a:rPr lang="en-GB" sz="2400" b="0" strike="noStrike" spc="-1" dirty="0">
                <a:solidFill>
                  <a:srgbClr val="000000"/>
                </a:solidFill>
                <a:uFill>
                  <a:solidFill>
                    <a:srgbClr val="FFFFFF"/>
                  </a:solidFill>
                </a:uFill>
                <a:latin typeface="Calibri"/>
                <a:ea typeface="ＭＳ Ｐゴシック"/>
              </a:rPr>
              <a:t> for (</a:t>
            </a:r>
            <a:r>
              <a:rPr lang="en-GB" sz="2400" b="0" strike="noStrike" spc="-1" dirty="0" err="1">
                <a:solidFill>
                  <a:srgbClr val="000000"/>
                </a:solidFill>
                <a:uFill>
                  <a:solidFill>
                    <a:srgbClr val="FFFFFF"/>
                  </a:solidFill>
                </a:uFill>
                <a:latin typeface="Calibri"/>
                <a:ea typeface="ＭＳ Ｐゴシック"/>
              </a:rPr>
              <a:t>lineær</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regresjon</a:t>
            </a:r>
            <a:r>
              <a:rPr lang="en-GB" sz="2400" b="0" strike="noStrike" spc="-1" dirty="0">
                <a:solidFill>
                  <a:srgbClr val="000000"/>
                </a:solidFill>
                <a:uFill>
                  <a:solidFill>
                    <a:srgbClr val="FFFFFF"/>
                  </a:solidFill>
                </a:uFill>
                <a:latin typeface="Calibri"/>
                <a:ea typeface="ＭＳ Ｐゴシック"/>
              </a:rPr>
              <a:t>/</a:t>
            </a:r>
            <a:r>
              <a:rPr lang="en-GB" sz="2400" b="0" strike="noStrike" spc="-1" dirty="0" err="1">
                <a:solidFill>
                  <a:srgbClr val="000000"/>
                </a:solidFill>
                <a:uFill>
                  <a:solidFill>
                    <a:srgbClr val="FFFFFF"/>
                  </a:solidFill>
                </a:uFill>
                <a:latin typeface="Calibri"/>
                <a:ea typeface="ＭＳ Ｐゴシック"/>
              </a:rPr>
              <a:t>sammenheng</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mellom</a:t>
            </a:r>
            <a:r>
              <a:rPr lang="en-GB" sz="2400" b="0" strike="noStrike" spc="-1" dirty="0">
                <a:solidFill>
                  <a:srgbClr val="000000"/>
                </a:solidFill>
                <a:uFill>
                  <a:solidFill>
                    <a:srgbClr val="FFFFFF"/>
                  </a:solidFill>
                </a:uFill>
                <a:latin typeface="Calibri"/>
                <a:ea typeface="ＭＳ Ｐゴシック"/>
              </a:rPr>
              <a:t> to variable (</a:t>
            </a:r>
            <a:r>
              <a:rPr lang="en-GB" sz="2400" b="0" strike="noStrike" spc="-1" dirty="0" err="1">
                <a:solidFill>
                  <a:srgbClr val="000000"/>
                </a:solidFill>
                <a:uFill>
                  <a:solidFill>
                    <a:srgbClr val="FFFFFF"/>
                  </a:solidFill>
                </a:uFill>
                <a:latin typeface="Calibri"/>
                <a:ea typeface="ＭＳ Ｐゴシック"/>
              </a:rPr>
              <a:t>Kap</a:t>
            </a:r>
            <a:r>
              <a:rPr lang="en-GB" sz="2400" b="0" strike="noStrike" spc="-1" dirty="0">
                <a:solidFill>
                  <a:srgbClr val="000000"/>
                </a:solidFill>
                <a:uFill>
                  <a:solidFill>
                    <a:srgbClr val="FFFFFF"/>
                  </a:solidFill>
                </a:uFill>
                <a:latin typeface="Calibri"/>
                <a:ea typeface="ＭＳ Ｐゴシック"/>
              </a:rPr>
              <a:t> 10)</a:t>
            </a:r>
            <a:endParaRPr lang="en-GB" sz="2400" b="0" strike="noStrike" spc="-1" dirty="0">
              <a:solidFill>
                <a:srgbClr val="000000"/>
              </a:solidFill>
              <a:uFill>
                <a:solidFill>
                  <a:srgbClr val="FFFFFF"/>
                </a:solidFill>
              </a:uFill>
              <a:latin typeface="Calibri"/>
            </a:endParaRPr>
          </a:p>
          <a:p>
            <a:pPr marL="857160" lvl="1" indent="-456840">
              <a:lnSpc>
                <a:spcPct val="100000"/>
              </a:lnSpc>
              <a:spcBef>
                <a:spcPts val="479"/>
              </a:spcBef>
              <a:buClr>
                <a:srgbClr val="000000"/>
              </a:buClr>
              <a:buFont typeface="Arial"/>
              <a:buChar char="–"/>
            </a:pPr>
            <a:r>
              <a:rPr lang="en-GB" sz="2400" spc="-1" dirty="0" err="1">
                <a:solidFill>
                  <a:srgbClr val="000000"/>
                </a:solidFill>
                <a:uFill>
                  <a:solidFill>
                    <a:srgbClr val="FFFFFF"/>
                  </a:solidFill>
                </a:uFill>
                <a:latin typeface="Calibri"/>
                <a:ea typeface="ＭＳ Ｐゴシック"/>
              </a:rPr>
              <a:t>Inferens</a:t>
            </a:r>
            <a:r>
              <a:rPr lang="en-GB" sz="2400" spc="-1" dirty="0">
                <a:solidFill>
                  <a:srgbClr val="000000"/>
                </a:solidFill>
                <a:uFill>
                  <a:solidFill>
                    <a:srgbClr val="FFFFFF"/>
                  </a:solidFill>
                </a:uFill>
                <a:latin typeface="Calibri"/>
                <a:ea typeface="ＭＳ Ｐゴシック"/>
              </a:rPr>
              <a:t> for (</a:t>
            </a:r>
            <a:r>
              <a:rPr lang="en-GB" sz="2400" spc="-1" dirty="0" err="1">
                <a:solidFill>
                  <a:srgbClr val="000000"/>
                </a:solidFill>
                <a:uFill>
                  <a:solidFill>
                    <a:srgbClr val="FFFFFF"/>
                  </a:solidFill>
                </a:uFill>
                <a:latin typeface="Calibri"/>
                <a:ea typeface="ＭＳ Ｐゴシック"/>
              </a:rPr>
              <a:t>lineær</a:t>
            </a:r>
            <a:r>
              <a:rPr lang="en-GB" sz="2400" spc="-1" dirty="0">
                <a:solidFill>
                  <a:srgbClr val="000000"/>
                </a:solidFill>
                <a:uFill>
                  <a:solidFill>
                    <a:srgbClr val="FFFFFF"/>
                  </a:solidFill>
                </a:uFill>
                <a:latin typeface="Calibri"/>
                <a:ea typeface="ＭＳ Ｐゴシック"/>
              </a:rPr>
              <a:t>) </a:t>
            </a:r>
            <a:r>
              <a:rPr lang="en-GB" sz="2400" spc="-1" dirty="0" err="1">
                <a:solidFill>
                  <a:srgbClr val="000000"/>
                </a:solidFill>
                <a:uFill>
                  <a:solidFill>
                    <a:srgbClr val="FFFFFF"/>
                  </a:solidFill>
                </a:uFill>
                <a:latin typeface="Calibri"/>
                <a:ea typeface="ＭＳ Ｐゴシック"/>
              </a:rPr>
              <a:t>r</a:t>
            </a:r>
            <a:r>
              <a:rPr lang="en-GB" sz="2400" b="0" strike="noStrike" spc="-1" dirty="0" err="1">
                <a:solidFill>
                  <a:srgbClr val="000000"/>
                </a:solidFill>
                <a:uFill>
                  <a:solidFill>
                    <a:srgbClr val="FFFFFF"/>
                  </a:solidFill>
                </a:uFill>
                <a:latin typeface="Calibri"/>
                <a:ea typeface="ＭＳ Ｐゴシック"/>
              </a:rPr>
              <a:t>egresjon</a:t>
            </a:r>
            <a:r>
              <a:rPr lang="en-GB" sz="2400" b="0" strike="noStrike" spc="-1" dirty="0">
                <a:solidFill>
                  <a:srgbClr val="000000"/>
                </a:solidFill>
                <a:uFill>
                  <a:solidFill>
                    <a:srgbClr val="FFFFFF"/>
                  </a:solidFill>
                </a:uFill>
                <a:latin typeface="Calibri"/>
                <a:ea typeface="ＭＳ Ｐゴシック"/>
              </a:rPr>
              <a:t> med </a:t>
            </a:r>
            <a:r>
              <a:rPr lang="en-GB" sz="2400" b="0" strike="noStrike" spc="-1" dirty="0" err="1">
                <a:solidFill>
                  <a:srgbClr val="000000"/>
                </a:solidFill>
                <a:uFill>
                  <a:solidFill>
                    <a:srgbClr val="FFFFFF"/>
                  </a:solidFill>
                </a:uFill>
                <a:latin typeface="Calibri"/>
                <a:ea typeface="ＭＳ Ｐゴシック"/>
              </a:rPr>
              <a:t>flere</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forklaringsvariable</a:t>
            </a:r>
            <a:r>
              <a:rPr lang="en-GB" sz="2400" b="0" strike="noStrike" spc="-1" dirty="0">
                <a:solidFill>
                  <a:srgbClr val="000000"/>
                </a:solidFill>
                <a:uFill>
                  <a:solidFill>
                    <a:srgbClr val="FFFFFF"/>
                  </a:solidFill>
                </a:uFill>
                <a:latin typeface="Calibri"/>
                <a:ea typeface="ＭＳ Ｐゴシック"/>
              </a:rPr>
              <a:t> (</a:t>
            </a:r>
            <a:r>
              <a:rPr lang="en-GB" sz="2400" b="0" strike="noStrike" spc="-1" dirty="0" err="1">
                <a:solidFill>
                  <a:srgbClr val="000000"/>
                </a:solidFill>
                <a:uFill>
                  <a:solidFill>
                    <a:srgbClr val="FFFFFF"/>
                  </a:solidFill>
                </a:uFill>
                <a:latin typeface="Calibri"/>
                <a:ea typeface="ＭＳ Ｐゴシック"/>
              </a:rPr>
              <a:t>Kap</a:t>
            </a:r>
            <a:r>
              <a:rPr lang="en-GB" sz="2400" b="0" strike="noStrike" spc="-1" dirty="0">
                <a:solidFill>
                  <a:srgbClr val="000000"/>
                </a:solidFill>
                <a:uFill>
                  <a:solidFill>
                    <a:srgbClr val="FFFFFF"/>
                  </a:solidFill>
                </a:uFill>
                <a:latin typeface="Calibri"/>
                <a:ea typeface="ＭＳ Ｐゴシック"/>
              </a:rPr>
              <a:t> 11)</a:t>
            </a:r>
            <a:endParaRPr lang="en-GB" sz="2400" b="0" strike="noStrike" spc="-1" dirty="0">
              <a:solidFill>
                <a:srgbClr val="000000"/>
              </a:solidFill>
              <a:uFill>
                <a:solidFill>
                  <a:srgbClr val="FFFFFF"/>
                </a:solidFill>
              </a:uFill>
              <a:latin typeface="Calibri"/>
            </a:endParaRPr>
          </a:p>
          <a:p>
            <a:pPr marL="857160" lvl="1" indent="-456840">
              <a:lnSpc>
                <a:spcPct val="100000"/>
              </a:lnSpc>
              <a:spcBef>
                <a:spcPts val="479"/>
              </a:spcBef>
              <a:buClr>
                <a:srgbClr val="000000"/>
              </a:buClr>
              <a:buFont typeface="Arial"/>
              <a:buChar char="–"/>
            </a:pPr>
            <a:r>
              <a:rPr lang="en-GB" sz="2400" spc="-1" dirty="0" err="1">
                <a:solidFill>
                  <a:srgbClr val="000000"/>
                </a:solidFill>
                <a:uFill>
                  <a:solidFill>
                    <a:srgbClr val="FFFFFF"/>
                  </a:solidFill>
                </a:uFill>
                <a:latin typeface="Calibri"/>
                <a:ea typeface="ＭＳ Ｐゴシック"/>
              </a:rPr>
              <a:t>Logistisk</a:t>
            </a:r>
            <a:r>
              <a:rPr lang="en-GB" sz="2400" spc="-1" dirty="0">
                <a:solidFill>
                  <a:srgbClr val="000000"/>
                </a:solidFill>
                <a:uFill>
                  <a:solidFill>
                    <a:srgbClr val="FFFFFF"/>
                  </a:solidFill>
                </a:uFill>
                <a:latin typeface="Calibri"/>
                <a:ea typeface="ＭＳ Ｐゴシック"/>
              </a:rPr>
              <a:t> (</a:t>
            </a:r>
            <a:r>
              <a:rPr lang="en-GB" sz="2400" spc="-1" dirty="0" err="1">
                <a:solidFill>
                  <a:srgbClr val="000000"/>
                </a:solidFill>
                <a:uFill>
                  <a:solidFill>
                    <a:srgbClr val="FFFFFF"/>
                  </a:solidFill>
                </a:uFill>
                <a:latin typeface="Calibri"/>
                <a:ea typeface="ＭＳ Ｐゴシック"/>
              </a:rPr>
              <a:t>ikke-lineær</a:t>
            </a:r>
            <a:r>
              <a:rPr lang="en-GB" sz="2400" spc="-1" dirty="0">
                <a:solidFill>
                  <a:srgbClr val="000000"/>
                </a:solidFill>
                <a:uFill>
                  <a:solidFill>
                    <a:srgbClr val="FFFFFF"/>
                  </a:solidFill>
                </a:uFill>
                <a:latin typeface="Calibri"/>
                <a:ea typeface="ＭＳ Ｐゴシック"/>
              </a:rPr>
              <a:t>) </a:t>
            </a:r>
            <a:r>
              <a:rPr lang="en-GB" sz="2400" spc="-1" dirty="0" err="1">
                <a:solidFill>
                  <a:srgbClr val="000000"/>
                </a:solidFill>
                <a:uFill>
                  <a:solidFill>
                    <a:srgbClr val="FFFFFF"/>
                  </a:solidFill>
                </a:uFill>
                <a:latin typeface="Calibri"/>
                <a:ea typeface="ＭＳ Ｐゴシック"/>
              </a:rPr>
              <a:t>regresjon</a:t>
            </a:r>
            <a:endParaRPr lang="en-GB" sz="2400" b="0" strike="noStrike" spc="-1" dirty="0">
              <a:solidFill>
                <a:srgbClr val="000000"/>
              </a:solidFill>
              <a:uFill>
                <a:solidFill>
                  <a:srgbClr val="FFFFFF"/>
                </a:solidFill>
              </a:uFill>
              <a:latin typeface="Calibri"/>
            </a:endParaRPr>
          </a:p>
        </p:txBody>
      </p:sp>
      <p:sp>
        <p:nvSpPr>
          <p:cNvPr id="232" name="TextShape 2"/>
          <p:cNvSpPr txBox="1"/>
          <p:nvPr/>
        </p:nvSpPr>
        <p:spPr>
          <a:xfrm>
            <a:off x="6553080" y="6245280"/>
            <a:ext cx="2133360" cy="475920"/>
          </a:xfrm>
          <a:prstGeom prst="rect">
            <a:avLst/>
          </a:prstGeom>
          <a:noFill/>
          <a:ln>
            <a:noFill/>
          </a:ln>
        </p:spPr>
        <p:txBody>
          <a:bodyPr anchor="ctr"/>
          <a:lstStyle/>
          <a:p>
            <a:pPr algn="r">
              <a:lnSpc>
                <a:spcPct val="100000"/>
              </a:lnSpc>
            </a:pPr>
            <a:fld id="{F1AAD94C-BD15-43D8-AFE3-3FFAE7C84328}" type="slidenum">
              <a:rPr lang="en-US" sz="1200" b="0" strike="noStrike" spc="-1">
                <a:solidFill>
                  <a:srgbClr val="000000"/>
                </a:solidFill>
                <a:uFill>
                  <a:solidFill>
                    <a:srgbClr val="FFFFFF"/>
                  </a:solidFill>
                </a:uFill>
                <a:latin typeface="Arial"/>
                <a:ea typeface="ＭＳ Ｐゴシック"/>
              </a:rPr>
              <a:t>6</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8277518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Tetthetskurver 3</a:t>
            </a:r>
            <a:endParaRPr lang="nb-NO" noProof="0" dirty="0"/>
          </a:p>
        </p:txBody>
      </p:sp>
      <p:sp>
        <p:nvSpPr>
          <p:cNvPr id="788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BC8900F-A60B-4502-9D20-A76238F8D827}" type="slidenum">
              <a:rPr lang="en-US" altLang="en-US" sz="1200" smtClean="0">
                <a:solidFill>
                  <a:schemeClr val="accent1"/>
                </a:solidFill>
              </a:rPr>
              <a:pPr>
                <a:lnSpc>
                  <a:spcPct val="80000"/>
                </a:lnSpc>
                <a:spcBef>
                  <a:spcPct val="0"/>
                </a:spcBef>
                <a:buClrTx/>
                <a:buSzTx/>
                <a:buFontTx/>
                <a:buNone/>
              </a:pPr>
              <a:t>60</a:t>
            </a:fld>
            <a:endParaRPr lang="en-US" altLang="en-US" sz="1200">
              <a:solidFill>
                <a:schemeClr val="accent1"/>
              </a:solidFill>
            </a:endParaRPr>
          </a:p>
        </p:txBody>
      </p:sp>
      <p:sp>
        <p:nvSpPr>
          <p:cNvPr id="18" name="TextBox 17"/>
          <p:cNvSpPr txBox="1">
            <a:spLocks noChangeArrowheads="1"/>
          </p:cNvSpPr>
          <p:nvPr/>
        </p:nvSpPr>
        <p:spPr bwMode="auto">
          <a:xfrm>
            <a:off x="818356" y="1590675"/>
            <a:ext cx="7507288" cy="426270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20713" indent="-163513">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700" b="1" u="sng" dirty="0">
              <a:solidFill>
                <a:srgbClr val="E81F30"/>
              </a:solidFill>
            </a:endParaRPr>
          </a:p>
          <a:p>
            <a:pPr eaLnBrk="1" hangingPunct="1">
              <a:spcBef>
                <a:spcPct val="0"/>
              </a:spcBef>
              <a:buClrTx/>
              <a:buSzTx/>
              <a:buFontTx/>
              <a:buNone/>
              <a:defRPr/>
            </a:pPr>
            <a:r>
              <a:rPr lang="nb-NO" altLang="en-US" sz="2400" dirty="0">
                <a:solidFill>
                  <a:schemeClr val="tx1"/>
                </a:solidFill>
              </a:rPr>
              <a:t>En </a:t>
            </a:r>
            <a:r>
              <a:rPr lang="nb-NO" altLang="en-US" sz="2400" b="1" dirty="0">
                <a:solidFill>
                  <a:srgbClr val="800000"/>
                </a:solidFill>
              </a:rPr>
              <a:t>tetthetskurve</a:t>
            </a:r>
            <a:r>
              <a:rPr lang="nb-NO" altLang="en-US" sz="2400" dirty="0">
                <a:solidFill>
                  <a:srgbClr val="800000"/>
                </a:solidFill>
              </a:rPr>
              <a:t> </a:t>
            </a:r>
            <a:r>
              <a:rPr lang="nb-NO" altLang="en-US" sz="2400" dirty="0">
                <a:solidFill>
                  <a:schemeClr val="tx1"/>
                </a:solidFill>
              </a:rPr>
              <a:t>er en kurve som</a:t>
            </a:r>
          </a:p>
          <a:p>
            <a:pPr eaLnBrk="1" hangingPunct="1">
              <a:spcBef>
                <a:spcPct val="0"/>
              </a:spcBef>
              <a:buClrTx/>
              <a:buSzTx/>
              <a:buFontTx/>
              <a:buNone/>
              <a:defRPr/>
            </a:pPr>
            <a:endParaRPr lang="nb-NO" altLang="en-US" sz="2400" dirty="0">
              <a:solidFill>
                <a:schemeClr val="tx1"/>
              </a:solidFill>
            </a:endParaRPr>
          </a:p>
          <a:p>
            <a:pPr lvl="1" eaLnBrk="1" hangingPunct="1">
              <a:spcBef>
                <a:spcPct val="0"/>
              </a:spcBef>
              <a:buClr>
                <a:schemeClr val="accent1"/>
              </a:buClr>
              <a:buSzTx/>
              <a:buFont typeface="Wingdings" panose="05000000000000000000" pitchFamily="2" charset="2"/>
              <a:buChar char="§"/>
              <a:defRPr/>
            </a:pPr>
            <a:r>
              <a:rPr lang="nb-NO" altLang="en-US" sz="2400" dirty="0">
                <a:solidFill>
                  <a:schemeClr val="tx1"/>
                </a:solidFill>
              </a:rPr>
              <a:t> er alltid på eller over den horisontale aksen.</a:t>
            </a:r>
          </a:p>
          <a:p>
            <a:pPr lvl="1" eaLnBrk="1" hangingPunct="1">
              <a:spcBef>
                <a:spcPct val="0"/>
              </a:spcBef>
              <a:buClr>
                <a:schemeClr val="accent1"/>
              </a:buClr>
              <a:buSzTx/>
              <a:buFont typeface="Wingdings" panose="05000000000000000000" pitchFamily="2" charset="2"/>
              <a:buChar char="§"/>
              <a:defRPr/>
            </a:pPr>
            <a:r>
              <a:rPr lang="nb-NO" altLang="en-US" sz="2400" dirty="0">
                <a:solidFill>
                  <a:schemeClr val="tx1"/>
                </a:solidFill>
              </a:rPr>
              <a:t> har et areal under seg som er eksakt lik 1.</a:t>
            </a:r>
          </a:p>
          <a:p>
            <a:pPr lvl="1" eaLnBrk="1" hangingPunct="1">
              <a:spcBef>
                <a:spcPct val="0"/>
              </a:spcBef>
              <a:buClrTx/>
              <a:buSzTx/>
              <a:buFont typeface="Arial" panose="020B0604020202020204" pitchFamily="34" charset="0"/>
              <a:buChar char="•"/>
              <a:defRPr/>
            </a:pPr>
            <a:endParaRPr lang="nb-NO" altLang="en-US" sz="2400" dirty="0">
              <a:solidFill>
                <a:schemeClr val="tx1"/>
              </a:solidFill>
            </a:endParaRPr>
          </a:p>
          <a:p>
            <a:pPr eaLnBrk="1" hangingPunct="1">
              <a:spcBef>
                <a:spcPct val="0"/>
              </a:spcBef>
              <a:buClrTx/>
              <a:buSzTx/>
              <a:buFontTx/>
              <a:buNone/>
              <a:defRPr/>
            </a:pPr>
            <a:r>
              <a:rPr lang="nb-NO" altLang="en-US" sz="2400" dirty="0">
                <a:solidFill>
                  <a:schemeClr val="tx1"/>
                </a:solidFill>
              </a:rPr>
              <a:t>En tetthetskurve er en </a:t>
            </a:r>
            <a:r>
              <a:rPr lang="nb-NO" altLang="en-US" sz="2400" b="1" dirty="0">
                <a:solidFill>
                  <a:srgbClr val="800000"/>
                </a:solidFill>
              </a:rPr>
              <a:t>idealisering </a:t>
            </a:r>
            <a:r>
              <a:rPr lang="nb-NO" altLang="en-US" sz="2400" dirty="0">
                <a:solidFill>
                  <a:schemeClr val="tx1"/>
                </a:solidFill>
              </a:rPr>
              <a:t>som beskriver det overordnede mønsteret til en fordeling. </a:t>
            </a:r>
          </a:p>
          <a:p>
            <a:pPr eaLnBrk="1" hangingPunct="1">
              <a:spcBef>
                <a:spcPct val="0"/>
              </a:spcBef>
              <a:buClrTx/>
              <a:buSzTx/>
              <a:buFontTx/>
              <a:buNone/>
              <a:defRPr/>
            </a:pPr>
            <a:endParaRPr lang="nb-NO" altLang="en-US" sz="2400" dirty="0">
              <a:solidFill>
                <a:schemeClr val="tx1"/>
              </a:solidFill>
            </a:endParaRPr>
          </a:p>
          <a:p>
            <a:pPr eaLnBrk="1" hangingPunct="1">
              <a:spcBef>
                <a:spcPct val="0"/>
              </a:spcBef>
              <a:buClrTx/>
              <a:buSzTx/>
              <a:buFontTx/>
              <a:buNone/>
              <a:defRPr/>
            </a:pPr>
            <a:r>
              <a:rPr lang="nb-NO" altLang="en-US" sz="2400" dirty="0">
                <a:solidFill>
                  <a:schemeClr val="tx1"/>
                </a:solidFill>
              </a:rPr>
              <a:t>Arealet under kurven og over et bestemt område av verdier er lik andelen av alle observasjoner som faller i det området av verdier (i følge tetthetskurven).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4" y="155895"/>
            <a:ext cx="7826375" cy="774060"/>
          </a:xfrm>
        </p:spPr>
        <p:txBody>
          <a:bodyPr/>
          <a:lstStyle/>
          <a:p>
            <a:r>
              <a:rPr lang="nb-NO" altLang="en-US" noProof="0" dirty="0"/>
              <a:t>Senter og spredning i tetthetskurver </a:t>
            </a:r>
            <a:endParaRPr lang="nb-NO" noProof="0" dirty="0"/>
          </a:p>
        </p:txBody>
      </p:sp>
      <p:sp>
        <p:nvSpPr>
          <p:cNvPr id="7987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2AAB8BA-98D0-4894-BD60-FD82453FBC8D}" type="slidenum">
              <a:rPr lang="en-US" altLang="en-US" sz="1400" smtClean="0">
                <a:solidFill>
                  <a:schemeClr val="accent1"/>
                </a:solidFill>
              </a:rPr>
              <a:pPr>
                <a:spcBef>
                  <a:spcPct val="0"/>
                </a:spcBef>
                <a:buClrTx/>
                <a:buSzTx/>
                <a:buFontTx/>
                <a:buNone/>
              </a:pPr>
              <a:t>61</a:t>
            </a:fld>
            <a:endParaRPr lang="en-US" altLang="en-US" sz="1400">
              <a:solidFill>
                <a:schemeClr val="accent1"/>
              </a:solidFill>
            </a:endParaRPr>
          </a:p>
        </p:txBody>
      </p:sp>
      <p:sp>
        <p:nvSpPr>
          <p:cNvPr id="79875" name="Rectangle 3"/>
          <p:cNvSpPr>
            <a:spLocks noGrp="1" noChangeArrowheads="1"/>
          </p:cNvSpPr>
          <p:nvPr>
            <p:ph sz="quarter" idx="4294967295"/>
          </p:nvPr>
        </p:nvSpPr>
        <p:spPr>
          <a:xfrm>
            <a:off x="304800" y="1207768"/>
            <a:ext cx="8534400" cy="944882"/>
          </a:xfrm>
        </p:spPr>
        <p:txBody>
          <a:bodyPr/>
          <a:lstStyle/>
          <a:p>
            <a:pPr marL="0" indent="0" eaLnBrk="1" hangingPunct="1">
              <a:buNone/>
            </a:pPr>
            <a:r>
              <a:rPr lang="nb-NO" dirty="0">
                <a:solidFill>
                  <a:srgbClr val="000000"/>
                </a:solidFill>
                <a:cs typeface="Arial" pitchFamily="34" charset="0"/>
              </a:rPr>
              <a:t>Det norske begrepet </a:t>
            </a:r>
            <a:r>
              <a:rPr lang="nb-NO" b="1" dirty="0">
                <a:solidFill>
                  <a:srgbClr val="C00000"/>
                </a:solidFill>
                <a:cs typeface="Arial" pitchFamily="34" charset="0"/>
              </a:rPr>
              <a:t>forventing</a:t>
            </a:r>
            <a:r>
              <a:rPr lang="nb-NO" dirty="0">
                <a:solidFill>
                  <a:srgbClr val="000000"/>
                </a:solidFill>
                <a:cs typeface="Arial" pitchFamily="34" charset="0"/>
              </a:rPr>
              <a:t> er for de </a:t>
            </a:r>
            <a:r>
              <a:rPr lang="nb-NO" b="1" dirty="0">
                <a:solidFill>
                  <a:srgbClr val="C00000"/>
                </a:solidFill>
                <a:cs typeface="Arial" pitchFamily="34" charset="0"/>
              </a:rPr>
              <a:t>teoretiske tetthetskurvene </a:t>
            </a:r>
            <a:r>
              <a:rPr lang="nb-NO" dirty="0">
                <a:solidFill>
                  <a:srgbClr val="000000"/>
                </a:solidFill>
                <a:cs typeface="Arial" pitchFamily="34" charset="0"/>
              </a:rPr>
              <a:t>det </a:t>
            </a:r>
            <a:r>
              <a:rPr lang="nb-NO" b="1" dirty="0">
                <a:solidFill>
                  <a:srgbClr val="C00000"/>
                </a:solidFill>
                <a:cs typeface="Arial" pitchFamily="34" charset="0"/>
              </a:rPr>
              <a:t>gjennomsnitt</a:t>
            </a:r>
            <a:r>
              <a:rPr lang="nb-NO" dirty="0">
                <a:solidFill>
                  <a:srgbClr val="000000"/>
                </a:solidFill>
                <a:cs typeface="Arial" pitchFamily="34" charset="0"/>
              </a:rPr>
              <a:t> er for </a:t>
            </a:r>
            <a:r>
              <a:rPr lang="nb-NO" b="1" dirty="0">
                <a:solidFill>
                  <a:srgbClr val="C00000"/>
                </a:solidFill>
                <a:cs typeface="Arial" pitchFamily="34" charset="0"/>
              </a:rPr>
              <a:t>empiriske fordelinger </a:t>
            </a:r>
            <a:r>
              <a:rPr lang="nb-NO" dirty="0">
                <a:solidFill>
                  <a:srgbClr val="000000"/>
                </a:solidFill>
                <a:cs typeface="Arial" pitchFamily="34" charset="0"/>
              </a:rPr>
              <a:t>(observerte data). På engelsk brukes ‘</a:t>
            </a:r>
            <a:r>
              <a:rPr lang="nb-NO" dirty="0" err="1">
                <a:solidFill>
                  <a:srgbClr val="000000"/>
                </a:solidFill>
                <a:cs typeface="Arial" pitchFamily="34" charset="0"/>
              </a:rPr>
              <a:t>mean</a:t>
            </a:r>
            <a:r>
              <a:rPr lang="nb-NO" dirty="0">
                <a:solidFill>
                  <a:srgbClr val="000000"/>
                </a:solidFill>
                <a:cs typeface="Arial" pitchFamily="34" charset="0"/>
              </a:rPr>
              <a:t>' om begge deler. Begrepene median, kvartiler og standardavvik brukes for både tetthetskurver og observerte data.</a:t>
            </a:r>
            <a:endParaRPr lang="nb-NO" altLang="en-US" noProof="0" dirty="0">
              <a:solidFill>
                <a:srgbClr val="000000"/>
              </a:solidFill>
              <a:ea typeface="ＭＳ Ｐゴシック" panose="020B0600070205080204" pitchFamily="34" charset="-128"/>
            </a:endParaRPr>
          </a:p>
        </p:txBody>
      </p:sp>
      <p:sp>
        <p:nvSpPr>
          <p:cNvPr id="8" name="TextBox 6">
            <a:extLst>
              <a:ext uri="{FF2B5EF4-FFF2-40B4-BE49-F238E27FC236}">
                <a16:creationId xmlns:a16="http://schemas.microsoft.com/office/drawing/2014/main" id="{8B62145D-0C17-424A-B76A-5EDD091D989F}"/>
              </a:ext>
            </a:extLst>
          </p:cNvPr>
          <p:cNvSpPr txBox="1">
            <a:spLocks noChangeArrowheads="1"/>
          </p:cNvSpPr>
          <p:nvPr/>
        </p:nvSpPr>
        <p:spPr bwMode="auto">
          <a:xfrm>
            <a:off x="457200" y="2961561"/>
            <a:ext cx="7959725" cy="3693319"/>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b">
            <a:spAutoFit/>
          </a:bodyPr>
          <a:lstStyle>
            <a:lvl1pPr marL="285750" indent="-285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accent1"/>
              </a:buClr>
              <a:buFont typeface="Wingdings" pitchFamily="2" charset="2"/>
              <a:buChar char="§"/>
              <a:defRPr/>
            </a:pPr>
            <a:r>
              <a:rPr lang="nb-NO" sz="1800" b="1" dirty="0">
                <a:solidFill>
                  <a:srgbClr val="C00000"/>
                </a:solidFill>
                <a:cs typeface="Arial" pitchFamily="34" charset="0"/>
              </a:rPr>
              <a:t>Moden</a:t>
            </a:r>
            <a:r>
              <a:rPr lang="nb-NO" sz="1800" b="1" dirty="0">
                <a:solidFill>
                  <a:srgbClr val="800000"/>
                </a:solidFill>
                <a:cs typeface="Arial" pitchFamily="34" charset="0"/>
              </a:rPr>
              <a:t> </a:t>
            </a:r>
            <a:r>
              <a:rPr lang="nb-NO" sz="1800" dirty="0">
                <a:cs typeface="Arial" pitchFamily="34" charset="0"/>
              </a:rPr>
              <a:t>til fordelingen er verdien der kurven er høyest</a:t>
            </a:r>
          </a:p>
          <a:p>
            <a:pPr eaLnBrk="1" hangingPunct="1">
              <a:buClr>
                <a:schemeClr val="accent1"/>
              </a:buClr>
              <a:buFont typeface="Wingdings" pitchFamily="2" charset="2"/>
              <a:buChar char="§"/>
              <a:defRPr/>
            </a:pPr>
            <a:r>
              <a:rPr lang="nb-NO" sz="1800" b="1" dirty="0">
                <a:solidFill>
                  <a:srgbClr val="C00000"/>
                </a:solidFill>
                <a:cs typeface="Arial" pitchFamily="34" charset="0"/>
              </a:rPr>
              <a:t>Kvartiler</a:t>
            </a:r>
            <a:r>
              <a:rPr lang="nb-NO" sz="1800" b="1" dirty="0">
                <a:solidFill>
                  <a:srgbClr val="800000"/>
                </a:solidFill>
                <a:cs typeface="Arial" pitchFamily="34" charset="0"/>
              </a:rPr>
              <a:t> </a:t>
            </a:r>
            <a:r>
              <a:rPr lang="nb-NO" sz="1800" dirty="0">
                <a:cs typeface="Arial" pitchFamily="34" charset="0"/>
              </a:rPr>
              <a:t>(og dermed </a:t>
            </a:r>
            <a:r>
              <a:rPr lang="nb-NO" sz="1800" b="1" dirty="0">
                <a:solidFill>
                  <a:srgbClr val="C00000"/>
                </a:solidFill>
                <a:cs typeface="Arial" pitchFamily="34" charset="0"/>
              </a:rPr>
              <a:t>median</a:t>
            </a:r>
            <a:r>
              <a:rPr lang="nb-NO" sz="1800" dirty="0">
                <a:cs typeface="Arial" pitchFamily="34" charset="0"/>
              </a:rPr>
              <a:t> og</a:t>
            </a:r>
            <a:r>
              <a:rPr lang="nb-NO" sz="1800" b="1" dirty="0">
                <a:solidFill>
                  <a:srgbClr val="C00000"/>
                </a:solidFill>
                <a:cs typeface="Arial" pitchFamily="34" charset="0"/>
              </a:rPr>
              <a:t> IQR</a:t>
            </a:r>
            <a:r>
              <a:rPr lang="nb-NO" sz="1800" dirty="0">
                <a:cs typeface="Arial" pitchFamily="34" charset="0"/>
              </a:rPr>
              <a:t>) i en tetthetskurve kan omtrentlig lokaliseres visuelt ved å dele arealet under kuven i </a:t>
            </a:r>
            <a:r>
              <a:rPr lang="nb-NO" sz="1800" dirty="0" err="1">
                <a:cs typeface="Arial" pitchFamily="34" charset="0"/>
              </a:rPr>
              <a:t>kvartdeler</a:t>
            </a:r>
            <a:r>
              <a:rPr lang="nb-NO" sz="1800" dirty="0">
                <a:cs typeface="Arial" pitchFamily="34" charset="0"/>
              </a:rPr>
              <a:t> så godt man kan. </a:t>
            </a:r>
          </a:p>
          <a:p>
            <a:pPr eaLnBrk="1" hangingPunct="1">
              <a:buClr>
                <a:schemeClr val="accent1"/>
              </a:buClr>
              <a:buFont typeface="Wingdings" pitchFamily="2" charset="2"/>
              <a:buChar char="§"/>
              <a:defRPr/>
            </a:pPr>
            <a:r>
              <a:rPr lang="nb-NO" sz="1800" dirty="0">
                <a:cs typeface="Arial" pitchFamily="34" charset="0"/>
              </a:rPr>
              <a:t>Matematisk kan man finne arealer under kurver, og dermed median, kvartiler og IQR eksakt </a:t>
            </a:r>
          </a:p>
          <a:p>
            <a:pPr eaLnBrk="1" hangingPunct="1">
              <a:buClr>
                <a:schemeClr val="accent1"/>
              </a:buClr>
              <a:buFont typeface="Wingdings" pitchFamily="2" charset="2"/>
              <a:buChar char="§"/>
              <a:defRPr/>
            </a:pPr>
            <a:r>
              <a:rPr lang="nb-NO" sz="1800" dirty="0">
                <a:solidFill>
                  <a:srgbClr val="000000"/>
                </a:solidFill>
                <a:cs typeface="Arial" pitchFamily="34" charset="0"/>
              </a:rPr>
              <a:t>For en symmetrisk tetthetskurve er det lett å finne </a:t>
            </a:r>
            <a:r>
              <a:rPr lang="nb-NO" sz="1800" b="1" dirty="0">
                <a:solidFill>
                  <a:srgbClr val="C00000"/>
                </a:solidFill>
                <a:cs typeface="Arial" pitchFamily="34" charset="0"/>
              </a:rPr>
              <a:t>forventning</a:t>
            </a:r>
            <a:r>
              <a:rPr lang="nb-NO" sz="1800" dirty="0">
                <a:solidFill>
                  <a:srgbClr val="000000"/>
                </a:solidFill>
                <a:cs typeface="Arial" pitchFamily="34" charset="0"/>
              </a:rPr>
              <a:t> og median visuelt</a:t>
            </a:r>
          </a:p>
          <a:p>
            <a:pPr eaLnBrk="1" hangingPunct="1">
              <a:buClr>
                <a:schemeClr val="accent1"/>
              </a:buClr>
              <a:buFont typeface="Wingdings" pitchFamily="2" charset="2"/>
              <a:buChar char="§"/>
              <a:defRPr/>
            </a:pPr>
            <a:r>
              <a:rPr lang="nb-NO" sz="1800" dirty="0">
                <a:solidFill>
                  <a:srgbClr val="000000"/>
                </a:solidFill>
                <a:cs typeface="Arial" pitchFamily="34" charset="0"/>
              </a:rPr>
              <a:t>For </a:t>
            </a:r>
            <a:r>
              <a:rPr lang="nb-NO" sz="1800" b="1" dirty="0">
                <a:solidFill>
                  <a:srgbClr val="C00000"/>
                </a:solidFill>
                <a:cs typeface="Arial" pitchFamily="34" charset="0"/>
              </a:rPr>
              <a:t>skjeve fordelinger </a:t>
            </a:r>
            <a:r>
              <a:rPr lang="nb-NO" sz="1800" dirty="0">
                <a:solidFill>
                  <a:srgbClr val="000000"/>
                </a:solidFill>
                <a:cs typeface="Arial" pitchFamily="34" charset="0"/>
              </a:rPr>
              <a:t>kan </a:t>
            </a:r>
            <a:r>
              <a:rPr lang="nb-NO" sz="1800" b="1" dirty="0">
                <a:solidFill>
                  <a:srgbClr val="C00000"/>
                </a:solidFill>
                <a:cs typeface="Arial" pitchFamily="34" charset="0"/>
              </a:rPr>
              <a:t>forventningen</a:t>
            </a:r>
            <a:r>
              <a:rPr lang="nb-NO" sz="1800" dirty="0">
                <a:solidFill>
                  <a:srgbClr val="000000"/>
                </a:solidFill>
                <a:cs typeface="Arial" pitchFamily="34" charset="0"/>
              </a:rPr>
              <a:t> være vanskelig å se visuelt, men finnes </a:t>
            </a:r>
            <a:r>
              <a:rPr lang="nb-NO" sz="1800" b="1" dirty="0">
                <a:solidFill>
                  <a:srgbClr val="C00000"/>
                </a:solidFill>
                <a:cs typeface="Arial" pitchFamily="34" charset="0"/>
              </a:rPr>
              <a:t>matematisk</a:t>
            </a:r>
          </a:p>
          <a:p>
            <a:pPr eaLnBrk="1" hangingPunct="1">
              <a:buClr>
                <a:schemeClr val="accent1"/>
              </a:buClr>
              <a:buFont typeface="Wingdings" pitchFamily="2" charset="2"/>
              <a:buChar char="§"/>
              <a:defRPr/>
            </a:pPr>
            <a:r>
              <a:rPr lang="nb-NO" sz="1800" b="1" dirty="0">
                <a:solidFill>
                  <a:srgbClr val="C00000"/>
                </a:solidFill>
                <a:cs typeface="Arial" pitchFamily="34" charset="0"/>
              </a:rPr>
              <a:t>Standardavviket</a:t>
            </a:r>
            <a:r>
              <a:rPr lang="nb-NO" sz="1800" dirty="0">
                <a:solidFill>
                  <a:srgbClr val="000000"/>
                </a:solidFill>
                <a:cs typeface="Arial" pitchFamily="34" charset="0"/>
              </a:rPr>
              <a:t> er vanskelig å se visuelt (bortsett fra for normalfordelingen), men kan beregnes </a:t>
            </a:r>
            <a:r>
              <a:rPr lang="nb-NO" sz="1800" b="1" dirty="0">
                <a:solidFill>
                  <a:srgbClr val="C00000"/>
                </a:solidFill>
                <a:cs typeface="Arial" pitchFamily="34" charset="0"/>
              </a:rPr>
              <a:t>matematisk</a:t>
            </a:r>
          </a:p>
          <a:p>
            <a:pPr eaLnBrk="1" hangingPunct="1">
              <a:buClr>
                <a:schemeClr val="accent1"/>
              </a:buClr>
              <a:buFont typeface="Wingdings" pitchFamily="2" charset="2"/>
              <a:buChar char="§"/>
              <a:defRPr/>
            </a:pPr>
            <a:endParaRPr lang="nb-NO" sz="1800" dirty="0">
              <a:solidFill>
                <a:srgbClr val="000000"/>
              </a:solidFill>
              <a:cs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10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10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74624" y="155895"/>
            <a:ext cx="7902575" cy="774060"/>
          </a:xfrm>
        </p:spPr>
        <p:txBody>
          <a:bodyPr/>
          <a:lstStyle/>
          <a:p>
            <a:r>
              <a:rPr lang="nb-NO" altLang="en-US" dirty="0"/>
              <a:t>Tetthetskurver: Median og forventning</a:t>
            </a:r>
            <a:endParaRPr lang="nb-NO" noProof="0" dirty="0"/>
          </a:p>
        </p:txBody>
      </p:sp>
      <p:sp>
        <p:nvSpPr>
          <p:cNvPr id="7987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2AAB8BA-98D0-4894-BD60-FD82453FBC8D}" type="slidenum">
              <a:rPr lang="en-US" altLang="en-US" sz="1400" smtClean="0">
                <a:solidFill>
                  <a:schemeClr val="accent1"/>
                </a:solidFill>
              </a:rPr>
              <a:pPr>
                <a:spcBef>
                  <a:spcPct val="0"/>
                </a:spcBef>
                <a:buClrTx/>
                <a:buSzTx/>
                <a:buFontTx/>
                <a:buNone/>
              </a:pPr>
              <a:t>62</a:t>
            </a:fld>
            <a:endParaRPr lang="en-US" altLang="en-US" sz="1400">
              <a:solidFill>
                <a:schemeClr val="accent1"/>
              </a:solidFill>
            </a:endParaRPr>
          </a:p>
        </p:txBody>
      </p:sp>
      <p:sp>
        <p:nvSpPr>
          <p:cNvPr id="79875" name="Rectangle 3"/>
          <p:cNvSpPr>
            <a:spLocks noGrp="1" noChangeArrowheads="1"/>
          </p:cNvSpPr>
          <p:nvPr>
            <p:ph sz="quarter" idx="4294967295"/>
          </p:nvPr>
        </p:nvSpPr>
        <p:spPr>
          <a:xfrm>
            <a:off x="304800" y="1264918"/>
            <a:ext cx="8534400" cy="944882"/>
          </a:xfrm>
        </p:spPr>
        <p:txBody>
          <a:bodyPr/>
          <a:lstStyle/>
          <a:p>
            <a:pPr marL="0" indent="0" eaLnBrk="1" hangingPunct="1">
              <a:buNone/>
            </a:pPr>
            <a:r>
              <a:rPr lang="nb-NO" b="1" dirty="0">
                <a:solidFill>
                  <a:schemeClr val="dk1"/>
                </a:solidFill>
              </a:rPr>
              <a:t>Forskjellen på medianen og forventningen til en tetthetskurve:</a:t>
            </a:r>
          </a:p>
          <a:p>
            <a:pPr marL="0" indent="0" eaLnBrk="1" hangingPunct="1">
              <a:buNone/>
            </a:pPr>
            <a:endParaRPr lang="nb-NO" dirty="0">
              <a:solidFill>
                <a:srgbClr val="000000"/>
              </a:solidFill>
              <a:cs typeface="Arial" pitchFamily="34" charset="0"/>
            </a:endParaRPr>
          </a:p>
          <a:p>
            <a:pPr marL="0" indent="0" eaLnBrk="1" hangingPunct="1">
              <a:buNone/>
            </a:pPr>
            <a:endParaRPr lang="nb-NO" altLang="en-US" noProof="0" dirty="0">
              <a:solidFill>
                <a:srgbClr val="000000"/>
              </a:solidFill>
              <a:ea typeface="ＭＳ Ｐゴシック" panose="020B0600070205080204" pitchFamily="34" charset="-128"/>
            </a:endParaRPr>
          </a:p>
        </p:txBody>
      </p:sp>
      <p:sp>
        <p:nvSpPr>
          <p:cNvPr id="7" name="TextBox 6"/>
          <p:cNvSpPr txBox="1">
            <a:spLocks noChangeArrowheads="1"/>
          </p:cNvSpPr>
          <p:nvPr/>
        </p:nvSpPr>
        <p:spPr bwMode="auto">
          <a:xfrm>
            <a:off x="592137" y="1806476"/>
            <a:ext cx="7959725" cy="2308324"/>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b">
            <a:spAutoFit/>
          </a:bodyPr>
          <a:lstStyle>
            <a:lvl1pPr marL="285750" indent="-28575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chemeClr val="accent1"/>
              </a:buClr>
              <a:buFont typeface="Wingdings" pitchFamily="2" charset="2"/>
              <a:buChar char="§"/>
              <a:defRPr/>
            </a:pPr>
            <a:r>
              <a:rPr lang="nb-NO" sz="1800" b="1" dirty="0">
                <a:solidFill>
                  <a:srgbClr val="800000"/>
                </a:solidFill>
                <a:cs typeface="Arial" pitchFamily="34" charset="0"/>
              </a:rPr>
              <a:t>Medianen</a:t>
            </a:r>
            <a:r>
              <a:rPr lang="nb-NO" sz="1800" dirty="0">
                <a:solidFill>
                  <a:srgbClr val="800000"/>
                </a:solidFill>
                <a:cs typeface="Arial" pitchFamily="34" charset="0"/>
              </a:rPr>
              <a:t> </a:t>
            </a:r>
            <a:r>
              <a:rPr lang="nb-NO" sz="1800" dirty="0">
                <a:solidFill>
                  <a:srgbClr val="000000"/>
                </a:solidFill>
                <a:cs typeface="Arial" pitchFamily="34" charset="0"/>
              </a:rPr>
              <a:t>til en tetthetskurve er </a:t>
            </a:r>
            <a:r>
              <a:rPr lang="nb-NO" altLang="en-US" sz="1800" dirty="0">
                <a:solidFill>
                  <a:srgbClr val="000000"/>
                </a:solidFill>
                <a:cs typeface="Arial" pitchFamily="34" charset="0"/>
              </a:rPr>
              <a:t>“</a:t>
            </a:r>
            <a:r>
              <a:rPr lang="nb-NO" sz="1800" dirty="0">
                <a:solidFill>
                  <a:srgbClr val="000000"/>
                </a:solidFill>
                <a:cs typeface="Arial" pitchFamily="34" charset="0"/>
              </a:rPr>
              <a:t>like-areal</a:t>
            </a:r>
            <a:r>
              <a:rPr lang="nb-NO" altLang="en-US" sz="1800" dirty="0">
                <a:solidFill>
                  <a:srgbClr val="000000"/>
                </a:solidFill>
                <a:cs typeface="Arial" pitchFamily="34" charset="0"/>
              </a:rPr>
              <a:t>”-punktet </a:t>
            </a:r>
            <a:r>
              <a:rPr lang="nb-NO" sz="1800" dirty="0">
                <a:solidFill>
                  <a:srgbClr val="000000"/>
                </a:solidFill>
                <a:cs typeface="Arial" pitchFamily="34" charset="0"/>
              </a:rPr>
              <a:t>―punktet som deler arealet under kurven i to.</a:t>
            </a:r>
          </a:p>
          <a:p>
            <a:pPr eaLnBrk="1" hangingPunct="1">
              <a:buClr>
                <a:schemeClr val="accent1"/>
              </a:buClr>
              <a:buFont typeface="Wingdings" pitchFamily="2" charset="2"/>
              <a:buChar char="§"/>
              <a:defRPr/>
            </a:pPr>
            <a:r>
              <a:rPr lang="nb-NO" sz="1800" b="1" dirty="0">
                <a:solidFill>
                  <a:srgbClr val="800000"/>
                </a:solidFill>
                <a:cs typeface="Arial" pitchFamily="34" charset="0"/>
              </a:rPr>
              <a:t>Forventningen</a:t>
            </a:r>
            <a:r>
              <a:rPr lang="nb-NO" sz="1800" dirty="0">
                <a:solidFill>
                  <a:srgbClr val="800000"/>
                </a:solidFill>
                <a:cs typeface="Arial" pitchFamily="34" charset="0"/>
              </a:rPr>
              <a:t> </a:t>
            </a:r>
            <a:r>
              <a:rPr lang="nb-NO" sz="1800" dirty="0">
                <a:solidFill>
                  <a:srgbClr val="000000"/>
                </a:solidFill>
                <a:cs typeface="Arial" pitchFamily="34" charset="0"/>
              </a:rPr>
              <a:t>til en tetthetskurve er balansepunktet, </a:t>
            </a:r>
            <a:r>
              <a:rPr lang="nb-NO" sz="1800" dirty="0" err="1">
                <a:solidFill>
                  <a:srgbClr val="000000"/>
                </a:solidFill>
                <a:cs typeface="Arial" pitchFamily="34" charset="0"/>
              </a:rPr>
              <a:t>dvs</a:t>
            </a:r>
            <a:r>
              <a:rPr lang="nb-NO" sz="1800" dirty="0">
                <a:solidFill>
                  <a:srgbClr val="000000"/>
                </a:solidFill>
                <a:cs typeface="Arial" pitchFamily="34" charset="0"/>
              </a:rPr>
              <a:t> punktet der kurven vill balansere dersom den var laget av solid materiale. </a:t>
            </a:r>
          </a:p>
          <a:p>
            <a:pPr eaLnBrk="1" hangingPunct="1">
              <a:buClr>
                <a:schemeClr val="accent1"/>
              </a:buClr>
              <a:buFont typeface="Wingdings" pitchFamily="2" charset="2"/>
              <a:buChar char="§"/>
              <a:defRPr/>
            </a:pPr>
            <a:r>
              <a:rPr lang="nb-NO" sz="1800" dirty="0">
                <a:solidFill>
                  <a:srgbClr val="000000"/>
                </a:solidFill>
                <a:cs typeface="Arial" pitchFamily="34" charset="0"/>
              </a:rPr>
              <a:t>Medianen og forventningen er like for en </a:t>
            </a:r>
            <a:r>
              <a:rPr lang="nb-NO" sz="1800" b="1" dirty="0">
                <a:solidFill>
                  <a:srgbClr val="C00000"/>
                </a:solidFill>
                <a:cs typeface="Arial" pitchFamily="34" charset="0"/>
              </a:rPr>
              <a:t>symmetrisk tetthetskurve</a:t>
            </a:r>
            <a:r>
              <a:rPr lang="nb-NO" sz="1800" dirty="0">
                <a:solidFill>
                  <a:srgbClr val="000000"/>
                </a:solidFill>
                <a:cs typeface="Arial" pitchFamily="34" charset="0"/>
              </a:rPr>
              <a:t>. De ligger begge på midtpunktet til kurven. </a:t>
            </a:r>
          </a:p>
          <a:p>
            <a:pPr eaLnBrk="1" hangingPunct="1">
              <a:buClr>
                <a:schemeClr val="accent1"/>
              </a:buClr>
              <a:buFont typeface="Wingdings" pitchFamily="2" charset="2"/>
              <a:buChar char="§"/>
              <a:defRPr/>
            </a:pPr>
            <a:r>
              <a:rPr lang="nb-NO" sz="1800" dirty="0">
                <a:solidFill>
                  <a:srgbClr val="000000"/>
                </a:solidFill>
                <a:cs typeface="Arial" pitchFamily="34" charset="0"/>
              </a:rPr>
              <a:t>Forventningen til en </a:t>
            </a:r>
            <a:r>
              <a:rPr lang="nb-NO" sz="1800" b="1" dirty="0">
                <a:solidFill>
                  <a:srgbClr val="C00000"/>
                </a:solidFill>
                <a:cs typeface="Arial" pitchFamily="34" charset="0"/>
              </a:rPr>
              <a:t>skjev kurve </a:t>
            </a:r>
            <a:r>
              <a:rPr lang="nb-NO" sz="1800" dirty="0">
                <a:solidFill>
                  <a:srgbClr val="000000"/>
                </a:solidFill>
                <a:cs typeface="Arial" pitchFamily="34" charset="0"/>
              </a:rPr>
              <a:t>er trukket bort fra medianen ut i den lange halen. </a:t>
            </a:r>
          </a:p>
        </p:txBody>
      </p:sp>
      <p:sp>
        <p:nvSpPr>
          <p:cNvPr id="8" name="TekstSylinder 7">
            <a:extLst>
              <a:ext uri="{FF2B5EF4-FFF2-40B4-BE49-F238E27FC236}">
                <a16:creationId xmlns:a16="http://schemas.microsoft.com/office/drawing/2014/main" id="{53ABCD8E-B029-E046-B4EF-7EB97A470C80}"/>
              </a:ext>
            </a:extLst>
          </p:cNvPr>
          <p:cNvSpPr txBox="1"/>
          <p:nvPr/>
        </p:nvSpPr>
        <p:spPr bwMode="auto">
          <a:xfrm>
            <a:off x="4571999" y="4495800"/>
            <a:ext cx="3505200" cy="1981200"/>
          </a:xfrm>
          <a:prstGeom prst="rect">
            <a:avLst/>
          </a:prstGeom>
          <a:solidFill>
            <a:schemeClr val="bg1"/>
          </a:solidFill>
          <a:ln w="10000">
            <a:noFill/>
            <a:miter lim="800000"/>
            <a:headEnd/>
            <a:tailEnd/>
          </a:ln>
          <a:effectLst/>
        </p:spPr>
        <p:txBody>
          <a:bodyPr wrap="square" rtlCol="0">
            <a:spAutoFit/>
          </a:bodyPr>
          <a:lstStyle/>
          <a:p>
            <a:pPr algn="l" eaLnBrk="1" hangingPunct="1">
              <a:spcBef>
                <a:spcPct val="0"/>
              </a:spcBef>
              <a:buClrTx/>
              <a:buSzTx/>
              <a:buFontTx/>
              <a:buNone/>
            </a:pPr>
            <a:endParaRPr lang="nb-NO" sz="600" b="1" u="sng" dirty="0">
              <a:solidFill>
                <a:srgbClr val="000000"/>
              </a:solidFill>
            </a:endParaRPr>
          </a:p>
        </p:txBody>
      </p:sp>
      <p:sp>
        <p:nvSpPr>
          <p:cNvPr id="3" name="TekstSylinder 2">
            <a:extLst>
              <a:ext uri="{FF2B5EF4-FFF2-40B4-BE49-F238E27FC236}">
                <a16:creationId xmlns:a16="http://schemas.microsoft.com/office/drawing/2014/main" id="{FF58C0D5-1BE3-1343-8F27-7DB097646F6D}"/>
              </a:ext>
            </a:extLst>
          </p:cNvPr>
          <p:cNvSpPr txBox="1"/>
          <p:nvPr/>
        </p:nvSpPr>
        <p:spPr bwMode="auto">
          <a:xfrm>
            <a:off x="1828800" y="4495800"/>
            <a:ext cx="2590800" cy="1981200"/>
          </a:xfrm>
          <a:prstGeom prst="rect">
            <a:avLst/>
          </a:prstGeom>
          <a:solidFill>
            <a:schemeClr val="bg1"/>
          </a:solidFill>
          <a:ln w="10000">
            <a:noFill/>
            <a:miter lim="800000"/>
            <a:headEnd/>
            <a:tailEnd/>
          </a:ln>
          <a:effectLst/>
        </p:spPr>
        <p:txBody>
          <a:bodyPr wrap="square" rtlCol="0">
            <a:spAutoFit/>
          </a:bodyPr>
          <a:lstStyle/>
          <a:p>
            <a:pPr algn="l" eaLnBrk="1" hangingPunct="1">
              <a:spcBef>
                <a:spcPct val="0"/>
              </a:spcBef>
              <a:buClrTx/>
              <a:buSzTx/>
              <a:buFontTx/>
              <a:buNone/>
            </a:pPr>
            <a:endParaRPr lang="nb-NO" sz="600" b="1" u="sng" dirty="0">
              <a:solidFill>
                <a:srgbClr val="000000"/>
              </a:solidFill>
            </a:endParaRPr>
          </a:p>
        </p:txBody>
      </p:sp>
    </p:spTree>
    <p:extLst>
      <p:ext uri="{BB962C8B-B14F-4D97-AF65-F5344CB8AC3E}">
        <p14:creationId xmlns:p14="http://schemas.microsoft.com/office/powerpoint/2010/main" val="1601572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4" fill="hold" grpId="0" nodeType="clickEffect">
                                  <p:stCondLst>
                                    <p:cond delay="0"/>
                                  </p:stCondLst>
                                  <p:childTnLst>
                                    <p:anim calcmode="lin" valueType="num">
                                      <p:cBhvr additive="base">
                                        <p:cTn id="26" dur="500"/>
                                        <p:tgtEl>
                                          <p:spTgt spid="3"/>
                                        </p:tgtEl>
                                        <p:attrNameLst>
                                          <p:attrName>ppt_y</p:attrName>
                                        </p:attrNameLst>
                                      </p:cBhvr>
                                      <p:tavLst>
                                        <p:tav tm="0">
                                          <p:val>
                                            <p:strVal val="#ppt_y"/>
                                          </p:val>
                                        </p:tav>
                                        <p:tav tm="100000">
                                          <p:val>
                                            <p:strVal val="#ppt_y+#ppt_h*1.125000"/>
                                          </p:val>
                                        </p:tav>
                                      </p:tavLst>
                                    </p:anim>
                                    <p:animEffect transition="out" filter="wipe(down)">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10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xit" presetSubtype="4" fill="hold" grpId="0" nodeType="clickEffect">
                                  <p:stCondLst>
                                    <p:cond delay="0"/>
                                  </p:stCondLst>
                                  <p:childTnLst>
                                    <p:anim calcmode="lin" valueType="num">
                                      <p:cBhvr additive="base">
                                        <p:cTn id="37" dur="500"/>
                                        <p:tgtEl>
                                          <p:spTgt spid="8"/>
                                        </p:tgtEl>
                                        <p:attrNameLst>
                                          <p:attrName>ppt_y</p:attrName>
                                        </p:attrNameLst>
                                      </p:cBhvr>
                                      <p:tavLst>
                                        <p:tav tm="0">
                                          <p:val>
                                            <p:strVal val="#ppt_y"/>
                                          </p:val>
                                        </p:tav>
                                        <p:tav tm="100000">
                                          <p:val>
                                            <p:strVal val="#ppt_y+#ppt_h*1.125000"/>
                                          </p:val>
                                        </p:tav>
                                      </p:tavLst>
                                    </p:anim>
                                    <p:animEffect transition="out" filter="wipe(down)">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2AAB8BA-98D0-4894-BD60-FD82453FBC8D}" type="slidenum">
              <a:rPr lang="en-US" altLang="en-US" sz="1400" smtClean="0">
                <a:solidFill>
                  <a:schemeClr val="accent1"/>
                </a:solidFill>
              </a:rPr>
              <a:pPr>
                <a:spcBef>
                  <a:spcPct val="0"/>
                </a:spcBef>
                <a:buClrTx/>
                <a:buSzTx/>
                <a:buFontTx/>
                <a:buNone/>
              </a:pPr>
              <a:t>63</a:t>
            </a:fld>
            <a:endParaRPr lang="en-US" altLang="en-US" sz="1400">
              <a:solidFill>
                <a:schemeClr val="accent1"/>
              </a:solidFill>
            </a:endParaRPr>
          </a:p>
        </p:txBody>
      </p:sp>
      <p:pic>
        <p:nvPicPr>
          <p:cNvPr id="9" name="Picture 8" descr="The image shows a symmetric distribution graph with the right and the left sides of the graph appearing mirror images of each other. The mean and median of a symmetric distribution are same. The image also shows a left-skewed distribution with the left side of the graph much longer than the right side, which means left side contains half of the observations with larger values. There are two lines appearing in this graph, one for the mean and other for the median. The long right tail pulls the mean to the right."/>
          <p:cNvPicPr>
            <a:picLocks noChangeAspect="1"/>
          </p:cNvPicPr>
          <p:nvPr/>
        </p:nvPicPr>
        <p:blipFill rotWithShape="1">
          <a:blip>
            <a:extLst>
              <a:ext uri="{28A0092B-C50C-407E-A947-70E740481C1C}">
                <a14:useLocalDpi xmlns:a14="http://schemas.microsoft.com/office/drawing/2010/main" val="0"/>
              </a:ext>
            </a:extLst>
          </a:blip>
          <a:srcRect l="31" r="39"/>
          <a:stretch/>
        </p:blipFill>
        <p:spPr bwMode="auto">
          <a:xfrm>
            <a:off x="1981199" y="4648201"/>
            <a:ext cx="572559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53ABCD8E-B029-E046-B4EF-7EB97A470C80}"/>
              </a:ext>
            </a:extLst>
          </p:cNvPr>
          <p:cNvSpPr txBox="1"/>
          <p:nvPr/>
        </p:nvSpPr>
        <p:spPr bwMode="auto">
          <a:xfrm>
            <a:off x="4571999" y="4495800"/>
            <a:ext cx="3505200" cy="1981200"/>
          </a:xfrm>
          <a:prstGeom prst="rect">
            <a:avLst/>
          </a:prstGeom>
          <a:solidFill>
            <a:schemeClr val="bg1"/>
          </a:solidFill>
          <a:ln w="10000">
            <a:noFill/>
            <a:miter lim="800000"/>
            <a:headEnd/>
            <a:tailEnd/>
          </a:ln>
          <a:effectLst/>
        </p:spPr>
        <p:txBody>
          <a:bodyPr wrap="square" rtlCol="0">
            <a:spAutoFit/>
          </a:bodyPr>
          <a:lstStyle/>
          <a:p>
            <a:pPr algn="l" eaLnBrk="1" hangingPunct="1">
              <a:spcBef>
                <a:spcPct val="0"/>
              </a:spcBef>
              <a:buClrTx/>
              <a:buSzTx/>
              <a:buFontTx/>
              <a:buNone/>
            </a:pPr>
            <a:endParaRPr lang="nb-NO" sz="600" b="1" u="sng" dirty="0">
              <a:solidFill>
                <a:srgbClr val="000000"/>
              </a:solidFill>
            </a:endParaRPr>
          </a:p>
        </p:txBody>
      </p:sp>
      <p:sp>
        <p:nvSpPr>
          <p:cNvPr id="3" name="TekstSylinder 2">
            <a:extLst>
              <a:ext uri="{FF2B5EF4-FFF2-40B4-BE49-F238E27FC236}">
                <a16:creationId xmlns:a16="http://schemas.microsoft.com/office/drawing/2014/main" id="{FF58C0D5-1BE3-1343-8F27-7DB097646F6D}"/>
              </a:ext>
            </a:extLst>
          </p:cNvPr>
          <p:cNvSpPr txBox="1"/>
          <p:nvPr/>
        </p:nvSpPr>
        <p:spPr bwMode="auto">
          <a:xfrm>
            <a:off x="1828800" y="4495800"/>
            <a:ext cx="2590800" cy="1981200"/>
          </a:xfrm>
          <a:prstGeom prst="rect">
            <a:avLst/>
          </a:prstGeom>
          <a:solidFill>
            <a:schemeClr val="bg1"/>
          </a:solidFill>
          <a:ln w="10000">
            <a:noFill/>
            <a:miter lim="800000"/>
            <a:headEnd/>
            <a:tailEnd/>
          </a:ln>
          <a:effectLst/>
        </p:spPr>
        <p:txBody>
          <a:bodyPr wrap="square" rtlCol="0">
            <a:spAutoFit/>
          </a:bodyPr>
          <a:lstStyle/>
          <a:p>
            <a:pPr algn="l" eaLnBrk="1" hangingPunct="1">
              <a:spcBef>
                <a:spcPct val="0"/>
              </a:spcBef>
              <a:buClrTx/>
              <a:buSzTx/>
              <a:buFontTx/>
              <a:buNone/>
            </a:pPr>
            <a:endParaRPr lang="nb-NO" sz="600" b="1" u="sng" dirty="0">
              <a:solidFill>
                <a:srgbClr val="000000"/>
              </a:solidFill>
            </a:endParaRPr>
          </a:p>
        </p:txBody>
      </p:sp>
      <p:pic>
        <p:nvPicPr>
          <p:cNvPr id="14" name="Bilde 13">
            <a:extLst>
              <a:ext uri="{FF2B5EF4-FFF2-40B4-BE49-F238E27FC236}">
                <a16:creationId xmlns:a16="http://schemas.microsoft.com/office/drawing/2014/main" id="{A0E9CC8D-8CFA-654B-A0F2-D0A681B55F31}"/>
              </a:ext>
            </a:extLst>
          </p:cNvPr>
          <p:cNvPicPr>
            <a:picLocks noChangeAspect="1"/>
          </p:cNvPicPr>
          <p:nvPr/>
        </p:nvPicPr>
        <p:blipFill>
          <a:blip r:embed="rId2"/>
          <a:stretch>
            <a:fillRect/>
          </a:stretch>
        </p:blipFill>
        <p:spPr>
          <a:xfrm>
            <a:off x="645794" y="1365248"/>
            <a:ext cx="8471323" cy="2223137"/>
          </a:xfrm>
          <a:prstGeom prst="rect">
            <a:avLst/>
          </a:prstGeom>
        </p:spPr>
      </p:pic>
      <p:pic>
        <p:nvPicPr>
          <p:cNvPr id="16" name="Bilde 15">
            <a:extLst>
              <a:ext uri="{FF2B5EF4-FFF2-40B4-BE49-F238E27FC236}">
                <a16:creationId xmlns:a16="http://schemas.microsoft.com/office/drawing/2014/main" id="{56C9057A-77C7-8545-9D8C-34AF3A763D84}"/>
              </a:ext>
            </a:extLst>
          </p:cNvPr>
          <p:cNvPicPr>
            <a:picLocks noChangeAspect="1"/>
          </p:cNvPicPr>
          <p:nvPr/>
        </p:nvPicPr>
        <p:blipFill>
          <a:blip r:embed="rId3"/>
          <a:stretch>
            <a:fillRect/>
          </a:stretch>
        </p:blipFill>
        <p:spPr>
          <a:xfrm>
            <a:off x="833377" y="4023678"/>
            <a:ext cx="3368219" cy="2020931"/>
          </a:xfrm>
          <a:prstGeom prst="rect">
            <a:avLst/>
          </a:prstGeom>
        </p:spPr>
      </p:pic>
      <p:pic>
        <p:nvPicPr>
          <p:cNvPr id="18" name="Bilde 17">
            <a:extLst>
              <a:ext uri="{FF2B5EF4-FFF2-40B4-BE49-F238E27FC236}">
                <a16:creationId xmlns:a16="http://schemas.microsoft.com/office/drawing/2014/main" id="{D68B21C4-89A2-D64C-9F3C-286DE7C4417E}"/>
              </a:ext>
            </a:extLst>
          </p:cNvPr>
          <p:cNvPicPr>
            <a:picLocks noChangeAspect="1"/>
          </p:cNvPicPr>
          <p:nvPr/>
        </p:nvPicPr>
        <p:blipFill>
          <a:blip r:embed="rId4"/>
          <a:stretch>
            <a:fillRect/>
          </a:stretch>
        </p:blipFill>
        <p:spPr>
          <a:xfrm>
            <a:off x="4327191" y="3974646"/>
            <a:ext cx="3929397" cy="2118994"/>
          </a:xfrm>
          <a:prstGeom prst="rect">
            <a:avLst/>
          </a:prstGeom>
        </p:spPr>
      </p:pic>
      <p:sp>
        <p:nvSpPr>
          <p:cNvPr id="4" name="Tittel 3">
            <a:extLst>
              <a:ext uri="{FF2B5EF4-FFF2-40B4-BE49-F238E27FC236}">
                <a16:creationId xmlns:a16="http://schemas.microsoft.com/office/drawing/2014/main" id="{1A4C0554-7C41-E44C-A2F3-4FB3752DB4B9}"/>
              </a:ext>
            </a:extLst>
          </p:cNvPr>
          <p:cNvSpPr>
            <a:spLocks noGrp="1"/>
          </p:cNvSpPr>
          <p:nvPr>
            <p:ph type="title"/>
          </p:nvPr>
        </p:nvSpPr>
        <p:spPr/>
        <p:txBody>
          <a:bodyPr/>
          <a:lstStyle/>
          <a:p>
            <a:endParaRPr lang="nb-NO"/>
          </a:p>
        </p:txBody>
      </p:sp>
      <p:sp>
        <p:nvSpPr>
          <p:cNvPr id="15" name="Tittel 3">
            <a:extLst>
              <a:ext uri="{FF2B5EF4-FFF2-40B4-BE49-F238E27FC236}">
                <a16:creationId xmlns:a16="http://schemas.microsoft.com/office/drawing/2014/main" id="{5BA2B49B-9C8E-8443-8339-AAE403497356}"/>
              </a:ext>
            </a:extLst>
          </p:cNvPr>
          <p:cNvSpPr txBox="1">
            <a:spLocks/>
          </p:cNvSpPr>
          <p:nvPr/>
        </p:nvSpPr>
        <p:spPr bwMode="auto">
          <a:xfrm>
            <a:off x="100983" y="155895"/>
            <a:ext cx="7772400" cy="774060"/>
          </a:xfrm>
          <a:prstGeom prst="rect">
            <a:avLst/>
          </a:prstGeom>
          <a:solidFill>
            <a:schemeClr val="accent2"/>
          </a:solidFill>
          <a:ln>
            <a:noFill/>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2pPr>
            <a:lvl3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3pPr>
            <a:lvl4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4pPr>
            <a:lvl5pPr algn="l" rtl="0" eaLnBrk="0" fontAlgn="base" hangingPunct="0">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5pPr>
            <a:lvl6pPr marL="4572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6pPr>
            <a:lvl7pPr marL="9144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7pPr>
            <a:lvl8pPr marL="13716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8pPr>
            <a:lvl9pPr marL="1828800" algn="l" rtl="0" fontAlgn="base">
              <a:spcBef>
                <a:spcPct val="0"/>
              </a:spcBef>
              <a:spcAft>
                <a:spcPct val="0"/>
              </a:spcAft>
              <a:defRPr sz="3600">
                <a:solidFill>
                  <a:schemeClr val="accent1"/>
                </a:solidFill>
                <a:latin typeface="Arial" pitchFamily="-1" charset="0"/>
                <a:ea typeface="ＭＳ Ｐゴシック" pitchFamily="-1" charset="-128"/>
                <a:cs typeface="ＭＳ Ｐゴシック" pitchFamily="-1" charset="-128"/>
              </a:defRPr>
            </a:lvl9pPr>
          </a:lstStyle>
          <a:p>
            <a:pPr defTabSz="914400"/>
            <a:endParaRPr lang="nb-NO"/>
          </a:p>
        </p:txBody>
      </p:sp>
    </p:spTree>
    <p:extLst>
      <p:ext uri="{BB962C8B-B14F-4D97-AF65-F5344CB8AC3E}">
        <p14:creationId xmlns:p14="http://schemas.microsoft.com/office/powerpoint/2010/main" val="2980704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8"/>
                                        </p:tgtEl>
                                        <p:attrNameLst>
                                          <p:attrName>ppt_y</p:attrName>
                                        </p:attrNameLst>
                                      </p:cBhvr>
                                      <p:tavLst>
                                        <p:tav tm="0">
                                          <p:val>
                                            <p:strVal val="#ppt_y"/>
                                          </p:val>
                                        </p:tav>
                                        <p:tav tm="100000">
                                          <p:val>
                                            <p:strVal val="#ppt_y+#ppt_h*1.125000"/>
                                          </p:val>
                                        </p:tav>
                                      </p:tavLst>
                                    </p:anim>
                                    <p:animEffect transition="out" filter="wipe(down)">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Teoretiske </a:t>
            </a:r>
            <a:r>
              <a:rPr lang="nb-NO" altLang="en-US" noProof="0" dirty="0" err="1"/>
              <a:t>vs</a:t>
            </a:r>
            <a:r>
              <a:rPr lang="nb-NO" altLang="en-US" noProof="0" dirty="0"/>
              <a:t> observerte størrelser</a:t>
            </a:r>
            <a:endParaRPr lang="nb-NO" noProof="0" dirty="0"/>
          </a:p>
        </p:txBody>
      </p:sp>
      <p:sp>
        <p:nvSpPr>
          <p:cNvPr id="8089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C5FB7D0-D5B7-4E14-8937-30A41248B08F}" type="slidenum">
              <a:rPr lang="en-US" altLang="en-US" sz="1200" smtClean="0">
                <a:solidFill>
                  <a:schemeClr val="accent1"/>
                </a:solidFill>
              </a:rPr>
              <a:pPr>
                <a:lnSpc>
                  <a:spcPct val="80000"/>
                </a:lnSpc>
                <a:spcBef>
                  <a:spcPct val="0"/>
                </a:spcBef>
                <a:buClrTx/>
                <a:buSzTx/>
                <a:buFontTx/>
                <a:buNone/>
              </a:pPr>
              <a:t>64</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80899" name="Rectangle 3"/>
              <p:cNvSpPr txBox="1">
                <a:spLocks noChangeArrowheads="1"/>
              </p:cNvSpPr>
              <p:nvPr/>
            </p:nvSpPr>
            <p:spPr bwMode="auto">
              <a:xfrm>
                <a:off x="381000" y="1447800"/>
                <a:ext cx="8382000" cy="5049837"/>
              </a:xfrm>
              <a:prstGeom prst="rect">
                <a:avLst/>
              </a:prstGeom>
              <a:solidFill>
                <a:srgbClr val="EEEFD6"/>
              </a:solidFill>
              <a:ln>
                <a:noFill/>
              </a:ln>
              <a:extLst>
                <a:ext uri="{91240B29-F687-4F45-9708-019B960494DF}">
                  <a14:hiddenLine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50000"/>
                  </a:spcBef>
                  <a:buFont typeface="Wingdings" panose="05000000000000000000" pitchFamily="2" charset="2"/>
                  <a:buChar char="§"/>
                </a:pPr>
                <a:r>
                  <a:rPr lang="nb-NO" altLang="en-US" sz="2400" dirty="0">
                    <a:solidFill>
                      <a:schemeClr val="tx1"/>
                    </a:solidFill>
                  </a:rPr>
                  <a:t>Gjennomsnittet og det empiriske standardavviket beregnet fra faktiske observasjoner (data) betegnes henholdsvis </a:t>
                </a:r>
                <a14:m>
                  <m:oMath xmlns:m="http://schemas.openxmlformats.org/officeDocument/2006/math">
                    <m:bar>
                      <m:barPr>
                        <m:pos m:val="top"/>
                        <m:ctrlPr>
                          <a:rPr lang="nb-NO" altLang="en-US" sz="2400" i="1" smtClean="0">
                            <a:solidFill>
                              <a:schemeClr val="tx1"/>
                            </a:solidFill>
                            <a:latin typeface="Cambria Math" panose="02040503050406030204" pitchFamily="18" charset="0"/>
                          </a:rPr>
                        </m:ctrlPr>
                      </m:barPr>
                      <m:e>
                        <m:r>
                          <a:rPr lang="nb-NO" altLang="en-US" sz="2400" b="0" i="1" smtClean="0">
                            <a:solidFill>
                              <a:schemeClr val="tx1"/>
                            </a:solidFill>
                            <a:latin typeface="Cambria Math"/>
                          </a:rPr>
                          <m:t>𝑥</m:t>
                        </m:r>
                      </m:e>
                    </m:bar>
                  </m:oMath>
                </a14:m>
                <a:r>
                  <a:rPr lang="nb-NO" altLang="en-US" sz="2400" dirty="0">
                    <a:solidFill>
                      <a:schemeClr val="tx1"/>
                    </a:solidFill>
                  </a:rPr>
                  <a:t> og </a:t>
                </a:r>
                <a:r>
                  <a:rPr lang="nb-NO" altLang="en-US" sz="2400" i="1" dirty="0">
                    <a:solidFill>
                      <a:schemeClr val="tx1"/>
                    </a:solidFill>
                  </a:rPr>
                  <a:t>s</a:t>
                </a:r>
                <a:r>
                  <a:rPr lang="nb-NO" altLang="en-US" sz="2400" dirty="0">
                    <a:solidFill>
                      <a:schemeClr val="tx1"/>
                    </a:solidFill>
                  </a:rPr>
                  <a:t>.</a:t>
                </a:r>
              </a:p>
              <a:p>
                <a:pPr>
                  <a:spcBef>
                    <a:spcPct val="50000"/>
                  </a:spcBef>
                  <a:buFont typeface="Wingdings" panose="05000000000000000000" pitchFamily="2" charset="2"/>
                  <a:buChar char="§"/>
                </a:pPr>
                <a:r>
                  <a:rPr lang="nb-NO" altLang="en-US" sz="2400" dirty="0">
                    <a:solidFill>
                      <a:schemeClr val="tx1"/>
                    </a:solidFill>
                  </a:rPr>
                  <a:t>Forventningen og det teoretisk standardavviket til den teoretiske fordelingen som tetthetskurven representerer betegnes henholdsvis </a:t>
                </a:r>
                <a:r>
                  <a:rPr lang="nb-NO" altLang="en-US" sz="2400" i="1" dirty="0">
                    <a:solidFill>
                      <a:schemeClr val="tx1"/>
                    </a:solidFill>
                  </a:rPr>
                  <a:t>µ </a:t>
                </a:r>
                <a:r>
                  <a:rPr lang="nb-NO" altLang="en-US" sz="2400" dirty="0">
                    <a:solidFill>
                      <a:schemeClr val="tx1"/>
                    </a:solidFill>
                  </a:rPr>
                  <a:t>(</a:t>
                </a:r>
                <a:r>
                  <a:rPr lang="nb-NO" altLang="ja-JP" sz="2400" dirty="0">
                    <a:solidFill>
                      <a:schemeClr val="tx1"/>
                    </a:solidFill>
                  </a:rPr>
                  <a:t>“</a:t>
                </a:r>
                <a:r>
                  <a:rPr lang="nb-NO" altLang="ja-JP" sz="2400" dirty="0" err="1">
                    <a:solidFill>
                      <a:schemeClr val="tx1"/>
                    </a:solidFill>
                  </a:rPr>
                  <a:t>mu</a:t>
                </a:r>
                <a:r>
                  <a:rPr lang="nb-NO" altLang="ja-JP" sz="2400" dirty="0">
                    <a:solidFill>
                      <a:schemeClr val="tx1"/>
                    </a:solidFill>
                  </a:rPr>
                  <a:t>”) og </a:t>
                </a:r>
                <a:r>
                  <a:rPr lang="nb-NO" altLang="ja-JP" sz="2400" i="1" dirty="0">
                    <a:solidFill>
                      <a:schemeClr val="tx1"/>
                    </a:solidFill>
                    <a:sym typeface="Symbol" panose="05050102010706020507" pitchFamily="18" charset="2"/>
                  </a:rPr>
                  <a:t> </a:t>
                </a:r>
                <a:r>
                  <a:rPr lang="nb-NO" altLang="ja-JP" sz="2400" dirty="0">
                    <a:solidFill>
                      <a:schemeClr val="tx1"/>
                    </a:solidFill>
                    <a:sym typeface="Symbol" panose="05050102010706020507" pitchFamily="18" charset="2"/>
                  </a:rPr>
                  <a:t>(“sigma”)</a:t>
                </a:r>
                <a:r>
                  <a:rPr lang="nb-NO" altLang="ja-JP" sz="2400" dirty="0">
                    <a:solidFill>
                      <a:schemeClr val="tx1"/>
                    </a:solidFill>
                  </a:rPr>
                  <a:t>.</a:t>
                </a:r>
              </a:p>
              <a:p>
                <a:pPr>
                  <a:spcBef>
                    <a:spcPct val="50000"/>
                  </a:spcBef>
                  <a:buFont typeface="Wingdings" panose="05000000000000000000" pitchFamily="2" charset="2"/>
                  <a:buChar char="§"/>
                </a:pPr>
                <a:r>
                  <a:rPr lang="nb-NO" altLang="ja-JP" sz="2400" dirty="0">
                    <a:solidFill>
                      <a:schemeClr val="tx1"/>
                    </a:solidFill>
                  </a:rPr>
                  <a:t>En tetthetskurve er en </a:t>
                </a:r>
                <a:r>
                  <a:rPr lang="nb-NO" altLang="ja-JP" sz="2400" b="1" dirty="0">
                    <a:solidFill>
                      <a:srgbClr val="C00000"/>
                    </a:solidFill>
                  </a:rPr>
                  <a:t>idealisert</a:t>
                </a:r>
                <a:r>
                  <a:rPr lang="nb-NO" altLang="ja-JP" sz="2400" dirty="0">
                    <a:solidFill>
                      <a:schemeClr val="tx1"/>
                    </a:solidFill>
                  </a:rPr>
                  <a:t> beskrivelse av fordelingen til data, og det er </a:t>
                </a:r>
                <a:r>
                  <a:rPr lang="nb-NO" altLang="ja-JP" sz="2400" b="1" dirty="0">
                    <a:solidFill>
                      <a:srgbClr val="C00000"/>
                    </a:solidFill>
                  </a:rPr>
                  <a:t>viktig å skille </a:t>
                </a:r>
                <a:r>
                  <a:rPr lang="nb-NO" altLang="ja-JP" sz="2400" dirty="0">
                    <a:solidFill>
                      <a:schemeClr val="tx1"/>
                    </a:solidFill>
                  </a:rPr>
                  <a:t>mellom de </a:t>
                </a:r>
                <a:r>
                  <a:rPr lang="nb-NO" altLang="ja-JP" sz="2400" b="1" i="1" dirty="0">
                    <a:solidFill>
                      <a:srgbClr val="C00000"/>
                    </a:solidFill>
                  </a:rPr>
                  <a:t>teoretiske størrelsene</a:t>
                </a:r>
                <a:r>
                  <a:rPr lang="nb-NO" altLang="ja-JP" sz="2400" b="1" dirty="0">
                    <a:solidFill>
                      <a:srgbClr val="C00000"/>
                    </a:solidFill>
                  </a:rPr>
                  <a:t> </a:t>
                </a:r>
                <a:r>
                  <a:rPr lang="nb-NO" altLang="ja-JP" sz="2400" dirty="0">
                    <a:solidFill>
                      <a:schemeClr val="tx1"/>
                    </a:solidFill>
                  </a:rPr>
                  <a:t>forventning </a:t>
                </a:r>
                <a:r>
                  <a:rPr lang="nb-NO" altLang="en-US" sz="2400" b="1" i="1" dirty="0">
                    <a:solidFill>
                      <a:srgbClr val="C00000"/>
                    </a:solidFill>
                  </a:rPr>
                  <a:t>µ</a:t>
                </a:r>
                <a:r>
                  <a:rPr lang="nb-NO" altLang="en-US" sz="2400" i="1" dirty="0">
                    <a:solidFill>
                      <a:schemeClr val="tx1"/>
                    </a:solidFill>
                  </a:rPr>
                  <a:t> </a:t>
                </a:r>
                <a:r>
                  <a:rPr lang="nb-NO" altLang="ja-JP" sz="2400" dirty="0">
                    <a:solidFill>
                      <a:schemeClr val="tx1"/>
                    </a:solidFill>
                  </a:rPr>
                  <a:t>og standardavvik </a:t>
                </a:r>
                <a:r>
                  <a:rPr lang="nb-NO" altLang="ja-JP" sz="2400" b="1" i="1" dirty="0">
                    <a:solidFill>
                      <a:srgbClr val="C00000"/>
                    </a:solidFill>
                    <a:sym typeface="Symbol" panose="05050102010706020507" pitchFamily="18" charset="2"/>
                  </a:rPr>
                  <a:t></a:t>
                </a:r>
                <a:r>
                  <a:rPr lang="nb-NO" altLang="ja-JP" sz="2400" dirty="0">
                    <a:solidFill>
                      <a:schemeClr val="tx1"/>
                    </a:solidFill>
                  </a:rPr>
                  <a:t>  til en tetthetskurve og de empiriske slektningene gjennomsnittet </a:t>
                </a:r>
                <a14:m>
                  <m:oMath xmlns:m="http://schemas.openxmlformats.org/officeDocument/2006/math">
                    <m:bar>
                      <m:barPr>
                        <m:pos m:val="top"/>
                        <m:ctrlPr>
                          <a:rPr lang="nb-NO" altLang="en-US" sz="2400" b="1" i="1" smtClean="0">
                            <a:solidFill>
                              <a:srgbClr val="C00000"/>
                            </a:solidFill>
                            <a:latin typeface="Cambria Math" panose="02040503050406030204" pitchFamily="18" charset="0"/>
                          </a:rPr>
                        </m:ctrlPr>
                      </m:barPr>
                      <m:e>
                        <m:r>
                          <a:rPr lang="nb-NO" altLang="en-US" sz="2400" b="1" i="1">
                            <a:solidFill>
                              <a:srgbClr val="C00000"/>
                            </a:solidFill>
                            <a:latin typeface="Cambria Math"/>
                          </a:rPr>
                          <m:t>𝒙</m:t>
                        </m:r>
                      </m:e>
                    </m:bar>
                  </m:oMath>
                </a14:m>
                <a:r>
                  <a:rPr lang="nb-NO" altLang="en-US" sz="2400" b="1" dirty="0">
                    <a:solidFill>
                      <a:srgbClr val="C00000"/>
                    </a:solidFill>
                  </a:rPr>
                  <a:t> </a:t>
                </a:r>
                <a:r>
                  <a:rPr lang="nb-NO" altLang="ja-JP" sz="2400" dirty="0">
                    <a:solidFill>
                      <a:schemeClr val="tx1"/>
                    </a:solidFill>
                  </a:rPr>
                  <a:t>og det empiriske standardavviket </a:t>
                </a:r>
                <a:r>
                  <a:rPr lang="nb-NO" altLang="ja-JP" sz="2400" b="1" i="1" dirty="0">
                    <a:solidFill>
                      <a:srgbClr val="C00000"/>
                    </a:solidFill>
                  </a:rPr>
                  <a:t>s</a:t>
                </a:r>
                <a:r>
                  <a:rPr lang="nb-NO" altLang="ja-JP" sz="2400" dirty="0">
                    <a:solidFill>
                      <a:schemeClr val="tx1"/>
                    </a:solidFill>
                  </a:rPr>
                  <a:t> - som er </a:t>
                </a:r>
                <a:r>
                  <a:rPr lang="nb-NO" altLang="ja-JP" sz="2400" b="1" dirty="0">
                    <a:solidFill>
                      <a:srgbClr val="C00000"/>
                    </a:solidFill>
                  </a:rPr>
                  <a:t>beregnet fra observerte data!</a:t>
                </a:r>
              </a:p>
              <a:p>
                <a:pPr>
                  <a:spcBef>
                    <a:spcPct val="50000"/>
                  </a:spcBef>
                  <a:buSzPct val="60000"/>
                  <a:buFont typeface="Wingdings" panose="05000000000000000000" pitchFamily="2" charset="2"/>
                  <a:buChar char="§"/>
                </a:pPr>
                <a:endParaRPr lang="nb-NO" altLang="en-US" sz="2400" dirty="0">
                  <a:solidFill>
                    <a:schemeClr val="tx1"/>
                  </a:solidFill>
                </a:endParaRPr>
              </a:p>
            </p:txBody>
          </p:sp>
        </mc:Choice>
        <mc:Fallback xmlns="">
          <p:sp>
            <p:nvSpPr>
              <p:cNvPr id="80899" name="Rectangle 3"/>
              <p:cNvSpPr txBox="1">
                <a:spLocks noRot="1" noChangeAspect="1" noMove="1" noResize="1" noEditPoints="1" noAdjustHandles="1" noChangeArrowheads="1" noChangeShapeType="1" noTextEdit="1"/>
              </p:cNvSpPr>
              <p:nvPr/>
            </p:nvSpPr>
            <p:spPr bwMode="auto">
              <a:xfrm>
                <a:off x="381000" y="1447800"/>
                <a:ext cx="8382000" cy="5049837"/>
              </a:xfrm>
              <a:prstGeom prst="rect">
                <a:avLst/>
              </a:prstGeom>
              <a:blipFill>
                <a:blip r:embed="rId2"/>
                <a:stretch>
                  <a:fillRect l="-908" t="-1003"/>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65</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986989"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a:solidFill>
                  <a:srgbClr val="000000"/>
                </a:solidFill>
              </a:rPr>
              <a:t>flervalgs</a:t>
            </a:r>
            <a:r>
              <a:rPr lang="nb-NO" sz="3200" i="1" dirty="0">
                <a:solidFill>
                  <a:srgbClr val="000000"/>
                </a:solidFill>
              </a:rPr>
              <a:t>-spørsmål</a:t>
            </a:r>
          </a:p>
        </p:txBody>
      </p:sp>
    </p:spTree>
    <p:extLst>
      <p:ext uri="{BB962C8B-B14F-4D97-AF65-F5344CB8AC3E}">
        <p14:creationId xmlns:p14="http://schemas.microsoft.com/office/powerpoint/2010/main" val="3395572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4" name="Picture 5" descr="The image shows two normal curves that describe normal distributions. Both the normal curves are symmetric, single-peaked, and bell-shaped. Both the curves show mean 'mew' and standard deviation 'sigma' sign on it. The mew sign is given on the middle point of horizontal axis. In each curve, two vertical lines are given, and the distance between these vertical lines is given as 'sigma'. The first normal curve show broaded peak than the narrower peak given in the second curve."/>
          <p:cNvPicPr>
            <a:picLocks noChangeAspect="1"/>
          </p:cNvPicPr>
          <p:nvPr/>
        </p:nvPicPr>
        <p:blipFill rotWithShape="1">
          <a:blip r:embed="rId2">
            <a:extLst>
              <a:ext uri="{28A0092B-C50C-407E-A947-70E740481C1C}">
                <a14:useLocalDpi xmlns:a14="http://schemas.microsoft.com/office/drawing/2010/main" val="0"/>
              </a:ext>
            </a:extLst>
          </a:blip>
          <a:srcRect l="-1" t="268" r="147" b="479"/>
          <a:stretch/>
        </p:blipFill>
        <p:spPr bwMode="auto">
          <a:xfrm>
            <a:off x="174625" y="4343400"/>
            <a:ext cx="8822725" cy="23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ltLang="en-US" noProof="0" dirty="0"/>
              <a:t>Normalfordelinger 1</a:t>
            </a:r>
            <a:endParaRPr lang="nb-NO" noProof="0" dirty="0"/>
          </a:p>
        </p:txBody>
      </p:sp>
      <p:sp>
        <p:nvSpPr>
          <p:cNvPr id="819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D4ABBDEF-C2B1-401A-A027-EB6B6756D25B}" type="slidenum">
              <a:rPr lang="en-US" altLang="en-US" sz="1200" smtClean="0">
                <a:solidFill>
                  <a:schemeClr val="accent1"/>
                </a:solidFill>
              </a:rPr>
              <a:pPr>
                <a:lnSpc>
                  <a:spcPct val="80000"/>
                </a:lnSpc>
                <a:spcBef>
                  <a:spcPct val="0"/>
                </a:spcBef>
                <a:buClrTx/>
                <a:buSzTx/>
                <a:buFontTx/>
                <a:buNone/>
              </a:pPr>
              <a:t>66</a:t>
            </a:fld>
            <a:endParaRPr lang="en-US" altLang="en-US" sz="1200">
              <a:solidFill>
                <a:schemeClr val="accent1"/>
              </a:solidFill>
            </a:endParaRPr>
          </a:p>
        </p:txBody>
      </p:sp>
      <p:sp>
        <p:nvSpPr>
          <p:cNvPr id="81923" name="Rectangle 3"/>
          <p:cNvSpPr txBox="1">
            <a:spLocks noChangeArrowheads="1"/>
          </p:cNvSpPr>
          <p:nvPr/>
        </p:nvSpPr>
        <p:spPr bwMode="auto">
          <a:xfrm>
            <a:off x="304800" y="1606550"/>
            <a:ext cx="85344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76288" indent="-319088">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En spesielt viktig klasse av tetthetskurver er klassen av normalkurver, som beskriver normalfordelinger.</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Alle normalkurver er symmetriske, en-toppede, og klokke-formede.</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En spesifikk normalkurve beskrives fullstendig ved å angi forventning </a:t>
            </a:r>
            <a:r>
              <a:rPr lang="nb-NO" altLang="en-US" sz="2000" i="1" dirty="0">
                <a:solidFill>
                  <a:srgbClr val="000000"/>
                </a:solidFill>
              </a:rPr>
              <a:t>µ</a:t>
            </a:r>
            <a:r>
              <a:rPr lang="nb-NO" altLang="en-US" sz="2000" dirty="0">
                <a:solidFill>
                  <a:srgbClr val="000000"/>
                </a:solidFill>
              </a:rPr>
              <a:t> og standardavvik </a:t>
            </a:r>
            <a:r>
              <a:rPr lang="nb-NO" altLang="en-US" sz="2000" i="1" dirty="0" err="1">
                <a:solidFill>
                  <a:srgbClr val="000000"/>
                </a:solidFill>
              </a:rPr>
              <a:t>σ</a:t>
            </a:r>
            <a:r>
              <a:rPr lang="nb-NO" altLang="en-US" sz="2000" dirty="0">
                <a:solidFill>
                  <a:srgbClr val="000000"/>
                </a:solidFill>
              </a:rPr>
              <a:t>.</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Forventningen </a:t>
            </a:r>
            <a:r>
              <a:rPr lang="nb-NO" altLang="en-US" sz="2000" i="1" dirty="0">
                <a:solidFill>
                  <a:srgbClr val="000000"/>
                </a:solidFill>
              </a:rPr>
              <a:t>µ</a:t>
            </a:r>
            <a:r>
              <a:rPr lang="nb-NO" altLang="en-US" sz="2000" dirty="0">
                <a:solidFill>
                  <a:srgbClr val="000000"/>
                </a:solidFill>
              </a:rPr>
              <a:t> er midtpunktet</a:t>
            </a:r>
          </a:p>
          <a:p>
            <a:pPr lvl="1" eaLnBrk="1" hangingPunct="1">
              <a:spcBef>
                <a:spcPct val="40000"/>
              </a:spcBef>
              <a:buClr>
                <a:schemeClr val="accent1"/>
              </a:buClr>
              <a:buFont typeface="Wingdings" panose="05000000000000000000" pitchFamily="2" charset="2"/>
              <a:buChar char="§"/>
            </a:pPr>
            <a:r>
              <a:rPr lang="nb-NO" altLang="en-US" sz="2000" dirty="0">
                <a:solidFill>
                  <a:srgbClr val="000000"/>
                </a:solidFill>
              </a:rPr>
              <a:t>Standardavviket </a:t>
            </a:r>
            <a:r>
              <a:rPr lang="nb-NO" altLang="en-US" sz="2000" i="1" dirty="0" err="1">
                <a:solidFill>
                  <a:srgbClr val="000000"/>
                </a:solidFill>
              </a:rPr>
              <a:t>σ</a:t>
            </a:r>
            <a:r>
              <a:rPr lang="nb-NO" altLang="en-US" sz="2000" i="1" dirty="0">
                <a:solidFill>
                  <a:srgbClr val="000000"/>
                </a:solidFill>
              </a:rPr>
              <a:t> </a:t>
            </a:r>
            <a:r>
              <a:rPr lang="nb-NO" altLang="en-US" sz="2000" dirty="0">
                <a:solidFill>
                  <a:srgbClr val="000000"/>
                </a:solidFill>
              </a:rPr>
              <a:t>er avstanden fra </a:t>
            </a:r>
            <a:r>
              <a:rPr lang="nb-NO" altLang="en-US" sz="2000" i="1" dirty="0">
                <a:solidFill>
                  <a:srgbClr val="000000"/>
                </a:solidFill>
              </a:rPr>
              <a:t>µ </a:t>
            </a:r>
            <a:r>
              <a:rPr lang="nb-NO" altLang="en-US" sz="2000" dirty="0">
                <a:solidFill>
                  <a:srgbClr val="000000"/>
                </a:solidFill>
              </a:rPr>
              <a:t>til der kurvaturen forandrer seg på begge sider</a:t>
            </a:r>
          </a:p>
          <a:p>
            <a:pPr lvl="1" eaLnBrk="1" hangingPunct="1">
              <a:spcBef>
                <a:spcPct val="40000"/>
              </a:spcBef>
              <a:buClr>
                <a:schemeClr val="accent1"/>
              </a:buClr>
              <a:buFont typeface="Wingdings" panose="05000000000000000000" pitchFamily="2" charset="2"/>
              <a:buChar char="§"/>
            </a:pPr>
            <a:endParaRPr lang="nb-NO" altLang="en-US" sz="2000" dirty="0">
              <a:solidFill>
                <a:srgbClr val="000000"/>
              </a:solidFill>
            </a:endParaRPr>
          </a:p>
          <a:p>
            <a:pPr marL="457200" lvl="1" indent="0" eaLnBrk="1" hangingPunct="1">
              <a:spcBef>
                <a:spcPct val="40000"/>
              </a:spcBef>
              <a:buClr>
                <a:schemeClr val="accent1"/>
              </a:buClr>
              <a:buNone/>
            </a:pPr>
            <a:endParaRPr lang="nb-NO" altLang="en-US" sz="2000" dirty="0">
              <a:solidFill>
                <a:srgbClr val="000000"/>
              </a:solidFill>
            </a:endParaRPr>
          </a:p>
        </p:txBody>
      </p:sp>
    </p:spTree>
    <p:extLst>
      <p:ext uri="{BB962C8B-B14F-4D97-AF65-F5344CB8AC3E}">
        <p14:creationId xmlns:p14="http://schemas.microsoft.com/office/powerpoint/2010/main" val="72750723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1">
            <a:extLst>
              <a:ext uri="{FF2B5EF4-FFF2-40B4-BE49-F238E27FC236}">
                <a16:creationId xmlns:a16="http://schemas.microsoft.com/office/drawing/2014/main" id="{68F685DB-444D-994B-B615-28DFA0300B47}"/>
              </a:ext>
            </a:extLst>
          </p:cNvPr>
          <p:cNvPicPr>
            <a:picLocks noChangeAspect="1"/>
          </p:cNvPicPr>
          <p:nvPr/>
        </p:nvPicPr>
        <p:blipFill>
          <a:blip r:embed="rId2"/>
          <a:stretch>
            <a:fillRect/>
          </a:stretch>
        </p:blipFill>
        <p:spPr bwMode="auto">
          <a:xfrm>
            <a:off x="921890" y="4102829"/>
            <a:ext cx="3415954" cy="268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altLang="en-US" noProof="0" dirty="0"/>
              <a:t>Normalfordelinger 2</a:t>
            </a:r>
            <a:endParaRPr lang="nb-NO" noProof="0" dirty="0"/>
          </a:p>
        </p:txBody>
      </p:sp>
      <p:sp>
        <p:nvSpPr>
          <p:cNvPr id="829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4F7D1B47-28C7-4CCE-BC49-8FEBE9915538}" type="slidenum">
              <a:rPr lang="en-US" altLang="en-US" sz="1200" smtClean="0">
                <a:solidFill>
                  <a:schemeClr val="accent1"/>
                </a:solidFill>
              </a:rPr>
              <a:pPr>
                <a:lnSpc>
                  <a:spcPct val="80000"/>
                </a:lnSpc>
                <a:spcBef>
                  <a:spcPct val="0"/>
                </a:spcBef>
                <a:buClrTx/>
                <a:buSzTx/>
                <a:buFontTx/>
                <a:buNone/>
              </a:pPr>
              <a:t>67</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7" name="TextBox 6"/>
              <p:cNvSpPr txBox="1">
                <a:spLocks noChangeArrowheads="1"/>
              </p:cNvSpPr>
              <p:nvPr/>
            </p:nvSpPr>
            <p:spPr bwMode="auto">
              <a:xfrm>
                <a:off x="451644" y="1030763"/>
                <a:ext cx="7999208" cy="3459217"/>
              </a:xfrm>
              <a:prstGeom prst="rect">
                <a:avLst/>
              </a:prstGeom>
              <a:noFill/>
              <a:ln w="10000">
                <a:noFill/>
                <a:miter lim="800000"/>
                <a:headEnd/>
                <a:tailEnd/>
              </a:ln>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576263" indent="-346075">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000000"/>
                  </a:solidFill>
                </a:endParaRP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Vi betegner normalfordelingen med forventning </a:t>
                </a:r>
                <a:r>
                  <a:rPr lang="nb-NO" altLang="en-US" sz="2000" i="1" dirty="0">
                    <a:solidFill>
                      <a:schemeClr val="tx1"/>
                    </a:solidFill>
                  </a:rPr>
                  <a:t>µ</a:t>
                </a:r>
                <a:r>
                  <a:rPr lang="nb-NO" altLang="en-US" sz="2000" dirty="0">
                    <a:solidFill>
                      <a:schemeClr val="tx1"/>
                    </a:solidFill>
                  </a:rPr>
                  <a:t> og standardavvik </a:t>
                </a:r>
                <a:r>
                  <a:rPr lang="nb-NO" altLang="en-US" sz="2000" i="1" dirty="0" err="1">
                    <a:solidFill>
                      <a:schemeClr val="tx1"/>
                    </a:solidFill>
                  </a:rPr>
                  <a:t>σ</a:t>
                </a:r>
                <a:r>
                  <a:rPr lang="nb-NO" altLang="en-US" sz="2000" dirty="0">
                    <a:solidFill>
                      <a:schemeClr val="tx1"/>
                    </a:solidFill>
                  </a:rPr>
                  <a:t> som </a:t>
                </a:r>
                <a:r>
                  <a:rPr lang="nb-NO" altLang="en-US" sz="2000" i="1" dirty="0">
                    <a:solidFill>
                      <a:schemeClr val="tx1"/>
                    </a:solidFill>
                  </a:rPr>
                  <a:t>N</a:t>
                </a:r>
                <a:r>
                  <a:rPr lang="nb-NO" altLang="en-US" sz="2000" dirty="0">
                    <a:solidFill>
                      <a:schemeClr val="tx1"/>
                    </a:solidFill>
                  </a:rPr>
                  <a:t>(</a:t>
                </a:r>
                <a:r>
                  <a:rPr lang="nb-NO" altLang="en-US" sz="2000" i="1" dirty="0">
                    <a:solidFill>
                      <a:schemeClr val="tx1"/>
                    </a:solidFill>
                  </a:rPr>
                  <a:t>µ,</a:t>
                </a:r>
                <a:r>
                  <a:rPr lang="nb-NO" altLang="en-US" sz="2000" i="1" dirty="0" err="1">
                    <a:solidFill>
                      <a:schemeClr val="tx1"/>
                    </a:solidFill>
                  </a:rPr>
                  <a:t>σ</a:t>
                </a:r>
                <a:r>
                  <a:rPr lang="nb-NO" altLang="en-US" sz="2000" dirty="0">
                    <a:solidFill>
                      <a:schemeClr val="tx1"/>
                    </a:solidFill>
                  </a:rPr>
                  <a:t>).</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Høyden til normalfordelingen med forventning </a:t>
                </a:r>
                <a:r>
                  <a:rPr lang="nb-NO" altLang="en-US" sz="2000" i="1" dirty="0">
                    <a:solidFill>
                      <a:schemeClr val="tx1"/>
                    </a:solidFill>
                  </a:rPr>
                  <a:t>µ</a:t>
                </a:r>
                <a:r>
                  <a:rPr lang="nb-NO" altLang="en-US" sz="2000" dirty="0">
                    <a:solidFill>
                      <a:schemeClr val="tx1"/>
                    </a:solidFill>
                  </a:rPr>
                  <a:t> og standardavvik </a:t>
                </a:r>
                <a:r>
                  <a:rPr lang="nb-NO" altLang="en-US" sz="2000" i="1" dirty="0" err="1">
                    <a:solidFill>
                      <a:schemeClr val="tx1"/>
                    </a:solidFill>
                  </a:rPr>
                  <a:t>σ</a:t>
                </a:r>
                <a:r>
                  <a:rPr lang="nb-NO" altLang="en-US" sz="2000" dirty="0">
                    <a:solidFill>
                      <a:schemeClr val="tx1"/>
                    </a:solidFill>
                  </a:rPr>
                  <a:t> for en gitt verdi av x er gitt av følgende funksjon</a:t>
                </a:r>
              </a:p>
              <a:p>
                <a:pPr marL="230188" lvl="1" indent="0" eaLnBrk="1" hangingPunct="1">
                  <a:spcBef>
                    <a:spcPct val="0"/>
                  </a:spcBef>
                  <a:spcAft>
                    <a:spcPts val="600"/>
                  </a:spcAft>
                  <a:buClr>
                    <a:schemeClr val="accent1"/>
                  </a:buClr>
                  <a:buSzTx/>
                  <a:buNone/>
                  <a:defRPr/>
                </a:pPr>
                <a14:m>
                  <m:oMathPara xmlns:m="http://schemas.openxmlformats.org/officeDocument/2006/math">
                    <m:oMathParaPr>
                      <m:jc m:val="centerGroup"/>
                    </m:oMathParaPr>
                    <m:oMath xmlns:m="http://schemas.openxmlformats.org/officeDocument/2006/math">
                      <m:r>
                        <a:rPr lang="nb-NO" altLang="en-US" sz="2000" b="0" i="1" smtClean="0">
                          <a:solidFill>
                            <a:schemeClr val="tx1"/>
                          </a:solidFill>
                          <a:latin typeface="Cambria Math" panose="02040503050406030204" pitchFamily="18" charset="0"/>
                        </a:rPr>
                        <m:t>𝑓</m:t>
                      </m:r>
                      <m:d>
                        <m:dPr>
                          <m:ctrlPr>
                            <a:rPr lang="nb-NO" altLang="en-US" sz="2000" b="0" i="1" smtClean="0">
                              <a:solidFill>
                                <a:schemeClr val="tx1"/>
                              </a:solidFill>
                              <a:latin typeface="Cambria Math" panose="02040503050406030204" pitchFamily="18" charset="0"/>
                            </a:rPr>
                          </m:ctrlPr>
                        </m:dPr>
                        <m:e>
                          <m:r>
                            <a:rPr lang="nb-NO" altLang="en-US" sz="2000" b="0" i="1" smtClean="0">
                              <a:solidFill>
                                <a:schemeClr val="tx1"/>
                              </a:solidFill>
                              <a:latin typeface="Cambria Math" panose="02040503050406030204" pitchFamily="18" charset="0"/>
                            </a:rPr>
                            <m:t>𝑥</m:t>
                          </m:r>
                        </m:e>
                      </m:d>
                      <m:r>
                        <a:rPr lang="nb-NO" altLang="en-US" sz="2000" b="0" i="1" smtClean="0">
                          <a:solidFill>
                            <a:schemeClr val="tx1"/>
                          </a:solidFill>
                          <a:latin typeface="Cambria Math" panose="02040503050406030204" pitchFamily="18" charset="0"/>
                        </a:rPr>
                        <m:t>=</m:t>
                      </m:r>
                      <m:f>
                        <m:fPr>
                          <m:ctrlPr>
                            <a:rPr lang="nb-NO" altLang="en-US" sz="2000" i="1" smtClean="0">
                              <a:solidFill>
                                <a:schemeClr val="tx1"/>
                              </a:solidFill>
                              <a:latin typeface="Cambria Math" panose="02040503050406030204" pitchFamily="18" charset="0"/>
                            </a:rPr>
                          </m:ctrlPr>
                        </m:fPr>
                        <m:num>
                          <m:r>
                            <a:rPr lang="nb-NO" altLang="en-US" sz="2000" b="0" i="1" smtClean="0">
                              <a:solidFill>
                                <a:schemeClr val="tx1"/>
                              </a:solidFill>
                              <a:latin typeface="Cambria Math" panose="02040503050406030204" pitchFamily="18" charset="0"/>
                            </a:rPr>
                            <m:t>1</m:t>
                          </m:r>
                        </m:num>
                        <m:den>
                          <m:r>
                            <a:rPr lang="nb-NO" altLang="en-US" sz="2000" i="1" smtClean="0">
                              <a:solidFill>
                                <a:schemeClr val="tx1"/>
                              </a:solidFill>
                              <a:latin typeface="Cambria Math" panose="02040503050406030204" pitchFamily="18" charset="0"/>
                              <a:ea typeface="Cambria Math" panose="02040503050406030204" pitchFamily="18" charset="0"/>
                            </a:rPr>
                            <m:t>𝜎</m:t>
                          </m:r>
                          <m:rad>
                            <m:radPr>
                              <m:degHide m:val="on"/>
                              <m:ctrlPr>
                                <a:rPr lang="nb-NO" altLang="en-US" sz="2000" i="1" smtClean="0">
                                  <a:solidFill>
                                    <a:schemeClr val="tx1"/>
                                  </a:solidFill>
                                  <a:latin typeface="Cambria Math" panose="02040503050406030204" pitchFamily="18" charset="0"/>
                                  <a:ea typeface="Cambria Math" panose="02040503050406030204" pitchFamily="18" charset="0"/>
                                </a:rPr>
                              </m:ctrlPr>
                            </m:radPr>
                            <m:deg/>
                            <m:e>
                              <m:r>
                                <a:rPr lang="nb-NO" altLang="en-US" sz="2000" b="0" i="1" smtClean="0">
                                  <a:solidFill>
                                    <a:schemeClr val="tx1"/>
                                  </a:solidFill>
                                  <a:latin typeface="Cambria Math" panose="02040503050406030204" pitchFamily="18" charset="0"/>
                                  <a:ea typeface="Cambria Math" panose="02040503050406030204" pitchFamily="18" charset="0"/>
                                </a:rPr>
                                <m:t>2</m:t>
                              </m:r>
                              <m:r>
                                <a:rPr lang="nb-NO" altLang="en-US" sz="2000" b="0" i="1" smtClean="0">
                                  <a:solidFill>
                                    <a:schemeClr val="tx1"/>
                                  </a:solidFill>
                                  <a:latin typeface="Cambria Math" panose="02040503050406030204" pitchFamily="18" charset="0"/>
                                  <a:ea typeface="Cambria Math" panose="02040503050406030204" pitchFamily="18" charset="0"/>
                                </a:rPr>
                                <m:t>𝜋</m:t>
                              </m:r>
                            </m:e>
                          </m:rad>
                        </m:den>
                      </m:f>
                      <m:sSup>
                        <m:sSupPr>
                          <m:ctrlPr>
                            <a:rPr lang="nb-NO" altLang="en-US" sz="2000" i="1" smtClean="0">
                              <a:solidFill>
                                <a:schemeClr val="tx1"/>
                              </a:solidFill>
                              <a:latin typeface="Cambria Math" panose="02040503050406030204" pitchFamily="18" charset="0"/>
                            </a:rPr>
                          </m:ctrlPr>
                        </m:sSupPr>
                        <m:e>
                          <m:r>
                            <a:rPr lang="nb-NO" altLang="en-US" sz="2000" b="0" i="1" smtClean="0">
                              <a:solidFill>
                                <a:schemeClr val="tx1"/>
                              </a:solidFill>
                              <a:latin typeface="Cambria Math" panose="02040503050406030204" pitchFamily="18" charset="0"/>
                            </a:rPr>
                            <m:t>𝑒</m:t>
                          </m:r>
                        </m:e>
                        <m:sup>
                          <m:r>
                            <a:rPr lang="nb-NO" altLang="en-US" sz="2000" b="0" i="1" smtClean="0">
                              <a:solidFill>
                                <a:schemeClr val="tx1"/>
                              </a:solidFill>
                              <a:latin typeface="Cambria Math" panose="02040503050406030204" pitchFamily="18" charset="0"/>
                            </a:rPr>
                            <m:t>−</m:t>
                          </m:r>
                          <m:f>
                            <m:fPr>
                              <m:ctrlPr>
                                <a:rPr lang="nb-NO" altLang="en-US" sz="2000" b="0" i="1" smtClean="0">
                                  <a:solidFill>
                                    <a:schemeClr val="tx1"/>
                                  </a:solidFill>
                                  <a:latin typeface="Cambria Math" panose="02040503050406030204" pitchFamily="18" charset="0"/>
                                </a:rPr>
                              </m:ctrlPr>
                            </m:fPr>
                            <m:num>
                              <m:r>
                                <a:rPr lang="nb-NO" altLang="en-US" sz="2000" b="0" i="1" smtClean="0">
                                  <a:solidFill>
                                    <a:schemeClr val="tx1"/>
                                  </a:solidFill>
                                  <a:latin typeface="Cambria Math" panose="02040503050406030204" pitchFamily="18" charset="0"/>
                                </a:rPr>
                                <m:t>1</m:t>
                              </m:r>
                            </m:num>
                            <m:den>
                              <m:r>
                                <a:rPr lang="nb-NO" altLang="en-US" sz="2000" b="0" i="1" smtClean="0">
                                  <a:solidFill>
                                    <a:schemeClr val="tx1"/>
                                  </a:solidFill>
                                  <a:latin typeface="Cambria Math" panose="02040503050406030204" pitchFamily="18" charset="0"/>
                                </a:rPr>
                                <m:t>2</m:t>
                              </m:r>
                            </m:den>
                          </m:f>
                          <m:sSup>
                            <m:sSupPr>
                              <m:ctrlPr>
                                <a:rPr lang="nb-NO" altLang="en-US" sz="2000" b="0" i="1" smtClean="0">
                                  <a:solidFill>
                                    <a:schemeClr val="tx1"/>
                                  </a:solidFill>
                                  <a:latin typeface="Cambria Math" panose="02040503050406030204" pitchFamily="18" charset="0"/>
                                </a:rPr>
                              </m:ctrlPr>
                            </m:sSupPr>
                            <m:e>
                              <m:d>
                                <m:dPr>
                                  <m:ctrlPr>
                                    <a:rPr lang="nb-NO" altLang="en-US" sz="2000" b="0" i="1" smtClean="0">
                                      <a:solidFill>
                                        <a:schemeClr val="tx1"/>
                                      </a:solidFill>
                                      <a:latin typeface="Cambria Math" panose="02040503050406030204" pitchFamily="18" charset="0"/>
                                    </a:rPr>
                                  </m:ctrlPr>
                                </m:dPr>
                                <m:e>
                                  <m:f>
                                    <m:fPr>
                                      <m:ctrlPr>
                                        <a:rPr lang="nb-NO" altLang="en-US" sz="2000" b="0" i="1" smtClean="0">
                                          <a:solidFill>
                                            <a:schemeClr val="tx1"/>
                                          </a:solidFill>
                                          <a:latin typeface="Cambria Math" panose="02040503050406030204" pitchFamily="18" charset="0"/>
                                        </a:rPr>
                                      </m:ctrlPr>
                                    </m:fPr>
                                    <m:num>
                                      <m:r>
                                        <a:rPr lang="nb-NO" altLang="en-US" sz="2000" b="0" i="1" smtClean="0">
                                          <a:solidFill>
                                            <a:schemeClr val="tx1"/>
                                          </a:solidFill>
                                          <a:latin typeface="Cambria Math" panose="02040503050406030204" pitchFamily="18" charset="0"/>
                                        </a:rPr>
                                        <m:t>𝑥</m:t>
                                      </m:r>
                                      <m:r>
                                        <a:rPr lang="nb-NO" altLang="en-US" sz="2000" b="0" i="1" smtClean="0">
                                          <a:solidFill>
                                            <a:schemeClr val="tx1"/>
                                          </a:solidFill>
                                          <a:latin typeface="Cambria Math" panose="02040503050406030204" pitchFamily="18" charset="0"/>
                                        </a:rPr>
                                        <m:t>−</m:t>
                                      </m:r>
                                      <m:r>
                                        <a:rPr lang="nb-NO" altLang="en-US" sz="2000" b="0" i="1" smtClean="0">
                                          <a:solidFill>
                                            <a:schemeClr val="tx1"/>
                                          </a:solidFill>
                                          <a:latin typeface="Cambria Math" panose="02040503050406030204" pitchFamily="18" charset="0"/>
                                          <a:ea typeface="Cambria Math" panose="02040503050406030204" pitchFamily="18" charset="0"/>
                                        </a:rPr>
                                        <m:t>𝜇</m:t>
                                      </m:r>
                                    </m:num>
                                    <m:den>
                                      <m:r>
                                        <a:rPr lang="nb-NO" altLang="en-US" sz="2000" b="0" i="1" smtClean="0">
                                          <a:solidFill>
                                            <a:schemeClr val="tx1"/>
                                          </a:solidFill>
                                          <a:latin typeface="Cambria Math" panose="02040503050406030204" pitchFamily="18" charset="0"/>
                                          <a:ea typeface="Cambria Math" panose="02040503050406030204" pitchFamily="18" charset="0"/>
                                        </a:rPr>
                                        <m:t>𝜎</m:t>
                                      </m:r>
                                    </m:den>
                                  </m:f>
                                </m:e>
                              </m:d>
                            </m:e>
                            <m:sup>
                              <m:r>
                                <a:rPr lang="nb-NO" altLang="en-US" sz="2000" b="0" i="1" smtClean="0">
                                  <a:solidFill>
                                    <a:schemeClr val="tx1"/>
                                  </a:solidFill>
                                  <a:latin typeface="Cambria Math" panose="02040503050406030204" pitchFamily="18" charset="0"/>
                                </a:rPr>
                                <m:t>2</m:t>
                              </m:r>
                            </m:sup>
                          </m:sSup>
                        </m:sup>
                      </m:sSup>
                    </m:oMath>
                  </m:oMathPara>
                </a14:m>
                <a:endParaRPr lang="nb-NO" altLang="en-US" sz="2200" dirty="0">
                  <a:solidFill>
                    <a:schemeClr val="tx1"/>
                  </a:solidFill>
                </a:endParaRPr>
              </a:p>
              <a:p>
                <a:pPr indent="-346075" eaLnBrk="1" hangingPunct="1">
                  <a:spcBef>
                    <a:spcPct val="0"/>
                  </a:spcBef>
                  <a:spcAft>
                    <a:spcPts val="600"/>
                  </a:spcAft>
                  <a:buSzTx/>
                  <a:buNone/>
                  <a:defRPr/>
                </a:pPr>
                <a:r>
                  <a:rPr lang="nb-NO" altLang="en-US" dirty="0">
                    <a:solidFill>
                      <a:schemeClr val="tx1"/>
                    </a:solidFill>
                  </a:rPr>
                  <a:t>x kan f.eks. være pH i regnvann som har forventning </a:t>
                </a:r>
                <a:r>
                  <a:rPr lang="nb-NO" altLang="en-US" i="1" dirty="0">
                    <a:solidFill>
                      <a:schemeClr val="tx1"/>
                    </a:solidFill>
                  </a:rPr>
                  <a:t>µ=</a:t>
                </a:r>
                <a:r>
                  <a:rPr lang="nb-NO" altLang="en-US" dirty="0">
                    <a:solidFill>
                      <a:schemeClr val="tx1"/>
                    </a:solidFill>
                  </a:rPr>
                  <a:t>5.43 og standardavvik </a:t>
                </a:r>
                <a:r>
                  <a:rPr lang="nb-NO" altLang="en-US" i="1" dirty="0" err="1">
                    <a:solidFill>
                      <a:schemeClr val="tx1"/>
                    </a:solidFill>
                  </a:rPr>
                  <a:t>σ</a:t>
                </a:r>
                <a:r>
                  <a:rPr lang="nb-NO" altLang="en-US" i="1" dirty="0">
                    <a:solidFill>
                      <a:schemeClr val="tx1"/>
                    </a:solidFill>
                  </a:rPr>
                  <a:t>=</a:t>
                </a:r>
                <a:r>
                  <a:rPr lang="nb-NO" altLang="en-US" dirty="0">
                    <a:solidFill>
                      <a:schemeClr val="tx1"/>
                    </a:solidFill>
                  </a:rPr>
                  <a:t>0.54, der vi bruker normalfordelingen som en teoretisk modell av fordelingen:</a:t>
                </a:r>
              </a:p>
              <a:p>
                <a:pPr eaLnBrk="1" hangingPunct="1">
                  <a:spcBef>
                    <a:spcPct val="0"/>
                  </a:spcBef>
                  <a:buClrTx/>
                  <a:buSzTx/>
                  <a:buFontTx/>
                  <a:buNone/>
                  <a:defRPr/>
                </a:pPr>
                <a:endParaRPr lang="nb-NO" altLang="en-US" sz="1000" b="1"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451644" y="1030763"/>
                <a:ext cx="7999208" cy="3459217"/>
              </a:xfrm>
              <a:prstGeom prst="rect">
                <a:avLst/>
              </a:prstGeom>
              <a:blipFill>
                <a:blip r:embed="rId3"/>
                <a:stretch>
                  <a:fillRect l="-954" r="-159"/>
                </a:stretch>
              </a:blipFill>
              <a:ln w="10000">
                <a:noFill/>
                <a:miter lim="800000"/>
                <a:headEnd/>
                <a:tailEnd/>
              </a:ln>
              <a:effectLst/>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 name="TekstSylinder 2">
                <a:extLst>
                  <a:ext uri="{FF2B5EF4-FFF2-40B4-BE49-F238E27FC236}">
                    <a16:creationId xmlns:a16="http://schemas.microsoft.com/office/drawing/2014/main" id="{96625AFF-E6CB-B341-BD78-4CDC0B0FBD6A}"/>
                  </a:ext>
                </a:extLst>
              </p:cNvPr>
              <p:cNvSpPr txBox="1"/>
              <p:nvPr/>
            </p:nvSpPr>
            <p:spPr bwMode="auto">
              <a:xfrm>
                <a:off x="4430509" y="4754612"/>
                <a:ext cx="3927678" cy="1083182"/>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2000" dirty="0">
                    <a:solidFill>
                      <a:srgbClr val="000000"/>
                    </a:solidFill>
                  </a:rPr>
                  <a:t>Her er høyden på tetthetskurven </a:t>
                </a:r>
              </a:p>
              <a:p>
                <a:pPr eaLnBrk="1" hangingPunct="1"/>
                <a14:m>
                  <m:oMathPara xmlns:m="http://schemas.openxmlformats.org/officeDocument/2006/math">
                    <m:oMathParaPr>
                      <m:jc m:val="centerGroup"/>
                    </m:oMathParaPr>
                    <m:oMath xmlns:m="http://schemas.openxmlformats.org/officeDocument/2006/math">
                      <m:r>
                        <a:rPr lang="nb-NO" altLang="en-US" sz="2000" i="1">
                          <a:latin typeface="Cambria Math" panose="02040503050406030204" pitchFamily="18" charset="0"/>
                        </a:rPr>
                        <m:t>𝑓</m:t>
                      </m:r>
                      <m:d>
                        <m:dPr>
                          <m:ctrlPr>
                            <a:rPr lang="nb-NO" altLang="en-US" sz="2000" i="1">
                              <a:latin typeface="Cambria Math" panose="02040503050406030204" pitchFamily="18" charset="0"/>
                            </a:rPr>
                          </m:ctrlPr>
                        </m:dPr>
                        <m:e>
                          <m:r>
                            <a:rPr lang="nb-NO" altLang="en-US" sz="2000" i="1">
                              <a:latin typeface="Cambria Math" panose="02040503050406030204" pitchFamily="18" charset="0"/>
                            </a:rPr>
                            <m:t>𝑥</m:t>
                          </m:r>
                        </m:e>
                      </m:d>
                      <m:r>
                        <a:rPr lang="nb-NO" altLang="en-US" sz="2000" i="1">
                          <a:latin typeface="Cambria Math" panose="02040503050406030204" pitchFamily="18" charset="0"/>
                        </a:rPr>
                        <m:t>=</m:t>
                      </m:r>
                      <m:f>
                        <m:fPr>
                          <m:ctrlPr>
                            <a:rPr lang="nb-NO" altLang="en-US" sz="2000" i="1">
                              <a:latin typeface="Cambria Math" panose="02040503050406030204" pitchFamily="18" charset="0"/>
                            </a:rPr>
                          </m:ctrlPr>
                        </m:fPr>
                        <m:num>
                          <m:r>
                            <a:rPr lang="nb-NO" altLang="en-US" sz="2000" i="1">
                              <a:latin typeface="Cambria Math" panose="02040503050406030204" pitchFamily="18" charset="0"/>
                            </a:rPr>
                            <m:t>1</m:t>
                          </m:r>
                        </m:num>
                        <m:den>
                          <m:r>
                            <a:rPr lang="nb-NO" altLang="en-US" sz="2000" b="0" i="1" smtClean="0">
                              <a:latin typeface="Cambria Math" panose="02040503050406030204" pitchFamily="18" charset="0"/>
                            </a:rPr>
                            <m:t>0.54</m:t>
                          </m:r>
                          <m:r>
                            <a:rPr lang="nb-NO" altLang="en-US" sz="2000" b="0" i="1" smtClean="0">
                              <a:latin typeface="Cambria Math" panose="02040503050406030204" pitchFamily="18" charset="0"/>
                              <a:ea typeface="Cambria Math" panose="02040503050406030204" pitchFamily="18" charset="0"/>
                            </a:rPr>
                            <m:t>∙</m:t>
                          </m:r>
                          <m:rad>
                            <m:radPr>
                              <m:degHide m:val="on"/>
                              <m:ctrlPr>
                                <a:rPr lang="nb-NO" altLang="en-US" sz="2000" i="1">
                                  <a:latin typeface="Cambria Math" panose="02040503050406030204" pitchFamily="18" charset="0"/>
                                  <a:ea typeface="Cambria Math" panose="02040503050406030204" pitchFamily="18" charset="0"/>
                                </a:rPr>
                              </m:ctrlPr>
                            </m:radPr>
                            <m:deg/>
                            <m:e>
                              <m:r>
                                <a:rPr lang="nb-NO" altLang="en-US" sz="2000" i="1">
                                  <a:latin typeface="Cambria Math" panose="02040503050406030204" pitchFamily="18" charset="0"/>
                                  <a:ea typeface="Cambria Math" panose="02040503050406030204" pitchFamily="18" charset="0"/>
                                </a:rPr>
                                <m:t>2</m:t>
                              </m:r>
                              <m:r>
                                <a:rPr lang="nb-NO" altLang="en-US" sz="2000" i="1">
                                  <a:latin typeface="Cambria Math" panose="02040503050406030204" pitchFamily="18" charset="0"/>
                                  <a:ea typeface="Cambria Math" panose="02040503050406030204" pitchFamily="18" charset="0"/>
                                </a:rPr>
                                <m:t>𝜋</m:t>
                              </m:r>
                            </m:e>
                          </m:rad>
                        </m:den>
                      </m:f>
                      <m:sSup>
                        <m:sSupPr>
                          <m:ctrlPr>
                            <a:rPr lang="nb-NO" altLang="en-US" sz="2000" i="1">
                              <a:latin typeface="Cambria Math" panose="02040503050406030204" pitchFamily="18" charset="0"/>
                            </a:rPr>
                          </m:ctrlPr>
                        </m:sSupPr>
                        <m:e>
                          <m:r>
                            <a:rPr lang="nb-NO" altLang="en-US" sz="2000" i="1">
                              <a:latin typeface="Cambria Math" panose="02040503050406030204" pitchFamily="18" charset="0"/>
                            </a:rPr>
                            <m:t>𝑒</m:t>
                          </m:r>
                        </m:e>
                        <m:sup>
                          <m:r>
                            <a:rPr lang="nb-NO" altLang="en-US" sz="2000" i="1">
                              <a:latin typeface="Cambria Math" panose="02040503050406030204" pitchFamily="18" charset="0"/>
                            </a:rPr>
                            <m:t>−</m:t>
                          </m:r>
                          <m:f>
                            <m:fPr>
                              <m:ctrlPr>
                                <a:rPr lang="nb-NO" altLang="en-US" sz="2000" i="1">
                                  <a:latin typeface="Cambria Math" panose="02040503050406030204" pitchFamily="18" charset="0"/>
                                </a:rPr>
                              </m:ctrlPr>
                            </m:fPr>
                            <m:num>
                              <m:r>
                                <a:rPr lang="nb-NO" altLang="en-US" sz="2000" i="1">
                                  <a:latin typeface="Cambria Math" panose="02040503050406030204" pitchFamily="18" charset="0"/>
                                </a:rPr>
                                <m:t>1</m:t>
                              </m:r>
                            </m:num>
                            <m:den>
                              <m:r>
                                <a:rPr lang="nb-NO" altLang="en-US" sz="2000" i="1">
                                  <a:latin typeface="Cambria Math" panose="02040503050406030204" pitchFamily="18" charset="0"/>
                                </a:rPr>
                                <m:t>2</m:t>
                              </m:r>
                            </m:den>
                          </m:f>
                          <m:sSup>
                            <m:sSupPr>
                              <m:ctrlPr>
                                <a:rPr lang="nb-NO" altLang="en-US" sz="2000" i="1">
                                  <a:latin typeface="Cambria Math" panose="02040503050406030204" pitchFamily="18" charset="0"/>
                                </a:rPr>
                              </m:ctrlPr>
                            </m:sSupPr>
                            <m:e>
                              <m:d>
                                <m:dPr>
                                  <m:ctrlPr>
                                    <a:rPr lang="nb-NO" altLang="en-US" sz="2000" i="1">
                                      <a:latin typeface="Cambria Math" panose="02040503050406030204" pitchFamily="18" charset="0"/>
                                    </a:rPr>
                                  </m:ctrlPr>
                                </m:dPr>
                                <m:e>
                                  <m:f>
                                    <m:fPr>
                                      <m:ctrlPr>
                                        <a:rPr lang="nb-NO" altLang="en-US" sz="2000" i="1">
                                          <a:latin typeface="Cambria Math" panose="02040503050406030204" pitchFamily="18" charset="0"/>
                                        </a:rPr>
                                      </m:ctrlPr>
                                    </m:fPr>
                                    <m:num>
                                      <m:r>
                                        <a:rPr lang="nb-NO" altLang="en-US" sz="2000" i="1">
                                          <a:latin typeface="Cambria Math" panose="02040503050406030204" pitchFamily="18" charset="0"/>
                                        </a:rPr>
                                        <m:t>𝑥</m:t>
                                      </m:r>
                                      <m:r>
                                        <a:rPr lang="nb-NO" altLang="en-US" sz="2000" i="1">
                                          <a:latin typeface="Cambria Math" panose="02040503050406030204" pitchFamily="18" charset="0"/>
                                        </a:rPr>
                                        <m:t>−5.43</m:t>
                                      </m:r>
                                    </m:num>
                                    <m:den>
                                      <m:r>
                                        <a:rPr lang="nb-NO" altLang="en-US" sz="2000" b="0" i="1" smtClean="0">
                                          <a:latin typeface="Cambria Math" panose="02040503050406030204" pitchFamily="18" charset="0"/>
                                          <a:ea typeface="Cambria Math" panose="02040503050406030204" pitchFamily="18" charset="0"/>
                                        </a:rPr>
                                        <m:t>0.54</m:t>
                                      </m:r>
                                    </m:den>
                                  </m:f>
                                </m:e>
                              </m:d>
                            </m:e>
                            <m:sup>
                              <m:r>
                                <a:rPr lang="nb-NO" altLang="en-US" sz="2000" i="1">
                                  <a:latin typeface="Cambria Math" panose="02040503050406030204" pitchFamily="18" charset="0"/>
                                </a:rPr>
                                <m:t>2</m:t>
                              </m:r>
                            </m:sup>
                          </m:sSup>
                        </m:sup>
                      </m:sSup>
                    </m:oMath>
                  </m:oMathPara>
                </a14:m>
                <a:endParaRPr lang="nb-NO" sz="2000" dirty="0">
                  <a:solidFill>
                    <a:srgbClr val="000000"/>
                  </a:solidFill>
                </a:endParaRPr>
              </a:p>
            </p:txBody>
          </p:sp>
        </mc:Choice>
        <mc:Fallback xmlns="">
          <p:sp>
            <p:nvSpPr>
              <p:cNvPr id="3" name="TekstSylinder 2">
                <a:extLst>
                  <a:ext uri="{FF2B5EF4-FFF2-40B4-BE49-F238E27FC236}">
                    <a16:creationId xmlns:a16="http://schemas.microsoft.com/office/drawing/2014/main" id="{96625AFF-E6CB-B341-BD78-4CDC0B0FBD6A}"/>
                  </a:ext>
                </a:extLst>
              </p:cNvPr>
              <p:cNvSpPr txBox="1">
                <a:spLocks noRot="1" noChangeAspect="1" noMove="1" noResize="1" noEditPoints="1" noAdjustHandles="1" noChangeArrowheads="1" noChangeShapeType="1" noTextEdit="1"/>
              </p:cNvSpPr>
              <p:nvPr/>
            </p:nvSpPr>
            <p:spPr bwMode="auto">
              <a:xfrm>
                <a:off x="4430509" y="4754612"/>
                <a:ext cx="3927678" cy="1083182"/>
              </a:xfrm>
              <a:prstGeom prst="rect">
                <a:avLst/>
              </a:prstGeom>
              <a:blipFill>
                <a:blip r:embed="rId4"/>
                <a:stretch>
                  <a:fillRect/>
                </a:stretch>
              </a:blipFill>
              <a:ln w="10000">
                <a:solidFill>
                  <a:srgbClr val="D2DA7A"/>
                </a:solidFill>
                <a:miter lim="800000"/>
                <a:headEnd/>
                <a:tailEnd/>
              </a:ln>
              <a:effectLst>
                <a:outerShdw blurRad="38100" dist="30000" dir="5400000" rotWithShape="0">
                  <a:srgbClr val="808080">
                    <a:alpha val="45000"/>
                  </a:srgbClr>
                </a:outerShdw>
              </a:effectLst>
            </p:spPr>
            <p:txBody>
              <a:bodyPr/>
              <a:lstStyle/>
              <a:p>
                <a:r>
                  <a:rPr lang="nb-NO">
                    <a:noFill/>
                  </a:rPr>
                  <a:t> </a:t>
                </a:r>
              </a:p>
            </p:txBody>
          </p:sp>
        </mc:Fallback>
      </mc:AlternateContent>
    </p:spTree>
    <p:extLst>
      <p:ext uri="{BB962C8B-B14F-4D97-AF65-F5344CB8AC3E}">
        <p14:creationId xmlns:p14="http://schemas.microsoft.com/office/powerpoint/2010/main" val="40029783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additive="base">
                                        <p:cTn id="17"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p:tgtEl>
                                          <p:spTgt spid="3"/>
                                        </p:tgtEl>
                                        <p:attrNameLst>
                                          <p:attrName>ppt_y</p:attrName>
                                        </p:attrNameLst>
                                      </p:cBhvr>
                                      <p:tavLst>
                                        <p:tav tm="0">
                                          <p:val>
                                            <p:strVal val="#ppt_y+#ppt_h*1.125000"/>
                                          </p:val>
                                        </p:tav>
                                        <p:tav tm="100000">
                                          <p:val>
                                            <p:strVal val="#ppt_y"/>
                                          </p:val>
                                        </p:tav>
                                      </p:tavLst>
                                    </p:anim>
                                    <p:animEffect transition="in" filter="wipe(up)">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Normalfordelinger 3</a:t>
            </a:r>
            <a:endParaRPr lang="nb-NO" noProof="0" dirty="0"/>
          </a:p>
        </p:txBody>
      </p:sp>
      <p:sp>
        <p:nvSpPr>
          <p:cNvPr id="829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4F7D1B47-28C7-4CCE-BC49-8FEBE9915538}" type="slidenum">
              <a:rPr lang="en-US" altLang="en-US" sz="1200" smtClean="0">
                <a:solidFill>
                  <a:schemeClr val="accent1"/>
                </a:solidFill>
              </a:rPr>
              <a:pPr>
                <a:lnSpc>
                  <a:spcPct val="80000"/>
                </a:lnSpc>
                <a:spcBef>
                  <a:spcPct val="0"/>
                </a:spcBef>
                <a:buClrTx/>
                <a:buSzTx/>
                <a:buFontTx/>
                <a:buNone/>
              </a:pPr>
              <a:t>68</a:t>
            </a:fld>
            <a:endParaRPr lang="en-US" altLang="en-US" sz="1200">
              <a:solidFill>
                <a:schemeClr val="accent1"/>
              </a:solidFill>
            </a:endParaRPr>
          </a:p>
        </p:txBody>
      </p:sp>
      <p:sp>
        <p:nvSpPr>
          <p:cNvPr id="7" name="TextBox 6"/>
          <p:cNvSpPr txBox="1">
            <a:spLocks noChangeArrowheads="1"/>
          </p:cNvSpPr>
          <p:nvPr/>
        </p:nvSpPr>
        <p:spPr bwMode="auto">
          <a:xfrm>
            <a:off x="728662" y="1720850"/>
            <a:ext cx="7686675" cy="3724096"/>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576263" indent="-346075">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endParaRPr lang="nb-NO" altLang="en-US" sz="600" b="1" u="sng" dirty="0">
              <a:solidFill>
                <a:srgbClr val="000000"/>
              </a:solidFill>
            </a:endParaRP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Normalfordelinger er gode beskrivelser for mange fordelinger av reelle data, for eksempel egenskaper målt på mange individer</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Normalfordelinger er gode tilnærminger til mange former for tilfeldige utfall</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Mange statistiske metoder for å trekke slutninger fra data basert på normalfordelinger egner seg ofte også for andre tilnærmet symmetriske fordelinger</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Merk: Mange datasett følger ikke en normalfordeling! Eksempel: Levetidsdata.</a:t>
            </a:r>
          </a:p>
          <a:p>
            <a:pPr eaLnBrk="1" hangingPunct="1">
              <a:spcBef>
                <a:spcPct val="0"/>
              </a:spcBef>
              <a:buClrTx/>
              <a:buSzTx/>
              <a:buFontTx/>
              <a:buNone/>
              <a:defRPr/>
            </a:pPr>
            <a:endParaRPr lang="nb-NO" altLang="en-US" sz="1000" b="1" dirty="0">
              <a:solidFill>
                <a:schemeClr val="tx1"/>
              </a:solidFill>
            </a:endParaRPr>
          </a:p>
        </p:txBody>
      </p:sp>
    </p:spTree>
    <p:extLst>
      <p:ext uri="{BB962C8B-B14F-4D97-AF65-F5344CB8AC3E}">
        <p14:creationId xmlns:p14="http://schemas.microsoft.com/office/powerpoint/2010/main" val="33339228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68-95-99.7-regelen 1</a:t>
            </a:r>
            <a:endParaRPr lang="nb-NO" noProof="0" dirty="0"/>
          </a:p>
        </p:txBody>
      </p:sp>
      <p:sp>
        <p:nvSpPr>
          <p:cNvPr id="839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8558EF1-CD51-4335-8C27-FF949688DA24}" type="slidenum">
              <a:rPr lang="en-US" altLang="en-US" sz="1200" smtClean="0">
                <a:solidFill>
                  <a:schemeClr val="accent1"/>
                </a:solidFill>
              </a:rPr>
              <a:pPr>
                <a:lnSpc>
                  <a:spcPct val="80000"/>
                </a:lnSpc>
                <a:spcBef>
                  <a:spcPct val="0"/>
                </a:spcBef>
                <a:buClrTx/>
                <a:buSzTx/>
                <a:buFontTx/>
                <a:buNone/>
              </a:pPr>
              <a:t>69</a:t>
            </a:fld>
            <a:endParaRPr lang="en-US" altLang="en-US" sz="1200">
              <a:solidFill>
                <a:schemeClr val="accent1"/>
              </a:solidFill>
            </a:endParaRPr>
          </a:p>
        </p:txBody>
      </p:sp>
      <p:pic>
        <p:nvPicPr>
          <p:cNvPr id="3" name="Picture 2" descr="The animations illustrate the &quot;68-95-99.7 Rule&quot; in a normal distribution curve, which depicts a horizontal integer line ranging from minus 3 to 3. It shows three vertical lines on each side of the mean. This means that approximately 68 percent of the observations fall within standard deviation (sigma) of mean (mew). Approximately 95 percent of the observations fall within 2 times sigma of mew. And lastly, approximately 99.7 percent of the observations fall within 3 times sigma of mew."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677" y="449263"/>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575" y="452118"/>
            <a:ext cx="638175" cy="276225"/>
          </a:xfrm>
          <a:prstGeom prst="rect">
            <a:avLst/>
          </a:prstGeom>
        </p:spPr>
      </p:pic>
      <p:sp>
        <p:nvSpPr>
          <p:cNvPr id="12" name="TextBox 11"/>
          <p:cNvSpPr txBox="1">
            <a:spLocks noChangeArrowheads="1"/>
          </p:cNvSpPr>
          <p:nvPr/>
        </p:nvSpPr>
        <p:spPr bwMode="auto">
          <a:xfrm>
            <a:off x="728662" y="1403030"/>
            <a:ext cx="7686675" cy="1477962"/>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anchor="b">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28650" indent="-1714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defRPr/>
            </a:pPr>
            <a:r>
              <a:rPr lang="nb-NO" altLang="en-US" dirty="0">
                <a:solidFill>
                  <a:schemeClr val="tx1"/>
                </a:solidFill>
              </a:rPr>
              <a:t>I normalfordelingen med forventning </a:t>
            </a:r>
            <a:r>
              <a:rPr lang="nb-NO" altLang="en-US" i="1" dirty="0">
                <a:solidFill>
                  <a:schemeClr val="tx1"/>
                </a:solidFill>
              </a:rPr>
              <a:t>µ</a:t>
            </a:r>
            <a:r>
              <a:rPr lang="nb-NO" altLang="en-US" dirty="0">
                <a:solidFill>
                  <a:schemeClr val="tx1"/>
                </a:solidFill>
              </a:rPr>
              <a:t> og standardavvik </a:t>
            </a:r>
            <a:r>
              <a:rPr lang="nb-NO" altLang="en-US" i="1" dirty="0" err="1">
                <a:solidFill>
                  <a:schemeClr val="tx1"/>
                </a:solidFill>
              </a:rPr>
              <a:t>σ</a:t>
            </a:r>
            <a:r>
              <a:rPr lang="nb-NO" altLang="en-US" dirty="0">
                <a:solidFill>
                  <a:schemeClr val="tx1"/>
                </a:solidFill>
              </a:rPr>
              <a:t>:</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tilnærmet </a:t>
            </a:r>
            <a:r>
              <a:rPr lang="nb-NO" altLang="en-US" sz="2000" b="1" dirty="0">
                <a:solidFill>
                  <a:schemeClr val="tx1"/>
                </a:solidFill>
              </a:rPr>
              <a:t>68% </a:t>
            </a:r>
            <a:r>
              <a:rPr lang="nb-NO" altLang="en-US" sz="2000" dirty="0">
                <a:solidFill>
                  <a:schemeClr val="tx1"/>
                </a:solidFill>
              </a:rPr>
              <a:t>av observasjonene faller innenfor </a:t>
            </a:r>
            <a:r>
              <a:rPr lang="nb-NO" altLang="en-US" sz="2000" i="1" dirty="0" err="1">
                <a:solidFill>
                  <a:schemeClr val="tx1"/>
                </a:solidFill>
              </a:rPr>
              <a:t>σ</a:t>
            </a:r>
            <a:r>
              <a:rPr lang="nb-NO" altLang="en-US" sz="2000" dirty="0">
                <a:solidFill>
                  <a:schemeClr val="tx1"/>
                </a:solidFill>
              </a:rPr>
              <a:t> fra </a:t>
            </a:r>
            <a:r>
              <a:rPr lang="nb-NO" altLang="en-US" sz="2000" i="1" dirty="0">
                <a:solidFill>
                  <a:schemeClr val="tx1"/>
                </a:solidFill>
              </a:rPr>
              <a:t>µ.</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tilnærmet </a:t>
            </a:r>
            <a:r>
              <a:rPr lang="nb-NO" altLang="en-US" sz="2000" b="1" dirty="0">
                <a:solidFill>
                  <a:schemeClr val="tx1"/>
                </a:solidFill>
              </a:rPr>
              <a:t>95% </a:t>
            </a:r>
            <a:r>
              <a:rPr lang="nb-NO" altLang="en-US" sz="2000" dirty="0">
                <a:solidFill>
                  <a:schemeClr val="tx1"/>
                </a:solidFill>
              </a:rPr>
              <a:t>av observasjonene faller innenfor 2</a:t>
            </a:r>
            <a:r>
              <a:rPr lang="nb-NO" altLang="en-US" sz="2000" i="1" dirty="0">
                <a:solidFill>
                  <a:schemeClr val="tx1"/>
                </a:solidFill>
              </a:rPr>
              <a:t>σ</a:t>
            </a:r>
            <a:r>
              <a:rPr lang="nb-NO" altLang="en-US" sz="2000" dirty="0">
                <a:solidFill>
                  <a:schemeClr val="tx1"/>
                </a:solidFill>
              </a:rPr>
              <a:t> fra </a:t>
            </a:r>
            <a:r>
              <a:rPr lang="nb-NO" altLang="en-US" sz="2000" i="1" dirty="0">
                <a:solidFill>
                  <a:schemeClr val="tx1"/>
                </a:solidFill>
              </a:rPr>
              <a:t>µ.</a:t>
            </a:r>
          </a:p>
          <a:p>
            <a:pPr lvl="1" eaLnBrk="1" hangingPunct="1">
              <a:spcBef>
                <a:spcPct val="0"/>
              </a:spcBef>
              <a:spcAft>
                <a:spcPts val="600"/>
              </a:spcAft>
              <a:buClr>
                <a:schemeClr val="accent1"/>
              </a:buClr>
              <a:buSzTx/>
              <a:buFont typeface="Wingdings" panose="05000000000000000000" pitchFamily="2" charset="2"/>
              <a:buChar char="§"/>
              <a:defRPr/>
            </a:pPr>
            <a:r>
              <a:rPr lang="nb-NO" altLang="en-US" sz="2000" dirty="0">
                <a:solidFill>
                  <a:schemeClr val="tx1"/>
                </a:solidFill>
              </a:rPr>
              <a:t>tilnærmet </a:t>
            </a:r>
            <a:r>
              <a:rPr lang="nb-NO" altLang="en-US" sz="2000" b="1" dirty="0">
                <a:solidFill>
                  <a:schemeClr val="tx1"/>
                </a:solidFill>
              </a:rPr>
              <a:t>99.7% </a:t>
            </a:r>
            <a:r>
              <a:rPr lang="nb-NO" altLang="en-US" sz="2000" dirty="0">
                <a:solidFill>
                  <a:schemeClr val="tx1"/>
                </a:solidFill>
              </a:rPr>
              <a:t>av observasjonene faller innenfor 3</a:t>
            </a:r>
            <a:r>
              <a:rPr lang="nb-NO" altLang="en-US" sz="2000" i="1" dirty="0">
                <a:solidFill>
                  <a:schemeClr val="tx1"/>
                </a:solidFill>
              </a:rPr>
              <a:t>σ</a:t>
            </a:r>
            <a:r>
              <a:rPr lang="nb-NO" altLang="en-US" sz="2000" dirty="0">
                <a:solidFill>
                  <a:schemeClr val="tx1"/>
                </a:solidFill>
              </a:rPr>
              <a:t> fra </a:t>
            </a:r>
            <a:r>
              <a:rPr lang="nb-NO" altLang="en-US" sz="2000" i="1" dirty="0">
                <a:solidFill>
                  <a:schemeClr val="tx1"/>
                </a:solidFill>
              </a:rPr>
              <a:t>µ.</a:t>
            </a:r>
          </a:p>
        </p:txBody>
      </p:sp>
      <p:pic>
        <p:nvPicPr>
          <p:cNvPr id="83971" name="Picture 9" descr="already described"/>
          <p:cNvPicPr>
            <a:picLocks noChangeAspect="1"/>
          </p:cNvPicPr>
          <p:nvPr/>
        </p:nvPicPr>
        <p:blipFill>
          <a:blip r:embed="rId3" cstate="print">
            <a:extLst>
              <a:ext uri="{28A0092B-C50C-407E-A947-70E740481C1C}">
                <a14:useLocalDpi xmlns:a14="http://schemas.microsoft.com/office/drawing/2010/main" val="0"/>
              </a:ext>
            </a:extLst>
          </a:blip>
          <a:srcRect l="5362" r="4713" b="12131"/>
          <a:stretch>
            <a:fillRect/>
          </a:stretch>
        </p:blipFill>
        <p:spPr bwMode="auto">
          <a:xfrm>
            <a:off x="2417590" y="3233009"/>
            <a:ext cx="432117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descr="already described"/>
          <p:cNvSpPr/>
          <p:nvPr/>
        </p:nvSpPr>
        <p:spPr>
          <a:xfrm>
            <a:off x="4055890" y="4679222"/>
            <a:ext cx="1023938" cy="288925"/>
          </a:xfrm>
          <a:prstGeom prst="rect">
            <a:avLst/>
          </a:prstGeom>
          <a:solidFill>
            <a:srgbClr val="EDF5F4"/>
          </a:solidFill>
          <a:ln>
            <a:noFill/>
          </a:ln>
          <a:effectLst/>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p>
        </p:txBody>
      </p:sp>
      <p:sp>
        <p:nvSpPr>
          <p:cNvPr id="14" name="Rectangle 13" descr="already described"/>
          <p:cNvSpPr/>
          <p:nvPr/>
        </p:nvSpPr>
        <p:spPr>
          <a:xfrm>
            <a:off x="4079703" y="5085622"/>
            <a:ext cx="947737" cy="427037"/>
          </a:xfrm>
          <a:prstGeom prst="rect">
            <a:avLst/>
          </a:prstGeom>
          <a:solidFill>
            <a:srgbClr val="EDF5F4"/>
          </a:solidFill>
          <a:ln>
            <a:noFill/>
          </a:ln>
          <a:effectLst/>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p>
        </p:txBody>
      </p:sp>
      <p:sp>
        <p:nvSpPr>
          <p:cNvPr id="15" name="Rectangle 14" descr="already described"/>
          <p:cNvSpPr/>
          <p:nvPr/>
        </p:nvSpPr>
        <p:spPr>
          <a:xfrm>
            <a:off x="4055890" y="5441222"/>
            <a:ext cx="1023938" cy="517525"/>
          </a:xfrm>
          <a:prstGeom prst="rect">
            <a:avLst/>
          </a:prstGeom>
          <a:solidFill>
            <a:srgbClr val="EDF5F4"/>
          </a:solidFill>
          <a:ln>
            <a:noFill/>
          </a:ln>
          <a:effectLst/>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a:p>
        </p:txBody>
      </p:sp>
    </p:spTree>
    <p:extLst>
      <p:ext uri="{BB962C8B-B14F-4D97-AF65-F5344CB8AC3E}">
        <p14:creationId xmlns:p14="http://schemas.microsoft.com/office/powerpoint/2010/main" val="132752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par>
                                <p:cTn id="17" presetID="10" presetClass="exit" presetSubtype="0" fill="hold" grpId="0" nodeType="withEffect">
                                  <p:stCondLst>
                                    <p:cond delay="0"/>
                                  </p:stCondLst>
                                  <p:childTnLst>
                                    <p:animEffect transition="out" filter="fade">
                                      <p:cBhvr>
                                        <p:cTn id="18" dur="1000"/>
                                        <p:tgtEl>
                                          <p:spTgt spid="13"/>
                                        </p:tgtEl>
                                      </p:cBhvr>
                                    </p:animEffect>
                                    <p:set>
                                      <p:cBhvr>
                                        <p:cTn id="19" dur="1" fill="hold">
                                          <p:stCondLst>
                                            <p:cond delay="999"/>
                                          </p:stCondLst>
                                        </p:cTn>
                                        <p:tgtEl>
                                          <p:spTgt spid="13"/>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xit" presetSubtype="0" fill="hold" grpId="0" nodeType="withEffect">
                                  <p:stCondLst>
                                    <p:cond delay="0"/>
                                  </p:stCondLst>
                                  <p:childTnLst>
                                    <p:animEffect transition="out" filter="fade">
                                      <p:cBhvr>
                                        <p:cTn id="29" dur="1000"/>
                                        <p:tgtEl>
                                          <p:spTgt spid="14"/>
                                        </p:tgtEl>
                                      </p:cBhvr>
                                    </p:animEffect>
                                    <p:set>
                                      <p:cBhvr>
                                        <p:cTn id="30" dur="1" fill="hold">
                                          <p:stCondLst>
                                            <p:cond delay="999"/>
                                          </p:stCondLst>
                                        </p:cTn>
                                        <p:tgtEl>
                                          <p:spTgt spid="14"/>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par>
                                <p:cTn id="39" presetID="10" presetClass="exit" presetSubtype="0" fill="hold" grpId="0" nodeType="withEffect">
                                  <p:stCondLst>
                                    <p:cond delay="0"/>
                                  </p:stCondLst>
                                  <p:childTnLst>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grpId="2" nodeType="clickEffect">
                                  <p:stCondLst>
                                    <p:cond delay="0"/>
                                  </p:stCondLst>
                                  <p:childTnLst>
                                    <p:animEffect transition="out" filter="fade">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5" animBg="1"/>
      <p:bldP spid="13" grpId="0" animBg="1"/>
      <p:bldP spid="13" grpId="1" animBg="1"/>
      <p:bldP spid="13" grpId="2" animBg="1"/>
      <p:bldP spid="14" grpId="0" animBg="1"/>
      <p:bldP spid="14" grpId="1" animBg="1"/>
      <p:bldP spid="14" grpId="2"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60"/>
            <a:ext cx="7315200" cy="1691640"/>
          </a:xfrm>
        </p:spPr>
        <p:txBody>
          <a:bodyPr/>
          <a:lstStyle/>
          <a:p>
            <a:r>
              <a:rPr lang="nb-NO" b="1" noProof="0" dirty="0"/>
              <a:t>Kapittel 1 </a:t>
            </a:r>
            <a:br>
              <a:rPr lang="nb-NO" b="1" noProof="0" dirty="0"/>
            </a:br>
            <a:r>
              <a:rPr lang="nb-NO" b="1" noProof="0" dirty="0"/>
              <a:t>Utforske data — Fordelinger</a:t>
            </a:r>
            <a:br>
              <a:rPr lang="nb-NO" b="1" noProof="0" dirty="0"/>
            </a:br>
            <a:endParaRPr lang="nb-NO" b="1" noProof="0" dirty="0"/>
          </a:p>
        </p:txBody>
      </p:sp>
      <p:sp>
        <p:nvSpPr>
          <p:cNvPr id="2" name="Content Placeholder 1"/>
          <p:cNvSpPr>
            <a:spLocks noGrp="1"/>
          </p:cNvSpPr>
          <p:nvPr>
            <p:ph idx="1"/>
          </p:nvPr>
        </p:nvSpPr>
        <p:spPr/>
        <p:txBody>
          <a:bodyPr/>
          <a:lstStyle/>
          <a:p>
            <a:pPr defTabSz="914400" eaLnBrk="1" hangingPunct="1">
              <a:spcBef>
                <a:spcPct val="0"/>
              </a:spcBef>
              <a:spcAft>
                <a:spcPts val="1800"/>
              </a:spcAft>
              <a:buClrTx/>
              <a:buSzTx/>
              <a:buFontTx/>
              <a:buNone/>
            </a:pPr>
            <a:r>
              <a:rPr lang="nb-NO" altLang="en-US" b="1" noProof="0" dirty="0">
                <a:solidFill>
                  <a:schemeClr val="accent1"/>
                </a:solidFill>
              </a:rPr>
              <a:t>Introduksjon</a:t>
            </a:r>
          </a:p>
          <a:p>
            <a:pPr defTabSz="914400" eaLnBrk="1" hangingPunct="1">
              <a:spcBef>
                <a:spcPct val="0"/>
              </a:spcBef>
              <a:spcAft>
                <a:spcPts val="1800"/>
              </a:spcAft>
              <a:buClrTx/>
              <a:buSzTx/>
              <a:buFontTx/>
              <a:buNone/>
            </a:pPr>
            <a:r>
              <a:rPr lang="nb-NO" altLang="en-US" b="1" noProof="0" dirty="0">
                <a:solidFill>
                  <a:schemeClr val="accent1"/>
                </a:solidFill>
              </a:rPr>
              <a:t>1.1 Data</a:t>
            </a:r>
          </a:p>
          <a:p>
            <a:pPr defTabSz="914400" eaLnBrk="1" hangingPunct="1">
              <a:spcBef>
                <a:spcPct val="0"/>
              </a:spcBef>
              <a:spcAft>
                <a:spcPts val="1800"/>
              </a:spcAft>
              <a:buClrTx/>
              <a:buSzTx/>
              <a:buFontTx/>
              <a:buNone/>
            </a:pPr>
            <a:r>
              <a:rPr lang="nb-NO" altLang="en-US" b="1" noProof="0" dirty="0">
                <a:solidFill>
                  <a:schemeClr val="accent1"/>
                </a:solidFill>
              </a:rPr>
              <a:t>1.2 Presentere fordelinger med grafer</a:t>
            </a:r>
          </a:p>
          <a:p>
            <a:pPr defTabSz="914400" eaLnBrk="1" hangingPunct="1">
              <a:spcBef>
                <a:spcPct val="0"/>
              </a:spcBef>
              <a:spcAft>
                <a:spcPts val="1800"/>
              </a:spcAft>
              <a:buClrTx/>
              <a:buSzTx/>
              <a:buFontTx/>
              <a:buNone/>
            </a:pPr>
            <a:r>
              <a:rPr lang="nb-NO" altLang="en-US" b="1" noProof="0" dirty="0">
                <a:solidFill>
                  <a:schemeClr val="accent1"/>
                </a:solidFill>
              </a:rPr>
              <a:t>1.3 Beskrive fordelinger med tall</a:t>
            </a:r>
          </a:p>
          <a:p>
            <a:pPr defTabSz="914400" eaLnBrk="1" hangingPunct="1">
              <a:spcBef>
                <a:spcPct val="0"/>
              </a:spcBef>
              <a:spcAft>
                <a:spcPts val="1800"/>
              </a:spcAft>
              <a:buClrTx/>
              <a:buSzTx/>
              <a:buFontTx/>
              <a:buNone/>
            </a:pPr>
            <a:r>
              <a:rPr lang="nb-NO" altLang="en-US" b="1" noProof="0" dirty="0">
                <a:solidFill>
                  <a:schemeClr val="accent1"/>
                </a:solidFill>
              </a:rPr>
              <a:t>1.4 Tetthetskurver og normalfordelingen</a:t>
            </a:r>
          </a:p>
        </p:txBody>
      </p:sp>
      <p:sp>
        <p:nvSpPr>
          <p:cNvPr id="26626" name="Slide Number Placeholder 1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9ADBE9A-7AE7-4ED1-9D4D-4BEC091A466D}" type="slidenum">
              <a:rPr lang="en-US" altLang="en-US" sz="1400" smtClean="0">
                <a:solidFill>
                  <a:schemeClr val="accent1"/>
                </a:solidFill>
              </a:rPr>
              <a:pPr>
                <a:spcBef>
                  <a:spcPct val="0"/>
                </a:spcBef>
                <a:buClrTx/>
                <a:buSzTx/>
                <a:buFontTx/>
                <a:buNone/>
              </a:pPr>
              <a:t>7</a:t>
            </a:fld>
            <a:endParaRPr lang="en-US" altLang="en-US" sz="1400" dirty="0">
              <a:solidFill>
                <a:schemeClr val="accen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174625" y="147582"/>
            <a:ext cx="7772400" cy="774060"/>
          </a:xfrm>
        </p:spPr>
        <p:txBody>
          <a:bodyPr/>
          <a:lstStyle/>
          <a:p>
            <a:pPr eaLnBrk="1" hangingPunct="1"/>
            <a:r>
              <a:rPr lang="nb-NO" altLang="en-US" dirty="0">
                <a:ea typeface="ＭＳ Ｐゴシック" panose="020B0600070205080204" pitchFamily="34" charset="-128"/>
              </a:rPr>
              <a:t>Normalfordeling: Eksempel</a:t>
            </a:r>
            <a:endParaRPr lang="nb-NO" altLang="en-US" noProof="0" dirty="0">
              <a:ea typeface="ＭＳ Ｐゴシック" panose="020B0600070205080204" pitchFamily="34" charset="-128"/>
            </a:endParaRPr>
          </a:p>
        </p:txBody>
      </p:sp>
      <p:sp>
        <p:nvSpPr>
          <p:cNvPr id="768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C29ECF93-FF99-4436-9B4F-06174F731BA1}" type="slidenum">
              <a:rPr lang="en-US" altLang="en-US" sz="1200" smtClean="0">
                <a:solidFill>
                  <a:schemeClr val="accent1"/>
                </a:solidFill>
              </a:rPr>
              <a:pPr>
                <a:lnSpc>
                  <a:spcPct val="80000"/>
                </a:lnSpc>
                <a:spcBef>
                  <a:spcPct val="0"/>
                </a:spcBef>
                <a:buClrTx/>
                <a:buSzTx/>
                <a:buFontTx/>
                <a:buNone/>
              </a:pPr>
              <a:t>70</a:t>
            </a:fld>
            <a:endParaRPr lang="en-US" altLang="en-US" sz="1200">
              <a:solidFill>
                <a:schemeClr val="accent1"/>
              </a:solidFill>
            </a:endParaRPr>
          </a:p>
        </p:txBody>
      </p:sp>
      <p:sp>
        <p:nvSpPr>
          <p:cNvPr id="76805" name="Rectangle 3"/>
          <p:cNvSpPr txBox="1">
            <a:spLocks noChangeArrowheads="1"/>
          </p:cNvSpPr>
          <p:nvPr/>
        </p:nvSpPr>
        <p:spPr bwMode="auto">
          <a:xfrm>
            <a:off x="457200" y="1854200"/>
            <a:ext cx="4572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914400" eaLnBrk="1" hangingPunct="1">
              <a:spcBef>
                <a:spcPts val="700"/>
              </a:spcBef>
              <a:buClr>
                <a:schemeClr val="accent2"/>
              </a:buClr>
              <a:buSzPct val="60000"/>
              <a:buFont typeface="Monotype Sorts" charset="2"/>
              <a:buNone/>
            </a:pPr>
            <a:r>
              <a:rPr lang="nb-NO" altLang="en-US" sz="2400" b="1" u="sng" dirty="0">
                <a:solidFill>
                  <a:schemeClr val="accent1"/>
                </a:solidFill>
              </a:rPr>
              <a:t>Eksempel pH</a:t>
            </a:r>
            <a:r>
              <a:rPr lang="nb-NO" altLang="en-US" sz="2400" b="1" dirty="0">
                <a:solidFill>
                  <a:srgbClr val="0C4160"/>
                </a:solidFill>
              </a:rPr>
              <a:t>:</a:t>
            </a:r>
            <a:r>
              <a:rPr lang="nb-NO" altLang="en-US" sz="2400" dirty="0">
                <a:solidFill>
                  <a:schemeClr val="tx1"/>
                </a:solidFill>
              </a:rPr>
              <a:t> Histogram over pH-målinger i 105 prøver av regnvann.</a:t>
            </a:r>
          </a:p>
        </p:txBody>
      </p:sp>
      <p:sp>
        <p:nvSpPr>
          <p:cNvPr id="76806" name="Rectangle 1"/>
          <p:cNvSpPr>
            <a:spLocks noChangeArrowheads="1"/>
          </p:cNvSpPr>
          <p:nvPr/>
        </p:nvSpPr>
        <p:spPr bwMode="auto">
          <a:xfrm>
            <a:off x="457200" y="3200400"/>
            <a:ext cx="4165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sz="2400" dirty="0">
                <a:solidFill>
                  <a:schemeClr val="tx1"/>
                </a:solidFill>
              </a:rPr>
              <a:t>Den glatte kurven tegnet inn sammen med histogrammet er en </a:t>
            </a:r>
            <a:r>
              <a:rPr lang="nb-NO" altLang="en-US" sz="2400" b="1" dirty="0">
                <a:solidFill>
                  <a:srgbClr val="800000"/>
                </a:solidFill>
              </a:rPr>
              <a:t>normalfordelings-kurve</a:t>
            </a:r>
            <a:r>
              <a:rPr lang="nb-NO" altLang="en-US" sz="2400" dirty="0">
                <a:solidFill>
                  <a:schemeClr val="tx1"/>
                </a:solidFill>
              </a:rPr>
              <a:t>. Det ser ut som om normalfordelingen er en god </a:t>
            </a:r>
            <a:r>
              <a:rPr lang="nb-NO" altLang="en-US" sz="2400" b="1" dirty="0">
                <a:solidFill>
                  <a:srgbClr val="800000"/>
                </a:solidFill>
              </a:rPr>
              <a:t>tilnærming </a:t>
            </a:r>
            <a:r>
              <a:rPr lang="nb-NO" altLang="en-US" sz="2400" dirty="0">
                <a:solidFill>
                  <a:schemeClr val="tx1"/>
                </a:solidFill>
              </a:rPr>
              <a:t>til den observerte fordelingen.</a:t>
            </a:r>
          </a:p>
        </p:txBody>
      </p:sp>
      <p:pic>
        <p:nvPicPr>
          <p:cNvPr id="76804" name="Picture 4"/>
          <p:cNvPicPr>
            <a:picLocks noGrp="1" noChangeAspect="1" noChangeArrowheads="1"/>
          </p:cNvPicPr>
          <p:nvPr>
            <p:ph sz="half" idx="4294967295"/>
          </p:nvPr>
        </p:nvPicPr>
        <p:blipFill>
          <a:blip r:embed="rId2"/>
          <a:stretch>
            <a:fillRect/>
          </a:stretch>
        </p:blipFill>
        <p:spPr>
          <a:xfrm>
            <a:off x="5017294" y="1643062"/>
            <a:ext cx="4071937" cy="4071937"/>
          </a:xfrm>
        </p:spPr>
      </p:pic>
    </p:spTree>
    <p:extLst>
      <p:ext uri="{BB962C8B-B14F-4D97-AF65-F5344CB8AC3E}">
        <p14:creationId xmlns:p14="http://schemas.microsoft.com/office/powerpoint/2010/main" val="1669019252"/>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68-95-99.7-regelen 2</a:t>
            </a:r>
            <a:endParaRPr lang="nb-NO" noProof="0" dirty="0"/>
          </a:p>
        </p:txBody>
      </p:sp>
      <p:sp>
        <p:nvSpPr>
          <p:cNvPr id="849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D8285B03-3E69-4BF5-98B0-A3BB24620F22}" type="slidenum">
              <a:rPr lang="en-US" altLang="en-US" sz="1200" smtClean="0">
                <a:solidFill>
                  <a:schemeClr val="accent1"/>
                </a:solidFill>
              </a:rPr>
              <a:pPr>
                <a:lnSpc>
                  <a:spcPct val="80000"/>
                </a:lnSpc>
                <a:spcBef>
                  <a:spcPct val="0"/>
                </a:spcBef>
                <a:buClrTx/>
                <a:buSzTx/>
                <a:buFontTx/>
                <a:buNone/>
              </a:pPr>
              <a:t>71</a:t>
            </a:fld>
            <a:endParaRPr lang="en-US" altLang="en-US" sz="1200">
              <a:solidFill>
                <a:schemeClr val="accent1"/>
              </a:solidFill>
            </a:endParaRPr>
          </a:p>
        </p:txBody>
      </p:sp>
      <mc:AlternateContent xmlns:mc="http://schemas.openxmlformats.org/markup-compatibility/2006" xmlns:a14="http://schemas.microsoft.com/office/drawing/2010/main">
        <mc:Choice Requires="a14">
          <p:sp>
            <p:nvSpPr>
              <p:cNvPr id="84995" name="Rectangle 3"/>
              <p:cNvSpPr txBox="1">
                <a:spLocks noChangeArrowheads="1"/>
              </p:cNvSpPr>
              <p:nvPr/>
            </p:nvSpPr>
            <p:spPr bwMode="auto">
              <a:xfrm>
                <a:off x="304800" y="1168400"/>
                <a:ext cx="8534400" cy="27419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40000"/>
                  </a:spcBef>
                  <a:buClr>
                    <a:schemeClr val="accent2"/>
                  </a:buClr>
                  <a:buSzPct val="60000"/>
                  <a:buFontTx/>
                  <a:buNone/>
                </a:pPr>
                <a:r>
                  <a:rPr lang="nb-NO" altLang="en-US" dirty="0">
                    <a:solidFill>
                      <a:srgbClr val="000000"/>
                    </a:solidFill>
                  </a:rPr>
                  <a:t>Fordelingen til 105 pH-målinger ser ut til å være tilnærmet normal med </a:t>
                </a:r>
                <a:r>
                  <a:rPr lang="nb-NO" altLang="en-US" dirty="0">
                    <a:solidFill>
                      <a:schemeClr val="tx1"/>
                    </a:solidFill>
                  </a:rPr>
                  <a:t>forventning </a:t>
                </a:r>
                <a:r>
                  <a:rPr lang="nb-NO" altLang="en-US" i="1" dirty="0">
                    <a:solidFill>
                      <a:schemeClr val="tx1"/>
                    </a:solidFill>
                  </a:rPr>
                  <a:t>µ=</a:t>
                </a:r>
                <a:r>
                  <a:rPr lang="nb-NO" altLang="en-US" dirty="0">
                    <a:solidFill>
                      <a:schemeClr val="tx1"/>
                    </a:solidFill>
                  </a:rPr>
                  <a:t>5.43 og standardavvik </a:t>
                </a:r>
                <a:r>
                  <a:rPr lang="nb-NO" altLang="en-US" i="1" dirty="0" err="1">
                    <a:solidFill>
                      <a:schemeClr val="tx1"/>
                    </a:solidFill>
                  </a:rPr>
                  <a:t>σ</a:t>
                </a:r>
                <a:r>
                  <a:rPr lang="nb-NO" altLang="en-US" i="1" dirty="0">
                    <a:solidFill>
                      <a:schemeClr val="tx1"/>
                    </a:solidFill>
                  </a:rPr>
                  <a:t>=</a:t>
                </a:r>
                <a:r>
                  <a:rPr lang="nb-NO" altLang="en-US" dirty="0">
                    <a:solidFill>
                      <a:schemeClr val="tx1"/>
                    </a:solidFill>
                  </a:rPr>
                  <a:t>0.54</a:t>
                </a:r>
                <a:r>
                  <a:rPr lang="nb-NO" altLang="en-US" dirty="0">
                    <a:solidFill>
                      <a:srgbClr val="000000"/>
                    </a:solidFill>
                  </a:rPr>
                  <a:t>, </a:t>
                </a:r>
                <a:r>
                  <a:rPr lang="nb-NO" altLang="en-US" dirty="0" err="1">
                    <a:solidFill>
                      <a:srgbClr val="000000"/>
                    </a:solidFill>
                  </a:rPr>
                  <a:t>dvs</a:t>
                </a:r>
                <a:r>
                  <a:rPr lang="nb-NO" altLang="en-US" dirty="0">
                    <a:solidFill>
                      <a:srgbClr val="000000"/>
                    </a:solidFill>
                  </a:rPr>
                  <a:t> tilnærmet </a:t>
                </a:r>
                <a:r>
                  <a:rPr lang="nb-NO" altLang="en-US" i="1" dirty="0">
                    <a:solidFill>
                      <a:srgbClr val="000000"/>
                    </a:solidFill>
                  </a:rPr>
                  <a:t>N</a:t>
                </a:r>
                <a:r>
                  <a:rPr lang="nb-NO" altLang="en-US" dirty="0">
                    <a:solidFill>
                      <a:srgbClr val="000000"/>
                    </a:solidFill>
                  </a:rPr>
                  <a:t>(5.43, 0.54).</a:t>
                </a: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Tegn den normale tetthets-kurven for denne fordelingen.</a:t>
                </a: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Vi vet: </a:t>
                </a:r>
                <a:r>
                  <a:rPr lang="nb-NO" altLang="en-US" dirty="0" err="1">
                    <a:solidFill>
                      <a:srgbClr val="000000"/>
                    </a:solidFill>
                  </a:rPr>
                  <a:t>ca</a:t>
                </a:r>
                <a:r>
                  <a:rPr lang="nb-NO" altLang="en-US" dirty="0">
                    <a:solidFill>
                      <a:srgbClr val="000000"/>
                    </a:solidFill>
                  </a:rPr>
                  <a:t> 95% ligger i intervallet: </a:t>
                </a:r>
                <a14:m>
                  <m:oMath xmlns:m="http://schemas.openxmlformats.org/officeDocument/2006/math">
                    <m:r>
                      <a:rPr lang="nb-NO" altLang="en-US" i="1">
                        <a:solidFill>
                          <a:srgbClr val="000000"/>
                        </a:solidFill>
                        <a:latin typeface="Cambria Math" panose="02040503050406030204" pitchFamily="18" charset="0"/>
                      </a:rPr>
                      <m:t>5.43</m:t>
                    </m:r>
                    <m:r>
                      <a:rPr lang="nb-NO" altLang="en-US" i="1">
                        <a:solidFill>
                          <a:srgbClr val="000000"/>
                        </a:solidFill>
                        <a:latin typeface="Cambria Math" panose="02040503050406030204" pitchFamily="18" charset="0"/>
                        <a:ea typeface="Cambria Math" panose="02040503050406030204" pitchFamily="18" charset="0"/>
                      </a:rPr>
                      <m:t>±2×0.54=(4.35,6.51)</m:t>
                    </m:r>
                  </m:oMath>
                </a14:m>
                <a:endParaRPr lang="nb-NO" altLang="en-US" dirty="0">
                  <a:solidFill>
                    <a:srgbClr val="000000"/>
                  </a:solidFill>
                </a:endParaRP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Hvilken prosent av da målinger er mindre enn 4.35?</a:t>
                </a: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Vi vet i tillegg: </a:t>
                </a:r>
                <a:r>
                  <a:rPr lang="nb-NO" altLang="en-US" dirty="0" err="1">
                    <a:solidFill>
                      <a:srgbClr val="000000"/>
                    </a:solidFill>
                  </a:rPr>
                  <a:t>ca</a:t>
                </a:r>
                <a:r>
                  <a:rPr lang="nb-NO" altLang="en-US" dirty="0">
                    <a:solidFill>
                      <a:srgbClr val="000000"/>
                    </a:solidFill>
                  </a:rPr>
                  <a:t> 68% ligger i intervallet: </a:t>
                </a:r>
                <a14:m>
                  <m:oMath xmlns:m="http://schemas.openxmlformats.org/officeDocument/2006/math">
                    <m:r>
                      <a:rPr lang="nb-NO" altLang="en-US" i="1">
                        <a:solidFill>
                          <a:srgbClr val="000000"/>
                        </a:solidFill>
                        <a:latin typeface="Cambria Math" panose="02040503050406030204" pitchFamily="18" charset="0"/>
                      </a:rPr>
                      <m:t>5.43</m:t>
                    </m:r>
                    <m:r>
                      <a:rPr lang="nb-NO" altLang="en-US" i="1">
                        <a:solidFill>
                          <a:srgbClr val="000000"/>
                        </a:solidFill>
                        <a:latin typeface="Cambria Math" panose="02040503050406030204" pitchFamily="18" charset="0"/>
                        <a:ea typeface="Cambria Math" panose="02040503050406030204" pitchFamily="18" charset="0"/>
                      </a:rPr>
                      <m:t>±0.54=(4.89,5.97)</m:t>
                    </m:r>
                  </m:oMath>
                </a14:m>
                <a:endParaRPr lang="nb-NO" altLang="en-US" dirty="0">
                  <a:solidFill>
                    <a:srgbClr val="000000"/>
                  </a:solidFill>
                </a:endParaRPr>
              </a:p>
              <a:p>
                <a:pPr eaLnBrk="1" hangingPunct="1">
                  <a:spcBef>
                    <a:spcPct val="40000"/>
                  </a:spcBef>
                  <a:buClr>
                    <a:srgbClr val="800000"/>
                  </a:buClr>
                  <a:buSzPct val="60000"/>
                  <a:buFont typeface="Wingdings" panose="05000000000000000000" pitchFamily="2" charset="2"/>
                  <a:buChar char="ü"/>
                </a:pPr>
                <a:r>
                  <a:rPr lang="nb-NO" altLang="en-US" dirty="0">
                    <a:solidFill>
                      <a:srgbClr val="000000"/>
                    </a:solidFill>
                  </a:rPr>
                  <a:t>Hvilken prosent av målinger er da mellom 5.97 og 6.51?</a:t>
                </a:r>
              </a:p>
            </p:txBody>
          </p:sp>
        </mc:Choice>
        <mc:Fallback xmlns="">
          <p:sp>
            <p:nvSpPr>
              <p:cNvPr id="84995" name="Rectangle 3"/>
              <p:cNvSpPr txBox="1">
                <a:spLocks noRot="1" noChangeAspect="1" noMove="1" noResize="1" noEditPoints="1" noAdjustHandles="1" noChangeArrowheads="1" noChangeShapeType="1" noTextEdit="1"/>
              </p:cNvSpPr>
              <p:nvPr/>
            </p:nvSpPr>
            <p:spPr bwMode="auto">
              <a:xfrm>
                <a:off x="304800" y="1168400"/>
                <a:ext cx="8534400" cy="2741933"/>
              </a:xfrm>
              <a:prstGeom prst="rect">
                <a:avLst/>
              </a:prstGeom>
              <a:blipFill>
                <a:blip r:embed="rId3"/>
                <a:stretch>
                  <a:fillRect l="-744" t="-922" b="-73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noFill/>
                  </a:rPr>
                  <a:t> </a:t>
                </a:r>
              </a:p>
            </p:txBody>
          </p:sp>
        </mc:Fallback>
      </mc:AlternateContent>
      <p:pic>
        <p:nvPicPr>
          <p:cNvPr id="42" name="Picture 41"/>
          <p:cNvPicPr>
            <a:picLocks noChangeAspect="1"/>
          </p:cNvPicPr>
          <p:nvPr/>
        </p:nvPicPr>
        <p:blipFill>
          <a:blip r:embed="rId4"/>
          <a:stretch>
            <a:fillRect/>
          </a:stretch>
        </p:blipFill>
        <p:spPr bwMode="auto">
          <a:xfrm>
            <a:off x="0" y="4255162"/>
            <a:ext cx="2901555" cy="227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5"/>
          <a:stretch>
            <a:fillRect/>
          </a:stretch>
        </p:blipFill>
        <p:spPr bwMode="auto">
          <a:xfrm>
            <a:off x="2971801" y="4259606"/>
            <a:ext cx="3047824" cy="235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6"/>
          <a:stretch>
            <a:fillRect/>
          </a:stretch>
        </p:blipFill>
        <p:spPr bwMode="auto">
          <a:xfrm>
            <a:off x="6248400" y="4120272"/>
            <a:ext cx="2808999" cy="245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638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4995">
                                            <p:txEl>
                                              <p:pRg st="2" end="2"/>
                                            </p:txEl>
                                          </p:spTgt>
                                        </p:tgtEl>
                                        <p:attrNameLst>
                                          <p:attrName>style.visibility</p:attrName>
                                        </p:attrNameLst>
                                      </p:cBhvr>
                                      <p:to>
                                        <p:strVal val="visible"/>
                                      </p:to>
                                    </p:set>
                                    <p:anim calcmode="lin" valueType="num">
                                      <p:cBhvr additive="base">
                                        <p:cTn id="12" dur="500"/>
                                        <p:tgtEl>
                                          <p:spTgt spid="84995">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849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4995">
                                            <p:txEl>
                                              <p:pRg st="3" end="3"/>
                                            </p:txEl>
                                          </p:spTgt>
                                        </p:tgtEl>
                                        <p:attrNameLst>
                                          <p:attrName>style.visibility</p:attrName>
                                        </p:attrNameLst>
                                      </p:cBhvr>
                                      <p:to>
                                        <p:strVal val="visible"/>
                                      </p:to>
                                    </p:set>
                                    <p:anim calcmode="lin" valueType="num">
                                      <p:cBhvr additive="base">
                                        <p:cTn id="18" dur="500"/>
                                        <p:tgtEl>
                                          <p:spTgt spid="84995">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84995">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4995">
                                            <p:txEl>
                                              <p:pRg st="4" end="4"/>
                                            </p:txEl>
                                          </p:spTgt>
                                        </p:tgtEl>
                                        <p:attrNameLst>
                                          <p:attrName>style.visibility</p:attrName>
                                        </p:attrNameLst>
                                      </p:cBhvr>
                                      <p:to>
                                        <p:strVal val="visible"/>
                                      </p:to>
                                    </p:set>
                                    <p:anim calcmode="lin" valueType="num">
                                      <p:cBhvr additive="base">
                                        <p:cTn id="29" dur="500"/>
                                        <p:tgtEl>
                                          <p:spTgt spid="84995">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499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4995">
                                            <p:txEl>
                                              <p:pRg st="5" end="5"/>
                                            </p:txEl>
                                          </p:spTgt>
                                        </p:tgtEl>
                                        <p:attrNameLst>
                                          <p:attrName>style.visibility</p:attrName>
                                        </p:attrNameLst>
                                      </p:cBhvr>
                                      <p:to>
                                        <p:strVal val="visible"/>
                                      </p:to>
                                    </p:set>
                                    <p:anim calcmode="lin" valueType="num">
                                      <p:cBhvr additive="base">
                                        <p:cTn id="35" dur="500"/>
                                        <p:tgtEl>
                                          <p:spTgt spid="84995">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4995">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461449"/>
            <a:ext cx="7772400" cy="771623"/>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a:solidFill>
                  <a:srgbClr val="0000FF"/>
                </a:solidFill>
                <a:latin typeface="Arial" pitchFamily="34" charset="0"/>
                <a:cs typeface="Arial" pitchFamily="34" charset="0"/>
              </a:rPr>
              <a:t>Standardisering</a:t>
            </a:r>
          </a:p>
        </p:txBody>
      </p:sp>
      <p:sp>
        <p:nvSpPr>
          <p:cNvPr id="3" name="Text Placeholder 2"/>
          <p:cNvSpPr txBox="1">
            <a:spLocks noGrp="1"/>
          </p:cNvSpPr>
          <p:nvPr>
            <p:ph type="body" idx="4294967295"/>
          </p:nvPr>
        </p:nvSpPr>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800" dirty="0">
                <a:latin typeface="Arial" pitchFamily="34" charset="0"/>
                <a:cs typeface="Arial" pitchFamily="34" charset="0"/>
              </a:rPr>
              <a:t>68-95-99.7-regelen er et eksempel på at alle normalfordelinger deler egenskaper</a:t>
            </a:r>
          </a:p>
          <a:p>
            <a:pPr lvl="0"/>
            <a:r>
              <a:rPr lang="nb-NO" sz="2800" dirty="0">
                <a:latin typeface="Arial" pitchFamily="34" charset="0"/>
                <a:cs typeface="Arial" pitchFamily="34" charset="0"/>
              </a:rPr>
              <a:t>Dersom vi måler i enheter standardavvik </a:t>
            </a:r>
            <a:r>
              <a:rPr lang="nb-NO" sz="2800" dirty="0">
                <a:latin typeface="Arial" pitchFamily="34" charset="0"/>
                <a:ea typeface="DejaVu Sans" pitchFamily="32"/>
                <a:cs typeface="Arial" pitchFamily="34" charset="0"/>
              </a:rPr>
              <a:t>σ</a:t>
            </a:r>
            <a:r>
              <a:rPr lang="nb-NO" sz="2800" dirty="0">
                <a:latin typeface="Arial" pitchFamily="34" charset="0"/>
                <a:cs typeface="Arial" pitchFamily="34" charset="0"/>
              </a:rPr>
              <a:t> rundt forventningen </a:t>
            </a:r>
            <a:r>
              <a:rPr lang="nb-NO" sz="2800" dirty="0">
                <a:latin typeface="Arial" pitchFamily="34" charset="0"/>
                <a:ea typeface="DejaVu Sans" pitchFamily="32"/>
                <a:cs typeface="Arial" pitchFamily="34" charset="0"/>
              </a:rPr>
              <a:t>μ er </a:t>
            </a:r>
            <a:r>
              <a:rPr lang="nb-NO" sz="2800" dirty="0">
                <a:solidFill>
                  <a:srgbClr val="FF0000"/>
                </a:solidFill>
                <a:latin typeface="Arial" pitchFamily="34" charset="0"/>
                <a:ea typeface="DejaVu Sans" pitchFamily="32"/>
                <a:cs typeface="Arial" pitchFamily="34" charset="0"/>
              </a:rPr>
              <a:t>alle normalfordelinger like</a:t>
            </a:r>
          </a:p>
          <a:p>
            <a:pPr lvl="0"/>
            <a:r>
              <a:rPr lang="nb-NO" sz="2800" dirty="0">
                <a:latin typeface="Arial" pitchFamily="34" charset="0"/>
                <a:ea typeface="DejaVu Sans" pitchFamily="32"/>
                <a:cs typeface="Arial" pitchFamily="34" charset="0"/>
              </a:rPr>
              <a:t>Dette gjør det nyttig å standardisere normalfordelte variable</a:t>
            </a:r>
          </a:p>
        </p:txBody>
      </p:sp>
    </p:spTree>
    <p:extLst>
      <p:ext uri="{BB962C8B-B14F-4D97-AF65-F5344CB8AC3E}">
        <p14:creationId xmlns:p14="http://schemas.microsoft.com/office/powerpoint/2010/main" val="74077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800" dirty="0">
                <a:latin typeface="Arial" pitchFamily="34" charset="0"/>
                <a:cs typeface="Arial" pitchFamily="34" charset="0"/>
              </a:rPr>
              <a:t>Hvis x er en observasjon fra en fordeling som har forventing </a:t>
            </a:r>
            <a:r>
              <a:rPr lang="nb-NO" sz="2800" dirty="0">
                <a:latin typeface="Arial" pitchFamily="34" charset="0"/>
                <a:ea typeface="DejaVu Sans" pitchFamily="32"/>
                <a:cs typeface="Arial" pitchFamily="34" charset="0"/>
              </a:rPr>
              <a:t>μ og standard avvik σ, så er den </a:t>
            </a:r>
            <a:r>
              <a:rPr lang="nb-NO" sz="2800" dirty="0">
                <a:solidFill>
                  <a:srgbClr val="FF0000"/>
                </a:solidFill>
                <a:latin typeface="Arial" pitchFamily="34" charset="0"/>
                <a:ea typeface="DejaVu Sans" pitchFamily="32"/>
                <a:cs typeface="Arial" pitchFamily="34" charset="0"/>
              </a:rPr>
              <a:t>standardiserte verdien av x</a:t>
            </a:r>
            <a:r>
              <a:rPr lang="nb-NO" sz="2800" dirty="0">
                <a:latin typeface="Arial" pitchFamily="34" charset="0"/>
                <a:ea typeface="DejaVu Sans" pitchFamily="32"/>
                <a:cs typeface="Arial" pitchFamily="34" charset="0"/>
              </a:rPr>
              <a:t> lik</a:t>
            </a:r>
          </a:p>
          <a:p>
            <a:pPr lvl="0">
              <a:buNone/>
            </a:pPr>
            <a:endParaRPr lang="nb-NO" sz="2800" dirty="0">
              <a:latin typeface="Times" pitchFamily="18"/>
              <a:ea typeface="DejaVu Sans" pitchFamily="32"/>
              <a:cs typeface="DejaVu Sans" pitchFamily="32"/>
            </a:endParaRPr>
          </a:p>
          <a:p>
            <a:pPr lvl="0">
              <a:buNone/>
            </a:pPr>
            <a:r>
              <a:rPr lang="nb-NO" sz="2800" dirty="0">
                <a:latin typeface="Times New Roman" pitchFamily="18"/>
                <a:ea typeface="DejaVu Sans" pitchFamily="32"/>
                <a:cs typeface="DejaVu Sans" pitchFamily="32"/>
              </a:rPr>
              <a:t>           </a:t>
            </a:r>
          </a:p>
          <a:p>
            <a:pPr lvl="0">
              <a:buNone/>
            </a:pPr>
            <a:endParaRPr lang="nb-NO" sz="2800" dirty="0">
              <a:latin typeface="Times New Roman" pitchFamily="18"/>
              <a:ea typeface="DejaVu Sans" pitchFamily="32"/>
              <a:cs typeface="DejaVu Sans" pitchFamily="32"/>
            </a:endParaRPr>
          </a:p>
          <a:p>
            <a:pPr lvl="0"/>
            <a:r>
              <a:rPr lang="nb-NO" sz="2800" dirty="0">
                <a:latin typeface="Arial" pitchFamily="34" charset="0"/>
                <a:ea typeface="DejaVu Sans" pitchFamily="32"/>
                <a:cs typeface="Arial" pitchFamily="34" charset="0"/>
              </a:rPr>
              <a:t>En standardisert verdi kalles ofte </a:t>
            </a:r>
            <a:r>
              <a:rPr lang="nb-NO" sz="2800" dirty="0">
                <a:solidFill>
                  <a:srgbClr val="FF0000"/>
                </a:solidFill>
                <a:latin typeface="Arial" pitchFamily="34" charset="0"/>
                <a:ea typeface="DejaVu Sans" pitchFamily="32"/>
                <a:cs typeface="Arial" pitchFamily="34" charset="0"/>
              </a:rPr>
              <a:t>z-score</a:t>
            </a:r>
          </a:p>
          <a:p>
            <a:pPr lvl="0">
              <a:buNone/>
            </a:pPr>
            <a:endParaRPr lang="nb-NO" dirty="0">
              <a:latin typeface="Times New Roman" pitchFamily="18"/>
              <a:ea typeface="DejaVu Sans" pitchFamily="32"/>
              <a:cs typeface="DejaVu Sans" pitchFamily="32"/>
            </a:endParaRPr>
          </a:p>
        </p:txBody>
      </p:sp>
      <p:sp>
        <p:nvSpPr>
          <p:cNvPr id="3" name="Title 2"/>
          <p:cNvSpPr txBox="1">
            <a:spLocks noGrp="1"/>
          </p:cNvSpPr>
          <p:nvPr>
            <p:ph type="title" idx="4294967295"/>
          </p:nvPr>
        </p:nvSpPr>
        <p:spPr>
          <a:xfrm>
            <a:off x="685799" y="867529"/>
            <a:ext cx="7772400" cy="771623"/>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a:solidFill>
                  <a:srgbClr val="0000FF"/>
                </a:solidFill>
                <a:latin typeface="Arial" pitchFamily="34" charset="0"/>
                <a:cs typeface="Arial" pitchFamily="34" charset="0"/>
              </a:rPr>
              <a:t>Standardisering og z-score</a:t>
            </a:r>
          </a:p>
        </p:txBody>
      </p:sp>
      <p:graphicFrame>
        <p:nvGraphicFramePr>
          <p:cNvPr id="4098" name="Object 5"/>
          <p:cNvGraphicFramePr>
            <a:graphicFrameLocks noChangeAspect="1"/>
          </p:cNvGraphicFramePr>
          <p:nvPr>
            <p:extLst>
              <p:ext uri="{D42A27DB-BD31-4B8C-83A1-F6EECF244321}">
                <p14:modId xmlns:p14="http://schemas.microsoft.com/office/powerpoint/2010/main" val="1808409601"/>
              </p:ext>
            </p:extLst>
          </p:nvPr>
        </p:nvGraphicFramePr>
        <p:xfrm>
          <a:off x="3459162" y="4314888"/>
          <a:ext cx="1364298" cy="904875"/>
        </p:xfrm>
        <a:graphic>
          <a:graphicData uri="http://schemas.openxmlformats.org/presentationml/2006/ole">
            <mc:AlternateContent xmlns:mc="http://schemas.openxmlformats.org/markup-compatibility/2006">
              <mc:Choice xmlns:v="urn:schemas-microsoft-com:vml" Requires="v">
                <p:oleObj spid="_x0000_s110628" name="Equation" r:id="rId4" imgW="609480" imgH="393480" progId="Equation.DSMT4">
                  <p:embed/>
                </p:oleObj>
              </mc:Choice>
              <mc:Fallback>
                <p:oleObj name="Equation" r:id="rId4" imgW="609480" imgH="393480" progId="Equation.DSMT4">
                  <p:embed/>
                  <p:pic>
                    <p:nvPicPr>
                      <p:cNvPr id="409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9162" y="4314888"/>
                        <a:ext cx="1364298" cy="904875"/>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167609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607320"/>
            <a:ext cx="7772400" cy="1146960"/>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a:solidFill>
                  <a:srgbClr val="0000FF"/>
                </a:solidFill>
                <a:latin typeface="Arial" pitchFamily="34" charset="0"/>
                <a:cs typeface="Arial" pitchFamily="34" charset="0"/>
              </a:rPr>
              <a:t>z-score</a:t>
            </a:r>
          </a:p>
        </p:txBody>
      </p:sp>
      <p:sp>
        <p:nvSpPr>
          <p:cNvPr id="3" name="Text Placeholder 2"/>
          <p:cNvSpPr txBox="1">
            <a:spLocks noGrp="1"/>
          </p:cNvSpPr>
          <p:nvPr>
            <p:ph type="body" idx="4294967295"/>
          </p:nvPr>
        </p:nvSpPr>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dirty="0">
                <a:latin typeface="Arial" pitchFamily="34" charset="0"/>
                <a:ea typeface="DejaVu Sans" pitchFamily="32"/>
                <a:cs typeface="Arial" pitchFamily="34" charset="0"/>
              </a:rPr>
              <a:t>F</a:t>
            </a:r>
            <a:r>
              <a:rPr lang="nb-NO" sz="2800" dirty="0">
                <a:latin typeface="Arial" pitchFamily="34" charset="0"/>
                <a:ea typeface="DejaVu Sans" pitchFamily="32"/>
                <a:cs typeface="Arial" pitchFamily="34" charset="0"/>
              </a:rPr>
              <a:t>orteller hvor mange standardavvik den opprinnelige observasjon er forskjellig fra forventningen</a:t>
            </a:r>
          </a:p>
          <a:p>
            <a:pPr lvl="0"/>
            <a:endParaRPr lang="nb-NO" sz="2800" dirty="0">
              <a:latin typeface="Arial" pitchFamily="34" charset="0"/>
              <a:ea typeface="DejaVu Sans" pitchFamily="32"/>
              <a:cs typeface="Arial" pitchFamily="34" charset="0"/>
            </a:endParaRPr>
          </a:p>
          <a:p>
            <a:pPr lvl="0"/>
            <a:r>
              <a:rPr lang="nb-NO" sz="2800" dirty="0">
                <a:latin typeface="Arial" pitchFamily="34" charset="0"/>
                <a:ea typeface="DejaVu Sans" pitchFamily="32"/>
                <a:cs typeface="Arial" pitchFamily="34" charset="0"/>
              </a:rPr>
              <a:t>x </a:t>
            </a:r>
            <a:r>
              <a:rPr lang="nb-NO" sz="2800" dirty="0">
                <a:solidFill>
                  <a:srgbClr val="FF0000"/>
                </a:solidFill>
                <a:latin typeface="Arial" pitchFamily="34" charset="0"/>
                <a:ea typeface="DejaVu Sans" pitchFamily="32"/>
                <a:cs typeface="Arial" pitchFamily="34" charset="0"/>
              </a:rPr>
              <a:t>større</a:t>
            </a:r>
            <a:r>
              <a:rPr lang="nb-NO" sz="2800" dirty="0">
                <a:latin typeface="Arial" pitchFamily="34" charset="0"/>
                <a:ea typeface="DejaVu Sans" pitchFamily="32"/>
                <a:cs typeface="Arial" pitchFamily="34" charset="0"/>
              </a:rPr>
              <a:t> enn forventningen μ får </a:t>
            </a:r>
            <a:r>
              <a:rPr lang="nb-NO" sz="2800" dirty="0">
                <a:solidFill>
                  <a:srgbClr val="FF0000"/>
                </a:solidFill>
                <a:latin typeface="Arial" pitchFamily="34" charset="0"/>
                <a:ea typeface="DejaVu Sans" pitchFamily="32"/>
                <a:cs typeface="Arial" pitchFamily="34" charset="0"/>
              </a:rPr>
              <a:t>positiv</a:t>
            </a:r>
            <a:r>
              <a:rPr lang="nb-NO" sz="2800" dirty="0">
                <a:latin typeface="Arial" pitchFamily="34" charset="0"/>
                <a:ea typeface="DejaVu Sans" pitchFamily="32"/>
                <a:cs typeface="Arial" pitchFamily="34" charset="0"/>
              </a:rPr>
              <a:t> z-score</a:t>
            </a:r>
          </a:p>
          <a:p>
            <a:pPr lvl="0"/>
            <a:r>
              <a:rPr lang="nb-NO" sz="2800" dirty="0">
                <a:latin typeface="Arial" pitchFamily="34" charset="0"/>
                <a:ea typeface="DejaVu Sans" pitchFamily="32"/>
                <a:cs typeface="Arial" pitchFamily="34" charset="0"/>
              </a:rPr>
              <a:t>x </a:t>
            </a:r>
            <a:r>
              <a:rPr lang="nb-NO" sz="2800" dirty="0">
                <a:solidFill>
                  <a:srgbClr val="FF0000"/>
                </a:solidFill>
                <a:latin typeface="Arial" pitchFamily="34" charset="0"/>
                <a:ea typeface="DejaVu Sans" pitchFamily="32"/>
                <a:cs typeface="Arial" pitchFamily="34" charset="0"/>
              </a:rPr>
              <a:t>mindre</a:t>
            </a:r>
            <a:r>
              <a:rPr lang="nb-NO" sz="2800" dirty="0">
                <a:latin typeface="Arial" pitchFamily="34" charset="0"/>
                <a:ea typeface="DejaVu Sans" pitchFamily="32"/>
                <a:cs typeface="Arial" pitchFamily="34" charset="0"/>
              </a:rPr>
              <a:t> enn μ får </a:t>
            </a:r>
            <a:r>
              <a:rPr lang="nb-NO" sz="2800" dirty="0">
                <a:solidFill>
                  <a:srgbClr val="FF0000"/>
                </a:solidFill>
                <a:latin typeface="Arial" pitchFamily="34" charset="0"/>
                <a:ea typeface="DejaVu Sans" pitchFamily="32"/>
                <a:cs typeface="Arial" pitchFamily="34" charset="0"/>
              </a:rPr>
              <a:t>negativ</a:t>
            </a:r>
            <a:r>
              <a:rPr lang="nb-NO" sz="2800" dirty="0">
                <a:latin typeface="Arial" pitchFamily="34" charset="0"/>
                <a:ea typeface="DejaVu Sans" pitchFamily="32"/>
                <a:cs typeface="Arial" pitchFamily="34" charset="0"/>
              </a:rPr>
              <a:t> z-score</a:t>
            </a:r>
          </a:p>
        </p:txBody>
      </p:sp>
    </p:spTree>
    <p:extLst>
      <p:ext uri="{BB962C8B-B14F-4D97-AF65-F5344CB8AC3E}">
        <p14:creationId xmlns:p14="http://schemas.microsoft.com/office/powerpoint/2010/main" val="2888076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523004"/>
            <a:ext cx="7772400" cy="648512"/>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3600" dirty="0">
                <a:solidFill>
                  <a:srgbClr val="0000FF"/>
                </a:solidFill>
                <a:latin typeface="Arial" pitchFamily="34" charset="0"/>
                <a:cs typeface="Arial" pitchFamily="34" charset="0"/>
              </a:rPr>
              <a:t>Eksempel, høyde kvinner i tommer</a:t>
            </a:r>
          </a:p>
        </p:txBody>
      </p:sp>
      <p:sp>
        <p:nvSpPr>
          <p:cNvPr id="3" name="Text Placeholder 2"/>
          <p:cNvSpPr txBox="1">
            <a:spLocks noGrp="1"/>
          </p:cNvSpPr>
          <p:nvPr>
            <p:ph type="body" idx="4294967295"/>
          </p:nvPr>
        </p:nvSpPr>
        <p:spPr>
          <a:xfrm>
            <a:off x="683568" y="1412776"/>
            <a:ext cx="7772400" cy="4526280"/>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000" dirty="0">
                <a:latin typeface="Arial" pitchFamily="34" charset="0"/>
                <a:cs typeface="Arial" pitchFamily="34" charset="0"/>
              </a:rPr>
              <a:t>Høyden til kvinner mellom 18 og 24 er tilnærmet normalfordelt med forventning </a:t>
            </a:r>
            <a:r>
              <a:rPr lang="nb-NO" sz="2000" dirty="0">
                <a:latin typeface="Arial" pitchFamily="34" charset="0"/>
                <a:ea typeface="DejaVu Sans" pitchFamily="32"/>
                <a:cs typeface="Arial" pitchFamily="34" charset="0"/>
              </a:rPr>
              <a:t>μ</a:t>
            </a:r>
            <a:r>
              <a:rPr lang="nb-NO" sz="2000" dirty="0">
                <a:latin typeface="Arial" pitchFamily="34" charset="0"/>
                <a:cs typeface="Arial" pitchFamily="34" charset="0"/>
              </a:rPr>
              <a:t>=64.5 tommer og standardavvik </a:t>
            </a:r>
            <a:r>
              <a:rPr lang="nb-NO" sz="2000" dirty="0">
                <a:latin typeface="Arial" pitchFamily="34" charset="0"/>
                <a:ea typeface="DejaVu Sans" pitchFamily="32"/>
                <a:cs typeface="Arial" pitchFamily="34" charset="0"/>
              </a:rPr>
              <a:t>σ</a:t>
            </a:r>
            <a:r>
              <a:rPr lang="nb-NO" sz="2000" dirty="0">
                <a:latin typeface="Arial" pitchFamily="34" charset="0"/>
                <a:cs typeface="Arial" pitchFamily="34" charset="0"/>
              </a:rPr>
              <a:t>=2.5 tommer</a:t>
            </a:r>
          </a:p>
          <a:p>
            <a:pPr lvl="0"/>
            <a:r>
              <a:rPr lang="nb-NO" sz="2000" dirty="0">
                <a:latin typeface="Arial" pitchFamily="34" charset="0"/>
                <a:cs typeface="Arial" pitchFamily="34" charset="0"/>
              </a:rPr>
              <a:t>Standardisert høyde: </a:t>
            </a:r>
            <a:r>
              <a:rPr lang="nb-NO" sz="2000" dirty="0">
                <a:solidFill>
                  <a:srgbClr val="FF0000"/>
                </a:solidFill>
                <a:latin typeface="Arial" pitchFamily="34" charset="0"/>
                <a:cs typeface="Arial" pitchFamily="34" charset="0"/>
              </a:rPr>
              <a:t>z</a:t>
            </a:r>
            <a:r>
              <a:rPr lang="nb-NO" sz="2000" dirty="0">
                <a:latin typeface="Arial" pitchFamily="34" charset="0"/>
                <a:cs typeface="Arial" pitchFamily="34" charset="0"/>
              </a:rPr>
              <a:t>=(høyde-64.5)/2.5</a:t>
            </a:r>
          </a:p>
          <a:p>
            <a:pPr lvl="0"/>
            <a:r>
              <a:rPr lang="nb-NO" sz="2000" dirty="0">
                <a:latin typeface="Arial" pitchFamily="34" charset="0"/>
                <a:cs typeface="Arial" pitchFamily="34" charset="0"/>
              </a:rPr>
              <a:t>Høyde=68 gir </a:t>
            </a:r>
            <a:r>
              <a:rPr lang="nb-NO" sz="2000" dirty="0">
                <a:solidFill>
                  <a:srgbClr val="FF0000"/>
                </a:solidFill>
                <a:latin typeface="Arial" pitchFamily="34" charset="0"/>
                <a:cs typeface="Arial" pitchFamily="34" charset="0"/>
              </a:rPr>
              <a:t>z</a:t>
            </a:r>
            <a:r>
              <a:rPr lang="nb-NO" sz="2000" dirty="0">
                <a:latin typeface="Arial" pitchFamily="34" charset="0"/>
                <a:cs typeface="Arial" pitchFamily="34" charset="0"/>
              </a:rPr>
              <a:t>=(68-64.5)/2.5=1.4, dvs 1.4 standardavvik større enn forventningen</a:t>
            </a:r>
          </a:p>
          <a:p>
            <a:pPr lvl="0"/>
            <a:r>
              <a:rPr lang="nb-NO" sz="2000" dirty="0">
                <a:latin typeface="Arial" pitchFamily="34" charset="0"/>
                <a:cs typeface="Arial" pitchFamily="34" charset="0"/>
              </a:rPr>
              <a:t>Høyde=60 gir </a:t>
            </a:r>
            <a:r>
              <a:rPr lang="nb-NO" sz="2000" dirty="0">
                <a:solidFill>
                  <a:srgbClr val="FF0000"/>
                </a:solidFill>
                <a:latin typeface="Arial" pitchFamily="34" charset="0"/>
                <a:cs typeface="Arial" pitchFamily="34" charset="0"/>
              </a:rPr>
              <a:t>z</a:t>
            </a:r>
            <a:r>
              <a:rPr lang="nb-NO" sz="2000" dirty="0">
                <a:latin typeface="Arial" pitchFamily="34" charset="0"/>
                <a:cs typeface="Arial" pitchFamily="34" charset="0"/>
              </a:rPr>
              <a:t>=(60-64.5)/2.5 = -1.8, dvs 1.8 standardavvik mindre enn forventningen</a:t>
            </a:r>
          </a:p>
          <a:p>
            <a:pPr lvl="0">
              <a:buNone/>
            </a:pPr>
            <a:endParaRPr lang="nb-NO" sz="2000" dirty="0">
              <a:latin typeface="Arial" pitchFamily="34" charset="0"/>
              <a:cs typeface="Arial" pitchFamily="34" charset="0"/>
            </a:endParaRPr>
          </a:p>
          <a:p>
            <a:pPr lvl="0"/>
            <a:r>
              <a:rPr lang="nb-NO" sz="2000" dirty="0">
                <a:latin typeface="Arial" pitchFamily="34" charset="0"/>
                <a:cs typeface="Arial" pitchFamily="34" charset="0"/>
              </a:rPr>
              <a:t>Store eller små z-verdier svarer til ekstreme observasjoner</a:t>
            </a:r>
          </a:p>
        </p:txBody>
      </p:sp>
    </p:spTree>
    <p:extLst>
      <p:ext uri="{BB962C8B-B14F-4D97-AF65-F5344CB8AC3E}">
        <p14:creationId xmlns:p14="http://schemas.microsoft.com/office/powerpoint/2010/main" val="41022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523004"/>
            <a:ext cx="7772400" cy="648512"/>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3600" dirty="0">
                <a:solidFill>
                  <a:srgbClr val="0000FF"/>
                </a:solidFill>
                <a:latin typeface="Arial" pitchFamily="34" charset="0"/>
                <a:cs typeface="Arial" pitchFamily="34" charset="0"/>
              </a:rPr>
              <a:t>Lineær transformasjon</a:t>
            </a:r>
          </a:p>
        </p:txBody>
      </p:sp>
      <p:sp>
        <p:nvSpPr>
          <p:cNvPr id="3" name="Text Placeholder 2"/>
          <p:cNvSpPr txBox="1">
            <a:spLocks noGrp="1"/>
          </p:cNvSpPr>
          <p:nvPr>
            <p:ph type="body" idx="4294967295"/>
          </p:nvPr>
        </p:nvSpPr>
        <p:spPr>
          <a:xfrm>
            <a:off x="685799" y="1600200"/>
            <a:ext cx="7772400" cy="4526280"/>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marL="0" lvl="0" indent="0"/>
            <a:r>
              <a:rPr lang="nb-NO" sz="2800" dirty="0">
                <a:latin typeface="Arial" pitchFamily="34" charset="0"/>
                <a:cs typeface="Arial" pitchFamily="34" charset="0"/>
              </a:rPr>
              <a:t>x har forventning </a:t>
            </a:r>
            <a:r>
              <a:rPr lang="nb-NO" sz="2800" dirty="0">
                <a:latin typeface="Arial" pitchFamily="34" charset="0"/>
                <a:ea typeface="DejaVu Sans" pitchFamily="32"/>
                <a:cs typeface="Arial" pitchFamily="34" charset="0"/>
              </a:rPr>
              <a:t>μ og standardavvik σ</a:t>
            </a:r>
          </a:p>
          <a:p>
            <a:pPr marL="0" lvl="0" indent="0"/>
            <a:r>
              <a:rPr lang="nb-NO" sz="2800" dirty="0">
                <a:latin typeface="Arial" pitchFamily="34" charset="0"/>
                <a:cs typeface="Arial" pitchFamily="34" charset="0"/>
              </a:rPr>
              <a:t> En lineær transformasjon</a:t>
            </a:r>
          </a:p>
          <a:p>
            <a:pPr marL="0" lvl="0" indent="0">
              <a:buNone/>
            </a:pPr>
            <a:r>
              <a:rPr lang="nb-NO" sz="2800" dirty="0">
                <a:latin typeface="Arial" pitchFamily="34" charset="0"/>
                <a:cs typeface="Arial" pitchFamily="34" charset="0"/>
              </a:rPr>
              <a:t>         y=a+bx</a:t>
            </a:r>
          </a:p>
          <a:p>
            <a:pPr marL="0" lvl="0" indent="0">
              <a:buNone/>
            </a:pPr>
            <a:r>
              <a:rPr lang="nb-NO" sz="2800" dirty="0">
                <a:latin typeface="Arial" pitchFamily="34" charset="0"/>
                <a:cs typeface="Arial" pitchFamily="34" charset="0"/>
              </a:rPr>
              <a:t>har samme form på fordeling som x, men mål på senter (her: forventning) og spredning (her: standardavvik) endres (</a:t>
            </a:r>
            <a:r>
              <a:rPr lang="nb-NO" sz="2800" dirty="0" err="1">
                <a:latin typeface="Arial" pitchFamily="34" charset="0"/>
                <a:cs typeface="Arial" pitchFamily="34" charset="0"/>
              </a:rPr>
              <a:t>ref</a:t>
            </a:r>
            <a:r>
              <a:rPr lang="nb-NO" sz="2800" dirty="0">
                <a:latin typeface="Arial" pitchFamily="34" charset="0"/>
                <a:cs typeface="Arial" pitchFamily="34" charset="0"/>
              </a:rPr>
              <a:t> kapittel 1.3)</a:t>
            </a:r>
          </a:p>
          <a:p>
            <a:pPr marL="0" lvl="0" indent="0"/>
            <a:r>
              <a:rPr lang="nb-NO" sz="2800" dirty="0">
                <a:latin typeface="Arial" pitchFamily="34" charset="0"/>
                <a:cs typeface="Arial" pitchFamily="34" charset="0"/>
              </a:rPr>
              <a:t> y har forventning  </a:t>
            </a:r>
            <a:r>
              <a:rPr lang="nb-NO" sz="2800" dirty="0" err="1">
                <a:latin typeface="Arial" pitchFamily="34" charset="0"/>
                <a:cs typeface="Arial" pitchFamily="34" charset="0"/>
              </a:rPr>
              <a:t>a+b</a:t>
            </a:r>
            <a:r>
              <a:rPr lang="nb-NO" sz="2800" dirty="0" err="1">
                <a:latin typeface="Arial" pitchFamily="34" charset="0"/>
                <a:ea typeface="DejaVu Sans" pitchFamily="32"/>
                <a:cs typeface="Arial" pitchFamily="34" charset="0"/>
              </a:rPr>
              <a:t>μ</a:t>
            </a:r>
            <a:endParaRPr lang="nb-NO" sz="2800" dirty="0">
              <a:latin typeface="Arial" pitchFamily="34" charset="0"/>
              <a:ea typeface="DejaVu Sans" pitchFamily="32"/>
              <a:cs typeface="Arial" pitchFamily="34" charset="0"/>
            </a:endParaRPr>
          </a:p>
          <a:p>
            <a:pPr marL="0" lvl="0" indent="0"/>
            <a:r>
              <a:rPr lang="nb-NO" sz="2800" dirty="0">
                <a:latin typeface="Arial" pitchFamily="34" charset="0"/>
                <a:ea typeface="DejaVu Sans" pitchFamily="32"/>
                <a:cs typeface="Arial" pitchFamily="34" charset="0"/>
              </a:rPr>
              <a:t> y har standardavvik  |b|σ</a:t>
            </a:r>
          </a:p>
        </p:txBody>
      </p:sp>
    </p:spTree>
    <p:extLst>
      <p:ext uri="{BB962C8B-B14F-4D97-AF65-F5344CB8AC3E}">
        <p14:creationId xmlns:p14="http://schemas.microsoft.com/office/powerpoint/2010/main" val="29702079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523004"/>
            <a:ext cx="7772400" cy="648512"/>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3600" dirty="0">
                <a:solidFill>
                  <a:srgbClr val="0000FF"/>
                </a:solidFill>
                <a:latin typeface="Arial" pitchFamily="34" charset="0"/>
                <a:cs typeface="Arial" pitchFamily="34" charset="0"/>
              </a:rPr>
              <a:t>Eksempel, høyde kvinner i cm</a:t>
            </a:r>
          </a:p>
        </p:txBody>
      </p:sp>
      <p:sp>
        <p:nvSpPr>
          <p:cNvPr id="3" name="Text Placeholder 2"/>
          <p:cNvSpPr txBox="1">
            <a:spLocks noGrp="1"/>
          </p:cNvSpPr>
          <p:nvPr>
            <p:ph type="body" idx="4294967295"/>
          </p:nvPr>
        </p:nvSpPr>
        <p:spPr>
          <a:xfrm>
            <a:off x="683568" y="1412776"/>
            <a:ext cx="7772400" cy="4526280"/>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marL="0" lvl="0" indent="0">
              <a:buNone/>
            </a:pPr>
            <a:r>
              <a:rPr lang="nb-NO" sz="2000" dirty="0">
                <a:latin typeface="Arial" pitchFamily="34" charset="0"/>
                <a:cs typeface="Arial" pitchFamily="34" charset="0"/>
              </a:rPr>
              <a:t>Høyden til kvinner mellom 18 og 24 er tilnærmet normalfordelt med forventning </a:t>
            </a:r>
            <a:r>
              <a:rPr lang="nb-NO" sz="2000" dirty="0">
                <a:latin typeface="Arial" pitchFamily="34" charset="0"/>
                <a:ea typeface="DejaVu Sans" pitchFamily="32"/>
                <a:cs typeface="Arial" pitchFamily="34" charset="0"/>
              </a:rPr>
              <a:t>μ</a:t>
            </a:r>
            <a:r>
              <a:rPr lang="nb-NO" sz="2000" dirty="0">
                <a:latin typeface="Arial" pitchFamily="34" charset="0"/>
                <a:cs typeface="Arial" pitchFamily="34" charset="0"/>
              </a:rPr>
              <a:t>=64.5 tommer og standardavvik </a:t>
            </a:r>
            <a:r>
              <a:rPr lang="nb-NO" sz="2000" dirty="0">
                <a:latin typeface="Arial" pitchFamily="34" charset="0"/>
                <a:ea typeface="DejaVu Sans" pitchFamily="32"/>
                <a:cs typeface="Arial" pitchFamily="34" charset="0"/>
              </a:rPr>
              <a:t>σ</a:t>
            </a:r>
            <a:r>
              <a:rPr lang="nb-NO" sz="2000" dirty="0">
                <a:latin typeface="Arial" pitchFamily="34" charset="0"/>
                <a:cs typeface="Arial" pitchFamily="34" charset="0"/>
              </a:rPr>
              <a:t>=2.5 tommer. 1 tomme er 2.54 cm, </a:t>
            </a:r>
            <a:r>
              <a:rPr lang="nb-NO" sz="2000" dirty="0" err="1">
                <a:latin typeface="Arial" pitchFamily="34" charset="0"/>
                <a:cs typeface="Arial" pitchFamily="34" charset="0"/>
              </a:rPr>
              <a:t>dvs</a:t>
            </a:r>
            <a:r>
              <a:rPr lang="nb-NO" sz="2000" dirty="0">
                <a:latin typeface="Arial" pitchFamily="34" charset="0"/>
                <a:cs typeface="Arial" pitchFamily="34" charset="0"/>
              </a:rPr>
              <a:t> </a:t>
            </a:r>
          </a:p>
          <a:p>
            <a:pPr marL="0" lvl="0" indent="0">
              <a:buNone/>
            </a:pPr>
            <a:r>
              <a:rPr lang="nb-NO" sz="2000" i="1" dirty="0">
                <a:latin typeface="Arial" pitchFamily="34" charset="0"/>
                <a:cs typeface="Arial" pitchFamily="34" charset="0"/>
              </a:rPr>
              <a:t>høyde(i cm)=</a:t>
            </a:r>
            <a:r>
              <a:rPr lang="nb-NO" sz="2000" i="1" dirty="0" err="1">
                <a:latin typeface="Arial" pitchFamily="34" charset="0"/>
                <a:cs typeface="Arial" pitchFamily="34" charset="0"/>
              </a:rPr>
              <a:t>a+b</a:t>
            </a:r>
            <a:r>
              <a:rPr lang="nb-NO" sz="2000" i="1" dirty="0">
                <a:latin typeface="Arial" pitchFamily="34" charset="0"/>
                <a:cs typeface="Arial" pitchFamily="34" charset="0"/>
              </a:rPr>
              <a:t>*høyde(i tommer) , </a:t>
            </a:r>
            <a:r>
              <a:rPr lang="nb-NO" sz="2000" dirty="0">
                <a:latin typeface="Arial" pitchFamily="34" charset="0"/>
                <a:cs typeface="Arial" pitchFamily="34" charset="0"/>
              </a:rPr>
              <a:t>der </a:t>
            </a:r>
            <a:r>
              <a:rPr lang="nb-NO" sz="2000" i="1" dirty="0">
                <a:latin typeface="Arial" pitchFamily="34" charset="0"/>
                <a:cs typeface="Arial" pitchFamily="34" charset="0"/>
              </a:rPr>
              <a:t>a=0 </a:t>
            </a:r>
            <a:r>
              <a:rPr lang="nb-NO" sz="2000" dirty="0">
                <a:latin typeface="Arial" pitchFamily="34" charset="0"/>
                <a:cs typeface="Arial" pitchFamily="34" charset="0"/>
              </a:rPr>
              <a:t>og</a:t>
            </a:r>
            <a:r>
              <a:rPr lang="nb-NO" sz="2000" i="1" dirty="0">
                <a:latin typeface="Arial" pitchFamily="34" charset="0"/>
                <a:cs typeface="Arial" pitchFamily="34" charset="0"/>
              </a:rPr>
              <a:t> b=2.54</a:t>
            </a:r>
          </a:p>
          <a:p>
            <a:pPr marL="0" lvl="0" indent="0">
              <a:buNone/>
            </a:pPr>
            <a:r>
              <a:rPr lang="nb-NO" sz="2000" dirty="0">
                <a:latin typeface="Arial" pitchFamily="34" charset="0"/>
                <a:cs typeface="Arial" pitchFamily="34" charset="0"/>
              </a:rPr>
              <a:t>Lineær-transformasjon til cm: </a:t>
            </a:r>
          </a:p>
          <a:p>
            <a:pPr marL="399960" lvl="1" indent="0">
              <a:buNone/>
            </a:pPr>
            <a:r>
              <a:rPr lang="nb-NO" sz="2000" dirty="0" err="1">
                <a:latin typeface="Arial" pitchFamily="34" charset="0"/>
                <a:ea typeface="DejaVu Sans" pitchFamily="32"/>
                <a:cs typeface="Arial" pitchFamily="34" charset="0"/>
              </a:rPr>
              <a:t>μ</a:t>
            </a:r>
            <a:r>
              <a:rPr lang="nb-NO" sz="2000" baseline="-25000" dirty="0" err="1">
                <a:latin typeface="Arial" pitchFamily="34" charset="0"/>
                <a:ea typeface="DejaVu Sans" pitchFamily="32"/>
                <a:cs typeface="Arial" pitchFamily="34" charset="0"/>
              </a:rPr>
              <a:t>cm</a:t>
            </a:r>
            <a:r>
              <a:rPr lang="nb-NO" sz="2000" dirty="0">
                <a:latin typeface="Arial" pitchFamily="34" charset="0"/>
                <a:cs typeface="Arial" pitchFamily="34" charset="0"/>
              </a:rPr>
              <a:t>=64.5*2.54 cm = 163.8 cm, </a:t>
            </a:r>
            <a:r>
              <a:rPr lang="nb-NO" sz="2000" dirty="0" err="1">
                <a:latin typeface="Arial" pitchFamily="34" charset="0"/>
                <a:ea typeface="DejaVu Sans" pitchFamily="32"/>
                <a:cs typeface="Arial" pitchFamily="34" charset="0"/>
              </a:rPr>
              <a:t>σ</a:t>
            </a:r>
            <a:r>
              <a:rPr lang="nb-NO" sz="2000" baseline="-25000" dirty="0" err="1">
                <a:latin typeface="Arial" pitchFamily="34" charset="0"/>
                <a:ea typeface="DejaVu Sans" pitchFamily="32"/>
                <a:cs typeface="Arial" pitchFamily="34" charset="0"/>
              </a:rPr>
              <a:t>cm</a:t>
            </a:r>
            <a:r>
              <a:rPr lang="nb-NO" sz="2000" dirty="0">
                <a:latin typeface="Arial" pitchFamily="34" charset="0"/>
                <a:cs typeface="Arial" pitchFamily="34" charset="0"/>
              </a:rPr>
              <a:t>=2.5*2.54 cm= 6.35 cm</a:t>
            </a:r>
          </a:p>
          <a:p>
            <a:pPr lvl="0"/>
            <a:r>
              <a:rPr lang="nb-NO" sz="2000" dirty="0">
                <a:latin typeface="Arial" pitchFamily="34" charset="0"/>
                <a:cs typeface="Arial" pitchFamily="34" charset="0"/>
              </a:rPr>
              <a:t>Standardisert høyde: </a:t>
            </a:r>
            <a:r>
              <a:rPr lang="nb-NO" sz="2000" dirty="0">
                <a:solidFill>
                  <a:srgbClr val="FF0000"/>
                </a:solidFill>
                <a:latin typeface="Arial" pitchFamily="34" charset="0"/>
                <a:cs typeface="Arial" pitchFamily="34" charset="0"/>
              </a:rPr>
              <a:t>z</a:t>
            </a:r>
            <a:r>
              <a:rPr lang="nb-NO" sz="2000" dirty="0">
                <a:latin typeface="Arial" pitchFamily="34" charset="0"/>
                <a:cs typeface="Arial" pitchFamily="34" charset="0"/>
              </a:rPr>
              <a:t>=(høyde(i cm)-163.8)/6.35</a:t>
            </a:r>
          </a:p>
          <a:p>
            <a:pPr lvl="0"/>
            <a:r>
              <a:rPr lang="nb-NO" sz="2000" dirty="0">
                <a:latin typeface="Arial" pitchFamily="34" charset="0"/>
                <a:cs typeface="Arial" pitchFamily="34" charset="0"/>
              </a:rPr>
              <a:t>Høyde=68 tommer tilsvarer høyde= 172.7 cm gir </a:t>
            </a:r>
            <a:r>
              <a:rPr lang="nb-NO" sz="2000" dirty="0">
                <a:solidFill>
                  <a:srgbClr val="FF0000"/>
                </a:solidFill>
                <a:latin typeface="Arial" pitchFamily="34" charset="0"/>
                <a:cs typeface="Arial" pitchFamily="34" charset="0"/>
              </a:rPr>
              <a:t>z</a:t>
            </a:r>
            <a:r>
              <a:rPr lang="nb-NO" sz="2000" dirty="0">
                <a:latin typeface="Arial" pitchFamily="34" charset="0"/>
                <a:cs typeface="Arial" pitchFamily="34" charset="0"/>
              </a:rPr>
              <a:t>=(172.7-163.8)/6.35=1.4, dvs 1.4 standardavvik større enn forventningen</a:t>
            </a:r>
          </a:p>
          <a:p>
            <a:pPr lvl="0"/>
            <a:r>
              <a:rPr lang="nb-NO" sz="2000" dirty="0">
                <a:latin typeface="Arial" pitchFamily="34" charset="0"/>
                <a:cs typeface="Arial" pitchFamily="34" charset="0"/>
              </a:rPr>
              <a:t>Høyde=60 tilsvarer høyde = 152.4 cm som gir </a:t>
            </a:r>
            <a:r>
              <a:rPr lang="nb-NO" sz="2000" dirty="0">
                <a:solidFill>
                  <a:srgbClr val="FF0000"/>
                </a:solidFill>
                <a:latin typeface="Arial" pitchFamily="34" charset="0"/>
                <a:cs typeface="Arial" pitchFamily="34" charset="0"/>
              </a:rPr>
              <a:t>z</a:t>
            </a:r>
            <a:r>
              <a:rPr lang="nb-NO" sz="2000" dirty="0">
                <a:latin typeface="Arial" pitchFamily="34" charset="0"/>
                <a:cs typeface="Arial" pitchFamily="34" charset="0"/>
              </a:rPr>
              <a:t>=(152.4-163.8)/6.35 = -1.8, dvs 1.8 standardavvik mindre enn forventningen</a:t>
            </a:r>
          </a:p>
          <a:p>
            <a:pPr lvl="0"/>
            <a:r>
              <a:rPr lang="nb-NO" sz="2000" dirty="0">
                <a:latin typeface="Arial" pitchFamily="34" charset="0"/>
                <a:cs typeface="Arial" pitchFamily="34" charset="0"/>
              </a:rPr>
              <a:t>De standardiserte verdiene har ingen måleenhet, og bryr seg ikke om den opprinnelige måleenheten!</a:t>
            </a:r>
          </a:p>
        </p:txBody>
      </p:sp>
    </p:spTree>
    <p:extLst>
      <p:ext uri="{BB962C8B-B14F-4D97-AF65-F5344CB8AC3E}">
        <p14:creationId xmlns:p14="http://schemas.microsoft.com/office/powerpoint/2010/main" val="173856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916661"/>
            <a:ext cx="7772400" cy="586957"/>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3200" dirty="0">
                <a:solidFill>
                  <a:srgbClr val="0000FF"/>
                </a:solidFill>
                <a:latin typeface="Arial" pitchFamily="34" charset="0"/>
                <a:cs typeface="Arial" pitchFamily="34" charset="0"/>
              </a:rPr>
              <a:t>Standardisering = lineær transformasjon</a:t>
            </a:r>
          </a:p>
        </p:txBody>
      </p:sp>
      <p:sp>
        <p:nvSpPr>
          <p:cNvPr id="3" name="Text Placeholder 2"/>
          <p:cNvSpPr txBox="1">
            <a:spLocks noGrp="1"/>
          </p:cNvSpPr>
          <p:nvPr>
            <p:ph type="body" idx="4294967295"/>
          </p:nvPr>
        </p:nvSpPr>
        <p:spPr>
          <a:xfrm>
            <a:off x="457200" y="2209800"/>
            <a:ext cx="7429500" cy="3916363"/>
          </a:xfrm>
          <a:effectLst>
            <a:outerShdw dir="16200000" algn="tl">
              <a:srgbClr val="787878"/>
            </a:outerShdw>
          </a:effectLst>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800" dirty="0">
                <a:latin typeface="Arial" pitchFamily="34" charset="0"/>
                <a:ea typeface="DejaVu Sans" pitchFamily="32"/>
                <a:cs typeface="Arial" pitchFamily="34" charset="0"/>
              </a:rPr>
              <a:t>x har forventning μ og standardavvik σ</a:t>
            </a:r>
          </a:p>
          <a:p>
            <a:pPr lvl="0">
              <a:buNone/>
            </a:pPr>
            <a:endParaRPr lang="nb-NO" sz="800" dirty="0">
              <a:latin typeface="Arial" pitchFamily="34" charset="0"/>
              <a:ea typeface="DejaVu Sans" pitchFamily="32"/>
              <a:cs typeface="Arial" pitchFamily="34" charset="0"/>
            </a:endParaRPr>
          </a:p>
          <a:p>
            <a:pPr lvl="0"/>
            <a:r>
              <a:rPr lang="nb-NO" sz="2800" dirty="0">
                <a:latin typeface="Arial" pitchFamily="34" charset="0"/>
                <a:ea typeface="DejaVu Sans" pitchFamily="32"/>
                <a:cs typeface="Arial" pitchFamily="34" charset="0"/>
              </a:rPr>
              <a:t>z = (x-μ)/σ = -μ/σ + x/σ = a + bx</a:t>
            </a:r>
          </a:p>
          <a:p>
            <a:pPr lvl="0">
              <a:buNone/>
            </a:pPr>
            <a:r>
              <a:rPr lang="nb-NO" sz="2800" dirty="0">
                <a:latin typeface="Arial" pitchFamily="34" charset="0"/>
                <a:ea typeface="DejaVu Sans" pitchFamily="32"/>
                <a:cs typeface="Arial" pitchFamily="34" charset="0"/>
              </a:rPr>
              <a:t>     der a = - μ/σ og b = 1/σ</a:t>
            </a:r>
          </a:p>
          <a:p>
            <a:pPr lvl="0">
              <a:buNone/>
            </a:pPr>
            <a:endParaRPr lang="nb-NO" sz="1200" dirty="0">
              <a:latin typeface="Arial" pitchFamily="34" charset="0"/>
              <a:ea typeface="DejaVu Sans" pitchFamily="32"/>
              <a:cs typeface="Arial" pitchFamily="34" charset="0"/>
            </a:endParaRPr>
          </a:p>
          <a:p>
            <a:pPr lvl="0">
              <a:buNone/>
            </a:pPr>
            <a:r>
              <a:rPr lang="nb-NO" sz="2800" dirty="0">
                <a:latin typeface="Arial" pitchFamily="34" charset="0"/>
                <a:ea typeface="DejaVu Sans" pitchFamily="32"/>
                <a:cs typeface="Arial" pitchFamily="34" charset="0"/>
              </a:rPr>
              <a:t>To </a:t>
            </a:r>
            <a:r>
              <a:rPr lang="nb-NO" sz="2800" dirty="0" err="1">
                <a:latin typeface="Arial" pitchFamily="34" charset="0"/>
                <a:ea typeface="DejaVu Sans" pitchFamily="32"/>
                <a:cs typeface="Arial" pitchFamily="34" charset="0"/>
              </a:rPr>
              <a:t>slider</a:t>
            </a:r>
            <a:r>
              <a:rPr lang="nb-NO" sz="2800" dirty="0">
                <a:latin typeface="Arial" pitchFamily="34" charset="0"/>
                <a:ea typeface="DejaVu Sans" pitchFamily="32"/>
                <a:cs typeface="Arial" pitchFamily="34" charset="0"/>
              </a:rPr>
              <a:t> tilbake:</a:t>
            </a:r>
          </a:p>
          <a:p>
            <a:pPr lvl="0"/>
            <a:r>
              <a:rPr lang="nb-NO" sz="2800" dirty="0">
                <a:latin typeface="Arial" pitchFamily="34" charset="0"/>
                <a:ea typeface="DejaVu Sans" pitchFamily="32"/>
                <a:cs typeface="Arial" pitchFamily="34" charset="0"/>
              </a:rPr>
              <a:t>z har forventning a+bμ = 0</a:t>
            </a:r>
          </a:p>
          <a:p>
            <a:pPr lvl="0"/>
            <a:r>
              <a:rPr lang="nb-NO" sz="2800" dirty="0">
                <a:latin typeface="Arial" pitchFamily="34" charset="0"/>
                <a:ea typeface="DejaVu Sans" pitchFamily="32"/>
                <a:cs typeface="Arial" pitchFamily="34" charset="0"/>
              </a:rPr>
              <a:t>z har standardavvik |b| </a:t>
            </a:r>
            <a:r>
              <a:rPr lang="nb-NO" sz="2800" dirty="0" err="1">
                <a:latin typeface="Arial" pitchFamily="34" charset="0"/>
                <a:ea typeface="DejaVu Sans" pitchFamily="32"/>
                <a:cs typeface="Arial" pitchFamily="34" charset="0"/>
              </a:rPr>
              <a:t>σ</a:t>
            </a:r>
            <a:r>
              <a:rPr lang="nb-NO" sz="2800" dirty="0">
                <a:latin typeface="Arial" pitchFamily="34" charset="0"/>
                <a:ea typeface="DejaVu Sans" pitchFamily="32"/>
                <a:cs typeface="Arial" pitchFamily="34" charset="0"/>
              </a:rPr>
              <a:t> = 1</a:t>
            </a:r>
          </a:p>
          <a:p>
            <a:pPr lvl="0">
              <a:buNone/>
            </a:pPr>
            <a:endParaRPr lang="nb-NO" sz="800" dirty="0">
              <a:latin typeface="Arial" pitchFamily="34" charset="0"/>
              <a:ea typeface="DejaVu Sans" pitchFamily="32"/>
              <a:cs typeface="Arial" pitchFamily="34" charset="0"/>
            </a:endParaRPr>
          </a:p>
        </p:txBody>
      </p:sp>
    </p:spTree>
    <p:extLst>
      <p:ext uri="{BB962C8B-B14F-4D97-AF65-F5344CB8AC3E}">
        <p14:creationId xmlns:p14="http://schemas.microsoft.com/office/powerpoint/2010/main" val="273932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228600"/>
            <a:ext cx="7772400" cy="1146960"/>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a:solidFill>
                  <a:srgbClr val="0000FF"/>
                </a:solidFill>
                <a:latin typeface="Arial" pitchFamily="34" charset="0"/>
                <a:cs typeface="Arial" pitchFamily="34" charset="0"/>
              </a:rPr>
              <a:t>Standard normalfordeling</a:t>
            </a:r>
          </a:p>
        </p:txBody>
      </p:sp>
      <p:sp>
        <p:nvSpPr>
          <p:cNvPr id="3" name="Text Placeholder 2"/>
          <p:cNvSpPr txBox="1">
            <a:spLocks noGrp="1"/>
          </p:cNvSpPr>
          <p:nvPr>
            <p:ph type="body" idx="4294967295"/>
          </p:nvPr>
        </p:nvSpPr>
        <p:spPr>
          <a:xfrm>
            <a:off x="685799" y="1417320"/>
            <a:ext cx="7772400" cy="4754879"/>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000" dirty="0">
                <a:latin typeface="Arial" pitchFamily="34" charset="0"/>
                <a:cs typeface="Arial" pitchFamily="34" charset="0"/>
              </a:rPr>
              <a:t>Standard normalfordelingen er den normal-fordelingen som har </a:t>
            </a:r>
            <a:r>
              <a:rPr lang="nb-NO" sz="2000" dirty="0">
                <a:solidFill>
                  <a:srgbClr val="FF0000"/>
                </a:solidFill>
                <a:latin typeface="Arial" pitchFamily="34" charset="0"/>
                <a:cs typeface="Arial" pitchFamily="34" charset="0"/>
              </a:rPr>
              <a:t>forventning = 0</a:t>
            </a:r>
            <a:r>
              <a:rPr lang="nb-NO" sz="2000" dirty="0">
                <a:latin typeface="Arial" pitchFamily="34" charset="0"/>
                <a:cs typeface="Arial" pitchFamily="34" charset="0"/>
              </a:rPr>
              <a:t> og </a:t>
            </a:r>
            <a:r>
              <a:rPr lang="nb-NO" sz="2000" dirty="0">
                <a:solidFill>
                  <a:srgbClr val="FF0000"/>
                </a:solidFill>
                <a:latin typeface="Arial" pitchFamily="34" charset="0"/>
                <a:cs typeface="Arial" pitchFamily="34" charset="0"/>
              </a:rPr>
              <a:t>standardavvik = 1</a:t>
            </a:r>
            <a:r>
              <a:rPr lang="nb-NO" sz="2000" dirty="0">
                <a:solidFill>
                  <a:schemeClr val="tx1"/>
                </a:solidFill>
                <a:latin typeface="Arial" pitchFamily="34" charset="0"/>
                <a:cs typeface="Arial" pitchFamily="34" charset="0"/>
              </a:rPr>
              <a:t>. Vi betegner denne fordelingen som </a:t>
            </a:r>
            <a:r>
              <a:rPr lang="nb-NO" sz="2000" dirty="0">
                <a:solidFill>
                  <a:srgbClr val="FF0000"/>
                </a:solidFill>
                <a:latin typeface="Arial" pitchFamily="34" charset="0"/>
                <a:cs typeface="Arial" pitchFamily="34" charset="0"/>
              </a:rPr>
              <a:t>N(0,1)</a:t>
            </a:r>
            <a:r>
              <a:rPr lang="nb-NO" sz="2000" dirty="0">
                <a:solidFill>
                  <a:schemeClr val="tx1"/>
                </a:solidFill>
                <a:latin typeface="Arial" pitchFamily="34" charset="0"/>
                <a:cs typeface="Arial" pitchFamily="34" charset="0"/>
              </a:rPr>
              <a:t>.</a:t>
            </a:r>
            <a:endParaRPr lang="nb-NO" sz="2000" dirty="0">
              <a:solidFill>
                <a:srgbClr val="FF0000"/>
              </a:solidFill>
              <a:latin typeface="" pitchFamily="16"/>
            </a:endParaRPr>
          </a:p>
          <a:p>
            <a:pPr lvl="0"/>
            <a:r>
              <a:rPr lang="nb-NO" sz="2000" dirty="0">
                <a:latin typeface="Arial" pitchFamily="34" charset="0"/>
                <a:cs typeface="Arial" pitchFamily="34" charset="0"/>
              </a:rPr>
              <a:t>Hvis en variabel X har en normalfordeling N(</a:t>
            </a:r>
            <a:r>
              <a:rPr lang="nb-NO" sz="2000" dirty="0">
                <a:latin typeface="Arial" pitchFamily="34" charset="0"/>
                <a:ea typeface="DejaVu Sans" pitchFamily="32"/>
                <a:cs typeface="Arial" pitchFamily="34" charset="0"/>
              </a:rPr>
              <a:t>μ,σ), dvs. har forventning = μ og standardavvik = σ, da har den standardiserte variabelen</a:t>
            </a:r>
          </a:p>
          <a:p>
            <a:pPr lvl="0">
              <a:buNone/>
            </a:pPr>
            <a:r>
              <a:rPr lang="nb-NO" sz="2000" dirty="0">
                <a:latin typeface="Arial" pitchFamily="34" charset="0"/>
                <a:ea typeface="DejaVu Sans" pitchFamily="32"/>
                <a:cs typeface="Arial" pitchFamily="34" charset="0"/>
              </a:rPr>
              <a:t>          Z = (X-μ)/σ</a:t>
            </a:r>
          </a:p>
          <a:p>
            <a:pPr lvl="0">
              <a:buNone/>
            </a:pPr>
            <a:r>
              <a:rPr lang="nb-NO" sz="2000" dirty="0">
                <a:latin typeface="Arial" pitchFamily="34" charset="0"/>
                <a:ea typeface="DejaVu Sans" pitchFamily="32"/>
                <a:cs typeface="Arial" pitchFamily="34" charset="0"/>
              </a:rPr>
              <a:t>    en standard normalfordeling, N(0,1).</a:t>
            </a:r>
          </a:p>
          <a:p>
            <a:r>
              <a:rPr lang="nb-NO" sz="2000" dirty="0">
                <a:latin typeface="Arial" pitchFamily="34" charset="0"/>
                <a:ea typeface="DejaVu Sans" pitchFamily="32"/>
                <a:cs typeface="Arial" pitchFamily="34" charset="0"/>
              </a:rPr>
              <a:t>Alle normalfordelinger er identiske hvis vi måler i enheter av størrelse </a:t>
            </a:r>
            <a:r>
              <a:rPr lang="el-GR" sz="2000" dirty="0">
                <a:latin typeface="Arial" pitchFamily="34" charset="0"/>
                <a:ea typeface="DejaVu Sans" pitchFamily="32"/>
                <a:cs typeface="Arial" pitchFamily="34" charset="0"/>
              </a:rPr>
              <a:t>σ </a:t>
            </a:r>
            <a:r>
              <a:rPr lang="nb-NO" sz="2000" dirty="0">
                <a:latin typeface="Arial" pitchFamily="34" charset="0"/>
                <a:ea typeface="DejaVu Sans" pitchFamily="32"/>
                <a:cs typeface="Arial" pitchFamily="34" charset="0"/>
              </a:rPr>
              <a:t>fra forventningen µ.</a:t>
            </a:r>
          </a:p>
          <a:p>
            <a:r>
              <a:rPr lang="nb-NO" sz="2000" dirty="0">
                <a:latin typeface="Arial" pitchFamily="34" charset="0"/>
                <a:ea typeface="DejaVu Sans" pitchFamily="32"/>
                <a:cs typeface="Arial" pitchFamily="34" charset="0"/>
              </a:rPr>
              <a:t>Fordi alle normalfordelinger er like når vi standardiserer, kan vi finne arealer under enhver normal-fordelings-kurve fra en enkelt tabell. </a:t>
            </a:r>
          </a:p>
          <a:p>
            <a:pPr lvl="0">
              <a:buNone/>
            </a:pPr>
            <a:endParaRPr lang="nb-NO" sz="2000" dirty="0">
              <a:latin typeface="Arial" pitchFamily="34" charset="0"/>
              <a:ea typeface="DejaVu Sans" pitchFamily="32"/>
              <a:cs typeface="Arial" pitchFamily="34" charset="0"/>
            </a:endParaRPr>
          </a:p>
        </p:txBody>
      </p:sp>
    </p:spTree>
    <p:extLst>
      <p:ext uri="{BB962C8B-B14F-4D97-AF65-F5344CB8AC3E}">
        <p14:creationId xmlns:p14="http://schemas.microsoft.com/office/powerpoint/2010/main" val="128045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nb-NO" altLang="en-US" b="1" dirty="0">
                <a:ea typeface="ＭＳ Ｐゴシック" panose="020B0600070205080204" pitchFamily="34" charset="-128"/>
              </a:rPr>
              <a:t>1.1</a:t>
            </a:r>
            <a:r>
              <a:rPr lang="nb-NO" altLang="en-US" dirty="0">
                <a:ea typeface="ＭＳ Ｐゴシック" panose="020B0600070205080204" pitchFamily="34" charset="-128"/>
              </a:rPr>
              <a:t> </a:t>
            </a:r>
            <a:r>
              <a:rPr lang="nb-NO" altLang="en-US" b="1" dirty="0">
                <a:ea typeface="ＭＳ Ｐゴシック" panose="020B0600070205080204" pitchFamily="34" charset="-128"/>
              </a:rPr>
              <a:t>Data</a:t>
            </a:r>
          </a:p>
        </p:txBody>
      </p:sp>
      <p:sp>
        <p:nvSpPr>
          <p:cNvPr id="3" name="Content Placeholder 2"/>
          <p:cNvSpPr>
            <a:spLocks noGrp="1"/>
          </p:cNvSpPr>
          <p:nvPr>
            <p:ph idx="1"/>
          </p:nvPr>
        </p:nvSpPr>
        <p:spPr/>
        <p:txBody>
          <a:bodyPr/>
          <a:lstStyle/>
          <a:p>
            <a:pPr>
              <a:buFont typeface="Wingdings 2" pitchFamily="-65" charset="2"/>
              <a:buChar char="¡"/>
              <a:defRPr/>
            </a:pPr>
            <a:r>
              <a:rPr lang="nb-NO" sz="2400" dirty="0">
                <a:solidFill>
                  <a:schemeClr val="accent1"/>
                </a:solidFill>
              </a:rPr>
              <a:t>Viktige begreper: Individer, variable og verdier</a:t>
            </a:r>
          </a:p>
          <a:p>
            <a:pPr>
              <a:buFont typeface="Wingdings 2" pitchFamily="-65" charset="2"/>
              <a:buChar char="¡"/>
              <a:defRPr/>
            </a:pPr>
            <a:r>
              <a:rPr lang="nb-NO" sz="2400" dirty="0">
                <a:solidFill>
                  <a:schemeClr val="accent1"/>
                </a:solidFill>
              </a:rPr>
              <a:t>Kategoriske og kvantitative variable</a:t>
            </a:r>
          </a:p>
          <a:p>
            <a:pPr>
              <a:buFont typeface="Wingdings 2" pitchFamily="-65" charset="2"/>
              <a:buChar char="¡"/>
              <a:defRPr/>
            </a:pPr>
            <a:r>
              <a:rPr lang="nb-NO" sz="2400" dirty="0">
                <a:solidFill>
                  <a:schemeClr val="accent1"/>
                </a:solidFill>
              </a:rPr>
              <a:t>Viktige aspekter ved et datasett</a:t>
            </a:r>
          </a:p>
          <a:p>
            <a:pPr marL="0" indent="0">
              <a:buFont typeface="Wingdings 2" pitchFamily="-65" charset="2"/>
              <a:buNone/>
              <a:defRPr/>
            </a:pPr>
            <a:endParaRPr lang="nb-NO" dirty="0">
              <a:solidFill>
                <a:schemeClr val="accent1"/>
              </a:solidFill>
            </a:endParaRPr>
          </a:p>
        </p:txBody>
      </p:sp>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0CEA17B-1041-4094-A9E6-10F03683D371}" type="slidenum">
              <a:rPr lang="nb-NO" altLang="en-US" sz="1400" smtClean="0">
                <a:solidFill>
                  <a:schemeClr val="accent1"/>
                </a:solidFill>
              </a:rPr>
              <a:pPr>
                <a:spcBef>
                  <a:spcPct val="0"/>
                </a:spcBef>
                <a:buClrTx/>
                <a:buSzTx/>
                <a:buFontTx/>
                <a:buNone/>
              </a:pPr>
              <a:t>8</a:t>
            </a:fld>
            <a:endParaRPr lang="nb-NO" altLang="en-US" sz="1400" dirty="0">
              <a:solidFill>
                <a:schemeClr val="accen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523004"/>
            <a:ext cx="7772400" cy="648512"/>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3600" dirty="0">
                <a:solidFill>
                  <a:srgbClr val="0000FF"/>
                </a:solidFill>
                <a:latin typeface="Arial" pitchFamily="34" charset="0"/>
                <a:cs typeface="Arial" pitchFamily="34" charset="0"/>
              </a:rPr>
              <a:t>Beregninger for normalfordeling</a:t>
            </a:r>
          </a:p>
        </p:txBody>
      </p:sp>
      <p:sp>
        <p:nvSpPr>
          <p:cNvPr id="3" name="Text Placeholder 2"/>
          <p:cNvSpPr txBox="1">
            <a:spLocks noGrp="1"/>
          </p:cNvSpPr>
          <p:nvPr>
            <p:ph type="body" idx="4294967295"/>
          </p:nvPr>
        </p:nvSpPr>
        <p:spPr>
          <a:xfrm>
            <a:off x="685798" y="2286000"/>
            <a:ext cx="3958210" cy="4343400"/>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200" dirty="0">
                <a:latin typeface="" pitchFamily="16"/>
              </a:rPr>
              <a:t>Arealet under normalfordelingskurven nedenfor en verdi x beskriver andelen av observasjoner som faller innenfor dette området (dvs. som er mindre enn x)</a:t>
            </a:r>
          </a:p>
          <a:p>
            <a:pPr lvl="0"/>
            <a:endParaRPr lang="nb-NO" sz="2200" dirty="0">
              <a:latin typeface="" pitchFamily="16"/>
            </a:endParaRPr>
          </a:p>
          <a:p>
            <a:pPr lvl="0"/>
            <a:r>
              <a:rPr lang="nb-NO" sz="2200" dirty="0">
                <a:latin typeface="" pitchFamily="16"/>
              </a:rPr>
              <a:t>kalles også </a:t>
            </a:r>
            <a:r>
              <a:rPr lang="nb-NO" sz="2200" dirty="0">
                <a:solidFill>
                  <a:srgbClr val="FF0000"/>
                </a:solidFill>
                <a:latin typeface="" pitchFamily="16"/>
              </a:rPr>
              <a:t>kumulativ andel</a:t>
            </a:r>
          </a:p>
        </p:txBody>
      </p:sp>
      <p:pic>
        <p:nvPicPr>
          <p:cNvPr id="4" name="Picture 3"/>
          <p:cNvPicPr>
            <a:picLocks noChangeAspect="1"/>
          </p:cNvPicPr>
          <p:nvPr/>
        </p:nvPicPr>
        <p:blipFill>
          <a:blip r:embed="rId3" cstate="print">
            <a:alphaModFix/>
            <a:lum/>
          </a:blip>
          <a:srcRect/>
          <a:stretch>
            <a:fillRect/>
          </a:stretch>
        </p:blipFill>
        <p:spPr>
          <a:xfrm>
            <a:off x="5257799" y="1210318"/>
            <a:ext cx="3200400" cy="2608560"/>
          </a:xfrm>
          <a:prstGeom prst="rect">
            <a:avLst/>
          </a:prstGeom>
          <a:noFill/>
          <a:ln>
            <a:noFill/>
          </a:ln>
        </p:spPr>
      </p:pic>
      <p:sp>
        <p:nvSpPr>
          <p:cNvPr id="7" name="CustomShape 3">
            <a:extLst>
              <a:ext uri="{FF2B5EF4-FFF2-40B4-BE49-F238E27FC236}">
                <a16:creationId xmlns:a16="http://schemas.microsoft.com/office/drawing/2014/main" id="{3E9F9AFC-F682-4846-94C5-01E9F38AFE81}"/>
              </a:ext>
            </a:extLst>
          </p:cNvPr>
          <p:cNvSpPr/>
          <p:nvPr/>
        </p:nvSpPr>
        <p:spPr>
          <a:xfrm>
            <a:off x="4695767" y="3636049"/>
            <a:ext cx="1618770" cy="200081"/>
          </a:xfrm>
          <a:prstGeom prst="rect">
            <a:avLst/>
          </a:prstGeom>
          <a:solidFill>
            <a:schemeClr val="bg1"/>
          </a:solidFill>
          <a:ln>
            <a:noFill/>
          </a:ln>
          <a:effectLst/>
        </p:spPr>
        <p:style>
          <a:lnRef idx="1">
            <a:schemeClr val="accent1"/>
          </a:lnRef>
          <a:fillRef idx="3">
            <a:schemeClr val="accent1"/>
          </a:fillRef>
          <a:effectRef idx="2">
            <a:schemeClr val="accent1"/>
          </a:effectRef>
          <a:fontRef idx="minor"/>
        </p:style>
      </p:sp>
      <p:pic>
        <p:nvPicPr>
          <p:cNvPr id="8" name="Picture 6">
            <a:extLst>
              <a:ext uri="{FF2B5EF4-FFF2-40B4-BE49-F238E27FC236}">
                <a16:creationId xmlns:a16="http://schemas.microsoft.com/office/drawing/2014/main" id="{C5B1A488-FE44-024F-B0EA-CB1152536A1A}"/>
              </a:ext>
            </a:extLst>
          </p:cNvPr>
          <p:cNvPicPr>
            <a:picLocks noChangeAspect="1" noChangeArrowheads="1"/>
          </p:cNvPicPr>
          <p:nvPr/>
        </p:nvPicPr>
        <p:blipFill>
          <a:blip r:embed="rId4"/>
          <a:stretch>
            <a:fillRect/>
          </a:stretch>
        </p:blipFill>
        <p:spPr bwMode="auto">
          <a:xfrm>
            <a:off x="5257799" y="3718540"/>
            <a:ext cx="3058065" cy="313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2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228600"/>
            <a:ext cx="7772400" cy="1146960"/>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sz="4000" dirty="0">
                <a:solidFill>
                  <a:srgbClr val="0000FF"/>
                </a:solidFill>
                <a:latin typeface="Arial" pitchFamily="34" charset="0"/>
                <a:cs typeface="Arial" pitchFamily="34" charset="0"/>
              </a:rPr>
              <a:t>Beregninger for normalfordeling ved bruk av tabeller</a:t>
            </a:r>
          </a:p>
        </p:txBody>
      </p:sp>
      <p:sp>
        <p:nvSpPr>
          <p:cNvPr id="3" name="Text Placeholder 2"/>
          <p:cNvSpPr txBox="1">
            <a:spLocks noGrp="1"/>
          </p:cNvSpPr>
          <p:nvPr>
            <p:ph type="body" idx="4294967295"/>
          </p:nvPr>
        </p:nvSpPr>
        <p:spPr>
          <a:xfrm>
            <a:off x="685799" y="1600200"/>
            <a:ext cx="7772400" cy="4526280"/>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buFont typeface="Arial" pitchFamily="34" charset="0"/>
              <a:buChar char="•"/>
            </a:pPr>
            <a:r>
              <a:rPr lang="nb-NO" sz="2400" dirty="0">
                <a:latin typeface="" pitchFamily="16"/>
              </a:rPr>
              <a:t>De kumulative andelene for standardnormal-fordelingen er tabellert, Tabell A bak i læreboka</a:t>
            </a:r>
          </a:p>
          <a:p>
            <a:pPr lvl="0">
              <a:buNone/>
            </a:pPr>
            <a:endParaRPr lang="nb-NO" sz="1000" dirty="0">
              <a:latin typeface="" pitchFamily="16"/>
            </a:endParaRPr>
          </a:p>
          <a:p>
            <a:pPr lvl="0">
              <a:buFont typeface="Arial" pitchFamily="34" charset="0"/>
              <a:buChar char="•"/>
            </a:pPr>
            <a:r>
              <a:rPr lang="nb-NO" sz="2400" dirty="0">
                <a:latin typeface="" pitchFamily="16"/>
              </a:rPr>
              <a:t>Vi kan finne andeler for alle normalfordelinger N(</a:t>
            </a:r>
            <a:r>
              <a:rPr lang="nb-NO" sz="2400" dirty="0">
                <a:latin typeface="Symbol" pitchFamily="18" charset="2"/>
              </a:rPr>
              <a:t>m,s</a:t>
            </a:r>
            <a:r>
              <a:rPr lang="nb-NO" sz="2400" dirty="0">
                <a:latin typeface="" pitchFamily="16"/>
              </a:rPr>
              <a:t>) ved å </a:t>
            </a:r>
          </a:p>
          <a:p>
            <a:pPr lvl="0">
              <a:buFont typeface="Courier New" pitchFamily="49" charset="0"/>
              <a:buChar char="o"/>
            </a:pPr>
            <a:r>
              <a:rPr lang="nb-NO" sz="2400" dirty="0">
                <a:latin typeface="" pitchFamily="16"/>
              </a:rPr>
              <a:t>1) Standardiser Z=(X-</a:t>
            </a:r>
            <a:r>
              <a:rPr lang="nb-NO" sz="2400" dirty="0">
                <a:latin typeface="Symbol" pitchFamily="18" charset="2"/>
              </a:rPr>
              <a:t>m)/s</a:t>
            </a:r>
          </a:p>
          <a:p>
            <a:pPr lvl="0">
              <a:buFont typeface="Courier New" pitchFamily="49" charset="0"/>
              <a:buChar char="o"/>
            </a:pPr>
            <a:r>
              <a:rPr lang="nb-NO" sz="2400" dirty="0">
                <a:latin typeface="" pitchFamily="16"/>
              </a:rPr>
              <a:t>2) Finn andelene for den standardiserte variablen Z</a:t>
            </a:r>
          </a:p>
          <a:p>
            <a:pPr lvl="0">
              <a:buFont typeface="Courier New" pitchFamily="49" charset="0"/>
              <a:buChar char="o"/>
            </a:pPr>
            <a:r>
              <a:rPr lang="nb-NO" sz="2400" dirty="0">
                <a:latin typeface="" pitchFamily="16"/>
              </a:rPr>
              <a:t>3) Dette vil da være andelene også for </a:t>
            </a:r>
            <a:r>
              <a:rPr lang="nb-NO" sz="2400" dirty="0" err="1">
                <a:latin typeface="" pitchFamily="16"/>
              </a:rPr>
              <a:t>X</a:t>
            </a:r>
            <a:r>
              <a:rPr lang="nb-NO" sz="2400" dirty="0">
                <a:latin typeface="" pitchFamily="16"/>
              </a:rPr>
              <a:t>!</a:t>
            </a:r>
          </a:p>
          <a:p>
            <a:pPr lvl="0">
              <a:buFont typeface="Courier New" pitchFamily="49" charset="0"/>
              <a:buChar char="o"/>
            </a:pPr>
            <a:endParaRPr lang="nb-NO" sz="2400" dirty="0">
              <a:latin typeface="" pitchFamily="16"/>
            </a:endParaRPr>
          </a:p>
          <a:p>
            <a:pPr marL="0" lvl="0" indent="0">
              <a:buNone/>
            </a:pPr>
            <a:r>
              <a:rPr lang="nb-NO" sz="2400" dirty="0">
                <a:latin typeface="" pitchFamily="16"/>
              </a:rPr>
              <a:t>Kan også finnes ved bruk av R!</a:t>
            </a:r>
          </a:p>
          <a:p>
            <a:pPr lvl="0">
              <a:buNone/>
            </a:pPr>
            <a:endParaRPr lang="nb-NO" sz="2800" dirty="0">
              <a:latin typeface="" pitchFamily="16"/>
            </a:endParaRPr>
          </a:p>
          <a:p>
            <a:pPr lvl="0"/>
            <a:endParaRPr lang="nb-NO" sz="2800" dirty="0">
              <a:latin typeface="" pitchFamily="16"/>
            </a:endParaRPr>
          </a:p>
        </p:txBody>
      </p:sp>
    </p:spTree>
    <p:extLst>
      <p:ext uri="{BB962C8B-B14F-4D97-AF65-F5344CB8AC3E}">
        <p14:creationId xmlns:p14="http://schemas.microsoft.com/office/powerpoint/2010/main" val="3141494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514350"/>
            <a:ext cx="6823710" cy="777240"/>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err="1">
                <a:solidFill>
                  <a:srgbClr val="0000FF"/>
                </a:solidFill>
                <a:latin typeface="Arial" pitchFamily="34" charset="0"/>
                <a:cs typeface="Arial" pitchFamily="34" charset="0"/>
              </a:rPr>
              <a:t>Flervalgsspørsmål</a:t>
            </a:r>
            <a:r>
              <a:rPr lang="nb-NO" dirty="0">
                <a:solidFill>
                  <a:srgbClr val="0000FF"/>
                </a:solidFill>
                <a:latin typeface="Arial" pitchFamily="34" charset="0"/>
                <a:cs typeface="Arial" pitchFamily="34" charset="0"/>
              </a:rPr>
              <a:t> (</a:t>
            </a:r>
            <a:r>
              <a:rPr lang="nb-NO" dirty="0" err="1">
                <a:solidFill>
                  <a:srgbClr val="0000FF"/>
                </a:solidFill>
                <a:latin typeface="Arial" pitchFamily="34" charset="0"/>
                <a:cs typeface="Arial" pitchFamily="34" charset="0"/>
              </a:rPr>
              <a:t>Mentimeter</a:t>
            </a:r>
            <a:r>
              <a:rPr lang="nb-NO" dirty="0">
                <a:solidFill>
                  <a:srgbClr val="0000FF"/>
                </a:solidFill>
                <a:latin typeface="Arial" pitchFamily="34" charset="0"/>
                <a:cs typeface="Arial" pitchFamily="34" charset="0"/>
              </a:rPr>
              <a:t>) </a:t>
            </a:r>
          </a:p>
        </p:txBody>
      </p:sp>
      <p:sp>
        <p:nvSpPr>
          <p:cNvPr id="3" name="Subtitle 2"/>
          <p:cNvSpPr txBox="1">
            <a:spLocks noGrp="1"/>
          </p:cNvSpPr>
          <p:nvPr>
            <p:ph type="subTitle" idx="4294967295"/>
          </p:nvPr>
        </p:nvSpPr>
        <p:spPr>
          <a:xfrm>
            <a:off x="397800" y="1594080"/>
            <a:ext cx="8288999" cy="4436280"/>
          </a:xfrm>
        </p:spPr>
        <p:txBody>
          <a:bodyPr lIns="0" tIns="0" rIns="0" bIns="0" anchor="ctr"/>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lvl="0" inden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altLang="en-US" sz="2600" dirty="0">
                <a:solidFill>
                  <a:srgbClr val="000000"/>
                </a:solidFill>
              </a:rPr>
              <a:t>Fordelingen til 105 pH-målinger ser ut til å være tilnærmet normal tilnærmet </a:t>
            </a:r>
            <a:r>
              <a:rPr lang="nb-NO" altLang="en-US" sz="2600" i="1" dirty="0">
                <a:solidFill>
                  <a:srgbClr val="000000"/>
                </a:solidFill>
              </a:rPr>
              <a:t>N</a:t>
            </a:r>
            <a:r>
              <a:rPr lang="nb-NO" altLang="en-US" sz="2600" dirty="0">
                <a:solidFill>
                  <a:srgbClr val="000000"/>
                </a:solidFill>
              </a:rPr>
              <a:t>(5.43, 0.54).</a:t>
            </a:r>
            <a:r>
              <a:rPr lang="nb-NO" sz="2600" dirty="0">
                <a:solidFill>
                  <a:schemeClr val="tx1"/>
                </a:solidFill>
                <a:cs typeface="Arial" pitchFamily="34" charset="0"/>
              </a:rPr>
              <a:t> </a:t>
            </a:r>
          </a:p>
          <a:p>
            <a:pPr marL="0" lvl="0" inden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sz="2600" dirty="0">
                <a:solidFill>
                  <a:schemeClr val="tx1"/>
                </a:solidFill>
                <a:cs typeface="Arial" pitchFamily="34" charset="0"/>
              </a:rPr>
              <a:t>Ønsker å beregne andelen med pH &lt; 5.867</a:t>
            </a:r>
          </a:p>
          <a:p>
            <a:pPr marL="0" lvl="0" indent="0">
              <a:buSzPct val="45000"/>
              <a:buFont typeface="StarSymbol"/>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sz="2600" dirty="0">
                <a:solidFill>
                  <a:schemeClr val="tx1"/>
                </a:solidFill>
                <a:cs typeface="Arial" pitchFamily="34" charset="0"/>
              </a:rPr>
              <a:t> Standardiser!</a:t>
            </a:r>
          </a:p>
          <a:p>
            <a:pPr marL="0" lvl="0" indent="0">
              <a:buSzPct val="45000"/>
              <a:buFont typeface="StarSymbol"/>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sz="2600" dirty="0">
                <a:solidFill>
                  <a:schemeClr val="tx1"/>
                </a:solidFill>
                <a:cs typeface="Arial" pitchFamily="34" charset="0"/>
              </a:rPr>
              <a:t> pH = 5.867 er ekvivalent med  z=?</a:t>
            </a:r>
          </a:p>
          <a:p>
            <a:pPr marL="0" lvl="0" indent="0">
              <a:buSzPct val="4500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nb-NO" sz="2600" dirty="0">
              <a:solidFill>
                <a:schemeClr val="tx1"/>
              </a:solidFill>
              <a:cs typeface="Arial" pitchFamily="34" charset="0"/>
            </a:endParaRPr>
          </a:p>
        </p:txBody>
      </p:sp>
    </p:spTree>
    <p:extLst>
      <p:ext uri="{BB962C8B-B14F-4D97-AF65-F5344CB8AC3E}">
        <p14:creationId xmlns:p14="http://schemas.microsoft.com/office/powerpoint/2010/main" val="8307398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altLang="en-US" noProof="0" dirty="0"/>
              <a:t>Standard normal-tabellen 2</a:t>
            </a:r>
            <a:endParaRPr lang="nb-NO" noProof="0" dirty="0"/>
          </a:p>
        </p:txBody>
      </p:sp>
      <p:sp>
        <p:nvSpPr>
          <p:cNvPr id="880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BE2463DC-EB3A-45F8-8139-53594A14E35D}" type="slidenum">
              <a:rPr lang="en-US" altLang="en-US" sz="1200" smtClean="0">
                <a:solidFill>
                  <a:schemeClr val="accent1"/>
                </a:solidFill>
              </a:rPr>
              <a:pPr>
                <a:lnSpc>
                  <a:spcPct val="80000"/>
                </a:lnSpc>
                <a:spcBef>
                  <a:spcPct val="0"/>
                </a:spcBef>
                <a:buClrTx/>
                <a:buSzTx/>
                <a:buFontTx/>
                <a:buNone/>
              </a:pPr>
              <a:t>83</a:t>
            </a:fld>
            <a:endParaRPr lang="en-US" altLang="en-US" sz="1200">
              <a:solidFill>
                <a:schemeClr val="accent1"/>
              </a:solidFill>
            </a:endParaRPr>
          </a:p>
        </p:txBody>
      </p:sp>
      <p:pic>
        <p:nvPicPr>
          <p:cNvPr id="5" name="Picture 4" descr="The animation shows how the proportion of observations from a standard normal distribution graph can be found using the standard normal table. For z equals 0.81, first locate 0.8 in the row heading of the standard normal table. Then, locate 0.01 in the column heading of the table. In the table, the value 0.7910 coincides for &quot;0.8&quot; row heading and &quot;0.01&quot; column heading. Therefore, the table entry for z equals 0.81 is 0.7910, or the proportion of observations that are less than 0.81 is 0.7910."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700" y="337121"/>
            <a:ext cx="638175" cy="276225"/>
          </a:xfrm>
          <a:prstGeom prst="rect">
            <a:avLst/>
          </a:prstGeom>
        </p:spPr>
      </p:pic>
      <p:pic>
        <p:nvPicPr>
          <p:cNvPr id="6" name="Picture 5"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265" y="500867"/>
            <a:ext cx="638175" cy="276225"/>
          </a:xfrm>
          <a:prstGeom prst="rect">
            <a:avLst/>
          </a:prstGeom>
        </p:spPr>
      </p:pic>
      <p:sp>
        <p:nvSpPr>
          <p:cNvPr id="31" name="TextBox 30"/>
          <p:cNvSpPr txBox="1">
            <a:spLocks noChangeArrowheads="1"/>
          </p:cNvSpPr>
          <p:nvPr/>
        </p:nvSpPr>
        <p:spPr bwMode="auto">
          <a:xfrm>
            <a:off x="565150" y="1206500"/>
            <a:ext cx="8013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Anta vi ønsker å finne andelen av observasjoner  fra standard normal-fordelingen som er mindre enn 0.81.  </a:t>
            </a:r>
          </a:p>
          <a:p>
            <a:pPr eaLnBrk="1" hangingPunct="1">
              <a:spcBef>
                <a:spcPct val="0"/>
              </a:spcBef>
              <a:buClrTx/>
              <a:buSzTx/>
              <a:buFontTx/>
              <a:buNone/>
            </a:pPr>
            <a:r>
              <a:rPr lang="nb-NO" altLang="en-US" dirty="0">
                <a:solidFill>
                  <a:schemeClr val="tx1"/>
                </a:solidFill>
              </a:rPr>
              <a:t>Vi kan bruke tabell A.</a:t>
            </a:r>
          </a:p>
        </p:txBody>
      </p:sp>
      <p:sp>
        <p:nvSpPr>
          <p:cNvPr id="29" name="TextBox 28"/>
          <p:cNvSpPr txBox="1">
            <a:spLocks noChangeArrowheads="1"/>
          </p:cNvSpPr>
          <p:nvPr/>
        </p:nvSpPr>
        <p:spPr bwMode="auto">
          <a:xfrm>
            <a:off x="4346714" y="2967038"/>
            <a:ext cx="2947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err="1">
                <a:solidFill>
                  <a:schemeClr val="tx1"/>
                </a:solidFill>
              </a:rPr>
              <a:t>Andelen</a:t>
            </a:r>
            <a:r>
              <a:rPr lang="en-US" altLang="en-US" sz="2400" b="1" dirty="0">
                <a:solidFill>
                  <a:schemeClr val="tx1"/>
                </a:solidFill>
              </a:rPr>
              <a:t> </a:t>
            </a:r>
            <a:r>
              <a:rPr lang="en-US" altLang="en-US" sz="2400" b="1" i="1" dirty="0">
                <a:solidFill>
                  <a:schemeClr val="tx1"/>
                </a:solidFill>
              </a:rPr>
              <a:t>z </a:t>
            </a:r>
            <a:r>
              <a:rPr lang="en-US" altLang="en-US" sz="2400" b="1" dirty="0">
                <a:solidFill>
                  <a:schemeClr val="tx1"/>
                </a:solidFill>
              </a:rPr>
              <a:t>&lt; 0.81 =</a:t>
            </a:r>
          </a:p>
        </p:txBody>
      </p:sp>
      <p:graphicFrame>
        <p:nvGraphicFramePr>
          <p:cNvPr id="28" name="Table 27" descr="already described"/>
          <p:cNvGraphicFramePr>
            <a:graphicFrameLocks noGrp="1"/>
          </p:cNvGraphicFramePr>
          <p:nvPr>
            <p:extLst>
              <p:ext uri="{D42A27DB-BD31-4B8C-83A1-F6EECF244321}">
                <p14:modId xmlns:p14="http://schemas.microsoft.com/office/powerpoint/2010/main" val="1056697409"/>
              </p:ext>
            </p:extLst>
          </p:nvPr>
        </p:nvGraphicFramePr>
        <p:xfrm>
          <a:off x="457200" y="4040188"/>
          <a:ext cx="4481513" cy="1485900"/>
        </p:xfrm>
        <a:graphic>
          <a:graphicData uri="http://schemas.openxmlformats.org/drawingml/2006/table">
            <a:tbl>
              <a:tblPr firstRow="1"/>
              <a:tblGrid>
                <a:gridCol w="1120775">
                  <a:extLst>
                    <a:ext uri="{9D8B030D-6E8A-4147-A177-3AD203B41FA5}">
                      <a16:colId xmlns:a16="http://schemas.microsoft.com/office/drawing/2014/main" val="20000"/>
                    </a:ext>
                  </a:extLst>
                </a:gridCol>
                <a:gridCol w="1119188">
                  <a:extLst>
                    <a:ext uri="{9D8B030D-6E8A-4147-A177-3AD203B41FA5}">
                      <a16:colId xmlns:a16="http://schemas.microsoft.com/office/drawing/2014/main" val="20001"/>
                    </a:ext>
                  </a:extLst>
                </a:gridCol>
                <a:gridCol w="1120775">
                  <a:extLst>
                    <a:ext uri="{9D8B030D-6E8A-4147-A177-3AD203B41FA5}">
                      <a16:colId xmlns:a16="http://schemas.microsoft.com/office/drawing/2014/main" val="20002"/>
                    </a:ext>
                  </a:extLst>
                </a:gridCol>
                <a:gridCol w="1120775">
                  <a:extLst>
                    <a:ext uri="{9D8B030D-6E8A-4147-A177-3AD203B41FA5}">
                      <a16:colId xmlns:a16="http://schemas.microsoft.com/office/drawing/2014/main" val="20003"/>
                    </a:ext>
                  </a:extLst>
                </a:gridCol>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a:ln>
                            <a:noFill/>
                          </a:ln>
                          <a:solidFill>
                            <a:schemeClr val="tx1"/>
                          </a:solidFill>
                          <a:effectLst/>
                          <a:latin typeface="Arial" charset="0"/>
                          <a:ea typeface="ＭＳ Ｐゴシック" charset="0"/>
                          <a:cs typeface="ＭＳ Ｐゴシック"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.7580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.7611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.7642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.7881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.7910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.7939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.8159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.8186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.8212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2" name="Group 24" descr="already described"/>
          <p:cNvGrpSpPr>
            <a:grpSpLocks/>
          </p:cNvGrpSpPr>
          <p:nvPr/>
        </p:nvGrpSpPr>
        <p:grpSpPr bwMode="auto">
          <a:xfrm>
            <a:off x="457200" y="3019425"/>
            <a:ext cx="6199188" cy="2141538"/>
            <a:chOff x="495277" y="4080919"/>
            <a:chExt cx="6199902" cy="2141927"/>
          </a:xfrm>
        </p:grpSpPr>
        <p:sp>
          <p:nvSpPr>
            <p:cNvPr id="22" name="Rectangle 21"/>
            <p:cNvSpPr/>
            <p:nvPr/>
          </p:nvSpPr>
          <p:spPr>
            <a:xfrm>
              <a:off x="495277" y="5830662"/>
              <a:ext cx="4480441" cy="392184"/>
            </a:xfrm>
            <a:prstGeom prst="rect">
              <a:avLst/>
            </a:prstGeom>
            <a:solidFill>
              <a:srgbClr val="FFFF00">
                <a:alpha val="50000"/>
              </a:srgbClr>
            </a:solid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3" name="Rectangle 22"/>
            <p:cNvSpPr/>
            <p:nvPr/>
          </p:nvSpPr>
          <p:spPr>
            <a:xfrm>
              <a:off x="6196647" y="4080919"/>
              <a:ext cx="498532" cy="392184"/>
            </a:xfrm>
            <a:prstGeom prst="rect">
              <a:avLst/>
            </a:prstGeom>
            <a:solidFill>
              <a:srgbClr val="FFFF00">
                <a:alpha val="50000"/>
              </a:srgbClr>
            </a:solid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grpSp>
      <p:grpSp>
        <p:nvGrpSpPr>
          <p:cNvPr id="3" name="Group 25" descr="already described"/>
          <p:cNvGrpSpPr>
            <a:grpSpLocks/>
          </p:cNvGrpSpPr>
          <p:nvPr/>
        </p:nvGrpSpPr>
        <p:grpSpPr bwMode="auto">
          <a:xfrm>
            <a:off x="2709863" y="3019425"/>
            <a:ext cx="4098925" cy="2505075"/>
            <a:chOff x="2747817" y="4080954"/>
            <a:chExt cx="4098638" cy="2505344"/>
          </a:xfrm>
        </p:grpSpPr>
        <p:sp>
          <p:nvSpPr>
            <p:cNvPr id="25" name="Rectangle 24"/>
            <p:cNvSpPr/>
            <p:nvPr/>
          </p:nvSpPr>
          <p:spPr>
            <a:xfrm flipH="1">
              <a:off x="2747817" y="5103414"/>
              <a:ext cx="1120697" cy="1482884"/>
            </a:xfrm>
            <a:prstGeom prst="rect">
              <a:avLst/>
            </a:prstGeom>
            <a:solidFill>
              <a:srgbClr val="3366FF">
                <a:alpha val="62000"/>
              </a:srgbClr>
            </a:solidFill>
            <a:ln>
              <a:solidFill>
                <a:srgbClr val="3366FF"/>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sp>
          <p:nvSpPr>
            <p:cNvPr id="26" name="Rectangle 25"/>
            <p:cNvSpPr/>
            <p:nvPr/>
          </p:nvSpPr>
          <p:spPr>
            <a:xfrm>
              <a:off x="6695653" y="4080954"/>
              <a:ext cx="150802" cy="392155"/>
            </a:xfrm>
            <a:prstGeom prst="rect">
              <a:avLst/>
            </a:prstGeom>
            <a:solidFill>
              <a:srgbClr val="3366FF">
                <a:alpha val="50000"/>
              </a:srgbClr>
            </a:solid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a:p>
          </p:txBody>
        </p:sp>
      </p:grpSp>
      <p:sp>
        <p:nvSpPr>
          <p:cNvPr id="32" name="Curved Up Arrow 31" descr="already described"/>
          <p:cNvSpPr/>
          <p:nvPr/>
        </p:nvSpPr>
        <p:spPr>
          <a:xfrm rot="20222494" flipV="1">
            <a:off x="2575182" y="2152251"/>
            <a:ext cx="5416034" cy="801469"/>
          </a:xfrm>
          <a:prstGeom prst="curvedUpArrow">
            <a:avLst>
              <a:gd name="adj1" fmla="val 47151"/>
              <a:gd name="adj2" fmla="val 113590"/>
              <a:gd name="adj3" fmla="val 35236"/>
            </a:avLst>
          </a:prstGeom>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endParaRPr lang="en-US">
              <a:solidFill>
                <a:schemeClr val="tx1"/>
              </a:solidFill>
            </a:endParaRPr>
          </a:p>
        </p:txBody>
      </p:sp>
      <p:pic>
        <p:nvPicPr>
          <p:cNvPr id="33" name="Picture 32" descr="already describ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00" y="3556000"/>
            <a:ext cx="32258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a:spLocks noChangeArrowheads="1"/>
          </p:cNvSpPr>
          <p:nvPr/>
        </p:nvSpPr>
        <p:spPr bwMode="auto">
          <a:xfrm>
            <a:off x="7294563" y="2967038"/>
            <a:ext cx="954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b="1" dirty="0">
                <a:solidFill>
                  <a:schemeClr val="tx1"/>
                </a:solidFill>
              </a:rPr>
              <a:t>.7910</a:t>
            </a:r>
          </a:p>
        </p:txBody>
      </p:sp>
    </p:spTree>
    <p:extLst>
      <p:ext uri="{BB962C8B-B14F-4D97-AF65-F5344CB8AC3E}">
        <p14:creationId xmlns:p14="http://schemas.microsoft.com/office/powerpoint/2010/main" val="63385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9" grpId="0"/>
      <p:bldP spid="3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B08F04E-3956-154E-863E-B394D1D240C4}"/>
              </a:ext>
            </a:extLst>
          </p:cNvPr>
          <p:cNvPicPr>
            <a:picLocks noChangeAspect="1"/>
          </p:cNvPicPr>
          <p:nvPr/>
        </p:nvPicPr>
        <p:blipFill>
          <a:blip r:embed="rId3"/>
          <a:stretch>
            <a:fillRect/>
          </a:stretch>
        </p:blipFill>
        <p:spPr>
          <a:xfrm>
            <a:off x="2587753" y="-902572"/>
            <a:ext cx="9276798" cy="9897644"/>
          </a:xfrm>
          <a:prstGeom prst="rect">
            <a:avLst/>
          </a:prstGeom>
        </p:spPr>
      </p:pic>
      <p:sp>
        <p:nvSpPr>
          <p:cNvPr id="2" name="Title 1"/>
          <p:cNvSpPr txBox="1">
            <a:spLocks noGrp="1"/>
          </p:cNvSpPr>
          <p:nvPr>
            <p:ph type="title" idx="4294967295"/>
          </p:nvPr>
        </p:nvSpPr>
        <p:spPr>
          <a:xfrm>
            <a:off x="377188" y="262890"/>
            <a:ext cx="6675122" cy="565560"/>
          </a:xfrm>
        </p:spPr>
        <p:txBody>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err="1">
                <a:solidFill>
                  <a:srgbClr val="0000FF"/>
                </a:solidFill>
                <a:latin typeface="Arial" pitchFamily="34" charset="0"/>
                <a:cs typeface="Arial" pitchFamily="34" charset="0"/>
              </a:rPr>
              <a:t>Flervalgsspørsmål</a:t>
            </a:r>
            <a:r>
              <a:rPr lang="nb-NO" dirty="0">
                <a:solidFill>
                  <a:srgbClr val="0000FF"/>
                </a:solidFill>
                <a:latin typeface="Arial" pitchFamily="34" charset="0"/>
                <a:cs typeface="Arial" pitchFamily="34" charset="0"/>
              </a:rPr>
              <a:t> (</a:t>
            </a:r>
            <a:r>
              <a:rPr lang="nb-NO" dirty="0" err="1">
                <a:solidFill>
                  <a:srgbClr val="0000FF"/>
                </a:solidFill>
                <a:latin typeface="Arial" pitchFamily="34" charset="0"/>
                <a:cs typeface="Arial" pitchFamily="34" charset="0"/>
              </a:rPr>
              <a:t>Mentimeter</a:t>
            </a:r>
            <a:r>
              <a:rPr lang="nb-NO" dirty="0">
                <a:solidFill>
                  <a:srgbClr val="0000FF"/>
                </a:solidFill>
                <a:latin typeface="Arial" pitchFamily="34" charset="0"/>
                <a:cs typeface="Arial" pitchFamily="34" charset="0"/>
              </a:rPr>
              <a:t>) </a:t>
            </a:r>
          </a:p>
        </p:txBody>
      </p:sp>
      <p:sp>
        <p:nvSpPr>
          <p:cNvPr id="3" name="Subtitle 2"/>
          <p:cNvSpPr txBox="1">
            <a:spLocks noGrp="1"/>
          </p:cNvSpPr>
          <p:nvPr>
            <p:ph type="subTitle" idx="4294967295"/>
          </p:nvPr>
        </p:nvSpPr>
        <p:spPr>
          <a:xfrm>
            <a:off x="127323" y="1222236"/>
            <a:ext cx="2570158" cy="6000750"/>
          </a:xfrm>
        </p:spPr>
        <p:txBody>
          <a:bodyPr lIns="0" tIns="0" rIns="0" bIns="0" anchor="ctr"/>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lvl="0" inden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altLang="en-US" dirty="0">
                <a:solidFill>
                  <a:srgbClr val="000000"/>
                </a:solidFill>
              </a:rPr>
              <a:t>Fordelingen til 105 pH-målinger ser ut til å være tilnærmet </a:t>
            </a:r>
            <a:r>
              <a:rPr lang="nb-NO" altLang="en-US" i="1" dirty="0">
                <a:solidFill>
                  <a:srgbClr val="000000"/>
                </a:solidFill>
              </a:rPr>
              <a:t>N</a:t>
            </a:r>
            <a:r>
              <a:rPr lang="nb-NO" altLang="en-US" dirty="0">
                <a:solidFill>
                  <a:srgbClr val="000000"/>
                </a:solidFill>
              </a:rPr>
              <a:t>(5.43, 0.54)</a:t>
            </a:r>
          </a:p>
          <a:p>
            <a:pPr marL="0" lvl="0" inden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dirty="0">
                <a:solidFill>
                  <a:schemeClr val="tx1"/>
                </a:solidFill>
                <a:cs typeface="Arial" pitchFamily="34" charset="0"/>
              </a:rPr>
              <a:t> Ønsker å beregne andelen med pH &lt; 4.755</a:t>
            </a:r>
          </a:p>
          <a:p>
            <a:pPr marL="0" lvl="0" indent="0">
              <a:buSzPct val="45000"/>
              <a:buFont typeface="StarSymbol"/>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dirty="0">
                <a:solidFill>
                  <a:schemeClr val="tx1"/>
                </a:solidFill>
                <a:cs typeface="Arial" pitchFamily="34" charset="0"/>
              </a:rPr>
              <a:t> Standardiser!</a:t>
            </a:r>
          </a:p>
          <a:p>
            <a:pPr marL="0" lvl="0" indent="0">
              <a:buSzPct val="45000"/>
              <a:buFont typeface="StarSymbol"/>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dirty="0">
                <a:solidFill>
                  <a:schemeClr val="tx1"/>
                </a:solidFill>
                <a:cs typeface="Arial" pitchFamily="34" charset="0"/>
              </a:rPr>
              <a:t> pH = 4.755 er ekvivalent med  z=? </a:t>
            </a:r>
          </a:p>
          <a:p>
            <a:pPr marL="0" lvl="0" indent="0">
              <a:buSzPct val="45000"/>
              <a:buFont typeface="StarSymbol"/>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nb-NO" dirty="0">
                <a:solidFill>
                  <a:schemeClr val="tx1"/>
                </a:solidFill>
                <a:cs typeface="Arial" pitchFamily="34" charset="0"/>
              </a:rPr>
              <a:t> Fra tabell er da andelen med pH&lt;4.755 = ?</a:t>
            </a:r>
          </a:p>
        </p:txBody>
      </p:sp>
    </p:spTree>
    <p:extLst>
      <p:ext uri="{BB962C8B-B14F-4D97-AF65-F5344CB8AC3E}">
        <p14:creationId xmlns:p14="http://schemas.microsoft.com/office/powerpoint/2010/main" val="2677310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799" y="795169"/>
            <a:ext cx="7772400" cy="771623"/>
          </a:xfrm>
        </p:spPr>
        <p:txBody>
          <a:bodyPr>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nb-NO" dirty="0">
                <a:solidFill>
                  <a:srgbClr val="0000FF"/>
                </a:solidFill>
                <a:latin typeface="Arial" pitchFamily="34" charset="0"/>
                <a:cs typeface="Arial" pitchFamily="34" charset="0"/>
              </a:rPr>
              <a:t>Andre beregninger</a:t>
            </a:r>
          </a:p>
        </p:txBody>
      </p:sp>
      <p:sp>
        <p:nvSpPr>
          <p:cNvPr id="3" name="Text Placeholder 2"/>
          <p:cNvSpPr txBox="1">
            <a:spLocks noGrp="1"/>
          </p:cNvSpPr>
          <p:nvPr>
            <p:ph type="body" idx="4294967295"/>
          </p:nvPr>
        </p:nvSpPr>
        <p:spPr>
          <a:xfrm>
            <a:off x="457200" y="1752600"/>
            <a:ext cx="7391400" cy="4373563"/>
          </a:xfrm>
        </p:spPr>
        <p:txBody>
          <a:bodyPr/>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nb-NO" sz="3200" b="0" i="0" u="none" strike="noStrike" baseline="0">
                <a:ln>
                  <a:noFill/>
                </a:ln>
                <a:solidFill>
                  <a:srgbClr val="000000"/>
                </a:solidFill>
                <a:latin typeface="Times" pitchFamily="2"/>
                <a:ea typeface="DejaVu Sans" pitchFamily="2"/>
                <a:cs typeface="DejaVu Sans" pitchFamily="2"/>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nb-NO" sz="2800" b="0" i="0" u="none" strike="noStrike" baseline="0">
                <a:ln>
                  <a:noFill/>
                </a:ln>
                <a:solidFill>
                  <a:srgbClr val="000000"/>
                </a:solidFill>
                <a:latin typeface="Times" pitchFamily="2"/>
                <a:ea typeface="DejaVu Sans" pitchFamily="2"/>
                <a:cs typeface="DejaVu Sans" pitchFamily="2"/>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nb-NO" sz="2400" b="0" i="0" u="none" strike="noStrike" baseline="0">
                <a:ln>
                  <a:noFill/>
                </a:ln>
                <a:solidFill>
                  <a:srgbClr val="000000"/>
                </a:solidFill>
                <a:latin typeface="Times" pitchFamily="2"/>
                <a:ea typeface="DejaVu Sans" pitchFamily="2"/>
                <a:cs typeface="DejaVu Sans" pitchFamily="2"/>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nb-NO" sz="2000" b="0" i="0" u="none" strike="noStrike" baseline="0">
                <a:ln>
                  <a:noFill/>
                </a:ln>
                <a:solidFill>
                  <a:srgbClr val="000000"/>
                </a:solidFill>
                <a:latin typeface="Times" pitchFamily="2"/>
                <a:ea typeface="DejaVu Sans" pitchFamily="2"/>
                <a:cs typeface="DejaVu Sans" pitchFamily="2"/>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nb-NO" sz="2000" b="0" i="0" u="none" strike="noStrike" baseline="0">
                <a:ln>
                  <a:noFill/>
                </a:ln>
                <a:solidFill>
                  <a:srgbClr val="000000"/>
                </a:solidFill>
                <a:latin typeface="Times" pitchFamily="2"/>
                <a:ea typeface="DejaVu Sans" pitchFamily="2"/>
                <a:cs typeface="DejaVu Sans" pitchFamily="2"/>
              </a:defRPr>
            </a:lvl9pPr>
          </a:lstStyle>
          <a:p>
            <a:pPr lvl="0"/>
            <a:r>
              <a:rPr lang="nb-NO" sz="2400" dirty="0">
                <a:latin typeface="+mn-lt"/>
              </a:rPr>
              <a:t>Vi har sett at arealet under normalfordelingskurven </a:t>
            </a:r>
            <a:r>
              <a:rPr lang="nb-NO" sz="2400" dirty="0">
                <a:solidFill>
                  <a:srgbClr val="FF0000"/>
                </a:solidFill>
                <a:latin typeface="+mn-lt"/>
              </a:rPr>
              <a:t>nedenfor</a:t>
            </a:r>
            <a:r>
              <a:rPr lang="nb-NO" sz="2400" dirty="0">
                <a:latin typeface="+mn-lt"/>
              </a:rPr>
              <a:t> en verdi x beskriver andelen av observasjoner som faller innenfor dette området, som er </a:t>
            </a:r>
            <a:r>
              <a:rPr lang="nb-NO" sz="2400" dirty="0">
                <a:solidFill>
                  <a:srgbClr val="FF0000"/>
                </a:solidFill>
                <a:latin typeface="+mn-lt"/>
              </a:rPr>
              <a:t>mindre</a:t>
            </a:r>
            <a:r>
              <a:rPr lang="nb-NO" sz="2400" dirty="0">
                <a:latin typeface="+mn-lt"/>
              </a:rPr>
              <a:t> enn x</a:t>
            </a:r>
          </a:p>
          <a:p>
            <a:pPr lvl="0">
              <a:buNone/>
            </a:pPr>
            <a:endParaRPr lang="nb-NO" sz="1400" dirty="0">
              <a:latin typeface="+mn-lt"/>
            </a:endParaRPr>
          </a:p>
          <a:p>
            <a:pPr lvl="0"/>
            <a:r>
              <a:rPr lang="nb-NO" sz="2400" dirty="0">
                <a:latin typeface="+mn-lt"/>
              </a:rPr>
              <a:t>Arealet av kurven </a:t>
            </a:r>
            <a:r>
              <a:rPr lang="nb-NO" sz="2400" dirty="0">
                <a:solidFill>
                  <a:srgbClr val="FF0000"/>
                </a:solidFill>
                <a:latin typeface="+mn-lt"/>
              </a:rPr>
              <a:t>ovenfor</a:t>
            </a:r>
            <a:r>
              <a:rPr lang="nb-NO" sz="2400" dirty="0">
                <a:latin typeface="+mn-lt"/>
              </a:rPr>
              <a:t> en verdi x beskriver andelen av observasjoner som er </a:t>
            </a:r>
            <a:r>
              <a:rPr lang="nb-NO" sz="2400" dirty="0">
                <a:solidFill>
                  <a:srgbClr val="FF0000"/>
                </a:solidFill>
                <a:latin typeface="+mn-lt"/>
              </a:rPr>
              <a:t>større</a:t>
            </a:r>
            <a:r>
              <a:rPr lang="nb-NO" sz="2400" dirty="0">
                <a:latin typeface="+mn-lt"/>
              </a:rPr>
              <a:t> enn x</a:t>
            </a:r>
          </a:p>
          <a:p>
            <a:pPr lvl="0">
              <a:buNone/>
            </a:pPr>
            <a:endParaRPr lang="nb-NO" sz="1400" dirty="0">
              <a:latin typeface="+mn-lt"/>
            </a:endParaRPr>
          </a:p>
          <a:p>
            <a:pPr lvl="0"/>
            <a:r>
              <a:rPr lang="nb-NO" sz="2400" dirty="0">
                <a:latin typeface="+mn-lt"/>
              </a:rPr>
              <a:t>Arealet av kurven </a:t>
            </a:r>
            <a:r>
              <a:rPr lang="nb-NO" sz="2400" dirty="0">
                <a:solidFill>
                  <a:srgbClr val="FF0000"/>
                </a:solidFill>
                <a:latin typeface="+mn-lt"/>
              </a:rPr>
              <a:t>mellom</a:t>
            </a:r>
            <a:r>
              <a:rPr lang="nb-NO" sz="2400" dirty="0">
                <a:latin typeface="+mn-lt"/>
              </a:rPr>
              <a:t> verdiene x1 og x2 beskriver andelen av observasjoner som er </a:t>
            </a:r>
            <a:r>
              <a:rPr lang="nb-NO" sz="2400" dirty="0">
                <a:solidFill>
                  <a:srgbClr val="00B0F0"/>
                </a:solidFill>
                <a:latin typeface="+mn-lt"/>
              </a:rPr>
              <a:t>større enn x1 og mindre enn x2</a:t>
            </a:r>
          </a:p>
        </p:txBody>
      </p:sp>
    </p:spTree>
    <p:extLst>
      <p:ext uri="{BB962C8B-B14F-4D97-AF65-F5344CB8AC3E}">
        <p14:creationId xmlns:p14="http://schemas.microsoft.com/office/powerpoint/2010/main" val="500984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6861"/>
            <a:ext cx="7772400" cy="1143360"/>
          </a:xfrm>
        </p:spPr>
        <p:txBody>
          <a:bodyPr/>
          <a:lstStyle/>
          <a:p>
            <a:r>
              <a:rPr lang="nb-NO" altLang="en-US" noProof="0" dirty="0"/>
              <a:t>Normalberegninger </a:t>
            </a:r>
            <a:r>
              <a:rPr lang="nb-NO" altLang="en-US" dirty="0"/>
              <a:t>1: pH</a:t>
            </a:r>
            <a:endParaRPr lang="nb-NO" noProof="0" dirty="0"/>
          </a:p>
        </p:txBody>
      </p:sp>
      <p:sp>
        <p:nvSpPr>
          <p:cNvPr id="890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C93AF6E-6E2F-4E5F-B56B-71DC08B0CE1F}" type="slidenum">
              <a:rPr lang="en-US" altLang="en-US" sz="1200" smtClean="0">
                <a:solidFill>
                  <a:schemeClr val="accent1"/>
                </a:solidFill>
              </a:rPr>
              <a:pPr>
                <a:lnSpc>
                  <a:spcPct val="80000"/>
                </a:lnSpc>
                <a:spcBef>
                  <a:spcPct val="0"/>
                </a:spcBef>
                <a:buClrTx/>
                <a:buSzTx/>
                <a:buFontTx/>
                <a:buNone/>
              </a:pPr>
              <a:t>86</a:t>
            </a:fld>
            <a:endParaRPr lang="en-US" altLang="en-US" sz="1200">
              <a:solidFill>
                <a:schemeClr val="accent1"/>
              </a:solidFill>
            </a:endParaRPr>
          </a:p>
        </p:txBody>
      </p:sp>
      <p:pic>
        <p:nvPicPr>
          <p:cNvPr id="3" name="Picture 2" descr="The animations discuss two approaches for calculating the proportion of observations from the standard normal distribution that are between minus 1.25 and 0.81. The normal distribution curve shows an integer line that ranges from minus 3 to 3. First approach: the proportion of observations between minus 1.25 and 0.81 is 0.6854, which is calculated by subtracting &quot;0.1056&quot; from &quot;0.7910&quot; that is subtracting the area to the left of &quot;z equals minus 1.25&quot; from the area to the left of &quot;z equals 0.81.&quot; Second Approach: the proportion of observations between minus 1.25 and 0.81 is calculated by adding 0.1056 and 0.2090, and the result is subtracted from 1 to give 0.6854. That is the area to the left of &quot;z equals minus 1.25&quot; is added to the area to the right of &quot;z equals 0.81&quot; and the result is subtracted from 1 to give the same proportion &quot;0.6854&quot; as calculated by first approach."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225" y="439738"/>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545447"/>
            <a:ext cx="638175" cy="276225"/>
          </a:xfrm>
          <a:prstGeom prst="rect">
            <a:avLst/>
          </a:prstGeom>
        </p:spPr>
      </p:pic>
      <p:sp>
        <p:nvSpPr>
          <p:cNvPr id="12" name="TextBox 7"/>
          <p:cNvSpPr txBox="1">
            <a:spLocks noChangeArrowheads="1"/>
          </p:cNvSpPr>
          <p:nvPr/>
        </p:nvSpPr>
        <p:spPr bwMode="auto">
          <a:xfrm>
            <a:off x="262143" y="1571146"/>
            <a:ext cx="84661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None/>
            </a:pPr>
            <a:r>
              <a:rPr lang="nb-NO" altLang="en-US" dirty="0">
                <a:solidFill>
                  <a:schemeClr val="tx1"/>
                </a:solidFill>
              </a:rPr>
              <a:t>pH-målinger i 105 prøver av regnvann. Tilnærmer med normalfordeling </a:t>
            </a:r>
            <a:r>
              <a:rPr lang="nb-NO" altLang="en-US" dirty="0">
                <a:solidFill>
                  <a:schemeClr val="tx1"/>
                </a:solidFill>
                <a:cs typeface="Arial" panose="020B0604020202020204" pitchFamily="34" charset="0"/>
              </a:rPr>
              <a:t>med </a:t>
            </a:r>
            <a:r>
              <a:rPr lang="nb-NO" dirty="0" err="1">
                <a:solidFill>
                  <a:schemeClr val="tx1"/>
                </a:solidFill>
                <a:ea typeface="DejaVu Sans" pitchFamily="34"/>
                <a:cs typeface="Arial" panose="020B0604020202020204" pitchFamily="34" charset="0"/>
              </a:rPr>
              <a:t>μ</a:t>
            </a:r>
            <a:r>
              <a:rPr lang="nb-NO" dirty="0">
                <a:solidFill>
                  <a:schemeClr val="tx1"/>
                </a:solidFill>
                <a:cs typeface="Arial" panose="020B0604020202020204" pitchFamily="34" charset="0"/>
              </a:rPr>
              <a:t>=5.43 og </a:t>
            </a:r>
            <a:r>
              <a:rPr lang="nb-NO" dirty="0" err="1">
                <a:solidFill>
                  <a:schemeClr val="tx1"/>
                </a:solidFill>
                <a:ea typeface="DejaVu Sans" pitchFamily="34"/>
                <a:cs typeface="Arial" panose="020B0604020202020204" pitchFamily="34" charset="0"/>
              </a:rPr>
              <a:t>σ</a:t>
            </a:r>
            <a:r>
              <a:rPr lang="nb-NO" dirty="0">
                <a:solidFill>
                  <a:schemeClr val="tx1"/>
                </a:solidFill>
                <a:cs typeface="Arial" panose="020B0604020202020204" pitchFamily="34" charset="0"/>
              </a:rPr>
              <a:t>=0.54. </a:t>
            </a:r>
            <a:r>
              <a:rPr lang="nb-NO" altLang="en-US" dirty="0">
                <a:solidFill>
                  <a:schemeClr val="tx1"/>
                </a:solidFill>
              </a:rPr>
              <a:t>Finn andelen av observasjoner fra denne fordelingen som er større enn 5.867, som tilsvarer 0.81 i standard normalfordelingen. Altså, finn andel i standard normalfordelingen som er større enn 0.81:</a:t>
            </a:r>
          </a:p>
        </p:txBody>
      </p:sp>
      <p:pic>
        <p:nvPicPr>
          <p:cNvPr id="13" name="Bilde 12">
            <a:extLst>
              <a:ext uri="{FF2B5EF4-FFF2-40B4-BE49-F238E27FC236}">
                <a16:creationId xmlns:a16="http://schemas.microsoft.com/office/drawing/2014/main" id="{E15FCBC4-5EBC-1E45-8051-54A98C899D04}"/>
              </a:ext>
            </a:extLst>
          </p:cNvPr>
          <p:cNvPicPr>
            <a:picLocks noChangeAspect="1"/>
          </p:cNvPicPr>
          <p:nvPr/>
        </p:nvPicPr>
        <p:blipFill>
          <a:blip r:embed="rId3"/>
          <a:stretch>
            <a:fillRect/>
          </a:stretch>
        </p:blipFill>
        <p:spPr>
          <a:xfrm>
            <a:off x="262143" y="3631365"/>
            <a:ext cx="3035300" cy="2286000"/>
          </a:xfrm>
          <a:prstGeom prst="rect">
            <a:avLst/>
          </a:prstGeom>
        </p:spPr>
      </p:pic>
      <p:pic>
        <p:nvPicPr>
          <p:cNvPr id="17" name="Bilde 16">
            <a:extLst>
              <a:ext uri="{FF2B5EF4-FFF2-40B4-BE49-F238E27FC236}">
                <a16:creationId xmlns:a16="http://schemas.microsoft.com/office/drawing/2014/main" id="{0FA76727-49B2-F14F-A412-CA5FF4C75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375" y="3541204"/>
            <a:ext cx="2945926" cy="2440558"/>
          </a:xfrm>
          <a:prstGeom prst="rect">
            <a:avLst/>
          </a:prstGeom>
        </p:spPr>
      </p:pic>
      <p:pic>
        <p:nvPicPr>
          <p:cNvPr id="18" name="Bilde 17">
            <a:extLst>
              <a:ext uri="{FF2B5EF4-FFF2-40B4-BE49-F238E27FC236}">
                <a16:creationId xmlns:a16="http://schemas.microsoft.com/office/drawing/2014/main" id="{CBF50223-0DE2-6240-8A64-4673378F8672}"/>
              </a:ext>
            </a:extLst>
          </p:cNvPr>
          <p:cNvPicPr>
            <a:picLocks noChangeAspect="1"/>
          </p:cNvPicPr>
          <p:nvPr/>
        </p:nvPicPr>
        <p:blipFill>
          <a:blip r:embed="rId5"/>
          <a:stretch>
            <a:fillRect/>
          </a:stretch>
        </p:blipFill>
        <p:spPr>
          <a:xfrm>
            <a:off x="5935216" y="3573016"/>
            <a:ext cx="3208784" cy="2406588"/>
          </a:xfrm>
          <a:prstGeom prst="rect">
            <a:avLst/>
          </a:prstGeom>
        </p:spPr>
      </p:pic>
    </p:spTree>
    <p:extLst>
      <p:ext uri="{BB962C8B-B14F-4D97-AF65-F5344CB8AC3E}">
        <p14:creationId xmlns:p14="http://schemas.microsoft.com/office/powerpoint/2010/main" val="3860996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Normalberegninger 2: pH</a:t>
            </a:r>
            <a:endParaRPr lang="nb-NO" noProof="0" dirty="0"/>
          </a:p>
        </p:txBody>
      </p:sp>
      <p:sp>
        <p:nvSpPr>
          <p:cNvPr id="890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C93AF6E-6E2F-4E5F-B56B-71DC08B0CE1F}" type="slidenum">
              <a:rPr lang="en-US" altLang="en-US" sz="1200" smtClean="0">
                <a:solidFill>
                  <a:schemeClr val="accent1"/>
                </a:solidFill>
              </a:rPr>
              <a:pPr>
                <a:lnSpc>
                  <a:spcPct val="80000"/>
                </a:lnSpc>
                <a:spcBef>
                  <a:spcPct val="0"/>
                </a:spcBef>
                <a:buClrTx/>
                <a:buSzTx/>
                <a:buFontTx/>
                <a:buNone/>
              </a:pPr>
              <a:t>87</a:t>
            </a:fld>
            <a:endParaRPr lang="en-US" altLang="en-US" sz="1200">
              <a:solidFill>
                <a:schemeClr val="accent1"/>
              </a:solidFill>
            </a:endParaRPr>
          </a:p>
        </p:txBody>
      </p:sp>
      <p:pic>
        <p:nvPicPr>
          <p:cNvPr id="3" name="Picture 2" descr="The animations discuss two approaches for calculating the proportion of observations from the standard normal distribution that are between minus 1.25 and 0.81. The normal distribution curve shows an integer line that ranges from minus 3 to 3. First approach: the proportion of observations between minus 1.25 and 0.81 is 0.6854, which is calculated by subtracting &quot;0.1056&quot; from &quot;0.7910&quot; that is subtracting the area to the left of &quot;z equals minus 1.25&quot; from the area to the left of &quot;z equals 0.81.&quot; Second Approach: the proportion of observations between minus 1.25 and 0.81 is calculated by adding 0.1056 and 0.2090, and the result is subtracted from 1 to give 0.6854. That is the area to the left of &quot;z equals minus 1.25&quot; is added to the area to the right of &quot;z equals 0.81&quot; and the result is subtracted from 1 to give the same proportion &quot;0.6854&quot; as calculated by first approach."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225" y="439738"/>
            <a:ext cx="638175" cy="276225"/>
          </a:xfrm>
          <a:prstGeom prst="rect">
            <a:avLst/>
          </a:prstGeom>
        </p:spPr>
      </p:pic>
      <p:pic>
        <p:nvPicPr>
          <p:cNvPr id="4" name="Picture 3" descr="To skip animation steps, move to the next slide."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545447"/>
            <a:ext cx="638175" cy="276225"/>
          </a:xfrm>
          <a:prstGeom prst="rect">
            <a:avLst/>
          </a:prstGeom>
        </p:spPr>
      </p:pic>
      <p:sp>
        <p:nvSpPr>
          <p:cNvPr id="12" name="TextBox 7"/>
          <p:cNvSpPr txBox="1">
            <a:spLocks noChangeArrowheads="1"/>
          </p:cNvSpPr>
          <p:nvPr/>
        </p:nvSpPr>
        <p:spPr bwMode="auto">
          <a:xfrm>
            <a:off x="50283" y="965537"/>
            <a:ext cx="84661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None/>
            </a:pPr>
            <a:r>
              <a:rPr lang="nb-NO" altLang="en-US" dirty="0">
                <a:solidFill>
                  <a:schemeClr val="tx1"/>
                </a:solidFill>
              </a:rPr>
              <a:t>Finn andelen av observasjoner fra normalfordeling </a:t>
            </a:r>
            <a:r>
              <a:rPr lang="nb-NO" altLang="en-US" dirty="0">
                <a:solidFill>
                  <a:schemeClr val="tx1"/>
                </a:solidFill>
                <a:cs typeface="Arial" panose="020B0604020202020204" pitchFamily="34" charset="0"/>
              </a:rPr>
              <a:t>med </a:t>
            </a:r>
            <a:r>
              <a:rPr lang="nb-NO" dirty="0" err="1">
                <a:solidFill>
                  <a:schemeClr val="tx1"/>
                </a:solidFill>
                <a:ea typeface="DejaVu Sans" pitchFamily="34"/>
                <a:cs typeface="Arial" panose="020B0604020202020204" pitchFamily="34" charset="0"/>
              </a:rPr>
              <a:t>μ</a:t>
            </a:r>
            <a:r>
              <a:rPr lang="nb-NO" dirty="0">
                <a:solidFill>
                  <a:schemeClr val="tx1"/>
                </a:solidFill>
                <a:cs typeface="Arial" panose="020B0604020202020204" pitchFamily="34" charset="0"/>
              </a:rPr>
              <a:t>=5.43 og </a:t>
            </a:r>
            <a:r>
              <a:rPr lang="nb-NO" dirty="0" err="1">
                <a:solidFill>
                  <a:schemeClr val="tx1"/>
                </a:solidFill>
                <a:ea typeface="DejaVu Sans" pitchFamily="34"/>
                <a:cs typeface="Arial" panose="020B0604020202020204" pitchFamily="34" charset="0"/>
              </a:rPr>
              <a:t>σ</a:t>
            </a:r>
            <a:r>
              <a:rPr lang="nb-NO" dirty="0">
                <a:solidFill>
                  <a:schemeClr val="tx1"/>
                </a:solidFill>
                <a:cs typeface="Arial" panose="020B0604020202020204" pitchFamily="34" charset="0"/>
              </a:rPr>
              <a:t>=0.54 som er mellom 4.755 og 5.867, som tilsvarer i </a:t>
            </a:r>
            <a:r>
              <a:rPr lang="nb-NO" altLang="en-US" dirty="0">
                <a:solidFill>
                  <a:schemeClr val="tx1"/>
                </a:solidFill>
              </a:rPr>
              <a:t>standard normalfordelingen andelen som er mellom –1.25 og 0.81:</a:t>
            </a:r>
          </a:p>
        </p:txBody>
      </p:sp>
      <p:pic>
        <p:nvPicPr>
          <p:cNvPr id="15" name="Picture 14"/>
          <p:cNvPicPr>
            <a:picLocks noChangeAspect="1"/>
          </p:cNvPicPr>
          <p:nvPr/>
        </p:nvPicPr>
        <p:blipFill>
          <a:blip r:embed="rId3"/>
          <a:stretch>
            <a:fillRect/>
          </a:stretch>
        </p:blipFill>
        <p:spPr bwMode="auto">
          <a:xfrm>
            <a:off x="618449" y="5047706"/>
            <a:ext cx="3148338" cy="181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7"/>
          <p:cNvSpPr txBox="1">
            <a:spLocks noChangeArrowheads="1"/>
          </p:cNvSpPr>
          <p:nvPr/>
        </p:nvSpPr>
        <p:spPr bwMode="auto">
          <a:xfrm>
            <a:off x="3933031" y="5313362"/>
            <a:ext cx="48958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solidFill>
                  <a:schemeClr val="tx1"/>
                </a:solidFill>
              </a:rPr>
              <a:t>1 – (0.1056+0.2090) = 1 – 0.3146</a:t>
            </a:r>
          </a:p>
          <a:p>
            <a:pPr eaLnBrk="1" hangingPunct="1">
              <a:spcBef>
                <a:spcPct val="0"/>
              </a:spcBef>
              <a:buClrTx/>
              <a:buSzTx/>
              <a:buFontTx/>
              <a:buNone/>
            </a:pPr>
            <a:r>
              <a:rPr lang="en-US" altLang="en-US" sz="3200">
                <a:solidFill>
                  <a:schemeClr val="tx1"/>
                </a:solidFill>
              </a:rPr>
              <a:t>				         </a:t>
            </a:r>
            <a:r>
              <a:rPr lang="en-US" altLang="en-US" sz="2400">
                <a:solidFill>
                  <a:schemeClr val="tx1"/>
                </a:solidFill>
              </a:rPr>
              <a:t>= </a:t>
            </a:r>
            <a:r>
              <a:rPr lang="en-US" altLang="en-US" sz="2400" b="1">
                <a:solidFill>
                  <a:schemeClr val="tx1"/>
                </a:solidFill>
              </a:rPr>
              <a:t>0.6854</a:t>
            </a:r>
            <a:endParaRPr lang="en-US" altLang="en-US" sz="3200" b="1">
              <a:solidFill>
                <a:schemeClr val="tx1"/>
              </a:solidFill>
            </a:endParaRPr>
          </a:p>
        </p:txBody>
      </p:sp>
      <p:pic>
        <p:nvPicPr>
          <p:cNvPr id="6" name="Bilde 5">
            <a:extLst>
              <a:ext uri="{FF2B5EF4-FFF2-40B4-BE49-F238E27FC236}">
                <a16:creationId xmlns:a16="http://schemas.microsoft.com/office/drawing/2014/main" id="{E2DB1700-EABD-A14D-8306-C4AF12A3FA92}"/>
              </a:ext>
            </a:extLst>
          </p:cNvPr>
          <p:cNvPicPr>
            <a:picLocks noChangeAspect="1"/>
          </p:cNvPicPr>
          <p:nvPr/>
        </p:nvPicPr>
        <p:blipFill>
          <a:blip r:embed="rId4"/>
          <a:stretch>
            <a:fillRect/>
          </a:stretch>
        </p:blipFill>
        <p:spPr>
          <a:xfrm>
            <a:off x="304800" y="2193895"/>
            <a:ext cx="3048000" cy="2530505"/>
          </a:xfrm>
          <a:prstGeom prst="rect">
            <a:avLst/>
          </a:prstGeom>
        </p:spPr>
      </p:pic>
      <p:pic>
        <p:nvPicPr>
          <p:cNvPr id="7" name="Bilde 6">
            <a:extLst>
              <a:ext uri="{FF2B5EF4-FFF2-40B4-BE49-F238E27FC236}">
                <a16:creationId xmlns:a16="http://schemas.microsoft.com/office/drawing/2014/main" id="{04803CAA-8898-A049-8790-F5CA0D3DCB15}"/>
              </a:ext>
            </a:extLst>
          </p:cNvPr>
          <p:cNvPicPr>
            <a:picLocks noChangeAspect="1"/>
          </p:cNvPicPr>
          <p:nvPr/>
        </p:nvPicPr>
        <p:blipFill>
          <a:blip r:embed="rId5"/>
          <a:stretch>
            <a:fillRect/>
          </a:stretch>
        </p:blipFill>
        <p:spPr>
          <a:xfrm>
            <a:off x="3054491" y="2283842"/>
            <a:ext cx="3117709" cy="2440558"/>
          </a:xfrm>
          <a:prstGeom prst="rect">
            <a:avLst/>
          </a:prstGeom>
        </p:spPr>
      </p:pic>
      <p:pic>
        <p:nvPicPr>
          <p:cNvPr id="8" name="Bilde 7">
            <a:extLst>
              <a:ext uri="{FF2B5EF4-FFF2-40B4-BE49-F238E27FC236}">
                <a16:creationId xmlns:a16="http://schemas.microsoft.com/office/drawing/2014/main" id="{9E1E166D-CF90-6948-A4F7-2712F9248F32}"/>
              </a:ext>
            </a:extLst>
          </p:cNvPr>
          <p:cNvPicPr>
            <a:picLocks noChangeAspect="1"/>
          </p:cNvPicPr>
          <p:nvPr/>
        </p:nvPicPr>
        <p:blipFill>
          <a:blip r:embed="rId6"/>
          <a:stretch>
            <a:fillRect/>
          </a:stretch>
        </p:blipFill>
        <p:spPr>
          <a:xfrm>
            <a:off x="5957030" y="2317812"/>
            <a:ext cx="3263170" cy="2406588"/>
          </a:xfrm>
          <a:prstGeom prst="rect">
            <a:avLst/>
          </a:prstGeom>
        </p:spPr>
      </p:pic>
      <p:sp>
        <p:nvSpPr>
          <p:cNvPr id="14" name="TextBox 7"/>
          <p:cNvSpPr txBox="1">
            <a:spLocks noChangeArrowheads="1"/>
          </p:cNvSpPr>
          <p:nvPr/>
        </p:nvSpPr>
        <p:spPr bwMode="auto">
          <a:xfrm>
            <a:off x="174625" y="4549914"/>
            <a:ext cx="8588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Kan du finne den samme andelen ved å bruke en annen fremgangsmåte? (Husk: Total areal under hele kurven er 1)</a:t>
            </a:r>
          </a:p>
        </p:txBody>
      </p:sp>
    </p:spTree>
    <p:extLst>
      <p:ext uri="{BB962C8B-B14F-4D97-AF65-F5344CB8AC3E}">
        <p14:creationId xmlns:p14="http://schemas.microsoft.com/office/powerpoint/2010/main" val="693193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Normalberegninger 3</a:t>
            </a:r>
            <a:endParaRPr lang="nb-NO" noProof="0" dirty="0"/>
          </a:p>
        </p:txBody>
      </p:sp>
      <p:sp>
        <p:nvSpPr>
          <p:cNvPr id="901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31E9917F-58F3-4BF4-A550-13401D46ABD1}" type="slidenum">
              <a:rPr lang="en-US" altLang="en-US" sz="1200" smtClean="0">
                <a:solidFill>
                  <a:schemeClr val="accent1"/>
                </a:solidFill>
              </a:rPr>
              <a:pPr>
                <a:lnSpc>
                  <a:spcPct val="80000"/>
                </a:lnSpc>
                <a:spcBef>
                  <a:spcPct val="0"/>
                </a:spcBef>
                <a:buClrTx/>
                <a:buSzTx/>
                <a:buFontTx/>
                <a:buNone/>
              </a:pPr>
              <a:t>88</a:t>
            </a:fld>
            <a:endParaRPr lang="en-US" altLang="en-US" sz="1200">
              <a:solidFill>
                <a:schemeClr val="accent1"/>
              </a:solidFill>
            </a:endParaRPr>
          </a:p>
        </p:txBody>
      </p:sp>
      <p:sp>
        <p:nvSpPr>
          <p:cNvPr id="8" name="TextBox 7"/>
          <p:cNvSpPr txBox="1">
            <a:spLocks noChangeArrowheads="1"/>
          </p:cNvSpPr>
          <p:nvPr/>
        </p:nvSpPr>
        <p:spPr bwMode="auto">
          <a:xfrm>
            <a:off x="1039019" y="1376363"/>
            <a:ext cx="7042150" cy="368300"/>
          </a:xfrm>
          <a:prstGeom prst="rect">
            <a:avLst/>
          </a:prstGeom>
          <a:solidFill>
            <a:srgbClr val="C9CCD8"/>
          </a:solidFill>
          <a:ln w="10000">
            <a:solidFill>
              <a:schemeClr val="accent1"/>
            </a:solidFill>
            <a:miter lim="800000"/>
            <a:headEnd/>
            <a:tailEnd/>
          </a:ln>
          <a:effectLst>
            <a:outerShdw blurRad="38100" dist="30000" dir="5400000" rotWithShape="0">
              <a:srgbClr val="808080">
                <a:alpha val="45000"/>
              </a:srgbClr>
            </a:outerShdw>
          </a:effectLst>
        </p:spPr>
        <p:txBody>
          <a:bodyPr>
            <a:spAutoFit/>
          </a:bodyPr>
          <a:lstStyle/>
          <a:p>
            <a:pPr algn="ctr" eaLnBrk="1" hangingPunct="1">
              <a:defRPr/>
            </a:pPr>
            <a:r>
              <a:rPr lang="en-US" b="1" dirty="0" err="1">
                <a:ea typeface="ＭＳ Ｐゴシック" charset="-128"/>
                <a:cs typeface="ＭＳ Ｐゴシック" charset="-128"/>
              </a:rPr>
              <a:t>Hvordan</a:t>
            </a:r>
            <a:r>
              <a:rPr lang="en-US" b="1" dirty="0">
                <a:ea typeface="ＭＳ Ｐゴシック" charset="-128"/>
                <a:cs typeface="ＭＳ Ｐゴシック" charset="-128"/>
              </a:rPr>
              <a:t> </a:t>
            </a:r>
            <a:r>
              <a:rPr lang="en-US" b="1" dirty="0" err="1">
                <a:ea typeface="ＭＳ Ｐゴシック" charset="-128"/>
                <a:cs typeface="ＭＳ Ｐゴシック" charset="-128"/>
              </a:rPr>
              <a:t>løse</a:t>
            </a:r>
            <a:r>
              <a:rPr lang="en-US" b="1" dirty="0">
                <a:ea typeface="ＭＳ Ｐゴシック" charset="-128"/>
                <a:cs typeface="ＭＳ Ｐゴシック" charset="-128"/>
              </a:rPr>
              <a:t> </a:t>
            </a:r>
            <a:r>
              <a:rPr lang="en-US" b="1" dirty="0" err="1">
                <a:ea typeface="ＭＳ Ｐゴシック" charset="-128"/>
                <a:cs typeface="ＭＳ Ｐゴシック" charset="-128"/>
              </a:rPr>
              <a:t>spørsmål</a:t>
            </a:r>
            <a:r>
              <a:rPr lang="en-US" b="1" dirty="0">
                <a:ea typeface="ＭＳ Ｐゴシック" charset="-128"/>
                <a:cs typeface="ＭＳ Ｐゴシック" charset="-128"/>
              </a:rPr>
              <a:t> </a:t>
            </a:r>
            <a:r>
              <a:rPr lang="en-US" b="1" dirty="0" err="1">
                <a:ea typeface="ＭＳ Ｐゴシック" charset="-128"/>
                <a:cs typeface="ＭＳ Ｐゴシック" charset="-128"/>
              </a:rPr>
              <a:t>som</a:t>
            </a:r>
            <a:r>
              <a:rPr lang="en-US" b="1" dirty="0">
                <a:ea typeface="ＭＳ Ｐゴシック" charset="-128"/>
                <a:cs typeface="ＭＳ Ｐゴシック" charset="-128"/>
              </a:rPr>
              <a:t> </a:t>
            </a:r>
            <a:r>
              <a:rPr lang="en-US" b="1" dirty="0" err="1">
                <a:ea typeface="ＭＳ Ｐゴシック" charset="-128"/>
                <a:cs typeface="ＭＳ Ｐゴシック" charset="-128"/>
              </a:rPr>
              <a:t>involverer</a:t>
            </a:r>
            <a:r>
              <a:rPr lang="en-US" b="1" dirty="0">
                <a:ea typeface="ＭＳ Ｐゴシック" charset="-128"/>
                <a:cs typeface="ＭＳ Ｐゴシック" charset="-128"/>
              </a:rPr>
              <a:t> </a:t>
            </a:r>
            <a:r>
              <a:rPr lang="en-US" b="1" dirty="0" err="1">
                <a:ea typeface="ＭＳ Ｐゴシック" charset="-128"/>
                <a:cs typeface="ＭＳ Ｐゴシック" charset="-128"/>
              </a:rPr>
              <a:t>normalfordelinger</a:t>
            </a:r>
            <a:endParaRPr lang="en-US" b="1" dirty="0">
              <a:ea typeface="ＭＳ Ｐゴシック" charset="-128"/>
              <a:cs typeface="ＭＳ Ｐゴシック" charset="-128"/>
            </a:endParaRPr>
          </a:p>
        </p:txBody>
      </p:sp>
      <p:sp>
        <p:nvSpPr>
          <p:cNvPr id="7" name="TextBox 6"/>
          <p:cNvSpPr txBox="1">
            <a:spLocks noChangeArrowheads="1"/>
          </p:cNvSpPr>
          <p:nvPr/>
        </p:nvSpPr>
        <p:spPr bwMode="auto">
          <a:xfrm>
            <a:off x="731838" y="1744663"/>
            <a:ext cx="7802562" cy="4785926"/>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628650" indent="-1714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spcAft>
                <a:spcPts val="1800"/>
              </a:spcAft>
              <a:buClrTx/>
              <a:buSzTx/>
              <a:buFontTx/>
              <a:buNone/>
              <a:defRPr/>
            </a:pPr>
            <a:r>
              <a:rPr lang="nb-NO" altLang="en-US" dirty="0">
                <a:solidFill>
                  <a:srgbClr val="000000"/>
                </a:solidFill>
              </a:rPr>
              <a:t>Uttrykk spørsmålet i form av den observerte variabelen </a:t>
            </a:r>
            <a:r>
              <a:rPr lang="nb-NO" altLang="en-US" i="1" dirty="0">
                <a:solidFill>
                  <a:srgbClr val="000000"/>
                </a:solidFill>
              </a:rPr>
              <a:t>x</a:t>
            </a:r>
            <a:r>
              <a:rPr lang="nb-NO" altLang="en-US" dirty="0">
                <a:solidFill>
                  <a:srgbClr val="000000"/>
                </a:solidFill>
              </a:rPr>
              <a:t>.</a:t>
            </a:r>
          </a:p>
          <a:p>
            <a:pPr eaLnBrk="1" hangingPunct="1">
              <a:spcBef>
                <a:spcPct val="0"/>
              </a:spcBef>
              <a:spcAft>
                <a:spcPts val="1800"/>
              </a:spcAft>
              <a:buClrTx/>
              <a:buSzTx/>
              <a:buFontTx/>
              <a:buNone/>
              <a:defRPr/>
            </a:pPr>
            <a:r>
              <a:rPr lang="nb-NO" altLang="en-US" dirty="0">
                <a:solidFill>
                  <a:srgbClr val="000000"/>
                </a:solidFill>
              </a:rPr>
              <a:t>Tegn et bilde av fordelingen og </a:t>
            </a:r>
            <a:r>
              <a:rPr lang="nb-NO" altLang="en-US" dirty="0" err="1">
                <a:solidFill>
                  <a:srgbClr val="000000"/>
                </a:solidFill>
              </a:rPr>
              <a:t>skravér</a:t>
            </a:r>
            <a:r>
              <a:rPr lang="nb-NO" altLang="en-US" dirty="0">
                <a:solidFill>
                  <a:srgbClr val="000000"/>
                </a:solidFill>
              </a:rPr>
              <a:t> arealet av interesse under kurven.</a:t>
            </a:r>
          </a:p>
          <a:p>
            <a:pPr eaLnBrk="1" hangingPunct="1">
              <a:spcBef>
                <a:spcPct val="0"/>
              </a:spcBef>
              <a:spcAft>
                <a:spcPts val="600"/>
              </a:spcAft>
              <a:buClrTx/>
              <a:buSzTx/>
              <a:buFontTx/>
              <a:buNone/>
              <a:defRPr/>
            </a:pPr>
            <a:r>
              <a:rPr lang="nb-NO" altLang="en-US" dirty="0">
                <a:solidFill>
                  <a:srgbClr val="000000"/>
                </a:solidFill>
              </a:rPr>
              <a:t>Utfør beregninger uten programvare:</a:t>
            </a:r>
          </a:p>
          <a:p>
            <a:pPr lvl="1" eaLnBrk="1" hangingPunct="1">
              <a:spcBef>
                <a:spcPct val="0"/>
              </a:spcBef>
              <a:buClr>
                <a:schemeClr val="accent1"/>
              </a:buClr>
              <a:buSzTx/>
              <a:buFont typeface="Wingdings" panose="05000000000000000000" pitchFamily="2" charset="2"/>
              <a:buChar char="§"/>
              <a:defRPr/>
            </a:pPr>
            <a:r>
              <a:rPr lang="nb-NO" altLang="en-US" sz="2000" b="1" i="1" dirty="0">
                <a:solidFill>
                  <a:srgbClr val="000000"/>
                </a:solidFill>
              </a:rPr>
              <a:t>Standardiser</a:t>
            </a:r>
            <a:r>
              <a:rPr lang="nb-NO" altLang="en-US" sz="2000" b="1" dirty="0">
                <a:solidFill>
                  <a:srgbClr val="000000"/>
                </a:solidFill>
              </a:rPr>
              <a:t> </a:t>
            </a:r>
            <a:r>
              <a:rPr lang="nb-NO" altLang="en-US" sz="2000" i="1" dirty="0">
                <a:solidFill>
                  <a:srgbClr val="000000"/>
                </a:solidFill>
              </a:rPr>
              <a:t>x</a:t>
            </a:r>
            <a:r>
              <a:rPr lang="nb-NO" altLang="en-US" sz="2000" dirty="0">
                <a:solidFill>
                  <a:srgbClr val="000000"/>
                </a:solidFill>
              </a:rPr>
              <a:t> for å reformulere spørsmålet i form av en standard normal-variabel </a:t>
            </a:r>
            <a:r>
              <a:rPr lang="nb-NO" altLang="en-US" sz="2000" i="1" dirty="0">
                <a:solidFill>
                  <a:srgbClr val="000000"/>
                </a:solidFill>
              </a:rPr>
              <a:t>z</a:t>
            </a:r>
            <a:r>
              <a:rPr lang="nb-NO" altLang="en-US" sz="2000" dirty="0">
                <a:solidFill>
                  <a:srgbClr val="000000"/>
                </a:solidFill>
              </a:rPr>
              <a:t>.</a:t>
            </a:r>
          </a:p>
          <a:p>
            <a:pPr lvl="1" eaLnBrk="1" hangingPunct="1">
              <a:spcBef>
                <a:spcPct val="0"/>
              </a:spcBef>
              <a:spcAft>
                <a:spcPts val="1800"/>
              </a:spcAft>
              <a:buClr>
                <a:schemeClr val="accent1"/>
              </a:buClr>
              <a:buSzTx/>
              <a:buFont typeface="Wingdings" panose="05000000000000000000" pitchFamily="2" charset="2"/>
              <a:buChar char="§"/>
              <a:defRPr/>
            </a:pPr>
            <a:r>
              <a:rPr lang="nb-NO" altLang="en-US" sz="2000" b="1" i="1" dirty="0">
                <a:solidFill>
                  <a:srgbClr val="000000"/>
                </a:solidFill>
              </a:rPr>
              <a:t>Bruk Tabell A</a:t>
            </a:r>
            <a:r>
              <a:rPr lang="nb-NO" altLang="en-US" sz="2000" dirty="0">
                <a:solidFill>
                  <a:srgbClr val="000000"/>
                </a:solidFill>
              </a:rPr>
              <a:t> og eventuelt det faktum at det totalet arealet under kurven er 1 for å finne det ønskede arealet under standard normal-kurven.</a:t>
            </a:r>
          </a:p>
          <a:p>
            <a:pPr eaLnBrk="1" hangingPunct="1">
              <a:spcBef>
                <a:spcPct val="0"/>
              </a:spcBef>
              <a:spcAft>
                <a:spcPts val="1800"/>
              </a:spcAft>
              <a:buClrTx/>
              <a:buSzTx/>
              <a:buFontTx/>
              <a:buNone/>
              <a:defRPr/>
            </a:pPr>
            <a:r>
              <a:rPr lang="nb-NO" altLang="en-US" dirty="0">
                <a:solidFill>
                  <a:srgbClr val="000000"/>
                </a:solidFill>
              </a:rPr>
              <a:t>Skriv konklusjonen din i sammenhengen spørsmålet er formulert i.</a:t>
            </a:r>
          </a:p>
          <a:p>
            <a:pPr eaLnBrk="1" hangingPunct="1">
              <a:spcBef>
                <a:spcPct val="0"/>
              </a:spcBef>
              <a:spcAft>
                <a:spcPts val="1800"/>
              </a:spcAft>
              <a:buClrTx/>
              <a:buSzTx/>
              <a:buNone/>
              <a:defRPr/>
            </a:pPr>
            <a:r>
              <a:rPr lang="nb-NO" altLang="en-US" dirty="0">
                <a:solidFill>
                  <a:srgbClr val="000000"/>
                </a:solidFill>
              </a:rPr>
              <a:t>Beregninger kan gjøres direkte ved bruk av programvare (f.eks. R), men for forståelsen er det nyttig å gjøre det «for hånd».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fade">
                                      <p:cBhvr>
                                        <p:cTn id="10" dur="1000"/>
                                        <p:tgtEl>
                                          <p:spTgt spid="7">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10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fade">
                                      <p:cBhvr>
                                        <p:cTn id="45" dur="1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nb-NO" altLang="en-US" noProof="0" dirty="0"/>
              <a:t>Normalberegninger 4 </a:t>
            </a:r>
            <a:endParaRPr lang="nb-NO" noProof="0" dirty="0"/>
          </a:p>
        </p:txBody>
      </p:sp>
      <p:sp>
        <p:nvSpPr>
          <p:cNvPr id="911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12F0139D-E823-409D-9AB8-42F8D76CAC92}" type="slidenum">
              <a:rPr lang="en-US" altLang="en-US" sz="1200" smtClean="0">
                <a:solidFill>
                  <a:schemeClr val="accent1"/>
                </a:solidFill>
              </a:rPr>
              <a:pPr>
                <a:lnSpc>
                  <a:spcPct val="80000"/>
                </a:lnSpc>
                <a:spcBef>
                  <a:spcPct val="0"/>
                </a:spcBef>
                <a:buClrTx/>
                <a:buSzTx/>
                <a:buFontTx/>
                <a:buNone/>
              </a:pPr>
              <a:t>89</a:t>
            </a:fld>
            <a:endParaRPr lang="en-US" altLang="en-US" sz="1200">
              <a:solidFill>
                <a:schemeClr val="accent1"/>
              </a:solidFill>
            </a:endParaRPr>
          </a:p>
        </p:txBody>
      </p:sp>
      <p:sp>
        <p:nvSpPr>
          <p:cNvPr id="91139" name="Rectangle 3"/>
          <p:cNvSpPr>
            <a:spLocks noGrp="1" noChangeArrowheads="1"/>
          </p:cNvSpPr>
          <p:nvPr>
            <p:ph sz="quarter" idx="4294967295"/>
          </p:nvPr>
        </p:nvSpPr>
        <p:spPr>
          <a:xfrm>
            <a:off x="495300" y="1357153"/>
            <a:ext cx="8153400" cy="820737"/>
          </a:xfrm>
        </p:spPr>
        <p:txBody>
          <a:bodyPr/>
          <a:lstStyle/>
          <a:p>
            <a:pPr marL="0" indent="0" eaLnBrk="1" hangingPunct="1">
              <a:lnSpc>
                <a:spcPct val="110000"/>
              </a:lnSpc>
              <a:buFont typeface="Wingdings 2" panose="05020102010507070707" pitchFamily="18" charset="2"/>
              <a:buNone/>
            </a:pPr>
            <a:r>
              <a:rPr lang="nb-NO" altLang="en-US" noProof="0" dirty="0">
                <a:solidFill>
                  <a:schemeClr val="tx1"/>
                </a:solidFill>
                <a:ea typeface="ＭＳ Ｐゴシック" panose="020B0600070205080204" pitchFamily="34" charset="-128"/>
              </a:rPr>
              <a:t>I følge en helse- og </a:t>
            </a:r>
            <a:r>
              <a:rPr lang="nb-NO" altLang="en-US" dirty="0">
                <a:solidFill>
                  <a:schemeClr val="tx1"/>
                </a:solidFill>
                <a:ea typeface="ＭＳ Ｐゴシック" panose="020B0600070205080204" pitchFamily="34" charset="-128"/>
              </a:rPr>
              <a:t>ernærings-studie fra </a:t>
            </a:r>
            <a:r>
              <a:rPr lang="nb-NO" altLang="en-US" noProof="0" dirty="0">
                <a:solidFill>
                  <a:schemeClr val="tx1"/>
                </a:solidFill>
                <a:ea typeface="ＭＳ Ｐゴシック" panose="020B0600070205080204" pitchFamily="34" charset="-128"/>
              </a:rPr>
              <a:t>1976–1980 er høydene (i cm) til voksne menn i alderen 18–24 år </a:t>
            </a:r>
            <a:r>
              <a:rPr lang="nb-NO" altLang="en-US" i="1" noProof="0" dirty="0">
                <a:solidFill>
                  <a:schemeClr val="tx1"/>
                </a:solidFill>
                <a:ea typeface="ＭＳ Ｐゴシック" panose="020B0600070205080204" pitchFamily="34" charset="-128"/>
              </a:rPr>
              <a:t>N</a:t>
            </a:r>
            <a:r>
              <a:rPr lang="nb-NO" altLang="en-US" noProof="0" dirty="0">
                <a:solidFill>
                  <a:schemeClr val="tx1"/>
                </a:solidFill>
                <a:ea typeface="ＭＳ Ｐゴシック" panose="020B0600070205080204" pitchFamily="34" charset="-128"/>
              </a:rPr>
              <a:t>(</a:t>
            </a:r>
            <a:r>
              <a:rPr lang="nb-NO" altLang="en-US" dirty="0">
                <a:solidFill>
                  <a:schemeClr val="tx1"/>
                </a:solidFill>
                <a:ea typeface="ＭＳ Ｐゴシック" panose="020B0600070205080204" pitchFamily="34" charset="-128"/>
              </a:rPr>
              <a:t>178</a:t>
            </a:r>
            <a:r>
              <a:rPr lang="nb-NO" altLang="en-US" noProof="0" dirty="0">
                <a:solidFill>
                  <a:schemeClr val="tx1"/>
                </a:solidFill>
                <a:ea typeface="ＭＳ Ｐゴシック" panose="020B0600070205080204" pitchFamily="34" charset="-128"/>
              </a:rPr>
              <a:t>, 7)-fordelte.</a:t>
            </a:r>
          </a:p>
        </p:txBody>
      </p:sp>
      <p:sp>
        <p:nvSpPr>
          <p:cNvPr id="91140" name="Rectangle 4"/>
          <p:cNvSpPr txBox="1">
            <a:spLocks noChangeArrowheads="1"/>
          </p:cNvSpPr>
          <p:nvPr/>
        </p:nvSpPr>
        <p:spPr bwMode="auto">
          <a:xfrm>
            <a:off x="304800" y="2605088"/>
            <a:ext cx="8337722"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ts val="700"/>
              </a:spcBef>
              <a:buClr>
                <a:schemeClr val="accent2"/>
              </a:buClr>
              <a:buSzPct val="60000"/>
              <a:buNone/>
            </a:pPr>
            <a:r>
              <a:rPr lang="nb-NO" altLang="en-US" dirty="0">
                <a:solidFill>
                  <a:schemeClr val="tx1"/>
                </a:solidFill>
              </a:rPr>
              <a:t>    Hvis eksakt 10% av menn i alderen 18–24 er lavere enn en bestemt      mann, hvor høy er denne mannen? (Dette er 10%-</a:t>
            </a:r>
            <a:r>
              <a:rPr lang="nb-NO" altLang="en-US" dirty="0" err="1">
                <a:solidFill>
                  <a:schemeClr val="tx1"/>
                </a:solidFill>
              </a:rPr>
              <a:t>persentilen</a:t>
            </a:r>
            <a:r>
              <a:rPr lang="nb-NO" altLang="en-US" dirty="0">
                <a:solidFill>
                  <a:schemeClr val="tx1"/>
                </a:solidFill>
              </a:rPr>
              <a:t>)</a:t>
            </a:r>
          </a:p>
          <a:p>
            <a:pPr>
              <a:spcBef>
                <a:spcPts val="700"/>
              </a:spcBef>
              <a:buClr>
                <a:schemeClr val="accent2"/>
              </a:buClr>
              <a:buSzPct val="60000"/>
              <a:buFontTx/>
              <a:buNone/>
            </a:pPr>
            <a:r>
              <a:rPr lang="nb-NO" altLang="en-US" dirty="0">
                <a:solidFill>
                  <a:schemeClr val="tx1"/>
                </a:solidFill>
              </a:rPr>
              <a:t> </a:t>
            </a:r>
          </a:p>
        </p:txBody>
      </p:sp>
      <p:grpSp>
        <p:nvGrpSpPr>
          <p:cNvPr id="91141" name="Group 16" descr="The image shows a normal distribution curve with mean 70 and standard deviation 2.8. There is a blue shaded region to the left side of the graph that depicts 0.10 value in it. There is a question mark shown to the left side of mean value 70. "/>
          <p:cNvGrpSpPr>
            <a:grpSpLocks/>
          </p:cNvGrpSpPr>
          <p:nvPr/>
        </p:nvGrpSpPr>
        <p:grpSpPr bwMode="auto">
          <a:xfrm>
            <a:off x="1628775" y="3436257"/>
            <a:ext cx="5786438" cy="2649537"/>
            <a:chOff x="1122" y="1820"/>
            <a:chExt cx="3645" cy="1669"/>
          </a:xfrm>
        </p:grpSpPr>
        <p:graphicFrame>
          <p:nvGraphicFramePr>
            <p:cNvPr id="2" name="Object 12"/>
            <p:cNvGraphicFramePr>
              <a:graphicFrameLocks/>
            </p:cNvGraphicFramePr>
            <p:nvPr/>
          </p:nvGraphicFramePr>
          <p:xfrm>
            <a:off x="1122" y="1820"/>
            <a:ext cx="3645" cy="13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3"/>
            <p:cNvSpPr>
              <a:spLocks noChangeArrowheads="1"/>
            </p:cNvSpPr>
            <p:nvPr/>
          </p:nvSpPr>
          <p:spPr bwMode="auto">
            <a:xfrm>
              <a:off x="1932" y="2716"/>
              <a:ext cx="387" cy="291"/>
            </a:xfrm>
            <a:prstGeom prst="rect">
              <a:avLst/>
            </a:prstGeom>
            <a:noFill/>
            <a:ln>
              <a:noFill/>
            </a:ln>
            <a:effectLst/>
          </p:spPr>
          <p:txBody>
            <a:bodyPr wrap="none" lIns="92075" tIns="46038" rIns="92075" bIns="46038">
              <a:spAutoFit/>
            </a:bodyPr>
            <a:lstStyle/>
            <a:p>
              <a:pPr eaLnBrk="1" hangingPunct="1">
                <a:defRPr/>
              </a:pPr>
              <a:r>
                <a:rPr lang="en-US" sz="2400" b="1">
                  <a:solidFill>
                    <a:schemeClr val="accent4"/>
                  </a:solidFill>
                  <a:latin typeface="Arial" charset="0"/>
                  <a:ea typeface="ＭＳ Ｐゴシック" charset="0"/>
                  <a:cs typeface="ＭＳ Ｐゴシック" charset="0"/>
                </a:rPr>
                <a:t>.10</a:t>
              </a:r>
            </a:p>
          </p:txBody>
        </p:sp>
        <p:sp>
          <p:nvSpPr>
            <p:cNvPr id="91146" name="Line 14"/>
            <p:cNvSpPr>
              <a:spLocks noChangeShapeType="1"/>
            </p:cNvSpPr>
            <p:nvPr/>
          </p:nvSpPr>
          <p:spPr bwMode="auto">
            <a:xfrm>
              <a:off x="2880" y="3037"/>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1147" name="Rectangle 15"/>
            <p:cNvSpPr>
              <a:spLocks noChangeArrowheads="1"/>
            </p:cNvSpPr>
            <p:nvPr/>
          </p:nvSpPr>
          <p:spPr bwMode="auto">
            <a:xfrm>
              <a:off x="2308" y="3120"/>
              <a:ext cx="1136"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solidFill>
                    <a:schemeClr val="tx1"/>
                  </a:solidFill>
                </a:rPr>
                <a:t> ?     178 </a:t>
              </a:r>
              <a:r>
                <a:rPr lang="en-US" altLang="en-US" sz="3200">
                  <a:solidFill>
                    <a:schemeClr val="tx1"/>
                  </a:solidFill>
                </a:rPr>
                <a:t>   </a:t>
              </a:r>
              <a:endParaRPr lang="en-US" altLang="en-US" sz="2400">
                <a:solidFill>
                  <a:schemeClr val="tx1"/>
                </a:solidFill>
              </a:endParaRPr>
            </a:p>
          </p:txBody>
        </p:sp>
      </p:grpSp>
      <p:sp>
        <p:nvSpPr>
          <p:cNvPr id="91142" name="Rectangle 1"/>
          <p:cNvSpPr>
            <a:spLocks noChangeArrowheads="1"/>
          </p:cNvSpPr>
          <p:nvPr/>
        </p:nvSpPr>
        <p:spPr bwMode="auto">
          <a:xfrm>
            <a:off x="5046663" y="3796619"/>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solidFill>
                  <a:schemeClr val="tx1"/>
                </a:solidFill>
              </a:rPr>
              <a:t>N</a:t>
            </a:r>
            <a:r>
              <a:rPr lang="en-US" altLang="en-US" sz="1800">
                <a:solidFill>
                  <a:schemeClr val="tx1"/>
                </a:solidFill>
              </a:rPr>
              <a:t>(178, 7)</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Viktige begreper</a:t>
            </a:r>
            <a:endParaRPr lang="nb-NO" noProof="0" dirty="0"/>
          </a:p>
        </p:txBody>
      </p:sp>
      <p:sp>
        <p:nvSpPr>
          <p:cNvPr id="286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AEFDAFA-5EC6-4E26-B3B9-D837C0F261D1}" type="slidenum">
              <a:rPr lang="en-US" altLang="en-US" sz="1400" smtClean="0">
                <a:solidFill>
                  <a:schemeClr val="accent1"/>
                </a:solidFill>
              </a:rPr>
              <a:pPr>
                <a:spcBef>
                  <a:spcPct val="0"/>
                </a:spcBef>
                <a:buClrTx/>
                <a:buSzTx/>
                <a:buFontTx/>
                <a:buNone/>
              </a:pPr>
              <a:t>9</a:t>
            </a:fld>
            <a:endParaRPr lang="en-US" altLang="en-US" sz="1400" dirty="0">
              <a:solidFill>
                <a:schemeClr val="accent1"/>
              </a:solidFill>
            </a:endParaRPr>
          </a:p>
        </p:txBody>
      </p:sp>
      <p:sp>
        <p:nvSpPr>
          <p:cNvPr id="3" name="TextBox 2"/>
          <p:cNvSpPr txBox="1"/>
          <p:nvPr/>
        </p:nvSpPr>
        <p:spPr>
          <a:xfrm>
            <a:off x="359258" y="2013228"/>
            <a:ext cx="7762875" cy="3447098"/>
          </a:xfrm>
          <a:prstGeom prst="rect">
            <a:avLst/>
          </a:prstGeom>
          <a:solidFill>
            <a:schemeClr val="accent3">
              <a:lumMod val="60000"/>
              <a:lumOff val="40000"/>
            </a:schemeClr>
          </a:solidFill>
        </p:spPr>
        <p:txBody>
          <a:bodyPr>
            <a:spAutoFit/>
          </a:bodyPr>
          <a:lstStyle/>
          <a:p>
            <a:pPr marL="285750" indent="-285750" eaLnBrk="1" hangingPunct="1">
              <a:buFont typeface="Wingdings" panose="05000000000000000000" pitchFamily="2" charset="2"/>
              <a:buChar char="ü"/>
              <a:defRPr/>
            </a:pPr>
            <a:endParaRPr lang="nb-NO" sz="2000" b="1"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b="1" dirty="0">
                <a:latin typeface="Arial" charset="0"/>
                <a:ea typeface="ＭＳ Ｐゴシック" pitchFamily="-65" charset="-128"/>
              </a:rPr>
              <a:t>Individer </a:t>
            </a:r>
            <a:r>
              <a:rPr lang="nb-NO" sz="2000" dirty="0">
                <a:latin typeface="Arial" charset="0"/>
                <a:ea typeface="ＭＳ Ｐゴシック" pitchFamily="-65" charset="-128"/>
              </a:rPr>
              <a:t>er objektene som blir beskrevet av et datasett, for eksempel rotter, studenter, kunder, pasienter, kjerneprøver fra </a:t>
            </a:r>
            <a:r>
              <a:rPr lang="nb-NO" sz="2000" dirty="0" err="1">
                <a:latin typeface="Arial" charset="0"/>
                <a:ea typeface="ＭＳ Ｐゴシック" pitchFamily="-65" charset="-128"/>
              </a:rPr>
              <a:t>bergrunnen</a:t>
            </a:r>
            <a:r>
              <a:rPr lang="nb-NO" sz="2000" dirty="0">
                <a:latin typeface="Arial" charset="0"/>
                <a:ea typeface="ＭＳ Ｐゴシック" pitchFamily="-65" charset="-128"/>
              </a:rPr>
              <a:t>, osv. Individer kan være objekter man observerer i en studie eller objekter i et eksperiment. </a:t>
            </a:r>
          </a:p>
          <a:p>
            <a:pPr marL="285750" indent="-285750" eaLnBrk="1" hangingPunct="1">
              <a:buFont typeface="Wingdings" panose="05000000000000000000" pitchFamily="2" charset="2"/>
              <a:buChar char="ü"/>
              <a:defRPr/>
            </a:pPr>
            <a:endParaRPr lang="nb-NO" sz="2000"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dirty="0">
                <a:latin typeface="Arial" charset="0"/>
                <a:ea typeface="ＭＳ Ｐゴシック" pitchFamily="-65" charset="-128"/>
              </a:rPr>
              <a:t>En </a:t>
            </a:r>
            <a:r>
              <a:rPr lang="nb-NO" sz="2000" b="1" dirty="0">
                <a:latin typeface="Arial" charset="0"/>
                <a:ea typeface="ＭＳ Ｐゴシック" pitchFamily="-65" charset="-128"/>
              </a:rPr>
              <a:t>variabel </a:t>
            </a:r>
            <a:r>
              <a:rPr lang="nb-NO" sz="2000" dirty="0">
                <a:latin typeface="Arial" charset="0"/>
                <a:ea typeface="ＭＳ Ｐゴシック" pitchFamily="-65" charset="-128"/>
              </a:rPr>
              <a:t>er en spesifikk karakteristikk av hvert individ.</a:t>
            </a:r>
          </a:p>
          <a:p>
            <a:pPr marL="285750" indent="-285750" eaLnBrk="1" hangingPunct="1">
              <a:buFont typeface="Wingdings" panose="05000000000000000000" pitchFamily="2" charset="2"/>
              <a:buChar char="ü"/>
              <a:defRPr/>
            </a:pPr>
            <a:endParaRPr lang="nb-NO" sz="2000" dirty="0">
              <a:latin typeface="Arial" charset="0"/>
              <a:ea typeface="ＭＳ Ｐゴシック" pitchFamily="-65" charset="-128"/>
            </a:endParaRPr>
          </a:p>
          <a:p>
            <a:pPr marL="285750" indent="-285750" eaLnBrk="1" hangingPunct="1">
              <a:buFont typeface="Wingdings" panose="05000000000000000000" pitchFamily="2" charset="2"/>
              <a:buChar char="ü"/>
              <a:defRPr/>
            </a:pPr>
            <a:r>
              <a:rPr lang="nb-NO" sz="2000" dirty="0">
                <a:latin typeface="Arial" charset="0"/>
                <a:ea typeface="ＭＳ Ｐゴシック" pitchFamily="-65" charset="-128"/>
              </a:rPr>
              <a:t>Variablene angis med </a:t>
            </a:r>
            <a:r>
              <a:rPr lang="nb-NO" sz="2000" b="1" dirty="0">
                <a:latin typeface="Arial" charset="0"/>
                <a:ea typeface="ＭＳ Ｐゴシック" pitchFamily="-65" charset="-128"/>
              </a:rPr>
              <a:t>verdier</a:t>
            </a:r>
            <a:r>
              <a:rPr lang="nb-NO" sz="2000" dirty="0">
                <a:latin typeface="Arial" charset="0"/>
                <a:ea typeface="ＭＳ Ｐゴシック" pitchFamily="-65" charset="-128"/>
              </a:rPr>
              <a:t>, som varierer mellom individene, og som man observerer eller måler på hvert individ.</a:t>
            </a:r>
            <a:endParaRPr lang="nb-NO" dirty="0">
              <a:latin typeface="Arial" charset="0"/>
              <a:ea typeface="ＭＳ Ｐゴシック" pitchFamily="-65" charset="-128"/>
            </a:endParaRPr>
          </a:p>
          <a:p>
            <a:pPr marL="285750" indent="-285750" eaLnBrk="1" hangingPunct="1">
              <a:buFont typeface="Wingdings" panose="05000000000000000000" pitchFamily="2" charset="2"/>
              <a:buChar char="ü"/>
              <a:defRPr/>
            </a:pPr>
            <a:endParaRPr lang="nb-NO" dirty="0">
              <a:latin typeface="Arial" charset="0"/>
              <a:ea typeface="ＭＳ Ｐゴシック" pitchFamily="-65"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altLang="en-US" noProof="0" dirty="0"/>
              <a:t>Normalberegninger 5</a:t>
            </a:r>
            <a:endParaRPr lang="nb-NO" noProof="0" dirty="0"/>
          </a:p>
        </p:txBody>
      </p:sp>
      <p:sp>
        <p:nvSpPr>
          <p:cNvPr id="931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015BA9B8-E89B-4E74-810B-C2C74B707EA6}" type="slidenum">
              <a:rPr lang="en-US" altLang="en-US" sz="1200" smtClean="0">
                <a:solidFill>
                  <a:srgbClr val="073779"/>
                </a:solidFill>
              </a:rPr>
              <a:pPr>
                <a:lnSpc>
                  <a:spcPct val="80000"/>
                </a:lnSpc>
                <a:spcBef>
                  <a:spcPct val="0"/>
                </a:spcBef>
                <a:buClrTx/>
                <a:buSzTx/>
                <a:buFontTx/>
                <a:buNone/>
              </a:pPr>
              <a:t>90</a:t>
            </a:fld>
            <a:endParaRPr lang="en-US" altLang="en-US" sz="1200">
              <a:solidFill>
                <a:srgbClr val="073779"/>
              </a:solidFill>
            </a:endParaRPr>
          </a:p>
        </p:txBody>
      </p:sp>
      <p:pic>
        <p:nvPicPr>
          <p:cNvPr id="7" name="Picture 6" descr="The animations describe the approach of obtaining a standardized score, or &quot;z score&quot; from the standard normal table for the probability value of 0.10. A standard normal distribution graph is presented, which includes a mean value of 70, a standard deviation of 2.8, and 0.1 is the proportion of observations depicted in blue color on the left tail.&#10;&#10;In the table, the probability &quot;0.1003&quot; is located, since it is the closest value to 0.10. The column heading &quot;0.08&quot; and the row heading &quot;z=minus 1.2&quot; correspond to the probability &quot;0.1003&quot; in the table. Hence, the standardized score corresponding to the probability 0.1 is determined as &quot;z=minus 1.28,&quot; which means the raw score is below the mean. The distance between the raw score and the mean in units of the standard deviation is equal to the absolute value of z scor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162" y="476329"/>
            <a:ext cx="638175" cy="276225"/>
          </a:xfrm>
          <a:prstGeom prst="rect">
            <a:avLst/>
          </a:prstGeom>
        </p:spPr>
      </p:pic>
      <p:pic>
        <p:nvPicPr>
          <p:cNvPr id="8" name="Picture 7" descr="To skip animation steps, move to the next slide."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680" y="520729"/>
            <a:ext cx="638175" cy="276225"/>
          </a:xfrm>
          <a:prstGeom prst="rect">
            <a:avLst/>
          </a:prstGeom>
        </p:spPr>
      </p:pic>
      <p:sp>
        <p:nvSpPr>
          <p:cNvPr id="93206" name="Rectangle 4"/>
          <p:cNvSpPr txBox="1">
            <a:spLocks noChangeArrowheads="1"/>
          </p:cNvSpPr>
          <p:nvPr/>
        </p:nvSpPr>
        <p:spPr bwMode="auto">
          <a:xfrm>
            <a:off x="292100" y="1509713"/>
            <a:ext cx="37004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eaLnBrk="0" fontAlgn="base" hangingPunct="0">
              <a:lnSpc>
                <a:spcPct val="90000"/>
              </a:lnSpc>
              <a:spcBef>
                <a:spcPts val="700"/>
              </a:spcBef>
              <a:spcAft>
                <a:spcPct val="0"/>
              </a:spcAft>
              <a:buClr>
                <a:srgbClr val="8FD9FB"/>
              </a:buClr>
              <a:buSzPct val="60000"/>
              <a:buFontTx/>
              <a:buNone/>
            </a:pPr>
            <a:r>
              <a:rPr lang="nb-NO" altLang="en-US" dirty="0">
                <a:solidFill>
                  <a:prstClr val="black"/>
                </a:solidFill>
              </a:rPr>
              <a:t>Hvor høy er en mann som er høyere enn eksakt 10% av men i alderen 18–24?</a:t>
            </a:r>
          </a:p>
        </p:txBody>
      </p:sp>
      <p:sp>
        <p:nvSpPr>
          <p:cNvPr id="93208" name="Rectangle 2"/>
          <p:cNvSpPr>
            <a:spLocks noChangeArrowheads="1"/>
          </p:cNvSpPr>
          <p:nvPr/>
        </p:nvSpPr>
        <p:spPr bwMode="auto">
          <a:xfrm>
            <a:off x="288925" y="2974975"/>
            <a:ext cx="359251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50000"/>
              </a:spcBef>
              <a:spcAft>
                <a:spcPct val="0"/>
              </a:spcAft>
              <a:buClrTx/>
              <a:buSzTx/>
              <a:buFontTx/>
              <a:buNone/>
            </a:pPr>
            <a:r>
              <a:rPr lang="nb-NO" altLang="en-US" dirty="0">
                <a:solidFill>
                  <a:prstClr val="black"/>
                </a:solidFill>
              </a:rPr>
              <a:t>Finn sannsynligheten som er nærmest 0.10 i tabellen.</a:t>
            </a:r>
          </a:p>
          <a:p>
            <a:pPr defTabSz="457200" fontAlgn="base">
              <a:spcBef>
                <a:spcPct val="50000"/>
              </a:spcBef>
              <a:spcAft>
                <a:spcPct val="0"/>
              </a:spcAft>
              <a:buClrTx/>
              <a:buSzTx/>
              <a:buFontTx/>
              <a:buNone/>
            </a:pPr>
            <a:r>
              <a:rPr lang="nb-NO" altLang="en-US" dirty="0">
                <a:solidFill>
                  <a:prstClr val="black"/>
                </a:solidFill>
              </a:rPr>
              <a:t>Finn den tilsvarende </a:t>
            </a:r>
            <a:r>
              <a:rPr lang="nb-NO" altLang="en-US" b="1" dirty="0">
                <a:solidFill>
                  <a:srgbClr val="800000"/>
                </a:solidFill>
              </a:rPr>
              <a:t>standardiserte score</a:t>
            </a:r>
            <a:r>
              <a:rPr lang="nb-NO" altLang="en-US" dirty="0">
                <a:solidFill>
                  <a:prstClr val="black"/>
                </a:solidFill>
              </a:rPr>
              <a:t>.</a:t>
            </a:r>
            <a:endParaRPr lang="nb-NO" altLang="en-US" b="1" dirty="0">
              <a:solidFill>
                <a:srgbClr val="800000"/>
              </a:solidFill>
            </a:endParaRPr>
          </a:p>
          <a:p>
            <a:pPr defTabSz="457200" fontAlgn="base">
              <a:spcBef>
                <a:spcPct val="50000"/>
              </a:spcBef>
              <a:spcAft>
                <a:spcPct val="0"/>
              </a:spcAft>
              <a:buClrTx/>
              <a:buSzTx/>
              <a:buFontTx/>
              <a:buNone/>
            </a:pPr>
            <a:r>
              <a:rPr lang="nb-NO" altLang="en-US" dirty="0">
                <a:solidFill>
                  <a:prstClr val="black"/>
                </a:solidFill>
              </a:rPr>
              <a:t>Verdien du er ute etter er så mange standardavvik fra forventningen.</a:t>
            </a:r>
          </a:p>
        </p:txBody>
      </p:sp>
      <p:graphicFrame>
        <p:nvGraphicFramePr>
          <p:cNvPr id="16" name="Group 3" descr="already described"/>
          <p:cNvGraphicFramePr>
            <a:graphicFrameLocks noGrp="1"/>
          </p:cNvGraphicFramePr>
          <p:nvPr>
            <p:ph idx="4294967295"/>
            <p:extLst>
              <p:ext uri="{D42A27DB-BD31-4B8C-83A1-F6EECF244321}">
                <p14:modId xmlns:p14="http://schemas.microsoft.com/office/powerpoint/2010/main" val="2889591286"/>
              </p:ext>
            </p:extLst>
          </p:nvPr>
        </p:nvGraphicFramePr>
        <p:xfrm>
          <a:off x="4070350" y="3378200"/>
          <a:ext cx="5073650" cy="2273300"/>
        </p:xfrm>
        <a:graphic>
          <a:graphicData uri="http://schemas.openxmlformats.org/drawingml/2006/table">
            <a:tbl>
              <a:tblPr firstRow="1"/>
              <a:tblGrid>
                <a:gridCol w="1268412">
                  <a:extLst>
                    <a:ext uri="{9D8B030D-6E8A-4147-A177-3AD203B41FA5}">
                      <a16:colId xmlns:a16="http://schemas.microsoft.com/office/drawing/2014/main" val="20000"/>
                    </a:ext>
                  </a:extLst>
                </a:gridCol>
                <a:gridCol w="1268413">
                  <a:extLst>
                    <a:ext uri="{9D8B030D-6E8A-4147-A177-3AD203B41FA5}">
                      <a16:colId xmlns:a16="http://schemas.microsoft.com/office/drawing/2014/main" val="20001"/>
                    </a:ext>
                  </a:extLst>
                </a:gridCol>
                <a:gridCol w="1268412">
                  <a:extLst>
                    <a:ext uri="{9D8B030D-6E8A-4147-A177-3AD203B41FA5}">
                      <a16:colId xmlns:a16="http://schemas.microsoft.com/office/drawing/2014/main" val="20002"/>
                    </a:ext>
                  </a:extLst>
                </a:gridCol>
                <a:gridCol w="1268413">
                  <a:extLst>
                    <a:ext uri="{9D8B030D-6E8A-4147-A177-3AD203B41FA5}">
                      <a16:colId xmlns:a16="http://schemas.microsoft.com/office/drawing/2014/main" val="20003"/>
                    </a:ext>
                  </a:extLst>
                </a:gridCol>
              </a:tblGrid>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z</a:t>
                      </a:r>
                      <a:endParaRPr kumimoji="0" lang="en-US" altLang="en-US" sz="2000" b="0" i="1"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.07</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.09</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0"/>
                  </a:ext>
                </a:extLst>
              </a:tr>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a:t>
                      </a:r>
                      <a:r>
                        <a:rPr kumimoji="0" lang="en-US" altLang="en-US" sz="2000" b="0" i="0" u="none" strike="noStrike" cap="none" normalizeH="0" baseline="0">
                          <a:ln>
                            <a:noFill/>
                          </a:ln>
                          <a:solidFill>
                            <a:srgbClr val="000000"/>
                          </a:solidFill>
                          <a:effectLst/>
                          <a:latin typeface="Arial" charset="0"/>
                          <a:ea typeface="ＭＳ Ｐゴシック" charset="-128"/>
                        </a:rPr>
                        <a:t>1.3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.0853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.0838</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.0823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a:t>
                      </a:r>
                      <a:r>
                        <a:rPr kumimoji="0" lang="en-US" altLang="en-US" sz="2000" b="0" i="0" u="none" strike="noStrike" cap="none" normalizeH="0" baseline="0">
                          <a:ln>
                            <a:noFill/>
                          </a:ln>
                          <a:solidFill>
                            <a:srgbClr val="000000"/>
                          </a:solidFill>
                          <a:effectLst/>
                          <a:latin typeface="Arial" charset="0"/>
                          <a:ea typeface="ＭＳ Ｐゴシック" charset="-128"/>
                        </a:rPr>
                        <a:t>1.2</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.1020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.1003</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.0985</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568325">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1" u="none" strike="noStrike" cap="none" normalizeH="0" baseline="0">
                          <a:ln>
                            <a:noFill/>
                          </a:ln>
                          <a:solidFill>
                            <a:srgbClr val="000000"/>
                          </a:solidFill>
                          <a:effectLst/>
                          <a:latin typeface="Arial" charset="0"/>
                          <a:ea typeface="ＭＳ Ｐゴシック" charset="-128"/>
                        </a:rPr>
                        <a:t>–</a:t>
                      </a:r>
                      <a:r>
                        <a:rPr kumimoji="0" lang="en-US" altLang="en-US" sz="2000" b="0" i="0" u="none" strike="noStrike" cap="none" normalizeH="0" baseline="0">
                          <a:ln>
                            <a:noFill/>
                          </a:ln>
                          <a:solidFill>
                            <a:srgbClr val="000000"/>
                          </a:solidFill>
                          <a:effectLst/>
                          <a:latin typeface="Arial" charset="0"/>
                          <a:ea typeface="ＭＳ Ｐゴシック" charset="-128"/>
                        </a:rPr>
                        <a:t>1.1</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.1210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.1190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ts val="1800"/>
                        </a:spcBef>
                        <a:buClr>
                          <a:schemeClr val="accent1"/>
                        </a:buClr>
                        <a:buSzPct val="100000"/>
                        <a:buFont typeface="Wingdings 2" charset="2"/>
                        <a:defRPr>
                          <a:solidFill>
                            <a:schemeClr val="tx2"/>
                          </a:solidFill>
                          <a:latin typeface="Arial" charset="0"/>
                          <a:ea typeface="ＭＳ Ｐゴシック" charset="-128"/>
                        </a:defRPr>
                      </a:lvl1pPr>
                      <a:lvl2pPr marL="742950" indent="-28575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3pPr>
                      <a:lvl4pPr marL="1600200" indent="-228600" eaLnBrk="0" hangingPunct="0">
                        <a:spcBef>
                          <a:spcPts val="600"/>
                        </a:spcBef>
                        <a:buClr>
                          <a:srgbClr val="031B3C"/>
                        </a:buClr>
                        <a:buSzPct val="100000"/>
                        <a:buFont typeface="Wingdings 2" charset="2"/>
                        <a:defRPr sz="1600">
                          <a:solidFill>
                            <a:schemeClr val="tx2"/>
                          </a:solidFill>
                          <a:latin typeface="Arial"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Arial"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Arial"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altLang="en-US" sz="2000" b="0" i="0" u="none" strike="noStrike" cap="none" normalizeH="0" baseline="0">
                          <a:ln>
                            <a:noFill/>
                          </a:ln>
                          <a:solidFill>
                            <a:srgbClr val="000000"/>
                          </a:solidFill>
                          <a:effectLst/>
                          <a:latin typeface="Arial" charset="0"/>
                          <a:ea typeface="ＭＳ Ｐゴシック" charset="-128"/>
                        </a:rPr>
                        <a:t>.1170</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anchor="ctr" anchorCtr="1"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grpSp>
        <p:nvGrpSpPr>
          <p:cNvPr id="93207" name="Group 1" descr="already described"/>
          <p:cNvGrpSpPr>
            <a:grpSpLocks/>
          </p:cNvGrpSpPr>
          <p:nvPr/>
        </p:nvGrpSpPr>
        <p:grpSpPr bwMode="auto">
          <a:xfrm>
            <a:off x="4478009" y="1070212"/>
            <a:ext cx="3778579" cy="1991837"/>
            <a:chOff x="5331997" y="2024830"/>
            <a:chExt cx="3778828" cy="1992091"/>
          </a:xfrm>
        </p:grpSpPr>
        <p:grpSp>
          <p:nvGrpSpPr>
            <p:cNvPr id="93214" name="Group 16"/>
            <p:cNvGrpSpPr>
              <a:grpSpLocks/>
            </p:cNvGrpSpPr>
            <p:nvPr/>
          </p:nvGrpSpPr>
          <p:grpSpPr bwMode="auto">
            <a:xfrm>
              <a:off x="5331997" y="2024830"/>
              <a:ext cx="3778828" cy="1992091"/>
              <a:chOff x="1122" y="1820"/>
              <a:chExt cx="3645" cy="1587"/>
            </a:xfrm>
          </p:grpSpPr>
          <p:graphicFrame>
            <p:nvGraphicFramePr>
              <p:cNvPr id="2" name="Object 12"/>
              <p:cNvGraphicFramePr>
                <a:graphicFrameLocks/>
              </p:cNvGraphicFramePr>
              <p:nvPr/>
            </p:nvGraphicFramePr>
            <p:xfrm>
              <a:off x="1122" y="1820"/>
              <a:ext cx="3645" cy="1300"/>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3"/>
              <p:cNvSpPr>
                <a:spLocks noChangeArrowheads="1"/>
              </p:cNvSpPr>
              <p:nvPr/>
            </p:nvSpPr>
            <p:spPr bwMode="auto">
              <a:xfrm>
                <a:off x="1932" y="2716"/>
                <a:ext cx="387" cy="291"/>
              </a:xfrm>
              <a:prstGeom prst="rect">
                <a:avLst/>
              </a:prstGeom>
              <a:noFill/>
              <a:ln>
                <a:noFill/>
              </a:ln>
              <a:effectLst/>
            </p:spPr>
            <p:txBody>
              <a:bodyPr wrap="none" lIns="92075" tIns="46038" rIns="92075" bIns="46038">
                <a:spAutoFit/>
              </a:bodyPr>
              <a:lstStyle/>
              <a:p>
                <a:pPr defTabSz="457200" fontAlgn="base">
                  <a:spcBef>
                    <a:spcPct val="0"/>
                  </a:spcBef>
                  <a:spcAft>
                    <a:spcPct val="0"/>
                  </a:spcAft>
                  <a:defRPr/>
                </a:pPr>
                <a:r>
                  <a:rPr lang="en-US" sz="2400" b="1">
                    <a:solidFill>
                      <a:srgbClr val="EB6615"/>
                    </a:solidFill>
                    <a:ea typeface="ＭＳ Ｐゴシック" charset="0"/>
                    <a:cs typeface="ＭＳ Ｐゴシック" charset="0"/>
                  </a:rPr>
                  <a:t>.10</a:t>
                </a:r>
              </a:p>
            </p:txBody>
          </p:sp>
          <p:sp>
            <p:nvSpPr>
              <p:cNvPr id="93218" name="Line 14"/>
              <p:cNvSpPr>
                <a:spLocks noChangeShapeType="1"/>
              </p:cNvSpPr>
              <p:nvPr/>
            </p:nvSpPr>
            <p:spPr bwMode="auto">
              <a:xfrm>
                <a:off x="2880" y="3036"/>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457200" eaLnBrk="0" fontAlgn="base" hangingPunct="0">
                  <a:spcBef>
                    <a:spcPct val="0"/>
                  </a:spcBef>
                  <a:spcAft>
                    <a:spcPct val="0"/>
                  </a:spcAft>
                </a:pPr>
                <a:endParaRPr lang="en-US">
                  <a:solidFill>
                    <a:prstClr val="black"/>
                  </a:solidFill>
                  <a:ea typeface="ＭＳ Ｐゴシック" panose="020B0600070205080204" pitchFamily="34" charset="-128"/>
                </a:endParaRPr>
              </a:p>
            </p:txBody>
          </p:sp>
          <p:sp>
            <p:nvSpPr>
              <p:cNvPr id="93219" name="Rectangle 15"/>
              <p:cNvSpPr>
                <a:spLocks noChangeArrowheads="1"/>
              </p:cNvSpPr>
              <p:nvPr/>
            </p:nvSpPr>
            <p:spPr bwMode="auto">
              <a:xfrm>
                <a:off x="2265" y="3039"/>
                <a:ext cx="113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800">
                    <a:solidFill>
                      <a:prstClr val="black"/>
                    </a:solidFill>
                  </a:rPr>
                  <a:t> ?    178 </a:t>
                </a:r>
                <a:r>
                  <a:rPr lang="en-US" altLang="en-US" sz="2400">
                    <a:solidFill>
                      <a:prstClr val="black"/>
                    </a:solidFill>
                  </a:rPr>
                  <a:t>   </a:t>
                </a:r>
                <a:endParaRPr lang="en-US" altLang="en-US" sz="1800">
                  <a:solidFill>
                    <a:prstClr val="black"/>
                  </a:solidFill>
                </a:endParaRPr>
              </a:p>
            </p:txBody>
          </p:sp>
        </p:grpSp>
        <p:sp>
          <p:nvSpPr>
            <p:cNvPr id="93215" name="Rectangle 14"/>
            <p:cNvSpPr>
              <a:spLocks noChangeArrowheads="1"/>
            </p:cNvSpPr>
            <p:nvPr/>
          </p:nvSpPr>
          <p:spPr bwMode="auto">
            <a:xfrm>
              <a:off x="7694424" y="2371083"/>
              <a:ext cx="1146544"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1800" i="1">
                  <a:solidFill>
                    <a:prstClr val="black"/>
                  </a:solidFill>
                </a:rPr>
                <a:t>N</a:t>
              </a:r>
              <a:r>
                <a:rPr lang="en-US" altLang="en-US" sz="1800">
                  <a:solidFill>
                    <a:prstClr val="black"/>
                  </a:solidFill>
                </a:rPr>
                <a:t>(178, 7)</a:t>
              </a:r>
            </a:p>
          </p:txBody>
        </p:sp>
      </p:grpSp>
      <p:sp>
        <p:nvSpPr>
          <p:cNvPr id="6" name="TextBox 5"/>
          <p:cNvSpPr txBox="1">
            <a:spLocks noChangeArrowheads="1"/>
          </p:cNvSpPr>
          <p:nvPr/>
        </p:nvSpPr>
        <p:spPr bwMode="auto">
          <a:xfrm>
            <a:off x="5556250" y="5811838"/>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defTabSz="457200" fontAlgn="base">
              <a:spcBef>
                <a:spcPct val="0"/>
              </a:spcBef>
              <a:spcAft>
                <a:spcPct val="0"/>
              </a:spcAft>
              <a:buClrTx/>
              <a:buSzTx/>
              <a:buFontTx/>
              <a:buNone/>
            </a:pPr>
            <a:r>
              <a:rPr lang="en-US" altLang="en-US" sz="2800" b="1" i="1">
                <a:solidFill>
                  <a:prstClr val="black"/>
                </a:solidFill>
              </a:rPr>
              <a:t>Z</a:t>
            </a:r>
            <a:r>
              <a:rPr lang="en-US" altLang="en-US" sz="2800" b="1">
                <a:solidFill>
                  <a:prstClr val="black"/>
                </a:solidFill>
              </a:rPr>
              <a:t> = –1.28</a:t>
            </a:r>
          </a:p>
        </p:txBody>
      </p:sp>
      <p:sp>
        <p:nvSpPr>
          <p:cNvPr id="4" name="Donut 3" descr="already described"/>
          <p:cNvSpPr>
            <a:spLocks/>
          </p:cNvSpPr>
          <p:nvPr/>
        </p:nvSpPr>
        <p:spPr bwMode="auto">
          <a:xfrm>
            <a:off x="6628988" y="4488194"/>
            <a:ext cx="1281113" cy="635000"/>
          </a:xfrm>
          <a:custGeom>
            <a:avLst/>
            <a:gdLst>
              <a:gd name="T0" fmla="*/ 0 w 1281112"/>
              <a:gd name="T1" fmla="*/ 317500 h 635000"/>
              <a:gd name="T2" fmla="*/ 640561 w 1281112"/>
              <a:gd name="T3" fmla="*/ 0 h 635000"/>
              <a:gd name="T4" fmla="*/ 1281117 w 1281112"/>
              <a:gd name="T5" fmla="*/ 317500 h 635000"/>
              <a:gd name="T6" fmla="*/ 640561 w 1281112"/>
              <a:gd name="T7" fmla="*/ 635000 h 635000"/>
              <a:gd name="T8" fmla="*/ 0 w 1281112"/>
              <a:gd name="T9" fmla="*/ 317500 h 635000"/>
              <a:gd name="T10" fmla="*/ 158750 w 1281112"/>
              <a:gd name="T11" fmla="*/ 317500 h 635000"/>
              <a:gd name="T12" fmla="*/ 640561 w 1281112"/>
              <a:gd name="T13" fmla="*/ 476250 h 635000"/>
              <a:gd name="T14" fmla="*/ 1122367 w 1281112"/>
              <a:gd name="T15" fmla="*/ 317500 h 635000"/>
              <a:gd name="T16" fmla="*/ 640561 w 1281112"/>
              <a:gd name="T17" fmla="*/ 158750 h 635000"/>
              <a:gd name="T18" fmla="*/ 158750 w 1281112"/>
              <a:gd name="T19" fmla="*/ 317500 h 635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1112"/>
              <a:gd name="T31" fmla="*/ 0 h 635000"/>
              <a:gd name="T32" fmla="*/ 1281112 w 1281112"/>
              <a:gd name="T33" fmla="*/ 635000 h 6350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1112" h="635000">
                <a:moveTo>
                  <a:pt x="0" y="317500"/>
                </a:moveTo>
                <a:cubicBezTo>
                  <a:pt x="0" y="142150"/>
                  <a:pt x="286787" y="0"/>
                  <a:pt x="640556" y="0"/>
                </a:cubicBezTo>
                <a:cubicBezTo>
                  <a:pt x="994325" y="0"/>
                  <a:pt x="1281112" y="142150"/>
                  <a:pt x="1281112" y="317500"/>
                </a:cubicBezTo>
                <a:cubicBezTo>
                  <a:pt x="1281112" y="492850"/>
                  <a:pt x="994325" y="635000"/>
                  <a:pt x="640556" y="635000"/>
                </a:cubicBezTo>
                <a:cubicBezTo>
                  <a:pt x="286787" y="635000"/>
                  <a:pt x="0" y="492850"/>
                  <a:pt x="0" y="317500"/>
                </a:cubicBezTo>
                <a:close/>
                <a:moveTo>
                  <a:pt x="158750" y="317500"/>
                </a:moveTo>
                <a:cubicBezTo>
                  <a:pt x="158750" y="405175"/>
                  <a:pt x="374462" y="476250"/>
                  <a:pt x="640556" y="476250"/>
                </a:cubicBezTo>
                <a:cubicBezTo>
                  <a:pt x="906650" y="476250"/>
                  <a:pt x="1122362" y="405175"/>
                  <a:pt x="1122362" y="317500"/>
                </a:cubicBezTo>
                <a:cubicBezTo>
                  <a:pt x="1122362" y="229825"/>
                  <a:pt x="906650" y="158750"/>
                  <a:pt x="640556" y="158750"/>
                </a:cubicBezTo>
                <a:cubicBezTo>
                  <a:pt x="374462" y="158750"/>
                  <a:pt x="158750" y="229825"/>
                  <a:pt x="158750" y="317500"/>
                </a:cubicBezTo>
                <a:close/>
              </a:path>
            </a:pathLst>
          </a:custGeom>
          <a:solidFill>
            <a:srgbClr val="DF584A"/>
          </a:solidFill>
          <a:ln w="6350">
            <a:solidFill>
              <a:schemeClr val="accent1"/>
            </a:solidFill>
            <a:round/>
            <a:headEnd/>
            <a:tailEnd/>
          </a:ln>
          <a:effectLst>
            <a:outerShdw blurRad="38100" dist="30000" dir="5400000" rotWithShape="0">
              <a:srgbClr val="808080">
                <a:alpha val="45000"/>
              </a:srgbClr>
            </a:outerShdw>
          </a:effectLst>
        </p:spPr>
        <p:txBody>
          <a:bodyPr anchor="ctr"/>
          <a:lstStyle/>
          <a:p>
            <a:pPr defTabSz="457200" eaLnBrk="0" fontAlgn="base" hangingPunct="0">
              <a:spcBef>
                <a:spcPct val="0"/>
              </a:spcBef>
              <a:spcAft>
                <a:spcPct val="0"/>
              </a:spcAft>
              <a:defRPr/>
            </a:pPr>
            <a:endParaRPr lang="en-US">
              <a:solidFill>
                <a:prstClr val="black"/>
              </a:solidFill>
              <a:ea typeface="ＭＳ Ｐゴシック" panose="020B0600070205080204" pitchFamily="34" charset="-128"/>
            </a:endParaRPr>
          </a:p>
        </p:txBody>
      </p:sp>
      <p:sp>
        <p:nvSpPr>
          <p:cNvPr id="5" name="Left Arrow 4" descr="already described"/>
          <p:cNvSpPr/>
          <p:nvPr/>
        </p:nvSpPr>
        <p:spPr>
          <a:xfrm>
            <a:off x="5103168" y="4571756"/>
            <a:ext cx="1544870" cy="467876"/>
          </a:xfrm>
          <a:prstGeom prst="leftArrow">
            <a:avLst/>
          </a:prstGeom>
        </p:spPr>
        <p:style>
          <a:lnRef idx="0">
            <a:schemeClr val="accent4"/>
          </a:lnRef>
          <a:fillRef idx="3">
            <a:schemeClr val="accent4"/>
          </a:fillRef>
          <a:effectRef idx="3">
            <a:schemeClr val="accent4"/>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17" name="Left Arrow 16" descr="already described"/>
          <p:cNvSpPr/>
          <p:nvPr/>
        </p:nvSpPr>
        <p:spPr>
          <a:xfrm rot="5400000">
            <a:off x="6945407" y="3854090"/>
            <a:ext cx="678057" cy="467876"/>
          </a:xfrm>
          <a:prstGeom prst="leftArrow">
            <a:avLst/>
          </a:prstGeom>
        </p:spPr>
        <p:style>
          <a:lnRef idx="0">
            <a:schemeClr val="accent4"/>
          </a:lnRef>
          <a:fillRef idx="3">
            <a:schemeClr val="accent4"/>
          </a:fillRef>
          <a:effectRef idx="3">
            <a:schemeClr val="accent4"/>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1232229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900" decel="100000" fill="hold"/>
                                        <p:tgtEl>
                                          <p:spTgt spid="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b-NO" altLang="en-US" noProof="0" dirty="0"/>
              <a:t>Normalberegninger 6</a:t>
            </a:r>
            <a:endParaRPr lang="nb-NO" noProof="0" dirty="0"/>
          </a:p>
        </p:txBody>
      </p:sp>
      <p:sp>
        <p:nvSpPr>
          <p:cNvPr id="952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A8001DE-EF56-48C2-906A-F0ED879710CE}" type="slidenum">
              <a:rPr lang="en-US" altLang="en-US" sz="1200" smtClean="0">
                <a:solidFill>
                  <a:schemeClr val="accent1"/>
                </a:solidFill>
              </a:rPr>
              <a:pPr>
                <a:lnSpc>
                  <a:spcPct val="80000"/>
                </a:lnSpc>
                <a:spcBef>
                  <a:spcPct val="0"/>
                </a:spcBef>
                <a:buClrTx/>
                <a:buSzTx/>
                <a:buFontTx/>
                <a:buNone/>
              </a:pPr>
              <a:t>91</a:t>
            </a:fld>
            <a:endParaRPr lang="en-US" altLang="en-US" sz="1200">
              <a:solidFill>
                <a:schemeClr val="accent1"/>
              </a:solidFill>
            </a:endParaRPr>
          </a:p>
        </p:txBody>
      </p:sp>
      <p:sp>
        <p:nvSpPr>
          <p:cNvPr id="95235" name="Rectangle 4"/>
          <p:cNvSpPr txBox="1">
            <a:spLocks noChangeArrowheads="1"/>
          </p:cNvSpPr>
          <p:nvPr/>
        </p:nvSpPr>
        <p:spPr bwMode="auto">
          <a:xfrm>
            <a:off x="379413" y="1281113"/>
            <a:ext cx="454977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90000"/>
              </a:lnSpc>
              <a:spcBef>
                <a:spcPts val="700"/>
              </a:spcBef>
              <a:buClr>
                <a:schemeClr val="accent2"/>
              </a:buClr>
              <a:buSzPct val="60000"/>
              <a:buFontTx/>
              <a:buNone/>
            </a:pPr>
            <a:r>
              <a:rPr lang="nb-NO" altLang="en-US" dirty="0">
                <a:solidFill>
                  <a:schemeClr val="tx1"/>
                </a:solidFill>
              </a:rPr>
              <a:t>Hvor høy er en mann som er høyere enn eksakt 10% av menn i alderen 18–24?</a:t>
            </a:r>
          </a:p>
        </p:txBody>
      </p:sp>
      <p:sp>
        <p:nvSpPr>
          <p:cNvPr id="95238" name="TextBox 5"/>
          <p:cNvSpPr txBox="1">
            <a:spLocks noChangeArrowheads="1"/>
          </p:cNvSpPr>
          <p:nvPr/>
        </p:nvSpPr>
        <p:spPr bwMode="auto">
          <a:xfrm>
            <a:off x="2144713" y="2132013"/>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800" b="1" i="1">
                <a:solidFill>
                  <a:schemeClr val="tx1"/>
                </a:solidFill>
              </a:rPr>
              <a:t>Z</a:t>
            </a:r>
            <a:r>
              <a:rPr lang="en-US" altLang="en-US" sz="2800" b="1">
                <a:solidFill>
                  <a:schemeClr val="tx1"/>
                </a:solidFill>
              </a:rPr>
              <a:t> = –1.28</a:t>
            </a:r>
          </a:p>
        </p:txBody>
      </p:sp>
      <p:grpSp>
        <p:nvGrpSpPr>
          <p:cNvPr id="95236" name="Group 1" descr="The image shows a normal distribution curve with mean 70 and standard deviation 2.8. There is a blue shaded region to the left side of the graph that depicts 0.10 value in it. There is a question mark shown to the left side of mean value 70. "/>
          <p:cNvGrpSpPr>
            <a:grpSpLocks/>
          </p:cNvGrpSpPr>
          <p:nvPr/>
        </p:nvGrpSpPr>
        <p:grpSpPr bwMode="auto">
          <a:xfrm>
            <a:off x="5005222" y="1121251"/>
            <a:ext cx="3778579" cy="1991837"/>
            <a:chOff x="5331997" y="2024830"/>
            <a:chExt cx="3778828" cy="1992091"/>
          </a:xfrm>
        </p:grpSpPr>
        <p:grpSp>
          <p:nvGrpSpPr>
            <p:cNvPr id="95246" name="Group 16"/>
            <p:cNvGrpSpPr>
              <a:grpSpLocks/>
            </p:cNvGrpSpPr>
            <p:nvPr/>
          </p:nvGrpSpPr>
          <p:grpSpPr bwMode="auto">
            <a:xfrm>
              <a:off x="5331997" y="2024830"/>
              <a:ext cx="3778828" cy="1992091"/>
              <a:chOff x="1122" y="1820"/>
              <a:chExt cx="3645" cy="1587"/>
            </a:xfrm>
          </p:grpSpPr>
          <p:graphicFrame>
            <p:nvGraphicFramePr>
              <p:cNvPr id="2" name="Object 12"/>
              <p:cNvGraphicFramePr>
                <a:graphicFrameLocks/>
              </p:cNvGraphicFramePr>
              <p:nvPr/>
            </p:nvGraphicFramePr>
            <p:xfrm>
              <a:off x="1122" y="1820"/>
              <a:ext cx="3645" cy="13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3"/>
              <p:cNvSpPr>
                <a:spLocks noChangeArrowheads="1"/>
              </p:cNvSpPr>
              <p:nvPr/>
            </p:nvSpPr>
            <p:spPr bwMode="auto">
              <a:xfrm>
                <a:off x="1932" y="2716"/>
                <a:ext cx="387" cy="291"/>
              </a:xfrm>
              <a:prstGeom prst="rect">
                <a:avLst/>
              </a:prstGeom>
              <a:noFill/>
              <a:ln>
                <a:noFill/>
              </a:ln>
              <a:effectLst/>
            </p:spPr>
            <p:txBody>
              <a:bodyPr wrap="none" lIns="92075" tIns="46038" rIns="92075" bIns="46038">
                <a:spAutoFit/>
              </a:bodyPr>
              <a:lstStyle/>
              <a:p>
                <a:pPr eaLnBrk="1" hangingPunct="1">
                  <a:defRPr/>
                </a:pPr>
                <a:r>
                  <a:rPr lang="en-US" sz="2400" b="1">
                    <a:solidFill>
                      <a:schemeClr val="accent4"/>
                    </a:solidFill>
                    <a:latin typeface="Arial" charset="0"/>
                    <a:ea typeface="ＭＳ Ｐゴシック" charset="0"/>
                    <a:cs typeface="ＭＳ Ｐゴシック" charset="0"/>
                  </a:rPr>
                  <a:t>.10</a:t>
                </a:r>
              </a:p>
            </p:txBody>
          </p:sp>
          <p:sp>
            <p:nvSpPr>
              <p:cNvPr id="95250" name="Line 14"/>
              <p:cNvSpPr>
                <a:spLocks noChangeShapeType="1"/>
              </p:cNvSpPr>
              <p:nvPr/>
            </p:nvSpPr>
            <p:spPr bwMode="auto">
              <a:xfrm>
                <a:off x="2880" y="3036"/>
                <a:ext cx="0" cy="96"/>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5251" name="Rectangle 15"/>
              <p:cNvSpPr>
                <a:spLocks noChangeArrowheads="1"/>
              </p:cNvSpPr>
              <p:nvPr/>
            </p:nvSpPr>
            <p:spPr bwMode="auto">
              <a:xfrm>
                <a:off x="2265" y="3039"/>
                <a:ext cx="113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 ?    178 </a:t>
                </a:r>
                <a:r>
                  <a:rPr lang="en-US" altLang="en-US" sz="2400">
                    <a:solidFill>
                      <a:schemeClr val="tx1"/>
                    </a:solidFill>
                  </a:rPr>
                  <a:t>   </a:t>
                </a:r>
                <a:endParaRPr lang="en-US" altLang="en-US" sz="1800">
                  <a:solidFill>
                    <a:schemeClr val="tx1"/>
                  </a:solidFill>
                </a:endParaRPr>
              </a:p>
            </p:txBody>
          </p:sp>
        </p:grpSp>
        <p:sp>
          <p:nvSpPr>
            <p:cNvPr id="95247" name="Rectangle 14"/>
            <p:cNvSpPr>
              <a:spLocks noChangeArrowheads="1"/>
            </p:cNvSpPr>
            <p:nvPr/>
          </p:nvSpPr>
          <p:spPr bwMode="auto">
            <a:xfrm>
              <a:off x="7694424" y="2371083"/>
              <a:ext cx="1146544"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solidFill>
                    <a:schemeClr val="tx1"/>
                  </a:solidFill>
                </a:rPr>
                <a:t>N</a:t>
              </a:r>
              <a:r>
                <a:rPr lang="en-US" altLang="en-US" sz="1800">
                  <a:solidFill>
                    <a:schemeClr val="tx1"/>
                  </a:solidFill>
                </a:rPr>
                <a:t>(178, 7)</a:t>
              </a:r>
            </a:p>
          </p:txBody>
        </p:sp>
      </p:grpSp>
      <p:sp>
        <p:nvSpPr>
          <p:cNvPr id="95237" name="Rectangle 2"/>
          <p:cNvSpPr>
            <a:spLocks noChangeArrowheads="1"/>
          </p:cNvSpPr>
          <p:nvPr/>
        </p:nvSpPr>
        <p:spPr bwMode="auto">
          <a:xfrm>
            <a:off x="462756" y="3028950"/>
            <a:ext cx="88336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nb-NO" altLang="en-US" dirty="0">
                <a:solidFill>
                  <a:schemeClr val="tx1"/>
                </a:solidFill>
              </a:rPr>
              <a:t>Vi må reversere </a:t>
            </a:r>
            <a:r>
              <a:rPr lang="nb-NO" altLang="ja-JP" dirty="0">
                <a:solidFill>
                  <a:schemeClr val="tx1"/>
                </a:solidFill>
              </a:rPr>
              <a:t>standardiseringen til </a:t>
            </a:r>
            <a:r>
              <a:rPr lang="nb-NO" altLang="ja-JP" i="1" dirty="0">
                <a:solidFill>
                  <a:schemeClr val="tx1"/>
                </a:solidFill>
              </a:rPr>
              <a:t>z</a:t>
            </a:r>
            <a:r>
              <a:rPr lang="nb-NO" altLang="ja-JP" dirty="0">
                <a:solidFill>
                  <a:schemeClr val="tx1"/>
                </a:solidFill>
              </a:rPr>
              <a:t>-scoren for å finne den tilsvarende høyden (</a:t>
            </a:r>
            <a:r>
              <a:rPr lang="nb-NO" altLang="ja-JP" i="1" dirty="0">
                <a:solidFill>
                  <a:schemeClr val="tx1"/>
                </a:solidFill>
              </a:rPr>
              <a:t>x</a:t>
            </a:r>
            <a:r>
              <a:rPr lang="nb-NO" altLang="ja-JP" dirty="0">
                <a:solidFill>
                  <a:schemeClr val="tx1"/>
                </a:solidFill>
              </a:rPr>
              <a:t>):</a:t>
            </a:r>
            <a:endParaRPr lang="nb-NO" altLang="en-US" dirty="0">
              <a:solidFill>
                <a:schemeClr val="tx1"/>
              </a:solidFill>
            </a:endParaRPr>
          </a:p>
        </p:txBody>
      </p:sp>
      <mc:AlternateContent xmlns:mc="http://schemas.openxmlformats.org/markup-compatibility/2006" xmlns:a14="http://schemas.microsoft.com/office/drawing/2010/main">
        <mc:Choice Requires="a14">
          <p:sp>
            <p:nvSpPr>
              <p:cNvPr id="5" name="Rectangle 4"/>
              <p:cNvSpPr/>
              <p:nvPr/>
            </p:nvSpPr>
            <p:spPr>
              <a:xfrm>
                <a:off x="2506282" y="3523857"/>
                <a:ext cx="4083810" cy="8302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i="1" smtClean="0">
                          <a:latin typeface="Cambria Math" panose="02040503050406030204" pitchFamily="18" charset="0"/>
                        </a:rPr>
                        <m:t>𝑧</m:t>
                      </m:r>
                      <m:r>
                        <a:rPr lang="en-US" altLang="en-US" sz="2800" i="1" smtClean="0">
                          <a:latin typeface="Cambria Math" panose="02040503050406030204" pitchFamily="18" charset="0"/>
                        </a:rPr>
                        <m:t>=</m:t>
                      </m:r>
                      <m:f>
                        <m:fPr>
                          <m:ctrlPr>
                            <a:rPr lang="en-US" altLang="en-US" sz="2800" i="1">
                              <a:latin typeface="Cambria Math" panose="02040503050406030204" pitchFamily="18" charset="0"/>
                            </a:rPr>
                          </m:ctrlPr>
                        </m:fPr>
                        <m:num>
                          <m:r>
                            <a:rPr lang="en-US" altLang="en-US" sz="2800" i="1">
                              <a:latin typeface="Cambria Math" panose="02040503050406030204" pitchFamily="18" charset="0"/>
                            </a:rPr>
                            <m:t>𝑥</m:t>
                          </m:r>
                          <m:r>
                            <a:rPr lang="en-US" altLang="en-US" sz="2800" i="1">
                              <a:latin typeface="Cambria Math" panose="02040503050406030204" pitchFamily="18" charset="0"/>
                            </a:rPr>
                            <m:t>−</m:t>
                          </m:r>
                          <m:r>
                            <a:rPr lang="en-US" altLang="en-US" sz="2800" i="1">
                              <a:latin typeface="Cambria Math" panose="02040503050406030204" pitchFamily="18" charset="0"/>
                              <a:ea typeface="Cambria Math" panose="02040503050406030204" pitchFamily="18" charset="0"/>
                            </a:rPr>
                            <m:t>𝜇</m:t>
                          </m:r>
                        </m:num>
                        <m:den>
                          <m:r>
                            <a:rPr lang="en-US" altLang="en-US" sz="2800" i="1">
                              <a:latin typeface="Cambria Math" panose="02040503050406030204" pitchFamily="18" charset="0"/>
                              <a:ea typeface="Cambria Math" panose="02040503050406030204" pitchFamily="18" charset="0"/>
                            </a:rPr>
                            <m:t>𝜎</m:t>
                          </m:r>
                        </m:den>
                      </m:f>
                      <m:r>
                        <a:rPr lang="en-US" altLang="en-US" sz="2800" i="1">
                          <a:latin typeface="Cambria Math" panose="02040503050406030204" pitchFamily="18" charset="0"/>
                          <a:ea typeface="Cambria Math" panose="02040503050406030204" pitchFamily="18" charset="0"/>
                        </a:rPr>
                        <m:t>⟹</m:t>
                      </m:r>
                      <m:r>
                        <a:rPr lang="en-US" altLang="en-US" sz="2800" b="0" i="1" smtClean="0">
                          <a:solidFill>
                            <a:schemeClr val="accent1"/>
                          </a:solidFill>
                          <a:latin typeface="Cambria Math" panose="02040503050406030204" pitchFamily="18" charset="0"/>
                          <a:ea typeface="Cambria Math" panose="02040503050406030204" pitchFamily="18" charset="0"/>
                        </a:rPr>
                        <m:t>𝑥</m:t>
                      </m:r>
                      <m:r>
                        <a:rPr lang="en-US" altLang="en-US" sz="2800" b="0" i="1" smtClean="0">
                          <a:solidFill>
                            <a:schemeClr val="accent1"/>
                          </a:solidFill>
                          <a:latin typeface="Cambria Math" panose="02040503050406030204" pitchFamily="18" charset="0"/>
                          <a:ea typeface="Cambria Math" panose="02040503050406030204" pitchFamily="18" charset="0"/>
                        </a:rPr>
                        <m:t>=</m:t>
                      </m:r>
                      <m:r>
                        <a:rPr lang="el-GR" altLang="en-US" sz="2800" b="0" i="1" smtClean="0">
                          <a:solidFill>
                            <a:schemeClr val="accent1"/>
                          </a:solidFill>
                          <a:latin typeface="Cambria Math" panose="02040503050406030204" pitchFamily="18" charset="0"/>
                          <a:ea typeface="Cambria Math" panose="02040503050406030204" pitchFamily="18" charset="0"/>
                        </a:rPr>
                        <m:t>𝜇</m:t>
                      </m:r>
                      <m:r>
                        <a:rPr lang="en-US" altLang="en-US" sz="2800" b="0" i="1" smtClean="0">
                          <a:solidFill>
                            <a:schemeClr val="accent1"/>
                          </a:solidFill>
                          <a:latin typeface="Cambria Math" panose="02040503050406030204" pitchFamily="18" charset="0"/>
                          <a:ea typeface="Cambria Math" panose="02040503050406030204" pitchFamily="18" charset="0"/>
                        </a:rPr>
                        <m:t>+</m:t>
                      </m:r>
                      <m:r>
                        <a:rPr lang="en-US" altLang="en-US" sz="2800" b="0" i="1" smtClean="0">
                          <a:solidFill>
                            <a:schemeClr val="accent1"/>
                          </a:solidFill>
                          <a:latin typeface="Cambria Math" panose="02040503050406030204" pitchFamily="18" charset="0"/>
                          <a:ea typeface="Cambria Math" panose="02040503050406030204" pitchFamily="18" charset="0"/>
                        </a:rPr>
                        <m:t>𝑧</m:t>
                      </m:r>
                      <m:r>
                        <a:rPr lang="en-US" altLang="en-US" sz="2800" b="0" i="1" smtClean="0">
                          <a:solidFill>
                            <a:schemeClr val="accent1"/>
                          </a:solidFill>
                          <a:latin typeface="Cambria Math" panose="02040503050406030204" pitchFamily="18" charset="0"/>
                          <a:ea typeface="Cambria Math" panose="02040503050406030204" pitchFamily="18" charset="0"/>
                        </a:rPr>
                        <m:t>𝜎</m:t>
                      </m:r>
                    </m:oMath>
                  </m:oMathPara>
                </a14:m>
                <a:endParaRPr lang="en-US" sz="2800" i="1"/>
              </a:p>
            </p:txBody>
          </p:sp>
        </mc:Choice>
        <mc:Fallback xmlns="">
          <p:sp>
            <p:nvSpPr>
              <p:cNvPr id="5" name="Rectangle 4"/>
              <p:cNvSpPr>
                <a:spLocks noRot="1" noChangeAspect="1" noMove="1" noResize="1" noEditPoints="1" noAdjustHandles="1" noChangeArrowheads="1" noChangeShapeType="1" noTextEdit="1"/>
              </p:cNvSpPr>
              <p:nvPr/>
            </p:nvSpPr>
            <p:spPr>
              <a:xfrm>
                <a:off x="2506282" y="3523857"/>
                <a:ext cx="4083810" cy="830292"/>
              </a:xfrm>
              <a:prstGeom prst="rect">
                <a:avLst/>
              </a:prstGeom>
              <a:blipFill rotWithShape="0">
                <a:blip r:embed="rId4"/>
                <a:stretch>
                  <a:fillRect/>
                </a:stretch>
              </a:blipFill>
            </p:spPr>
            <p:txBody>
              <a:bodyPr/>
              <a:lstStyle/>
              <a:p>
                <a:r>
                  <a:rPr lang="en-US">
                    <a:noFill/>
                  </a:rPr>
                  <a:t> </a:t>
                </a:r>
              </a:p>
            </p:txBody>
          </p:sp>
        </mc:Fallback>
      </mc:AlternateContent>
      <p:sp>
        <p:nvSpPr>
          <p:cNvPr id="8" name="Rectangle 7"/>
          <p:cNvSpPr>
            <a:spLocks noChangeArrowheads="1"/>
          </p:cNvSpPr>
          <p:nvPr/>
        </p:nvSpPr>
        <p:spPr bwMode="auto">
          <a:xfrm>
            <a:off x="1831975" y="4451350"/>
            <a:ext cx="54324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lvl="2" eaLnBrk="1" hangingPunct="1">
              <a:spcBef>
                <a:spcPct val="0"/>
              </a:spcBef>
              <a:buClrTx/>
              <a:buSzTx/>
              <a:buFont typeface="Monotype Sorts" charset="2"/>
              <a:buNone/>
            </a:pPr>
            <a:r>
              <a:rPr lang="en-US" altLang="en-US" sz="2600" i="1" dirty="0">
                <a:solidFill>
                  <a:schemeClr val="tx1"/>
                </a:solidFill>
              </a:rPr>
              <a:t>x</a:t>
            </a:r>
            <a:r>
              <a:rPr lang="en-US" altLang="en-US" sz="2600" dirty="0">
                <a:solidFill>
                  <a:schemeClr val="tx1"/>
                </a:solidFill>
              </a:rPr>
              <a:t> = 178 + </a:t>
            </a:r>
            <a:r>
              <a:rPr lang="en-US" altLang="en-US" sz="2600" i="1" dirty="0">
                <a:solidFill>
                  <a:schemeClr val="tx1"/>
                </a:solidFill>
              </a:rPr>
              <a:t>z</a:t>
            </a:r>
            <a:r>
              <a:rPr lang="en-US" altLang="en-US" sz="2600" b="1" dirty="0">
                <a:solidFill>
                  <a:schemeClr val="tx1"/>
                </a:solidFill>
                <a:sym typeface="Symbol" panose="05050102010706020507" pitchFamily="18" charset="2"/>
              </a:rPr>
              <a:t>  </a:t>
            </a:r>
            <a:r>
              <a:rPr lang="en-US" altLang="en-US" sz="2600" dirty="0">
                <a:solidFill>
                  <a:schemeClr val="tx1"/>
                </a:solidFill>
              </a:rPr>
              <a:t>7</a:t>
            </a:r>
            <a:endParaRPr lang="en-US" altLang="en-US" sz="2600" i="1" dirty="0">
              <a:solidFill>
                <a:schemeClr val="tx1"/>
              </a:solidFill>
            </a:endParaRPr>
          </a:p>
          <a:p>
            <a:pPr lvl="2" eaLnBrk="1" hangingPunct="1">
              <a:spcBef>
                <a:spcPct val="0"/>
              </a:spcBef>
              <a:buClrTx/>
              <a:buSzTx/>
              <a:buFont typeface="Monotype Sorts" charset="2"/>
              <a:buNone/>
            </a:pPr>
            <a:r>
              <a:rPr lang="en-US" altLang="en-US" sz="2600" dirty="0">
                <a:solidFill>
                  <a:schemeClr val="tx1"/>
                </a:solidFill>
              </a:rPr>
              <a:t>   = 178 + [(</a:t>
            </a:r>
            <a:r>
              <a:rPr lang="en-US" altLang="en-US" sz="2800" i="1" dirty="0">
                <a:solidFill>
                  <a:srgbClr val="000000"/>
                </a:solidFill>
              </a:rPr>
              <a:t>–</a:t>
            </a:r>
            <a:r>
              <a:rPr lang="en-US" altLang="en-US" sz="2600" dirty="0">
                <a:solidFill>
                  <a:schemeClr val="tx1"/>
                </a:solidFill>
              </a:rPr>
              <a:t>1.28 ) </a:t>
            </a:r>
            <a:r>
              <a:rPr lang="en-US" altLang="en-US" sz="2600" b="1" dirty="0">
                <a:solidFill>
                  <a:schemeClr val="tx1"/>
                </a:solidFill>
                <a:sym typeface="Symbol" panose="05050102010706020507" pitchFamily="18" charset="2"/>
              </a:rPr>
              <a:t></a:t>
            </a:r>
            <a:r>
              <a:rPr lang="en-US" altLang="en-US" sz="2600" dirty="0">
                <a:solidFill>
                  <a:schemeClr val="tx1"/>
                </a:solidFill>
                <a:sym typeface="Symbol" panose="05050102010706020507" pitchFamily="18" charset="2"/>
              </a:rPr>
              <a:t> </a:t>
            </a:r>
            <a:r>
              <a:rPr lang="en-US" altLang="en-US" sz="2600" dirty="0">
                <a:solidFill>
                  <a:schemeClr val="tx1"/>
                </a:solidFill>
              </a:rPr>
              <a:t>7] </a:t>
            </a:r>
          </a:p>
          <a:p>
            <a:pPr lvl="2" eaLnBrk="1" hangingPunct="1">
              <a:spcBef>
                <a:spcPct val="0"/>
              </a:spcBef>
              <a:buClrTx/>
              <a:buSzTx/>
              <a:buFont typeface="Monotype Sorts" charset="2"/>
              <a:buNone/>
            </a:pPr>
            <a:r>
              <a:rPr lang="en-US" altLang="en-US" sz="2600" dirty="0">
                <a:solidFill>
                  <a:schemeClr val="tx1"/>
                </a:solidFill>
              </a:rPr>
              <a:t>   = 178 + (</a:t>
            </a:r>
            <a:r>
              <a:rPr lang="en-US" altLang="en-US" sz="2800" i="1" dirty="0">
                <a:solidFill>
                  <a:srgbClr val="000000"/>
                </a:solidFill>
              </a:rPr>
              <a:t>–</a:t>
            </a:r>
            <a:r>
              <a:rPr lang="en-US" altLang="en-US" sz="2600" i="1" dirty="0">
                <a:solidFill>
                  <a:schemeClr val="tx1"/>
                </a:solidFill>
              </a:rPr>
              <a:t>8.96</a:t>
            </a:r>
            <a:r>
              <a:rPr lang="en-US" altLang="en-US" sz="2600" dirty="0">
                <a:solidFill>
                  <a:schemeClr val="tx1"/>
                </a:solidFill>
              </a:rPr>
              <a:t>) = </a:t>
            </a:r>
            <a:r>
              <a:rPr lang="en-US" altLang="en-US" sz="2600" b="1" u="sng" dirty="0">
                <a:solidFill>
                  <a:schemeClr val="accent1"/>
                </a:solidFill>
              </a:rPr>
              <a:t>169</a:t>
            </a:r>
            <a:endParaRPr lang="en-US" altLang="en-US" b="1" dirty="0">
              <a:solidFill>
                <a:schemeClr val="accent1"/>
              </a:solidFill>
            </a:endParaRPr>
          </a:p>
        </p:txBody>
      </p:sp>
      <p:sp>
        <p:nvSpPr>
          <p:cNvPr id="18" name="TextBox 17"/>
          <p:cNvSpPr txBox="1">
            <a:spLocks noChangeArrowheads="1"/>
          </p:cNvSpPr>
          <p:nvPr/>
        </p:nvSpPr>
        <p:spPr bwMode="auto">
          <a:xfrm>
            <a:off x="430213" y="5861050"/>
            <a:ext cx="82597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b-NO" altLang="en-US" dirty="0">
                <a:solidFill>
                  <a:schemeClr val="tx1"/>
                </a:solidFill>
              </a:rPr>
              <a:t>En mann måtte vært omtrent 169 cm høy eller lavere for å være blant de 10% laveste av alle menn i populasjonen.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900" decel="100000" fill="hold"/>
                                        <p:tgtEl>
                                          <p:spTgt spid="1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31D460E1-AB2A-D24D-AE3C-75C70F900D35}"/>
              </a:ext>
            </a:extLst>
          </p:cNvPr>
          <p:cNvSpPr>
            <a:spLocks noGrp="1"/>
          </p:cNvSpPr>
          <p:nvPr>
            <p:ph type="sldNum" sz="quarter" idx="12"/>
          </p:nvPr>
        </p:nvSpPr>
        <p:spPr/>
        <p:txBody>
          <a:bodyPr/>
          <a:lstStyle/>
          <a:p>
            <a:pPr>
              <a:defRPr/>
            </a:pPr>
            <a:fld id="{4AED5BF9-BA7E-4DF7-A0EE-26F1EF0B583E}" type="slidenum">
              <a:rPr lang="en-US" altLang="en-US" smtClean="0"/>
              <a:pPr>
                <a:defRPr/>
              </a:pPr>
              <a:t>92</a:t>
            </a:fld>
            <a:endParaRPr lang="en-US" altLang="en-US"/>
          </a:p>
        </p:txBody>
      </p:sp>
      <p:sp>
        <p:nvSpPr>
          <p:cNvPr id="4" name="TekstSylinder 3">
            <a:extLst>
              <a:ext uri="{FF2B5EF4-FFF2-40B4-BE49-F238E27FC236}">
                <a16:creationId xmlns:a16="http://schemas.microsoft.com/office/drawing/2014/main" id="{D1BE8B91-ACBA-004E-BC2D-DDE9D42C2FC7}"/>
              </a:ext>
            </a:extLst>
          </p:cNvPr>
          <p:cNvSpPr txBox="1"/>
          <p:nvPr/>
        </p:nvSpPr>
        <p:spPr bwMode="auto">
          <a:xfrm>
            <a:off x="1905000" y="2895600"/>
            <a:ext cx="3873176" cy="584775"/>
          </a:xfrm>
          <a:prstGeom prst="rect">
            <a:avLst/>
          </a:prstGeom>
          <a:solidFill>
            <a:srgbClr val="EAEDCB"/>
          </a:solidFill>
          <a:ln w="10000">
            <a:solidFill>
              <a:srgbClr val="D2DA7A"/>
            </a:solidFill>
            <a:miter lim="800000"/>
            <a:headEnd/>
            <a:tailEnd/>
          </a:ln>
          <a:effectLst>
            <a:outerShdw blurRad="38100" dist="30000" dir="5400000" rotWithShape="0">
              <a:srgbClr val="808080">
                <a:alpha val="45000"/>
              </a:srgbClr>
            </a:outerShdw>
          </a:effectLst>
        </p:spPr>
        <p:txBody>
          <a:bodyPr wrap="none" rtlCol="0">
            <a:spAutoFit/>
          </a:bodyPr>
          <a:lstStyle/>
          <a:p>
            <a:pPr algn="l" eaLnBrk="1" hangingPunct="1">
              <a:spcBef>
                <a:spcPct val="0"/>
              </a:spcBef>
              <a:buClrTx/>
              <a:buSzTx/>
              <a:buFontTx/>
              <a:buNone/>
            </a:pPr>
            <a:r>
              <a:rPr lang="nb-NO" sz="3200" i="1" dirty="0">
                <a:solidFill>
                  <a:srgbClr val="000000"/>
                </a:solidFill>
              </a:rPr>
              <a:t>2 </a:t>
            </a:r>
            <a:r>
              <a:rPr lang="nb-NO" sz="3200" i="1" dirty="0" err="1">
                <a:solidFill>
                  <a:srgbClr val="000000"/>
                </a:solidFill>
              </a:rPr>
              <a:t>flervalgs</a:t>
            </a:r>
            <a:r>
              <a:rPr lang="nb-NO" sz="3200" i="1" dirty="0">
                <a:solidFill>
                  <a:srgbClr val="000000"/>
                </a:solidFill>
              </a:rPr>
              <a:t>-spørsmål</a:t>
            </a:r>
          </a:p>
        </p:txBody>
      </p:sp>
    </p:spTree>
    <p:extLst>
      <p:ext uri="{BB962C8B-B14F-4D97-AF65-F5344CB8AC3E}">
        <p14:creationId xmlns:p14="http://schemas.microsoft.com/office/powerpoint/2010/main" val="2616228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Normalfordelingsplott 1</a:t>
            </a:r>
            <a:endParaRPr lang="nb-NO" noProof="0" dirty="0"/>
          </a:p>
        </p:txBody>
      </p:sp>
      <p:sp>
        <p:nvSpPr>
          <p:cNvPr id="9728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9D331AF3-2BA4-4F6C-B3FA-DA8607B2B631}" type="slidenum">
              <a:rPr lang="en-US" altLang="en-US" sz="1200" smtClean="0">
                <a:solidFill>
                  <a:schemeClr val="accent1"/>
                </a:solidFill>
              </a:rPr>
              <a:pPr>
                <a:lnSpc>
                  <a:spcPct val="80000"/>
                </a:lnSpc>
                <a:spcBef>
                  <a:spcPct val="0"/>
                </a:spcBef>
                <a:buClrTx/>
                <a:buSzTx/>
                <a:buFontTx/>
                <a:buNone/>
              </a:pPr>
              <a:t>93</a:t>
            </a:fld>
            <a:endParaRPr lang="en-US" altLang="en-US" sz="1200">
              <a:solidFill>
                <a:schemeClr val="accent1"/>
              </a:solidFill>
            </a:endParaRPr>
          </a:p>
        </p:txBody>
      </p:sp>
      <p:sp>
        <p:nvSpPr>
          <p:cNvPr id="1416194" name="Text Box 2"/>
          <p:cNvSpPr txBox="1">
            <a:spLocks noChangeArrowheads="1"/>
          </p:cNvSpPr>
          <p:nvPr/>
        </p:nvSpPr>
        <p:spPr bwMode="auto">
          <a:xfrm>
            <a:off x="419100" y="990600"/>
            <a:ext cx="8648700" cy="573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7713" indent="-296863">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dirty="0">
                <a:solidFill>
                  <a:schemeClr val="tx1"/>
                </a:solidFill>
              </a:rPr>
              <a:t>Histogrammer kan indikere om den empiriske fordelingen til de observerte dataene er tilnærmet normal, men en bedre måte å sjekke dette på er å plotte dataene ved bruk av et </a:t>
            </a:r>
            <a:r>
              <a:rPr lang="nb-NO" altLang="en-US" b="1" dirty="0">
                <a:solidFill>
                  <a:srgbClr val="800000"/>
                </a:solidFill>
              </a:rPr>
              <a:t>normalfordelingsplott</a:t>
            </a:r>
            <a:r>
              <a:rPr lang="nb-NO" altLang="en-US" dirty="0">
                <a:solidFill>
                  <a:schemeClr val="tx1"/>
                </a:solidFill>
              </a:rPr>
              <a:t>.</a:t>
            </a:r>
            <a:endParaRPr lang="nb-NO" altLang="en-US" b="1" dirty="0">
              <a:solidFill>
                <a:srgbClr val="633201"/>
              </a:solidFill>
            </a:endParaRPr>
          </a:p>
          <a:p>
            <a:pPr eaLnBrk="1" hangingPunct="1">
              <a:lnSpc>
                <a:spcPct val="120000"/>
              </a:lnSpc>
              <a:spcBef>
                <a:spcPct val="0"/>
              </a:spcBef>
              <a:buClrTx/>
              <a:buSzTx/>
              <a:buFontTx/>
              <a:buNone/>
            </a:pPr>
            <a:endParaRPr lang="nb-NO" altLang="en-US" sz="1200" b="1" dirty="0">
              <a:solidFill>
                <a:schemeClr val="tx1"/>
              </a:solidFill>
            </a:endParaRPr>
          </a:p>
          <a:p>
            <a:pPr eaLnBrk="1" hangingPunct="1">
              <a:lnSpc>
                <a:spcPct val="120000"/>
              </a:lnSpc>
              <a:spcBef>
                <a:spcPct val="0"/>
              </a:spcBef>
              <a:buClrTx/>
              <a:buSzTx/>
              <a:buFontTx/>
              <a:buNone/>
            </a:pPr>
            <a:r>
              <a:rPr lang="nb-NO" altLang="en-US" dirty="0">
                <a:solidFill>
                  <a:schemeClr val="tx1"/>
                </a:solidFill>
              </a:rPr>
              <a:t>Fremgangsmåte normalfordelingsplott: </a:t>
            </a:r>
          </a:p>
          <a:p>
            <a:pPr marL="342900" indent="-342900" eaLnBrk="1" hangingPunct="1">
              <a:lnSpc>
                <a:spcPct val="120000"/>
              </a:lnSpc>
              <a:spcBef>
                <a:spcPct val="0"/>
              </a:spcBef>
              <a:buClrTx/>
              <a:buSzTx/>
            </a:pPr>
            <a:r>
              <a:rPr lang="nb-NO" altLang="en-US" sz="1800" dirty="0">
                <a:solidFill>
                  <a:schemeClr val="tx1"/>
                </a:solidFill>
              </a:rPr>
              <a:t>Ranger observasjonene og finn hvilken </a:t>
            </a:r>
            <a:r>
              <a:rPr lang="nb-NO" altLang="en-US" sz="1800" dirty="0" err="1">
                <a:solidFill>
                  <a:schemeClr val="tx1"/>
                </a:solidFill>
              </a:rPr>
              <a:t>persentil</a:t>
            </a:r>
            <a:r>
              <a:rPr lang="nb-NO" altLang="en-US" sz="1800" dirty="0">
                <a:solidFill>
                  <a:schemeClr val="tx1"/>
                </a:solidFill>
              </a:rPr>
              <a:t> hver observasjon svarer til (hvor mange % av alle observasjonene er lik eller mindre enn denne observasjonen)</a:t>
            </a:r>
          </a:p>
          <a:p>
            <a:pPr marL="342900" indent="-342900" eaLnBrk="1" hangingPunct="1">
              <a:lnSpc>
                <a:spcPct val="120000"/>
              </a:lnSpc>
              <a:spcBef>
                <a:spcPct val="0"/>
              </a:spcBef>
              <a:buClrTx/>
              <a:buSzTx/>
            </a:pPr>
            <a:r>
              <a:rPr lang="nb-NO" altLang="en-US" sz="1800" dirty="0">
                <a:solidFill>
                  <a:schemeClr val="tx1"/>
                </a:solidFill>
              </a:rPr>
              <a:t>For hver av disse </a:t>
            </a:r>
            <a:r>
              <a:rPr lang="nb-NO" altLang="en-US" sz="1800" dirty="0" err="1">
                <a:solidFill>
                  <a:schemeClr val="tx1"/>
                </a:solidFill>
              </a:rPr>
              <a:t>persentilene</a:t>
            </a:r>
            <a:r>
              <a:rPr lang="nb-NO" altLang="en-US" sz="1800" dirty="0">
                <a:solidFill>
                  <a:schemeClr val="tx1"/>
                </a:solidFill>
              </a:rPr>
              <a:t>, finn </a:t>
            </a:r>
            <a:r>
              <a:rPr lang="nb-NO" altLang="en-US" sz="1800" i="1" dirty="0">
                <a:solidFill>
                  <a:schemeClr val="tx1"/>
                </a:solidFill>
              </a:rPr>
              <a:t>z</a:t>
            </a:r>
            <a:r>
              <a:rPr lang="nb-NO" altLang="en-US" sz="1800" dirty="0">
                <a:solidFill>
                  <a:schemeClr val="tx1"/>
                </a:solidFill>
              </a:rPr>
              <a:t>-scoren den svarer til ved å bruke Tabell A. </a:t>
            </a:r>
          </a:p>
          <a:p>
            <a:pPr marL="342900" indent="-342900" eaLnBrk="1" hangingPunct="1">
              <a:lnSpc>
                <a:spcPct val="120000"/>
              </a:lnSpc>
              <a:spcBef>
                <a:spcPct val="0"/>
              </a:spcBef>
              <a:buClrTx/>
              <a:buSzTx/>
            </a:pPr>
            <a:r>
              <a:rPr lang="nb-NO" altLang="en-US" sz="1800" dirty="0">
                <a:solidFill>
                  <a:schemeClr val="tx1"/>
                </a:solidFill>
              </a:rPr>
              <a:t>Plott verdien av </a:t>
            </a:r>
            <a:r>
              <a:rPr lang="nb-NO" altLang="en-US" sz="1800">
                <a:solidFill>
                  <a:schemeClr val="tx1"/>
                </a:solidFill>
              </a:rPr>
              <a:t>hver observasjon </a:t>
            </a:r>
            <a:r>
              <a:rPr lang="nb-NO" altLang="en-US" sz="1800" dirty="0">
                <a:solidFill>
                  <a:schemeClr val="tx1"/>
                </a:solidFill>
              </a:rPr>
              <a:t>mot den tilhørende </a:t>
            </a:r>
            <a:r>
              <a:rPr lang="nb-NO" altLang="en-US" sz="1800" i="1" dirty="0">
                <a:solidFill>
                  <a:schemeClr val="tx1"/>
                </a:solidFill>
              </a:rPr>
              <a:t>z</a:t>
            </a:r>
            <a:r>
              <a:rPr lang="nb-NO" altLang="en-US" sz="1800" dirty="0">
                <a:solidFill>
                  <a:schemeClr val="tx1"/>
                </a:solidFill>
              </a:rPr>
              <a:t>-scoren. </a:t>
            </a:r>
          </a:p>
          <a:p>
            <a:pPr eaLnBrk="1" hangingPunct="1">
              <a:lnSpc>
                <a:spcPct val="120000"/>
              </a:lnSpc>
              <a:spcBef>
                <a:spcPct val="0"/>
              </a:spcBef>
              <a:buClrTx/>
              <a:buSzTx/>
              <a:buFontTx/>
              <a:buNone/>
            </a:pPr>
            <a:endParaRPr lang="nb-NO" altLang="en-US" sz="1200" dirty="0">
              <a:solidFill>
                <a:schemeClr val="tx1"/>
              </a:solidFill>
            </a:endParaRPr>
          </a:p>
          <a:p>
            <a:pPr eaLnBrk="1" hangingPunct="1">
              <a:lnSpc>
                <a:spcPct val="120000"/>
              </a:lnSpc>
              <a:spcBef>
                <a:spcPct val="0"/>
              </a:spcBef>
              <a:spcAft>
                <a:spcPct val="35000"/>
              </a:spcAft>
              <a:buFont typeface="Wingdings" panose="05000000000000000000" pitchFamily="2" charset="2"/>
              <a:buChar char="§"/>
            </a:pPr>
            <a:r>
              <a:rPr lang="nb-NO" altLang="en-US" dirty="0">
                <a:solidFill>
                  <a:schemeClr val="tx1"/>
                </a:solidFill>
              </a:rPr>
              <a:t>Plottet viser en rett linje: Indikerer godt samsvar mellom dataene og normalfordelingen, tilnærmet normal fordeling</a:t>
            </a:r>
          </a:p>
          <a:p>
            <a:pPr eaLnBrk="1" hangingPunct="1">
              <a:lnSpc>
                <a:spcPct val="120000"/>
              </a:lnSpc>
              <a:spcBef>
                <a:spcPct val="45000"/>
              </a:spcBef>
              <a:buFont typeface="Wingdings" panose="05000000000000000000" pitchFamily="2" charset="2"/>
              <a:buChar char="§"/>
            </a:pPr>
            <a:r>
              <a:rPr lang="nb-NO" altLang="en-US" dirty="0">
                <a:solidFill>
                  <a:schemeClr val="tx1"/>
                </a:solidFill>
              </a:rPr>
              <a:t>Systematiske avvik fra en rett linje: Indikerer en ikke-normal fordeling. Uteliggere sees som punkter som er langt fra det overordnede mønsteret i plottet.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61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61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6194">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6194">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61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4" grpId="0" build="p" bldLvl="2"/>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ltLang="en-US" noProof="0" dirty="0"/>
              <a:t>Normalfordelingsplott 2</a:t>
            </a:r>
            <a:endParaRPr lang="nb-NO" noProof="0" dirty="0"/>
          </a:p>
        </p:txBody>
      </p:sp>
      <p:sp>
        <p:nvSpPr>
          <p:cNvPr id="993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fld id="{A81EA164-483A-479F-9E24-F765706487C6}" type="slidenum">
              <a:rPr lang="en-US" altLang="en-US" sz="1200" smtClean="0">
                <a:solidFill>
                  <a:schemeClr val="accent1"/>
                </a:solidFill>
              </a:rPr>
              <a:pPr>
                <a:lnSpc>
                  <a:spcPct val="80000"/>
                </a:lnSpc>
                <a:spcBef>
                  <a:spcPct val="0"/>
                </a:spcBef>
                <a:buClrTx/>
                <a:buSzTx/>
                <a:buFontTx/>
                <a:buNone/>
              </a:pPr>
              <a:t>94</a:t>
            </a:fld>
            <a:endParaRPr lang="en-US" altLang="en-US" sz="1200">
              <a:solidFill>
                <a:schemeClr val="accent1"/>
              </a:solidFill>
            </a:endParaRPr>
          </a:p>
        </p:txBody>
      </p:sp>
      <p:pic>
        <p:nvPicPr>
          <p:cNvPr id="99331" name="Picture 3" descr="The normal quantile plot shows rainwater pH value on the y-axis that range from 4.5 to 6.5 in equal intervals of 0.5 pH value. The x-axis shows z-score which range from -3 to 3. The graph shows a good fit to a straight line as the distribution of rainwater pH values is close to Normal."/>
          <p:cNvPicPr>
            <a:picLocks noChangeAspect="1" noChangeArrowheads="1"/>
          </p:cNvPicPr>
          <p:nvPr/>
        </p:nvPicPr>
        <p:blipFill rotWithShape="1">
          <a:blip r:embed="rId3">
            <a:extLst>
              <a:ext uri="{28A0092B-C50C-407E-A947-70E740481C1C}">
                <a14:useLocalDpi xmlns:a14="http://schemas.microsoft.com/office/drawing/2010/main" val="0"/>
              </a:ext>
            </a:extLst>
          </a:blip>
          <a:srcRect l="-265" t="1383" r="265" b="8080"/>
          <a:stretch/>
        </p:blipFill>
        <p:spPr bwMode="auto">
          <a:xfrm>
            <a:off x="581025" y="1507097"/>
            <a:ext cx="3109526" cy="25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1" name="Text Box 5"/>
          <p:cNvSpPr txBox="1">
            <a:spLocks noChangeArrowheads="1"/>
          </p:cNvSpPr>
          <p:nvPr/>
        </p:nvSpPr>
        <p:spPr bwMode="auto">
          <a:xfrm>
            <a:off x="581025" y="4089658"/>
            <a:ext cx="3444875" cy="105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sz="1800" dirty="0">
                <a:solidFill>
                  <a:schemeClr val="tx1"/>
                </a:solidFill>
              </a:rPr>
              <a:t>God tilnærming til en rett linje: Fordelingen av målingene av pH i regnvann er nær normal.</a:t>
            </a:r>
          </a:p>
        </p:txBody>
      </p:sp>
      <p:pic>
        <p:nvPicPr>
          <p:cNvPr id="99330" name="Picture 2" descr="The normal quantile plot shows &quot;Survival time, days&quot; on the y-axis that range from 100 to 600 in equal intervals of 100 days. The x-axis shows z-score which range from -3 to 3. The graph shows a curved pattern depicting that the data are not normally distributed. Instead, the data are right skewed. A few individuals have particularly long survival times."/>
          <p:cNvPicPr>
            <a:picLocks noChangeAspect="1" noChangeArrowheads="1"/>
          </p:cNvPicPr>
          <p:nvPr/>
        </p:nvPicPr>
        <p:blipFill rotWithShape="1">
          <a:blip r:embed="rId4">
            <a:extLst>
              <a:ext uri="{28A0092B-C50C-407E-A947-70E740481C1C}">
                <a14:useLocalDpi xmlns:a14="http://schemas.microsoft.com/office/drawing/2010/main" val="0"/>
              </a:ext>
            </a:extLst>
          </a:blip>
          <a:srcRect l="922" t="-213" r="522" b="7535"/>
          <a:stretch/>
        </p:blipFill>
        <p:spPr bwMode="auto">
          <a:xfrm>
            <a:off x="4819135" y="1507095"/>
            <a:ext cx="3105665" cy="256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2" name="Text Box 6"/>
          <p:cNvSpPr txBox="1">
            <a:spLocks noChangeArrowheads="1"/>
          </p:cNvSpPr>
          <p:nvPr/>
        </p:nvSpPr>
        <p:spPr bwMode="auto">
          <a:xfrm>
            <a:off x="4773613" y="4087084"/>
            <a:ext cx="4114800" cy="139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ClrTx/>
              <a:buSzTx/>
              <a:buFontTx/>
              <a:buNone/>
            </a:pPr>
            <a:r>
              <a:rPr lang="nb-NO" altLang="en-US" sz="1800" dirty="0">
                <a:solidFill>
                  <a:schemeClr val="tx1"/>
                </a:solidFill>
              </a:rPr>
              <a:t>Krummet mønster: Dataene er ikke normalfordelte. I stedet er dataene høyre-skjeve: Noen individer har spesielt lange levetider.</a:t>
            </a:r>
          </a:p>
        </p:txBody>
      </p:sp>
      <p:sp>
        <p:nvSpPr>
          <p:cNvPr id="1417220" name="Text Box 4"/>
          <p:cNvSpPr txBox="1">
            <a:spLocks noChangeArrowheads="1"/>
          </p:cNvSpPr>
          <p:nvPr/>
        </p:nvSpPr>
        <p:spPr bwMode="auto">
          <a:xfrm>
            <a:off x="262968" y="5568522"/>
            <a:ext cx="8588375" cy="90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eaLnBrk="1" hangingPunct="1">
              <a:lnSpc>
                <a:spcPct val="140000"/>
              </a:lnSpc>
              <a:spcBef>
                <a:spcPct val="0"/>
              </a:spcBef>
              <a:buClrTx/>
              <a:buSzTx/>
              <a:buFontTx/>
              <a:buNone/>
            </a:pPr>
            <a:r>
              <a:rPr lang="nb-NO" altLang="en-US" dirty="0">
                <a:solidFill>
                  <a:srgbClr val="000000"/>
                </a:solidFill>
              </a:rPr>
              <a:t>Normalfordelingsplott er arbeidskrevende å lage for hånd, men det finnes standard-funksjoner for å lage dem i R (og annen statistiske programvare).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7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72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7221" grpId="0"/>
      <p:bldP spid="1417222" grpId="0"/>
      <p:bldP spid="141722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65760"/>
            <a:ext cx="7010400" cy="1691640"/>
          </a:xfrm>
        </p:spPr>
        <p:txBody>
          <a:bodyPr/>
          <a:lstStyle/>
          <a:p>
            <a:r>
              <a:rPr lang="nb-NO" b="1" noProof="0" dirty="0"/>
              <a:t>Kapittel 1</a:t>
            </a:r>
            <a:br>
              <a:rPr lang="nb-NO" b="1" noProof="0" dirty="0"/>
            </a:br>
            <a:r>
              <a:rPr lang="nb-NO" b="1" noProof="0" dirty="0"/>
              <a:t>Utforske data — Fordelinger: Oppsummering</a:t>
            </a:r>
          </a:p>
        </p:txBody>
      </p:sp>
      <p:sp>
        <p:nvSpPr>
          <p:cNvPr id="2" name="Content Placeholder 1"/>
          <p:cNvSpPr>
            <a:spLocks noGrp="1"/>
          </p:cNvSpPr>
          <p:nvPr>
            <p:ph idx="1"/>
          </p:nvPr>
        </p:nvSpPr>
        <p:spPr/>
        <p:txBody>
          <a:bodyPr/>
          <a:lstStyle/>
          <a:p>
            <a:pPr defTabSz="914400" eaLnBrk="1" hangingPunct="1">
              <a:spcBef>
                <a:spcPct val="0"/>
              </a:spcBef>
              <a:spcAft>
                <a:spcPts val="1800"/>
              </a:spcAft>
              <a:buClrTx/>
              <a:buSzTx/>
              <a:buFontTx/>
              <a:buNone/>
            </a:pPr>
            <a:r>
              <a:rPr lang="nb-NO" altLang="en-US" b="1" noProof="0" dirty="0">
                <a:solidFill>
                  <a:schemeClr val="accent1"/>
                </a:solidFill>
              </a:rPr>
              <a:t>Introduksjon</a:t>
            </a:r>
          </a:p>
          <a:p>
            <a:pPr defTabSz="914400" eaLnBrk="1" hangingPunct="1">
              <a:spcBef>
                <a:spcPct val="0"/>
              </a:spcBef>
              <a:spcAft>
                <a:spcPts val="1800"/>
              </a:spcAft>
              <a:buClrTx/>
              <a:buSzTx/>
              <a:buFontTx/>
              <a:buNone/>
            </a:pPr>
            <a:r>
              <a:rPr lang="nb-NO" altLang="en-US" b="1" noProof="0" dirty="0">
                <a:solidFill>
                  <a:schemeClr val="accent1"/>
                </a:solidFill>
              </a:rPr>
              <a:t>1.1 Data</a:t>
            </a:r>
          </a:p>
          <a:p>
            <a:pPr defTabSz="914400" eaLnBrk="1" hangingPunct="1">
              <a:spcBef>
                <a:spcPct val="0"/>
              </a:spcBef>
              <a:spcAft>
                <a:spcPts val="1800"/>
              </a:spcAft>
              <a:buClrTx/>
              <a:buSzTx/>
              <a:buFontTx/>
              <a:buNone/>
            </a:pPr>
            <a:r>
              <a:rPr lang="nb-NO" altLang="en-US" b="1" noProof="0" dirty="0">
                <a:solidFill>
                  <a:schemeClr val="accent1"/>
                </a:solidFill>
              </a:rPr>
              <a:t>1.2 Presentere fordelinger med grafer</a:t>
            </a:r>
          </a:p>
          <a:p>
            <a:pPr defTabSz="914400" eaLnBrk="1" hangingPunct="1">
              <a:spcBef>
                <a:spcPct val="0"/>
              </a:spcBef>
              <a:spcAft>
                <a:spcPts val="1800"/>
              </a:spcAft>
              <a:buClrTx/>
              <a:buSzTx/>
              <a:buFontTx/>
              <a:buNone/>
            </a:pPr>
            <a:r>
              <a:rPr lang="nb-NO" altLang="en-US" b="1" noProof="0" dirty="0">
                <a:solidFill>
                  <a:schemeClr val="accent1"/>
                </a:solidFill>
              </a:rPr>
              <a:t>1.3 Beskrive fordelinger med tall</a:t>
            </a:r>
          </a:p>
          <a:p>
            <a:pPr defTabSz="914400" eaLnBrk="1" hangingPunct="1">
              <a:spcBef>
                <a:spcPct val="0"/>
              </a:spcBef>
              <a:spcAft>
                <a:spcPts val="1800"/>
              </a:spcAft>
              <a:buClrTx/>
              <a:buSzTx/>
              <a:buFontTx/>
              <a:buNone/>
            </a:pPr>
            <a:r>
              <a:rPr lang="nb-NO" altLang="en-US" b="1" noProof="0" dirty="0">
                <a:solidFill>
                  <a:schemeClr val="accent1"/>
                </a:solidFill>
              </a:rPr>
              <a:t>1.4 Tetthetskurver og normalfordelingen</a:t>
            </a:r>
          </a:p>
        </p:txBody>
      </p:sp>
      <p:sp>
        <p:nvSpPr>
          <p:cNvPr id="26626" name="Slide Number Placeholder 1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Clr>
                <a:schemeClr val="accent1"/>
              </a:buClr>
              <a:buSzPct val="100000"/>
              <a:buFont typeface="Wingdings 2" panose="05020102010507070707" pitchFamily="18" charset="2"/>
              <a:buChar char="¡"/>
              <a:defRPr sz="2000">
                <a:solidFill>
                  <a:schemeClr val="tx2"/>
                </a:solidFill>
                <a:latin typeface="Arial" panose="020B0604020202020204" pitchFamily="34" charset="0"/>
                <a:ea typeface="ＭＳ Ｐゴシック" panose="020B0600070205080204" pitchFamily="34" charset="-128"/>
              </a:defRPr>
            </a:lvl1pPr>
            <a:lvl2pPr marL="742950" indent="-28575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2pPr>
            <a:lvl3pPr marL="11430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3pPr>
            <a:lvl4pPr marL="1600200" indent="-228600">
              <a:spcBef>
                <a:spcPts val="600"/>
              </a:spcBef>
              <a:buClr>
                <a:srgbClr val="031B3C"/>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4pPr>
            <a:lvl5pPr marL="2057400" indent="-228600">
              <a:spcBef>
                <a:spcPts val="600"/>
              </a:spcBef>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100000"/>
              <a:buFont typeface="Wingdings 2" panose="05020102010507070707" pitchFamily="18" charset="2"/>
              <a:buChar char="¡"/>
              <a:defRPr>
                <a:solidFill>
                  <a:schemeClr val="tx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9ADBE9A-7AE7-4ED1-9D4D-4BEC091A466D}" type="slidenum">
              <a:rPr lang="en-US" altLang="en-US" sz="1400" smtClean="0">
                <a:solidFill>
                  <a:schemeClr val="accent1"/>
                </a:solidFill>
              </a:rPr>
              <a:pPr>
                <a:spcBef>
                  <a:spcPct val="0"/>
                </a:spcBef>
                <a:buClrTx/>
                <a:buSzTx/>
                <a:buFontTx/>
                <a:buNone/>
              </a:pPr>
              <a:t>95</a:t>
            </a:fld>
            <a:endParaRPr lang="en-US" altLang="en-US" sz="1400">
              <a:solidFill>
                <a:schemeClr val="accent1"/>
              </a:solidFill>
            </a:endParaRPr>
          </a:p>
        </p:txBody>
      </p:sp>
    </p:spTree>
    <p:extLst>
      <p:ext uri="{BB962C8B-B14F-4D97-AF65-F5344CB8AC3E}">
        <p14:creationId xmlns:p14="http://schemas.microsoft.com/office/powerpoint/2010/main" val="4262436946"/>
      </p:ext>
    </p:extLst>
  </p:cSld>
  <p:clrMapOvr>
    <a:masterClrMapping/>
  </p:clrMapOvr>
</p:sld>
</file>

<file path=ppt/theme/theme1.xml><?xml version="1.0" encoding="utf-8"?>
<a:theme xmlns:a="http://schemas.openxmlformats.org/drawingml/2006/main" name="Plaza">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solidFill>
          <a:srgbClr val="EAEDCB"/>
        </a:solidFill>
        <a:ln w="10000">
          <a:solidFill>
            <a:srgbClr val="D2DA7A"/>
          </a:solidFill>
          <a:miter lim="800000"/>
          <a:headEnd/>
          <a:tailEnd/>
        </a:ln>
        <a:effectLst>
          <a:outerShdw blurRad="38100" dist="30000" dir="5400000" rotWithShape="0">
            <a:srgbClr val="808080">
              <a:alpha val="45000"/>
            </a:srgbClr>
          </a:outerShdw>
        </a:effectLst>
      </a:spPr>
      <a:bodyPr>
        <a:spAutoFit/>
      </a:bodyPr>
      <a:lstStyle>
        <a:defPPr algn="l" eaLnBrk="1" hangingPunct="1">
          <a:spcBef>
            <a:spcPct val="0"/>
          </a:spcBef>
          <a:buClrTx/>
          <a:buSzTx/>
          <a:buFontTx/>
          <a:buNone/>
          <a:defRPr sz="600" b="1" u="sng" dirty="0">
            <a:solidFill>
              <a:srgbClr val="00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979</TotalTime>
  <Words>6367</Words>
  <Application>Microsoft Macintosh PowerPoint</Application>
  <PresentationFormat>Skjermfremvisning (4:3)</PresentationFormat>
  <Paragraphs>944</Paragraphs>
  <Slides>95</Slides>
  <Notes>56</Notes>
  <HiddenSlides>0</HiddenSlides>
  <MMClips>0</MMClips>
  <ScaleCrop>false</ScaleCrop>
  <HeadingPairs>
    <vt:vector size="8" baseType="variant">
      <vt:variant>
        <vt:lpstr>Brukte skrifter</vt:lpstr>
      </vt:variant>
      <vt:variant>
        <vt:i4>14</vt:i4>
      </vt:variant>
      <vt:variant>
        <vt:lpstr>Tema</vt:lpstr>
      </vt:variant>
      <vt:variant>
        <vt:i4>1</vt:i4>
      </vt:variant>
      <vt:variant>
        <vt:lpstr>Innebygde OLE-servere</vt:lpstr>
      </vt:variant>
      <vt:variant>
        <vt:i4>3</vt:i4>
      </vt:variant>
      <vt:variant>
        <vt:lpstr>Lysbildetitler</vt:lpstr>
      </vt:variant>
      <vt:variant>
        <vt:i4>95</vt:i4>
      </vt:variant>
    </vt:vector>
  </HeadingPairs>
  <TitlesOfParts>
    <vt:vector size="113" baseType="lpstr">
      <vt:lpstr>Arial</vt:lpstr>
      <vt:lpstr>Calibri</vt:lpstr>
      <vt:lpstr>Cambria Math</vt:lpstr>
      <vt:lpstr>Courier New</vt:lpstr>
      <vt:lpstr>Helvetica LT Std Cond</vt:lpstr>
      <vt:lpstr>Monotype Sorts</vt:lpstr>
      <vt:lpstr>StarSymbol</vt:lpstr>
      <vt:lpstr>Symbol</vt:lpstr>
      <vt:lpstr>Times</vt:lpstr>
      <vt:lpstr>Times LT Std</vt:lpstr>
      <vt:lpstr>Times New Roman</vt:lpstr>
      <vt:lpstr>Tw Cen MT</vt:lpstr>
      <vt:lpstr>Wingdings</vt:lpstr>
      <vt:lpstr>Wingdings 2</vt:lpstr>
      <vt:lpstr>Plaza</vt:lpstr>
      <vt:lpstr>Regneark</vt:lpstr>
      <vt:lpstr>Dokument</vt:lpstr>
      <vt:lpstr>Equation</vt:lpstr>
      <vt:lpstr>Kapittel 1: Utforske data — Fordelinger</vt:lpstr>
      <vt:lpstr>PowerPoint-presentasjon</vt:lpstr>
      <vt:lpstr>PowerPoint-presentasjon</vt:lpstr>
      <vt:lpstr>PowerPoint-presentasjon</vt:lpstr>
      <vt:lpstr>PowerPoint-presentasjon</vt:lpstr>
      <vt:lpstr>PowerPoint-presentasjon</vt:lpstr>
      <vt:lpstr>Kapittel 1  Utforske data — Fordelinger </vt:lpstr>
      <vt:lpstr>1.1 Data</vt:lpstr>
      <vt:lpstr>Viktige begreper</vt:lpstr>
      <vt:lpstr>Kategoriske og kvantitative variable</vt:lpstr>
      <vt:lpstr>Eksempel på datasett</vt:lpstr>
      <vt:lpstr>Viktige aspekter ved et datasett</vt:lpstr>
      <vt:lpstr>1.2 Presentere fordelinger med grafer</vt:lpstr>
      <vt:lpstr>Eksplorativ dataanalyse</vt:lpstr>
      <vt:lpstr>Variabler</vt:lpstr>
      <vt:lpstr>PowerPoint-presentasjon</vt:lpstr>
      <vt:lpstr>Fordelingen til en variabel</vt:lpstr>
      <vt:lpstr>Kategoriske Variable</vt:lpstr>
      <vt:lpstr>Kake- og stolpe-diagrammer</vt:lpstr>
      <vt:lpstr>Kvantitative Variable</vt:lpstr>
      <vt:lpstr>Stilk- og blad-plott 1</vt:lpstr>
      <vt:lpstr>Stilk- og blad-plott 2</vt:lpstr>
      <vt:lpstr>Stilk- og blad-plott 3</vt:lpstr>
      <vt:lpstr>Stilk- og blad-plott 4</vt:lpstr>
      <vt:lpstr>Histogrammer 1</vt:lpstr>
      <vt:lpstr>Histogrammer: Eksempel</vt:lpstr>
      <vt:lpstr>Histogrammer: Eksempel</vt:lpstr>
      <vt:lpstr>PowerPoint-presentasjon</vt:lpstr>
      <vt:lpstr>Utforske fordelinger </vt:lpstr>
      <vt:lpstr>Beskrive formen på en fordeling</vt:lpstr>
      <vt:lpstr>Uteliggere</vt:lpstr>
      <vt:lpstr>Tidsrekkeplott 1</vt:lpstr>
      <vt:lpstr>Tidsrekkeplott 2</vt:lpstr>
      <vt:lpstr>PowerPoint-presentasjon</vt:lpstr>
      <vt:lpstr>1.3 Beskrive fordelinger med tall</vt:lpstr>
      <vt:lpstr>Mål på senter: Gjennomsnittet</vt:lpstr>
      <vt:lpstr>Mål på senter: Medianen</vt:lpstr>
      <vt:lpstr>Mål på senter: Eksempel</vt:lpstr>
      <vt:lpstr>Sammenligne gjennomsnitt og median</vt:lpstr>
      <vt:lpstr>PowerPoint-presentasjon</vt:lpstr>
      <vt:lpstr>Måle spredning: Kvartilene</vt:lpstr>
      <vt:lpstr>Fem-talls-oppsummering</vt:lpstr>
      <vt:lpstr>Mistenkte uteliggere:1.5  IQR-regelen</vt:lpstr>
      <vt:lpstr>Boksplott 1</vt:lpstr>
      <vt:lpstr>Boxplott 2</vt:lpstr>
      <vt:lpstr>PowerPoint-presentasjon</vt:lpstr>
      <vt:lpstr>Mål på spredning:   Standardavviket</vt:lpstr>
      <vt:lpstr>Mål på spredning:   Standardavviket</vt:lpstr>
      <vt:lpstr>Beregne standardavviket 1</vt:lpstr>
      <vt:lpstr>Beregne standardavviket 2</vt:lpstr>
      <vt:lpstr>Egenskaper til standardavviket</vt:lpstr>
      <vt:lpstr>Velge mål på senter spredning</vt:lpstr>
      <vt:lpstr>PowerPoint-presentasjon</vt:lpstr>
      <vt:lpstr>Oppsummering fra kap 1.1-1.3:</vt:lpstr>
      <vt:lpstr>Endre måleenhet</vt:lpstr>
      <vt:lpstr>1.4 Tetthetskurver og normalfordelinger</vt:lpstr>
      <vt:lpstr>Utforske kvantitative data</vt:lpstr>
      <vt:lpstr>Tetthetskurver 1</vt:lpstr>
      <vt:lpstr>Tetthetskurver 2</vt:lpstr>
      <vt:lpstr>Tetthetskurver 3</vt:lpstr>
      <vt:lpstr>Senter og spredning i tetthetskurver </vt:lpstr>
      <vt:lpstr>Tetthetskurver: Median og forventning</vt:lpstr>
      <vt:lpstr>PowerPoint-presentasjon</vt:lpstr>
      <vt:lpstr>Teoretiske vs observerte størrelser</vt:lpstr>
      <vt:lpstr>PowerPoint-presentasjon</vt:lpstr>
      <vt:lpstr>Normalfordelinger 1</vt:lpstr>
      <vt:lpstr>Normalfordelinger 2</vt:lpstr>
      <vt:lpstr>Normalfordelinger 3</vt:lpstr>
      <vt:lpstr>68-95-99.7-regelen 1</vt:lpstr>
      <vt:lpstr>Normalfordeling: Eksempel</vt:lpstr>
      <vt:lpstr>68-95-99.7-regelen 2</vt:lpstr>
      <vt:lpstr>Standardisering</vt:lpstr>
      <vt:lpstr>Standardisering og z-score</vt:lpstr>
      <vt:lpstr>z-score</vt:lpstr>
      <vt:lpstr>Eksempel, høyde kvinner i tommer</vt:lpstr>
      <vt:lpstr>Lineær transformasjon</vt:lpstr>
      <vt:lpstr>Eksempel, høyde kvinner i cm</vt:lpstr>
      <vt:lpstr>Standardisering = lineær transformasjon</vt:lpstr>
      <vt:lpstr>Standard normalfordeling</vt:lpstr>
      <vt:lpstr>Beregninger for normalfordeling</vt:lpstr>
      <vt:lpstr>Beregninger for normalfordeling ved bruk av tabeller</vt:lpstr>
      <vt:lpstr>Flervalgsspørsmål (Mentimeter) </vt:lpstr>
      <vt:lpstr>Standard normal-tabellen 2</vt:lpstr>
      <vt:lpstr>Flervalgsspørsmål (Mentimeter) </vt:lpstr>
      <vt:lpstr>Andre beregninger</vt:lpstr>
      <vt:lpstr>Normalberegninger 1: pH</vt:lpstr>
      <vt:lpstr>Normalberegninger 2: pH</vt:lpstr>
      <vt:lpstr>Normalberegninger 3</vt:lpstr>
      <vt:lpstr>Normalberegninger 4 </vt:lpstr>
      <vt:lpstr>Normalberegninger 5</vt:lpstr>
      <vt:lpstr>Normalberegninger 6</vt:lpstr>
      <vt:lpstr>PowerPoint-presentasjon</vt:lpstr>
      <vt:lpstr>Normalfordelingsplott 1</vt:lpstr>
      <vt:lpstr>Normalfordelingsplott 2</vt:lpstr>
      <vt:lpstr>Kapittel 1 Utforske data — Fordelinger: Oppsummering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Kapittel 1: Utforske data — Fordelinger</dc:title>
  <cp:lastModifiedBy>Microsoft Office User</cp:lastModifiedBy>
  <cp:revision>43</cp:revision>
  <dcterms:modified xsi:type="dcterms:W3CDTF">2019-08-31T10:40:17Z</dcterms:modified>
</cp:coreProperties>
</file>