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3" y="332210"/>
            <a:ext cx="7875590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59443" y="6569076"/>
            <a:ext cx="6172552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873124" y="1341438"/>
            <a:ext cx="7875589" cy="460784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C700-9842-4AFE-9687-13D471D013C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2405403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29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8B76-AD4E-4E24-AF28-CB0F88EF905D}" type="datetimeFigureOut">
              <a:rPr lang="nb-NO" smtClean="0"/>
              <a:pPr/>
              <a:t>29.08.2013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0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6696744" cy="1082675"/>
          </a:xfrm>
        </p:spPr>
        <p:txBody>
          <a:bodyPr/>
          <a:lstStyle/>
          <a:p>
            <a:r>
              <a:rPr lang="nb-NO" sz="3200" dirty="0" err="1" smtClean="0"/>
              <a:t>Non-life</a:t>
            </a:r>
            <a:r>
              <a:rPr lang="nb-NO" sz="3200" dirty="0" smtClean="0"/>
              <a:t> </a:t>
            </a:r>
            <a:r>
              <a:rPr lang="nb-NO" sz="3200" dirty="0" err="1" smtClean="0"/>
              <a:t>insurance</a:t>
            </a:r>
            <a:r>
              <a:rPr lang="nb-NO" sz="3200" dirty="0" smtClean="0"/>
              <a:t> </a:t>
            </a:r>
            <a:r>
              <a:rPr lang="nb-NO" sz="3200" dirty="0" err="1" smtClean="0"/>
              <a:t>mathematics</a:t>
            </a:r>
            <a:endParaRPr lang="nb-NO" sz="32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873125" y="3357563"/>
            <a:ext cx="6311900" cy="1752600"/>
          </a:xfrm>
        </p:spPr>
        <p:txBody>
          <a:bodyPr/>
          <a:lstStyle/>
          <a:p>
            <a:r>
              <a:rPr lang="nb-NO" sz="2000" dirty="0" smtClean="0"/>
              <a:t>Nils F. Haavardsson, University </a:t>
            </a:r>
            <a:r>
              <a:rPr lang="nb-NO" sz="2000" dirty="0" err="1" smtClean="0"/>
              <a:t>of</a:t>
            </a:r>
            <a:r>
              <a:rPr lang="nb-NO" sz="2000" dirty="0" smtClean="0"/>
              <a:t> Oslo and DNB Skadeforsikring</a:t>
            </a:r>
          </a:p>
        </p:txBody>
      </p:sp>
    </p:spTree>
    <p:extLst>
      <p:ext uri="{BB962C8B-B14F-4D97-AF65-F5344CB8AC3E}">
        <p14:creationId xmlns:p14="http://schemas.microsoft.com/office/powerpoint/2010/main" xmlns="" val="34323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Expected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Main </a:t>
            </a:r>
            <a:r>
              <a:rPr lang="nb-NO" dirty="0" err="1" smtClean="0"/>
              <a:t>component</a:t>
            </a:r>
            <a:r>
              <a:rPr lang="nb-NO" dirty="0" smtClean="0"/>
              <a:t> is </a:t>
            </a:r>
            <a:r>
              <a:rPr lang="nb-NO" dirty="0" err="1" smtClean="0"/>
              <a:t>expected</a:t>
            </a:r>
            <a:r>
              <a:rPr lang="nb-NO" dirty="0" smtClean="0"/>
              <a:t> loss (</a:t>
            </a:r>
            <a:r>
              <a:rPr lang="nb-NO" dirty="0" err="1" smtClean="0"/>
              <a:t>claim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)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average</a:t>
            </a:r>
            <a:r>
              <a:rPr lang="nb-NO" dirty="0" smtClean="0"/>
              <a:t> loss for a large </a:t>
            </a:r>
            <a:r>
              <a:rPr lang="nb-NO" dirty="0" err="1" smtClean="0"/>
              <a:t>portfolio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be </a:t>
            </a:r>
            <a:r>
              <a:rPr lang="nb-NO" dirty="0" err="1" smtClean="0"/>
              <a:t>close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mathematical</a:t>
            </a:r>
            <a:r>
              <a:rPr lang="nb-NO" dirty="0" smtClean="0"/>
              <a:t> </a:t>
            </a:r>
            <a:r>
              <a:rPr lang="nb-NO" dirty="0" err="1" smtClean="0"/>
              <a:t>expectation</a:t>
            </a:r>
            <a:r>
              <a:rPr lang="nb-NO" dirty="0" smtClean="0"/>
              <a:t> (by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law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large </a:t>
            </a:r>
            <a:r>
              <a:rPr lang="nb-NO" dirty="0" err="1" smtClean="0"/>
              <a:t>numbers</a:t>
            </a:r>
            <a:r>
              <a:rPr lang="nb-NO" dirty="0" smtClean="0"/>
              <a:t>)</a:t>
            </a:r>
          </a:p>
          <a:p>
            <a:r>
              <a:rPr lang="nb-NO" dirty="0" smtClean="0"/>
              <a:t>So </a:t>
            </a:r>
            <a:r>
              <a:rPr lang="nb-NO" dirty="0" err="1" smtClean="0"/>
              <a:t>expected</a:t>
            </a:r>
            <a:r>
              <a:rPr lang="nb-NO" dirty="0" smtClean="0"/>
              <a:t> loss is </a:t>
            </a:r>
            <a:r>
              <a:rPr lang="nb-NO" dirty="0" err="1" smtClean="0"/>
              <a:t>the</a:t>
            </a:r>
            <a:r>
              <a:rPr lang="nb-NO" dirty="0" smtClean="0"/>
              <a:t> basis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endParaRPr lang="nb-NO" dirty="0" smtClean="0"/>
          </a:p>
          <a:p>
            <a:r>
              <a:rPr lang="nb-NO" dirty="0" err="1" smtClean="0"/>
              <a:t>Varies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insurance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endParaRPr lang="nb-NO" dirty="0" smtClean="0"/>
          </a:p>
          <a:p>
            <a:r>
              <a:rPr lang="nb-NO" dirty="0" err="1" smtClean="0"/>
              <a:t>Hence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market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vary</a:t>
            </a:r>
            <a:r>
              <a:rPr lang="nb-NO" dirty="0" smtClean="0"/>
              <a:t> </a:t>
            </a:r>
            <a:r>
              <a:rPr lang="nb-NO" dirty="0" err="1" smtClean="0"/>
              <a:t>too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income</a:t>
            </a:r>
            <a:r>
              <a:rPr lang="nb-NO" dirty="0" smtClean="0"/>
              <a:t> and </a:t>
            </a:r>
            <a:r>
              <a:rPr lang="nb-NO" dirty="0" err="1" smtClean="0"/>
              <a:t>costs</a:t>
            </a:r>
            <a:r>
              <a:rPr lang="nb-NO" dirty="0" smtClean="0"/>
              <a:t>, </a:t>
            </a:r>
            <a:r>
              <a:rPr lang="nb-NO" dirty="0" err="1" smtClean="0"/>
              <a:t>incl</a:t>
            </a:r>
            <a:r>
              <a:rPr lang="nb-NO" dirty="0" smtClean="0"/>
              <a:t> administrative </a:t>
            </a:r>
            <a:r>
              <a:rPr lang="nb-NO" dirty="0" err="1" smtClean="0"/>
              <a:t>cost</a:t>
            </a:r>
            <a:r>
              <a:rPr lang="nb-NO" dirty="0" smtClean="0"/>
              <a:t> and </a:t>
            </a:r>
            <a:r>
              <a:rPr lang="nb-NO" dirty="0" err="1" smtClean="0"/>
              <a:t>capital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452320" y="116632"/>
            <a:ext cx="1512168" cy="1207616"/>
            <a:chOff x="1547664" y="1844824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52320" y="109861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4529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Adverse</a:t>
            </a:r>
            <a:r>
              <a:rPr lang="nb-NO" dirty="0" smtClean="0"/>
              <a:t> </a:t>
            </a:r>
            <a:r>
              <a:rPr lang="nb-NO" dirty="0" err="1" smtClean="0"/>
              <a:t>selection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b-NO" dirty="0" err="1" smtClean="0"/>
              <a:t>Too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premium</a:t>
            </a:r>
            <a:r>
              <a:rPr lang="nb-NO" dirty="0" smtClean="0"/>
              <a:t> for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in loss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 to </a:t>
            </a:r>
            <a:r>
              <a:rPr lang="nb-NO" dirty="0" err="1" smtClean="0"/>
              <a:t>competitors</a:t>
            </a:r>
            <a:endParaRPr lang="nb-NO" dirty="0" smtClean="0"/>
          </a:p>
          <a:p>
            <a:r>
              <a:rPr lang="nb-NO" dirty="0" err="1" smtClean="0"/>
              <a:t>Too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premium</a:t>
            </a:r>
            <a:r>
              <a:rPr lang="nb-NO" dirty="0" smtClean="0"/>
              <a:t> for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 </a:t>
            </a:r>
            <a:r>
              <a:rPr lang="nb-NO" dirty="0" err="1" smtClean="0"/>
              <a:t>gives</a:t>
            </a:r>
            <a:r>
              <a:rPr lang="nb-NO" dirty="0" smtClean="0"/>
              <a:t> </a:t>
            </a:r>
            <a:r>
              <a:rPr lang="nb-NO" dirty="0" err="1" smtClean="0"/>
              <a:t>inflow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unprofitable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endParaRPr lang="nb-NO" dirty="0" smtClean="0"/>
          </a:p>
          <a:p>
            <a:r>
              <a:rPr lang="nb-NO" dirty="0" smtClean="0"/>
              <a:t>This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force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company</a:t>
            </a:r>
            <a:r>
              <a:rPr lang="nb-NO" dirty="0" smtClean="0"/>
              <a:t> to </a:t>
            </a:r>
            <a:r>
              <a:rPr lang="nb-NO" dirty="0" err="1" smtClean="0"/>
              <a:t>charge</a:t>
            </a:r>
            <a:r>
              <a:rPr lang="nb-NO" dirty="0" smtClean="0"/>
              <a:t> a fair </a:t>
            </a:r>
            <a:r>
              <a:rPr lang="nb-NO" dirty="0" err="1" smtClean="0"/>
              <a:t>premium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427168" y="123403"/>
            <a:ext cx="1512168" cy="1207616"/>
            <a:chOff x="1547664" y="1844824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11663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7805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Rating</a:t>
            </a:r>
            <a:r>
              <a:rPr lang="nb-NO" dirty="0" smtClean="0"/>
              <a:t> </a:t>
            </a:r>
            <a:r>
              <a:rPr lang="nb-NO" dirty="0" err="1" smtClean="0"/>
              <a:t>factors</a:t>
            </a: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/>
          </a:bodyPr>
          <a:lstStyle/>
          <a:p>
            <a:r>
              <a:rPr lang="nb-NO" dirty="0" err="1" smtClean="0"/>
              <a:t>How</a:t>
            </a:r>
            <a:r>
              <a:rPr lang="nb-NO" dirty="0" smtClean="0"/>
              <a:t> to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expected</a:t>
            </a:r>
            <a:r>
              <a:rPr lang="nb-NO" dirty="0" smtClean="0"/>
              <a:t> loss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insurance</a:t>
            </a:r>
            <a:r>
              <a:rPr lang="nb-NO" dirty="0" smtClean="0"/>
              <a:t> policy?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cannot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 (</a:t>
            </a:r>
            <a:r>
              <a:rPr lang="nb-NO" dirty="0" err="1" smtClean="0"/>
              <a:t>why</a:t>
            </a:r>
            <a:r>
              <a:rPr lang="nb-NO" dirty="0" smtClean="0"/>
              <a:t>?)</a:t>
            </a:r>
          </a:p>
          <a:p>
            <a:pPr lvl="1"/>
            <a:r>
              <a:rPr lang="nb-NO" dirty="0" err="1" smtClean="0"/>
              <a:t>Therefore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grouped</a:t>
            </a:r>
            <a:r>
              <a:rPr lang="nb-NO" dirty="0" smtClean="0"/>
              <a:t> by </a:t>
            </a:r>
            <a:r>
              <a:rPr lang="nb-NO" dirty="0" err="1" smtClean="0"/>
              <a:t>rating</a:t>
            </a:r>
            <a:r>
              <a:rPr lang="nb-NO" dirty="0" smtClean="0"/>
              <a:t> variables</a:t>
            </a:r>
          </a:p>
          <a:p>
            <a:r>
              <a:rPr lang="nb-NO" dirty="0" err="1" smtClean="0"/>
              <a:t>Rating</a:t>
            </a:r>
            <a:r>
              <a:rPr lang="nb-NO" dirty="0" smtClean="0"/>
              <a:t> variables (age)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transformed</a:t>
            </a:r>
            <a:r>
              <a:rPr lang="nb-NO" dirty="0" smtClean="0"/>
              <a:t> to </a:t>
            </a:r>
            <a:r>
              <a:rPr lang="nb-NO" dirty="0" err="1" smtClean="0"/>
              <a:t>rating</a:t>
            </a:r>
            <a:r>
              <a:rPr lang="nb-NO" dirty="0" smtClean="0"/>
              <a:t> </a:t>
            </a:r>
            <a:r>
              <a:rPr lang="nb-NO" dirty="0" err="1" smtClean="0"/>
              <a:t>factors</a:t>
            </a:r>
            <a:r>
              <a:rPr lang="nb-NO" dirty="0" smtClean="0"/>
              <a:t> (age </a:t>
            </a:r>
            <a:r>
              <a:rPr lang="nb-NO" dirty="0" err="1" smtClean="0"/>
              <a:t>classes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Rating</a:t>
            </a:r>
            <a:r>
              <a:rPr lang="nb-NO" dirty="0" smtClean="0"/>
              <a:t> </a:t>
            </a:r>
            <a:r>
              <a:rPr lang="nb-NO" dirty="0" err="1" smtClean="0"/>
              <a:t>factors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in most cases </a:t>
            </a:r>
            <a:r>
              <a:rPr lang="nb-NO" dirty="0" err="1" smtClean="0"/>
              <a:t>categorical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427168" y="123403"/>
            <a:ext cx="1512168" cy="1207616"/>
            <a:chOff x="1547664" y="1844824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11663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4619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The </a:t>
            </a:r>
            <a:r>
              <a:rPr lang="nb-NO" sz="2800" dirty="0" err="1" smtClean="0"/>
              <a:t>model</a:t>
            </a:r>
            <a:r>
              <a:rPr lang="nb-NO" sz="2800" dirty="0" smtClean="0"/>
              <a:t> (</a:t>
            </a:r>
            <a:r>
              <a:rPr lang="nb-NO" sz="2800" dirty="0" err="1" smtClean="0"/>
              <a:t>Section</a:t>
            </a:r>
            <a:r>
              <a:rPr lang="nb-NO" sz="2800" dirty="0" smtClean="0"/>
              <a:t> 8.4)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99592" y="141277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idea</a:t>
            </a:r>
            <a:r>
              <a:rPr lang="nb-NO" sz="1600" dirty="0" smtClean="0"/>
              <a:t> is to </a:t>
            </a:r>
            <a:r>
              <a:rPr lang="nb-NO" sz="1600" dirty="0" err="1" smtClean="0"/>
              <a:t>attribute</a:t>
            </a:r>
            <a:r>
              <a:rPr lang="nb-NO" sz="1600" dirty="0" smtClean="0"/>
              <a:t> </a:t>
            </a:r>
            <a:r>
              <a:rPr lang="nb-NO" sz="1600" dirty="0" err="1" smtClean="0"/>
              <a:t>variation</a:t>
            </a:r>
            <a:r>
              <a:rPr lang="nb-NO" sz="1600" dirty="0" smtClean="0"/>
              <a:t> in 	to </a:t>
            </a:r>
            <a:r>
              <a:rPr lang="nb-NO" sz="1600" dirty="0" err="1" smtClean="0"/>
              <a:t>variations</a:t>
            </a:r>
            <a:r>
              <a:rPr lang="nb-NO" sz="1600" dirty="0" smtClean="0"/>
              <a:t> in a </a:t>
            </a:r>
            <a:r>
              <a:rPr lang="nb-NO" sz="1600" dirty="0" err="1" smtClean="0"/>
              <a:t>set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observable</a:t>
            </a:r>
            <a:r>
              <a:rPr lang="nb-NO" sz="1600" dirty="0" smtClean="0"/>
              <a:t> variables x</a:t>
            </a:r>
            <a:r>
              <a:rPr lang="nb-NO" sz="1000" dirty="0" smtClean="0"/>
              <a:t>1</a:t>
            </a:r>
            <a:r>
              <a:rPr lang="nb-NO" sz="1600" dirty="0" smtClean="0"/>
              <a:t>,...,x</a:t>
            </a:r>
            <a:r>
              <a:rPr lang="nb-NO" sz="1050" dirty="0" smtClean="0"/>
              <a:t>v</a:t>
            </a:r>
            <a:r>
              <a:rPr lang="nb-NO" sz="1600" dirty="0" smtClean="0"/>
              <a:t>. </a:t>
            </a:r>
            <a:r>
              <a:rPr lang="nb-NO" sz="1600" dirty="0" err="1" smtClean="0"/>
              <a:t>Poisson</a:t>
            </a:r>
            <a:r>
              <a:rPr lang="nb-NO" sz="1600" dirty="0" smtClean="0"/>
              <a:t> </a:t>
            </a:r>
            <a:r>
              <a:rPr lang="nb-NO" sz="1600" dirty="0" err="1" smtClean="0"/>
              <a:t>regressjon</a:t>
            </a:r>
            <a:r>
              <a:rPr lang="nb-NO" sz="1600" dirty="0" smtClean="0"/>
              <a:t> makes </a:t>
            </a:r>
            <a:r>
              <a:rPr lang="nb-NO" sz="1600" dirty="0" err="1" smtClean="0"/>
              <a:t>use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relationships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form</a:t>
            </a:r>
            <a:endParaRPr lang="nb-NO" sz="1600" baseline="-25000" dirty="0" smtClean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771800" y="1988840"/>
          <a:ext cx="2560638" cy="346075"/>
        </p:xfrm>
        <a:graphic>
          <a:graphicData uri="http://schemas.openxmlformats.org/presentationml/2006/ole">
            <p:oleObj spid="_x0000_s3084" name="Equation" r:id="rId3" imgW="1689100" imgH="228600" progId="Equation.3">
              <p:embed/>
            </p:oleObj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4211960" y="1464532"/>
          <a:ext cx="309211" cy="332508"/>
        </p:xfrm>
        <a:graphic>
          <a:graphicData uri="http://schemas.openxmlformats.org/presentationml/2006/ole">
            <p:oleObj spid="_x0000_s3085" name="Equation" r:id="rId4" imgW="152268" imgH="164957" progId="Equation.3">
              <p:embed/>
            </p:oleObj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899592" y="2412177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Why</a:t>
            </a:r>
            <a:r>
              <a:rPr lang="nb-NO" sz="1600" dirty="0" smtClean="0"/>
              <a:t> 		and not 	  </a:t>
            </a:r>
            <a:r>
              <a:rPr lang="nb-NO" sz="1600" dirty="0" err="1" smtClean="0"/>
              <a:t>itself</a:t>
            </a:r>
            <a:r>
              <a:rPr lang="nb-NO" sz="1600" dirty="0" smtClean="0"/>
              <a:t>?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expected</a:t>
            </a:r>
            <a:r>
              <a:rPr lang="nb-NO" sz="1600" dirty="0" smtClean="0"/>
              <a:t> </a:t>
            </a:r>
            <a:r>
              <a:rPr lang="nb-NO" sz="1600" dirty="0" err="1" smtClean="0"/>
              <a:t>number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is </a:t>
            </a:r>
            <a:r>
              <a:rPr lang="nb-NO" sz="1600" dirty="0" err="1" smtClean="0"/>
              <a:t>non-negative</a:t>
            </a:r>
            <a:r>
              <a:rPr lang="nb-NO" sz="1600" dirty="0" smtClean="0"/>
              <a:t>, </a:t>
            </a:r>
            <a:r>
              <a:rPr lang="nb-NO" sz="1600" dirty="0" err="1" smtClean="0"/>
              <a:t>where</a:t>
            </a:r>
            <a:r>
              <a:rPr lang="nb-NO" sz="1600" dirty="0" smtClean="0"/>
              <a:t> as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predictor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right </a:t>
            </a:r>
            <a:r>
              <a:rPr lang="nb-NO" sz="1600" dirty="0" err="1" smtClean="0"/>
              <a:t>of</a:t>
            </a:r>
            <a:r>
              <a:rPr lang="nb-NO" sz="1600" dirty="0" smtClean="0"/>
              <a:t> (1.12)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dirty="0" err="1" smtClean="0"/>
              <a:t>anything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real line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It makes more </a:t>
            </a:r>
            <a:r>
              <a:rPr lang="nb-NO" sz="1600" dirty="0" err="1" smtClean="0"/>
              <a:t>sense</a:t>
            </a:r>
            <a:r>
              <a:rPr lang="nb-NO" sz="1600" dirty="0" smtClean="0"/>
              <a:t> to </a:t>
            </a:r>
            <a:r>
              <a:rPr lang="nb-NO" sz="1600" dirty="0" err="1" smtClean="0"/>
              <a:t>transform</a:t>
            </a:r>
            <a:r>
              <a:rPr lang="nb-NO" sz="1600" dirty="0" smtClean="0"/>
              <a:t>	so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left</a:t>
            </a:r>
            <a:r>
              <a:rPr lang="nb-NO" sz="1600" dirty="0" smtClean="0"/>
              <a:t> and right side </a:t>
            </a:r>
            <a:r>
              <a:rPr lang="nb-NO" sz="1600" dirty="0" err="1" smtClean="0"/>
              <a:t>of</a:t>
            </a:r>
            <a:r>
              <a:rPr lang="nb-NO" sz="1600" dirty="0" smtClean="0"/>
              <a:t> (1.12) </a:t>
            </a:r>
            <a:r>
              <a:rPr lang="nb-NO" sz="1600" dirty="0" err="1" smtClean="0"/>
              <a:t>are</a:t>
            </a:r>
            <a:r>
              <a:rPr lang="nb-NO" sz="1600" dirty="0" smtClean="0"/>
              <a:t> more in line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each</a:t>
            </a:r>
            <a:r>
              <a:rPr lang="nb-NO" sz="1600" dirty="0" smtClean="0"/>
              <a:t> </a:t>
            </a:r>
            <a:r>
              <a:rPr lang="nb-NO" sz="1600" dirty="0" err="1" smtClean="0"/>
              <a:t>other</a:t>
            </a:r>
            <a:r>
              <a:rPr lang="nb-NO" sz="1600" dirty="0" smtClean="0"/>
              <a:t>. 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Historical</a:t>
            </a:r>
            <a:r>
              <a:rPr lang="nb-NO" sz="1600" dirty="0" smtClean="0"/>
              <a:t> data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following</a:t>
            </a:r>
            <a:r>
              <a:rPr lang="nb-NO" sz="1600" dirty="0" smtClean="0"/>
              <a:t> form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n</a:t>
            </a:r>
            <a:r>
              <a:rPr lang="nb-NO" sz="1100" dirty="0" smtClean="0"/>
              <a:t>1</a:t>
            </a:r>
            <a:r>
              <a:rPr lang="nb-NO" sz="1600" dirty="0" smtClean="0"/>
              <a:t> 	T</a:t>
            </a:r>
            <a:r>
              <a:rPr lang="nb-NO" sz="1100" dirty="0" smtClean="0"/>
              <a:t>1</a:t>
            </a:r>
            <a:r>
              <a:rPr lang="nb-NO" sz="1600" dirty="0" smtClean="0"/>
              <a:t> 	x</a:t>
            </a:r>
            <a:r>
              <a:rPr lang="nb-NO" sz="800" dirty="0" smtClean="0"/>
              <a:t>11</a:t>
            </a:r>
            <a:r>
              <a:rPr lang="nb-NO" sz="1600" dirty="0" smtClean="0"/>
              <a:t>...x</a:t>
            </a:r>
            <a:r>
              <a:rPr lang="nb-NO" sz="1000" dirty="0" smtClean="0"/>
              <a:t>1x</a:t>
            </a:r>
            <a:endParaRPr lang="nb-NO" sz="1600" dirty="0" smtClean="0"/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n</a:t>
            </a:r>
            <a:r>
              <a:rPr lang="nb-NO" sz="1050" dirty="0" smtClean="0"/>
              <a:t>2</a:t>
            </a:r>
            <a:r>
              <a:rPr lang="nb-NO" sz="1600" dirty="0" smtClean="0"/>
              <a:t> 	T</a:t>
            </a:r>
            <a:r>
              <a:rPr lang="nb-NO" sz="1050" dirty="0" smtClean="0"/>
              <a:t>2</a:t>
            </a:r>
            <a:r>
              <a:rPr lang="nb-NO" sz="1600" dirty="0" smtClean="0"/>
              <a:t> 	x</a:t>
            </a:r>
            <a:r>
              <a:rPr lang="nb-NO" sz="1050" dirty="0" smtClean="0"/>
              <a:t>21</a:t>
            </a:r>
            <a:r>
              <a:rPr lang="nb-NO" sz="1600" dirty="0" smtClean="0"/>
              <a:t>...x</a:t>
            </a:r>
            <a:r>
              <a:rPr lang="nb-NO" sz="1050" dirty="0" smtClean="0"/>
              <a:t>2x</a:t>
            </a:r>
            <a:endParaRPr lang="nb-NO" sz="1600" dirty="0" smtClean="0"/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n</a:t>
            </a:r>
            <a:r>
              <a:rPr lang="nb-NO" sz="1100" dirty="0" err="1" smtClean="0"/>
              <a:t>n</a:t>
            </a:r>
            <a:r>
              <a:rPr lang="nb-NO" sz="1600" dirty="0" smtClean="0"/>
              <a:t> 	</a:t>
            </a:r>
            <a:r>
              <a:rPr lang="nb-NO" sz="1600" dirty="0" err="1" smtClean="0"/>
              <a:t>T</a:t>
            </a:r>
            <a:r>
              <a:rPr lang="nb-NO" sz="1100" dirty="0" err="1" smtClean="0"/>
              <a:t>n</a:t>
            </a:r>
            <a:r>
              <a:rPr lang="nb-NO" sz="1600" dirty="0" smtClean="0"/>
              <a:t> 	x</a:t>
            </a:r>
            <a:r>
              <a:rPr lang="nb-NO" sz="1100" dirty="0" smtClean="0"/>
              <a:t>n1</a:t>
            </a:r>
            <a:r>
              <a:rPr lang="nb-NO" sz="1600" dirty="0" smtClean="0"/>
              <a:t>...x</a:t>
            </a:r>
            <a:r>
              <a:rPr lang="nb-NO" sz="1100" dirty="0" smtClean="0"/>
              <a:t>nv</a:t>
            </a: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coefficients</a:t>
            </a:r>
            <a:r>
              <a:rPr lang="nb-NO" sz="1600" dirty="0" smtClean="0"/>
              <a:t> b</a:t>
            </a:r>
            <a:r>
              <a:rPr lang="nb-NO" sz="1000" dirty="0" smtClean="0"/>
              <a:t>0</a:t>
            </a:r>
            <a:r>
              <a:rPr lang="nb-NO" sz="1600" dirty="0" smtClean="0"/>
              <a:t>,...,b</a:t>
            </a:r>
            <a:r>
              <a:rPr lang="nb-NO" sz="1200" dirty="0" smtClean="0"/>
              <a:t>v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usually</a:t>
            </a:r>
            <a:r>
              <a:rPr lang="nb-NO" sz="1600" dirty="0" smtClean="0"/>
              <a:t> </a:t>
            </a:r>
            <a:r>
              <a:rPr lang="nb-NO" sz="1600" dirty="0" err="1" smtClean="0"/>
              <a:t>determined</a:t>
            </a:r>
            <a:r>
              <a:rPr lang="nb-NO" sz="1600" dirty="0" smtClean="0"/>
              <a:t> by </a:t>
            </a:r>
            <a:r>
              <a:rPr lang="nb-NO" sz="1600" dirty="0" err="1" smtClean="0"/>
              <a:t>likelihood</a:t>
            </a:r>
            <a:r>
              <a:rPr lang="nb-NO" sz="1600" dirty="0" smtClean="0"/>
              <a:t> </a:t>
            </a:r>
            <a:r>
              <a:rPr lang="nb-NO" sz="1600" dirty="0" err="1" smtClean="0"/>
              <a:t>estimation</a:t>
            </a:r>
            <a:r>
              <a:rPr lang="nb-NO" sz="1600" dirty="0" smtClean="0"/>
              <a:t> 	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3559064" y="2492896"/>
          <a:ext cx="242378" cy="259779"/>
        </p:xfrm>
        <a:graphic>
          <a:graphicData uri="http://schemas.openxmlformats.org/presentationml/2006/ole">
            <p:oleObj spid="_x0000_s3086" name="Equation" r:id="rId5" imgW="152268" imgH="164957" progId="Equation.3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835696" y="2420888"/>
          <a:ext cx="762896" cy="344577"/>
        </p:xfrm>
        <a:graphic>
          <a:graphicData uri="http://schemas.openxmlformats.org/presentationml/2006/ole">
            <p:oleObj spid="_x0000_s3087" name="Equation" r:id="rId6" imgW="444307" imgH="203112" progId="Equation.3">
              <p:embed/>
            </p:oleObj>
          </a:graphicData>
        </a:graphic>
      </p:graphicFrame>
      <p:sp>
        <p:nvSpPr>
          <p:cNvPr id="13" name="TekstSylinder 12"/>
          <p:cNvSpPr txBox="1"/>
          <p:nvPr/>
        </p:nvSpPr>
        <p:spPr>
          <a:xfrm>
            <a:off x="7020272" y="19888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600" dirty="0" smtClean="0"/>
              <a:t>(1.12)</a:t>
            </a: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4185096" y="3230228"/>
          <a:ext cx="242888" cy="260350"/>
        </p:xfrm>
        <a:graphic>
          <a:graphicData uri="http://schemas.openxmlformats.org/presentationml/2006/ole">
            <p:oleObj spid="_x0000_s3088" name="Equation" r:id="rId7" imgW="152268" imgH="164957" progId="Equation.3">
              <p:embed/>
            </p:oleObj>
          </a:graphicData>
        </a:graphic>
      </p:graphicFrame>
      <p:sp>
        <p:nvSpPr>
          <p:cNvPr id="15" name="TekstSylinder 14"/>
          <p:cNvSpPr txBox="1"/>
          <p:nvPr/>
        </p:nvSpPr>
        <p:spPr>
          <a:xfrm>
            <a:off x="1331640" y="5445224"/>
            <a:ext cx="2284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Claims</a:t>
            </a:r>
            <a:r>
              <a:rPr lang="nb-NO" sz="1200" dirty="0" smtClean="0"/>
              <a:t>  </a:t>
            </a:r>
            <a:r>
              <a:rPr lang="nb-NO" sz="1200" dirty="0" err="1" smtClean="0"/>
              <a:t>exposure</a:t>
            </a:r>
            <a:r>
              <a:rPr lang="nb-NO" sz="1200" dirty="0" smtClean="0"/>
              <a:t>     </a:t>
            </a:r>
            <a:r>
              <a:rPr lang="nb-NO" sz="1200" dirty="0" err="1" smtClean="0"/>
              <a:t>covariates</a:t>
            </a:r>
            <a:endParaRPr lang="nb-NO" sz="1200" dirty="0" smtClean="0"/>
          </a:p>
        </p:txBody>
      </p:sp>
      <p:grpSp>
        <p:nvGrpSpPr>
          <p:cNvPr id="16" name="Gruppe 15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7" name="Avrundet rektangel 16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9" name="Avrundet rektangel 18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20" name="Avrundet rektangel 19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21" name="Avrundet rektangel 20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22" name="Ellipse 21"/>
          <p:cNvSpPr/>
          <p:nvPr/>
        </p:nvSpPr>
        <p:spPr>
          <a:xfrm>
            <a:off x="7355160" y="375846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5386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The </a:t>
            </a:r>
            <a:r>
              <a:rPr lang="nb-NO" sz="2800" dirty="0" err="1" smtClean="0"/>
              <a:t>model</a:t>
            </a:r>
            <a:r>
              <a:rPr lang="nb-NO" sz="2800" dirty="0" smtClean="0"/>
              <a:t> (</a:t>
            </a:r>
            <a:r>
              <a:rPr lang="nb-NO" sz="2800" dirty="0" err="1" smtClean="0"/>
              <a:t>Section</a:t>
            </a:r>
            <a:r>
              <a:rPr lang="nb-NO" sz="2800" dirty="0" smtClean="0"/>
              <a:t> 8.4)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99592" y="141277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In </a:t>
            </a:r>
            <a:r>
              <a:rPr lang="nb-NO" sz="1600" dirty="0" err="1" smtClean="0"/>
              <a:t>likelihood</a:t>
            </a:r>
            <a:r>
              <a:rPr lang="nb-NO" sz="1600" dirty="0" smtClean="0"/>
              <a:t> </a:t>
            </a:r>
            <a:r>
              <a:rPr lang="nb-NO" sz="1600" dirty="0" err="1" smtClean="0"/>
              <a:t>estimation</a:t>
            </a:r>
            <a:r>
              <a:rPr lang="nb-NO" sz="1600" dirty="0" smtClean="0"/>
              <a:t> it is </a:t>
            </a:r>
            <a:r>
              <a:rPr lang="nb-NO" sz="1600" dirty="0" err="1" smtClean="0"/>
              <a:t>assumed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n</a:t>
            </a:r>
            <a:r>
              <a:rPr lang="nb-NO" sz="1100" dirty="0" err="1" smtClean="0"/>
              <a:t>j</a:t>
            </a:r>
            <a:r>
              <a:rPr lang="nb-NO" sz="1600" dirty="0" smtClean="0"/>
              <a:t> is </a:t>
            </a:r>
            <a:r>
              <a:rPr lang="nb-NO" sz="1600" dirty="0" err="1" smtClean="0"/>
              <a:t>Poisson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distributed</a:t>
            </a:r>
            <a:r>
              <a:rPr lang="nb-NO" sz="1600" dirty="0" smtClean="0"/>
              <a:t>		</a:t>
            </a:r>
            <a:r>
              <a:rPr lang="nb-NO" sz="1600" dirty="0" err="1" smtClean="0"/>
              <a:t>where</a:t>
            </a:r>
            <a:r>
              <a:rPr lang="nb-NO" sz="1600" dirty="0" smtClean="0"/>
              <a:t> 	is </a:t>
            </a:r>
            <a:r>
              <a:rPr lang="nb-NO" sz="1600" dirty="0" err="1" smtClean="0"/>
              <a:t>tied</a:t>
            </a:r>
            <a:r>
              <a:rPr lang="nb-NO" sz="1600" dirty="0" smtClean="0"/>
              <a:t> to </a:t>
            </a:r>
            <a:r>
              <a:rPr lang="nb-NO" sz="1600" dirty="0" err="1" smtClean="0"/>
              <a:t>covariates</a:t>
            </a:r>
            <a:r>
              <a:rPr lang="nb-NO" sz="1600" dirty="0" smtClean="0"/>
              <a:t> x</a:t>
            </a:r>
            <a:r>
              <a:rPr lang="nb-NO" sz="900" dirty="0" smtClean="0"/>
              <a:t>j1</a:t>
            </a:r>
            <a:r>
              <a:rPr lang="nb-NO" sz="1600" dirty="0" smtClean="0"/>
              <a:t>,...,x</a:t>
            </a:r>
            <a:r>
              <a:rPr lang="nb-NO" sz="1000" dirty="0" smtClean="0"/>
              <a:t>jv</a:t>
            </a:r>
            <a:r>
              <a:rPr lang="nb-NO" sz="1600" dirty="0" smtClean="0"/>
              <a:t> as in (1.12). The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n</a:t>
            </a:r>
            <a:r>
              <a:rPr lang="nb-NO" sz="1000" dirty="0" err="1" smtClean="0"/>
              <a:t>j</a:t>
            </a:r>
            <a:r>
              <a:rPr lang="nb-NO" sz="1600" dirty="0" smtClean="0"/>
              <a:t> is </a:t>
            </a:r>
            <a:r>
              <a:rPr lang="nb-NO" sz="1600" dirty="0" err="1" smtClean="0"/>
              <a:t>then</a:t>
            </a:r>
            <a:r>
              <a:rPr lang="nb-NO" sz="1600" dirty="0" smtClean="0"/>
              <a:t>  </a:t>
            </a:r>
            <a:endParaRPr lang="nb-NO" sz="1600" baseline="-25000" dirty="0" smtClean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699792" y="2060848"/>
          <a:ext cx="2714625" cy="749300"/>
        </p:xfrm>
        <a:graphic>
          <a:graphicData uri="http://schemas.openxmlformats.org/presentationml/2006/ole">
            <p:oleObj spid="_x0000_s4108" name="Equation" r:id="rId3" imgW="1790700" imgH="495300" progId="Equation.3">
              <p:embed/>
            </p:oleObj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899592" y="328498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log(f(</a:t>
            </a:r>
            <a:r>
              <a:rPr lang="nb-NO" sz="1600" dirty="0" err="1" smtClean="0"/>
              <a:t>n</a:t>
            </a:r>
            <a:r>
              <a:rPr lang="nb-NO" sz="1100" dirty="0" err="1" smtClean="0"/>
              <a:t>j</a:t>
            </a:r>
            <a:r>
              <a:rPr lang="nb-NO" sz="1600" dirty="0" smtClean="0"/>
              <a:t>)) </a:t>
            </a:r>
            <a:r>
              <a:rPr lang="nb-NO" sz="1600" dirty="0" err="1" smtClean="0"/>
              <a:t>above</a:t>
            </a:r>
            <a:r>
              <a:rPr lang="nb-NO" sz="1600" dirty="0" smtClean="0"/>
              <a:t> is to be </a:t>
            </a:r>
            <a:r>
              <a:rPr lang="nb-NO" sz="1600" dirty="0" err="1" smtClean="0"/>
              <a:t>added</a:t>
            </a:r>
            <a:r>
              <a:rPr lang="nb-NO" sz="1600" dirty="0" smtClean="0"/>
              <a:t> over all j for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likehood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</a:t>
            </a:r>
            <a:r>
              <a:rPr lang="nb-NO" sz="1600" dirty="0" smtClean="0"/>
              <a:t> L(b</a:t>
            </a:r>
            <a:r>
              <a:rPr lang="nb-NO" sz="1000" dirty="0" smtClean="0"/>
              <a:t>0</a:t>
            </a:r>
            <a:r>
              <a:rPr lang="nb-NO" sz="1600" dirty="0" smtClean="0"/>
              <a:t>,...,b</a:t>
            </a:r>
            <a:r>
              <a:rPr lang="nb-NO" sz="1050" dirty="0" smtClean="0"/>
              <a:t>v</a:t>
            </a:r>
            <a:r>
              <a:rPr lang="nb-NO" sz="1600" dirty="0" smtClean="0"/>
              <a:t>). 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Skip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middle</a:t>
            </a:r>
            <a:r>
              <a:rPr lang="nb-NO" sz="1600" dirty="0" smtClean="0"/>
              <a:t> terms </a:t>
            </a:r>
            <a:r>
              <a:rPr lang="nb-NO" sz="1600" dirty="0" err="1" smtClean="0"/>
              <a:t>n</a:t>
            </a:r>
            <a:r>
              <a:rPr lang="nb-NO" sz="1000" dirty="0" err="1" smtClean="0"/>
              <a:t>j</a:t>
            </a:r>
            <a:r>
              <a:rPr lang="nb-NO" sz="1600" dirty="0" err="1" smtClean="0"/>
              <a:t>T</a:t>
            </a:r>
            <a:r>
              <a:rPr lang="nb-NO" sz="1050" dirty="0" err="1" smtClean="0"/>
              <a:t>j</a:t>
            </a:r>
            <a:r>
              <a:rPr lang="nb-NO" sz="1600" dirty="0" smtClean="0"/>
              <a:t> and log (</a:t>
            </a:r>
            <a:r>
              <a:rPr lang="nb-NO" sz="1600" dirty="0" err="1" smtClean="0"/>
              <a:t>n</a:t>
            </a:r>
            <a:r>
              <a:rPr lang="nb-NO" sz="1000" dirty="0" err="1" smtClean="0"/>
              <a:t>j</a:t>
            </a:r>
            <a:r>
              <a:rPr lang="nb-NO" sz="1600" dirty="0" smtClean="0"/>
              <a:t>!) </a:t>
            </a:r>
            <a:r>
              <a:rPr lang="nb-NO" sz="1600" dirty="0" err="1" smtClean="0"/>
              <a:t>since</a:t>
            </a:r>
            <a:r>
              <a:rPr lang="nb-NO" sz="1600" dirty="0" smtClean="0"/>
              <a:t> </a:t>
            </a:r>
            <a:r>
              <a:rPr lang="nb-NO" sz="1600" dirty="0" err="1" smtClean="0"/>
              <a:t>they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constants</a:t>
            </a:r>
            <a:r>
              <a:rPr lang="nb-NO" sz="1600" dirty="0" smtClean="0"/>
              <a:t> in </a:t>
            </a:r>
            <a:r>
              <a:rPr lang="nb-NO" sz="1600" dirty="0" err="1" smtClean="0"/>
              <a:t>this</a:t>
            </a:r>
            <a:r>
              <a:rPr lang="nb-NO" sz="1600" dirty="0" smtClean="0"/>
              <a:t> </a:t>
            </a:r>
            <a:r>
              <a:rPr lang="nb-NO" sz="1600" dirty="0" err="1" smtClean="0"/>
              <a:t>context</a:t>
            </a:r>
            <a:r>
              <a:rPr lang="nb-NO" sz="1600" dirty="0" smtClean="0"/>
              <a:t>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Then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likelihood</a:t>
            </a:r>
            <a:r>
              <a:rPr lang="nb-NO" sz="1600" dirty="0" smtClean="0"/>
              <a:t> </a:t>
            </a:r>
            <a:r>
              <a:rPr lang="nb-NO" sz="1600" dirty="0" err="1" smtClean="0"/>
              <a:t>criterion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endParaRPr lang="nb-NO" sz="1600" dirty="0" smtClean="0"/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7020272" y="1349394"/>
          <a:ext cx="1238250" cy="484187"/>
        </p:xfrm>
        <a:graphic>
          <a:graphicData uri="http://schemas.openxmlformats.org/presentationml/2006/ole">
            <p:oleObj spid="_x0000_s4109" name="Equation" r:id="rId4" imgW="609336" imgH="241195" progId="Equation.3">
              <p:embed/>
            </p:oleObj>
          </a:graphicData>
        </a:graphic>
      </p:graphicFrame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2457890" y="1599922"/>
          <a:ext cx="387350" cy="484187"/>
        </p:xfrm>
        <a:graphic>
          <a:graphicData uri="http://schemas.openxmlformats.org/presentationml/2006/ole">
            <p:oleObj spid="_x0000_s4110" name="Equation" r:id="rId5" imgW="190417" imgH="241195" progId="Equation.3">
              <p:embed/>
            </p:oleObj>
          </a:graphicData>
        </a:graphic>
      </p:graphicFrame>
      <p:sp>
        <p:nvSpPr>
          <p:cNvPr id="17" name="TekstSylinder 16"/>
          <p:cNvSpPr txBox="1"/>
          <p:nvPr/>
        </p:nvSpPr>
        <p:spPr>
          <a:xfrm>
            <a:off x="899592" y="23488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or</a:t>
            </a:r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1652588" y="3087688"/>
          <a:ext cx="4851400" cy="365125"/>
        </p:xfrm>
        <a:graphic>
          <a:graphicData uri="http://schemas.openxmlformats.org/presentationml/2006/ole">
            <p:oleObj spid="_x0000_s4111" name="Equation" r:id="rId6" imgW="3200400" imgH="241300" progId="Equation.3">
              <p:embed/>
            </p:oleObj>
          </a:graphicData>
        </a:graphic>
      </p:graphicFrame>
      <p:graphicFrame>
        <p:nvGraphicFramePr>
          <p:cNvPr id="82954" name="Object 10"/>
          <p:cNvGraphicFramePr>
            <a:graphicFrameLocks noChangeAspect="1"/>
          </p:cNvGraphicFramePr>
          <p:nvPr/>
        </p:nvGraphicFramePr>
        <p:xfrm>
          <a:off x="1763688" y="4293096"/>
          <a:ext cx="6662738" cy="671513"/>
        </p:xfrm>
        <a:graphic>
          <a:graphicData uri="http://schemas.openxmlformats.org/presentationml/2006/ole">
            <p:oleObj spid="_x0000_s4112" name="Equation" r:id="rId7" imgW="4394200" imgH="444500" progId="Equation.3">
              <p:embed/>
            </p:oleObj>
          </a:graphicData>
        </a:graphic>
      </p:graphicFrame>
      <p:sp>
        <p:nvSpPr>
          <p:cNvPr id="20" name="TekstSylinder 19"/>
          <p:cNvSpPr txBox="1"/>
          <p:nvPr/>
        </p:nvSpPr>
        <p:spPr>
          <a:xfrm>
            <a:off x="899592" y="465313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Numerical</a:t>
            </a:r>
            <a:r>
              <a:rPr lang="nb-NO" sz="1600" dirty="0" smtClean="0"/>
              <a:t> software is used to </a:t>
            </a:r>
            <a:r>
              <a:rPr lang="nb-NO" sz="1600" dirty="0" err="1" smtClean="0"/>
              <a:t>optimize</a:t>
            </a:r>
            <a:r>
              <a:rPr lang="nb-NO" sz="1600" dirty="0" smtClean="0"/>
              <a:t> (1.13).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McCullagh</a:t>
            </a:r>
            <a:r>
              <a:rPr lang="nb-NO" sz="1600" dirty="0" smtClean="0"/>
              <a:t> and </a:t>
            </a:r>
            <a:r>
              <a:rPr lang="nb-NO" sz="1600" dirty="0" err="1" smtClean="0"/>
              <a:t>Nelder</a:t>
            </a:r>
            <a:r>
              <a:rPr lang="nb-NO" sz="1600" dirty="0" smtClean="0"/>
              <a:t> (1989) </a:t>
            </a:r>
            <a:r>
              <a:rPr lang="nb-NO" sz="1600" dirty="0" err="1" smtClean="0"/>
              <a:t>proved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L(b</a:t>
            </a:r>
            <a:r>
              <a:rPr lang="nb-NO" sz="1000" dirty="0" smtClean="0"/>
              <a:t>0</a:t>
            </a:r>
            <a:r>
              <a:rPr lang="nb-NO" sz="1600" dirty="0" smtClean="0"/>
              <a:t>,...,b</a:t>
            </a:r>
            <a:r>
              <a:rPr lang="nb-NO" sz="1050" dirty="0" smtClean="0"/>
              <a:t>v</a:t>
            </a:r>
            <a:r>
              <a:rPr lang="nb-NO" sz="1600" dirty="0" smtClean="0"/>
              <a:t>) is a </a:t>
            </a:r>
            <a:r>
              <a:rPr lang="nb-NO" sz="1600" dirty="0" err="1" smtClean="0"/>
              <a:t>convex</a:t>
            </a:r>
            <a:r>
              <a:rPr lang="nb-NO" sz="1600" dirty="0" smtClean="0"/>
              <a:t> </a:t>
            </a:r>
            <a:r>
              <a:rPr lang="nb-NO" sz="1600" dirty="0" err="1" smtClean="0"/>
              <a:t>surface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a single </a:t>
            </a:r>
            <a:r>
              <a:rPr lang="nb-NO" sz="1600" dirty="0" err="1" smtClean="0"/>
              <a:t>maximum</a:t>
            </a: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Therefore</a:t>
            </a:r>
            <a:r>
              <a:rPr lang="nb-NO" sz="1600" dirty="0" smtClean="0"/>
              <a:t> </a:t>
            </a:r>
            <a:r>
              <a:rPr lang="nb-NO" sz="1600" dirty="0" err="1" smtClean="0"/>
              <a:t>optimization</a:t>
            </a:r>
            <a:r>
              <a:rPr lang="nb-NO" sz="1600" dirty="0" smtClean="0"/>
              <a:t> is straight forward. 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8387408" y="4437112"/>
            <a:ext cx="756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600" dirty="0" smtClean="0"/>
              <a:t>(1.13)</a:t>
            </a:r>
          </a:p>
        </p:txBody>
      </p:sp>
      <p:grpSp>
        <p:nvGrpSpPr>
          <p:cNvPr id="16" name="Gruppe 15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8" name="Avrundet rektangel 1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9" name="Avrundet rektangel 1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22" name="Avrundet rektangel 21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23" name="Avrundet rektangel 22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24" name="Avrundet rektangel 23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25" name="Ellipse 24"/>
          <p:cNvSpPr/>
          <p:nvPr/>
        </p:nvSpPr>
        <p:spPr>
          <a:xfrm>
            <a:off x="7355160" y="375846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97566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Poisson </a:t>
            </a:r>
            <a:r>
              <a:rPr lang="nb-NO" sz="2800" dirty="0" err="1" smtClean="0"/>
              <a:t>regression</a:t>
            </a:r>
            <a:r>
              <a:rPr lang="nb-NO" sz="2800" dirty="0" smtClean="0"/>
              <a:t>: </a:t>
            </a:r>
            <a:br>
              <a:rPr lang="nb-NO" sz="2800" dirty="0" smtClean="0"/>
            </a:br>
            <a:r>
              <a:rPr lang="nb-NO" sz="2800" dirty="0" smtClean="0"/>
              <a:t>an </a:t>
            </a:r>
            <a:r>
              <a:rPr lang="nb-NO" sz="2800" dirty="0" err="1" smtClean="0"/>
              <a:t>example</a:t>
            </a:r>
            <a:r>
              <a:rPr lang="nb-NO" sz="2800" dirty="0" smtClean="0"/>
              <a:t>, bus </a:t>
            </a:r>
            <a:r>
              <a:rPr lang="nb-NO" sz="2800" dirty="0" err="1" smtClean="0"/>
              <a:t>insurance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3728444"/>
              </p:ext>
            </p:extLst>
          </p:nvPr>
        </p:nvGraphicFramePr>
        <p:xfrm>
          <a:off x="1825625" y="4872554"/>
          <a:ext cx="3159125" cy="365125"/>
        </p:xfrm>
        <a:graphic>
          <a:graphicData uri="http://schemas.openxmlformats.org/presentationml/2006/ole">
            <p:oleObj spid="_x0000_s5124" name="Equation" r:id="rId3" imgW="2082800" imgH="241300" progId="Equation.3">
              <p:embed/>
            </p:oleObj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1115616" y="4450080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model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endParaRPr lang="nb-NO" sz="1600" baseline="-25000" dirty="0" smtClean="0"/>
          </a:p>
        </p:txBody>
      </p:sp>
      <p:sp>
        <p:nvSpPr>
          <p:cNvPr id="10" name="TekstSylinder 9"/>
          <p:cNvSpPr txBox="1"/>
          <p:nvPr/>
        </p:nvSpPr>
        <p:spPr>
          <a:xfrm>
            <a:off x="1187624" y="5386184"/>
            <a:ext cx="7488832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</a:pPr>
            <a:r>
              <a:rPr lang="nb-NO" sz="1600" dirty="0" smtClean="0"/>
              <a:t>for l=1,...,5 and s=1,2,3,4,5,6,7. </a:t>
            </a:r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To </a:t>
            </a:r>
            <a:r>
              <a:rPr lang="nb-NO" sz="1600" dirty="0" err="1" smtClean="0"/>
              <a:t>avoid</a:t>
            </a:r>
            <a:r>
              <a:rPr lang="nb-NO" sz="1600" dirty="0" smtClean="0"/>
              <a:t> </a:t>
            </a:r>
            <a:r>
              <a:rPr lang="nb-NO" sz="1600" dirty="0" err="1" smtClean="0"/>
              <a:t>over-parameterization</a:t>
            </a:r>
            <a:r>
              <a:rPr lang="nb-NO" sz="1600" dirty="0" smtClean="0"/>
              <a:t> </a:t>
            </a:r>
            <a:r>
              <a:rPr lang="nb-NO" sz="1600" dirty="0" err="1" smtClean="0"/>
              <a:t>put</a:t>
            </a:r>
            <a:r>
              <a:rPr lang="nb-NO" sz="1600" dirty="0" smtClean="0"/>
              <a:t> </a:t>
            </a:r>
            <a:r>
              <a:rPr lang="nb-NO" sz="1600" dirty="0" err="1" smtClean="0"/>
              <a:t>b</a:t>
            </a:r>
            <a:r>
              <a:rPr lang="nb-NO" sz="1050" dirty="0" err="1" smtClean="0"/>
              <a:t>bus</a:t>
            </a:r>
            <a:r>
              <a:rPr lang="nb-NO" sz="1050" dirty="0" smtClean="0"/>
              <a:t> age</a:t>
            </a:r>
            <a:r>
              <a:rPr lang="nb-NO" sz="1600" dirty="0" smtClean="0"/>
              <a:t>(5)=</a:t>
            </a:r>
            <a:r>
              <a:rPr lang="nb-NO" sz="1600" dirty="0" err="1" smtClean="0"/>
              <a:t>b</a:t>
            </a:r>
            <a:r>
              <a:rPr lang="nb-NO" sz="1050" dirty="0" err="1" smtClean="0"/>
              <a:t>district</a:t>
            </a:r>
            <a:r>
              <a:rPr lang="nb-NO" sz="1600" dirty="0" smtClean="0"/>
              <a:t>(4)=0 (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largest</a:t>
            </a:r>
            <a:r>
              <a:rPr lang="nb-NO" sz="1600" dirty="0" smtClean="0"/>
              <a:t> </a:t>
            </a:r>
            <a:r>
              <a:rPr lang="nb-NO" sz="1600" dirty="0" err="1" smtClean="0"/>
              <a:t>group</a:t>
            </a:r>
            <a:r>
              <a:rPr lang="nb-NO" sz="1600" dirty="0" smtClean="0"/>
              <a:t> is </a:t>
            </a:r>
            <a:r>
              <a:rPr lang="nb-NO" sz="1600" dirty="0" err="1" smtClean="0"/>
              <a:t>often</a:t>
            </a:r>
            <a:r>
              <a:rPr lang="nb-NO" sz="1600" dirty="0" smtClean="0"/>
              <a:t> used as </a:t>
            </a:r>
            <a:r>
              <a:rPr lang="nb-NO" sz="1600" dirty="0" err="1" smtClean="0"/>
              <a:t>reference</a:t>
            </a:r>
            <a:r>
              <a:rPr lang="nb-NO" sz="1600" dirty="0" smtClean="0"/>
              <a:t>)</a:t>
            </a:r>
          </a:p>
          <a:p>
            <a:pPr marL="0" indent="0">
              <a:buClr>
                <a:schemeClr val="accent2"/>
              </a:buClr>
            </a:pPr>
            <a:endParaRPr lang="nb-NO" sz="1600" baseline="-25000" dirty="0" smtClean="0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128538"/>
            <a:ext cx="3505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uppe 10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355160" y="62068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4412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Take</a:t>
            </a:r>
            <a:r>
              <a:rPr lang="nb-NO" sz="2800" dirty="0" smtClean="0"/>
              <a:t> a </a:t>
            </a:r>
            <a:r>
              <a:rPr lang="nb-NO" sz="2800" dirty="0" err="1" smtClean="0"/>
              <a:t>look</a:t>
            </a:r>
            <a:r>
              <a:rPr lang="nb-NO" sz="2800" dirty="0" smtClean="0"/>
              <a:t> at </a:t>
            </a:r>
            <a:r>
              <a:rPr lang="nb-NO" sz="2800" dirty="0" err="1" smtClean="0"/>
              <a:t>the</a:t>
            </a:r>
            <a:r>
              <a:rPr lang="nb-NO" sz="2800" dirty="0" smtClean="0"/>
              <a:t> data first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5662811" cy="512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869160"/>
            <a:ext cx="1533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e 7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355160" y="60912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56069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332210"/>
            <a:ext cx="7848699" cy="936203"/>
          </a:xfrm>
        </p:spPr>
        <p:txBody>
          <a:bodyPr>
            <a:noAutofit/>
          </a:bodyPr>
          <a:lstStyle/>
          <a:p>
            <a:r>
              <a:rPr lang="nb-NO" sz="2800" dirty="0" err="1" smtClean="0"/>
              <a:t>Then</a:t>
            </a:r>
            <a:r>
              <a:rPr lang="nb-NO" sz="2800" dirty="0" smtClean="0"/>
              <a:t> a </a:t>
            </a:r>
            <a:r>
              <a:rPr lang="nb-NO" sz="2800" dirty="0" err="1" smtClean="0"/>
              <a:t>model</a:t>
            </a:r>
            <a:r>
              <a:rPr lang="nb-NO" sz="2800" dirty="0" smtClean="0"/>
              <a:t> is </a:t>
            </a:r>
            <a:r>
              <a:rPr lang="nb-NO" sz="2800" dirty="0" err="1" smtClean="0"/>
              <a:t>fitted</a:t>
            </a:r>
            <a:r>
              <a:rPr lang="nb-NO" sz="2800" dirty="0" smtClean="0"/>
              <a:t> </a:t>
            </a:r>
            <a:r>
              <a:rPr lang="nb-NO" sz="2800" dirty="0" err="1" smtClean="0"/>
              <a:t>with</a:t>
            </a:r>
            <a:r>
              <a:rPr lang="nb-NO" sz="2800" dirty="0" smtClean="0"/>
              <a:t> </a:t>
            </a:r>
            <a:r>
              <a:rPr lang="nb-NO" sz="2800" dirty="0" err="1" smtClean="0"/>
              <a:t>some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err="1" smtClean="0"/>
              <a:t>software</a:t>
            </a:r>
            <a:r>
              <a:rPr lang="nb-NO" sz="2800" dirty="0" smtClean="0"/>
              <a:t> (sas </a:t>
            </a:r>
            <a:r>
              <a:rPr lang="nb-NO" sz="2800" dirty="0" err="1" smtClean="0"/>
              <a:t>below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150763" cy="402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e 6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355160" y="629374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115405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90834" cy="438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Zon</a:t>
            </a:r>
            <a:r>
              <a:rPr lang="nb-NO" sz="2800" dirty="0" smtClean="0"/>
              <a:t> </a:t>
            </a:r>
            <a:r>
              <a:rPr lang="nb-NO" sz="2800" dirty="0" err="1" smtClean="0"/>
              <a:t>needs</a:t>
            </a:r>
            <a:r>
              <a:rPr lang="nb-NO" sz="2800" dirty="0" smtClean="0"/>
              <a:t> </a:t>
            </a:r>
            <a:r>
              <a:rPr lang="nb-NO" sz="2800" dirty="0" err="1" smtClean="0"/>
              <a:t>some</a:t>
            </a:r>
            <a:r>
              <a:rPr lang="nb-NO" sz="2800" dirty="0" smtClean="0"/>
              <a:t> </a:t>
            </a:r>
            <a:r>
              <a:rPr lang="nb-NO" sz="2800" dirty="0" err="1" smtClean="0"/>
              <a:t>re-grouping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p:sp>
        <p:nvSpPr>
          <p:cNvPr id="8" name="Ellipse 7"/>
          <p:cNvSpPr/>
          <p:nvPr/>
        </p:nvSpPr>
        <p:spPr>
          <a:xfrm>
            <a:off x="6732240" y="3573016"/>
            <a:ext cx="914400" cy="33833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sp>
        <p:nvSpPr>
          <p:cNvPr id="9" name="Ellipse 8"/>
          <p:cNvSpPr/>
          <p:nvPr/>
        </p:nvSpPr>
        <p:spPr>
          <a:xfrm>
            <a:off x="6732240" y="4098776"/>
            <a:ext cx="914400" cy="33833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355160" y="629314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8969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332210"/>
            <a:ext cx="7848699" cy="936203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Zon</a:t>
            </a:r>
            <a:r>
              <a:rPr lang="nb-NO" sz="2800" dirty="0" smtClean="0"/>
              <a:t> and bus age </a:t>
            </a:r>
            <a:r>
              <a:rPr lang="nb-NO" sz="2800" dirty="0" err="1" smtClean="0"/>
              <a:t>are</a:t>
            </a:r>
            <a:r>
              <a:rPr lang="nb-NO" sz="2800" dirty="0" smtClean="0"/>
              <a:t> </a:t>
            </a:r>
            <a:r>
              <a:rPr lang="nb-NO" sz="2800" dirty="0" err="1" smtClean="0"/>
              <a:t>both</a:t>
            </a:r>
            <a:r>
              <a:rPr lang="nb-NO" sz="2800" dirty="0" smtClean="0"/>
              <a:t> </a:t>
            </a:r>
            <a:r>
              <a:rPr lang="nb-NO" sz="2800" dirty="0" err="1" smtClean="0"/>
              <a:t>significant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6910736" cy="388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5364088" y="4725144"/>
            <a:ext cx="914400" cy="33833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grpSp>
        <p:nvGrpSpPr>
          <p:cNvPr id="8" name="Gruppe 7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0" name="Avrundet rektangel 9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5" name="Ellipse 14"/>
          <p:cNvSpPr/>
          <p:nvPr/>
        </p:nvSpPr>
        <p:spPr>
          <a:xfrm>
            <a:off x="7355160" y="629314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98755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Insurance </a:t>
            </a:r>
            <a:r>
              <a:rPr lang="nb-NO" dirty="0" err="1" smtClean="0"/>
              <a:t>mathematics</a:t>
            </a:r>
            <a:r>
              <a:rPr lang="nb-NO" dirty="0" smtClean="0"/>
              <a:t> is fundamental in </a:t>
            </a:r>
            <a:r>
              <a:rPr lang="nb-NO" dirty="0" err="1" smtClean="0"/>
              <a:t>insurance</a:t>
            </a:r>
            <a:r>
              <a:rPr lang="nb-NO" dirty="0" smtClean="0"/>
              <a:t> </a:t>
            </a:r>
            <a:r>
              <a:rPr lang="nb-NO" dirty="0" err="1" smtClean="0"/>
              <a:t>economics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907704" y="1628800"/>
            <a:ext cx="596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2400" dirty="0" smtClean="0"/>
              <a:t>The </a:t>
            </a:r>
            <a:r>
              <a:rPr lang="nb-NO" sz="2400" dirty="0" err="1" smtClean="0"/>
              <a:t>result</a:t>
            </a:r>
            <a:r>
              <a:rPr lang="nb-NO" sz="2400" dirty="0" smtClean="0"/>
              <a:t> drivers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insurance</a:t>
            </a:r>
            <a:r>
              <a:rPr lang="nb-NO" sz="2400" dirty="0" smtClean="0"/>
              <a:t> </a:t>
            </a:r>
            <a:r>
              <a:rPr lang="nb-NO" sz="2400" dirty="0" err="1" smtClean="0"/>
              <a:t>economics</a:t>
            </a:r>
            <a:r>
              <a:rPr lang="nb-NO" sz="2400" dirty="0" smtClean="0"/>
              <a:t>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890306" cy="294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18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Model and </a:t>
            </a:r>
            <a:r>
              <a:rPr lang="nb-NO" sz="2800" dirty="0" err="1" smtClean="0"/>
              <a:t>actual</a:t>
            </a:r>
            <a:r>
              <a:rPr lang="nb-NO" sz="2800" dirty="0" smtClean="0"/>
              <a:t> </a:t>
            </a:r>
            <a:r>
              <a:rPr lang="nb-NO" sz="2800" dirty="0" err="1" smtClean="0"/>
              <a:t>frequencies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err="1" smtClean="0"/>
              <a:t>are</a:t>
            </a:r>
            <a:r>
              <a:rPr lang="nb-NO" sz="2800" dirty="0" smtClean="0"/>
              <a:t> </a:t>
            </a:r>
            <a:r>
              <a:rPr lang="nb-NO" sz="2800" dirty="0" err="1" smtClean="0"/>
              <a:t>compared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6867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013176"/>
            <a:ext cx="6867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kstSylinder 11"/>
          <p:cNvSpPr txBox="1"/>
          <p:nvPr/>
        </p:nvSpPr>
        <p:spPr>
          <a:xfrm>
            <a:off x="899592" y="1412776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In </a:t>
            </a:r>
            <a:r>
              <a:rPr lang="nb-NO" sz="1600" dirty="0" err="1" smtClean="0"/>
              <a:t>zon</a:t>
            </a:r>
            <a:r>
              <a:rPr lang="nb-NO" sz="1600" dirty="0" smtClean="0"/>
              <a:t> 4 (marked as 9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tables</a:t>
            </a:r>
            <a:r>
              <a:rPr lang="nb-NO" sz="1600" dirty="0" smtClean="0"/>
              <a:t>)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fit</a:t>
            </a:r>
            <a:r>
              <a:rPr lang="nb-NO" sz="1600" dirty="0" smtClean="0"/>
              <a:t> is ok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There</a:t>
            </a:r>
            <a:r>
              <a:rPr lang="nb-NO" sz="1600" dirty="0" smtClean="0"/>
              <a:t> is </a:t>
            </a:r>
            <a:r>
              <a:rPr lang="nb-NO" sz="1600" dirty="0" err="1" smtClean="0"/>
              <a:t>much</a:t>
            </a:r>
            <a:r>
              <a:rPr lang="nb-NO" sz="1600" dirty="0" smtClean="0"/>
              <a:t> more data in </a:t>
            </a:r>
            <a:r>
              <a:rPr lang="nb-NO" sz="1600" dirty="0" err="1" smtClean="0"/>
              <a:t>this</a:t>
            </a:r>
            <a:r>
              <a:rPr lang="nb-NO" sz="1600" dirty="0" smtClean="0"/>
              <a:t> </a:t>
            </a:r>
            <a:r>
              <a:rPr lang="nb-NO" sz="1600" dirty="0" err="1" smtClean="0"/>
              <a:t>zon</a:t>
            </a:r>
            <a:r>
              <a:rPr lang="nb-NO" sz="1600" dirty="0" smtClean="0"/>
              <a:t> </a:t>
            </a:r>
            <a:r>
              <a:rPr lang="nb-NO" sz="1600" dirty="0" err="1" smtClean="0"/>
              <a:t>than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others</a:t>
            </a: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We</a:t>
            </a:r>
            <a:r>
              <a:rPr lang="nb-NO" sz="1600" dirty="0" smtClean="0"/>
              <a:t> </a:t>
            </a:r>
            <a:r>
              <a:rPr lang="nb-NO" sz="1600" dirty="0" err="1" smtClean="0"/>
              <a:t>may</a:t>
            </a:r>
            <a:r>
              <a:rPr lang="nb-NO" sz="1600" dirty="0" smtClean="0"/>
              <a:t> </a:t>
            </a:r>
            <a:r>
              <a:rPr lang="nb-NO" sz="1600" dirty="0" err="1" smtClean="0"/>
              <a:t>try</a:t>
            </a:r>
            <a:r>
              <a:rPr lang="nb-NO" sz="1600" dirty="0" smtClean="0"/>
              <a:t> to </a:t>
            </a:r>
            <a:r>
              <a:rPr lang="nb-NO" sz="1600" dirty="0" err="1" smtClean="0"/>
              <a:t>re-group</a:t>
            </a:r>
            <a:r>
              <a:rPr lang="nb-NO" sz="1600" dirty="0" smtClean="0"/>
              <a:t> </a:t>
            </a:r>
            <a:r>
              <a:rPr lang="nb-NO" sz="1600" dirty="0" err="1" smtClean="0"/>
              <a:t>zon</a:t>
            </a:r>
            <a:r>
              <a:rPr lang="nb-NO" sz="1600" dirty="0" smtClean="0"/>
              <a:t>, </a:t>
            </a:r>
            <a:r>
              <a:rPr lang="nb-NO" sz="1600" dirty="0" err="1" smtClean="0"/>
              <a:t>into</a:t>
            </a:r>
            <a:r>
              <a:rPr lang="nb-NO" sz="1600" dirty="0" smtClean="0"/>
              <a:t> 2,3,7 and </a:t>
            </a:r>
            <a:r>
              <a:rPr lang="nb-NO" sz="1600" dirty="0" err="1" smtClean="0"/>
              <a:t>other</a:t>
            </a:r>
            <a:endParaRPr lang="nb-NO" sz="16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355160" y="629314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35572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Model</a:t>
            </a:r>
            <a:r>
              <a:rPr lang="nb-NO" sz="2800" dirty="0" smtClean="0"/>
              <a:t> 2: </a:t>
            </a:r>
            <a:r>
              <a:rPr lang="nb-NO" sz="2800" dirty="0" err="1" smtClean="0"/>
              <a:t>zon</a:t>
            </a:r>
            <a:r>
              <a:rPr lang="nb-NO" sz="2800" dirty="0" smtClean="0"/>
              <a:t> </a:t>
            </a:r>
            <a:r>
              <a:rPr lang="nb-NO" sz="2800" dirty="0" err="1" smtClean="0"/>
              <a:t>regrouped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492896"/>
            <a:ext cx="3251037" cy="19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09120"/>
            <a:ext cx="3249541" cy="195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501522"/>
            <a:ext cx="3274706" cy="196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509120"/>
            <a:ext cx="3249542" cy="195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kstSylinder 10"/>
          <p:cNvSpPr txBox="1"/>
          <p:nvPr/>
        </p:nvSpPr>
        <p:spPr>
          <a:xfrm>
            <a:off x="971600" y="134076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Zon</a:t>
            </a:r>
            <a:r>
              <a:rPr lang="nb-NO" sz="1600" dirty="0" smtClean="0"/>
              <a:t> 9 (4,1,5,6) still has </a:t>
            </a:r>
            <a:r>
              <a:rPr lang="nb-NO" sz="1600" dirty="0" err="1" smtClean="0"/>
              <a:t>the</a:t>
            </a:r>
            <a:r>
              <a:rPr lang="nb-NO" sz="1600" dirty="0" smtClean="0"/>
              <a:t> best </a:t>
            </a:r>
            <a:r>
              <a:rPr lang="nb-NO" sz="1600" dirty="0" err="1" smtClean="0"/>
              <a:t>fit</a:t>
            </a: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other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better</a:t>
            </a:r>
            <a:r>
              <a:rPr lang="nb-NO" sz="1600" dirty="0" smtClean="0"/>
              <a:t> – </a:t>
            </a:r>
            <a:r>
              <a:rPr lang="nb-NO" sz="1600" dirty="0" err="1" smtClean="0"/>
              <a:t>but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they</a:t>
            </a:r>
            <a:r>
              <a:rPr lang="nb-NO" sz="1600" dirty="0" smtClean="0"/>
              <a:t> </a:t>
            </a:r>
            <a:r>
              <a:rPr lang="nb-NO" sz="1600" dirty="0" err="1" smtClean="0"/>
              <a:t>good</a:t>
            </a:r>
            <a:r>
              <a:rPr lang="nb-NO" sz="1600" dirty="0" smtClean="0"/>
              <a:t> </a:t>
            </a:r>
            <a:r>
              <a:rPr lang="nb-NO" sz="1600" dirty="0" err="1" smtClean="0"/>
              <a:t>enough</a:t>
            </a:r>
            <a:r>
              <a:rPr lang="nb-NO" sz="1600" dirty="0" smtClean="0"/>
              <a:t>?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We</a:t>
            </a:r>
            <a:r>
              <a:rPr lang="nb-NO" sz="1600" dirty="0" smtClean="0"/>
              <a:t> </a:t>
            </a:r>
            <a:r>
              <a:rPr lang="nb-NO" sz="1600" dirty="0" err="1" smtClean="0"/>
              <a:t>try</a:t>
            </a:r>
            <a:r>
              <a:rPr lang="nb-NO" sz="1600" dirty="0" smtClean="0"/>
              <a:t> to </a:t>
            </a:r>
            <a:r>
              <a:rPr lang="nb-NO" sz="1600" dirty="0" err="1" smtClean="0"/>
              <a:t>regroup</a:t>
            </a:r>
            <a:r>
              <a:rPr lang="nb-NO" sz="1600" dirty="0" smtClean="0"/>
              <a:t> bus age as </a:t>
            </a:r>
            <a:r>
              <a:rPr lang="nb-NO" sz="1600" dirty="0" err="1" smtClean="0"/>
              <a:t>well</a:t>
            </a:r>
            <a:r>
              <a:rPr lang="nb-NO" sz="1600" dirty="0" smtClean="0"/>
              <a:t>, </a:t>
            </a:r>
            <a:r>
              <a:rPr lang="nb-NO" sz="1600" dirty="0" err="1" smtClean="0"/>
              <a:t>into</a:t>
            </a:r>
            <a:r>
              <a:rPr lang="nb-NO" sz="1600" dirty="0" smtClean="0"/>
              <a:t> 0-1, 2-3 and 4.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2555776" y="4365104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Bus age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2555776" y="6392361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Bus age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128936" y="4365104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Bus age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200944" y="6381328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Bus age</a:t>
            </a:r>
          </a:p>
        </p:txBody>
      </p:sp>
      <p:grpSp>
        <p:nvGrpSpPr>
          <p:cNvPr id="16" name="Gruppe 15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7" name="Avrundet rektangel 16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9" name="Avrundet rektangel 18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20" name="Avrundet rektangel 19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21" name="Avrundet rektangel 20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22" name="Ellipse 21"/>
          <p:cNvSpPr/>
          <p:nvPr/>
        </p:nvSpPr>
        <p:spPr>
          <a:xfrm>
            <a:off x="7355160" y="629314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3398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32210"/>
            <a:ext cx="7848699" cy="936203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Model</a:t>
            </a:r>
            <a:r>
              <a:rPr lang="nb-NO" sz="2800" dirty="0" smtClean="0"/>
              <a:t> 3: </a:t>
            </a:r>
            <a:r>
              <a:rPr lang="nb-NO" sz="2800" dirty="0" err="1" smtClean="0"/>
              <a:t>zon</a:t>
            </a:r>
            <a:r>
              <a:rPr lang="nb-NO" sz="2800" dirty="0" smtClean="0"/>
              <a:t> and bus age </a:t>
            </a:r>
            <a:r>
              <a:rPr lang="nb-NO" sz="2800" dirty="0" err="1" smtClean="0"/>
              <a:t>regrouped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971600" y="105273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Zon</a:t>
            </a:r>
            <a:r>
              <a:rPr lang="nb-NO" sz="1600" dirty="0" smtClean="0"/>
              <a:t> 9 (4,1,5,6) still has </a:t>
            </a:r>
            <a:r>
              <a:rPr lang="nb-NO" sz="1600" dirty="0" err="1" smtClean="0"/>
              <a:t>the</a:t>
            </a:r>
            <a:r>
              <a:rPr lang="nb-NO" sz="1600" dirty="0" smtClean="0"/>
              <a:t> best </a:t>
            </a:r>
            <a:r>
              <a:rPr lang="nb-NO" sz="1600" dirty="0" err="1" smtClean="0"/>
              <a:t>fit</a:t>
            </a: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other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still </a:t>
            </a:r>
            <a:r>
              <a:rPr lang="nb-NO" sz="1600" dirty="0" err="1" smtClean="0"/>
              <a:t>better</a:t>
            </a:r>
            <a:r>
              <a:rPr lang="nb-NO" sz="1600" dirty="0" smtClean="0"/>
              <a:t> – </a:t>
            </a:r>
            <a:r>
              <a:rPr lang="nb-NO" sz="1600" dirty="0" err="1" smtClean="0"/>
              <a:t>but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they</a:t>
            </a:r>
            <a:r>
              <a:rPr lang="nb-NO" sz="1600" dirty="0" smtClean="0"/>
              <a:t> </a:t>
            </a:r>
            <a:r>
              <a:rPr lang="nb-NO" sz="1600" dirty="0" err="1" smtClean="0"/>
              <a:t>good</a:t>
            </a:r>
            <a:r>
              <a:rPr lang="nb-NO" sz="1600" dirty="0" smtClean="0"/>
              <a:t> </a:t>
            </a:r>
            <a:r>
              <a:rPr lang="nb-NO" sz="1600" dirty="0" err="1" smtClean="0"/>
              <a:t>enough</a:t>
            </a:r>
            <a:r>
              <a:rPr lang="nb-NO" sz="1600" dirty="0" smtClean="0"/>
              <a:t>?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May be </a:t>
            </a:r>
            <a:r>
              <a:rPr lang="nb-NO" sz="1600" dirty="0" err="1" smtClean="0"/>
              <a:t>there</a:t>
            </a:r>
            <a:r>
              <a:rPr lang="nb-NO" sz="1600" dirty="0" smtClean="0"/>
              <a:t> is not </a:t>
            </a:r>
            <a:r>
              <a:rPr lang="nb-NO" sz="1600" dirty="0" err="1" smtClean="0"/>
              <a:t>enough</a:t>
            </a:r>
            <a:r>
              <a:rPr lang="nb-NO" sz="1600" dirty="0" smtClean="0"/>
              <a:t> </a:t>
            </a:r>
            <a:r>
              <a:rPr lang="nb-NO" sz="1600" dirty="0" err="1" smtClean="0"/>
              <a:t>information</a:t>
            </a:r>
            <a:r>
              <a:rPr lang="nb-NO" sz="1600" dirty="0" smtClean="0"/>
              <a:t> in </a:t>
            </a:r>
            <a:r>
              <a:rPr lang="nb-NO" sz="1600" dirty="0" err="1" smtClean="0"/>
              <a:t>this</a:t>
            </a:r>
            <a:r>
              <a:rPr lang="nb-NO" sz="1600" dirty="0" smtClean="0"/>
              <a:t> </a:t>
            </a:r>
            <a:r>
              <a:rPr lang="nb-NO" sz="1600" dirty="0" err="1" smtClean="0"/>
              <a:t>model</a:t>
            </a: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May be </a:t>
            </a:r>
            <a:r>
              <a:rPr lang="nb-NO" sz="1600" dirty="0" err="1" smtClean="0"/>
              <a:t>additional</a:t>
            </a:r>
            <a:r>
              <a:rPr lang="nb-NO" sz="1600" dirty="0" smtClean="0"/>
              <a:t> </a:t>
            </a:r>
            <a:r>
              <a:rPr lang="nb-NO" sz="1600" dirty="0" err="1" smtClean="0"/>
              <a:t>information</a:t>
            </a:r>
            <a:r>
              <a:rPr lang="nb-NO" sz="1600" dirty="0" smtClean="0"/>
              <a:t> is </a:t>
            </a:r>
            <a:r>
              <a:rPr lang="nb-NO" sz="1600" dirty="0" err="1" smtClean="0"/>
              <a:t>needed</a:t>
            </a: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final </a:t>
            </a:r>
            <a:r>
              <a:rPr lang="nb-NO" sz="1600" dirty="0" err="1" smtClean="0"/>
              <a:t>attempt</a:t>
            </a:r>
            <a:r>
              <a:rPr lang="nb-NO" sz="1600" dirty="0" smtClean="0"/>
              <a:t> for </a:t>
            </a:r>
            <a:r>
              <a:rPr lang="nb-NO" sz="1600" dirty="0" err="1" smtClean="0"/>
              <a:t>now</a:t>
            </a:r>
            <a:r>
              <a:rPr lang="nb-NO" sz="1600" dirty="0" smtClean="0"/>
              <a:t> is to skip </a:t>
            </a:r>
            <a:r>
              <a:rPr lang="nb-NO" sz="1600" dirty="0" err="1" smtClean="0"/>
              <a:t>zon</a:t>
            </a:r>
            <a:r>
              <a:rPr lang="nb-NO" sz="1600" dirty="0" smtClean="0"/>
              <a:t> and </a:t>
            </a:r>
            <a:r>
              <a:rPr lang="nb-NO" sz="1600" dirty="0" err="1" smtClean="0"/>
              <a:t>rely</a:t>
            </a:r>
            <a:r>
              <a:rPr lang="nb-NO" sz="1600" dirty="0" smtClean="0"/>
              <a:t> </a:t>
            </a:r>
            <a:r>
              <a:rPr lang="nb-NO" sz="1600" dirty="0" err="1" smtClean="0"/>
              <a:t>solely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bus age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3371381" cy="20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3370883" cy="202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1887" y="2564904"/>
            <a:ext cx="3323044" cy="199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653136"/>
            <a:ext cx="3226867" cy="193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kstSylinder 16"/>
          <p:cNvSpPr txBox="1"/>
          <p:nvPr/>
        </p:nvSpPr>
        <p:spPr>
          <a:xfrm>
            <a:off x="2411760" y="444814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Bus age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2339752" y="644711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Bus age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6272952" y="4413641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Bus age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6344960" y="644711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Bus age</a:t>
            </a:r>
          </a:p>
        </p:txBody>
      </p:sp>
      <p:grpSp>
        <p:nvGrpSpPr>
          <p:cNvPr id="15" name="Gruppe 14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6" name="Avrundet rektangel 15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21" name="Avrundet rektangel 20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22" name="Avrundet rektangel 21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23" name="Avrundet rektangel 22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24" name="Avrundet rektangel 23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25" name="Ellipse 24"/>
          <p:cNvSpPr/>
          <p:nvPr/>
        </p:nvSpPr>
        <p:spPr>
          <a:xfrm>
            <a:off x="7355160" y="629314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3562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/>
              <a:t>Model 4: skip </a:t>
            </a:r>
            <a:r>
              <a:rPr lang="nb-NO" sz="2800" dirty="0" err="1"/>
              <a:t>zon</a:t>
            </a:r>
            <a:r>
              <a:rPr lang="nb-NO" sz="2800" dirty="0"/>
              <a:t> from </a:t>
            </a:r>
            <a:br>
              <a:rPr lang="nb-NO" sz="2800" dirty="0"/>
            </a:b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model</a:t>
            </a:r>
            <a:r>
              <a:rPr lang="nb-NO" sz="2800" dirty="0"/>
              <a:t> (</a:t>
            </a:r>
            <a:r>
              <a:rPr lang="nb-NO" sz="2800" dirty="0" err="1"/>
              <a:t>only</a:t>
            </a:r>
            <a:r>
              <a:rPr lang="nb-NO" sz="2800" dirty="0"/>
              <a:t> bus age)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899592" y="162880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From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graph</a:t>
            </a:r>
            <a:r>
              <a:rPr lang="nb-NO" sz="1600" dirty="0" smtClean="0"/>
              <a:t> it is </a:t>
            </a:r>
            <a:r>
              <a:rPr lang="nb-NO" sz="1600" dirty="0" err="1" smtClean="0"/>
              <a:t>seen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fit</a:t>
            </a:r>
            <a:r>
              <a:rPr lang="nb-NO" sz="1600" dirty="0" smtClean="0"/>
              <a:t> is </a:t>
            </a:r>
            <a:r>
              <a:rPr lang="nb-NO" sz="1600" dirty="0" err="1" smtClean="0"/>
              <a:t>acceptable</a:t>
            </a: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Hypothesis</a:t>
            </a:r>
            <a:r>
              <a:rPr lang="nb-NO" sz="1600" dirty="0" smtClean="0"/>
              <a:t> 1: </a:t>
            </a:r>
            <a:r>
              <a:rPr lang="nb-NO" sz="1600" dirty="0" err="1" smtClean="0"/>
              <a:t>There</a:t>
            </a:r>
            <a:r>
              <a:rPr lang="nb-NO" sz="1600" dirty="0" smtClean="0"/>
              <a:t> </a:t>
            </a:r>
            <a:r>
              <a:rPr lang="nb-NO" sz="1600" dirty="0" err="1" smtClean="0"/>
              <a:t>does</a:t>
            </a:r>
            <a:r>
              <a:rPr lang="nb-NO" sz="1600" dirty="0" smtClean="0"/>
              <a:t> not </a:t>
            </a:r>
            <a:r>
              <a:rPr lang="nb-NO" sz="1600" dirty="0" err="1" smtClean="0"/>
              <a:t>seem</a:t>
            </a:r>
            <a:r>
              <a:rPr lang="nb-NO" sz="1600" dirty="0" smtClean="0"/>
              <a:t> to be </a:t>
            </a:r>
            <a:r>
              <a:rPr lang="nb-NO" sz="1600" dirty="0" err="1" smtClean="0"/>
              <a:t>enough</a:t>
            </a:r>
            <a:r>
              <a:rPr lang="nb-NO" sz="1600" dirty="0" smtClean="0"/>
              <a:t> </a:t>
            </a:r>
            <a:r>
              <a:rPr lang="nb-NO" sz="1600" dirty="0" err="1" smtClean="0"/>
              <a:t>information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data </a:t>
            </a:r>
            <a:r>
              <a:rPr lang="nb-NO" sz="1600" dirty="0" err="1" smtClean="0"/>
              <a:t>set</a:t>
            </a:r>
            <a:r>
              <a:rPr lang="nb-NO" sz="1600" dirty="0" smtClean="0"/>
              <a:t> to </a:t>
            </a:r>
            <a:r>
              <a:rPr lang="nb-NO" sz="1600" dirty="0" err="1" smtClean="0"/>
              <a:t>provide</a:t>
            </a:r>
            <a:r>
              <a:rPr lang="nb-NO" sz="1600" dirty="0" smtClean="0"/>
              <a:t> reliable </a:t>
            </a:r>
            <a:r>
              <a:rPr lang="nb-NO" sz="1600" dirty="0" err="1" smtClean="0"/>
              <a:t>estimates</a:t>
            </a:r>
            <a:r>
              <a:rPr lang="nb-NO" sz="1600" dirty="0" smtClean="0"/>
              <a:t> for </a:t>
            </a:r>
            <a:r>
              <a:rPr lang="nb-NO" sz="1600" dirty="0" err="1" smtClean="0"/>
              <a:t>zon</a:t>
            </a: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Hypothesis</a:t>
            </a:r>
            <a:r>
              <a:rPr lang="nb-NO" sz="1600" dirty="0" smtClean="0"/>
              <a:t> 2: </a:t>
            </a:r>
            <a:r>
              <a:rPr lang="nb-NO" sz="1600" dirty="0" err="1" smtClean="0"/>
              <a:t>there</a:t>
            </a:r>
            <a:r>
              <a:rPr lang="nb-NO" sz="1600" dirty="0" smtClean="0"/>
              <a:t> is </a:t>
            </a:r>
            <a:r>
              <a:rPr lang="nb-NO" sz="1600" dirty="0" err="1" smtClean="0"/>
              <a:t>another</a:t>
            </a:r>
            <a:r>
              <a:rPr lang="nb-NO" sz="1600" dirty="0" smtClean="0"/>
              <a:t> </a:t>
            </a:r>
            <a:r>
              <a:rPr lang="nb-NO" sz="1600" dirty="0" err="1" smtClean="0"/>
              <a:t>source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information</a:t>
            </a:r>
            <a:r>
              <a:rPr lang="nb-NO" sz="1600" dirty="0" smtClean="0"/>
              <a:t>, </a:t>
            </a:r>
            <a:r>
              <a:rPr lang="nb-NO" sz="1600" dirty="0" err="1" smtClean="0"/>
              <a:t>possibly</a:t>
            </a:r>
            <a:r>
              <a:rPr lang="nb-NO" sz="1600" dirty="0" smtClean="0"/>
              <a:t> </a:t>
            </a:r>
            <a:r>
              <a:rPr lang="nb-NO" sz="1600" dirty="0" err="1" smtClean="0"/>
              <a:t>interacting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zon</a:t>
            </a:r>
            <a:r>
              <a:rPr lang="nb-NO" sz="1600" dirty="0" smtClean="0"/>
              <a:t>,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needs</a:t>
            </a:r>
            <a:r>
              <a:rPr lang="nb-NO" sz="1600" dirty="0" smtClean="0"/>
              <a:t> to be </a:t>
            </a:r>
            <a:r>
              <a:rPr lang="nb-NO" sz="1600" dirty="0" err="1" smtClean="0"/>
              <a:t>taken</a:t>
            </a:r>
            <a:r>
              <a:rPr lang="nb-NO" sz="1600" dirty="0" smtClean="0"/>
              <a:t> </a:t>
            </a:r>
            <a:r>
              <a:rPr lang="nb-NO" sz="1600" dirty="0" err="1" smtClean="0"/>
              <a:t>into</a:t>
            </a:r>
            <a:r>
              <a:rPr lang="nb-NO" sz="1600" dirty="0" smtClean="0"/>
              <a:t> </a:t>
            </a:r>
            <a:r>
              <a:rPr lang="nb-NO" sz="1600" dirty="0" err="1" smtClean="0"/>
              <a:t>account</a:t>
            </a:r>
            <a:r>
              <a:rPr lang="nb-NO" sz="1600" dirty="0" smtClean="0"/>
              <a:t> </a:t>
            </a:r>
            <a:r>
              <a:rPr lang="nb-NO" sz="1600" dirty="0" err="1" smtClean="0"/>
              <a:t>if</a:t>
            </a:r>
            <a:r>
              <a:rPr lang="nb-NO" sz="1600" dirty="0" smtClean="0"/>
              <a:t> </a:t>
            </a:r>
            <a:r>
              <a:rPr lang="nb-NO" sz="1600" dirty="0" err="1" smtClean="0"/>
              <a:t>zon</a:t>
            </a:r>
            <a:r>
              <a:rPr lang="nb-NO" sz="1600" dirty="0" smtClean="0"/>
              <a:t> is to be </a:t>
            </a:r>
            <a:r>
              <a:rPr lang="nb-NO" sz="1600" dirty="0" err="1" smtClean="0"/>
              <a:t>included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model</a:t>
            </a:r>
            <a:endParaRPr lang="nb-NO" sz="1600" dirty="0" smtClean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365104"/>
            <a:ext cx="3473547" cy="139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4018955" cy="241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kstSylinder 12"/>
          <p:cNvSpPr txBox="1"/>
          <p:nvPr/>
        </p:nvSpPr>
        <p:spPr>
          <a:xfrm>
            <a:off x="2339752" y="5877272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Bus age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7355160" y="629314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44837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36512" y="252497"/>
            <a:ext cx="7875590" cy="936203"/>
          </a:xfrm>
        </p:spPr>
        <p:txBody>
          <a:bodyPr>
            <a:normAutofit/>
          </a:bodyPr>
          <a:lstStyle/>
          <a:p>
            <a:r>
              <a:rPr lang="nb-NO" sz="3100" dirty="0" err="1" smtClean="0"/>
              <a:t>Limitation</a:t>
            </a:r>
            <a:r>
              <a:rPr lang="nb-NO" sz="3100" dirty="0" smtClean="0"/>
              <a:t> </a:t>
            </a:r>
            <a:r>
              <a:rPr lang="nb-NO" sz="3100" dirty="0" err="1" smtClean="0"/>
              <a:t>of</a:t>
            </a:r>
            <a:r>
              <a:rPr lang="nb-NO" sz="3100" dirty="0" smtClean="0"/>
              <a:t> </a:t>
            </a:r>
            <a:r>
              <a:rPr lang="nb-NO" sz="3100" dirty="0" err="1" smtClean="0"/>
              <a:t>the</a:t>
            </a:r>
            <a:r>
              <a:rPr lang="nb-NO" sz="3100" dirty="0" smtClean="0"/>
              <a:t> </a:t>
            </a:r>
            <a:r>
              <a:rPr lang="nb-NO" sz="3100" dirty="0" err="1" smtClean="0"/>
              <a:t>multiplicative</a:t>
            </a:r>
            <a:r>
              <a:rPr lang="nb-NO" sz="3100" dirty="0" smtClean="0"/>
              <a:t> </a:t>
            </a:r>
            <a:r>
              <a:rPr lang="nb-NO" sz="3100" dirty="0" err="1" smtClean="0"/>
              <a:t>model</a:t>
            </a: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The variables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multiplicative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assumed</a:t>
            </a:r>
            <a:r>
              <a:rPr lang="nb-NO" dirty="0" smtClean="0"/>
              <a:t> to </a:t>
            </a:r>
            <a:r>
              <a:rPr lang="nb-NO" dirty="0" err="1" smtClean="0"/>
              <a:t>work</a:t>
            </a:r>
            <a:r>
              <a:rPr lang="nb-NO" dirty="0" smtClean="0"/>
              <a:t> independent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another</a:t>
            </a:r>
            <a:endParaRPr lang="nb-NO" dirty="0" smtClean="0"/>
          </a:p>
          <a:p>
            <a:r>
              <a:rPr lang="nb-NO" dirty="0" smtClean="0"/>
              <a:t>This </a:t>
            </a:r>
            <a:r>
              <a:rPr lang="nb-NO" dirty="0" err="1" smtClean="0"/>
              <a:t>may</a:t>
            </a:r>
            <a:r>
              <a:rPr lang="nb-NO" dirty="0" smtClean="0"/>
              <a:t> not be </a:t>
            </a:r>
            <a:r>
              <a:rPr lang="nb-NO" dirty="0" err="1" smtClean="0"/>
              <a:t>the</a:t>
            </a:r>
            <a:r>
              <a:rPr lang="nb-NO" dirty="0" smtClean="0"/>
              <a:t> case</a:t>
            </a:r>
          </a:p>
          <a:p>
            <a:r>
              <a:rPr lang="nb-NO" dirty="0" err="1" smtClean="0"/>
              <a:t>Example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Auto </a:t>
            </a:r>
            <a:r>
              <a:rPr lang="nb-NO" dirty="0" err="1" smtClean="0"/>
              <a:t>model</a:t>
            </a:r>
            <a:r>
              <a:rPr lang="nb-NO" dirty="0" smtClean="0"/>
              <a:t>, </a:t>
            </a:r>
            <a:r>
              <a:rPr lang="nb-NO" dirty="0" err="1" smtClean="0"/>
              <a:t>Poisson</a:t>
            </a:r>
            <a:r>
              <a:rPr lang="nb-NO" dirty="0" smtClean="0"/>
              <a:t> </a:t>
            </a:r>
            <a:r>
              <a:rPr lang="nb-NO" dirty="0" err="1" smtClean="0"/>
              <a:t>regression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age and </a:t>
            </a:r>
            <a:r>
              <a:rPr lang="nb-NO" dirty="0" err="1" smtClean="0"/>
              <a:t>gender</a:t>
            </a:r>
            <a:r>
              <a:rPr lang="nb-NO" dirty="0" smtClean="0"/>
              <a:t> as </a:t>
            </a:r>
            <a:r>
              <a:rPr lang="nb-NO" dirty="0" err="1" smtClean="0"/>
              <a:t>explanatory</a:t>
            </a:r>
            <a:r>
              <a:rPr lang="nb-NO" dirty="0" smtClean="0"/>
              <a:t> variables</a:t>
            </a:r>
          </a:p>
          <a:p>
            <a:pPr lvl="1"/>
            <a:r>
              <a:rPr lang="nb-NO" dirty="0" smtClean="0"/>
              <a:t>Young males drive </a:t>
            </a:r>
            <a:r>
              <a:rPr lang="nb-NO" dirty="0" err="1" smtClean="0"/>
              <a:t>differently</a:t>
            </a:r>
            <a:r>
              <a:rPr lang="nb-NO" dirty="0" smtClean="0"/>
              <a:t> (</a:t>
            </a:r>
            <a:r>
              <a:rPr lang="nb-NO" dirty="0" err="1" smtClean="0"/>
              <a:t>worse</a:t>
            </a:r>
            <a:r>
              <a:rPr lang="nb-NO" dirty="0" smtClean="0"/>
              <a:t>)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young</a:t>
            </a:r>
            <a:r>
              <a:rPr lang="nb-NO" dirty="0" smtClean="0"/>
              <a:t> </a:t>
            </a:r>
            <a:r>
              <a:rPr lang="nb-NO" dirty="0" err="1" smtClean="0"/>
              <a:t>females</a:t>
            </a:r>
            <a:endParaRPr lang="nb-NO" dirty="0" smtClean="0"/>
          </a:p>
          <a:p>
            <a:pPr lvl="1"/>
            <a:r>
              <a:rPr lang="nb-NO" dirty="0" err="1" smtClean="0"/>
              <a:t>There</a:t>
            </a:r>
            <a:r>
              <a:rPr lang="nb-NO" dirty="0" smtClean="0"/>
              <a:t> is a </a:t>
            </a:r>
            <a:r>
              <a:rPr lang="nb-NO" dirty="0" err="1" smtClean="0"/>
              <a:t>dependency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age and </a:t>
            </a:r>
            <a:r>
              <a:rPr lang="nb-NO" dirty="0" err="1" smtClean="0"/>
              <a:t>gender</a:t>
            </a:r>
            <a:endParaRPr lang="nb-NO" dirty="0" smtClean="0"/>
          </a:p>
          <a:p>
            <a:r>
              <a:rPr lang="nb-NO" dirty="0" smtClean="0"/>
              <a:t>This is an </a:t>
            </a:r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an </a:t>
            </a:r>
            <a:r>
              <a:rPr lang="nb-NO" dirty="0" err="1" smtClean="0"/>
              <a:t>interaction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variables</a:t>
            </a:r>
          </a:p>
          <a:p>
            <a:r>
              <a:rPr lang="nb-NO" dirty="0" err="1" smtClean="0"/>
              <a:t>Technically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issue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solved</a:t>
            </a:r>
            <a:r>
              <a:rPr lang="nb-NO" dirty="0" smtClean="0"/>
              <a:t> by forming a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rating</a:t>
            </a:r>
            <a:r>
              <a:rPr lang="nb-NO" dirty="0" smtClean="0"/>
              <a:t> </a:t>
            </a:r>
            <a:r>
              <a:rPr lang="nb-NO" dirty="0" err="1" smtClean="0"/>
              <a:t>factor</a:t>
            </a:r>
            <a:r>
              <a:rPr lang="nb-NO" dirty="0" smtClean="0"/>
              <a:t> </a:t>
            </a:r>
            <a:r>
              <a:rPr lang="nb-NO" dirty="0" err="1" smtClean="0"/>
              <a:t>called</a:t>
            </a:r>
            <a:r>
              <a:rPr lang="nb-NO" dirty="0" smtClean="0"/>
              <a:t> </a:t>
            </a:r>
            <a:r>
              <a:rPr lang="nb-NO" dirty="0" err="1" smtClean="0"/>
              <a:t>age/gender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endParaRPr lang="nb-NO" dirty="0" smtClean="0"/>
          </a:p>
          <a:p>
            <a:pPr lvl="1"/>
            <a:r>
              <a:rPr lang="nb-NO" dirty="0" smtClean="0"/>
              <a:t>Young males, </a:t>
            </a:r>
            <a:r>
              <a:rPr lang="nb-NO" dirty="0" err="1" smtClean="0"/>
              <a:t>young</a:t>
            </a:r>
            <a:r>
              <a:rPr lang="nb-NO" dirty="0" smtClean="0"/>
              <a:t> </a:t>
            </a:r>
            <a:r>
              <a:rPr lang="nb-NO" dirty="0" err="1" smtClean="0"/>
              <a:t>females</a:t>
            </a:r>
            <a:r>
              <a:rPr lang="nb-NO" dirty="0" smtClean="0"/>
              <a:t>, older males, older </a:t>
            </a:r>
            <a:r>
              <a:rPr lang="nb-NO" dirty="0" err="1" smtClean="0"/>
              <a:t>females</a:t>
            </a:r>
            <a:r>
              <a:rPr lang="nb-NO" dirty="0" smtClean="0"/>
              <a:t> </a:t>
            </a:r>
            <a:r>
              <a:rPr lang="nb-NO" dirty="0" err="1" smtClean="0"/>
              <a:t>etc</a:t>
            </a:r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355160" y="87990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80132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210"/>
            <a:ext cx="7875590" cy="936203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Why</a:t>
            </a:r>
            <a:r>
              <a:rPr lang="nb-NO" sz="2800" dirty="0" smtClean="0"/>
              <a:t> is a </a:t>
            </a:r>
            <a:r>
              <a:rPr lang="nb-NO" sz="2800" dirty="0" err="1" smtClean="0"/>
              <a:t>regression</a:t>
            </a:r>
            <a:r>
              <a:rPr lang="nb-NO" sz="2800" dirty="0" smtClean="0"/>
              <a:t> </a:t>
            </a:r>
            <a:r>
              <a:rPr lang="nb-NO" sz="2800" dirty="0" err="1" smtClean="0"/>
              <a:t>model</a:t>
            </a:r>
            <a:r>
              <a:rPr lang="nb-NO" sz="2800" dirty="0" smtClean="0"/>
              <a:t> </a:t>
            </a:r>
            <a:r>
              <a:rPr lang="nb-NO" sz="2800" dirty="0" err="1" smtClean="0"/>
              <a:t>needed</a:t>
            </a:r>
            <a:r>
              <a:rPr lang="nb-NO" sz="2800" dirty="0" smtClean="0"/>
              <a:t>?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err="1" smtClean="0"/>
              <a:t>There</a:t>
            </a:r>
            <a:r>
              <a:rPr lang="nb-NO" dirty="0" smtClean="0"/>
              <a:t> is not </a:t>
            </a:r>
            <a:r>
              <a:rPr lang="nb-NO" dirty="0" err="1" smtClean="0"/>
              <a:t>enough</a:t>
            </a:r>
            <a:r>
              <a:rPr lang="nb-NO" dirty="0" smtClean="0"/>
              <a:t> data to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 </a:t>
            </a:r>
            <a:r>
              <a:rPr lang="nb-NO" dirty="0" err="1" smtClean="0"/>
              <a:t>individually</a:t>
            </a:r>
            <a:endParaRPr lang="nb-NO" dirty="0" smtClean="0"/>
          </a:p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actually</a:t>
            </a:r>
            <a:r>
              <a:rPr lang="nb-NO" dirty="0" smtClean="0"/>
              <a:t> happening in a </a:t>
            </a:r>
            <a:r>
              <a:rPr lang="nb-NO" dirty="0" err="1" smtClean="0"/>
              <a:t>regression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?</a:t>
            </a:r>
          </a:p>
          <a:p>
            <a:pPr lvl="1"/>
            <a:r>
              <a:rPr lang="nb-NO" dirty="0" err="1" smtClean="0"/>
              <a:t>Regression</a:t>
            </a:r>
            <a:r>
              <a:rPr lang="nb-NO" dirty="0" smtClean="0"/>
              <a:t> </a:t>
            </a:r>
            <a:r>
              <a:rPr lang="nb-NO" dirty="0" err="1" smtClean="0"/>
              <a:t>coefficients</a:t>
            </a:r>
            <a:r>
              <a:rPr lang="nb-NO" dirty="0" smtClean="0"/>
              <a:t> </a:t>
            </a:r>
            <a:r>
              <a:rPr lang="nb-NO" dirty="0" err="1" smtClean="0"/>
              <a:t>measure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i="1" dirty="0" err="1" smtClean="0"/>
              <a:t>ceteris</a:t>
            </a:r>
            <a:r>
              <a:rPr lang="nb-NO" i="1" dirty="0" smtClean="0"/>
              <a:t> </a:t>
            </a:r>
            <a:r>
              <a:rPr lang="nb-NO" i="1" dirty="0" err="1" smtClean="0"/>
              <a:t>paribus</a:t>
            </a:r>
            <a:r>
              <a:rPr lang="nb-NO" dirty="0" smtClean="0"/>
              <a:t>, i.e. </a:t>
            </a:r>
            <a:r>
              <a:rPr lang="nb-NO" dirty="0" err="1" smtClean="0"/>
              <a:t>when</a:t>
            </a:r>
            <a:r>
              <a:rPr lang="nb-NO" dirty="0" smtClean="0"/>
              <a:t> all </a:t>
            </a:r>
            <a:r>
              <a:rPr lang="nb-NO" dirty="0" err="1" smtClean="0"/>
              <a:t>other</a:t>
            </a:r>
            <a:r>
              <a:rPr lang="nb-NO" dirty="0" smtClean="0"/>
              <a:t> variables </a:t>
            </a:r>
            <a:r>
              <a:rPr lang="nb-NO" dirty="0" err="1" smtClean="0"/>
              <a:t>are</a:t>
            </a:r>
            <a:r>
              <a:rPr lang="nb-NO" dirty="0" smtClean="0"/>
              <a:t> held </a:t>
            </a:r>
            <a:r>
              <a:rPr lang="nb-NO" dirty="0" err="1" smtClean="0"/>
              <a:t>constant</a:t>
            </a:r>
            <a:endParaRPr lang="nb-NO" dirty="0" smtClean="0"/>
          </a:p>
          <a:p>
            <a:pPr lvl="1"/>
            <a:r>
              <a:rPr lang="nb-NO" dirty="0" err="1" smtClean="0"/>
              <a:t>Hence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variable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quantified</a:t>
            </a:r>
            <a:r>
              <a:rPr lang="nb-NO" dirty="0" smtClean="0"/>
              <a:t> </a:t>
            </a:r>
            <a:r>
              <a:rPr lang="nb-NO" dirty="0" err="1" smtClean="0"/>
              <a:t>controlling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variables</a:t>
            </a:r>
          </a:p>
          <a:p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trouble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a </a:t>
            </a:r>
            <a:r>
              <a:rPr lang="nb-NO" dirty="0" err="1" smtClean="0"/>
              <a:t>regression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Why</a:t>
            </a:r>
            <a:r>
              <a:rPr lang="nb-NO" dirty="0" smtClean="0"/>
              <a:t> not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factor</a:t>
            </a:r>
            <a:r>
              <a:rPr lang="nb-NO" dirty="0" smtClean="0"/>
              <a:t> at a time?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355160" y="87990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919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332210"/>
            <a:ext cx="7848699" cy="936203"/>
          </a:xfrm>
        </p:spPr>
        <p:txBody>
          <a:bodyPr>
            <a:noAutofit/>
          </a:bodyPr>
          <a:lstStyle/>
          <a:p>
            <a:r>
              <a:rPr lang="nb-NO" sz="2800" dirty="0" err="1" smtClean="0"/>
              <a:t>Claim</a:t>
            </a:r>
            <a:r>
              <a:rPr lang="nb-NO" sz="2800" dirty="0" smtClean="0"/>
              <a:t> </a:t>
            </a:r>
            <a:r>
              <a:rPr lang="nb-NO" sz="2800" dirty="0" err="1" smtClean="0"/>
              <a:t>frequencies</a:t>
            </a:r>
            <a:r>
              <a:rPr lang="nb-NO" sz="2800" dirty="0" smtClean="0"/>
              <a:t>, </a:t>
            </a:r>
            <a:r>
              <a:rPr lang="nb-NO" sz="2800" dirty="0" err="1" smtClean="0"/>
              <a:t>lorry</a:t>
            </a:r>
            <a:r>
              <a:rPr lang="nb-NO" sz="2800" dirty="0" smtClean="0"/>
              <a:t> data from </a:t>
            </a:r>
            <a:r>
              <a:rPr lang="nb-NO" sz="2800" dirty="0" err="1" smtClean="0"/>
              <a:t>Länsförsäkringer</a:t>
            </a:r>
            <a:r>
              <a:rPr lang="nb-NO" sz="2800" dirty="0" smtClean="0"/>
              <a:t> (</a:t>
            </a:r>
            <a:r>
              <a:rPr lang="nb-NO" sz="2800" dirty="0" err="1" smtClean="0"/>
              <a:t>Swedish</a:t>
            </a:r>
            <a:r>
              <a:rPr lang="nb-NO" sz="2800" dirty="0" smtClean="0"/>
              <a:t> mutual)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5340445" cy="134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Sylinder 6"/>
          <p:cNvSpPr txBox="1"/>
          <p:nvPr/>
        </p:nvSpPr>
        <p:spPr>
          <a:xfrm>
            <a:off x="1043609" y="350100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smtClean="0"/>
              <a:t>”One </a:t>
            </a:r>
            <a:r>
              <a:rPr lang="nb-NO" sz="2400" dirty="0" err="1" smtClean="0"/>
              <a:t>factor</a:t>
            </a:r>
            <a:r>
              <a:rPr lang="nb-NO" sz="2400" dirty="0" smtClean="0"/>
              <a:t> at a time” </a:t>
            </a:r>
            <a:r>
              <a:rPr lang="nb-NO" sz="2400" dirty="0" err="1" smtClean="0"/>
              <a:t>gives</a:t>
            </a:r>
            <a:r>
              <a:rPr lang="nb-NO" sz="2400" dirty="0" smtClean="0"/>
              <a:t> 6.1%/2.6% = 2.3 as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mileage</a:t>
            </a:r>
            <a:r>
              <a:rPr lang="nb-NO" sz="2400" dirty="0" smtClean="0"/>
              <a:t> </a:t>
            </a:r>
            <a:r>
              <a:rPr lang="nb-NO" sz="2400" dirty="0" err="1" smtClean="0"/>
              <a:t>relativity</a:t>
            </a:r>
            <a:endParaRPr lang="nb-NO" sz="2400" dirty="0" smtClean="0"/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err="1" smtClean="0"/>
              <a:t>But</a:t>
            </a:r>
            <a:r>
              <a:rPr lang="nb-NO" sz="2400" dirty="0" smtClean="0"/>
              <a:t> for </a:t>
            </a:r>
            <a:r>
              <a:rPr lang="nb-NO" sz="2400" dirty="0" err="1" smtClean="0"/>
              <a:t>each</a:t>
            </a:r>
            <a:r>
              <a:rPr lang="nb-NO" sz="2400" dirty="0" smtClean="0"/>
              <a:t> </a:t>
            </a:r>
            <a:r>
              <a:rPr lang="nb-NO" sz="2400" dirty="0" err="1" smtClean="0"/>
              <a:t>Vehicle</a:t>
            </a:r>
            <a:r>
              <a:rPr lang="nb-NO" sz="2400" dirty="0" smtClean="0"/>
              <a:t> age,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effect</a:t>
            </a:r>
            <a:r>
              <a:rPr lang="nb-NO" sz="2400" dirty="0" smtClean="0"/>
              <a:t> is </a:t>
            </a:r>
            <a:r>
              <a:rPr lang="nb-NO" sz="2400" dirty="0" err="1" smtClean="0"/>
              <a:t>close</a:t>
            </a:r>
            <a:r>
              <a:rPr lang="nb-NO" sz="2400" dirty="0" smtClean="0"/>
              <a:t> to 2.0</a:t>
            </a:r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smtClean="0"/>
              <a:t>”One </a:t>
            </a:r>
            <a:r>
              <a:rPr lang="nb-NO" sz="2400" dirty="0" err="1" smtClean="0"/>
              <a:t>factor</a:t>
            </a:r>
            <a:r>
              <a:rPr lang="nb-NO" sz="2400" dirty="0" smtClean="0"/>
              <a:t> at a time” </a:t>
            </a:r>
            <a:r>
              <a:rPr lang="nb-NO" sz="2400" dirty="0" err="1" smtClean="0"/>
              <a:t>obviously</a:t>
            </a:r>
            <a:r>
              <a:rPr lang="nb-NO" sz="2400" dirty="0" smtClean="0"/>
              <a:t> </a:t>
            </a:r>
            <a:r>
              <a:rPr lang="nb-NO" sz="2400" dirty="0" err="1" smtClean="0"/>
              <a:t>overestimates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relativity</a:t>
            </a:r>
            <a:r>
              <a:rPr lang="nb-NO" sz="2400" dirty="0" smtClean="0"/>
              <a:t> – </a:t>
            </a:r>
            <a:r>
              <a:rPr lang="nb-NO" sz="2400" dirty="0" err="1" smtClean="0"/>
              <a:t>why</a:t>
            </a:r>
            <a:r>
              <a:rPr lang="nb-NO" sz="2400" dirty="0" smtClean="0"/>
              <a:t>?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355160" y="87990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6504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32210"/>
            <a:ext cx="7848699" cy="936203"/>
          </a:xfrm>
        </p:spPr>
        <p:txBody>
          <a:bodyPr>
            <a:noAutofit/>
          </a:bodyPr>
          <a:lstStyle/>
          <a:p>
            <a:r>
              <a:rPr lang="nb-NO" sz="2800" dirty="0" err="1" smtClean="0"/>
              <a:t>Claim</a:t>
            </a:r>
            <a:r>
              <a:rPr lang="nb-NO" sz="2800" dirty="0" smtClean="0"/>
              <a:t> </a:t>
            </a:r>
            <a:r>
              <a:rPr lang="nb-NO" sz="2800" dirty="0" err="1" smtClean="0"/>
              <a:t>frequencies</a:t>
            </a:r>
            <a:r>
              <a:rPr lang="nb-NO" sz="2800" dirty="0" smtClean="0"/>
              <a:t>, </a:t>
            </a:r>
            <a:r>
              <a:rPr lang="nb-NO" sz="2800" dirty="0" err="1" smtClean="0"/>
              <a:t>lorry</a:t>
            </a:r>
            <a:r>
              <a:rPr lang="nb-NO" sz="2800" dirty="0" smtClean="0"/>
              <a:t> data from </a:t>
            </a:r>
            <a:r>
              <a:rPr lang="nb-NO" sz="2800" dirty="0" err="1" smtClean="0"/>
              <a:t>Länsförsäkringer</a:t>
            </a:r>
            <a:r>
              <a:rPr lang="nb-NO" sz="2800" dirty="0" smtClean="0"/>
              <a:t> (</a:t>
            </a:r>
            <a:r>
              <a:rPr lang="nb-NO" sz="2800" dirty="0" err="1" smtClean="0"/>
              <a:t>Swedish</a:t>
            </a:r>
            <a:r>
              <a:rPr lang="nb-NO" sz="2800" dirty="0" smtClean="0"/>
              <a:t> mutual)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27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43608" y="306896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smtClean="0"/>
              <a:t>New </a:t>
            </a:r>
            <a:r>
              <a:rPr lang="nb-NO" sz="2400" dirty="0" err="1" smtClean="0"/>
              <a:t>vehicles</a:t>
            </a:r>
            <a:r>
              <a:rPr lang="nb-NO" sz="2400" dirty="0" smtClean="0"/>
              <a:t> have 45%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their</a:t>
            </a:r>
            <a:r>
              <a:rPr lang="nb-NO" sz="2400" dirty="0" smtClean="0"/>
              <a:t> </a:t>
            </a:r>
            <a:r>
              <a:rPr lang="nb-NO" sz="2400" dirty="0" err="1" smtClean="0"/>
              <a:t>duration</a:t>
            </a:r>
            <a:r>
              <a:rPr lang="nb-NO" sz="2400" dirty="0" smtClean="0"/>
              <a:t> in </a:t>
            </a:r>
            <a:r>
              <a:rPr lang="nb-NO" sz="2400" dirty="0" err="1" smtClean="0"/>
              <a:t>low</a:t>
            </a:r>
            <a:r>
              <a:rPr lang="nb-NO" sz="2400" dirty="0" smtClean="0"/>
              <a:t> </a:t>
            </a:r>
            <a:r>
              <a:rPr lang="nb-NO" sz="2400" dirty="0" err="1" smtClean="0"/>
              <a:t>mileage</a:t>
            </a:r>
            <a:r>
              <a:rPr lang="nb-NO" sz="2400" dirty="0" smtClean="0"/>
              <a:t>, </a:t>
            </a:r>
            <a:r>
              <a:rPr lang="nb-NO" sz="2400" dirty="0" err="1" smtClean="0"/>
              <a:t>while</a:t>
            </a:r>
            <a:r>
              <a:rPr lang="nb-NO" sz="2400" dirty="0" smtClean="0"/>
              <a:t> old </a:t>
            </a:r>
            <a:r>
              <a:rPr lang="nb-NO" sz="2400" dirty="0" err="1" smtClean="0"/>
              <a:t>vehicles</a:t>
            </a:r>
            <a:r>
              <a:rPr lang="nb-NO" sz="2400" dirty="0" smtClean="0"/>
              <a:t> have 87%</a:t>
            </a:r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smtClean="0"/>
              <a:t>So, </a:t>
            </a:r>
            <a:r>
              <a:rPr lang="nb-NO" sz="2400" dirty="0" err="1" smtClean="0"/>
              <a:t>the</a:t>
            </a:r>
            <a:r>
              <a:rPr lang="nb-NO" sz="2400" dirty="0" smtClean="0"/>
              <a:t> old </a:t>
            </a:r>
            <a:r>
              <a:rPr lang="nb-NO" sz="2400" dirty="0" err="1" smtClean="0"/>
              <a:t>vehicles</a:t>
            </a:r>
            <a:r>
              <a:rPr lang="nb-NO" sz="2400" dirty="0" smtClean="0"/>
              <a:t> have </a:t>
            </a:r>
            <a:r>
              <a:rPr lang="nb-NO" sz="2400" dirty="0" err="1" smtClean="0"/>
              <a:t>lower</a:t>
            </a:r>
            <a:r>
              <a:rPr lang="nb-NO" sz="2400" dirty="0" smtClean="0"/>
              <a:t> </a:t>
            </a:r>
            <a:r>
              <a:rPr lang="nb-NO" sz="2400" dirty="0" err="1" smtClean="0"/>
              <a:t>claim</a:t>
            </a:r>
            <a:r>
              <a:rPr lang="nb-NO" sz="2400" dirty="0" smtClean="0"/>
              <a:t> </a:t>
            </a:r>
            <a:r>
              <a:rPr lang="nb-NO" sz="2400" dirty="0" err="1" smtClean="0"/>
              <a:t>frequencies</a:t>
            </a:r>
            <a:r>
              <a:rPr lang="nb-NO" sz="2400" dirty="0" smtClean="0"/>
              <a:t> </a:t>
            </a:r>
            <a:r>
              <a:rPr lang="nb-NO" sz="2400" dirty="0" err="1" smtClean="0"/>
              <a:t>partly</a:t>
            </a:r>
            <a:r>
              <a:rPr lang="nb-NO" sz="2400" dirty="0" smtClean="0"/>
              <a:t> due to less </a:t>
            </a:r>
            <a:r>
              <a:rPr lang="nb-NO" sz="2400" dirty="0" err="1" smtClean="0"/>
              <a:t>exposure</a:t>
            </a:r>
            <a:r>
              <a:rPr lang="nb-NO" sz="2400" dirty="0" smtClean="0"/>
              <a:t> to risk</a:t>
            </a:r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smtClean="0"/>
              <a:t>This is </a:t>
            </a:r>
            <a:r>
              <a:rPr lang="nb-NO" sz="2400" dirty="0" err="1" smtClean="0"/>
              <a:t>quantified</a:t>
            </a:r>
            <a:r>
              <a:rPr lang="nb-NO" sz="2400" dirty="0" smtClean="0"/>
              <a:t>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regression</a:t>
            </a:r>
            <a:r>
              <a:rPr lang="nb-NO" sz="2400" dirty="0" smtClean="0"/>
              <a:t> </a:t>
            </a:r>
            <a:r>
              <a:rPr lang="nb-NO" sz="2400" dirty="0" err="1" smtClean="0"/>
              <a:t>model</a:t>
            </a:r>
            <a:r>
              <a:rPr lang="nb-NO" sz="2400" dirty="0" smtClean="0"/>
              <a:t> </a:t>
            </a:r>
            <a:r>
              <a:rPr lang="nb-NO" sz="2400" dirty="0" err="1" smtClean="0"/>
              <a:t>through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mileage</a:t>
            </a:r>
            <a:r>
              <a:rPr lang="nb-NO" sz="2400" dirty="0" smtClean="0"/>
              <a:t> </a:t>
            </a:r>
            <a:r>
              <a:rPr lang="nb-NO" sz="2400" dirty="0" err="1" smtClean="0"/>
              <a:t>factor</a:t>
            </a:r>
            <a:endParaRPr lang="nb-NO" sz="2400" dirty="0" smtClean="0"/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err="1" smtClean="0"/>
              <a:t>Conclusion</a:t>
            </a:r>
            <a:r>
              <a:rPr lang="nb-NO" sz="2400" dirty="0" smtClean="0"/>
              <a:t>: 2.3 is right for </a:t>
            </a:r>
            <a:r>
              <a:rPr lang="nb-NO" sz="2400" dirty="0" err="1" smtClean="0"/>
              <a:t>High/Low</a:t>
            </a:r>
            <a:r>
              <a:rPr lang="nb-NO" sz="2400" dirty="0" smtClean="0"/>
              <a:t> </a:t>
            </a:r>
            <a:r>
              <a:rPr lang="nb-NO" sz="2400" dirty="0" err="1" smtClean="0"/>
              <a:t>mileage</a:t>
            </a:r>
            <a:r>
              <a:rPr lang="nb-NO" sz="2400" dirty="0" smtClean="0"/>
              <a:t> </a:t>
            </a:r>
            <a:r>
              <a:rPr lang="nb-NO" sz="2400" dirty="0" err="1" smtClean="0"/>
              <a:t>if</a:t>
            </a:r>
            <a:r>
              <a:rPr lang="nb-NO" sz="2400" dirty="0" smtClean="0"/>
              <a:t> it is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only</a:t>
            </a:r>
            <a:r>
              <a:rPr lang="nb-NO" sz="2400" dirty="0" smtClean="0"/>
              <a:t> </a:t>
            </a:r>
            <a:r>
              <a:rPr lang="nb-NO" sz="2400" dirty="0" err="1" smtClean="0"/>
              <a:t>factor</a:t>
            </a:r>
            <a:endParaRPr lang="nb-NO" sz="2400" dirty="0" smtClean="0"/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err="1" smtClean="0"/>
              <a:t>If</a:t>
            </a:r>
            <a:r>
              <a:rPr lang="nb-NO" sz="2400" dirty="0" smtClean="0"/>
              <a:t> </a:t>
            </a:r>
            <a:r>
              <a:rPr lang="nb-NO" sz="2400" dirty="0" err="1" smtClean="0"/>
              <a:t>you</a:t>
            </a:r>
            <a:r>
              <a:rPr lang="nb-NO" sz="2400" dirty="0" smtClean="0"/>
              <a:t> have </a:t>
            </a:r>
            <a:r>
              <a:rPr lang="nb-NO" sz="2400" dirty="0" err="1" smtClean="0"/>
              <a:t>both</a:t>
            </a:r>
            <a:r>
              <a:rPr lang="nb-NO" sz="2400" dirty="0" smtClean="0"/>
              <a:t> </a:t>
            </a:r>
            <a:r>
              <a:rPr lang="nb-NO" sz="2400" dirty="0" err="1" smtClean="0"/>
              <a:t>factors</a:t>
            </a:r>
            <a:r>
              <a:rPr lang="nb-NO" sz="2400" dirty="0" smtClean="0"/>
              <a:t>, 2.0 is  </a:t>
            </a:r>
            <a:r>
              <a:rPr lang="nb-NO" sz="2400" dirty="0" err="1" smtClean="0"/>
              <a:t>the</a:t>
            </a:r>
            <a:r>
              <a:rPr lang="nb-NO" sz="2400" dirty="0" smtClean="0"/>
              <a:t> right </a:t>
            </a:r>
            <a:r>
              <a:rPr lang="nb-NO" sz="2400" dirty="0" err="1" smtClean="0"/>
              <a:t>relativity</a:t>
            </a:r>
            <a:endParaRPr lang="nb-NO" sz="2400" dirty="0" smtClean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3897426" cy="105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e 7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355160" y="87990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23679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/>
              <a:t>Example</a:t>
            </a:r>
            <a:r>
              <a:rPr lang="nb-NO" sz="2800" dirty="0"/>
              <a:t>: </a:t>
            </a:r>
            <a:r>
              <a:rPr lang="nb-NO" sz="2800" dirty="0" err="1"/>
              <a:t>car</a:t>
            </a:r>
            <a:r>
              <a:rPr lang="nb-NO" sz="2800" dirty="0"/>
              <a:t> </a:t>
            </a:r>
            <a:r>
              <a:rPr lang="nb-NO" sz="2800" dirty="0" err="1"/>
              <a:t>insurance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Hull </a:t>
            </a:r>
            <a:r>
              <a:rPr lang="nb-NO" dirty="0" err="1" smtClean="0"/>
              <a:t>coverage</a:t>
            </a:r>
            <a:r>
              <a:rPr lang="nb-NO" dirty="0" smtClean="0"/>
              <a:t> (i.e., </a:t>
            </a:r>
            <a:r>
              <a:rPr lang="nb-NO" dirty="0" err="1"/>
              <a:t>damages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vehicle</a:t>
            </a:r>
            <a:r>
              <a:rPr lang="nb-NO" dirty="0"/>
              <a:t> in a </a:t>
            </a:r>
            <a:r>
              <a:rPr lang="nb-NO" dirty="0" err="1" smtClean="0"/>
              <a:t>collision</a:t>
            </a:r>
            <a:r>
              <a:rPr lang="nb-NO" dirty="0" smtClean="0"/>
              <a:t> </a:t>
            </a:r>
            <a:r>
              <a:rPr lang="nb-NO" dirty="0"/>
              <a:t>or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sudden</a:t>
            </a:r>
            <a:r>
              <a:rPr lang="nb-NO" dirty="0"/>
              <a:t> and </a:t>
            </a:r>
            <a:r>
              <a:rPr lang="nb-NO" dirty="0" err="1"/>
              <a:t>unforeseen</a:t>
            </a:r>
            <a:r>
              <a:rPr lang="nb-NO" dirty="0"/>
              <a:t> </a:t>
            </a:r>
            <a:r>
              <a:rPr lang="nb-NO" dirty="0" err="1" smtClean="0"/>
              <a:t>damage</a:t>
            </a:r>
            <a:r>
              <a:rPr lang="nb-NO" dirty="0" smtClean="0"/>
              <a:t>)</a:t>
            </a:r>
          </a:p>
          <a:p>
            <a:r>
              <a:rPr lang="nb-NO" dirty="0" smtClean="0"/>
              <a:t>Time </a:t>
            </a:r>
            <a:r>
              <a:rPr lang="nb-NO" dirty="0" err="1" smtClean="0"/>
              <a:t>period</a:t>
            </a:r>
            <a:r>
              <a:rPr lang="nb-NO" dirty="0" smtClean="0"/>
              <a:t> for parameter </a:t>
            </a:r>
            <a:r>
              <a:rPr lang="nb-NO" dirty="0" err="1" smtClean="0"/>
              <a:t>estimation</a:t>
            </a:r>
            <a:r>
              <a:rPr lang="nb-NO" dirty="0" smtClean="0"/>
              <a:t>: 2 </a:t>
            </a:r>
            <a:r>
              <a:rPr lang="nb-NO" dirty="0" err="1" smtClean="0"/>
              <a:t>years</a:t>
            </a:r>
            <a:endParaRPr lang="nb-NO" dirty="0" smtClean="0"/>
          </a:p>
          <a:p>
            <a:r>
              <a:rPr lang="nb-NO" dirty="0" err="1" smtClean="0"/>
              <a:t>Covariates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Driving </a:t>
            </a:r>
            <a:r>
              <a:rPr lang="nb-NO" dirty="0" err="1" smtClean="0"/>
              <a:t>length</a:t>
            </a:r>
            <a:endParaRPr lang="nb-NO" dirty="0" smtClean="0"/>
          </a:p>
          <a:p>
            <a:pPr lvl="1"/>
            <a:r>
              <a:rPr lang="nb-NO" dirty="0" err="1" smtClean="0"/>
              <a:t>Car</a:t>
            </a:r>
            <a:r>
              <a:rPr lang="nb-NO" dirty="0" smtClean="0"/>
              <a:t> age</a:t>
            </a:r>
          </a:p>
          <a:p>
            <a:pPr lvl="1"/>
            <a:r>
              <a:rPr lang="nb-NO" dirty="0" smtClean="0"/>
              <a:t>Region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car</a:t>
            </a:r>
            <a:r>
              <a:rPr lang="nb-NO" dirty="0" smtClean="0"/>
              <a:t> </a:t>
            </a:r>
            <a:r>
              <a:rPr lang="nb-NO" dirty="0" err="1" smtClean="0"/>
              <a:t>owner</a:t>
            </a:r>
            <a:endParaRPr lang="nb-NO" dirty="0" smtClean="0"/>
          </a:p>
          <a:p>
            <a:pPr lvl="1"/>
            <a:r>
              <a:rPr lang="nb-NO" dirty="0" smtClean="0"/>
              <a:t>Tariff </a:t>
            </a:r>
            <a:r>
              <a:rPr lang="nb-NO" dirty="0" err="1" smtClean="0"/>
              <a:t>class</a:t>
            </a:r>
            <a:endParaRPr lang="nb-NO" dirty="0" smtClean="0"/>
          </a:p>
          <a:p>
            <a:pPr lvl="1"/>
            <a:r>
              <a:rPr lang="nb-NO" dirty="0" smtClean="0"/>
              <a:t>Bonus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insured</a:t>
            </a:r>
            <a:r>
              <a:rPr lang="nb-NO" dirty="0" smtClean="0"/>
              <a:t> </a:t>
            </a:r>
            <a:r>
              <a:rPr lang="nb-NO" dirty="0" err="1" smtClean="0"/>
              <a:t>vehicle</a:t>
            </a:r>
            <a:endParaRPr lang="nb-NO" dirty="0" smtClean="0"/>
          </a:p>
          <a:p>
            <a:r>
              <a:rPr lang="nb-NO" dirty="0" smtClean="0"/>
              <a:t>2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tested</a:t>
            </a:r>
            <a:r>
              <a:rPr lang="nb-NO" dirty="0" smtClean="0"/>
              <a:t> and </a:t>
            </a:r>
            <a:r>
              <a:rPr lang="nb-NO" dirty="0" err="1" smtClean="0"/>
              <a:t>compared</a:t>
            </a:r>
            <a:r>
              <a:rPr lang="nb-NO" dirty="0" smtClean="0"/>
              <a:t> – Gamma and </a:t>
            </a:r>
            <a:r>
              <a:rPr lang="nb-NO" dirty="0" err="1" smtClean="0"/>
              <a:t>lognormal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28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780928"/>
            <a:ext cx="3901165" cy="2000121"/>
          </a:xfrm>
          <a:prstGeom prst="rect">
            <a:avLst/>
          </a:prstGeom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4040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210"/>
            <a:ext cx="7875590" cy="936203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Evaluation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model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model</a:t>
            </a:r>
            <a:r>
              <a:rPr lang="nb-NO" dirty="0" smtClean="0"/>
              <a:t> is </a:t>
            </a:r>
            <a:r>
              <a:rPr lang="nb-NO" dirty="0" err="1" smtClean="0"/>
              <a:t>evaluated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respect</a:t>
            </a:r>
            <a:r>
              <a:rPr lang="nb-NO" dirty="0" smtClean="0"/>
              <a:t> to </a:t>
            </a:r>
            <a:r>
              <a:rPr lang="nb-NO" dirty="0" err="1" smtClean="0"/>
              <a:t>fit</a:t>
            </a:r>
            <a:r>
              <a:rPr lang="nb-NO" dirty="0" smtClean="0"/>
              <a:t>, </a:t>
            </a:r>
            <a:r>
              <a:rPr lang="nb-NO" dirty="0" err="1" smtClean="0"/>
              <a:t>result</a:t>
            </a:r>
            <a:r>
              <a:rPr lang="nb-NO" dirty="0" smtClean="0"/>
              <a:t>, </a:t>
            </a:r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, type 3 </a:t>
            </a:r>
            <a:r>
              <a:rPr lang="nb-NO" dirty="0" err="1" smtClean="0"/>
              <a:t>analysis</a:t>
            </a:r>
            <a:r>
              <a:rPr lang="nb-NO" dirty="0" smtClean="0"/>
              <a:t> and QQ </a:t>
            </a:r>
            <a:r>
              <a:rPr lang="nb-NO" dirty="0" smtClean="0"/>
              <a:t>plot</a:t>
            </a:r>
            <a:endParaRPr lang="nb-NO" dirty="0" smtClean="0"/>
          </a:p>
          <a:p>
            <a:r>
              <a:rPr lang="nb-NO" dirty="0" err="1" smtClean="0"/>
              <a:t>Fit</a:t>
            </a:r>
            <a:r>
              <a:rPr lang="nb-NO" dirty="0" smtClean="0"/>
              <a:t>: </a:t>
            </a:r>
            <a:r>
              <a:rPr lang="nb-NO" dirty="0" err="1" smtClean="0"/>
              <a:t>ordinary</a:t>
            </a:r>
            <a:r>
              <a:rPr lang="nb-NO" dirty="0" smtClean="0"/>
              <a:t> 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measures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evaluated</a:t>
            </a:r>
            <a:endParaRPr lang="nb-NO" dirty="0" smtClean="0"/>
          </a:p>
          <a:p>
            <a:r>
              <a:rPr lang="nb-NO" dirty="0" err="1" smtClean="0"/>
              <a:t>Results</a:t>
            </a:r>
            <a:r>
              <a:rPr lang="nb-NO" dirty="0" smtClean="0"/>
              <a:t>: parameter </a:t>
            </a:r>
            <a:r>
              <a:rPr lang="nb-NO" dirty="0" err="1" smtClean="0"/>
              <a:t>estimates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presented</a:t>
            </a:r>
            <a:endParaRPr lang="nb-NO" dirty="0" smtClean="0"/>
          </a:p>
          <a:p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: </a:t>
            </a:r>
            <a:r>
              <a:rPr lang="nb-NO" dirty="0" err="1" smtClean="0"/>
              <a:t>the</a:t>
            </a:r>
            <a:r>
              <a:rPr lang="nb-NO" dirty="0" smtClean="0"/>
              <a:t> data material is </a:t>
            </a:r>
            <a:r>
              <a:rPr lang="nb-NO" dirty="0" err="1" smtClean="0"/>
              <a:t>split</a:t>
            </a:r>
            <a:r>
              <a:rPr lang="nb-NO" dirty="0" smtClean="0"/>
              <a:t> in </a:t>
            </a:r>
            <a:r>
              <a:rPr lang="nb-NO" dirty="0" err="1" smtClean="0"/>
              <a:t>two</a:t>
            </a:r>
            <a:r>
              <a:rPr lang="nb-NO" dirty="0" smtClean="0"/>
              <a:t>, </a:t>
            </a:r>
            <a:r>
              <a:rPr lang="nb-NO" dirty="0" err="1" smtClean="0"/>
              <a:t>independent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. The </a:t>
            </a:r>
            <a:r>
              <a:rPr lang="nb-NO" dirty="0" err="1" smtClean="0"/>
              <a:t>model</a:t>
            </a:r>
            <a:r>
              <a:rPr lang="nb-NO" dirty="0" smtClean="0"/>
              <a:t> is </a:t>
            </a:r>
            <a:r>
              <a:rPr lang="nb-NO" dirty="0" err="1" smtClean="0"/>
              <a:t>calibrated</a:t>
            </a:r>
            <a:r>
              <a:rPr lang="nb-NO" dirty="0" smtClean="0"/>
              <a:t> (i.e., </a:t>
            </a:r>
            <a:r>
              <a:rPr lang="nb-NO" dirty="0" err="1" smtClean="0"/>
              <a:t>estimated</a:t>
            </a:r>
            <a:r>
              <a:rPr lang="nb-NO" dirty="0" smtClean="0"/>
              <a:t>)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half and </a:t>
            </a:r>
            <a:r>
              <a:rPr lang="nb-NO" dirty="0" err="1" smtClean="0"/>
              <a:t>validated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half</a:t>
            </a:r>
          </a:p>
          <a:p>
            <a:r>
              <a:rPr lang="nb-NO" dirty="0" smtClean="0"/>
              <a:t>Type 3 </a:t>
            </a:r>
            <a:r>
              <a:rPr lang="nb-NO" dirty="0" err="1" smtClean="0"/>
              <a:t>analysis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r>
              <a:rPr lang="nb-NO" dirty="0" smtClean="0"/>
              <a:t>: </a:t>
            </a:r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by </a:t>
            </a:r>
            <a:r>
              <a:rPr lang="nb-NO" dirty="0" err="1" smtClean="0"/>
              <a:t>including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smtClean="0"/>
              <a:t>variable?</a:t>
            </a:r>
          </a:p>
          <a:p>
            <a:r>
              <a:rPr lang="nb-NO" dirty="0" err="1" smtClean="0"/>
              <a:t>QQplot</a:t>
            </a:r>
            <a:r>
              <a:rPr lang="nb-NO" dirty="0" smtClean="0"/>
              <a:t>: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9885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67650" cy="71973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The world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Poisson</a:t>
            </a:r>
            <a:r>
              <a:rPr lang="nb-NO" sz="2800" dirty="0" smtClean="0"/>
              <a:t> (</a:t>
            </a:r>
            <a:r>
              <a:rPr lang="nb-NO" sz="2800" dirty="0" err="1" smtClean="0"/>
              <a:t>Chapter</a:t>
            </a:r>
            <a:r>
              <a:rPr lang="nb-NO" sz="2800" dirty="0" smtClean="0"/>
              <a:t> 8.2)</a:t>
            </a: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6FFA7-8DB0-475A-869C-953EA25CFCF0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cxnSp>
        <p:nvCxnSpPr>
          <p:cNvPr id="5" name="Rett pil 4"/>
          <p:cNvCxnSpPr/>
          <p:nvPr/>
        </p:nvCxnSpPr>
        <p:spPr>
          <a:xfrm flipV="1">
            <a:off x="1691680" y="2052222"/>
            <a:ext cx="4896544" cy="11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1907704" y="199124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4355976" y="199124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1691680" y="213526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t</a:t>
            </a:r>
            <a:r>
              <a:rPr lang="nb-NO" sz="1200" baseline="-25000" dirty="0" smtClean="0"/>
              <a:t>0</a:t>
            </a:r>
            <a:r>
              <a:rPr lang="nb-NO" sz="1200" dirty="0" smtClean="0"/>
              <a:t>=0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084168" y="2124230"/>
            <a:ext cx="489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t</a:t>
            </a:r>
            <a:r>
              <a:rPr lang="nb-NO" sz="1200" baseline="-25000" dirty="0" err="1" smtClean="0"/>
              <a:t>k</a:t>
            </a:r>
            <a:r>
              <a:rPr lang="nb-NO" sz="1200" dirty="0" err="1" smtClean="0"/>
              <a:t>=T</a:t>
            </a:r>
            <a:r>
              <a:rPr lang="nb-NO" sz="1200" baseline="-25000" dirty="0" smtClean="0"/>
              <a:t> </a:t>
            </a:r>
          </a:p>
        </p:txBody>
      </p:sp>
      <p:sp>
        <p:nvSpPr>
          <p:cNvPr id="11" name="Høyre klammeparentes 10"/>
          <p:cNvSpPr/>
          <p:nvPr/>
        </p:nvSpPr>
        <p:spPr>
          <a:xfrm rot="-5400000">
            <a:off x="3486545" y="626023"/>
            <a:ext cx="132983" cy="1562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2843808" y="1052736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Number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claims</a:t>
            </a:r>
            <a:endParaRPr lang="nb-NO" sz="1200" dirty="0" smtClean="0"/>
          </a:p>
        </p:txBody>
      </p:sp>
      <p:cxnSp>
        <p:nvCxnSpPr>
          <p:cNvPr id="16" name="Rett linje 15"/>
          <p:cNvCxnSpPr/>
          <p:nvPr/>
        </p:nvCxnSpPr>
        <p:spPr>
          <a:xfrm>
            <a:off x="2627784" y="199746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3203848" y="198884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>
            <a:off x="3779912" y="198884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6228184" y="199746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/>
          <p:cNvSpPr txBox="1"/>
          <p:nvPr/>
        </p:nvSpPr>
        <p:spPr>
          <a:xfrm>
            <a:off x="2411760" y="2124230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t</a:t>
            </a:r>
            <a:r>
              <a:rPr lang="nb-NO" sz="1200" baseline="-25000" dirty="0" smtClean="0"/>
              <a:t>k-2</a:t>
            </a:r>
            <a:endParaRPr lang="nb-NO" sz="1200" dirty="0" smtClean="0"/>
          </a:p>
        </p:txBody>
      </p:sp>
      <p:sp>
        <p:nvSpPr>
          <p:cNvPr id="21" name="TekstSylinder 20"/>
          <p:cNvSpPr txBox="1"/>
          <p:nvPr/>
        </p:nvSpPr>
        <p:spPr>
          <a:xfrm>
            <a:off x="3049258" y="213526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t</a:t>
            </a:r>
            <a:r>
              <a:rPr lang="nb-NO" sz="1200" baseline="-25000" dirty="0" smtClean="0"/>
              <a:t>k-1</a:t>
            </a:r>
            <a:endParaRPr lang="nb-NO" sz="1200" dirty="0" smtClean="0"/>
          </a:p>
        </p:txBody>
      </p:sp>
      <p:sp>
        <p:nvSpPr>
          <p:cNvPr id="22" name="TekstSylinder 21"/>
          <p:cNvSpPr txBox="1"/>
          <p:nvPr/>
        </p:nvSpPr>
        <p:spPr>
          <a:xfrm>
            <a:off x="3625322" y="212423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t</a:t>
            </a:r>
            <a:r>
              <a:rPr lang="nb-NO" sz="1200" baseline="-25000" dirty="0" err="1" smtClean="0"/>
              <a:t>k</a:t>
            </a:r>
            <a:endParaRPr lang="nb-NO" sz="1200" dirty="0" smtClean="0"/>
          </a:p>
        </p:txBody>
      </p:sp>
      <p:sp>
        <p:nvSpPr>
          <p:cNvPr id="23" name="TekstSylinder 22"/>
          <p:cNvSpPr txBox="1"/>
          <p:nvPr/>
        </p:nvSpPr>
        <p:spPr>
          <a:xfrm>
            <a:off x="4211960" y="2124230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t</a:t>
            </a:r>
            <a:r>
              <a:rPr lang="nb-NO" sz="1200" baseline="-25000" dirty="0" smtClean="0"/>
              <a:t>k+1</a:t>
            </a:r>
            <a:endParaRPr lang="nb-NO" sz="1200" dirty="0" smtClean="0"/>
          </a:p>
        </p:txBody>
      </p:sp>
      <p:sp>
        <p:nvSpPr>
          <p:cNvPr id="24" name="TekstSylinder 23"/>
          <p:cNvSpPr txBox="1"/>
          <p:nvPr/>
        </p:nvSpPr>
        <p:spPr>
          <a:xfrm>
            <a:off x="2761226" y="141518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I</a:t>
            </a:r>
            <a:r>
              <a:rPr lang="nb-NO" sz="1200" baseline="-25000" dirty="0" smtClean="0"/>
              <a:t>k-1</a:t>
            </a:r>
            <a:endParaRPr lang="nb-NO" sz="1200" dirty="0" smtClean="0"/>
          </a:p>
        </p:txBody>
      </p:sp>
      <p:sp>
        <p:nvSpPr>
          <p:cNvPr id="25" name="TekstSylinder 24"/>
          <p:cNvSpPr txBox="1"/>
          <p:nvPr/>
        </p:nvSpPr>
        <p:spPr>
          <a:xfrm>
            <a:off x="3265282" y="141277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I</a:t>
            </a:r>
            <a:r>
              <a:rPr lang="nb-NO" sz="1200" baseline="-25000" dirty="0" err="1" smtClean="0"/>
              <a:t>k</a:t>
            </a:r>
            <a:endParaRPr lang="nb-NO" sz="1200" dirty="0" smtClean="0"/>
          </a:p>
        </p:txBody>
      </p:sp>
      <p:sp>
        <p:nvSpPr>
          <p:cNvPr id="26" name="TekstSylinder 25"/>
          <p:cNvSpPr txBox="1"/>
          <p:nvPr/>
        </p:nvSpPr>
        <p:spPr>
          <a:xfrm>
            <a:off x="3860708" y="1412776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I</a:t>
            </a:r>
            <a:r>
              <a:rPr lang="nb-NO" sz="1200" baseline="-25000" dirty="0" smtClean="0"/>
              <a:t>k+1</a:t>
            </a:r>
            <a:endParaRPr lang="nb-NO" sz="1200" dirty="0" smtClean="0"/>
          </a:p>
        </p:txBody>
      </p:sp>
      <p:cxnSp>
        <p:nvCxnSpPr>
          <p:cNvPr id="30" name="Rett pil 29"/>
          <p:cNvCxnSpPr/>
          <p:nvPr/>
        </p:nvCxnSpPr>
        <p:spPr>
          <a:xfrm>
            <a:off x="2987824" y="16288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>
            <a:off x="3491880" y="16288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>
            <a:off x="3995936" y="16288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899592" y="249289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What</a:t>
            </a:r>
            <a:r>
              <a:rPr lang="nb-NO" sz="1600" dirty="0" smtClean="0"/>
              <a:t> is rare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dirty="0" err="1" smtClean="0"/>
              <a:t>described</a:t>
            </a:r>
            <a:r>
              <a:rPr lang="nb-NO" sz="1600" dirty="0" smtClean="0"/>
              <a:t> </a:t>
            </a:r>
            <a:r>
              <a:rPr lang="nb-NO" sz="1600" dirty="0" err="1" smtClean="0"/>
              <a:t>mathematically</a:t>
            </a:r>
            <a:r>
              <a:rPr lang="nb-NO" sz="1600" dirty="0" smtClean="0"/>
              <a:t> by </a:t>
            </a:r>
            <a:r>
              <a:rPr lang="nb-NO" sz="1600" dirty="0" err="1" smtClean="0"/>
              <a:t>cutting</a:t>
            </a:r>
            <a:r>
              <a:rPr lang="nb-NO" sz="1600" dirty="0" smtClean="0"/>
              <a:t> a given time </a:t>
            </a:r>
            <a:r>
              <a:rPr lang="nb-NO" sz="1600" dirty="0" err="1" smtClean="0"/>
              <a:t>period</a:t>
            </a:r>
            <a:r>
              <a:rPr lang="nb-NO" sz="1600" dirty="0" smtClean="0"/>
              <a:t> T </a:t>
            </a:r>
            <a:r>
              <a:rPr lang="nb-NO" sz="1600" dirty="0" err="1" smtClean="0"/>
              <a:t>into</a:t>
            </a:r>
            <a:r>
              <a:rPr lang="nb-NO" sz="1600" dirty="0" smtClean="0"/>
              <a:t> K </a:t>
            </a:r>
            <a:r>
              <a:rPr lang="nb-NO" sz="1600" dirty="0" err="1" smtClean="0"/>
              <a:t>small</a:t>
            </a:r>
            <a:r>
              <a:rPr lang="nb-NO" sz="1600" dirty="0" smtClean="0"/>
              <a:t> pieces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equal</a:t>
            </a:r>
            <a:r>
              <a:rPr lang="nb-NO" sz="1600" dirty="0" smtClean="0"/>
              <a:t> </a:t>
            </a:r>
            <a:r>
              <a:rPr lang="nb-NO" sz="1600" dirty="0" err="1" smtClean="0"/>
              <a:t>length</a:t>
            </a:r>
            <a:r>
              <a:rPr lang="nb-NO" sz="1600" dirty="0" smtClean="0"/>
              <a:t> </a:t>
            </a:r>
            <a:r>
              <a:rPr lang="nb-NO" sz="1600" dirty="0" err="1" smtClean="0"/>
              <a:t>h=T/K</a:t>
            </a:r>
            <a:endParaRPr lang="nb-NO" sz="1600" dirty="0" smtClean="0"/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On </a:t>
            </a:r>
            <a:r>
              <a:rPr lang="nb-NO" sz="1600" dirty="0" err="1" smtClean="0"/>
              <a:t>short</a:t>
            </a:r>
            <a:r>
              <a:rPr lang="nb-NO" sz="1600" dirty="0" smtClean="0"/>
              <a:t> </a:t>
            </a:r>
            <a:r>
              <a:rPr lang="nb-NO" sz="1600" dirty="0" err="1" smtClean="0"/>
              <a:t>intervals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chance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more </a:t>
            </a:r>
            <a:r>
              <a:rPr lang="nb-NO" sz="1600" dirty="0" err="1" smtClean="0"/>
              <a:t>than</a:t>
            </a:r>
            <a:r>
              <a:rPr lang="nb-NO" sz="1600" dirty="0" smtClean="0"/>
              <a:t> </a:t>
            </a:r>
            <a:r>
              <a:rPr lang="nb-NO" sz="1600" dirty="0" err="1" smtClean="0"/>
              <a:t>one</a:t>
            </a:r>
            <a:r>
              <a:rPr lang="nb-NO" sz="1600" dirty="0" smtClean="0"/>
              <a:t> </a:t>
            </a:r>
            <a:r>
              <a:rPr lang="nb-NO" sz="1600" dirty="0" err="1" smtClean="0"/>
              <a:t>incident</a:t>
            </a:r>
            <a:r>
              <a:rPr lang="nb-NO" sz="1600" dirty="0" smtClean="0"/>
              <a:t> is </a:t>
            </a:r>
            <a:r>
              <a:rPr lang="nb-NO" sz="1600" dirty="0" err="1" smtClean="0"/>
              <a:t>remote</a:t>
            </a:r>
            <a:endParaRPr lang="nb-NO" sz="1600" dirty="0" smtClean="0"/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Assuming</a:t>
            </a:r>
            <a:r>
              <a:rPr lang="nb-NO" sz="1600" dirty="0" smtClean="0"/>
              <a:t> </a:t>
            </a:r>
            <a:r>
              <a:rPr lang="nb-NO" sz="1600" dirty="0" err="1" smtClean="0"/>
              <a:t>no</a:t>
            </a:r>
            <a:r>
              <a:rPr lang="nb-NO" sz="1600" dirty="0" smtClean="0"/>
              <a:t> more </a:t>
            </a:r>
            <a:r>
              <a:rPr lang="nb-NO" sz="1600" dirty="0" err="1" smtClean="0"/>
              <a:t>than</a:t>
            </a:r>
            <a:r>
              <a:rPr lang="nb-NO" sz="1600" dirty="0" smtClean="0"/>
              <a:t> 1 </a:t>
            </a:r>
            <a:r>
              <a:rPr lang="nb-NO" sz="1600" dirty="0" err="1" smtClean="0"/>
              <a:t>event</a:t>
            </a:r>
            <a:r>
              <a:rPr lang="nb-NO" sz="1600" dirty="0" smtClean="0"/>
              <a:t> per </a:t>
            </a:r>
            <a:r>
              <a:rPr lang="nb-NO" sz="1600" dirty="0" err="1" smtClean="0"/>
              <a:t>interval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count</a:t>
            </a:r>
            <a:r>
              <a:rPr lang="nb-NO" sz="1600" dirty="0" smtClean="0"/>
              <a:t> for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entire</a:t>
            </a:r>
            <a:r>
              <a:rPr lang="nb-NO" sz="1600" dirty="0" smtClean="0"/>
              <a:t> </a:t>
            </a:r>
            <a:r>
              <a:rPr lang="nb-NO" sz="1600" dirty="0" err="1" smtClean="0"/>
              <a:t>period</a:t>
            </a:r>
            <a:r>
              <a:rPr lang="nb-NO" sz="1600" dirty="0" smtClean="0"/>
              <a:t> is </a:t>
            </a:r>
          </a:p>
          <a:p>
            <a:pPr marL="0" indent="0">
              <a:buClr>
                <a:schemeClr val="accent2"/>
              </a:buClr>
            </a:pPr>
            <a:endParaRPr lang="nb-NO" sz="1600" dirty="0" smtClean="0"/>
          </a:p>
          <a:p>
            <a:pPr marL="0" indent="0">
              <a:buClr>
                <a:schemeClr val="accent2"/>
              </a:buClr>
            </a:pPr>
            <a:r>
              <a:rPr lang="nb-NO" sz="1600" dirty="0" smtClean="0"/>
              <a:t>	N=I</a:t>
            </a:r>
            <a:r>
              <a:rPr lang="nb-NO" sz="1600" baseline="-25000" dirty="0" smtClean="0"/>
              <a:t>1</a:t>
            </a:r>
            <a:r>
              <a:rPr lang="nb-NO" sz="1600" dirty="0" smtClean="0"/>
              <a:t>+...+I</a:t>
            </a:r>
            <a:r>
              <a:rPr lang="nb-NO" sz="1600" baseline="-25000" dirty="0" smtClean="0"/>
              <a:t>K </a:t>
            </a:r>
            <a:r>
              <a:rPr lang="nb-NO" sz="1600" dirty="0" smtClean="0"/>
              <a:t>,	</a:t>
            </a:r>
            <a:r>
              <a:rPr lang="nb-NO" sz="1600" dirty="0" err="1" smtClean="0"/>
              <a:t>where</a:t>
            </a:r>
            <a:r>
              <a:rPr lang="nb-NO" sz="1600" dirty="0" smtClean="0"/>
              <a:t> </a:t>
            </a:r>
            <a:r>
              <a:rPr lang="nb-NO" sz="1600" dirty="0" err="1" smtClean="0"/>
              <a:t>I</a:t>
            </a:r>
            <a:r>
              <a:rPr lang="nb-NO" sz="1600" baseline="-25000" dirty="0" err="1" smtClean="0"/>
              <a:t>j</a:t>
            </a:r>
            <a:r>
              <a:rPr lang="nb-NO" sz="1600" baseline="-25000" dirty="0" smtClean="0"/>
              <a:t> </a:t>
            </a:r>
            <a:r>
              <a:rPr lang="nb-NO" sz="1600" dirty="0" smtClean="0"/>
              <a:t> is </a:t>
            </a:r>
            <a:r>
              <a:rPr lang="nb-NO" sz="1600" dirty="0" err="1" smtClean="0"/>
              <a:t>either</a:t>
            </a:r>
            <a:r>
              <a:rPr lang="nb-NO" sz="1600" dirty="0" smtClean="0"/>
              <a:t> 0 or 1 for j=1,...,K</a:t>
            </a:r>
            <a:endParaRPr lang="nb-NO" sz="1600" baseline="-25000" dirty="0" smtClean="0"/>
          </a:p>
        </p:txBody>
      </p:sp>
      <p:sp>
        <p:nvSpPr>
          <p:cNvPr id="34" name="TekstSylinder 33"/>
          <p:cNvSpPr txBox="1"/>
          <p:nvPr/>
        </p:nvSpPr>
        <p:spPr>
          <a:xfrm>
            <a:off x="899592" y="422108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If</a:t>
            </a:r>
            <a:r>
              <a:rPr lang="nb-NO" sz="1600" dirty="0" smtClean="0"/>
              <a:t> </a:t>
            </a:r>
            <a:r>
              <a:rPr lang="nb-NO" sz="1600" dirty="0" err="1" smtClean="0"/>
              <a:t>p=Pr</a:t>
            </a:r>
            <a:r>
              <a:rPr lang="nb-NO" sz="1600" dirty="0" smtClean="0"/>
              <a:t>(I</a:t>
            </a:r>
            <a:r>
              <a:rPr lang="nb-NO" sz="1600" baseline="-25000" dirty="0" smtClean="0"/>
              <a:t>k</a:t>
            </a:r>
            <a:r>
              <a:rPr lang="nb-NO" sz="1600" dirty="0" smtClean="0"/>
              <a:t>=1) is </a:t>
            </a:r>
            <a:r>
              <a:rPr lang="nb-NO" sz="1600" dirty="0" err="1" smtClean="0"/>
              <a:t>equal</a:t>
            </a:r>
            <a:r>
              <a:rPr lang="nb-NO" sz="1600" dirty="0" smtClean="0"/>
              <a:t> for all k and </a:t>
            </a:r>
            <a:r>
              <a:rPr lang="nb-NO" sz="1600" dirty="0" err="1" smtClean="0"/>
              <a:t>events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independent, </a:t>
            </a:r>
            <a:r>
              <a:rPr lang="nb-NO" sz="1600" dirty="0" err="1" smtClean="0"/>
              <a:t>this</a:t>
            </a:r>
            <a:r>
              <a:rPr lang="nb-NO" sz="1600" dirty="0" smtClean="0"/>
              <a:t> is an </a:t>
            </a:r>
            <a:r>
              <a:rPr lang="nb-NO" sz="1600" dirty="0" err="1" smtClean="0"/>
              <a:t>ordinary</a:t>
            </a:r>
            <a:r>
              <a:rPr lang="nb-NO" sz="1600" dirty="0" smtClean="0"/>
              <a:t> </a:t>
            </a:r>
            <a:r>
              <a:rPr lang="nb-NO" sz="1600" dirty="0" err="1" smtClean="0"/>
              <a:t>Bernoulli</a:t>
            </a:r>
            <a:r>
              <a:rPr lang="nb-NO" sz="1600" dirty="0" smtClean="0"/>
              <a:t> series</a:t>
            </a:r>
            <a:endParaRPr lang="nb-NO" sz="1600" baseline="-25000" dirty="0" smtClean="0"/>
          </a:p>
        </p:txBody>
      </p:sp>
      <p:graphicFrame>
        <p:nvGraphicFramePr>
          <p:cNvPr id="35" name="Objekt 34"/>
          <p:cNvGraphicFramePr>
            <a:graphicFrameLocks noChangeAspect="1"/>
          </p:cNvGraphicFramePr>
          <p:nvPr/>
        </p:nvGraphicFramePr>
        <p:xfrm>
          <a:off x="1619672" y="4869160"/>
          <a:ext cx="5061746" cy="635124"/>
        </p:xfrm>
        <a:graphic>
          <a:graphicData uri="http://schemas.openxmlformats.org/presentationml/2006/ole">
            <p:oleObj spid="_x0000_s1032" name="Equation" r:id="rId3" imgW="3340100" imgH="419100" progId="Equation.3">
              <p:embed/>
            </p:oleObj>
          </a:graphicData>
        </a:graphic>
      </p:graphicFrame>
      <p:sp>
        <p:nvSpPr>
          <p:cNvPr id="36" name="TekstSylinder 35"/>
          <p:cNvSpPr txBox="1"/>
          <p:nvPr/>
        </p:nvSpPr>
        <p:spPr>
          <a:xfrm>
            <a:off x="1043608" y="5661248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Assume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p is </a:t>
            </a:r>
            <a:r>
              <a:rPr lang="nb-NO" sz="1600" dirty="0" err="1" smtClean="0"/>
              <a:t>proportional</a:t>
            </a:r>
            <a:r>
              <a:rPr lang="nb-NO" sz="1600" dirty="0" smtClean="0"/>
              <a:t> to h and </a:t>
            </a:r>
            <a:r>
              <a:rPr lang="nb-NO" sz="1600" dirty="0" err="1" smtClean="0"/>
              <a:t>set</a:t>
            </a:r>
            <a:r>
              <a:rPr lang="nb-NO" sz="1600" dirty="0" smtClean="0"/>
              <a:t> </a:t>
            </a:r>
            <a:endParaRPr lang="nb-NO" sz="1600" baseline="-25000" dirty="0" smtClean="0"/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/>
        </p:nvGraphicFramePr>
        <p:xfrm>
          <a:off x="5004048" y="5687126"/>
          <a:ext cx="685924" cy="296616"/>
        </p:xfrm>
        <a:graphic>
          <a:graphicData uri="http://schemas.openxmlformats.org/presentationml/2006/ole">
            <p:oleObj spid="_x0000_s1033" name="Equation" r:id="rId4" imgW="469696" imgH="203112" progId="Equation.3">
              <p:embed/>
            </p:oleObj>
          </a:graphicData>
        </a:graphic>
      </p:graphicFrame>
      <p:sp>
        <p:nvSpPr>
          <p:cNvPr id="38" name="TekstSylinder 37"/>
          <p:cNvSpPr txBox="1"/>
          <p:nvPr/>
        </p:nvSpPr>
        <p:spPr>
          <a:xfrm>
            <a:off x="5724128" y="565262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</a:pPr>
            <a:r>
              <a:rPr lang="nb-NO" sz="1600" dirty="0" err="1" smtClean="0"/>
              <a:t>where</a:t>
            </a:r>
            <a:endParaRPr lang="nb-NO" sz="1600" baseline="-25000" dirty="0" smtClean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516216" y="5733256"/>
          <a:ext cx="222250" cy="241300"/>
        </p:xfrm>
        <a:graphic>
          <a:graphicData uri="http://schemas.openxmlformats.org/presentationml/2006/ole">
            <p:oleObj spid="_x0000_s1034" name="Equation" r:id="rId5" imgW="152268" imgH="164957" progId="Equation.3">
              <p:embed/>
            </p:oleObj>
          </a:graphicData>
        </a:graphic>
      </p:graphicFrame>
      <p:sp>
        <p:nvSpPr>
          <p:cNvPr id="40" name="TekstSylinder 39"/>
          <p:cNvSpPr txBox="1"/>
          <p:nvPr/>
        </p:nvSpPr>
        <p:spPr>
          <a:xfrm>
            <a:off x="1043608" y="5970766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</a:pPr>
            <a:r>
              <a:rPr lang="nb-NO" sz="1600" dirty="0" smtClean="0"/>
              <a:t>is an </a:t>
            </a:r>
            <a:r>
              <a:rPr lang="nb-NO" sz="1600" dirty="0" err="1" smtClean="0"/>
              <a:t>intensity</a:t>
            </a:r>
            <a:r>
              <a:rPr lang="nb-NO" sz="1600" dirty="0" smtClean="0"/>
              <a:t> </a:t>
            </a:r>
            <a:r>
              <a:rPr lang="nb-NO" sz="1600" dirty="0" err="1" smtClean="0"/>
              <a:t>which</a:t>
            </a:r>
            <a:r>
              <a:rPr lang="nb-NO" sz="1600" dirty="0" smtClean="0"/>
              <a:t> </a:t>
            </a:r>
            <a:r>
              <a:rPr lang="nb-NO" sz="1600" dirty="0" err="1" smtClean="0"/>
              <a:t>applies</a:t>
            </a:r>
            <a:r>
              <a:rPr lang="nb-NO" sz="1600" dirty="0" smtClean="0"/>
              <a:t> per time </a:t>
            </a:r>
            <a:r>
              <a:rPr lang="nb-NO" sz="1600" dirty="0" err="1" smtClean="0"/>
              <a:t>unit</a:t>
            </a:r>
            <a:endParaRPr lang="nb-NO" sz="16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4111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interpretation</a:t>
            </a:r>
            <a:endParaRPr lang="nb-NO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7527947" cy="30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</a:t>
            </a:r>
            <a:r>
              <a:rPr lang="nb-NO" dirty="0" smtClean="0"/>
              <a:t> </a:t>
            </a:r>
            <a:r>
              <a:rPr lang="nb-NO" dirty="0" err="1" smtClean="0"/>
              <a:t>presentation</a:t>
            </a:r>
            <a:endParaRPr lang="nb-NO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104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</a:t>
            </a:r>
            <a:r>
              <a:rPr lang="nb-NO" dirty="0" smtClean="0"/>
              <a:t> </a:t>
            </a:r>
            <a:r>
              <a:rPr lang="nb-NO" dirty="0" err="1" smtClean="0"/>
              <a:t>presentation</a:t>
            </a:r>
            <a:endParaRPr lang="nb-NO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4939953" cy="35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79912" y="2492896"/>
            <a:ext cx="12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Tariff </a:t>
            </a:r>
            <a:r>
              <a:rPr lang="nb-NO" dirty="0" err="1" smtClean="0"/>
              <a:t>class</a:t>
            </a:r>
            <a:endParaRPr lang="nb-N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46934"/>
            <a:ext cx="5349751" cy="38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</a:t>
            </a:r>
            <a:r>
              <a:rPr lang="nb-NO" dirty="0" smtClean="0"/>
              <a:t> </a:t>
            </a:r>
            <a:r>
              <a:rPr lang="nb-NO" dirty="0" err="1" smtClean="0"/>
              <a:t>presentation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49289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Bonus</a:t>
            </a:r>
            <a:endParaRPr lang="nb-NO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0293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</a:t>
            </a:r>
            <a:r>
              <a:rPr lang="nb-NO" dirty="0" smtClean="0"/>
              <a:t> </a:t>
            </a:r>
            <a:r>
              <a:rPr lang="nb-NO" dirty="0" err="1" smtClean="0"/>
              <a:t>presentation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Region</a:t>
            </a:r>
            <a:endParaRPr lang="nb-NO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505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</a:t>
            </a:r>
            <a:r>
              <a:rPr lang="nb-NO" dirty="0" smtClean="0"/>
              <a:t> </a:t>
            </a:r>
            <a:r>
              <a:rPr lang="nb-NO" dirty="0" err="1" smtClean="0"/>
              <a:t>presentation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Driving </a:t>
            </a:r>
            <a:r>
              <a:rPr lang="nb-NO" dirty="0" err="1" smtClean="0"/>
              <a:t>Length</a:t>
            </a:r>
            <a:endParaRPr lang="nb-NO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</a:t>
            </a:r>
            <a:r>
              <a:rPr lang="nb-NO" dirty="0" smtClean="0"/>
              <a:t> </a:t>
            </a:r>
            <a:r>
              <a:rPr lang="nb-NO" dirty="0" err="1" smtClean="0"/>
              <a:t>presentation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Car</a:t>
            </a:r>
            <a:r>
              <a:rPr lang="nb-NO" dirty="0" smtClean="0"/>
              <a:t> age</a:t>
            </a:r>
            <a:endParaRPr lang="nb-NO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432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Validation</a:t>
            </a:r>
            <a:endParaRPr lang="nb-NO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33486"/>
            <a:ext cx="5344443" cy="55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Type 3 </a:t>
            </a:r>
            <a:r>
              <a:rPr lang="nb-NO" dirty="0" err="1" smtClean="0"/>
              <a:t>analysis</a:t>
            </a:r>
            <a:endParaRPr lang="nb-NO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293096"/>
            <a:ext cx="59531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smtClean="0"/>
              <a:t>Type 3 </a:t>
            </a:r>
            <a:r>
              <a:rPr lang="nb-NO" dirty="0" err="1" smtClean="0"/>
              <a:t>analysis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r>
              <a:rPr lang="nb-NO" dirty="0" smtClean="0"/>
              <a:t>: </a:t>
            </a:r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by </a:t>
            </a:r>
            <a:r>
              <a:rPr lang="nb-NO" dirty="0" err="1" smtClean="0"/>
              <a:t>including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r>
              <a:rPr lang="nb-NO" dirty="0" smtClean="0"/>
              <a:t> variable?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Type 3 </a:t>
            </a:r>
            <a:r>
              <a:rPr lang="nb-NO" dirty="0" err="1" smtClean="0"/>
              <a:t>analysis</a:t>
            </a:r>
            <a:endParaRPr lang="nb-NO" dirty="0"/>
          </a:p>
        </p:txBody>
      </p:sp>
      <p:pic>
        <p:nvPicPr>
          <p:cNvPr id="4" name="Picture 3" descr="QQplot_frq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8028384" cy="4116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71600" y="381000"/>
            <a:ext cx="24384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dirty="0" err="1" smtClean="0"/>
              <a:t>Client</a:t>
            </a:r>
            <a:endParaRPr lang="nb-NO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1752600"/>
            <a:ext cx="2362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dirty="0" smtClean="0"/>
              <a:t>Policy</a:t>
            </a:r>
            <a:endParaRPr lang="nb-NO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47800" y="3200400"/>
            <a:ext cx="2362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dirty="0" err="1" smtClean="0"/>
              <a:t>Insurable</a:t>
            </a:r>
            <a:r>
              <a:rPr lang="nb-NO" dirty="0" smtClean="0"/>
              <a:t> </a:t>
            </a:r>
            <a:r>
              <a:rPr lang="nb-NO" dirty="0" err="1" smtClean="0"/>
              <a:t>object</a:t>
            </a:r>
            <a:endParaRPr lang="nb-NO" dirty="0"/>
          </a:p>
          <a:p>
            <a:pPr algn="ctr"/>
            <a:r>
              <a:rPr lang="nb-NO" dirty="0" err="1"/>
              <a:t>(risk)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47800" y="4648200"/>
            <a:ext cx="23622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dirty="0" smtClean="0"/>
              <a:t>Insurance cover</a:t>
            </a:r>
            <a:endParaRPr lang="nb-NO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105400" y="4648200"/>
            <a:ext cx="23622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dirty="0" smtClean="0"/>
              <a:t>Cover element</a:t>
            </a:r>
            <a:endParaRPr lang="nb-NO" dirty="0"/>
          </a:p>
          <a:p>
            <a:pPr algn="ctr"/>
            <a:r>
              <a:rPr lang="nb-NO" dirty="0" smtClean="0"/>
              <a:t>/</a:t>
            </a:r>
            <a:r>
              <a:rPr lang="nb-NO" dirty="0" err="1" smtClean="0"/>
              <a:t>claim</a:t>
            </a:r>
            <a:r>
              <a:rPr lang="nb-NO" dirty="0" smtClean="0"/>
              <a:t> type</a:t>
            </a:r>
            <a:endParaRPr lang="nb-NO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105400" y="3276600"/>
            <a:ext cx="23622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dirty="0" err="1" smtClean="0"/>
              <a:t>Claim</a:t>
            </a:r>
            <a:endParaRPr lang="nb-NO" dirty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743200" y="121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743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743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810000" y="5029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58674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63246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3810000" y="2209800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638800" y="609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 err="1" smtClean="0"/>
              <a:t>Policies</a:t>
            </a:r>
            <a:r>
              <a:rPr lang="nb-NO" dirty="0" smtClean="0"/>
              <a:t> and </a:t>
            </a:r>
            <a:r>
              <a:rPr lang="nb-NO" dirty="0" err="1" smtClean="0"/>
              <a:t>claims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1177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err="1" smtClean="0"/>
              <a:t>Some</a:t>
            </a:r>
            <a:r>
              <a:rPr lang="nb-NO" sz="2800" dirty="0" smtClean="0"/>
              <a:t> </a:t>
            </a:r>
            <a:r>
              <a:rPr lang="nb-NO" sz="2800" dirty="0" err="1" smtClean="0"/>
              <a:t>repetition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generalized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smtClean="0"/>
              <a:t>linear </a:t>
            </a:r>
            <a:r>
              <a:rPr lang="nb-NO" sz="2800" dirty="0" err="1" smtClean="0"/>
              <a:t>models</a:t>
            </a:r>
            <a:r>
              <a:rPr lang="nb-NO" sz="2800" dirty="0" smtClean="0"/>
              <a:t> (</a:t>
            </a:r>
            <a:r>
              <a:rPr lang="nb-NO" sz="2800" dirty="0" err="1" smtClean="0"/>
              <a:t>GLMs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40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99592" y="1843077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err="1" smtClean="0"/>
              <a:t>Frequency</a:t>
            </a:r>
            <a:r>
              <a:rPr lang="nb-NO" sz="2000" dirty="0" smtClean="0"/>
              <a:t> </a:t>
            </a:r>
            <a:r>
              <a:rPr lang="nb-NO" sz="2000" dirty="0" err="1" smtClean="0"/>
              <a:t>function</a:t>
            </a:r>
            <a:r>
              <a:rPr lang="nb-NO" sz="2000" dirty="0" smtClean="0"/>
              <a:t> </a:t>
            </a:r>
            <a:r>
              <a:rPr lang="nb-NO" sz="2000" dirty="0" err="1" smtClean="0"/>
              <a:t>f</a:t>
            </a:r>
            <a:r>
              <a:rPr lang="nb-NO" sz="1100" dirty="0" err="1" smtClean="0"/>
              <a:t>Y</a:t>
            </a:r>
            <a:r>
              <a:rPr lang="nb-NO" sz="1000" dirty="0" err="1" smtClean="0"/>
              <a:t>i</a:t>
            </a:r>
            <a:r>
              <a:rPr lang="nb-NO" sz="2000" dirty="0" smtClean="0"/>
              <a:t> (</a:t>
            </a:r>
            <a:r>
              <a:rPr lang="nb-NO" sz="2000" dirty="0" err="1" smtClean="0"/>
              <a:t>either</a:t>
            </a:r>
            <a:r>
              <a:rPr lang="nb-NO" sz="2000" dirty="0" smtClean="0"/>
              <a:t> </a:t>
            </a:r>
            <a:r>
              <a:rPr lang="nb-NO" sz="2000" dirty="0" err="1" smtClean="0"/>
              <a:t>density</a:t>
            </a:r>
            <a:r>
              <a:rPr lang="nb-NO" sz="2000" dirty="0" smtClean="0"/>
              <a:t> or </a:t>
            </a:r>
            <a:r>
              <a:rPr lang="nb-NO" sz="2000" dirty="0" err="1" smtClean="0"/>
              <a:t>probability</a:t>
            </a:r>
            <a:r>
              <a:rPr lang="nb-NO" sz="2000" dirty="0" smtClean="0"/>
              <a:t> </a:t>
            </a:r>
            <a:r>
              <a:rPr lang="nb-NO" sz="2000" dirty="0" err="1" smtClean="0"/>
              <a:t>function</a:t>
            </a:r>
            <a:r>
              <a:rPr lang="nb-NO" sz="2000" dirty="0" smtClean="0"/>
              <a:t>)</a:t>
            </a:r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endParaRPr lang="nb-NO" sz="2000" dirty="0" smtClean="0"/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endParaRPr lang="nb-NO" sz="20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2000" dirty="0" smtClean="0"/>
          </a:p>
          <a:p>
            <a:pPr>
              <a:buClr>
                <a:schemeClr val="accent2"/>
              </a:buClr>
            </a:pPr>
            <a:r>
              <a:rPr lang="nb-NO" sz="2000" dirty="0" smtClean="0"/>
              <a:t>For </a:t>
            </a:r>
            <a:r>
              <a:rPr lang="nb-NO" sz="2000" dirty="0" err="1" smtClean="0"/>
              <a:t>yi</a:t>
            </a:r>
            <a:r>
              <a:rPr lang="nb-NO" sz="2000" dirty="0" smtClean="0"/>
              <a:t> in </a:t>
            </a:r>
            <a:r>
              <a:rPr lang="nb-NO" sz="2000" dirty="0" err="1" smtClean="0"/>
              <a:t>the</a:t>
            </a:r>
            <a:r>
              <a:rPr lang="nb-NO" sz="2000" dirty="0" smtClean="0"/>
              <a:t> support, </a:t>
            </a:r>
            <a:r>
              <a:rPr lang="nb-NO" sz="2000" dirty="0" err="1" smtClean="0"/>
              <a:t>else</a:t>
            </a:r>
            <a:r>
              <a:rPr lang="nb-NO" sz="2000" dirty="0" smtClean="0"/>
              <a:t> f</a:t>
            </a:r>
            <a:r>
              <a:rPr lang="nb-NO" sz="1200" dirty="0" smtClean="0"/>
              <a:t>Y</a:t>
            </a:r>
            <a:r>
              <a:rPr lang="nb-NO" sz="1050" dirty="0" smtClean="0"/>
              <a:t>i</a:t>
            </a:r>
            <a:r>
              <a:rPr lang="nb-NO" sz="2000" dirty="0" smtClean="0"/>
              <a:t>=0.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smtClean="0"/>
              <a:t>c() is a </a:t>
            </a:r>
            <a:r>
              <a:rPr lang="nb-NO" sz="2000" dirty="0" err="1" smtClean="0"/>
              <a:t>function</a:t>
            </a:r>
            <a:r>
              <a:rPr lang="nb-NO" sz="2000" dirty="0" smtClean="0"/>
              <a:t> not </a:t>
            </a:r>
            <a:r>
              <a:rPr lang="nb-NO" sz="2000" dirty="0" err="1" smtClean="0"/>
              <a:t>depending</a:t>
            </a:r>
            <a:r>
              <a:rPr lang="nb-NO" sz="2000" dirty="0" smtClean="0"/>
              <a:t> </a:t>
            </a:r>
            <a:r>
              <a:rPr lang="nb-NO" sz="2000" dirty="0" err="1" smtClean="0"/>
              <a:t>on</a:t>
            </a:r>
            <a:r>
              <a:rPr lang="nb-NO" sz="2000" dirty="0" smtClean="0"/>
              <a:t> 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C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smtClean="0"/>
              <a:t>     	</a:t>
            </a:r>
            <a:r>
              <a:rPr lang="nb-NO" sz="2000" dirty="0" err="1" smtClean="0"/>
              <a:t>twice</a:t>
            </a:r>
            <a:r>
              <a:rPr lang="nb-NO" sz="2000" dirty="0" smtClean="0"/>
              <a:t> </a:t>
            </a:r>
            <a:r>
              <a:rPr lang="nb-NO" sz="2000" dirty="0" err="1" smtClean="0"/>
              <a:t>differentiable</a:t>
            </a:r>
            <a:r>
              <a:rPr lang="nb-NO" sz="2000" dirty="0" smtClean="0"/>
              <a:t> </a:t>
            </a:r>
            <a:r>
              <a:rPr lang="nb-NO" sz="2000" dirty="0" err="1" smtClean="0"/>
              <a:t>function</a:t>
            </a:r>
            <a:endParaRPr lang="nb-NO" sz="20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smtClean="0"/>
              <a:t>b’ has an inverse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smtClean="0"/>
              <a:t>The </a:t>
            </a:r>
            <a:r>
              <a:rPr lang="nb-NO" sz="2000" dirty="0" err="1" smtClean="0"/>
              <a:t>set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possible</a:t>
            </a:r>
            <a:r>
              <a:rPr lang="nb-NO" sz="2000" dirty="0" smtClean="0"/>
              <a:t> 	is </a:t>
            </a:r>
            <a:r>
              <a:rPr lang="nb-NO" sz="2000" dirty="0" err="1" smtClean="0"/>
              <a:t>assumed</a:t>
            </a:r>
            <a:r>
              <a:rPr lang="nb-NO" sz="2000" dirty="0" smtClean="0"/>
              <a:t> to be </a:t>
            </a:r>
            <a:r>
              <a:rPr lang="nb-NO" sz="2000" dirty="0" err="1" smtClean="0"/>
              <a:t>open</a:t>
            </a:r>
            <a:endParaRPr lang="nb-NO" sz="2000" dirty="0" smtClean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1475656" y="2347133"/>
          <a:ext cx="4160837" cy="654050"/>
        </p:xfrm>
        <a:graphic>
          <a:graphicData uri="http://schemas.openxmlformats.org/presentationml/2006/ole">
            <p:oleObj spid="_x0000_s6156" name="Equation" r:id="rId3" imgW="2743200" imgH="431800" progId="Equation.3">
              <p:embed/>
            </p:oleObj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4860032" y="3427253"/>
          <a:ext cx="231775" cy="346075"/>
        </p:xfrm>
        <a:graphic>
          <a:graphicData uri="http://schemas.openxmlformats.org/presentationml/2006/ole">
            <p:oleObj spid="_x0000_s6157" name="Equation" r:id="rId4" imgW="152334" imgH="228501" progId="Equation.3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115616" y="3715285"/>
          <a:ext cx="2081212" cy="346075"/>
        </p:xfrm>
        <a:graphic>
          <a:graphicData uri="http://schemas.openxmlformats.org/presentationml/2006/ole">
            <p:oleObj spid="_x0000_s6158" name="Equation" r:id="rId5" imgW="1371600" imgH="228600" progId="Equation.3">
              <p:embed/>
            </p:oleObj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1259632" y="4029195"/>
          <a:ext cx="522287" cy="346075"/>
        </p:xfrm>
        <a:graphic>
          <a:graphicData uri="http://schemas.openxmlformats.org/presentationml/2006/ole">
            <p:oleObj spid="_x0000_s6159" name="Equation" r:id="rId6" imgW="342751" imgH="228501" progId="Equation.3">
              <p:embed/>
            </p:oleObj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3347864" y="4648102"/>
          <a:ext cx="231775" cy="346075"/>
        </p:xfrm>
        <a:graphic>
          <a:graphicData uri="http://schemas.openxmlformats.org/presentationml/2006/ole">
            <p:oleObj spid="_x0000_s6160" name="Equation" r:id="rId7" imgW="152334" imgH="228501" progId="Equation.3">
              <p:embed/>
            </p:oleObj>
          </a:graphicData>
        </a:graphic>
      </p:graphicFrame>
      <p:sp>
        <p:nvSpPr>
          <p:cNvPr id="12" name="TekstSylinder 11"/>
          <p:cNvSpPr txBox="1"/>
          <p:nvPr/>
        </p:nvSpPr>
        <p:spPr>
          <a:xfrm>
            <a:off x="1043608" y="1340768"/>
            <a:ext cx="549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2400" dirty="0" err="1" smtClean="0"/>
              <a:t>Exponential</a:t>
            </a:r>
            <a:r>
              <a:rPr lang="nb-NO" sz="2400" dirty="0" smtClean="0"/>
              <a:t> </a:t>
            </a:r>
            <a:r>
              <a:rPr lang="nb-NO" sz="2400" dirty="0" err="1" smtClean="0"/>
              <a:t>dispersion</a:t>
            </a:r>
            <a:r>
              <a:rPr lang="nb-NO" sz="2400" dirty="0" smtClean="0"/>
              <a:t> </a:t>
            </a:r>
            <a:r>
              <a:rPr lang="nb-NO" sz="2400" dirty="0" err="1" smtClean="0"/>
              <a:t>Models</a:t>
            </a:r>
            <a:r>
              <a:rPr lang="nb-NO" sz="2400" dirty="0" smtClean="0"/>
              <a:t> (</a:t>
            </a:r>
            <a:r>
              <a:rPr lang="nb-NO" sz="2400" dirty="0" err="1" smtClean="0"/>
              <a:t>EDMs</a:t>
            </a:r>
            <a:r>
              <a:rPr lang="nb-NO" sz="2400" dirty="0" smtClean="0"/>
              <a:t>)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4" name="Avrundet rektangel 13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9" name="Ellipse 18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079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Claim</a:t>
            </a:r>
            <a:r>
              <a:rPr lang="nb-NO" dirty="0" smtClean="0"/>
              <a:t> </a:t>
            </a:r>
            <a:r>
              <a:rPr lang="nb-NO" dirty="0" err="1" smtClean="0"/>
              <a:t>frequency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41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99592" y="1340768"/>
            <a:ext cx="7344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err="1" smtClean="0"/>
              <a:t>Claim</a:t>
            </a:r>
            <a:r>
              <a:rPr lang="nb-NO" sz="2000" dirty="0" smtClean="0"/>
              <a:t> </a:t>
            </a:r>
            <a:r>
              <a:rPr lang="nb-NO" sz="2000" dirty="0" err="1" smtClean="0"/>
              <a:t>frequency</a:t>
            </a:r>
            <a:r>
              <a:rPr lang="nb-NO" sz="2000" dirty="0" smtClean="0"/>
              <a:t> </a:t>
            </a:r>
            <a:r>
              <a:rPr lang="nb-NO" sz="2000" dirty="0" err="1" smtClean="0"/>
              <a:t>Y</a:t>
            </a:r>
            <a:r>
              <a:rPr lang="nb-NO" sz="1200" dirty="0" err="1" smtClean="0"/>
              <a:t>i</a:t>
            </a:r>
            <a:r>
              <a:rPr lang="nb-NO" sz="2000" dirty="0" err="1" smtClean="0"/>
              <a:t>=X</a:t>
            </a:r>
            <a:r>
              <a:rPr lang="nb-NO" sz="1100" dirty="0" err="1" smtClean="0"/>
              <a:t>i</a:t>
            </a:r>
            <a:r>
              <a:rPr lang="nb-NO" sz="2000" dirty="0" err="1" smtClean="0"/>
              <a:t>/T</a:t>
            </a:r>
            <a:r>
              <a:rPr lang="nb-NO" sz="1200" dirty="0" err="1" smtClean="0"/>
              <a:t>i</a:t>
            </a:r>
            <a:r>
              <a:rPr lang="nb-NO" sz="2000" dirty="0" smtClean="0"/>
              <a:t> </a:t>
            </a:r>
            <a:r>
              <a:rPr lang="nb-NO" sz="2000" dirty="0" err="1" smtClean="0"/>
              <a:t>where</a:t>
            </a:r>
            <a:r>
              <a:rPr lang="nb-NO" sz="2000" dirty="0" smtClean="0"/>
              <a:t> T</a:t>
            </a:r>
            <a:r>
              <a:rPr lang="nb-NO" sz="1400" dirty="0" smtClean="0"/>
              <a:t>i</a:t>
            </a:r>
            <a:r>
              <a:rPr lang="nb-NO" sz="2000" dirty="0" smtClean="0"/>
              <a:t> is </a:t>
            </a:r>
            <a:r>
              <a:rPr lang="nb-NO" sz="2000" dirty="0" err="1" smtClean="0"/>
              <a:t>duration</a:t>
            </a:r>
            <a:endParaRPr lang="nb-NO" sz="2000" dirty="0" smtClean="0"/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err="1" smtClean="0"/>
              <a:t>Number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claims</a:t>
            </a:r>
            <a:r>
              <a:rPr lang="nb-NO" sz="2000" dirty="0" smtClean="0"/>
              <a:t> </a:t>
            </a:r>
            <a:r>
              <a:rPr lang="nb-NO" sz="2000" dirty="0" err="1" smtClean="0"/>
              <a:t>assumed</a:t>
            </a:r>
            <a:r>
              <a:rPr lang="nb-NO" sz="2000" dirty="0" smtClean="0"/>
              <a:t> </a:t>
            </a:r>
            <a:r>
              <a:rPr lang="nb-NO" sz="2000" dirty="0" err="1" smtClean="0"/>
              <a:t>Poisson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</a:t>
            </a:r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endParaRPr lang="nb-NO" sz="2000" dirty="0" smtClean="0"/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endParaRPr lang="nb-NO" sz="20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20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20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err="1" smtClean="0"/>
              <a:t>Let</a:t>
            </a:r>
            <a:r>
              <a:rPr lang="nb-NO" sz="2000" dirty="0" err="1" smtClean="0">
                <a:solidFill>
                  <a:schemeClr val="bg1"/>
                </a:solidFill>
              </a:rPr>
              <a:t>C</a:t>
            </a:r>
            <a:endParaRPr lang="nb-NO" sz="2000" dirty="0" smtClean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err="1" smtClean="0"/>
              <a:t>Then</a:t>
            </a:r>
            <a:endParaRPr lang="nb-NO" sz="20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20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20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000" dirty="0" smtClean="0"/>
              <a:t>EDM </a:t>
            </a:r>
            <a:r>
              <a:rPr lang="nb-NO" sz="2000" dirty="0" err="1" smtClean="0"/>
              <a:t>with</a:t>
            </a:r>
            <a:r>
              <a:rPr lang="nb-NO" sz="2000" dirty="0" smtClean="0"/>
              <a:t> </a:t>
            </a: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1331640" y="2060848"/>
          <a:ext cx="5200650" cy="1038225"/>
        </p:xfrm>
        <a:graphic>
          <a:graphicData uri="http://schemas.openxmlformats.org/presentationml/2006/ole">
            <p:oleObj spid="_x0000_s7180" name="Equation" r:id="rId3" imgW="3429000" imgH="685800" progId="Equation.3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547664" y="3226941"/>
          <a:ext cx="1138237" cy="346075"/>
        </p:xfrm>
        <a:graphic>
          <a:graphicData uri="http://schemas.openxmlformats.org/presentationml/2006/ole">
            <p:oleObj spid="_x0000_s7181" name="Equation" r:id="rId4" imgW="749300" imgH="228600" progId="Equation.3">
              <p:embed/>
            </p:oleObj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1259632" y="3933056"/>
          <a:ext cx="3149600" cy="385763"/>
        </p:xfrm>
        <a:graphic>
          <a:graphicData uri="http://schemas.openxmlformats.org/presentationml/2006/ole">
            <p:oleObj spid="_x0000_s7182" name="Equation" r:id="rId5" imgW="2070100" imgH="254000" progId="Equation.3">
              <p:embed/>
            </p:oleObj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5796136" y="1700808"/>
          <a:ext cx="1216025" cy="346075"/>
        </p:xfrm>
        <a:graphic>
          <a:graphicData uri="http://schemas.openxmlformats.org/presentationml/2006/ole">
            <p:oleObj spid="_x0000_s7183" name="Equation" r:id="rId6" imgW="800100" imgH="228600" progId="Equation.3">
              <p:embed/>
            </p:oleObj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2267744" y="4430440"/>
          <a:ext cx="2898775" cy="366712"/>
        </p:xfrm>
        <a:graphic>
          <a:graphicData uri="http://schemas.openxmlformats.org/presentationml/2006/ole">
            <p:oleObj spid="_x0000_s7184" name="Equation" r:id="rId7" imgW="1905000" imgH="241300" progId="Equation.3">
              <p:embed/>
            </p:oleObj>
          </a:graphicData>
        </a:graphic>
      </p:graphicFrame>
      <p:grpSp>
        <p:nvGrpSpPr>
          <p:cNvPr id="12" name="Gruppe 11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3" name="Avrundet rektangel 12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39165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Note </a:t>
            </a:r>
            <a:r>
              <a:rPr lang="nb-NO" dirty="0" err="1" smtClean="0"/>
              <a:t>that</a:t>
            </a:r>
            <a:r>
              <a:rPr lang="nb-NO" dirty="0" smtClean="0"/>
              <a:t> an EDM...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...is not a </a:t>
            </a:r>
            <a:r>
              <a:rPr lang="nb-NO" dirty="0" err="1" smtClean="0"/>
              <a:t>parametric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distributions</a:t>
            </a:r>
            <a:r>
              <a:rPr lang="nb-NO" dirty="0" smtClean="0"/>
              <a:t> (like Normal, </a:t>
            </a:r>
            <a:r>
              <a:rPr lang="nb-NO" dirty="0" err="1" smtClean="0"/>
              <a:t>Poisson</a:t>
            </a:r>
            <a:r>
              <a:rPr lang="nb-NO" dirty="0" smtClean="0"/>
              <a:t>)</a:t>
            </a:r>
          </a:p>
          <a:p>
            <a:r>
              <a:rPr lang="nb-NO" dirty="0" smtClean="0"/>
              <a:t>...is </a:t>
            </a:r>
            <a:r>
              <a:rPr lang="nb-NO" dirty="0" err="1" smtClean="0"/>
              <a:t>rather</a:t>
            </a:r>
            <a:r>
              <a:rPr lang="nb-NO" dirty="0" smtClean="0"/>
              <a:t> a </a:t>
            </a:r>
            <a:r>
              <a:rPr lang="nb-NO" dirty="0" err="1" smtClean="0"/>
              <a:t>class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different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families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function</a:t>
            </a:r>
            <a:r>
              <a:rPr lang="nb-NO" dirty="0" smtClean="0"/>
              <a:t> b() </a:t>
            </a:r>
            <a:r>
              <a:rPr lang="nb-NO" dirty="0" err="1" smtClean="0"/>
              <a:t>speficies</a:t>
            </a:r>
            <a:r>
              <a:rPr lang="nb-NO" dirty="0" smtClean="0"/>
              <a:t>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have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idea</a:t>
            </a:r>
            <a:r>
              <a:rPr lang="nb-NO" dirty="0" smtClean="0"/>
              <a:t> is to </a:t>
            </a:r>
            <a:r>
              <a:rPr lang="nb-NO" dirty="0" err="1" smtClean="0"/>
              <a:t>derive</a:t>
            </a:r>
            <a:r>
              <a:rPr lang="nb-NO" dirty="0" smtClean="0"/>
              <a:t> general </a:t>
            </a:r>
            <a:r>
              <a:rPr lang="nb-NO" dirty="0" err="1" smtClean="0"/>
              <a:t>results</a:t>
            </a:r>
            <a:r>
              <a:rPr lang="nb-NO" dirty="0" smtClean="0"/>
              <a:t> for all families </a:t>
            </a:r>
            <a:r>
              <a:rPr lang="nb-NO" dirty="0" err="1" smtClean="0"/>
              <a:t>within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class</a:t>
            </a:r>
            <a:r>
              <a:rPr lang="nb-NO" dirty="0" smtClean="0"/>
              <a:t> – and </a:t>
            </a:r>
            <a:r>
              <a:rPr lang="nb-NO" dirty="0" err="1" smtClean="0"/>
              <a:t>use</a:t>
            </a:r>
            <a:r>
              <a:rPr lang="nb-NO" dirty="0" smtClean="0"/>
              <a:t> for all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42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90826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Expectation</a:t>
            </a:r>
            <a:r>
              <a:rPr lang="nb-NO" sz="2800" dirty="0" smtClean="0"/>
              <a:t> and </a:t>
            </a:r>
            <a:r>
              <a:rPr lang="nb-NO" sz="2800" dirty="0" err="1" smtClean="0"/>
              <a:t>variance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b-NO" dirty="0" smtClean="0"/>
              <a:t>By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cumulant/moment-generating</a:t>
            </a:r>
            <a:r>
              <a:rPr lang="nb-NO" dirty="0" smtClean="0"/>
              <a:t> </a:t>
            </a:r>
            <a:r>
              <a:rPr lang="nb-NO" dirty="0" err="1" smtClean="0"/>
              <a:t>functions</a:t>
            </a:r>
            <a:r>
              <a:rPr lang="nb-NO" dirty="0" smtClean="0"/>
              <a:t>, it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shown</a:t>
            </a:r>
            <a:r>
              <a:rPr lang="nb-NO" dirty="0" smtClean="0"/>
              <a:t> (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McCullagh</a:t>
            </a:r>
            <a:r>
              <a:rPr lang="nb-NO" dirty="0" smtClean="0"/>
              <a:t> and </a:t>
            </a:r>
            <a:r>
              <a:rPr lang="nb-NO" dirty="0" err="1" smtClean="0"/>
              <a:t>Nelder</a:t>
            </a:r>
            <a:r>
              <a:rPr lang="nb-NO" dirty="0" smtClean="0"/>
              <a:t> (1989)) </a:t>
            </a:r>
            <a:r>
              <a:rPr lang="nb-NO" dirty="0" err="1" smtClean="0"/>
              <a:t>that</a:t>
            </a:r>
            <a:r>
              <a:rPr lang="nb-NO" dirty="0" smtClean="0"/>
              <a:t> for an EDM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E</a:t>
            </a:r>
          </a:p>
          <a:p>
            <a:pPr lvl="1"/>
            <a:r>
              <a:rPr lang="nb-NO" dirty="0" err="1" smtClean="0">
                <a:solidFill>
                  <a:schemeClr val="bg1"/>
                </a:solidFill>
              </a:rPr>
              <a:t>Ee</a:t>
            </a:r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/>
              <a:t>This is </a:t>
            </a:r>
            <a:r>
              <a:rPr lang="nb-NO" dirty="0" err="1" smtClean="0"/>
              <a:t>why</a:t>
            </a:r>
            <a:r>
              <a:rPr lang="nb-NO" dirty="0" smtClean="0"/>
              <a:t> b() is </a:t>
            </a:r>
            <a:r>
              <a:rPr lang="nb-NO" dirty="0" err="1" smtClean="0"/>
              <a:t>called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i="1" dirty="0" err="1" smtClean="0"/>
              <a:t>cumulant</a:t>
            </a:r>
            <a:r>
              <a:rPr lang="nb-NO" i="1" dirty="0" smtClean="0"/>
              <a:t> </a:t>
            </a:r>
            <a:r>
              <a:rPr lang="nb-NO" i="1" dirty="0" err="1" smtClean="0"/>
              <a:t>function</a:t>
            </a:r>
            <a:endParaRPr lang="nb-NO" i="1" dirty="0" smtClean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43</a:t>
            </a:fld>
            <a:endParaRPr lang="nb-NO" dirty="0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1475656" y="3456930"/>
          <a:ext cx="1925638" cy="692150"/>
        </p:xfrm>
        <a:graphic>
          <a:graphicData uri="http://schemas.openxmlformats.org/presentationml/2006/ole">
            <p:oleObj spid="_x0000_s8196" name="Equation" r:id="rId3" imgW="1270000" imgH="457200" progId="Equation.3">
              <p:embed/>
            </p:oleObj>
          </a:graphicData>
        </a:graphic>
      </p:graphicFrame>
      <p:grpSp>
        <p:nvGrpSpPr>
          <p:cNvPr id="8" name="Gruppe 7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574249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The </a:t>
            </a:r>
            <a:r>
              <a:rPr lang="nb-NO" sz="2800" dirty="0" err="1" smtClean="0"/>
              <a:t>variance</a:t>
            </a:r>
            <a:r>
              <a:rPr lang="nb-NO" sz="2800" dirty="0" smtClean="0"/>
              <a:t> </a:t>
            </a:r>
            <a:r>
              <a:rPr lang="nb-NO" sz="2800" dirty="0" err="1" smtClean="0"/>
              <a:t>function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nb-NO" sz="2400" dirty="0" err="1" smtClean="0"/>
              <a:t>Recall</a:t>
            </a:r>
            <a:r>
              <a:rPr lang="nb-NO" sz="2400" dirty="0" smtClean="0"/>
              <a:t> </a:t>
            </a:r>
            <a:r>
              <a:rPr lang="nb-NO" sz="2400" dirty="0" err="1" smtClean="0"/>
              <a:t>that</a:t>
            </a:r>
            <a:r>
              <a:rPr lang="nb-NO" sz="2400" dirty="0" smtClean="0"/>
              <a:t> 		     is </a:t>
            </a:r>
            <a:r>
              <a:rPr lang="nb-NO" sz="2400" dirty="0" err="1" smtClean="0"/>
              <a:t>assumed</a:t>
            </a:r>
            <a:r>
              <a:rPr lang="nb-NO" sz="2400" dirty="0" smtClean="0"/>
              <a:t> to </a:t>
            </a:r>
            <a:r>
              <a:rPr lang="nb-NO" sz="2400" dirty="0" err="1" smtClean="0"/>
              <a:t>exist</a:t>
            </a:r>
            <a:endParaRPr lang="nb-NO" sz="2400" dirty="0" smtClean="0"/>
          </a:p>
          <a:p>
            <a:r>
              <a:rPr lang="nb-NO" sz="2400" dirty="0" err="1" smtClean="0"/>
              <a:t>Hence</a:t>
            </a:r>
            <a:endParaRPr lang="nb-NO" sz="2400" dirty="0" smtClean="0"/>
          </a:p>
          <a:p>
            <a:r>
              <a:rPr lang="nb-NO" sz="2400" dirty="0" smtClean="0"/>
              <a:t>The </a:t>
            </a:r>
            <a:r>
              <a:rPr lang="nb-NO" sz="2400" dirty="0" err="1" smtClean="0"/>
              <a:t>variance</a:t>
            </a:r>
            <a:r>
              <a:rPr lang="nb-NO" sz="2400" dirty="0" smtClean="0"/>
              <a:t> </a:t>
            </a:r>
            <a:r>
              <a:rPr lang="nb-NO" sz="2400" dirty="0" err="1" smtClean="0"/>
              <a:t>function</a:t>
            </a:r>
            <a:r>
              <a:rPr lang="nb-NO" sz="2400" dirty="0" smtClean="0"/>
              <a:t> is </a:t>
            </a:r>
            <a:r>
              <a:rPr lang="nb-NO" sz="2400" dirty="0" err="1" smtClean="0"/>
              <a:t>defined</a:t>
            </a:r>
            <a:r>
              <a:rPr lang="nb-NO" sz="2400" dirty="0" smtClean="0"/>
              <a:t> by</a:t>
            </a:r>
          </a:p>
          <a:p>
            <a:r>
              <a:rPr lang="nb-NO" sz="2400" dirty="0" err="1" smtClean="0"/>
              <a:t>Hence</a:t>
            </a:r>
            <a:endParaRPr lang="nb-NO" sz="240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44</a:t>
            </a:fld>
            <a:endParaRPr lang="nb-NO" dirty="0"/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3419872" y="1412776"/>
          <a:ext cx="1193800" cy="365125"/>
        </p:xfrm>
        <a:graphic>
          <a:graphicData uri="http://schemas.openxmlformats.org/presentationml/2006/ole">
            <p:oleObj spid="_x0000_s9226" name="Equation" r:id="rId3" imgW="787400" imgH="241300" progId="Equation.3">
              <p:embed/>
            </p:oleObj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2771800" y="1844824"/>
          <a:ext cx="1982788" cy="365125"/>
        </p:xfrm>
        <a:graphic>
          <a:graphicData uri="http://schemas.openxmlformats.org/presentationml/2006/ole">
            <p:oleObj spid="_x0000_s9227" name="Equation" r:id="rId4" imgW="1308100" imgH="241300" progId="Equation.3">
              <p:embed/>
            </p:oleObj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6156176" y="2276872"/>
          <a:ext cx="1887538" cy="365125"/>
        </p:xfrm>
        <a:graphic>
          <a:graphicData uri="http://schemas.openxmlformats.org/presentationml/2006/ole">
            <p:oleObj spid="_x0000_s9228" name="Formel" r:id="rId5" imgW="1244520" imgH="241200" progId="Equation.3">
              <p:embed/>
            </p:oleObj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2555776" y="2708920"/>
          <a:ext cx="1619250" cy="654050"/>
        </p:xfrm>
        <a:graphic>
          <a:graphicData uri="http://schemas.openxmlformats.org/presentationml/2006/ole">
            <p:oleObj spid="_x0000_s9229" name="Equation" r:id="rId6" imgW="1066800" imgH="431800" progId="Equation.3">
              <p:embed/>
            </p:oleObj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417583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Common</a:t>
            </a:r>
            <a:r>
              <a:rPr lang="nb-NO" sz="2800" dirty="0" smtClean="0"/>
              <a:t> </a:t>
            </a:r>
            <a:r>
              <a:rPr lang="nb-NO" sz="2800" dirty="0" err="1" smtClean="0"/>
              <a:t>variance</a:t>
            </a:r>
            <a:r>
              <a:rPr lang="nb-NO" sz="2800" dirty="0" smtClean="0"/>
              <a:t> </a:t>
            </a:r>
            <a:r>
              <a:rPr lang="nb-NO" sz="2800" dirty="0" err="1" smtClean="0"/>
              <a:t>functions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45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547664" y="299695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sp>
        <p:nvSpPr>
          <p:cNvPr id="7" name="TekstSylinder 6"/>
          <p:cNvSpPr txBox="1"/>
          <p:nvPr/>
        </p:nvSpPr>
        <p:spPr>
          <a:xfrm>
            <a:off x="1043608" y="31409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2400" dirty="0" smtClean="0"/>
              <a:t>Note: Gamma EDM has </a:t>
            </a:r>
            <a:r>
              <a:rPr lang="nb-NO" sz="2400" dirty="0" err="1" smtClean="0"/>
              <a:t>std</a:t>
            </a:r>
            <a:r>
              <a:rPr lang="nb-NO" sz="2400" dirty="0" smtClean="0"/>
              <a:t> </a:t>
            </a:r>
            <a:r>
              <a:rPr lang="nb-NO" sz="2400" dirty="0" err="1" smtClean="0"/>
              <a:t>deviation</a:t>
            </a:r>
            <a:r>
              <a:rPr lang="nb-NO" sz="2400" dirty="0" smtClean="0"/>
              <a:t> </a:t>
            </a:r>
            <a:r>
              <a:rPr lang="nb-NO" sz="2400" dirty="0" err="1" smtClean="0"/>
              <a:t>proportional</a:t>
            </a:r>
            <a:r>
              <a:rPr lang="nb-NO" sz="2400" dirty="0" smtClean="0"/>
              <a:t>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2400" dirty="0" smtClean="0"/>
              <a:t>to 	, </a:t>
            </a:r>
            <a:r>
              <a:rPr lang="nb-NO" sz="2400" dirty="0" err="1" smtClean="0"/>
              <a:t>which</a:t>
            </a:r>
            <a:r>
              <a:rPr lang="nb-NO" sz="2400" dirty="0" smtClean="0"/>
              <a:t> is </a:t>
            </a:r>
            <a:r>
              <a:rPr lang="nb-NO" sz="2400" dirty="0" err="1" smtClean="0"/>
              <a:t>much</a:t>
            </a:r>
            <a:r>
              <a:rPr lang="nb-NO" sz="2400" dirty="0" smtClean="0"/>
              <a:t> more </a:t>
            </a:r>
            <a:r>
              <a:rPr lang="nb-NO" sz="2400" dirty="0" err="1" smtClean="0"/>
              <a:t>realistic</a:t>
            </a:r>
            <a:r>
              <a:rPr lang="nb-NO" sz="2400" dirty="0" smtClean="0"/>
              <a:t> </a:t>
            </a:r>
            <a:r>
              <a:rPr lang="nb-NO" sz="2400" dirty="0" err="1" smtClean="0"/>
              <a:t>than</a:t>
            </a:r>
            <a:r>
              <a:rPr lang="nb-NO" sz="2400" dirty="0" smtClean="0"/>
              <a:t> </a:t>
            </a:r>
            <a:r>
              <a:rPr lang="nb-NO" sz="2400" dirty="0" err="1" smtClean="0"/>
              <a:t>constant</a:t>
            </a:r>
            <a:r>
              <a:rPr lang="nb-NO" sz="2400" dirty="0" smtClean="0"/>
              <a:t> (Normal)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1115616" y="2276872"/>
          <a:ext cx="6506013" cy="653157"/>
        </p:xfrm>
        <a:graphic>
          <a:graphicData uri="http://schemas.openxmlformats.org/presentationml/2006/ole">
            <p:oleObj spid="_x0000_s10244" name="Equation" r:id="rId3" imgW="2400300" imgH="241300" progId="Equation.3">
              <p:embed/>
            </p:oleObj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1115616" y="1844824"/>
            <a:ext cx="6710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2000" dirty="0" err="1" smtClean="0"/>
              <a:t>Distribution</a:t>
            </a:r>
            <a:r>
              <a:rPr lang="nb-NO" sz="2000" dirty="0" smtClean="0"/>
              <a:t>  Normal   </a:t>
            </a:r>
            <a:r>
              <a:rPr lang="nb-NO" sz="2000" dirty="0" err="1" smtClean="0"/>
              <a:t>Poisson</a:t>
            </a:r>
            <a:r>
              <a:rPr lang="nb-NO" sz="2000" dirty="0" smtClean="0"/>
              <a:t>    Gamma    	Binomial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26991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Theorem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46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27585" y="15567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2400" i="1" dirty="0" err="1" smtClean="0"/>
              <a:t>Within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the</a:t>
            </a:r>
            <a:r>
              <a:rPr lang="nb-NO" sz="2400" i="1" dirty="0" smtClean="0"/>
              <a:t> EDM </a:t>
            </a:r>
            <a:r>
              <a:rPr lang="nb-NO" sz="2400" i="1" dirty="0" err="1" smtClean="0"/>
              <a:t>class</a:t>
            </a:r>
            <a:r>
              <a:rPr lang="nb-NO" sz="2400" i="1" dirty="0" smtClean="0"/>
              <a:t>, a </a:t>
            </a:r>
            <a:r>
              <a:rPr lang="nb-NO" sz="2400" i="1" dirty="0" err="1" smtClean="0"/>
              <a:t>family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of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probability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distributions</a:t>
            </a:r>
            <a:r>
              <a:rPr lang="nb-NO" sz="2400" i="1" dirty="0" smtClean="0"/>
              <a:t> is </a:t>
            </a:r>
            <a:r>
              <a:rPr lang="nb-NO" sz="2400" i="1" dirty="0" err="1" smtClean="0"/>
              <a:t>uniquely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characterized</a:t>
            </a:r>
            <a:r>
              <a:rPr lang="nb-NO" sz="2400" i="1" dirty="0" smtClean="0"/>
              <a:t> by </a:t>
            </a:r>
            <a:r>
              <a:rPr lang="nb-NO" sz="2400" i="1" dirty="0" err="1" smtClean="0"/>
              <a:t>its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variance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function</a:t>
            </a:r>
            <a:endParaRPr lang="nb-NO" sz="2400" i="1" dirty="0" smtClean="0"/>
          </a:p>
        </p:txBody>
      </p:sp>
      <p:sp>
        <p:nvSpPr>
          <p:cNvPr id="8" name="TekstSylinder 7"/>
          <p:cNvSpPr txBox="1"/>
          <p:nvPr/>
        </p:nvSpPr>
        <p:spPr>
          <a:xfrm>
            <a:off x="827584" y="294875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2400" dirty="0" err="1" smtClean="0"/>
              <a:t>Proof</a:t>
            </a:r>
            <a:r>
              <a:rPr lang="nb-NO" sz="2400" dirty="0" smtClean="0"/>
              <a:t> by professor Bent Jørgensen, Odense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0" name="Avrundet rektangel 9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5" name="Ellipse 14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2990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Scale</a:t>
            </a:r>
            <a:r>
              <a:rPr lang="nb-NO" dirty="0" smtClean="0"/>
              <a:t> </a:t>
            </a:r>
            <a:r>
              <a:rPr lang="nb-NO" dirty="0" err="1" smtClean="0"/>
              <a:t>invariance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b-NO" dirty="0" smtClean="0"/>
              <a:t>Let c&gt;0</a:t>
            </a:r>
          </a:p>
          <a:p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cY</a:t>
            </a:r>
            <a:r>
              <a:rPr lang="nb-NO" dirty="0" smtClean="0"/>
              <a:t> </a:t>
            </a:r>
            <a:r>
              <a:rPr lang="nb-NO" dirty="0" err="1" smtClean="0"/>
              <a:t>belongs</a:t>
            </a:r>
            <a:r>
              <a:rPr lang="nb-NO" dirty="0" smtClean="0"/>
              <a:t> to same </a:t>
            </a:r>
            <a:r>
              <a:rPr lang="nb-NO" dirty="0" err="1" smtClean="0"/>
              <a:t>distribution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r>
              <a:rPr lang="nb-NO" dirty="0" smtClean="0"/>
              <a:t> as Y,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 smtClean="0"/>
              <a:t> is </a:t>
            </a:r>
            <a:r>
              <a:rPr lang="nb-NO" i="1" dirty="0" err="1" smtClean="0"/>
              <a:t>scale</a:t>
            </a:r>
            <a:r>
              <a:rPr lang="nb-NO" i="1" dirty="0" smtClean="0"/>
              <a:t> invariant</a:t>
            </a:r>
          </a:p>
          <a:p>
            <a:r>
              <a:rPr lang="nb-NO" dirty="0" err="1" smtClean="0"/>
              <a:t>Example</a:t>
            </a:r>
            <a:r>
              <a:rPr lang="nb-NO" dirty="0" smtClean="0"/>
              <a:t>: </a:t>
            </a:r>
            <a:r>
              <a:rPr lang="nb-NO" dirty="0" err="1" smtClean="0"/>
              <a:t>claim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follow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distribution</a:t>
            </a:r>
            <a:r>
              <a:rPr lang="nb-NO" dirty="0" smtClean="0"/>
              <a:t> in NOK, SEK or EURO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47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90173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Tweedie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b-NO" dirty="0" err="1" smtClean="0"/>
              <a:t>If</a:t>
            </a:r>
            <a:r>
              <a:rPr lang="nb-NO" dirty="0" smtClean="0"/>
              <a:t> an EDM is </a:t>
            </a:r>
            <a:r>
              <a:rPr lang="nb-NO" dirty="0" err="1" smtClean="0"/>
              <a:t>scale</a:t>
            </a:r>
            <a:r>
              <a:rPr lang="nb-NO" dirty="0" smtClean="0"/>
              <a:t> invariant </a:t>
            </a:r>
            <a:r>
              <a:rPr lang="nb-NO" dirty="0" err="1" smtClean="0"/>
              <a:t>then</a:t>
            </a:r>
            <a:r>
              <a:rPr lang="nb-NO" dirty="0" smtClean="0"/>
              <a:t> it has </a:t>
            </a:r>
            <a:r>
              <a:rPr lang="nb-NO" dirty="0" err="1" smtClean="0"/>
              <a:t>variance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This is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proved</a:t>
            </a:r>
            <a:r>
              <a:rPr lang="nb-NO" dirty="0" smtClean="0"/>
              <a:t> by Jørgensen</a:t>
            </a:r>
          </a:p>
          <a:p>
            <a:r>
              <a:rPr lang="nb-NO" dirty="0" smtClean="0"/>
              <a:t>This </a:t>
            </a:r>
            <a:r>
              <a:rPr lang="nb-NO" dirty="0" err="1" smtClean="0"/>
              <a:t>defines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Tweedie</a:t>
            </a:r>
            <a:r>
              <a:rPr lang="nb-NO" dirty="0" smtClean="0"/>
              <a:t> </a:t>
            </a:r>
            <a:r>
              <a:rPr lang="nb-NO" dirty="0" err="1" smtClean="0"/>
              <a:t>subclass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GLMs</a:t>
            </a:r>
            <a:endParaRPr lang="nb-NO" dirty="0" smtClean="0"/>
          </a:p>
          <a:p>
            <a:r>
              <a:rPr lang="nb-NO" dirty="0" smtClean="0"/>
              <a:t>In </a:t>
            </a:r>
            <a:r>
              <a:rPr lang="nb-NO" dirty="0" err="1" smtClean="0"/>
              <a:t>pricing</a:t>
            </a:r>
            <a:r>
              <a:rPr lang="nb-NO" dirty="0" smtClean="0"/>
              <a:t>, 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useful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48</a:t>
            </a:fld>
            <a:endParaRPr lang="nb-NO" dirty="0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2555776" y="2348880"/>
          <a:ext cx="1824038" cy="654050"/>
        </p:xfrm>
        <a:graphic>
          <a:graphicData uri="http://schemas.openxmlformats.org/presentationml/2006/ole">
            <p:oleObj spid="_x0000_s11268" name="Equation" r:id="rId3" imgW="672808" imgH="241195" progId="Equation.3">
              <p:embed/>
            </p:oleObj>
          </a:graphicData>
        </a:graphic>
      </p:graphicFrame>
      <p:grpSp>
        <p:nvGrpSpPr>
          <p:cNvPr id="8" name="Gruppe 7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89314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Overview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Tweedie</a:t>
            </a:r>
            <a:r>
              <a:rPr lang="nb-NO" sz="2800" dirty="0" smtClean="0"/>
              <a:t> </a:t>
            </a:r>
            <a:r>
              <a:rPr lang="nb-NO" sz="2800" dirty="0" err="1" smtClean="0"/>
              <a:t>Models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49</a:t>
            </a:fld>
            <a:endParaRPr lang="nb-NO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5882362" cy="239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pe 6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35061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Key </a:t>
            </a:r>
            <a:r>
              <a:rPr lang="nb-NO" dirty="0" err="1" smtClean="0"/>
              <a:t>ratios</a:t>
            </a:r>
            <a:r>
              <a:rPr lang="nb-NO" dirty="0" smtClean="0"/>
              <a:t> – </a:t>
            </a:r>
            <a:r>
              <a:rPr lang="nb-NO" dirty="0" err="1" smtClean="0"/>
              <a:t>claim</a:t>
            </a:r>
            <a:r>
              <a:rPr lang="nb-NO" dirty="0" smtClean="0"/>
              <a:t> </a:t>
            </a:r>
            <a:r>
              <a:rPr lang="nb-NO" dirty="0" err="1" smtClean="0"/>
              <a:t>frequency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6436359" cy="40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Sylinder 7"/>
          <p:cNvSpPr txBox="1"/>
          <p:nvPr/>
        </p:nvSpPr>
        <p:spPr>
          <a:xfrm>
            <a:off x="971600" y="1340768"/>
            <a:ext cx="782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graph</a:t>
            </a:r>
            <a:r>
              <a:rPr lang="nb-NO" sz="1600" dirty="0" smtClean="0"/>
              <a:t> shows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frequency</a:t>
            </a:r>
            <a:r>
              <a:rPr lang="nb-NO" sz="1600" dirty="0" smtClean="0"/>
              <a:t> for all covers for motor </a:t>
            </a:r>
            <a:r>
              <a:rPr lang="nb-NO" sz="1600" dirty="0" err="1" smtClean="0"/>
              <a:t>insurance</a:t>
            </a:r>
            <a:endParaRPr lang="nb-NO" sz="1600" dirty="0" smtClean="0"/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Notice</a:t>
            </a:r>
            <a:r>
              <a:rPr lang="nb-NO" sz="1600" dirty="0" smtClean="0"/>
              <a:t> </a:t>
            </a:r>
            <a:r>
              <a:rPr lang="nb-NO" sz="1600" dirty="0" err="1" smtClean="0"/>
              <a:t>seasonal</a:t>
            </a:r>
            <a:r>
              <a:rPr lang="nb-NO" sz="1600" dirty="0" smtClean="0"/>
              <a:t> </a:t>
            </a:r>
            <a:r>
              <a:rPr lang="nb-NO" sz="1600" dirty="0" err="1" smtClean="0"/>
              <a:t>variations</a:t>
            </a:r>
            <a:r>
              <a:rPr lang="nb-NO" sz="1600" dirty="0" smtClean="0"/>
              <a:t>, due to </a:t>
            </a:r>
            <a:r>
              <a:rPr lang="nb-NO" sz="1600" dirty="0" err="1" smtClean="0"/>
              <a:t>changing</a:t>
            </a:r>
            <a:r>
              <a:rPr lang="nb-NO" sz="1600" dirty="0" smtClean="0"/>
              <a:t> </a:t>
            </a:r>
            <a:r>
              <a:rPr lang="nb-NO" sz="1600" dirty="0" err="1" smtClean="0"/>
              <a:t>weather</a:t>
            </a:r>
            <a:r>
              <a:rPr lang="nb-NO" sz="1600" dirty="0" smtClean="0"/>
              <a:t> </a:t>
            </a:r>
            <a:r>
              <a:rPr lang="nb-NO" sz="1600" dirty="0" err="1" smtClean="0"/>
              <a:t>condition</a:t>
            </a:r>
            <a:r>
              <a:rPr lang="nb-NO" sz="1600" dirty="0" smtClean="0"/>
              <a:t> </a:t>
            </a:r>
            <a:r>
              <a:rPr lang="nb-NO" sz="1600" dirty="0" err="1" smtClean="0"/>
              <a:t>throughout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years</a:t>
            </a: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0652176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Link </a:t>
            </a:r>
            <a:r>
              <a:rPr lang="nb-NO" dirty="0" err="1" smtClean="0"/>
              <a:t>functions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50</a:t>
            </a:fld>
            <a:endParaRPr lang="nb-NO" dirty="0"/>
          </a:p>
        </p:txBody>
      </p:sp>
      <p:sp>
        <p:nvSpPr>
          <p:cNvPr id="6" name="Plassholder for innhold 4"/>
          <p:cNvSpPr txBox="1">
            <a:spLocks/>
          </p:cNvSpPr>
          <p:nvPr/>
        </p:nvSpPr>
        <p:spPr>
          <a:xfrm>
            <a:off x="873124" y="1341438"/>
            <a:ext cx="7875589" cy="4607842"/>
          </a:xfrm>
          <a:prstGeom prst="rect">
            <a:avLst/>
          </a:prstGeom>
        </p:spPr>
        <p:txBody>
          <a:bodyPr/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general link </a:t>
            </a:r>
            <a:r>
              <a:rPr kumimoji="0" lang="nb-N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g()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</a:t>
            </a:r>
            <a:r>
              <a:rPr kumimoji="0" lang="nb-N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regression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			</a:t>
            </a:r>
            <a:r>
              <a:rPr kumimoji="0" lang="nb-N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identity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	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nb-NO" sz="2400" dirty="0" err="1" smtClean="0">
                <a:latin typeface="+mn-lt"/>
                <a:cs typeface="+mn-cs"/>
              </a:rPr>
              <a:t>Multiplicative</a:t>
            </a:r>
            <a:r>
              <a:rPr lang="nb-NO" sz="2400" dirty="0" smtClean="0">
                <a:latin typeface="+mn-lt"/>
                <a:cs typeface="+mn-cs"/>
              </a:rPr>
              <a:t> </a:t>
            </a:r>
            <a:r>
              <a:rPr lang="nb-NO" sz="2400" dirty="0" err="1" smtClean="0">
                <a:latin typeface="+mn-lt"/>
                <a:cs typeface="+mn-cs"/>
              </a:rPr>
              <a:t>model</a:t>
            </a:r>
            <a:r>
              <a:rPr lang="nb-NO" sz="2400" dirty="0" smtClean="0">
                <a:latin typeface="+mn-lt"/>
                <a:cs typeface="+mn-cs"/>
              </a:rPr>
              <a:t>:			log link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</a:t>
            </a:r>
            <a:r>
              <a:rPr kumimoji="0" lang="nb-NO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regression</a:t>
            </a:r>
            <a:r>
              <a:rPr kumimoji="0" lang="nb-NO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		</a:t>
            </a:r>
            <a:r>
              <a:rPr kumimoji="0" lang="nb-NO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logit</a:t>
            </a:r>
            <a:r>
              <a:rPr kumimoji="0" lang="nb-NO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411760" y="1772816"/>
          <a:ext cx="3149600" cy="849313"/>
        </p:xfrm>
        <a:graphic>
          <a:graphicData uri="http://schemas.openxmlformats.org/presentationml/2006/ole">
            <p:oleObj spid="_x0000_s12294" name="Equation" r:id="rId3" imgW="1651000" imgH="444500" progId="Equation.3">
              <p:embed/>
            </p:oleObj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4139952" y="2636912"/>
          <a:ext cx="2252662" cy="2136775"/>
        </p:xfrm>
        <a:graphic>
          <a:graphicData uri="http://schemas.openxmlformats.org/presentationml/2006/ole">
            <p:oleObj spid="_x0000_s12295" name="Equation" r:id="rId4" imgW="1181100" imgH="1117600" progId="Equation.3">
              <p:embed/>
            </p:oleObj>
          </a:graphicData>
        </a:graphic>
      </p:graphicFrame>
      <p:grpSp>
        <p:nvGrpSpPr>
          <p:cNvPr id="9" name="Gruppe 8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0" name="Avrundet rektangel 9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5" name="Ellipse 14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28542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51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99592" y="1412776"/>
            <a:ext cx="3850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2400" dirty="0" err="1" smtClean="0"/>
              <a:t>Generalized</a:t>
            </a:r>
            <a:r>
              <a:rPr lang="nb-NO" sz="2400" dirty="0" smtClean="0"/>
              <a:t> linear </a:t>
            </a:r>
            <a:r>
              <a:rPr lang="nb-NO" sz="2400" dirty="0" err="1" smtClean="0"/>
              <a:t>models</a:t>
            </a:r>
            <a:r>
              <a:rPr lang="nb-NO" sz="2400" dirty="0" smtClean="0"/>
              <a:t>:</a:t>
            </a:r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err="1" smtClean="0"/>
              <a:t>Yi</a:t>
            </a:r>
            <a:r>
              <a:rPr lang="nb-NO" sz="2400" dirty="0" smtClean="0"/>
              <a:t> </a:t>
            </a:r>
            <a:r>
              <a:rPr lang="nb-NO" sz="2400" dirty="0" err="1" smtClean="0"/>
              <a:t>follows</a:t>
            </a:r>
            <a:r>
              <a:rPr lang="nb-NO" sz="2400" dirty="0" smtClean="0"/>
              <a:t> an EDM:</a:t>
            </a:r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err="1" smtClean="0"/>
              <a:t>Mean</a:t>
            </a:r>
            <a:r>
              <a:rPr lang="nb-NO" sz="2400" dirty="0" smtClean="0"/>
              <a:t> </a:t>
            </a:r>
            <a:r>
              <a:rPr lang="nb-NO" sz="2400" dirty="0" err="1" smtClean="0"/>
              <a:t>satisfies</a:t>
            </a:r>
            <a:endParaRPr lang="nb-NO" sz="2400" dirty="0" smtClean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3779912" y="1781442"/>
          <a:ext cx="2325687" cy="436562"/>
        </p:xfrm>
        <a:graphic>
          <a:graphicData uri="http://schemas.openxmlformats.org/presentationml/2006/ole">
            <p:oleObj spid="_x0000_s13322" name="Equation" r:id="rId3" imgW="1219200" imgH="228600" progId="Equation.3">
              <p:embed/>
            </p:oleObj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3924300" y="2152650"/>
          <a:ext cx="2035175" cy="533400"/>
        </p:xfrm>
        <a:graphic>
          <a:graphicData uri="http://schemas.openxmlformats.org/presentationml/2006/ole">
            <p:oleObj spid="_x0000_s13323" name="Equation" r:id="rId4" imgW="1066800" imgH="279400" progId="Equation.3">
              <p:embed/>
            </p:oleObj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899592" y="2924944"/>
            <a:ext cx="434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2400" dirty="0" err="1" smtClean="0"/>
              <a:t>Multiplicative</a:t>
            </a:r>
            <a:r>
              <a:rPr lang="nb-NO" sz="2400" dirty="0" smtClean="0"/>
              <a:t> </a:t>
            </a:r>
            <a:r>
              <a:rPr lang="nb-NO" sz="2400" dirty="0" err="1" smtClean="0"/>
              <a:t>Tweedie</a:t>
            </a:r>
            <a:r>
              <a:rPr lang="nb-NO" sz="2400" dirty="0" smtClean="0"/>
              <a:t> </a:t>
            </a:r>
            <a:r>
              <a:rPr lang="nb-NO" sz="2400" dirty="0" err="1" smtClean="0"/>
              <a:t>models</a:t>
            </a:r>
            <a:r>
              <a:rPr lang="nb-NO" sz="2400" dirty="0" smtClean="0"/>
              <a:t>:</a:t>
            </a:r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err="1" smtClean="0"/>
              <a:t>Yi</a:t>
            </a:r>
            <a:r>
              <a:rPr lang="nb-NO" sz="2400" dirty="0" smtClean="0"/>
              <a:t> </a:t>
            </a:r>
            <a:r>
              <a:rPr lang="nb-NO" sz="2400" dirty="0" err="1" smtClean="0"/>
              <a:t>Tweedie</a:t>
            </a:r>
            <a:r>
              <a:rPr lang="nb-NO" sz="2400" dirty="0" smtClean="0"/>
              <a:t> EDM:</a:t>
            </a:r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2400" dirty="0" err="1" smtClean="0"/>
              <a:t>Mean</a:t>
            </a:r>
            <a:r>
              <a:rPr lang="nb-NO" sz="2400" dirty="0" smtClean="0"/>
              <a:t> </a:t>
            </a:r>
            <a:r>
              <a:rPr lang="nb-NO" sz="2400" dirty="0" err="1" smtClean="0"/>
              <a:t>satisfies</a:t>
            </a:r>
            <a:endParaRPr lang="nb-NO" sz="2400" dirty="0" smtClean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491880" y="3261624"/>
          <a:ext cx="2809875" cy="484188"/>
        </p:xfrm>
        <a:graphic>
          <a:graphicData uri="http://schemas.openxmlformats.org/presentationml/2006/ole">
            <p:oleObj spid="_x0000_s13324" name="Equation" r:id="rId5" imgW="1473200" imgH="254000" progId="Equation.3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840163" y="3665538"/>
          <a:ext cx="2205037" cy="533400"/>
        </p:xfrm>
        <a:graphic>
          <a:graphicData uri="http://schemas.openxmlformats.org/presentationml/2006/ole">
            <p:oleObj spid="_x0000_s13325" name="Equation" r:id="rId6" imgW="1155700" imgH="279400" progId="Equation.3">
              <p:embed/>
            </p:oleObj>
          </a:graphicData>
        </a:graphic>
      </p:graphicFrame>
      <p:grpSp>
        <p:nvGrpSpPr>
          <p:cNvPr id="12" name="Gruppe 11"/>
          <p:cNvGrpSpPr/>
          <p:nvPr/>
        </p:nvGrpSpPr>
        <p:grpSpPr>
          <a:xfrm>
            <a:off x="7355160" y="123403"/>
            <a:ext cx="1512168" cy="1207616"/>
            <a:chOff x="1547664" y="1844824"/>
            <a:chExt cx="4680520" cy="3024336"/>
          </a:xfrm>
        </p:grpSpPr>
        <p:sp>
          <p:nvSpPr>
            <p:cNvPr id="13" name="Avrundet rektangel 12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184482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7355160" y="115930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1741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Random</a:t>
            </a:r>
            <a:r>
              <a:rPr lang="nb-NO" dirty="0" smtClean="0"/>
              <a:t> </a:t>
            </a:r>
            <a:r>
              <a:rPr lang="nb-NO" dirty="0" err="1" smtClean="0"/>
              <a:t>intensities</a:t>
            </a:r>
            <a:r>
              <a:rPr lang="nb-NO" dirty="0" smtClean="0"/>
              <a:t> (</a:t>
            </a:r>
            <a:r>
              <a:rPr lang="nb-NO" dirty="0" err="1" smtClean="0"/>
              <a:t>Chapter</a:t>
            </a:r>
            <a:r>
              <a:rPr lang="nb-NO" dirty="0" smtClean="0"/>
              <a:t> 8.3)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nb-NO" sz="1600" dirty="0" err="1" smtClean="0"/>
              <a:t>How</a:t>
            </a:r>
            <a:r>
              <a:rPr lang="nb-NO" sz="1600" dirty="0" smtClean="0"/>
              <a:t> 	   </a:t>
            </a:r>
            <a:r>
              <a:rPr lang="nb-NO" sz="1600" dirty="0" err="1" smtClean="0"/>
              <a:t>varies</a:t>
            </a:r>
            <a:r>
              <a:rPr lang="nb-NO" sz="1600" dirty="0" smtClean="0"/>
              <a:t> over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portfolio</a:t>
            </a:r>
            <a:r>
              <a:rPr lang="nb-NO" sz="1600" dirty="0" smtClean="0"/>
              <a:t> </a:t>
            </a:r>
            <a:r>
              <a:rPr lang="nb-NO" sz="1600" dirty="0" err="1" smtClean="0"/>
              <a:t>can</a:t>
            </a:r>
            <a:r>
              <a:rPr lang="nb-NO" sz="1600" dirty="0" smtClean="0"/>
              <a:t> </a:t>
            </a:r>
            <a:r>
              <a:rPr lang="nb-NO" sz="1600" dirty="0" err="1" smtClean="0"/>
              <a:t>partially</a:t>
            </a:r>
            <a:r>
              <a:rPr lang="nb-NO" sz="1600" dirty="0" smtClean="0"/>
              <a:t> be </a:t>
            </a:r>
            <a:r>
              <a:rPr lang="nb-NO" sz="1600" dirty="0" err="1" smtClean="0"/>
              <a:t>described</a:t>
            </a:r>
            <a:r>
              <a:rPr lang="nb-NO" sz="1600" dirty="0" smtClean="0"/>
              <a:t> by </a:t>
            </a:r>
            <a:r>
              <a:rPr lang="nb-NO" sz="1600" dirty="0" err="1" smtClean="0"/>
              <a:t>observables</a:t>
            </a:r>
            <a:r>
              <a:rPr lang="nb-NO" sz="1600" dirty="0" smtClean="0"/>
              <a:t> </a:t>
            </a:r>
            <a:r>
              <a:rPr lang="nb-NO" sz="1600" dirty="0" err="1" smtClean="0"/>
              <a:t>such</a:t>
            </a:r>
            <a:r>
              <a:rPr lang="nb-NO" sz="1600" dirty="0" smtClean="0"/>
              <a:t> as age or sex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individual</a:t>
            </a:r>
            <a:r>
              <a:rPr lang="nb-NO" sz="1600" dirty="0" smtClean="0"/>
              <a:t> (</a:t>
            </a:r>
            <a:r>
              <a:rPr lang="nb-NO" sz="1600" dirty="0" err="1" smtClean="0"/>
              <a:t>treated</a:t>
            </a:r>
            <a:r>
              <a:rPr lang="nb-NO" sz="1600" dirty="0" smtClean="0"/>
              <a:t> in </a:t>
            </a:r>
            <a:r>
              <a:rPr lang="nb-NO" sz="1600" dirty="0" err="1" smtClean="0"/>
              <a:t>Chapter</a:t>
            </a:r>
            <a:r>
              <a:rPr lang="nb-NO" sz="1600" dirty="0" smtClean="0"/>
              <a:t> 8.4)</a:t>
            </a:r>
          </a:p>
          <a:p>
            <a:r>
              <a:rPr lang="nb-NO" sz="1600" dirty="0" err="1" smtClean="0"/>
              <a:t>There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however</a:t>
            </a:r>
            <a:r>
              <a:rPr lang="nb-NO" sz="1600" dirty="0" smtClean="0"/>
              <a:t> </a:t>
            </a:r>
            <a:r>
              <a:rPr lang="nb-NO" sz="1600" dirty="0" err="1" smtClean="0"/>
              <a:t>factors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have </a:t>
            </a:r>
            <a:r>
              <a:rPr lang="nb-NO" sz="1600" dirty="0" err="1" smtClean="0"/>
              <a:t>impact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risk </a:t>
            </a:r>
            <a:r>
              <a:rPr lang="nb-NO" sz="1600" dirty="0" err="1" smtClean="0"/>
              <a:t>which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company</a:t>
            </a:r>
            <a:r>
              <a:rPr lang="nb-NO" sz="1600" dirty="0" smtClean="0"/>
              <a:t> </a:t>
            </a:r>
            <a:r>
              <a:rPr lang="nb-NO" sz="1600" dirty="0" err="1" smtClean="0"/>
              <a:t>can’t</a:t>
            </a:r>
            <a:r>
              <a:rPr lang="nb-NO" sz="1600" dirty="0" smtClean="0"/>
              <a:t> know </a:t>
            </a:r>
            <a:r>
              <a:rPr lang="nb-NO" sz="1600" dirty="0" err="1" smtClean="0"/>
              <a:t>much</a:t>
            </a:r>
            <a:r>
              <a:rPr lang="nb-NO" sz="1600" dirty="0" smtClean="0"/>
              <a:t> </a:t>
            </a:r>
            <a:r>
              <a:rPr lang="nb-NO" sz="1600" dirty="0" err="1" smtClean="0"/>
              <a:t>about</a:t>
            </a:r>
            <a:endParaRPr lang="nb-NO" sz="1600" dirty="0" smtClean="0"/>
          </a:p>
          <a:p>
            <a:pPr lvl="1"/>
            <a:r>
              <a:rPr lang="nb-NO" sz="1200" dirty="0" smtClean="0"/>
              <a:t>Driver </a:t>
            </a:r>
            <a:r>
              <a:rPr lang="nb-NO" sz="1200" dirty="0" err="1" smtClean="0"/>
              <a:t>ability</a:t>
            </a:r>
            <a:r>
              <a:rPr lang="nb-NO" sz="1200" dirty="0" smtClean="0"/>
              <a:t>, personal risk </a:t>
            </a:r>
            <a:r>
              <a:rPr lang="nb-NO" sz="1200" dirty="0" err="1" smtClean="0"/>
              <a:t>averseness</a:t>
            </a:r>
            <a:r>
              <a:rPr lang="nb-NO" sz="1200" dirty="0" smtClean="0"/>
              <a:t>, </a:t>
            </a:r>
            <a:endParaRPr lang="nb-NO" sz="1600" dirty="0" smtClean="0"/>
          </a:p>
          <a:p>
            <a:r>
              <a:rPr lang="nb-NO" sz="1600" dirty="0" smtClean="0"/>
              <a:t>This </a:t>
            </a:r>
            <a:r>
              <a:rPr lang="nb-NO" sz="1600" dirty="0" err="1" smtClean="0"/>
              <a:t>randomeness</a:t>
            </a:r>
            <a:r>
              <a:rPr lang="nb-NO" sz="1600" dirty="0" smtClean="0"/>
              <a:t>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dirty="0" err="1" smtClean="0"/>
              <a:t>managed</a:t>
            </a:r>
            <a:r>
              <a:rPr lang="nb-NO" sz="1600" dirty="0" smtClean="0"/>
              <a:t> by making		a </a:t>
            </a:r>
            <a:r>
              <a:rPr lang="nb-NO" sz="1600" dirty="0" err="1" smtClean="0"/>
              <a:t>stochastic</a:t>
            </a:r>
            <a:r>
              <a:rPr lang="nb-NO" sz="1600" dirty="0" smtClean="0"/>
              <a:t> variable </a:t>
            </a:r>
          </a:p>
          <a:p>
            <a:r>
              <a:rPr lang="nb-NO" sz="1600" dirty="0" smtClean="0"/>
              <a:t>This </a:t>
            </a:r>
            <a:r>
              <a:rPr lang="nb-NO" sz="1600" dirty="0" err="1" smtClean="0"/>
              <a:t>extension</a:t>
            </a:r>
            <a:r>
              <a:rPr lang="nb-NO" sz="1600" dirty="0" smtClean="0"/>
              <a:t> </a:t>
            </a:r>
            <a:r>
              <a:rPr lang="nb-NO" sz="1600" dirty="0" err="1" smtClean="0"/>
              <a:t>may</a:t>
            </a:r>
            <a:r>
              <a:rPr lang="nb-NO" sz="1600" dirty="0" smtClean="0"/>
              <a:t> serve to </a:t>
            </a:r>
            <a:r>
              <a:rPr lang="nb-NO" sz="1600" dirty="0" err="1" smtClean="0"/>
              <a:t>capture</a:t>
            </a:r>
            <a:r>
              <a:rPr lang="nb-NO" sz="1600" dirty="0" smtClean="0"/>
              <a:t> </a:t>
            </a:r>
            <a:r>
              <a:rPr lang="nb-NO" sz="1600" dirty="0" err="1" smtClean="0"/>
              <a:t>uncertainty</a:t>
            </a:r>
            <a:r>
              <a:rPr lang="nb-NO" sz="1600" dirty="0" smtClean="0"/>
              <a:t> </a:t>
            </a:r>
            <a:r>
              <a:rPr lang="nb-NO" sz="1600" dirty="0" err="1" smtClean="0"/>
              <a:t>affecting</a:t>
            </a:r>
            <a:r>
              <a:rPr lang="nb-NO" sz="1600" dirty="0" smtClean="0"/>
              <a:t> all policy holders </a:t>
            </a:r>
            <a:r>
              <a:rPr lang="nb-NO" sz="1600" dirty="0" err="1" smtClean="0"/>
              <a:t>jointly</a:t>
            </a:r>
            <a:r>
              <a:rPr lang="nb-NO" sz="1600" dirty="0" smtClean="0"/>
              <a:t>, as </a:t>
            </a:r>
            <a:r>
              <a:rPr lang="nb-NO" sz="1600" dirty="0" err="1" smtClean="0"/>
              <a:t>well</a:t>
            </a:r>
            <a:r>
              <a:rPr lang="nb-NO" sz="1600" dirty="0" smtClean="0"/>
              <a:t>, </a:t>
            </a:r>
            <a:r>
              <a:rPr lang="nb-NO" sz="1600" dirty="0" err="1" smtClean="0"/>
              <a:t>such</a:t>
            </a:r>
            <a:r>
              <a:rPr lang="nb-NO" sz="1600" dirty="0" smtClean="0"/>
              <a:t> as </a:t>
            </a:r>
            <a:r>
              <a:rPr lang="nb-NO" sz="1600" dirty="0" err="1" smtClean="0"/>
              <a:t>altering</a:t>
            </a:r>
            <a:r>
              <a:rPr lang="nb-NO" sz="1600" dirty="0" smtClean="0"/>
              <a:t> </a:t>
            </a:r>
            <a:r>
              <a:rPr lang="nb-NO" sz="1600" dirty="0" err="1" smtClean="0"/>
              <a:t>weather</a:t>
            </a:r>
            <a:r>
              <a:rPr lang="nb-NO" sz="1600" dirty="0" smtClean="0"/>
              <a:t> </a:t>
            </a:r>
            <a:r>
              <a:rPr lang="nb-NO" sz="1600" dirty="0" err="1" smtClean="0"/>
              <a:t>conditions</a:t>
            </a:r>
            <a:endParaRPr lang="nb-NO" sz="1600" dirty="0" smtClean="0"/>
          </a:p>
          <a:p>
            <a:r>
              <a:rPr lang="nb-NO" sz="1600" dirty="0" smtClean="0"/>
              <a:t>The </a:t>
            </a:r>
            <a:r>
              <a:rPr lang="nb-NO" sz="1600" dirty="0" err="1" smtClean="0"/>
              <a:t>models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conditional</a:t>
            </a:r>
            <a:r>
              <a:rPr lang="nb-NO" sz="1600" dirty="0" smtClean="0"/>
              <a:t> </a:t>
            </a:r>
            <a:r>
              <a:rPr lang="nb-NO" sz="1600" dirty="0" err="1" smtClean="0"/>
              <a:t>ones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form</a:t>
            </a:r>
          </a:p>
          <a:p>
            <a:endParaRPr lang="nb-NO" sz="1600" dirty="0" smtClean="0"/>
          </a:p>
          <a:p>
            <a:endParaRPr lang="nb-NO" sz="1600" dirty="0" smtClean="0"/>
          </a:p>
          <a:p>
            <a:endParaRPr lang="nb-NO" sz="1600" dirty="0" smtClean="0"/>
          </a:p>
          <a:p>
            <a:r>
              <a:rPr lang="nb-NO" sz="1600" dirty="0" smtClean="0"/>
              <a:t>Let								 </a:t>
            </a:r>
            <a:r>
              <a:rPr lang="nb-NO" sz="1600" dirty="0" err="1" smtClean="0"/>
              <a:t>which</a:t>
            </a:r>
            <a:r>
              <a:rPr lang="nb-NO" sz="1600" dirty="0" smtClean="0"/>
              <a:t> by double </a:t>
            </a:r>
            <a:r>
              <a:rPr lang="nb-NO" sz="1600" dirty="0" err="1" smtClean="0"/>
              <a:t>rules</a:t>
            </a:r>
            <a:r>
              <a:rPr lang="nb-NO" sz="1600" dirty="0" smtClean="0"/>
              <a:t> in </a:t>
            </a:r>
            <a:r>
              <a:rPr lang="nb-NO" sz="1600" dirty="0" err="1" smtClean="0"/>
              <a:t>Section</a:t>
            </a:r>
            <a:r>
              <a:rPr lang="nb-NO" sz="1600" dirty="0" smtClean="0"/>
              <a:t> 6.3 </a:t>
            </a:r>
            <a:r>
              <a:rPr lang="nb-NO" sz="1600" dirty="0" err="1" smtClean="0"/>
              <a:t>imply</a:t>
            </a:r>
            <a:endParaRPr lang="nb-NO" sz="1600" dirty="0" smtClean="0"/>
          </a:p>
          <a:p>
            <a:endParaRPr lang="nb-NO" sz="1600" dirty="0" smtClean="0"/>
          </a:p>
          <a:p>
            <a:endParaRPr lang="nb-NO" sz="1600" dirty="0" smtClean="0"/>
          </a:p>
          <a:p>
            <a:r>
              <a:rPr lang="nb-NO" sz="1600" dirty="0" err="1" smtClean="0"/>
              <a:t>Now</a:t>
            </a:r>
            <a:r>
              <a:rPr lang="nb-NO" sz="1600" dirty="0" smtClean="0"/>
              <a:t> E(N)&lt;var(N) and N is </a:t>
            </a:r>
            <a:r>
              <a:rPr lang="nb-NO" sz="1600" dirty="0" err="1" smtClean="0"/>
              <a:t>no</a:t>
            </a:r>
            <a:r>
              <a:rPr lang="nb-NO" sz="1600" dirty="0" smtClean="0"/>
              <a:t> longer </a:t>
            </a:r>
            <a:r>
              <a:rPr lang="nb-NO" sz="1600" dirty="0" err="1" smtClean="0"/>
              <a:t>Poisson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distributed</a:t>
            </a:r>
            <a:endParaRPr lang="nb-NO" sz="160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1727300" y="1412776"/>
          <a:ext cx="252412" cy="274637"/>
        </p:xfrm>
        <a:graphic>
          <a:graphicData uri="http://schemas.openxmlformats.org/presentationml/2006/ole">
            <p:oleObj spid="_x0000_s2060" name="Equation" r:id="rId3" imgW="152268" imgH="164957" progId="Equation.3">
              <p:embed/>
            </p:oleObj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5868144" y="2733940"/>
          <a:ext cx="252413" cy="274638"/>
        </p:xfrm>
        <a:graphic>
          <a:graphicData uri="http://schemas.openxmlformats.org/presentationml/2006/ole">
            <p:oleObj spid="_x0000_s2061" name="Equation" r:id="rId4" imgW="152268" imgH="164957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246313" y="4005263"/>
          <a:ext cx="5218112" cy="331787"/>
        </p:xfrm>
        <a:graphic>
          <a:graphicData uri="http://schemas.openxmlformats.org/presentationml/2006/ole">
            <p:oleObj spid="_x0000_s2062" name="Equation" r:id="rId5" imgW="3200400" imgH="203200" progId="Equation.3">
              <p:embed/>
            </p:oleObj>
          </a:graphicData>
        </a:graphic>
      </p:graphicFrame>
      <p:sp>
        <p:nvSpPr>
          <p:cNvPr id="13" name="TekstSylinder 12"/>
          <p:cNvSpPr txBox="1"/>
          <p:nvPr/>
        </p:nvSpPr>
        <p:spPr>
          <a:xfrm>
            <a:off x="2699792" y="4293096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smtClean="0"/>
              <a:t>Policy </a:t>
            </a:r>
            <a:r>
              <a:rPr lang="nb-NO" sz="900" dirty="0" err="1" smtClean="0"/>
              <a:t>level</a:t>
            </a:r>
            <a:endParaRPr lang="nb-NO" sz="900" dirty="0" smtClean="0"/>
          </a:p>
        </p:txBody>
      </p:sp>
      <p:sp>
        <p:nvSpPr>
          <p:cNvPr id="14" name="TekstSylinder 13"/>
          <p:cNvSpPr txBox="1"/>
          <p:nvPr/>
        </p:nvSpPr>
        <p:spPr>
          <a:xfrm>
            <a:off x="5580112" y="4293096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err="1" smtClean="0"/>
              <a:t>Portfolio</a:t>
            </a:r>
            <a:r>
              <a:rPr lang="nb-NO" sz="900" dirty="0" smtClean="0"/>
              <a:t> </a:t>
            </a:r>
            <a:r>
              <a:rPr lang="nb-NO" sz="900" dirty="0" err="1" smtClean="0"/>
              <a:t>level</a:t>
            </a:r>
            <a:endParaRPr lang="nb-NO" sz="900" dirty="0" smtClean="0"/>
          </a:p>
        </p:txBody>
      </p:sp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1619672" y="4681389"/>
          <a:ext cx="6935788" cy="331787"/>
        </p:xfrm>
        <a:graphic>
          <a:graphicData uri="http://schemas.openxmlformats.org/presentationml/2006/ole">
            <p:oleObj spid="_x0000_s2063" name="Equation" r:id="rId6" imgW="4254500" imgH="203200" progId="Equation.3">
              <p:embed/>
            </p:oleObj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1876623" y="5373216"/>
          <a:ext cx="6727825" cy="373063"/>
        </p:xfrm>
        <a:graphic>
          <a:graphicData uri="http://schemas.openxmlformats.org/presentationml/2006/ole">
            <p:oleObj spid="_x0000_s2064" name="Equation" r:id="rId7" imgW="41275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6825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Overview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130425"/>
            <a:ext cx="61722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682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Overview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session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sp>
        <p:nvSpPr>
          <p:cNvPr id="6" name="Avrundet rektangel 5"/>
          <p:cNvSpPr/>
          <p:nvPr/>
        </p:nvSpPr>
        <p:spPr>
          <a:xfrm>
            <a:off x="1547664" y="2492896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The </a:t>
            </a:r>
            <a:r>
              <a:rPr lang="nb-NO" sz="1200" dirty="0" err="1" smtClean="0"/>
              <a:t>model</a:t>
            </a:r>
            <a:r>
              <a:rPr lang="nb-NO" sz="1200" dirty="0" smtClean="0"/>
              <a:t>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8.4 EB)</a:t>
            </a:r>
          </a:p>
        </p:txBody>
      </p:sp>
      <p:sp>
        <p:nvSpPr>
          <p:cNvPr id="7" name="Avrundet rektangel 6"/>
          <p:cNvSpPr/>
          <p:nvPr/>
        </p:nvSpPr>
        <p:spPr>
          <a:xfrm>
            <a:off x="1547664" y="3111833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An </a:t>
            </a:r>
            <a:r>
              <a:rPr lang="nb-NO" sz="1200" dirty="0" err="1" smtClean="0"/>
              <a:t>example</a:t>
            </a:r>
            <a:endParaRPr lang="nb-NO" sz="1200" dirty="0" smtClean="0"/>
          </a:p>
        </p:txBody>
      </p:sp>
      <p:sp>
        <p:nvSpPr>
          <p:cNvPr id="8" name="Avrundet rektangel 7"/>
          <p:cNvSpPr/>
          <p:nvPr/>
        </p:nvSpPr>
        <p:spPr>
          <a:xfrm>
            <a:off x="1547664" y="3763888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Why</a:t>
            </a:r>
            <a:r>
              <a:rPr lang="nb-NO" sz="1200" dirty="0" smtClean="0"/>
              <a:t> is a </a:t>
            </a:r>
            <a:r>
              <a:rPr lang="nb-NO" sz="1200" dirty="0" err="1" smtClean="0"/>
              <a:t>regression</a:t>
            </a:r>
            <a:r>
              <a:rPr lang="nb-NO" sz="1200" dirty="0" smtClean="0"/>
              <a:t> </a:t>
            </a:r>
            <a:r>
              <a:rPr lang="nb-NO" sz="1200" dirty="0" err="1" smtClean="0"/>
              <a:t>model</a:t>
            </a:r>
            <a:r>
              <a:rPr lang="nb-NO" sz="1200" dirty="0" smtClean="0"/>
              <a:t> </a:t>
            </a:r>
            <a:r>
              <a:rPr lang="nb-NO" sz="1200" dirty="0" err="1" smtClean="0"/>
              <a:t>needed</a:t>
            </a:r>
            <a:r>
              <a:rPr lang="nb-NO" sz="1200" dirty="0" smtClean="0"/>
              <a:t>?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1547664" y="4411960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Repetition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important</a:t>
            </a:r>
            <a:r>
              <a:rPr lang="nb-NO" sz="1200" dirty="0" smtClean="0"/>
              <a:t> </a:t>
            </a:r>
            <a:r>
              <a:rPr lang="nb-NO" sz="1200" dirty="0" err="1" smtClean="0"/>
              <a:t>concepts</a:t>
            </a:r>
            <a:r>
              <a:rPr lang="nb-NO" sz="1200" dirty="0" smtClean="0"/>
              <a:t> in GLM</a:t>
            </a:r>
          </a:p>
        </p:txBody>
      </p:sp>
      <p:sp>
        <p:nvSpPr>
          <p:cNvPr id="11" name="Avrundet rektangel 10"/>
          <p:cNvSpPr/>
          <p:nvPr/>
        </p:nvSpPr>
        <p:spPr>
          <a:xfrm>
            <a:off x="1547664" y="1844824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What</a:t>
            </a:r>
            <a:r>
              <a:rPr lang="nb-NO" sz="1200" dirty="0" smtClean="0"/>
              <a:t> is a fair </a:t>
            </a:r>
            <a:r>
              <a:rPr lang="nb-NO" sz="1200" dirty="0" err="1" smtClean="0"/>
              <a:t>price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insurance</a:t>
            </a:r>
            <a:r>
              <a:rPr lang="nb-NO" sz="1200" dirty="0" smtClean="0"/>
              <a:t> policy?</a:t>
            </a:r>
          </a:p>
        </p:txBody>
      </p:sp>
    </p:spTree>
    <p:extLst>
      <p:ext uri="{BB962C8B-B14F-4D97-AF65-F5344CB8AC3E}">
        <p14:creationId xmlns:p14="http://schemas.microsoft.com/office/powerpoint/2010/main" xmlns="" val="114589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dirty="0" err="1" smtClean="0"/>
              <a:t>What</a:t>
            </a:r>
            <a:r>
              <a:rPr lang="nb-NO" sz="2800" dirty="0" smtClean="0"/>
              <a:t> is a fair </a:t>
            </a:r>
            <a:r>
              <a:rPr lang="nb-NO" sz="2800" dirty="0" err="1" smtClean="0"/>
              <a:t>price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an </a:t>
            </a:r>
            <a:br>
              <a:rPr lang="nb-NO" sz="2800" dirty="0" smtClean="0"/>
            </a:br>
            <a:r>
              <a:rPr lang="nb-NO" sz="2800" dirty="0" err="1" smtClean="0"/>
              <a:t>insurance</a:t>
            </a:r>
            <a:r>
              <a:rPr lang="nb-NO" sz="2800" dirty="0" smtClean="0"/>
              <a:t> policy?</a:t>
            </a: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err="1" smtClean="0"/>
              <a:t>Before</a:t>
            </a:r>
            <a:r>
              <a:rPr lang="nb-NO" dirty="0" smtClean="0"/>
              <a:t> ”Fairness”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supervised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authorities</a:t>
            </a:r>
            <a:r>
              <a:rPr lang="nb-NO" dirty="0" smtClean="0"/>
              <a:t> (Finanstilsynet)</a:t>
            </a:r>
          </a:p>
          <a:p>
            <a:pPr lvl="1"/>
            <a:r>
              <a:rPr lang="nb-NO" dirty="0" smtClean="0"/>
              <a:t>To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extent</a:t>
            </a:r>
            <a:r>
              <a:rPr lang="nb-NO" dirty="0" smtClean="0"/>
              <a:t> </a:t>
            </a:r>
            <a:r>
              <a:rPr lang="nb-NO" dirty="0" err="1" smtClean="0"/>
              <a:t>common</a:t>
            </a:r>
            <a:r>
              <a:rPr lang="nb-NO" dirty="0" smtClean="0"/>
              <a:t> tariffs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companies</a:t>
            </a:r>
            <a:endParaRPr lang="nb-NO" dirty="0" smtClean="0"/>
          </a:p>
          <a:p>
            <a:pPr lvl="1"/>
            <a:r>
              <a:rPr lang="nb-NO" dirty="0" smtClean="0"/>
              <a:t>The market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controlled</a:t>
            </a:r>
            <a:endParaRPr lang="nb-NO" dirty="0" smtClean="0"/>
          </a:p>
          <a:p>
            <a:r>
              <a:rPr lang="nb-NO" dirty="0" smtClean="0"/>
              <a:t>During 1990’s: </a:t>
            </a:r>
            <a:r>
              <a:rPr lang="nb-NO" dirty="0" err="1" smtClean="0"/>
              <a:t>deregulation</a:t>
            </a:r>
            <a:endParaRPr lang="nb-NO" dirty="0" smtClean="0"/>
          </a:p>
          <a:p>
            <a:r>
              <a:rPr lang="nb-NO" dirty="0" err="1" smtClean="0"/>
              <a:t>Now</a:t>
            </a:r>
            <a:r>
              <a:rPr lang="nb-NO" dirty="0" smtClean="0"/>
              <a:t>: </a:t>
            </a:r>
            <a:r>
              <a:rPr lang="nb-NO" dirty="0" err="1" smtClean="0"/>
              <a:t>free</a:t>
            </a:r>
            <a:r>
              <a:rPr lang="nb-NO" dirty="0" smtClean="0"/>
              <a:t> market </a:t>
            </a:r>
            <a:r>
              <a:rPr lang="nb-NO" dirty="0" err="1" smtClean="0"/>
              <a:t>competition</a:t>
            </a:r>
            <a:r>
              <a:rPr lang="nb-NO" dirty="0" smtClean="0"/>
              <a:t> </a:t>
            </a:r>
            <a:r>
              <a:rPr lang="nb-NO" dirty="0" err="1" smtClean="0"/>
              <a:t>supposed</a:t>
            </a:r>
            <a:r>
              <a:rPr lang="nb-NO" dirty="0" smtClean="0"/>
              <a:t> to </a:t>
            </a:r>
            <a:r>
              <a:rPr lang="nb-NO" dirty="0" err="1" smtClean="0"/>
              <a:t>give</a:t>
            </a:r>
            <a:r>
              <a:rPr lang="nb-NO" dirty="0" smtClean="0"/>
              <a:t> fairness</a:t>
            </a:r>
          </a:p>
          <a:p>
            <a:r>
              <a:rPr lang="nb-NO" dirty="0" err="1" smtClean="0"/>
              <a:t>According</a:t>
            </a:r>
            <a:r>
              <a:rPr lang="nb-NO" dirty="0" smtClean="0"/>
              <a:t> to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theory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profit</a:t>
            </a:r>
            <a:r>
              <a:rPr lang="nb-NO" dirty="0" smtClean="0"/>
              <a:t> in a </a:t>
            </a:r>
            <a:r>
              <a:rPr lang="nb-NO" dirty="0" err="1" smtClean="0"/>
              <a:t>free</a:t>
            </a:r>
            <a:r>
              <a:rPr lang="nb-NO" dirty="0" smtClean="0"/>
              <a:t> market (in </a:t>
            </a:r>
            <a:r>
              <a:rPr lang="nb-NO" dirty="0" err="1" smtClean="0"/>
              <a:t>Norway</a:t>
            </a:r>
            <a:r>
              <a:rPr lang="nb-NO" dirty="0" smtClean="0"/>
              <a:t> general </a:t>
            </a:r>
            <a:r>
              <a:rPr lang="nb-NO" dirty="0" err="1" smtClean="0"/>
              <a:t>insurance</a:t>
            </a:r>
            <a:r>
              <a:rPr lang="nb-NO" dirty="0" smtClean="0"/>
              <a:t> is </a:t>
            </a:r>
            <a:r>
              <a:rPr lang="nb-NO" dirty="0" err="1" smtClean="0"/>
              <a:t>cyclical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Hence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equals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expected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 for </a:t>
            </a:r>
            <a:r>
              <a:rPr lang="nb-NO" dirty="0" err="1" smtClean="0"/>
              <a:t>insurer</a:t>
            </a:r>
            <a:endParaRPr lang="nb-NO" dirty="0" smtClean="0"/>
          </a:p>
          <a:p>
            <a:r>
              <a:rPr lang="nb-NO" dirty="0" smtClean="0"/>
              <a:t>Note: </a:t>
            </a:r>
            <a:r>
              <a:rPr lang="nb-NO" dirty="0" err="1" smtClean="0"/>
              <a:t>cost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capital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be </a:t>
            </a:r>
            <a:r>
              <a:rPr lang="nb-NO" dirty="0" err="1" smtClean="0"/>
              <a:t>included</a:t>
            </a:r>
            <a:r>
              <a:rPr lang="nb-NO" dirty="0" smtClean="0"/>
              <a:t> </a:t>
            </a:r>
            <a:r>
              <a:rPr lang="nb-NO" dirty="0" err="1" smtClean="0"/>
              <a:t>here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profit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524328" y="123403"/>
            <a:ext cx="1512168" cy="1207616"/>
            <a:chOff x="1547664" y="1844824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49289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</a:t>
              </a:r>
              <a:r>
                <a:rPr lang="nb-NO" sz="800" dirty="0" err="1" smtClean="0"/>
                <a:t>model</a:t>
              </a:r>
              <a:endParaRPr lang="nb-NO" sz="800" dirty="0" smtClean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111833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An </a:t>
              </a:r>
              <a:r>
                <a:rPr lang="nb-NO" sz="800" dirty="0" err="1" smtClean="0"/>
                <a:t>example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7638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Why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regression</a:t>
              </a:r>
              <a:r>
                <a:rPr lang="nb-NO" sz="800" dirty="0" smtClean="0"/>
                <a:t>?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411960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Repetition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of</a:t>
              </a:r>
              <a:r>
                <a:rPr lang="nb-NO" sz="800" dirty="0" smtClean="0"/>
                <a:t> GLM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1844824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fair </a:t>
              </a:r>
              <a:r>
                <a:rPr lang="nb-NO" sz="800" dirty="0" err="1" smtClean="0"/>
                <a:t>price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524328" y="11663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30075057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NB Main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C9C9C9"/>
      </a:accent1>
      <a:accent2>
        <a:srgbClr val="007272"/>
      </a:accent2>
      <a:accent3>
        <a:srgbClr val="77278A"/>
      </a:accent3>
      <a:accent4>
        <a:srgbClr val="49B1DE"/>
      </a:accent4>
      <a:accent5>
        <a:srgbClr val="E76A0B"/>
      </a:accent5>
      <a:accent6>
        <a:srgbClr val="9F111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136</TotalTime>
  <Words>2145</Words>
  <Application>Microsoft Office PowerPoint</Application>
  <PresentationFormat>On-screen Show (4:3)</PresentationFormat>
  <Paragraphs>489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blank</vt:lpstr>
      <vt:lpstr>Equation</vt:lpstr>
      <vt:lpstr>Microsoft Formelredigering 3.0</vt:lpstr>
      <vt:lpstr>Non-life insurance mathematics</vt:lpstr>
      <vt:lpstr>Insurance mathematics is fundamental in insurance economics</vt:lpstr>
      <vt:lpstr>The world of Poisson (Chapter 8.2)</vt:lpstr>
      <vt:lpstr>Slide 4</vt:lpstr>
      <vt:lpstr>Key ratios – claim frequency</vt:lpstr>
      <vt:lpstr>Random intensities (Chapter 8.3)</vt:lpstr>
      <vt:lpstr>Overview</vt:lpstr>
      <vt:lpstr>Overview of this session</vt:lpstr>
      <vt:lpstr>What is a fair price of an  insurance policy? </vt:lpstr>
      <vt:lpstr>Expected cost</vt:lpstr>
      <vt:lpstr>Adverse selection</vt:lpstr>
      <vt:lpstr>Rating factors </vt:lpstr>
      <vt:lpstr>The model (Section 8.4)</vt:lpstr>
      <vt:lpstr>The model (Section 8.4)</vt:lpstr>
      <vt:lpstr>Poisson regression:  an example, bus insurance</vt:lpstr>
      <vt:lpstr>Take a look at the data first</vt:lpstr>
      <vt:lpstr>Then a model is fitted with some  software (sas below)</vt:lpstr>
      <vt:lpstr>Zon needs some re-grouping</vt:lpstr>
      <vt:lpstr>Zon and bus age are both significant</vt:lpstr>
      <vt:lpstr>Model and actual frequencies  are compared</vt:lpstr>
      <vt:lpstr>Model 2: zon regrouped</vt:lpstr>
      <vt:lpstr>Model 3: zon and bus age regrouped</vt:lpstr>
      <vt:lpstr>Model 4: skip zon from  the model (only bus age)</vt:lpstr>
      <vt:lpstr>Limitation of the multiplicative model </vt:lpstr>
      <vt:lpstr>Why is a regression model needed?</vt:lpstr>
      <vt:lpstr>Claim frequencies, lorry data from Länsförsäkringer (Swedish mutual)</vt:lpstr>
      <vt:lpstr>Claim frequencies, lorry data from Länsförsäkringer (Swedish mutual)</vt:lpstr>
      <vt:lpstr>Example: car insurance</vt:lpstr>
      <vt:lpstr>Evaluation of model</vt:lpstr>
      <vt:lpstr>Fit interpretation</vt:lpstr>
      <vt:lpstr>Result presentation</vt:lpstr>
      <vt:lpstr>Result presentation</vt:lpstr>
      <vt:lpstr>Result presentation</vt:lpstr>
      <vt:lpstr>Result presentation</vt:lpstr>
      <vt:lpstr>Result presentation</vt:lpstr>
      <vt:lpstr>Result presentation</vt:lpstr>
      <vt:lpstr>Validation</vt:lpstr>
      <vt:lpstr>Type 3 analysis</vt:lpstr>
      <vt:lpstr>Type 3 analysis</vt:lpstr>
      <vt:lpstr>Some repetition of generalized  linear models (GLMs)</vt:lpstr>
      <vt:lpstr>Claim frequency</vt:lpstr>
      <vt:lpstr>Note that an EDM...</vt:lpstr>
      <vt:lpstr>Expectation and variance</vt:lpstr>
      <vt:lpstr>The variance function</vt:lpstr>
      <vt:lpstr>Common variance functions</vt:lpstr>
      <vt:lpstr>Theorem</vt:lpstr>
      <vt:lpstr>Scale invariance</vt:lpstr>
      <vt:lpstr>Tweedie Models</vt:lpstr>
      <vt:lpstr>Overview of Tweedie Models</vt:lpstr>
      <vt:lpstr>Link functions</vt:lpstr>
      <vt:lpstr>Summary</vt:lpstr>
    </vt:vector>
  </TitlesOfParts>
  <Company>DnB NOR 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Non-life insurance mathematics</dc:title>
  <dc:creator>Haavardsson, Nils Fridthjov</dc:creator>
  <cp:lastModifiedBy>wenche_adm</cp:lastModifiedBy>
  <cp:revision>11</cp:revision>
  <dcterms:created xsi:type="dcterms:W3CDTF">2013-07-22T14:09:12Z</dcterms:created>
  <dcterms:modified xsi:type="dcterms:W3CDTF">2013-08-29T17:44:18Z</dcterms:modified>
</cp:coreProperties>
</file>