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3" y="332210"/>
            <a:ext cx="7875590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59443" y="6569076"/>
            <a:ext cx="6172552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873124" y="1341438"/>
            <a:ext cx="7875589" cy="460784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C700-9842-4AFE-9687-13D471D013C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343706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4712" y="332210"/>
            <a:ext cx="7848699" cy="9362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60687" y="6569076"/>
            <a:ext cx="6171307" cy="288924"/>
          </a:xfr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60464" y="116633"/>
            <a:ext cx="3888000" cy="176263"/>
          </a:xfr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278-0D94-42FD-8124-5C901859467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069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8B76-AD4E-4E24-AF28-CB0F88EF905D}" type="datetimeFigureOut">
              <a:rPr lang="nb-NO" smtClean="0"/>
              <a:t>11.08.2013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BF81-A6F7-4A24-A249-E76BC1AF49D7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27.wmf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0.wmf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9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6696744" cy="1082675"/>
          </a:xfrm>
        </p:spPr>
        <p:txBody>
          <a:bodyPr/>
          <a:lstStyle/>
          <a:p>
            <a:r>
              <a:rPr lang="nb-NO" sz="3200" dirty="0" err="1" smtClean="0"/>
              <a:t>Non-life</a:t>
            </a:r>
            <a:r>
              <a:rPr lang="nb-NO" sz="3200" dirty="0" smtClean="0"/>
              <a:t> </a:t>
            </a:r>
            <a:r>
              <a:rPr lang="nb-NO" sz="3200" dirty="0" err="1" smtClean="0"/>
              <a:t>insurance</a:t>
            </a:r>
            <a:r>
              <a:rPr lang="nb-NO" sz="3200" dirty="0" smtClean="0"/>
              <a:t> </a:t>
            </a:r>
            <a:r>
              <a:rPr lang="nb-NO" sz="3200" dirty="0" err="1" smtClean="0"/>
              <a:t>mathematics</a:t>
            </a:r>
            <a:endParaRPr lang="nb-NO" sz="32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873125" y="3357563"/>
            <a:ext cx="6311900" cy="1752600"/>
          </a:xfrm>
        </p:spPr>
        <p:txBody>
          <a:bodyPr/>
          <a:lstStyle/>
          <a:p>
            <a:r>
              <a:rPr lang="nb-NO" sz="2000" dirty="0" smtClean="0"/>
              <a:t>Nils F. Haavardsson, University </a:t>
            </a:r>
            <a:r>
              <a:rPr lang="nb-NO" sz="2000" dirty="0" err="1" smtClean="0"/>
              <a:t>of</a:t>
            </a:r>
            <a:r>
              <a:rPr lang="nb-NO" sz="2000" dirty="0" smtClean="0"/>
              <a:t> Oslo and DNB Skadeforsikring</a:t>
            </a:r>
          </a:p>
        </p:txBody>
      </p:sp>
    </p:spTree>
    <p:extLst>
      <p:ext uri="{BB962C8B-B14F-4D97-AF65-F5344CB8AC3E}">
        <p14:creationId xmlns:p14="http://schemas.microsoft.com/office/powerpoint/2010/main" val="2595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/>
          <p:cNvSpPr txBox="1"/>
          <p:nvPr/>
        </p:nvSpPr>
        <p:spPr>
          <a:xfrm>
            <a:off x="971600" y="148478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modelling</a:t>
            </a:r>
            <a:r>
              <a:rPr lang="nb-NO" sz="1600" dirty="0" smtClean="0"/>
              <a:t>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i="1" dirty="0" err="1" smtClean="0"/>
              <a:t>parametric</a:t>
            </a:r>
            <a:r>
              <a:rPr lang="nb-NO" sz="1600" dirty="0" smtClean="0"/>
              <a:t> </a:t>
            </a:r>
            <a:r>
              <a:rPr lang="nb-NO" sz="1600" dirty="0" err="1" smtClean="0"/>
              <a:t>through</a:t>
            </a:r>
            <a:r>
              <a:rPr lang="nb-NO" sz="1600" dirty="0" smtClean="0"/>
              <a:t> families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distributions</a:t>
            </a:r>
            <a:r>
              <a:rPr lang="nb-NO" sz="1600" dirty="0" smtClean="0"/>
              <a:t> </a:t>
            </a:r>
            <a:r>
              <a:rPr lang="nb-NO" sz="1600" dirty="0" err="1" smtClean="0"/>
              <a:t>such</a:t>
            </a:r>
            <a:r>
              <a:rPr lang="nb-NO" sz="1600" dirty="0" smtClean="0"/>
              <a:t> as </a:t>
            </a:r>
            <a:r>
              <a:rPr lang="nb-NO" sz="1600" dirty="0" err="1" smtClean="0"/>
              <a:t>the</a:t>
            </a:r>
            <a:r>
              <a:rPr lang="nb-NO" sz="1600" dirty="0" smtClean="0"/>
              <a:t> Gamma, log-normal or Pareto </a:t>
            </a:r>
            <a:r>
              <a:rPr lang="nb-NO" sz="1600" dirty="0" err="1" smtClean="0"/>
              <a:t>with</a:t>
            </a:r>
            <a:r>
              <a:rPr lang="nb-NO" sz="1600" dirty="0" smtClean="0"/>
              <a:t> parameters </a:t>
            </a:r>
            <a:r>
              <a:rPr lang="nb-NO" sz="1600" dirty="0" err="1" smtClean="0"/>
              <a:t>tuned</a:t>
            </a:r>
            <a:r>
              <a:rPr lang="nb-NO" sz="1600" dirty="0" smtClean="0"/>
              <a:t> to </a:t>
            </a:r>
            <a:r>
              <a:rPr lang="nb-NO" sz="1600" dirty="0" err="1" smtClean="0"/>
              <a:t>historical</a:t>
            </a:r>
            <a:r>
              <a:rPr lang="nb-NO" sz="1600" dirty="0" smtClean="0"/>
              <a:t> data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modelling</a:t>
            </a:r>
            <a:r>
              <a:rPr lang="nb-NO" sz="1600" dirty="0" smtClean="0"/>
              <a:t> </a:t>
            </a:r>
            <a:r>
              <a:rPr lang="nb-NO" sz="1600" dirty="0" err="1" smtClean="0"/>
              <a:t>can</a:t>
            </a:r>
            <a:r>
              <a:rPr lang="nb-NO" sz="1600" dirty="0" smtClean="0"/>
              <a:t> </a:t>
            </a:r>
            <a:r>
              <a:rPr lang="nb-NO" sz="1600" dirty="0" err="1" smtClean="0"/>
              <a:t>also</a:t>
            </a:r>
            <a:r>
              <a:rPr lang="nb-NO" sz="1600" dirty="0" smtClean="0"/>
              <a:t> be </a:t>
            </a:r>
            <a:r>
              <a:rPr lang="nb-NO" sz="1600" i="1" dirty="0" smtClean="0"/>
              <a:t>non-</a:t>
            </a:r>
            <a:r>
              <a:rPr lang="nb-NO" sz="1600" i="1" dirty="0" err="1" smtClean="0"/>
              <a:t>parametric</a:t>
            </a:r>
            <a:r>
              <a:rPr lang="nb-NO" sz="1600" dirty="0" smtClean="0"/>
              <a:t> </a:t>
            </a:r>
            <a:r>
              <a:rPr lang="nb-NO" sz="1600" dirty="0" err="1" smtClean="0"/>
              <a:t>where</a:t>
            </a:r>
            <a:r>
              <a:rPr lang="nb-NO" sz="1600" dirty="0" smtClean="0"/>
              <a:t> </a:t>
            </a:r>
            <a:r>
              <a:rPr lang="nb-NO" sz="1600" dirty="0" err="1" smtClean="0"/>
              <a:t>each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zi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past</a:t>
            </a:r>
            <a:r>
              <a:rPr lang="nb-NO" sz="1600" dirty="0" smtClean="0"/>
              <a:t> is </a:t>
            </a:r>
            <a:r>
              <a:rPr lang="nb-NO" sz="1600" dirty="0" err="1" smtClean="0"/>
              <a:t>assigned</a:t>
            </a:r>
            <a:r>
              <a:rPr lang="nb-NO" sz="1600" dirty="0" smtClean="0"/>
              <a:t> a </a:t>
            </a:r>
            <a:r>
              <a:rPr lang="nb-NO" sz="1600" dirty="0" err="1" smtClean="0"/>
              <a:t>probability</a:t>
            </a:r>
            <a:r>
              <a:rPr lang="nb-NO" sz="1600" dirty="0" smtClean="0"/>
              <a:t> 1/n </a:t>
            </a:r>
            <a:r>
              <a:rPr lang="nb-NO" sz="1600" dirty="0" err="1" smtClean="0"/>
              <a:t>of</a:t>
            </a:r>
            <a:r>
              <a:rPr lang="nb-NO" sz="1600" dirty="0" smtClean="0"/>
              <a:t> re-</a:t>
            </a:r>
            <a:r>
              <a:rPr lang="nb-NO" sz="1600" dirty="0" err="1" smtClean="0"/>
              <a:t>appearing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future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 </a:t>
            </a:r>
            <a:r>
              <a:rPr lang="nb-NO" sz="1600" dirty="0" err="1" smtClean="0"/>
              <a:t>new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is </a:t>
            </a:r>
            <a:r>
              <a:rPr lang="nb-NO" sz="1600" dirty="0" err="1" smtClean="0"/>
              <a:t>then</a:t>
            </a:r>
            <a:r>
              <a:rPr lang="nb-NO" sz="1600" dirty="0" smtClean="0"/>
              <a:t> </a:t>
            </a:r>
            <a:r>
              <a:rPr lang="nb-NO" sz="1600" dirty="0" err="1" smtClean="0"/>
              <a:t>envisaged</a:t>
            </a:r>
            <a:r>
              <a:rPr lang="nb-NO" sz="1600" dirty="0" smtClean="0"/>
              <a:t> as a random variable     for </a:t>
            </a:r>
            <a:r>
              <a:rPr lang="nb-NO" sz="1600" dirty="0" err="1" smtClean="0"/>
              <a:t>which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This is an </a:t>
            </a:r>
            <a:r>
              <a:rPr lang="nb-NO" sz="1600" dirty="0" err="1" smtClean="0"/>
              <a:t>entirely</a:t>
            </a:r>
            <a:r>
              <a:rPr lang="nb-NO" sz="1600" dirty="0" smtClean="0"/>
              <a:t> proper </a:t>
            </a:r>
            <a:r>
              <a:rPr lang="nb-NO" sz="1600" dirty="0" err="1" smtClean="0"/>
              <a:t>probability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distribution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It is </a:t>
            </a:r>
            <a:r>
              <a:rPr lang="nb-NO" sz="1600" dirty="0" err="1" smtClean="0"/>
              <a:t>known</a:t>
            </a:r>
            <a:r>
              <a:rPr lang="nb-NO" sz="1600" dirty="0" smtClean="0"/>
              <a:t> as </a:t>
            </a:r>
            <a:r>
              <a:rPr lang="nb-NO" sz="1600" i="1" dirty="0" err="1" smtClean="0"/>
              <a:t>the</a:t>
            </a:r>
            <a:r>
              <a:rPr lang="nb-NO" sz="1600" i="1" dirty="0" smtClean="0"/>
              <a:t> </a:t>
            </a:r>
            <a:r>
              <a:rPr lang="nb-NO" sz="1600" i="1" dirty="0" err="1" smtClean="0"/>
              <a:t>empirical</a:t>
            </a:r>
            <a:r>
              <a:rPr lang="nb-NO" sz="1600" i="1" dirty="0" smtClean="0"/>
              <a:t> </a:t>
            </a:r>
            <a:r>
              <a:rPr lang="nb-NO" sz="1600" i="1" dirty="0" err="1" smtClean="0"/>
              <a:t>distribution</a:t>
            </a:r>
            <a:r>
              <a:rPr lang="nb-NO" sz="1600" dirty="0" smtClean="0"/>
              <a:t> and </a:t>
            </a:r>
            <a:r>
              <a:rPr lang="nb-NO" sz="1600" dirty="0" err="1" smtClean="0"/>
              <a:t>will</a:t>
            </a:r>
            <a:r>
              <a:rPr lang="nb-NO" sz="1600" dirty="0" smtClean="0"/>
              <a:t> be </a:t>
            </a:r>
            <a:r>
              <a:rPr lang="nb-NO" sz="1600" dirty="0" err="1" smtClean="0"/>
              <a:t>useful</a:t>
            </a:r>
            <a:r>
              <a:rPr lang="nb-NO" sz="1600" dirty="0" smtClean="0"/>
              <a:t> in </a:t>
            </a:r>
            <a:r>
              <a:rPr lang="nb-NO" sz="1600" dirty="0" err="1" smtClean="0"/>
              <a:t>Section</a:t>
            </a:r>
            <a:r>
              <a:rPr lang="nb-NO" sz="1600" dirty="0" smtClean="0"/>
              <a:t> 9.5.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332210"/>
            <a:ext cx="7848699" cy="936203"/>
          </a:xfrm>
        </p:spPr>
        <p:txBody>
          <a:bodyPr>
            <a:noAutofit/>
          </a:bodyPr>
          <a:lstStyle/>
          <a:p>
            <a:r>
              <a:rPr lang="nb-NO" sz="2800" dirty="0"/>
              <a:t>The ultimate goal for </a:t>
            </a:r>
            <a:r>
              <a:rPr lang="nb-NO" sz="2800" dirty="0" err="1"/>
              <a:t>calculating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pure </a:t>
            </a:r>
            <a:r>
              <a:rPr lang="nb-NO" sz="2800" dirty="0" err="1"/>
              <a:t>premium</a:t>
            </a:r>
            <a:r>
              <a:rPr lang="nb-NO" sz="2800" dirty="0"/>
              <a:t> is </a:t>
            </a:r>
            <a:r>
              <a:rPr lang="nb-NO" sz="2800" dirty="0" err="1"/>
              <a:t>pricing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457601"/>
              </p:ext>
            </p:extLst>
          </p:nvPr>
        </p:nvGraphicFramePr>
        <p:xfrm>
          <a:off x="1907704" y="2912683"/>
          <a:ext cx="2484809" cy="599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625400" imgH="393480" progId="Equation.3">
                  <p:embed/>
                </p:oleObj>
              </mc:Choice>
              <mc:Fallback>
                <p:oleObj name="Equation" r:id="rId3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912683"/>
                        <a:ext cx="2484809" cy="599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47489"/>
              </p:ext>
            </p:extLst>
          </p:nvPr>
        </p:nvGraphicFramePr>
        <p:xfrm>
          <a:off x="6084888" y="2525713"/>
          <a:ext cx="1603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525713"/>
                        <a:ext cx="160337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Rett pil 16"/>
          <p:cNvCxnSpPr/>
          <p:nvPr/>
        </p:nvCxnSpPr>
        <p:spPr>
          <a:xfrm>
            <a:off x="1619672" y="4437112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>
            <a:off x="6973762" y="4295854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Size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claim</a:t>
            </a:r>
            <a:endParaRPr lang="nb-NO" sz="1200" dirty="0" smtClean="0"/>
          </a:p>
        </p:txBody>
      </p:sp>
      <p:sp>
        <p:nvSpPr>
          <p:cNvPr id="19" name="TekstSylinder 18"/>
          <p:cNvSpPr txBox="1"/>
          <p:nvPr/>
        </p:nvSpPr>
        <p:spPr>
          <a:xfrm>
            <a:off x="971600" y="4653136"/>
            <a:ext cx="2596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Client </a:t>
            </a:r>
            <a:r>
              <a:rPr lang="nb-NO" sz="1200" dirty="0" err="1" smtClean="0"/>
              <a:t>behavour</a:t>
            </a:r>
            <a:r>
              <a:rPr lang="nb-NO" sz="1200" dirty="0" smtClean="0"/>
              <a:t> </a:t>
            </a:r>
            <a:r>
              <a:rPr lang="nb-NO" sz="1200" dirty="0" err="1" smtClean="0"/>
              <a:t>can</a:t>
            </a:r>
            <a:r>
              <a:rPr lang="nb-NO" sz="1200" dirty="0" smtClean="0"/>
              <a:t> </a:t>
            </a:r>
            <a:r>
              <a:rPr lang="nb-NO" sz="1200" dirty="0" err="1" smtClean="0"/>
              <a:t>affect</a:t>
            </a:r>
            <a:r>
              <a:rPr lang="nb-NO" sz="1200" dirty="0" smtClean="0"/>
              <a:t> </a:t>
            </a:r>
            <a:r>
              <a:rPr lang="nb-NO" sz="1200" dirty="0" err="1" smtClean="0"/>
              <a:t>outcome</a:t>
            </a:r>
            <a:endParaRPr lang="nb-NO" sz="1200" dirty="0" smtClean="0"/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err="1" smtClean="0"/>
              <a:t>Burglar</a:t>
            </a:r>
            <a:r>
              <a:rPr lang="nb-NO" sz="1200" dirty="0" smtClean="0"/>
              <a:t> alarm</a:t>
            </a:r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err="1" smtClean="0"/>
              <a:t>Tidy</a:t>
            </a:r>
            <a:r>
              <a:rPr lang="nb-NO" sz="1200" dirty="0" smtClean="0"/>
              <a:t> </a:t>
            </a:r>
            <a:r>
              <a:rPr lang="nb-NO" sz="1200" dirty="0" err="1" smtClean="0"/>
              <a:t>ship</a:t>
            </a:r>
            <a:r>
              <a:rPr lang="nb-NO" sz="1200" dirty="0" smtClean="0"/>
              <a:t> (</a:t>
            </a:r>
            <a:r>
              <a:rPr lang="nb-NO" sz="1200" dirty="0" err="1" smtClean="0"/>
              <a:t>maintenance</a:t>
            </a:r>
            <a:r>
              <a:rPr lang="nb-NO" sz="1200" dirty="0" smtClean="0"/>
              <a:t> </a:t>
            </a:r>
            <a:r>
              <a:rPr lang="nb-NO" sz="1200" dirty="0" err="1" smtClean="0"/>
              <a:t>etc</a:t>
            </a:r>
            <a:r>
              <a:rPr lang="nb-NO" sz="1200" dirty="0" smtClean="0"/>
              <a:t>)</a:t>
            </a:r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err="1" smtClean="0"/>
              <a:t>Garage</a:t>
            </a:r>
            <a:r>
              <a:rPr lang="nb-NO" sz="1200" dirty="0" smtClean="0"/>
              <a:t> for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car</a:t>
            </a:r>
            <a:endParaRPr lang="nb-NO" sz="1200" dirty="0" smtClean="0"/>
          </a:p>
        </p:txBody>
      </p:sp>
      <p:sp>
        <p:nvSpPr>
          <p:cNvPr id="20" name="TekstSylinder 19"/>
          <p:cNvSpPr txBox="1"/>
          <p:nvPr/>
        </p:nvSpPr>
        <p:spPr>
          <a:xfrm>
            <a:off x="6356321" y="4658954"/>
            <a:ext cx="1321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Bad </a:t>
            </a:r>
            <a:r>
              <a:rPr lang="nb-NO" sz="1200" dirty="0" err="1" smtClean="0"/>
              <a:t>luck</a:t>
            </a:r>
            <a:endParaRPr lang="nb-NO" sz="1200" dirty="0" smtClean="0"/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Electric </a:t>
            </a:r>
            <a:r>
              <a:rPr lang="nb-NO" sz="1200" dirty="0" err="1" smtClean="0"/>
              <a:t>failure</a:t>
            </a:r>
            <a:endParaRPr lang="nb-NO" sz="1200" dirty="0" smtClean="0"/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err="1" smtClean="0"/>
              <a:t>Catastrophes</a:t>
            </a:r>
            <a:endParaRPr lang="nb-NO" sz="1200" dirty="0" smtClean="0"/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House fires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5004048" y="4077072"/>
            <a:ext cx="0" cy="99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/>
          <p:cNvSpPr txBox="1"/>
          <p:nvPr/>
        </p:nvSpPr>
        <p:spPr>
          <a:xfrm>
            <a:off x="4427984" y="5093649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Where</a:t>
            </a:r>
            <a:r>
              <a:rPr lang="nb-NO" sz="1200" dirty="0" smtClean="0"/>
              <a:t> do </a:t>
            </a:r>
            <a:r>
              <a:rPr lang="nb-NO" sz="1200" dirty="0" err="1" smtClean="0"/>
              <a:t>we</a:t>
            </a:r>
            <a:r>
              <a:rPr lang="nb-NO" sz="1200" dirty="0" smtClean="0"/>
              <a:t> </a:t>
            </a:r>
            <a:r>
              <a:rPr lang="nb-NO" sz="1200" dirty="0" err="1" smtClean="0"/>
              <a:t>draw</a:t>
            </a:r>
            <a:endParaRPr lang="nb-NO" sz="1200" dirty="0" smtClean="0"/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the</a:t>
            </a:r>
            <a:r>
              <a:rPr lang="nb-NO" sz="1200" dirty="0" smtClean="0"/>
              <a:t> line?</a:t>
            </a:r>
          </a:p>
        </p:txBody>
      </p:sp>
      <p:cxnSp>
        <p:nvCxnSpPr>
          <p:cNvPr id="25" name="Rett pil 24"/>
          <p:cNvCxnSpPr/>
          <p:nvPr/>
        </p:nvCxnSpPr>
        <p:spPr>
          <a:xfrm flipH="1">
            <a:off x="3491880" y="587727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/>
          <p:cNvSpPr txBox="1"/>
          <p:nvPr/>
        </p:nvSpPr>
        <p:spPr>
          <a:xfrm>
            <a:off x="2123728" y="599167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Here </a:t>
            </a:r>
            <a:r>
              <a:rPr lang="nb-NO" sz="1200" dirty="0" err="1" smtClean="0"/>
              <a:t>we</a:t>
            </a:r>
            <a:r>
              <a:rPr lang="nb-NO" sz="1200" dirty="0" smtClean="0"/>
              <a:t> sample from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empirical</a:t>
            </a:r>
            <a:r>
              <a:rPr lang="nb-NO" sz="1200" dirty="0" smtClean="0"/>
              <a:t> </a:t>
            </a:r>
            <a:r>
              <a:rPr lang="nb-NO" sz="1200" dirty="0" err="1" smtClean="0"/>
              <a:t>distribution</a:t>
            </a:r>
            <a:endParaRPr lang="nb-NO" sz="1200" dirty="0" smtClean="0"/>
          </a:p>
        </p:txBody>
      </p:sp>
      <p:cxnSp>
        <p:nvCxnSpPr>
          <p:cNvPr id="28" name="Rett pil 27"/>
          <p:cNvCxnSpPr/>
          <p:nvPr/>
        </p:nvCxnSpPr>
        <p:spPr>
          <a:xfrm>
            <a:off x="5076056" y="5877272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28"/>
          <p:cNvSpPr txBox="1"/>
          <p:nvPr/>
        </p:nvSpPr>
        <p:spPr>
          <a:xfrm>
            <a:off x="5220072" y="606367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Here </a:t>
            </a:r>
            <a:r>
              <a:rPr lang="nb-NO" sz="1200" dirty="0" err="1" smtClean="0"/>
              <a:t>we</a:t>
            </a:r>
            <a:r>
              <a:rPr lang="nb-NO" sz="1200" dirty="0" smtClean="0"/>
              <a:t> </a:t>
            </a:r>
            <a:r>
              <a:rPr lang="nb-NO" sz="1200" dirty="0" err="1" smtClean="0"/>
              <a:t>use</a:t>
            </a:r>
            <a:r>
              <a:rPr lang="nb-NO" sz="1200" dirty="0" smtClean="0"/>
              <a:t> </a:t>
            </a:r>
            <a:r>
              <a:rPr lang="nb-NO" sz="1200" dirty="0" err="1" smtClean="0"/>
              <a:t>special</a:t>
            </a:r>
            <a:r>
              <a:rPr lang="nb-NO" sz="1200" dirty="0" smtClean="0"/>
              <a:t> 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Techniques</a:t>
            </a:r>
            <a:r>
              <a:rPr lang="nb-NO" sz="1200" dirty="0" smtClean="0"/>
              <a:t>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9.5)</a:t>
            </a:r>
          </a:p>
        </p:txBody>
      </p:sp>
      <p:grpSp>
        <p:nvGrpSpPr>
          <p:cNvPr id="21" name="Gruppe 2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24" name="Avrundet rektangel 23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Non </a:t>
              </a:r>
              <a:r>
                <a:rPr lang="nb-NO" sz="800" dirty="0" err="1" smtClean="0"/>
                <a:t>parametric</a:t>
              </a:r>
              <a:endParaRPr lang="nb-NO" sz="800" dirty="0" smtClean="0"/>
            </a:p>
          </p:txBody>
        </p:sp>
        <p:sp>
          <p:nvSpPr>
            <p:cNvPr id="27" name="Avrundet rektangel 26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30" name="Avrundet rektangel 2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31" name="Avrundet rektangel 3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32" name="Avrundet rektangel 3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33" name="Ellipse 32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2144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Example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33219"/>
            <a:ext cx="6280760" cy="395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19327"/>
            <a:ext cx="15811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ett linje 7"/>
          <p:cNvCxnSpPr/>
          <p:nvPr/>
        </p:nvCxnSpPr>
        <p:spPr>
          <a:xfrm>
            <a:off x="4067944" y="2636912"/>
            <a:ext cx="0" cy="295232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 flipV="1">
            <a:off x="4108312" y="3860139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7164288" y="306896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Empirical</a:t>
            </a:r>
            <a:r>
              <a:rPr lang="nb-NO" sz="1200" dirty="0" smtClean="0"/>
              <a:t> 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distribution</a:t>
            </a:r>
            <a:endParaRPr lang="nb-NO" sz="1200" dirty="0" smtClean="0"/>
          </a:p>
        </p:txBody>
      </p:sp>
      <p:sp>
        <p:nvSpPr>
          <p:cNvPr id="13" name="TekstSylinder 12"/>
          <p:cNvSpPr txBox="1"/>
          <p:nvPr/>
        </p:nvSpPr>
        <p:spPr>
          <a:xfrm>
            <a:off x="4827753" y="4221088"/>
            <a:ext cx="3776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The </a:t>
            </a:r>
            <a:r>
              <a:rPr lang="nb-NO" sz="1200" dirty="0" err="1" smtClean="0"/>
              <a:t>threshold</a:t>
            </a:r>
            <a:r>
              <a:rPr lang="nb-NO" sz="1200" dirty="0" smtClean="0"/>
              <a:t> </a:t>
            </a:r>
            <a:r>
              <a:rPr lang="nb-NO" sz="1200" dirty="0" err="1" smtClean="0"/>
              <a:t>may</a:t>
            </a:r>
            <a:r>
              <a:rPr lang="nb-NO" sz="1200" dirty="0" smtClean="0"/>
              <a:t> be </a:t>
            </a:r>
            <a:r>
              <a:rPr lang="nb-NO" sz="1200" dirty="0" err="1" smtClean="0"/>
              <a:t>set</a:t>
            </a:r>
            <a:r>
              <a:rPr lang="nb-NO" sz="1200" dirty="0" smtClean="0"/>
              <a:t> for </a:t>
            </a:r>
            <a:r>
              <a:rPr lang="nb-NO" sz="1200" dirty="0" err="1" smtClean="0"/>
              <a:t>example</a:t>
            </a:r>
            <a:r>
              <a:rPr lang="nb-NO" sz="1200" dirty="0" smtClean="0"/>
              <a:t> at </a:t>
            </a:r>
            <a:r>
              <a:rPr lang="nb-NO" sz="1200" dirty="0" err="1" smtClean="0"/>
              <a:t>the</a:t>
            </a:r>
            <a:r>
              <a:rPr lang="nb-NO" sz="1200" dirty="0" smtClean="0"/>
              <a:t> 99th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percentile</a:t>
            </a:r>
            <a:r>
              <a:rPr lang="nb-NO" sz="1200" dirty="0" smtClean="0"/>
              <a:t>, i.e., 500 000 NOK for </a:t>
            </a:r>
            <a:r>
              <a:rPr lang="nb-NO" sz="1200" dirty="0" err="1" smtClean="0"/>
              <a:t>this</a:t>
            </a:r>
            <a:r>
              <a:rPr lang="nb-NO" sz="1200" dirty="0" smtClean="0"/>
              <a:t> </a:t>
            </a:r>
            <a:r>
              <a:rPr lang="nb-NO" sz="1200" dirty="0" err="1" smtClean="0"/>
              <a:t>product</a:t>
            </a:r>
            <a:endParaRPr lang="nb-NO" sz="1200" dirty="0"/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 The </a:t>
            </a:r>
            <a:r>
              <a:rPr lang="nb-NO" sz="1200" dirty="0" err="1" smtClean="0"/>
              <a:t>threshold</a:t>
            </a:r>
            <a:r>
              <a:rPr lang="nb-NO" sz="1200" dirty="0" smtClean="0"/>
              <a:t> is </a:t>
            </a:r>
            <a:r>
              <a:rPr lang="nb-NO" sz="1200" dirty="0" err="1" smtClean="0"/>
              <a:t>sometimes</a:t>
            </a:r>
            <a:r>
              <a:rPr lang="nb-NO" sz="1200" dirty="0" smtClean="0"/>
              <a:t> </a:t>
            </a:r>
            <a:r>
              <a:rPr lang="nb-NO" sz="1200" dirty="0" err="1" smtClean="0"/>
              <a:t>called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i="1" dirty="0" err="1" smtClean="0"/>
              <a:t>large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claims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threshold</a:t>
            </a:r>
            <a:endParaRPr lang="nb-NO" sz="1200" i="1" dirty="0" smtClean="0"/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endParaRPr lang="nb-NO" sz="1200" dirty="0" smtClean="0"/>
          </a:p>
        </p:txBody>
      </p:sp>
      <p:grpSp>
        <p:nvGrpSpPr>
          <p:cNvPr id="12" name="Gruppe 11"/>
          <p:cNvGrpSpPr/>
          <p:nvPr/>
        </p:nvGrpSpPr>
        <p:grpSpPr>
          <a:xfrm>
            <a:off x="7499176" y="386196"/>
            <a:ext cx="1440160" cy="1098588"/>
            <a:chOff x="1547664" y="2996952"/>
            <a:chExt cx="4680520" cy="3024336"/>
          </a:xfrm>
        </p:grpSpPr>
        <p:sp>
          <p:nvSpPr>
            <p:cNvPr id="14" name="Avrundet rektangel 13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Non </a:t>
              </a:r>
              <a:r>
                <a:rPr lang="nb-NO" sz="800" dirty="0" err="1" smtClean="0"/>
                <a:t>parametric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9" name="Ellipse 18"/>
          <p:cNvSpPr/>
          <p:nvPr/>
        </p:nvSpPr>
        <p:spPr>
          <a:xfrm>
            <a:off x="7427168" y="351170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9862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Scale</a:t>
            </a:r>
            <a:r>
              <a:rPr lang="nb-NO" sz="2800" dirty="0" smtClean="0"/>
              <a:t> families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distributions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71600" y="1196752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All sensible </a:t>
            </a:r>
            <a:r>
              <a:rPr lang="nb-NO" sz="1600" dirty="0" err="1" smtClean="0"/>
              <a:t>parametric</a:t>
            </a:r>
            <a:r>
              <a:rPr lang="nb-NO" sz="1600" dirty="0" smtClean="0"/>
              <a:t> </a:t>
            </a:r>
            <a:r>
              <a:rPr lang="nb-NO" sz="1600" dirty="0" err="1" smtClean="0"/>
              <a:t>models</a:t>
            </a:r>
            <a:r>
              <a:rPr lang="nb-NO" sz="1600" dirty="0" smtClean="0"/>
              <a:t> for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form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/>
              <a:t>a</a:t>
            </a:r>
            <a:r>
              <a:rPr lang="nb-NO" sz="1600" dirty="0" smtClean="0"/>
              <a:t>nd Z</a:t>
            </a:r>
            <a:r>
              <a:rPr lang="nb-NO" sz="1050" dirty="0" smtClean="0"/>
              <a:t>0</a:t>
            </a:r>
            <a:r>
              <a:rPr lang="nb-NO" sz="1600" dirty="0" smtClean="0"/>
              <a:t> is a </a:t>
            </a:r>
            <a:r>
              <a:rPr lang="nb-NO" sz="1600" dirty="0" err="1" smtClean="0"/>
              <a:t>standardized</a:t>
            </a:r>
            <a:r>
              <a:rPr lang="nb-NO" sz="1600" dirty="0" smtClean="0"/>
              <a:t> random variable </a:t>
            </a:r>
            <a:r>
              <a:rPr lang="nb-NO" sz="1600" dirty="0" err="1" smtClean="0"/>
              <a:t>corresponding</a:t>
            </a:r>
            <a:r>
              <a:rPr lang="nb-NO" sz="1600" dirty="0" smtClean="0"/>
              <a:t> to           .	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This </a:t>
            </a:r>
            <a:r>
              <a:rPr lang="nb-NO" sz="1600" dirty="0" err="1" smtClean="0"/>
              <a:t>proportionality</a:t>
            </a:r>
            <a:r>
              <a:rPr lang="nb-NO" sz="1600" dirty="0" smtClean="0"/>
              <a:t> os </a:t>
            </a:r>
            <a:r>
              <a:rPr lang="nb-NO" sz="1600" dirty="0" err="1" smtClean="0"/>
              <a:t>inherited</a:t>
            </a:r>
            <a:r>
              <a:rPr lang="nb-NO" sz="1600" dirty="0" smtClean="0"/>
              <a:t> by </a:t>
            </a:r>
            <a:r>
              <a:rPr lang="nb-NO" sz="1600" dirty="0" err="1" smtClean="0"/>
              <a:t>expectations</a:t>
            </a:r>
            <a:r>
              <a:rPr lang="nb-NO" sz="1600" dirty="0" smtClean="0"/>
              <a:t>, standard </a:t>
            </a:r>
            <a:r>
              <a:rPr lang="nb-NO" sz="1600" dirty="0" err="1" smtClean="0"/>
              <a:t>deviations</a:t>
            </a:r>
            <a:r>
              <a:rPr lang="nb-NO" sz="1600" dirty="0" smtClean="0"/>
              <a:t> and </a:t>
            </a:r>
            <a:r>
              <a:rPr lang="nb-NO" sz="1600" dirty="0" err="1" smtClean="0"/>
              <a:t>percentiles</a:t>
            </a:r>
            <a:r>
              <a:rPr lang="nb-NO" sz="1600" dirty="0" smtClean="0"/>
              <a:t>; i.e. </a:t>
            </a:r>
            <a:r>
              <a:rPr lang="nb-NO" sz="1600" dirty="0" err="1" smtClean="0"/>
              <a:t>if</a:t>
            </a:r>
            <a:r>
              <a:rPr lang="nb-NO" sz="1600" dirty="0" smtClean="0"/>
              <a:t>			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expectation</a:t>
            </a:r>
            <a:r>
              <a:rPr lang="nb-NO" sz="1600" dirty="0" smtClean="0"/>
              <a:t>, standard </a:t>
            </a:r>
            <a:r>
              <a:rPr lang="nb-NO" sz="1600" dirty="0" err="1" smtClean="0"/>
              <a:t>devation</a:t>
            </a:r>
            <a:r>
              <a:rPr lang="nb-NO" sz="1600" dirty="0" smtClean="0"/>
              <a:t> and         	-</a:t>
            </a:r>
            <a:r>
              <a:rPr lang="nb-NO" sz="1600" dirty="0" err="1" smtClean="0"/>
              <a:t>percentile</a:t>
            </a:r>
            <a:r>
              <a:rPr lang="nb-NO" sz="1600" dirty="0" smtClean="0"/>
              <a:t> for Z</a:t>
            </a:r>
            <a:r>
              <a:rPr lang="nb-NO" sz="1100" dirty="0" smtClean="0"/>
              <a:t>0</a:t>
            </a:r>
            <a:r>
              <a:rPr lang="nb-NO" sz="1600" dirty="0" smtClean="0"/>
              <a:t>, </a:t>
            </a:r>
            <a:r>
              <a:rPr lang="nb-NO" sz="1600" dirty="0" err="1" smtClean="0"/>
              <a:t>then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same </a:t>
            </a:r>
            <a:r>
              <a:rPr lang="nb-NO" sz="1600" dirty="0" err="1" smtClean="0"/>
              <a:t>quantities</a:t>
            </a:r>
            <a:r>
              <a:rPr lang="nb-NO" sz="1600" dirty="0" smtClean="0"/>
              <a:t> for Z </a:t>
            </a:r>
            <a:r>
              <a:rPr lang="nb-NO" sz="1600" dirty="0" err="1" smtClean="0"/>
              <a:t>are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parameter       </a:t>
            </a:r>
            <a:r>
              <a:rPr lang="nb-NO" sz="1600" dirty="0" err="1" smtClean="0"/>
              <a:t>can</a:t>
            </a:r>
            <a:r>
              <a:rPr lang="nb-NO" sz="1600" dirty="0" smtClean="0"/>
              <a:t> </a:t>
            </a:r>
            <a:r>
              <a:rPr lang="nb-NO" sz="1600" dirty="0" err="1" smtClean="0"/>
              <a:t>represent</a:t>
            </a:r>
            <a:r>
              <a:rPr lang="nb-NO" sz="1600" dirty="0" smtClean="0"/>
              <a:t> for </a:t>
            </a:r>
            <a:r>
              <a:rPr lang="nb-NO" sz="1600" dirty="0" err="1" smtClean="0"/>
              <a:t>example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exchange</a:t>
            </a:r>
            <a:r>
              <a:rPr lang="nb-NO" sz="1600" dirty="0" smtClean="0"/>
              <a:t> rate.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effect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passing from </a:t>
            </a:r>
            <a:r>
              <a:rPr lang="nb-NO" sz="1600" dirty="0" err="1" smtClean="0"/>
              <a:t>one</a:t>
            </a:r>
            <a:r>
              <a:rPr lang="nb-NO" sz="1600" dirty="0" smtClean="0"/>
              <a:t> </a:t>
            </a:r>
            <a:r>
              <a:rPr lang="nb-NO" sz="1600" dirty="0" err="1" smtClean="0"/>
              <a:t>currency</a:t>
            </a:r>
            <a:r>
              <a:rPr lang="nb-NO" sz="1600" dirty="0" smtClean="0"/>
              <a:t> to </a:t>
            </a:r>
            <a:r>
              <a:rPr lang="nb-NO" sz="1600" dirty="0" err="1" smtClean="0"/>
              <a:t>another</a:t>
            </a:r>
            <a:r>
              <a:rPr lang="nb-NO" sz="1600" dirty="0" smtClean="0"/>
              <a:t> </a:t>
            </a:r>
            <a:r>
              <a:rPr lang="nb-NO" sz="1600" dirty="0" err="1" smtClean="0"/>
              <a:t>does</a:t>
            </a:r>
            <a:r>
              <a:rPr lang="nb-NO" sz="1600" dirty="0" smtClean="0"/>
              <a:t> not </a:t>
            </a:r>
            <a:r>
              <a:rPr lang="nb-NO" sz="1600" dirty="0" err="1" smtClean="0"/>
              <a:t>change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shape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</a:t>
            </a:r>
            <a:r>
              <a:rPr lang="nb-NO" sz="1600" dirty="0" smtClean="0"/>
              <a:t> (</a:t>
            </a:r>
            <a:r>
              <a:rPr lang="nb-NO" sz="1600" dirty="0" err="1" smtClean="0"/>
              <a:t>if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condition</a:t>
            </a:r>
            <a:r>
              <a:rPr lang="nb-NO" sz="1600" dirty="0" smtClean="0"/>
              <a:t> </a:t>
            </a:r>
            <a:r>
              <a:rPr lang="nb-NO" sz="1600" dirty="0" err="1" smtClean="0"/>
              <a:t>above</a:t>
            </a:r>
            <a:r>
              <a:rPr lang="nb-NO" sz="1600" dirty="0" smtClean="0"/>
              <a:t> is </a:t>
            </a:r>
            <a:r>
              <a:rPr lang="nb-NO" sz="1600" dirty="0" err="1" smtClean="0"/>
              <a:t>satisfied</a:t>
            </a:r>
            <a:r>
              <a:rPr lang="nb-NO" sz="1600" dirty="0" smtClean="0"/>
              <a:t>)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In </a:t>
            </a:r>
            <a:r>
              <a:rPr lang="nb-NO" sz="1600" dirty="0" err="1" smtClean="0"/>
              <a:t>statistics</a:t>
            </a:r>
            <a:r>
              <a:rPr lang="nb-NO" sz="1600" dirty="0" smtClean="0"/>
              <a:t>       is </a:t>
            </a:r>
            <a:r>
              <a:rPr lang="nb-NO" sz="1600" dirty="0" err="1" smtClean="0"/>
              <a:t>known</a:t>
            </a:r>
            <a:r>
              <a:rPr lang="nb-NO" sz="1600" dirty="0" smtClean="0"/>
              <a:t> as a parameter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scale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Assume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log-normal </a:t>
            </a:r>
            <a:r>
              <a:rPr lang="nb-NO" sz="1600" dirty="0" err="1" smtClean="0"/>
              <a:t>model</a:t>
            </a:r>
            <a:r>
              <a:rPr lang="nb-NO" sz="1600" dirty="0" smtClean="0"/>
              <a:t>		   </a:t>
            </a:r>
            <a:r>
              <a:rPr lang="nb-NO" sz="1600" dirty="0" err="1" smtClean="0"/>
              <a:t>where</a:t>
            </a:r>
            <a:r>
              <a:rPr lang="nb-NO" sz="1600" dirty="0" smtClean="0"/>
              <a:t>      and     </a:t>
            </a:r>
            <a:r>
              <a:rPr lang="nb-NO" sz="1600" dirty="0" err="1" smtClean="0"/>
              <a:t>are</a:t>
            </a:r>
            <a:r>
              <a:rPr lang="nb-NO" sz="1600" dirty="0" smtClean="0"/>
              <a:t> parameters and   	 . </a:t>
            </a:r>
            <a:r>
              <a:rPr lang="nb-NO" sz="1600" dirty="0" err="1" smtClean="0"/>
              <a:t>Then</a:t>
            </a:r>
            <a:r>
              <a:rPr lang="nb-NO" sz="1600" dirty="0" smtClean="0"/>
              <a:t>  		 	      . </a:t>
            </a:r>
            <a:r>
              <a:rPr lang="nb-NO" sz="1600" dirty="0" err="1" smtClean="0"/>
              <a:t>Assume</a:t>
            </a:r>
            <a:r>
              <a:rPr lang="nb-NO" sz="1600" dirty="0" smtClean="0"/>
              <a:t> </a:t>
            </a:r>
            <a:r>
              <a:rPr lang="nb-NO" sz="1600" dirty="0" err="1" smtClean="0"/>
              <a:t>we</a:t>
            </a:r>
            <a:r>
              <a:rPr lang="nb-NO" sz="1600" dirty="0" smtClean="0"/>
              <a:t> </a:t>
            </a:r>
            <a:r>
              <a:rPr lang="nb-NO" sz="1600" dirty="0" err="1" smtClean="0"/>
              <a:t>rephrase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model</a:t>
            </a:r>
            <a:r>
              <a:rPr lang="nb-NO" sz="1600" dirty="0" smtClean="0"/>
              <a:t> as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Then</a:t>
            </a:r>
            <a:r>
              <a:rPr lang="nb-NO" sz="1600" dirty="0" smtClean="0"/>
              <a:t>	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0990"/>
              </p:ext>
            </p:extLst>
          </p:nvPr>
        </p:nvGraphicFramePr>
        <p:xfrm>
          <a:off x="1691680" y="1556792"/>
          <a:ext cx="35750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3" imgW="2336760" imgH="228600" progId="Equation.3">
                  <p:embed/>
                </p:oleObj>
              </mc:Choice>
              <mc:Fallback>
                <p:oleObj name="Equation" r:id="rId3" imgW="2336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556792"/>
                        <a:ext cx="35750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02527"/>
              </p:ext>
            </p:extLst>
          </p:nvPr>
        </p:nvGraphicFramePr>
        <p:xfrm>
          <a:off x="6693371" y="1959962"/>
          <a:ext cx="5429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5" imgW="355320" imgH="203040" progId="Equation.3">
                  <p:embed/>
                </p:oleObj>
              </mc:Choice>
              <mc:Fallback>
                <p:oleObj name="Equation" r:id="rId5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371" y="1959962"/>
                        <a:ext cx="5429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193685"/>
              </p:ext>
            </p:extLst>
          </p:nvPr>
        </p:nvGraphicFramePr>
        <p:xfrm>
          <a:off x="3011934" y="2435225"/>
          <a:ext cx="14160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7" imgW="927000" imgH="228600" progId="Equation.3">
                  <p:embed/>
                </p:oleObj>
              </mc:Choice>
              <mc:Fallback>
                <p:oleObj name="Equation" r:id="rId7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934" y="2435225"/>
                        <a:ext cx="14160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942582"/>
              </p:ext>
            </p:extLst>
          </p:nvPr>
        </p:nvGraphicFramePr>
        <p:xfrm>
          <a:off x="1433513" y="2735263"/>
          <a:ext cx="1936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2735263"/>
                        <a:ext cx="1936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99818"/>
              </p:ext>
            </p:extLst>
          </p:nvPr>
        </p:nvGraphicFramePr>
        <p:xfrm>
          <a:off x="1763688" y="3081338"/>
          <a:ext cx="31670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1" imgW="2070000" imgH="228600" progId="Equation.3">
                  <p:embed/>
                </p:oleObj>
              </mc:Choice>
              <mc:Fallback>
                <p:oleObj name="Equation" r:id="rId11" imgW="2070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081338"/>
                        <a:ext cx="3167063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72821"/>
              </p:ext>
            </p:extLst>
          </p:nvPr>
        </p:nvGraphicFramePr>
        <p:xfrm>
          <a:off x="2771800" y="3429000"/>
          <a:ext cx="23336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3" imgW="152280" imgH="203040" progId="Equation.3">
                  <p:embed/>
                </p:oleObj>
              </mc:Choice>
              <mc:Fallback>
                <p:oleObj name="Equation" r:id="rId1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429000"/>
                        <a:ext cx="233362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168439"/>
              </p:ext>
            </p:extLst>
          </p:nvPr>
        </p:nvGraphicFramePr>
        <p:xfrm>
          <a:off x="2411760" y="4149080"/>
          <a:ext cx="23336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5" imgW="152280" imgH="203040" progId="Equation.3">
                  <p:embed/>
                </p:oleObj>
              </mc:Choice>
              <mc:Fallback>
                <p:oleObj name="Equation" r:id="rId1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149080"/>
                        <a:ext cx="23336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595601"/>
              </p:ext>
            </p:extLst>
          </p:nvPr>
        </p:nvGraphicFramePr>
        <p:xfrm>
          <a:off x="4168378" y="4391714"/>
          <a:ext cx="15557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17" imgW="1015920" imgH="203040" progId="Equation.3">
                  <p:embed/>
                </p:oleObj>
              </mc:Choice>
              <mc:Fallback>
                <p:oleObj name="Equation" r:id="rId17" imgW="1015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378" y="4391714"/>
                        <a:ext cx="155575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979713"/>
              </p:ext>
            </p:extLst>
          </p:nvPr>
        </p:nvGraphicFramePr>
        <p:xfrm>
          <a:off x="6445250" y="4418013"/>
          <a:ext cx="19526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19" imgW="126720" imgH="177480" progId="Equation.3">
                  <p:embed/>
                </p:oleObj>
              </mc:Choice>
              <mc:Fallback>
                <p:oleObj name="Equation" r:id="rId1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4418013"/>
                        <a:ext cx="195263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978923"/>
              </p:ext>
            </p:extLst>
          </p:nvPr>
        </p:nvGraphicFramePr>
        <p:xfrm>
          <a:off x="7073900" y="4448175"/>
          <a:ext cx="233363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21" imgW="152280" imgH="139680" progId="Equation.3">
                  <p:embed/>
                </p:oleObj>
              </mc:Choice>
              <mc:Fallback>
                <p:oleObj name="Equation" r:id="rId21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4448175"/>
                        <a:ext cx="233363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784307"/>
              </p:ext>
            </p:extLst>
          </p:nvPr>
        </p:nvGraphicFramePr>
        <p:xfrm>
          <a:off x="2843808" y="4634123"/>
          <a:ext cx="10318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23" imgW="672840" imgH="203040" progId="Equation.3">
                  <p:embed/>
                </p:oleObj>
              </mc:Choice>
              <mc:Fallback>
                <p:oleObj name="Equation" r:id="rId23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634123"/>
                        <a:ext cx="10318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939666"/>
              </p:ext>
            </p:extLst>
          </p:nvPr>
        </p:nvGraphicFramePr>
        <p:xfrm>
          <a:off x="4499992" y="4615073"/>
          <a:ext cx="23923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25" imgW="1562040" imgH="228600" progId="Equation.3">
                  <p:embed/>
                </p:oleObj>
              </mc:Choice>
              <mc:Fallback>
                <p:oleObj name="Equation" r:id="rId25" imgW="1562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615073"/>
                        <a:ext cx="23923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70516"/>
              </p:ext>
            </p:extLst>
          </p:nvPr>
        </p:nvGraphicFramePr>
        <p:xfrm>
          <a:off x="1763688" y="5229200"/>
          <a:ext cx="62753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27" imgW="4101840" imgH="241200" progId="Equation.3">
                  <p:embed/>
                </p:oleObj>
              </mc:Choice>
              <mc:Fallback>
                <p:oleObj name="Equation" r:id="rId27" imgW="4101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229200"/>
                        <a:ext cx="627538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69380"/>
              </p:ext>
            </p:extLst>
          </p:nvPr>
        </p:nvGraphicFramePr>
        <p:xfrm>
          <a:off x="1475656" y="5877272"/>
          <a:ext cx="6994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29" imgW="4572000" imgH="482400" progId="Equation.3">
                  <p:embed/>
                </p:oleObj>
              </mc:Choice>
              <mc:Fallback>
                <p:oleObj name="Equation" r:id="rId29" imgW="4572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877272"/>
                        <a:ext cx="69945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uppe 20"/>
          <p:cNvGrpSpPr/>
          <p:nvPr/>
        </p:nvGrpSpPr>
        <p:grpSpPr>
          <a:xfrm>
            <a:off x="7499176" y="386196"/>
            <a:ext cx="1440160" cy="1098588"/>
            <a:chOff x="1547664" y="2996952"/>
            <a:chExt cx="4680520" cy="3024336"/>
          </a:xfrm>
        </p:grpSpPr>
        <p:sp>
          <p:nvSpPr>
            <p:cNvPr id="22" name="Avrundet rektangel 2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23" name="Avrundet rektangel 2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24" name="Avrundet rektangel 2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25" name="Avrundet rektangel 2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26" name="Avrundet rektangel 2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27" name="Ellipse 26"/>
          <p:cNvSpPr/>
          <p:nvPr/>
        </p:nvSpPr>
        <p:spPr>
          <a:xfrm>
            <a:off x="7427168" y="351170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1750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196752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Models for </a:t>
            </a:r>
            <a:r>
              <a:rPr lang="nb-NO" sz="1600" dirty="0" err="1" smtClean="0"/>
              <a:t>scale</a:t>
            </a:r>
            <a:r>
              <a:rPr lang="nb-NO" sz="1600" dirty="0" smtClean="0"/>
              <a:t> families </a:t>
            </a:r>
            <a:r>
              <a:rPr lang="nb-NO" sz="1600" dirty="0" err="1" smtClean="0"/>
              <a:t>satisfy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</a:t>
            </a:r>
            <a:r>
              <a:rPr lang="nb-NO" sz="1600" dirty="0" err="1" smtClean="0"/>
              <a:t>where</a:t>
            </a:r>
            <a:r>
              <a:rPr lang="nb-NO" sz="1600" dirty="0" smtClean="0"/>
              <a:t>		 	      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distribution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Z and Z</a:t>
            </a:r>
            <a:r>
              <a:rPr lang="nb-NO" sz="1050" dirty="0" smtClean="0"/>
              <a:t>0</a:t>
            </a:r>
            <a:r>
              <a:rPr lang="nb-NO" sz="1600" dirty="0" smtClean="0"/>
              <a:t>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Differentiating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respect</a:t>
            </a:r>
            <a:r>
              <a:rPr lang="nb-NO" sz="1600" dirty="0" smtClean="0"/>
              <a:t> to z </a:t>
            </a:r>
            <a:r>
              <a:rPr lang="nb-NO" sz="1600" dirty="0" err="1" smtClean="0"/>
              <a:t>yields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family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functions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standard </a:t>
            </a:r>
            <a:r>
              <a:rPr lang="nb-NO" sz="1600" dirty="0" err="1" smtClean="0"/>
              <a:t>way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fitting </a:t>
            </a:r>
            <a:r>
              <a:rPr lang="nb-NO" sz="1600" dirty="0" err="1" smtClean="0"/>
              <a:t>such</a:t>
            </a:r>
            <a:r>
              <a:rPr lang="nb-NO" sz="1600" dirty="0" smtClean="0"/>
              <a:t> </a:t>
            </a:r>
            <a:r>
              <a:rPr lang="nb-NO" sz="1600" dirty="0" err="1" smtClean="0"/>
              <a:t>models</a:t>
            </a:r>
            <a:r>
              <a:rPr lang="nb-NO" sz="1600" dirty="0" smtClean="0"/>
              <a:t> is </a:t>
            </a:r>
            <a:r>
              <a:rPr lang="nb-NO" sz="1600" dirty="0" err="1" smtClean="0"/>
              <a:t>through</a:t>
            </a:r>
            <a:r>
              <a:rPr lang="nb-NO" sz="1600" dirty="0" smtClean="0"/>
              <a:t> </a:t>
            </a:r>
            <a:r>
              <a:rPr lang="nb-NO" sz="1600" dirty="0" err="1" smtClean="0"/>
              <a:t>likelihood</a:t>
            </a:r>
            <a:r>
              <a:rPr lang="nb-NO" sz="1600" dirty="0" smtClean="0"/>
              <a:t> </a:t>
            </a:r>
            <a:r>
              <a:rPr lang="nb-NO" sz="1600" dirty="0" err="1" smtClean="0"/>
              <a:t>estimation</a:t>
            </a:r>
            <a:r>
              <a:rPr lang="nb-NO" sz="1600" dirty="0" smtClean="0"/>
              <a:t>. If z</a:t>
            </a:r>
            <a:r>
              <a:rPr lang="nb-NO" sz="1100" dirty="0" smtClean="0"/>
              <a:t>1</a:t>
            </a:r>
            <a:r>
              <a:rPr lang="nb-NO" sz="1600" dirty="0" smtClean="0"/>
              <a:t>,…,</a:t>
            </a:r>
            <a:r>
              <a:rPr lang="nb-NO" sz="1600" dirty="0" err="1" smtClean="0"/>
              <a:t>z</a:t>
            </a:r>
            <a:r>
              <a:rPr lang="nb-NO" sz="1100" dirty="0" err="1" smtClean="0"/>
              <a:t>n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historical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,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criterion</a:t>
            </a:r>
            <a:r>
              <a:rPr lang="nb-NO" sz="1600" dirty="0" smtClean="0"/>
              <a:t> </a:t>
            </a:r>
            <a:r>
              <a:rPr lang="nb-NO" sz="1600" dirty="0" err="1" smtClean="0"/>
              <a:t>becomes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3943350" lvl="8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/>
              <a:t> </a:t>
            </a:r>
            <a:r>
              <a:rPr lang="nb-NO" sz="1600" dirty="0" smtClean="0"/>
              <a:t>     </a:t>
            </a:r>
          </a:p>
          <a:p>
            <a:pPr>
              <a:buClr>
                <a:schemeClr val="accent2"/>
              </a:buClr>
            </a:pPr>
            <a:r>
              <a:rPr lang="nb-NO" sz="1600" dirty="0"/>
              <a:t> </a:t>
            </a:r>
            <a:r>
              <a:rPr lang="nb-NO" sz="1600" dirty="0" smtClean="0"/>
              <a:t>    </a:t>
            </a:r>
            <a:r>
              <a:rPr lang="nb-NO" sz="1600" dirty="0" err="1" smtClean="0"/>
              <a:t>which</a:t>
            </a:r>
            <a:r>
              <a:rPr lang="nb-NO" sz="1600" dirty="0" smtClean="0"/>
              <a:t> is to be </a:t>
            </a:r>
            <a:r>
              <a:rPr lang="nb-NO" sz="1600" dirty="0" err="1" smtClean="0"/>
              <a:t>maximized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respect</a:t>
            </a:r>
            <a:r>
              <a:rPr lang="nb-NO" sz="1600" dirty="0" smtClean="0"/>
              <a:t> to      and </a:t>
            </a:r>
            <a:r>
              <a:rPr lang="nb-NO" sz="1600" dirty="0" err="1" smtClean="0"/>
              <a:t>other</a:t>
            </a:r>
            <a:r>
              <a:rPr lang="nb-NO" sz="1600" dirty="0" smtClean="0"/>
              <a:t> parameters.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 </a:t>
            </a:r>
            <a:r>
              <a:rPr lang="nb-NO" sz="1600" dirty="0" err="1" smtClean="0"/>
              <a:t>useful</a:t>
            </a:r>
            <a:r>
              <a:rPr lang="nb-NO" sz="1600" dirty="0" smtClean="0"/>
              <a:t> </a:t>
            </a:r>
            <a:r>
              <a:rPr lang="nb-NO" sz="1600" dirty="0" err="1" smtClean="0"/>
              <a:t>extension</a:t>
            </a:r>
            <a:r>
              <a:rPr lang="nb-NO" sz="1600" dirty="0" smtClean="0"/>
              <a:t> covers </a:t>
            </a:r>
            <a:r>
              <a:rPr lang="nb-NO" sz="1600" dirty="0" err="1" smtClean="0"/>
              <a:t>situations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censoring</a:t>
            </a:r>
            <a:r>
              <a:rPr lang="nb-NO" sz="1600" dirty="0" smtClean="0"/>
              <a:t>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Perhaps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situation</a:t>
            </a:r>
            <a:r>
              <a:rPr lang="nb-NO" sz="1600" dirty="0" smtClean="0"/>
              <a:t> </a:t>
            </a:r>
            <a:r>
              <a:rPr lang="nb-NO" sz="1600" dirty="0" err="1" smtClean="0"/>
              <a:t>where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actual</a:t>
            </a:r>
            <a:r>
              <a:rPr lang="nb-NO" sz="1600" dirty="0" smtClean="0"/>
              <a:t> loss is </a:t>
            </a:r>
            <a:r>
              <a:rPr lang="nb-NO" sz="1600" dirty="0" err="1" smtClean="0"/>
              <a:t>only</a:t>
            </a:r>
            <a:r>
              <a:rPr lang="nb-NO" sz="1600" dirty="0" smtClean="0"/>
              <a:t> given as </a:t>
            </a:r>
            <a:r>
              <a:rPr lang="nb-NO" sz="1600" dirty="0" err="1" smtClean="0"/>
              <a:t>some</a:t>
            </a:r>
            <a:r>
              <a:rPr lang="nb-NO" sz="1600" dirty="0" smtClean="0"/>
              <a:t> </a:t>
            </a:r>
            <a:r>
              <a:rPr lang="nb-NO" sz="1600" dirty="0" err="1" smtClean="0"/>
              <a:t>lower</a:t>
            </a:r>
            <a:r>
              <a:rPr lang="nb-NO" sz="1600" dirty="0" smtClean="0"/>
              <a:t> </a:t>
            </a:r>
            <a:r>
              <a:rPr lang="nb-NO" sz="1600" dirty="0" err="1" smtClean="0"/>
              <a:t>bound</a:t>
            </a:r>
            <a:r>
              <a:rPr lang="nb-NO" sz="1600" dirty="0" smtClean="0"/>
              <a:t> b is most </a:t>
            </a:r>
            <a:r>
              <a:rPr lang="nb-NO" sz="1600" dirty="0" err="1" smtClean="0"/>
              <a:t>frequent</a:t>
            </a:r>
            <a:r>
              <a:rPr lang="nb-NO" sz="1600" dirty="0" smtClean="0"/>
              <a:t>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Example</a:t>
            </a:r>
            <a:r>
              <a:rPr lang="nb-NO" sz="1600" dirty="0" smtClean="0"/>
              <a:t>: </a:t>
            </a:r>
          </a:p>
          <a:p>
            <a:pPr marL="742950" lvl="1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travel </a:t>
            </a:r>
            <a:r>
              <a:rPr lang="nb-NO" sz="1600" dirty="0" err="1" smtClean="0"/>
              <a:t>insurance</a:t>
            </a:r>
            <a:r>
              <a:rPr lang="nb-NO" sz="1600" dirty="0" smtClean="0"/>
              <a:t>. </a:t>
            </a:r>
            <a:r>
              <a:rPr lang="nb-NO" sz="1600" dirty="0" err="1" smtClean="0"/>
              <a:t>Expenses</a:t>
            </a:r>
            <a:r>
              <a:rPr lang="nb-NO" sz="1600" dirty="0" smtClean="0"/>
              <a:t> by loss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tickets</a:t>
            </a:r>
            <a:r>
              <a:rPr lang="nb-NO" sz="1600" dirty="0" smtClean="0"/>
              <a:t> (travel </a:t>
            </a:r>
            <a:r>
              <a:rPr lang="nb-NO" sz="1600" dirty="0" err="1" smtClean="0"/>
              <a:t>documents</a:t>
            </a:r>
            <a:r>
              <a:rPr lang="nb-NO" sz="1600" dirty="0" smtClean="0"/>
              <a:t>) and </a:t>
            </a:r>
            <a:r>
              <a:rPr lang="nb-NO" sz="1600" dirty="0" err="1" smtClean="0"/>
              <a:t>passport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covered</a:t>
            </a:r>
            <a:r>
              <a:rPr lang="nb-NO" sz="1600" dirty="0" smtClean="0"/>
              <a:t> up to 10 000 NOK </a:t>
            </a:r>
            <a:r>
              <a:rPr lang="nb-NO" sz="1600" dirty="0" err="1" smtClean="0"/>
              <a:t>if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loss is not </a:t>
            </a:r>
            <a:r>
              <a:rPr lang="nb-NO" sz="1600" dirty="0" err="1" smtClean="0"/>
              <a:t>covered</a:t>
            </a:r>
            <a:r>
              <a:rPr lang="nb-NO" sz="1600" dirty="0" smtClean="0"/>
              <a:t> by </a:t>
            </a:r>
            <a:r>
              <a:rPr lang="nb-NO" sz="1600" dirty="0" err="1" smtClean="0"/>
              <a:t>any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other</a:t>
            </a:r>
            <a:r>
              <a:rPr lang="nb-NO" sz="1600" dirty="0" smtClean="0"/>
              <a:t> </a:t>
            </a:r>
            <a:r>
              <a:rPr lang="nb-NO" sz="1600" dirty="0" err="1" smtClean="0"/>
              <a:t>clauses</a:t>
            </a:r>
            <a:r>
              <a:rPr lang="nb-NO" sz="1600" dirty="0" smtClean="0"/>
              <a:t>. </a:t>
            </a:r>
          </a:p>
          <a:p>
            <a:pPr>
              <a:buClr>
                <a:schemeClr val="accent2"/>
              </a:buClr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Fitting a </a:t>
            </a:r>
            <a:r>
              <a:rPr lang="nb-NO" dirty="0" err="1" smtClean="0"/>
              <a:t>scale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41"/>
              </p:ext>
            </p:extLst>
          </p:nvPr>
        </p:nvGraphicFramePr>
        <p:xfrm>
          <a:off x="2035844" y="1557338"/>
          <a:ext cx="46243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3022560" imgH="228600" progId="Equation.3">
                  <p:embed/>
                </p:oleObj>
              </mc:Choice>
              <mc:Fallback>
                <p:oleObj name="Equation" r:id="rId3" imgW="3022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844" y="1557338"/>
                        <a:ext cx="462438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585803"/>
              </p:ext>
            </p:extLst>
          </p:nvPr>
        </p:nvGraphicFramePr>
        <p:xfrm>
          <a:off x="2028006" y="1942710"/>
          <a:ext cx="20399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1333440" imgH="228600" progId="Equation.3">
                  <p:embed/>
                </p:oleObj>
              </mc:Choice>
              <mc:Fallback>
                <p:oleObj name="Equation" r:id="rId5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006" y="1942710"/>
                        <a:ext cx="20399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253333"/>
              </p:ext>
            </p:extLst>
          </p:nvPr>
        </p:nvGraphicFramePr>
        <p:xfrm>
          <a:off x="2059905" y="2492896"/>
          <a:ext cx="50323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7" imgW="3288960" imgH="419040" progId="Equation.3">
                  <p:embed/>
                </p:oleObj>
              </mc:Choice>
              <mc:Fallback>
                <p:oleObj name="Equation" r:id="rId7" imgW="3288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905" y="2492896"/>
                        <a:ext cx="503237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494146"/>
              </p:ext>
            </p:extLst>
          </p:nvPr>
        </p:nvGraphicFramePr>
        <p:xfrm>
          <a:off x="2124075" y="3719513"/>
          <a:ext cx="38655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9" imgW="2527200" imgH="431640" progId="Equation.3">
                  <p:embed/>
                </p:oleObj>
              </mc:Choice>
              <mc:Fallback>
                <p:oleObj name="Equation" r:id="rId9" imgW="2527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719513"/>
                        <a:ext cx="386556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98577"/>
              </p:ext>
            </p:extLst>
          </p:nvPr>
        </p:nvGraphicFramePr>
        <p:xfrm>
          <a:off x="5004048" y="4382356"/>
          <a:ext cx="2317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11" imgW="152280" imgH="203040" progId="Equation.3">
                  <p:embed/>
                </p:oleObj>
              </mc:Choice>
              <mc:Fallback>
                <p:oleObj name="Equation" r:id="rId1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382356"/>
                        <a:ext cx="2317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e 11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3" name="Avrundet rektangel 12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1213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98884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chance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a </a:t>
            </a:r>
            <a:r>
              <a:rPr lang="nb-NO" sz="1600" dirty="0" err="1" smtClean="0"/>
              <a:t>claim</a:t>
            </a:r>
            <a:r>
              <a:rPr lang="nb-NO" sz="1600" dirty="0" smtClean="0"/>
              <a:t> Z </a:t>
            </a:r>
            <a:r>
              <a:rPr lang="nb-NO" sz="1600" dirty="0" err="1" smtClean="0"/>
              <a:t>exceeding</a:t>
            </a:r>
            <a:r>
              <a:rPr lang="nb-NO" sz="1600" dirty="0" smtClean="0"/>
              <a:t> b is	        , and for </a:t>
            </a:r>
            <a:r>
              <a:rPr lang="nb-NO" sz="1600" dirty="0" err="1" smtClean="0"/>
              <a:t>nb</a:t>
            </a:r>
            <a:r>
              <a:rPr lang="nb-NO" sz="1600" dirty="0" smtClean="0"/>
              <a:t> </a:t>
            </a:r>
            <a:r>
              <a:rPr lang="nb-NO" sz="1600" dirty="0" err="1" smtClean="0"/>
              <a:t>such</a:t>
            </a:r>
            <a:r>
              <a:rPr lang="nb-NO" sz="1600" dirty="0" smtClean="0"/>
              <a:t> </a:t>
            </a:r>
            <a:r>
              <a:rPr lang="nb-NO" sz="1600" dirty="0" err="1" smtClean="0"/>
              <a:t>events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lower</a:t>
            </a:r>
            <a:r>
              <a:rPr lang="nb-NO" sz="1600" dirty="0" smtClean="0"/>
              <a:t> </a:t>
            </a:r>
            <a:r>
              <a:rPr lang="nb-NO" sz="1600" dirty="0" err="1" smtClean="0"/>
              <a:t>bounds</a:t>
            </a:r>
            <a:r>
              <a:rPr lang="nb-NO" sz="1600" dirty="0" smtClean="0"/>
              <a:t> b1,…,</a:t>
            </a:r>
            <a:r>
              <a:rPr lang="nb-NO" sz="1600" dirty="0" err="1" smtClean="0"/>
              <a:t>bnb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analogous</a:t>
            </a:r>
            <a:r>
              <a:rPr lang="nb-NO" sz="1600" dirty="0" smtClean="0"/>
              <a:t> joint </a:t>
            </a:r>
            <a:r>
              <a:rPr lang="nb-NO" sz="1600" dirty="0" err="1" smtClean="0"/>
              <a:t>probability</a:t>
            </a:r>
            <a:r>
              <a:rPr lang="nb-NO" sz="1600" dirty="0" smtClean="0"/>
              <a:t> </a:t>
            </a:r>
            <a:r>
              <a:rPr lang="nb-NO" sz="1600" dirty="0" err="1" smtClean="0"/>
              <a:t>becomes</a:t>
            </a:r>
            <a:r>
              <a:rPr lang="nb-NO" sz="1600" dirty="0" smtClean="0"/>
              <a:t>	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</a:t>
            </a:r>
            <a:r>
              <a:rPr lang="nb-NO" sz="1600" dirty="0" err="1" smtClean="0"/>
              <a:t>Take</a:t>
            </a:r>
            <a:r>
              <a:rPr lang="nb-NO" sz="1600" dirty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logarithm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this</a:t>
            </a:r>
            <a:r>
              <a:rPr lang="nb-NO" sz="1600" dirty="0" smtClean="0"/>
              <a:t> </a:t>
            </a:r>
            <a:r>
              <a:rPr lang="nb-NO" sz="1600" dirty="0" err="1" smtClean="0"/>
              <a:t>product</a:t>
            </a:r>
            <a:r>
              <a:rPr lang="nb-NO" sz="1600" dirty="0" smtClean="0"/>
              <a:t> and </a:t>
            </a:r>
            <a:r>
              <a:rPr lang="nb-NO" sz="1600" dirty="0" err="1" smtClean="0"/>
              <a:t>add</a:t>
            </a:r>
            <a:r>
              <a:rPr lang="nb-NO" sz="1600" dirty="0" smtClean="0"/>
              <a:t> it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log </a:t>
            </a:r>
            <a:r>
              <a:rPr lang="nb-NO" sz="1600" dirty="0" err="1" smtClean="0"/>
              <a:t>likelihood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fully</a:t>
            </a:r>
            <a:r>
              <a:rPr lang="nb-NO" sz="1600" dirty="0" smtClean="0"/>
              <a:t> </a:t>
            </a:r>
            <a:r>
              <a:rPr lang="nb-NO" sz="1600" dirty="0" err="1" smtClean="0"/>
              <a:t>observed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z</a:t>
            </a:r>
            <a:r>
              <a:rPr lang="nb-NO" sz="1100" dirty="0" smtClean="0"/>
              <a:t>1</a:t>
            </a:r>
            <a:r>
              <a:rPr lang="nb-NO" sz="1600" dirty="0" smtClean="0"/>
              <a:t>,…,</a:t>
            </a:r>
            <a:r>
              <a:rPr lang="nb-NO" sz="1600" dirty="0" err="1" smtClean="0"/>
              <a:t>z</a:t>
            </a:r>
            <a:r>
              <a:rPr lang="nb-NO" sz="1100" dirty="0" err="1" smtClean="0"/>
              <a:t>n</a:t>
            </a:r>
            <a:r>
              <a:rPr lang="nb-NO" sz="1600" dirty="0" smtClean="0"/>
              <a:t>. The </a:t>
            </a:r>
            <a:r>
              <a:rPr lang="nb-NO" sz="1600" dirty="0" err="1" smtClean="0"/>
              <a:t>criterion</a:t>
            </a:r>
            <a:r>
              <a:rPr lang="nb-NO" sz="1600" dirty="0" smtClean="0"/>
              <a:t> </a:t>
            </a:r>
            <a:r>
              <a:rPr lang="nb-NO" sz="1600" dirty="0" err="1" smtClean="0"/>
              <a:t>then</a:t>
            </a:r>
            <a:r>
              <a:rPr lang="nb-NO" sz="1600" dirty="0" smtClean="0"/>
              <a:t> </a:t>
            </a:r>
            <a:r>
              <a:rPr lang="nb-NO" sz="1600" dirty="0" err="1" smtClean="0"/>
              <a:t>becomes</a:t>
            </a: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Fitting a </a:t>
            </a:r>
            <a:r>
              <a:rPr lang="nb-NO" dirty="0" err="1" smtClean="0"/>
              <a:t>scale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654995"/>
              </p:ext>
            </p:extLst>
          </p:nvPr>
        </p:nvGraphicFramePr>
        <p:xfrm>
          <a:off x="2443163" y="2627238"/>
          <a:ext cx="32654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2133360" imgH="241200" progId="Equation.3">
                  <p:embed/>
                </p:oleObj>
              </mc:Choice>
              <mc:Fallback>
                <p:oleObj name="Equation" r:id="rId3" imgW="2133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2627238"/>
                        <a:ext cx="326548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225867"/>
              </p:ext>
            </p:extLst>
          </p:nvPr>
        </p:nvGraphicFramePr>
        <p:xfrm>
          <a:off x="4940666" y="1997689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749160" imgH="228600" progId="Equation.3">
                  <p:embed/>
                </p:oleObj>
              </mc:Choice>
              <mc:Fallback>
                <p:oleObj name="Equation" r:id="rId5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666" y="1997689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89038"/>
              </p:ext>
            </p:extLst>
          </p:nvPr>
        </p:nvGraphicFramePr>
        <p:xfrm>
          <a:off x="2481213" y="3447976"/>
          <a:ext cx="56911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7" imgW="3720960" imgH="444240" progId="Equation.3">
                  <p:embed/>
                </p:oleObj>
              </mc:Choice>
              <mc:Fallback>
                <p:oleObj name="Equation" r:id="rId7" imgW="3720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13" y="3447976"/>
                        <a:ext cx="56911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3851920" y="4088105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i="1" dirty="0" err="1" smtClean="0"/>
              <a:t>complete</a:t>
            </a:r>
            <a:r>
              <a:rPr lang="nb-NO" sz="1200" i="1" dirty="0" smtClean="0"/>
              <a:t> </a:t>
            </a:r>
            <a:r>
              <a:rPr lang="nb-NO" sz="1200" i="1" dirty="0" err="1" smtClean="0"/>
              <a:t>information</a:t>
            </a:r>
            <a:endParaRPr lang="nb-NO" sz="1200" i="1" dirty="0" smtClean="0"/>
          </a:p>
        </p:txBody>
      </p:sp>
      <p:sp>
        <p:nvSpPr>
          <p:cNvPr id="16" name="TekstSylinder 15"/>
          <p:cNvSpPr txBox="1"/>
          <p:nvPr/>
        </p:nvSpPr>
        <p:spPr>
          <a:xfrm>
            <a:off x="6156176" y="4088105"/>
            <a:ext cx="1617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i="1" dirty="0" err="1" smtClean="0"/>
              <a:t>censoring</a:t>
            </a:r>
            <a:r>
              <a:rPr lang="nb-NO" sz="1200" i="1" dirty="0" smtClean="0"/>
              <a:t> to </a:t>
            </a:r>
            <a:r>
              <a:rPr lang="nb-NO" sz="1200" i="1" dirty="0" err="1" smtClean="0"/>
              <a:t>the</a:t>
            </a:r>
            <a:r>
              <a:rPr lang="nb-NO" sz="1200" i="1" dirty="0" smtClean="0"/>
              <a:t> right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3" name="Avrundet rektangel 12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9" name="Ellipse 18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7294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905794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distribution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a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may</a:t>
            </a:r>
            <a:r>
              <a:rPr lang="nb-NO" sz="1600" dirty="0" smtClean="0"/>
              <a:t> start at </a:t>
            </a:r>
            <a:r>
              <a:rPr lang="nb-NO" sz="1600" dirty="0" err="1" smtClean="0"/>
              <a:t>some</a:t>
            </a:r>
            <a:r>
              <a:rPr lang="nb-NO" sz="1600" dirty="0" smtClean="0"/>
              <a:t> </a:t>
            </a:r>
            <a:r>
              <a:rPr lang="nb-NO" sz="1600" dirty="0" err="1" smtClean="0"/>
              <a:t>treshold</a:t>
            </a:r>
            <a:r>
              <a:rPr lang="nb-NO" sz="1600" dirty="0" smtClean="0"/>
              <a:t> b </a:t>
            </a:r>
            <a:r>
              <a:rPr lang="nb-NO" sz="1600" dirty="0" err="1" smtClean="0"/>
              <a:t>instead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origin</a:t>
            </a:r>
            <a:r>
              <a:rPr lang="nb-NO" sz="1600" dirty="0" smtClean="0"/>
              <a:t>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Obvious</a:t>
            </a:r>
            <a:r>
              <a:rPr lang="nb-NO" sz="1600" dirty="0" smtClean="0"/>
              <a:t> </a:t>
            </a:r>
            <a:r>
              <a:rPr lang="nb-NO" sz="1600" dirty="0" err="1" smtClean="0"/>
              <a:t>examples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deductibles</a:t>
            </a:r>
            <a:r>
              <a:rPr lang="nb-NO" sz="1600" dirty="0" smtClean="0"/>
              <a:t> and re-</a:t>
            </a:r>
            <a:r>
              <a:rPr lang="nb-NO" sz="1600" dirty="0" err="1" smtClean="0"/>
              <a:t>insurance</a:t>
            </a:r>
            <a:r>
              <a:rPr lang="nb-NO" sz="1600" dirty="0" smtClean="0"/>
              <a:t> </a:t>
            </a:r>
            <a:r>
              <a:rPr lang="nb-NO" sz="1600" dirty="0" err="1" smtClean="0"/>
              <a:t>contracts</a:t>
            </a:r>
            <a:r>
              <a:rPr lang="nb-NO" sz="1600" dirty="0" smtClean="0"/>
              <a:t>.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Models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dirty="0" err="1" smtClean="0"/>
              <a:t>constructed</a:t>
            </a:r>
            <a:r>
              <a:rPr lang="nb-NO" sz="1600" dirty="0" smtClean="0"/>
              <a:t> by </a:t>
            </a:r>
            <a:r>
              <a:rPr lang="nb-NO" sz="1600" dirty="0" err="1" smtClean="0"/>
              <a:t>adding</a:t>
            </a:r>
            <a:r>
              <a:rPr lang="nb-NO" sz="1600" dirty="0" smtClean="0"/>
              <a:t> b to variables </a:t>
            </a:r>
            <a:r>
              <a:rPr lang="nb-NO" sz="1600" dirty="0" err="1" smtClean="0"/>
              <a:t>starting</a:t>
            </a:r>
            <a:r>
              <a:rPr lang="nb-NO" sz="1600" dirty="0" smtClean="0"/>
              <a:t> at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origin</a:t>
            </a:r>
            <a:r>
              <a:rPr lang="nb-NO" sz="1600" dirty="0" smtClean="0"/>
              <a:t>; i.e.  		 	</a:t>
            </a:r>
            <a:r>
              <a:rPr lang="nb-NO" sz="1600" dirty="0" err="1" smtClean="0"/>
              <a:t>where</a:t>
            </a:r>
            <a:r>
              <a:rPr lang="nb-NO" sz="1600" dirty="0" smtClean="0"/>
              <a:t> Z</a:t>
            </a:r>
            <a:r>
              <a:rPr lang="nb-NO" sz="1100" dirty="0" smtClean="0"/>
              <a:t>0</a:t>
            </a:r>
            <a:r>
              <a:rPr lang="nb-NO" sz="1600" dirty="0" smtClean="0"/>
              <a:t> is a </a:t>
            </a:r>
            <a:r>
              <a:rPr lang="nb-NO" sz="1600" dirty="0" err="1" smtClean="0"/>
              <a:t>standardized</a:t>
            </a:r>
            <a:r>
              <a:rPr lang="nb-NO" sz="1600" dirty="0" smtClean="0"/>
              <a:t> variable as </a:t>
            </a:r>
            <a:r>
              <a:rPr lang="nb-NO" sz="1600" dirty="0" err="1" smtClean="0"/>
              <a:t>before</a:t>
            </a:r>
            <a:r>
              <a:rPr lang="nb-NO" sz="1600" dirty="0" smtClean="0"/>
              <a:t>. </a:t>
            </a:r>
            <a:r>
              <a:rPr lang="nb-NO" sz="1600" dirty="0" err="1" smtClean="0"/>
              <a:t>Now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and </a:t>
            </a:r>
            <a:r>
              <a:rPr lang="nb-NO" sz="1600" dirty="0" err="1" smtClean="0"/>
              <a:t>differentiation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respect</a:t>
            </a:r>
            <a:r>
              <a:rPr lang="nb-NO" sz="1600" dirty="0" smtClean="0"/>
              <a:t> to z </a:t>
            </a:r>
            <a:r>
              <a:rPr lang="nb-NO" sz="1600" dirty="0" err="1" smtClean="0"/>
              <a:t>yields</a:t>
            </a: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</a:t>
            </a:r>
            <a:r>
              <a:rPr lang="nb-NO" sz="1600" dirty="0" err="1" smtClean="0"/>
              <a:t>which</a:t>
            </a:r>
            <a:r>
              <a:rPr lang="nb-NO" sz="1600" dirty="0" smtClean="0"/>
              <a:t> is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random variables </a:t>
            </a:r>
            <a:r>
              <a:rPr lang="nb-NO" sz="1600" dirty="0" err="1" smtClean="0"/>
              <a:t>with</a:t>
            </a:r>
            <a:r>
              <a:rPr lang="nb-NO" sz="1600" dirty="0" smtClean="0"/>
              <a:t> b as a </a:t>
            </a:r>
            <a:r>
              <a:rPr lang="nb-NO" sz="1600" dirty="0" err="1" smtClean="0"/>
              <a:t>lower</a:t>
            </a:r>
            <a:r>
              <a:rPr lang="nb-NO" sz="1600" dirty="0" smtClean="0"/>
              <a:t> limit. </a:t>
            </a: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Shifted</a:t>
            </a:r>
            <a:r>
              <a:rPr lang="nb-NO" dirty="0" smtClean="0"/>
              <a:t> </a:t>
            </a:r>
            <a:r>
              <a:rPr lang="nb-NO" dirty="0" err="1" smtClean="0"/>
              <a:t>distributions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27717"/>
              </p:ext>
            </p:extLst>
          </p:nvPr>
        </p:nvGraphicFramePr>
        <p:xfrm>
          <a:off x="2015976" y="2924944"/>
          <a:ext cx="41402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2705040" imgH="419040" progId="Equation.3">
                  <p:embed/>
                </p:oleObj>
              </mc:Choice>
              <mc:Fallback>
                <p:oleObj name="Equation" r:id="rId3" imgW="2705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976" y="2924944"/>
                        <a:ext cx="41402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30795"/>
              </p:ext>
            </p:extLst>
          </p:nvPr>
        </p:nvGraphicFramePr>
        <p:xfrm>
          <a:off x="2034468" y="3690293"/>
          <a:ext cx="279876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1828800" imgH="419040" progId="Equation.3">
                  <p:embed/>
                </p:oleObj>
              </mc:Choice>
              <mc:Fallback>
                <p:oleObj name="Equation" r:id="rId5" imgW="182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468" y="3690293"/>
                        <a:ext cx="279876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986784"/>
              </p:ext>
            </p:extLst>
          </p:nvPr>
        </p:nvGraphicFramePr>
        <p:xfrm>
          <a:off x="1331640" y="2636912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7" imgW="749160" imgH="228600" progId="Equation.3">
                  <p:embed/>
                </p:oleObj>
              </mc:Choice>
              <mc:Fallback>
                <p:oleObj name="Equation" r:id="rId7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636912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5719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496973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 major </a:t>
            </a:r>
            <a:r>
              <a:rPr lang="nb-NO" sz="1600" dirty="0" err="1" smtClean="0"/>
              <a:t>issue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modelling</a:t>
            </a:r>
            <a:r>
              <a:rPr lang="nb-NO" sz="1600" dirty="0" smtClean="0"/>
              <a:t> is </a:t>
            </a:r>
            <a:r>
              <a:rPr lang="nb-NO" sz="1600" dirty="0" err="1" smtClean="0"/>
              <a:t>asymmetry</a:t>
            </a:r>
            <a:r>
              <a:rPr lang="nb-NO" sz="1600" dirty="0" smtClean="0"/>
              <a:t> and </a:t>
            </a:r>
            <a:r>
              <a:rPr lang="nb-NO" sz="1600" dirty="0" err="1" smtClean="0"/>
              <a:t>the</a:t>
            </a:r>
            <a:r>
              <a:rPr lang="nb-NO" sz="1600" dirty="0" smtClean="0"/>
              <a:t> right </a:t>
            </a:r>
            <a:r>
              <a:rPr lang="nb-NO" sz="1600" dirty="0" err="1" smtClean="0"/>
              <a:t>tail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distribution</a:t>
            </a:r>
            <a:r>
              <a:rPr lang="nb-NO" sz="1600" dirty="0" smtClean="0"/>
              <a:t>. A simple </a:t>
            </a:r>
            <a:r>
              <a:rPr lang="nb-NO" sz="1600" dirty="0" err="1" smtClean="0"/>
              <a:t>summary</a:t>
            </a:r>
            <a:r>
              <a:rPr lang="nb-NO" sz="1600" dirty="0" smtClean="0"/>
              <a:t> is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coefficient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skewness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numerator</a:t>
            </a:r>
            <a:r>
              <a:rPr lang="nb-NO" sz="1600" dirty="0" smtClean="0"/>
              <a:t> is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third</a:t>
            </a:r>
            <a:r>
              <a:rPr lang="nb-NO" sz="1600" dirty="0" smtClean="0"/>
              <a:t> order moment.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should</a:t>
            </a:r>
            <a:r>
              <a:rPr lang="nb-NO" sz="1600" dirty="0" smtClean="0"/>
              <a:t> not </a:t>
            </a:r>
            <a:r>
              <a:rPr lang="nb-NO" sz="1600" dirty="0" err="1" smtClean="0"/>
              <a:t>depend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currency</a:t>
            </a:r>
            <a:r>
              <a:rPr lang="nb-NO" sz="1600" dirty="0" smtClean="0"/>
              <a:t> and </a:t>
            </a:r>
            <a:r>
              <a:rPr lang="nb-NO" sz="1600" dirty="0" err="1" smtClean="0"/>
              <a:t>doesn’t</a:t>
            </a:r>
            <a:r>
              <a:rPr lang="nb-NO" sz="1600" dirty="0" smtClean="0"/>
              <a:t> </a:t>
            </a:r>
            <a:r>
              <a:rPr lang="nb-NO" sz="1600" dirty="0" err="1" smtClean="0"/>
              <a:t>since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Skewness</a:t>
            </a:r>
            <a:r>
              <a:rPr lang="nb-NO" sz="1600" dirty="0" smtClean="0"/>
              <a:t> is </a:t>
            </a:r>
            <a:r>
              <a:rPr lang="nb-NO" sz="1600" dirty="0" err="1" smtClean="0"/>
              <a:t>often</a:t>
            </a:r>
            <a:r>
              <a:rPr lang="nb-NO" sz="1600" dirty="0" smtClean="0"/>
              <a:t> used as a </a:t>
            </a:r>
            <a:r>
              <a:rPr lang="nb-NO" sz="1600" dirty="0" err="1" smtClean="0"/>
              <a:t>simplified</a:t>
            </a:r>
            <a:r>
              <a:rPr lang="nb-NO" sz="1600" dirty="0" smtClean="0"/>
              <a:t> </a:t>
            </a:r>
            <a:r>
              <a:rPr lang="nb-NO" sz="1600" dirty="0" err="1" smtClean="0"/>
              <a:t>measure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shape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standard </a:t>
            </a:r>
            <a:r>
              <a:rPr lang="nb-NO" sz="1600" dirty="0" err="1" smtClean="0"/>
              <a:t>estimate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coefficient</a:t>
            </a:r>
            <a:r>
              <a:rPr lang="nb-NO" sz="1600" dirty="0" smtClean="0"/>
              <a:t>     from  </a:t>
            </a:r>
            <a:r>
              <a:rPr lang="nb-NO" sz="1600" dirty="0" err="1" smtClean="0"/>
              <a:t>observations</a:t>
            </a:r>
            <a:r>
              <a:rPr lang="nb-NO" sz="1600" dirty="0" smtClean="0"/>
              <a:t> z</a:t>
            </a:r>
            <a:r>
              <a:rPr lang="nb-NO" sz="1100" dirty="0" smtClean="0"/>
              <a:t>1</a:t>
            </a:r>
            <a:r>
              <a:rPr lang="nb-NO" sz="1600" dirty="0" smtClean="0"/>
              <a:t>,…,</a:t>
            </a:r>
            <a:r>
              <a:rPr lang="nb-NO" sz="1600" dirty="0" err="1" smtClean="0"/>
              <a:t>z</a:t>
            </a:r>
            <a:r>
              <a:rPr lang="nb-NO" sz="1100" dirty="0" err="1" smtClean="0"/>
              <a:t>n</a:t>
            </a:r>
            <a:r>
              <a:rPr lang="nb-NO" sz="1600" dirty="0" smtClean="0"/>
              <a:t> is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32210"/>
            <a:ext cx="7848699" cy="936203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Skewness</a:t>
            </a:r>
            <a:r>
              <a:rPr lang="nb-NO" sz="2800" dirty="0" smtClean="0"/>
              <a:t> as simple </a:t>
            </a:r>
            <a:r>
              <a:rPr lang="nb-NO" sz="2800" dirty="0" err="1" smtClean="0"/>
              <a:t>description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shape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837102"/>
              </p:ext>
            </p:extLst>
          </p:nvPr>
        </p:nvGraphicFramePr>
        <p:xfrm>
          <a:off x="1736055" y="3369181"/>
          <a:ext cx="61039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3987720" imgH="457200" progId="Equation.3">
                  <p:embed/>
                </p:oleObj>
              </mc:Choice>
              <mc:Fallback>
                <p:oleObj name="Equation" r:id="rId3" imgW="3987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055" y="3369181"/>
                        <a:ext cx="6103938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2513"/>
              </p:ext>
            </p:extLst>
          </p:nvPr>
        </p:nvGraphicFramePr>
        <p:xfrm>
          <a:off x="1763688" y="4872221"/>
          <a:ext cx="41402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5" imgW="2705040" imgH="444240" progId="Equation.3">
                  <p:embed/>
                </p:oleObj>
              </mc:Choice>
              <mc:Fallback>
                <p:oleObj name="Equation" r:id="rId5" imgW="2705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872221"/>
                        <a:ext cx="41402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33294"/>
              </p:ext>
            </p:extLst>
          </p:nvPr>
        </p:nvGraphicFramePr>
        <p:xfrm>
          <a:off x="1835696" y="2145045"/>
          <a:ext cx="39068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7" imgW="2552400" imgH="419040" progId="Equation.3">
                  <p:embed/>
                </p:oleObj>
              </mc:Choice>
              <mc:Fallback>
                <p:oleObj name="Equation" r:id="rId7" imgW="2552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145045"/>
                        <a:ext cx="39068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968110"/>
              </p:ext>
            </p:extLst>
          </p:nvPr>
        </p:nvGraphicFramePr>
        <p:xfrm>
          <a:off x="5890493" y="4166332"/>
          <a:ext cx="19367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9" imgW="126720" imgH="164880" progId="Equation.3">
                  <p:embed/>
                </p:oleObj>
              </mc:Choice>
              <mc:Fallback>
                <p:oleObj name="Equation" r:id="rId9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493" y="4166332"/>
                        <a:ext cx="193675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e 11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3" name="Avrundet rektangel 12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8" name="Ellipse 17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1717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417994"/>
            <a:ext cx="76328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random variable        </a:t>
            </a:r>
            <a:r>
              <a:rPr lang="nb-NO" sz="1600" dirty="0" err="1" smtClean="0"/>
              <a:t>that</a:t>
            </a:r>
            <a:r>
              <a:rPr lang="nb-NO" sz="1600" dirty="0" smtClean="0"/>
              <a:t> attaches </a:t>
            </a:r>
            <a:r>
              <a:rPr lang="nb-NO" sz="1600" dirty="0" err="1" smtClean="0"/>
              <a:t>probabilities</a:t>
            </a:r>
            <a:r>
              <a:rPr lang="nb-NO" sz="1600" dirty="0" smtClean="0"/>
              <a:t> 1/n to all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</a:t>
            </a:r>
            <a:r>
              <a:rPr lang="nb-NO" sz="1600" dirty="0" err="1" smtClean="0"/>
              <a:t>z</a:t>
            </a:r>
            <a:r>
              <a:rPr lang="nb-NO" sz="1100" dirty="0" err="1" smtClean="0"/>
              <a:t>i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past</a:t>
            </a:r>
            <a:r>
              <a:rPr lang="nb-NO" sz="1600" dirty="0" smtClean="0"/>
              <a:t> is a </a:t>
            </a:r>
            <a:r>
              <a:rPr lang="nb-NO" sz="1600" dirty="0" err="1" smtClean="0"/>
              <a:t>possible</a:t>
            </a:r>
            <a:r>
              <a:rPr lang="nb-NO" sz="1600" dirty="0" smtClean="0"/>
              <a:t> </a:t>
            </a:r>
            <a:r>
              <a:rPr lang="nb-NO" sz="1600" dirty="0" err="1" smtClean="0"/>
              <a:t>model</a:t>
            </a:r>
            <a:r>
              <a:rPr lang="nb-NO" sz="1600" dirty="0" smtClean="0"/>
              <a:t> for </a:t>
            </a:r>
            <a:r>
              <a:rPr lang="nb-NO" sz="1600" i="1" dirty="0" err="1" smtClean="0"/>
              <a:t>future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Expectation</a:t>
            </a:r>
            <a:r>
              <a:rPr lang="nb-NO" sz="1600" dirty="0" smtClean="0"/>
              <a:t>, standard </a:t>
            </a:r>
            <a:r>
              <a:rPr lang="nb-NO" sz="1600" dirty="0" err="1" smtClean="0"/>
              <a:t>deviation</a:t>
            </a:r>
            <a:r>
              <a:rPr lang="nb-NO" sz="1600" dirty="0" smtClean="0"/>
              <a:t>,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and </a:t>
            </a:r>
            <a:r>
              <a:rPr lang="nb-NO" sz="1600" dirty="0" err="1" smtClean="0"/>
              <a:t>percentiles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all </a:t>
            </a:r>
            <a:r>
              <a:rPr lang="nb-NO" sz="1600" dirty="0" err="1" smtClean="0"/>
              <a:t>closely</a:t>
            </a:r>
            <a:r>
              <a:rPr lang="nb-NO" sz="1600" dirty="0" smtClean="0"/>
              <a:t> </a:t>
            </a:r>
            <a:r>
              <a:rPr lang="nb-NO" sz="1600" dirty="0" err="1" smtClean="0"/>
              <a:t>related</a:t>
            </a:r>
            <a:r>
              <a:rPr lang="nb-NO" sz="1600" dirty="0" smtClean="0"/>
              <a:t>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ordinary</a:t>
            </a:r>
            <a:r>
              <a:rPr lang="nb-NO" sz="1600" dirty="0" smtClean="0"/>
              <a:t> sample </a:t>
            </a:r>
            <a:r>
              <a:rPr lang="nb-NO" sz="1600" dirty="0" err="1" smtClean="0"/>
              <a:t>versions</a:t>
            </a:r>
            <a:r>
              <a:rPr lang="nb-NO" sz="1600" dirty="0" smtClean="0"/>
              <a:t>. For </a:t>
            </a:r>
            <a:r>
              <a:rPr lang="nb-NO" sz="1600" dirty="0" err="1" smtClean="0"/>
              <a:t>example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Furthermore</a:t>
            </a:r>
            <a:r>
              <a:rPr lang="nb-NO" sz="1600" dirty="0" smtClean="0"/>
              <a:t>,</a:t>
            </a: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Third order moment and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becomes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tends</a:t>
            </a:r>
            <a:r>
              <a:rPr lang="nb-NO" sz="1600" dirty="0" smtClean="0"/>
              <a:t> to be </a:t>
            </a:r>
            <a:r>
              <a:rPr lang="nb-NO" sz="1600" dirty="0" err="1" smtClean="0"/>
              <a:t>small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No </a:t>
            </a:r>
            <a:r>
              <a:rPr lang="nb-NO" sz="1600" dirty="0" err="1" smtClean="0"/>
              <a:t>simulated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dirty="0" err="1" smtClean="0"/>
              <a:t>largeer</a:t>
            </a:r>
            <a:r>
              <a:rPr lang="nb-NO" sz="1600" dirty="0" smtClean="0"/>
              <a:t> </a:t>
            </a:r>
            <a:r>
              <a:rPr lang="nb-NO" sz="1600" dirty="0" err="1" smtClean="0"/>
              <a:t>than</a:t>
            </a:r>
            <a:r>
              <a:rPr lang="nb-NO" sz="1600" dirty="0" smtClean="0"/>
              <a:t> </a:t>
            </a:r>
            <a:r>
              <a:rPr lang="nb-NO" sz="1600" dirty="0" err="1" smtClean="0"/>
              <a:t>what</a:t>
            </a:r>
            <a:r>
              <a:rPr lang="nb-NO" sz="1600" dirty="0" smtClean="0"/>
              <a:t> has </a:t>
            </a:r>
            <a:r>
              <a:rPr lang="nb-NO" sz="1600" dirty="0" err="1" smtClean="0"/>
              <a:t>been</a:t>
            </a:r>
            <a:r>
              <a:rPr lang="nb-NO" sz="1600" dirty="0" smtClean="0"/>
              <a:t> </a:t>
            </a:r>
            <a:r>
              <a:rPr lang="nb-NO" sz="1600" dirty="0" err="1" smtClean="0"/>
              <a:t>observed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past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These</a:t>
            </a:r>
            <a:r>
              <a:rPr lang="nb-NO" sz="1600" dirty="0" smtClean="0"/>
              <a:t> drawbacks </a:t>
            </a:r>
            <a:r>
              <a:rPr lang="nb-NO" sz="1600" dirty="0" err="1" smtClean="0"/>
              <a:t>imply</a:t>
            </a:r>
            <a:r>
              <a:rPr lang="nb-NO" sz="1600" dirty="0" smtClean="0"/>
              <a:t> </a:t>
            </a:r>
            <a:r>
              <a:rPr lang="nb-NO" sz="1600" dirty="0" err="1" smtClean="0"/>
              <a:t>underestimation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risk</a:t>
            </a:r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52612"/>
              </p:ext>
            </p:extLst>
          </p:nvPr>
        </p:nvGraphicFramePr>
        <p:xfrm>
          <a:off x="1763688" y="3354158"/>
          <a:ext cx="583247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3809880" imgH="914400" progId="Equation.3">
                  <p:embed/>
                </p:oleObj>
              </mc:Choice>
              <mc:Fallback>
                <p:oleObj name="Equation" r:id="rId3" imgW="38098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354158"/>
                        <a:ext cx="5832475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332210"/>
            <a:ext cx="7848699" cy="936203"/>
          </a:xfrm>
        </p:spPr>
        <p:txBody>
          <a:bodyPr/>
          <a:lstStyle/>
          <a:p>
            <a:r>
              <a:rPr lang="nb-NO" dirty="0" smtClean="0"/>
              <a:t>Non-</a:t>
            </a:r>
            <a:r>
              <a:rPr lang="nb-NO" dirty="0" err="1" smtClean="0"/>
              <a:t>parametric</a:t>
            </a:r>
            <a:r>
              <a:rPr lang="nb-NO" dirty="0" smtClean="0"/>
              <a:t> </a:t>
            </a:r>
            <a:r>
              <a:rPr lang="nb-NO" dirty="0" err="1" smtClean="0"/>
              <a:t>estimation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219633"/>
              </p:ext>
            </p:extLst>
          </p:nvPr>
        </p:nvGraphicFramePr>
        <p:xfrm>
          <a:off x="1763688" y="2498114"/>
          <a:ext cx="34210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5" imgW="2234880" imgH="431640" progId="Equation.3">
                  <p:embed/>
                </p:oleObj>
              </mc:Choice>
              <mc:Fallback>
                <p:oleObj name="Equation" r:id="rId5" imgW="2234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498114"/>
                        <a:ext cx="342106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63262"/>
              </p:ext>
            </p:extLst>
          </p:nvPr>
        </p:nvGraphicFramePr>
        <p:xfrm>
          <a:off x="1606550" y="5144080"/>
          <a:ext cx="452913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7" imgW="2958840" imgH="469800" progId="Equation.3">
                  <p:embed/>
                </p:oleObj>
              </mc:Choice>
              <mc:Fallback>
                <p:oleObj name="Equation" r:id="rId7" imgW="295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5144080"/>
                        <a:ext cx="4529138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696111"/>
              </p:ext>
            </p:extLst>
          </p:nvPr>
        </p:nvGraphicFramePr>
        <p:xfrm>
          <a:off x="3275856" y="1417994"/>
          <a:ext cx="23336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9" imgW="152280" imgH="203040" progId="Equation.3">
                  <p:embed/>
                </p:oleObj>
              </mc:Choice>
              <mc:Fallback>
                <p:oleObj name="Equation" r:id="rId9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7994"/>
                        <a:ext cx="23336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8956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TPL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7" name="Avrundet rektangel 6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8" name="Avrundet rektangel 7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2" name="Ellipse 11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812360" cy="40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Hull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7" name="Avrundet rektangel 6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8" name="Avrundet rektangel 7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2" name="Ellipse 11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802328" cy="40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Key </a:t>
            </a:r>
            <a:r>
              <a:rPr lang="nb-NO" dirty="0" err="1" smtClean="0"/>
              <a:t>ratios</a:t>
            </a:r>
            <a:r>
              <a:rPr lang="nb-NO" dirty="0" smtClean="0"/>
              <a:t> – </a:t>
            </a:r>
            <a:r>
              <a:rPr lang="nb-NO" dirty="0" err="1" smtClean="0"/>
              <a:t>claim</a:t>
            </a:r>
            <a:r>
              <a:rPr lang="nb-NO" dirty="0" smtClean="0"/>
              <a:t> </a:t>
            </a:r>
            <a:r>
              <a:rPr lang="nb-NO" dirty="0" err="1" smtClean="0"/>
              <a:t>frequency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6436359" cy="40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Sylinder 7"/>
          <p:cNvSpPr txBox="1"/>
          <p:nvPr/>
        </p:nvSpPr>
        <p:spPr>
          <a:xfrm>
            <a:off x="971600" y="1340768"/>
            <a:ext cx="782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graph</a:t>
            </a:r>
            <a:r>
              <a:rPr lang="nb-NO" sz="1600" dirty="0" smtClean="0"/>
              <a:t> shows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frequency</a:t>
            </a:r>
            <a:r>
              <a:rPr lang="nb-NO" sz="1600" dirty="0" smtClean="0"/>
              <a:t> for all covers for motor </a:t>
            </a:r>
            <a:r>
              <a:rPr lang="nb-NO" sz="1600" dirty="0" err="1" smtClean="0"/>
              <a:t>insurance</a:t>
            </a:r>
            <a:endParaRPr lang="nb-NO" sz="1600" dirty="0" smtClean="0"/>
          </a:p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Notice</a:t>
            </a:r>
            <a:r>
              <a:rPr lang="nb-NO" sz="1600" dirty="0" smtClean="0"/>
              <a:t> </a:t>
            </a:r>
            <a:r>
              <a:rPr lang="nb-NO" sz="1600" dirty="0" err="1" smtClean="0"/>
              <a:t>seasonal</a:t>
            </a:r>
            <a:r>
              <a:rPr lang="nb-NO" sz="1600" dirty="0" smtClean="0"/>
              <a:t> </a:t>
            </a:r>
            <a:r>
              <a:rPr lang="nb-NO" sz="1600" dirty="0" err="1" smtClean="0"/>
              <a:t>variations</a:t>
            </a:r>
            <a:r>
              <a:rPr lang="nb-NO" sz="1600" dirty="0" smtClean="0"/>
              <a:t>, due to </a:t>
            </a:r>
            <a:r>
              <a:rPr lang="nb-NO" sz="1600" dirty="0" err="1" smtClean="0"/>
              <a:t>changing</a:t>
            </a:r>
            <a:r>
              <a:rPr lang="nb-NO" sz="1600" dirty="0" smtClean="0"/>
              <a:t> </a:t>
            </a:r>
            <a:r>
              <a:rPr lang="nb-NO" sz="1600" dirty="0" err="1" smtClean="0"/>
              <a:t>weather</a:t>
            </a:r>
            <a:r>
              <a:rPr lang="nb-NO" sz="1600" dirty="0" smtClean="0"/>
              <a:t> </a:t>
            </a:r>
            <a:r>
              <a:rPr lang="nb-NO" sz="1600" dirty="0" err="1" smtClean="0"/>
              <a:t>condition</a:t>
            </a:r>
            <a:r>
              <a:rPr lang="nb-NO" sz="1600" dirty="0" smtClean="0"/>
              <a:t> </a:t>
            </a:r>
            <a:r>
              <a:rPr lang="nb-NO" sz="1600" dirty="0" err="1" smtClean="0"/>
              <a:t>throughout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years</a:t>
            </a: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37299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417994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A </a:t>
            </a:r>
            <a:r>
              <a:rPr lang="nb-NO" sz="1600" dirty="0" err="1" smtClean="0"/>
              <a:t>convenient</a:t>
            </a:r>
            <a:r>
              <a:rPr lang="nb-NO" sz="1600" dirty="0" smtClean="0"/>
              <a:t> </a:t>
            </a:r>
            <a:r>
              <a:rPr lang="nb-NO" sz="1600" dirty="0" err="1" smtClean="0"/>
              <a:t>definition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log-normal </a:t>
            </a:r>
            <a:r>
              <a:rPr lang="nb-NO" sz="1600" dirty="0" err="1" smtClean="0"/>
              <a:t>model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present </a:t>
            </a:r>
            <a:r>
              <a:rPr lang="nb-NO" sz="1600" dirty="0" err="1" smtClean="0"/>
              <a:t>context</a:t>
            </a:r>
            <a:r>
              <a:rPr lang="nb-NO" sz="1600" dirty="0" smtClean="0"/>
              <a:t> is </a:t>
            </a:r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as		</a:t>
            </a:r>
            <a:r>
              <a:rPr lang="nb-NO" sz="1600" dirty="0" err="1" smtClean="0"/>
              <a:t>where</a:t>
            </a:r>
            <a:r>
              <a:rPr lang="nb-NO" sz="1600" dirty="0" smtClean="0"/>
              <a:t> 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Mean</a:t>
            </a:r>
            <a:r>
              <a:rPr lang="nb-NO" sz="1600" dirty="0" smtClean="0"/>
              <a:t>, standard </a:t>
            </a:r>
            <a:r>
              <a:rPr lang="nb-NO" sz="1600" dirty="0" err="1" smtClean="0"/>
              <a:t>deviation</a:t>
            </a:r>
            <a:r>
              <a:rPr lang="nb-NO" sz="1600" dirty="0" smtClean="0"/>
              <a:t> and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</a:t>
            </a:r>
            <a:r>
              <a:rPr lang="nb-NO" sz="1600" dirty="0" err="1" smtClean="0"/>
              <a:t>see</a:t>
            </a:r>
            <a:r>
              <a:rPr lang="nb-NO" sz="1600" dirty="0" smtClean="0"/>
              <a:t> </a:t>
            </a:r>
            <a:r>
              <a:rPr lang="nb-NO" sz="1600" dirty="0" err="1" smtClean="0"/>
              <a:t>section</a:t>
            </a:r>
            <a:r>
              <a:rPr lang="nb-NO" sz="1600" dirty="0" smtClean="0"/>
              <a:t> 2.4.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Parameter </a:t>
            </a:r>
            <a:r>
              <a:rPr lang="nb-NO" sz="1600" dirty="0" err="1" smtClean="0"/>
              <a:t>estimation</a:t>
            </a:r>
            <a:r>
              <a:rPr lang="nb-NO" sz="1600" dirty="0" smtClean="0"/>
              <a:t> is </a:t>
            </a:r>
            <a:r>
              <a:rPr lang="nb-NO" sz="1600" dirty="0" err="1" smtClean="0"/>
              <a:t>usually</a:t>
            </a:r>
            <a:r>
              <a:rPr lang="nb-NO" sz="1600" dirty="0" smtClean="0"/>
              <a:t> </a:t>
            </a:r>
            <a:r>
              <a:rPr lang="nb-NO" sz="1600" dirty="0" err="1" smtClean="0"/>
              <a:t>carried</a:t>
            </a:r>
            <a:r>
              <a:rPr lang="nb-NO" sz="1600" dirty="0" smtClean="0"/>
              <a:t> </a:t>
            </a:r>
            <a:r>
              <a:rPr lang="nb-NO" sz="1600" dirty="0" err="1" smtClean="0"/>
              <a:t>out</a:t>
            </a:r>
            <a:r>
              <a:rPr lang="nb-NO" sz="1600" dirty="0" smtClean="0"/>
              <a:t> by </a:t>
            </a:r>
            <a:r>
              <a:rPr lang="nb-NO" sz="1600" dirty="0" err="1" smtClean="0"/>
              <a:t>noting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logarithms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Gaussian</a:t>
            </a:r>
            <a:r>
              <a:rPr lang="nb-NO" sz="1600" dirty="0" smtClean="0"/>
              <a:t>. Thus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and </a:t>
            </a:r>
            <a:r>
              <a:rPr lang="nb-NO" sz="1600" dirty="0" err="1" smtClean="0"/>
              <a:t>when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original log-normal </a:t>
            </a:r>
            <a:r>
              <a:rPr lang="nb-NO" sz="1600" dirty="0" err="1" smtClean="0"/>
              <a:t>observations</a:t>
            </a:r>
            <a:r>
              <a:rPr lang="nb-NO" sz="1600" dirty="0" smtClean="0"/>
              <a:t> z</a:t>
            </a:r>
            <a:r>
              <a:rPr lang="nb-NO" sz="1050" dirty="0" smtClean="0"/>
              <a:t>1</a:t>
            </a:r>
            <a:r>
              <a:rPr lang="nb-NO" sz="1600" dirty="0" smtClean="0"/>
              <a:t>,…,</a:t>
            </a:r>
            <a:r>
              <a:rPr lang="nb-NO" sz="1600" dirty="0" err="1" smtClean="0"/>
              <a:t>z</a:t>
            </a:r>
            <a:r>
              <a:rPr lang="nb-NO" sz="1050" dirty="0" err="1" smtClean="0"/>
              <a:t>n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transformed</a:t>
            </a:r>
            <a:r>
              <a:rPr lang="nb-NO" sz="1600" dirty="0" smtClean="0"/>
              <a:t> to       	</a:t>
            </a:r>
            <a:r>
              <a:rPr lang="nb-NO" sz="1600" dirty="0" err="1" smtClean="0"/>
              <a:t>Gaussian</a:t>
            </a:r>
            <a:r>
              <a:rPr lang="nb-NO" sz="1600" dirty="0" smtClean="0"/>
              <a:t> </a:t>
            </a:r>
            <a:r>
              <a:rPr lang="nb-NO" sz="1600" dirty="0" err="1" smtClean="0"/>
              <a:t>ones</a:t>
            </a:r>
            <a:r>
              <a:rPr lang="nb-NO" sz="1600" dirty="0" smtClean="0"/>
              <a:t> </a:t>
            </a:r>
            <a:r>
              <a:rPr lang="nb-NO" sz="1600" dirty="0" err="1" smtClean="0"/>
              <a:t>through</a:t>
            </a:r>
            <a:r>
              <a:rPr lang="nb-NO" sz="1600" dirty="0" smtClean="0"/>
              <a:t> y</a:t>
            </a:r>
            <a:r>
              <a:rPr lang="nb-NO" sz="1050" dirty="0" smtClean="0"/>
              <a:t>1</a:t>
            </a:r>
            <a:r>
              <a:rPr lang="nb-NO" sz="1600" dirty="0" smtClean="0"/>
              <a:t>=log(z</a:t>
            </a:r>
            <a:r>
              <a:rPr lang="nb-NO" sz="1050" dirty="0" smtClean="0"/>
              <a:t>1</a:t>
            </a:r>
            <a:r>
              <a:rPr lang="nb-NO" sz="1600" dirty="0" smtClean="0"/>
              <a:t>),…,</a:t>
            </a:r>
            <a:r>
              <a:rPr lang="nb-NO" sz="1600" dirty="0" err="1" smtClean="0"/>
              <a:t>yn</a:t>
            </a:r>
            <a:r>
              <a:rPr lang="nb-NO" sz="1600" dirty="0" smtClean="0"/>
              <a:t>=log(</a:t>
            </a:r>
            <a:r>
              <a:rPr lang="nb-NO" sz="1600" dirty="0" err="1" smtClean="0"/>
              <a:t>z</a:t>
            </a:r>
            <a:r>
              <a:rPr lang="nb-NO" sz="1050" dirty="0" err="1" smtClean="0"/>
              <a:t>n</a:t>
            </a:r>
            <a:r>
              <a:rPr lang="nb-NO" sz="1600" dirty="0" smtClean="0"/>
              <a:t>) </a:t>
            </a:r>
            <a:r>
              <a:rPr lang="nb-NO" sz="1600" dirty="0" err="1" smtClean="0"/>
              <a:t>with</a:t>
            </a:r>
            <a:r>
              <a:rPr lang="nb-NO" sz="1600" dirty="0" smtClean="0"/>
              <a:t> sample </a:t>
            </a:r>
            <a:r>
              <a:rPr lang="nb-NO" sz="1600" dirty="0" err="1" smtClean="0"/>
              <a:t>mean</a:t>
            </a:r>
            <a:r>
              <a:rPr lang="nb-NO" sz="1600" dirty="0" smtClean="0"/>
              <a:t> and 	</a:t>
            </a:r>
            <a:r>
              <a:rPr lang="nb-NO" sz="1600" dirty="0" err="1" smtClean="0"/>
              <a:t>variance</a:t>
            </a:r>
            <a:r>
              <a:rPr lang="nb-NO" sz="1600" dirty="0" smtClean="0"/>
              <a:t> 		,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estimates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			</a:t>
            </a:r>
            <a:r>
              <a:rPr lang="nb-NO" sz="1600" dirty="0" err="1" smtClean="0"/>
              <a:t>become</a:t>
            </a: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51215"/>
              </p:ext>
            </p:extLst>
          </p:nvPr>
        </p:nvGraphicFramePr>
        <p:xfrm>
          <a:off x="1763688" y="3789040"/>
          <a:ext cx="31496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2057400" imgH="228600" progId="Equation.3">
                  <p:embed/>
                </p:oleObj>
              </mc:Choice>
              <mc:Fallback>
                <p:oleObj name="Equation" r:id="rId3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789040"/>
                        <a:ext cx="31496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log-normal </a:t>
            </a:r>
            <a:r>
              <a:rPr lang="nb-NO" dirty="0" err="1" smtClean="0"/>
              <a:t>family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5408"/>
              </p:ext>
            </p:extLst>
          </p:nvPr>
        </p:nvGraphicFramePr>
        <p:xfrm>
          <a:off x="1763688" y="2348880"/>
          <a:ext cx="52482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3429000" imgH="279360" progId="Equation.3">
                  <p:embed/>
                </p:oleObj>
              </mc:Choice>
              <mc:Fallback>
                <p:oleObj name="Equation" r:id="rId5" imgW="3429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348880"/>
                        <a:ext cx="52482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67964"/>
              </p:ext>
            </p:extLst>
          </p:nvPr>
        </p:nvGraphicFramePr>
        <p:xfrm>
          <a:off x="1683054" y="1683556"/>
          <a:ext cx="7778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7" imgW="507960" imgH="228600" progId="Equation.3">
                  <p:embed/>
                </p:oleObj>
              </mc:Choice>
              <mc:Fallback>
                <p:oleObj name="Equation" r:id="rId7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054" y="1683556"/>
                        <a:ext cx="7778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26474"/>
              </p:ext>
            </p:extLst>
          </p:nvPr>
        </p:nvGraphicFramePr>
        <p:xfrm>
          <a:off x="3563888" y="1628800"/>
          <a:ext cx="28781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9" imgW="1879560" imgH="266400" progId="Equation.3">
                  <p:embed/>
                </p:oleObj>
              </mc:Choice>
              <mc:Fallback>
                <p:oleObj name="Equation" r:id="rId9" imgW="1879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628800"/>
                        <a:ext cx="28781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73858"/>
              </p:ext>
            </p:extLst>
          </p:nvPr>
        </p:nvGraphicFramePr>
        <p:xfrm>
          <a:off x="1723107" y="5326063"/>
          <a:ext cx="49371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11" imgW="3225600" imgH="291960" progId="Equation.3">
                  <p:embed/>
                </p:oleObj>
              </mc:Choice>
              <mc:Fallback>
                <p:oleObj name="Equation" r:id="rId11" imgW="32256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107" y="5326063"/>
                        <a:ext cx="49371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912079"/>
              </p:ext>
            </p:extLst>
          </p:nvPr>
        </p:nvGraphicFramePr>
        <p:xfrm>
          <a:off x="2787724" y="4836610"/>
          <a:ext cx="9921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13" imgW="647640" imgH="241200" progId="Equation.3">
                  <p:embed/>
                </p:oleObj>
              </mc:Choice>
              <mc:Fallback>
                <p:oleObj name="Equation" r:id="rId13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724" y="4836610"/>
                        <a:ext cx="99218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41474"/>
              </p:ext>
            </p:extLst>
          </p:nvPr>
        </p:nvGraphicFramePr>
        <p:xfrm>
          <a:off x="5805488" y="4897438"/>
          <a:ext cx="9731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15" imgW="634680" imgH="203040" progId="Equation.3">
                  <p:embed/>
                </p:oleObj>
              </mc:Choice>
              <mc:Fallback>
                <p:oleObj name="Equation" r:id="rId15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4897438"/>
                        <a:ext cx="973137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32210"/>
            <a:ext cx="7848699" cy="93620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Log-normal sampling (</a:t>
            </a:r>
            <a:r>
              <a:rPr lang="nb-NO" sz="2800" dirty="0" err="1" smtClean="0"/>
              <a:t>Algoritm</a:t>
            </a:r>
            <a:r>
              <a:rPr lang="nb-NO" sz="2800" dirty="0" smtClean="0"/>
              <a:t> 2.5)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7" name="Avrundet rektangel 6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8" name="Avrundet rektangel 7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2" name="Ellipse 11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5662141" cy="386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1115616" y="134076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600" dirty="0" smtClean="0"/>
              <a:t>Input: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dirty="0" smtClean="0"/>
              <a:t>Draw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dirty="0" smtClean="0"/>
              <a:t>Return</a:t>
            </a:r>
            <a:endParaRPr lang="nb-NO" sz="1600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86082"/>
              </p:ext>
            </p:extLst>
          </p:nvPr>
        </p:nvGraphicFramePr>
        <p:xfrm>
          <a:off x="2303463" y="1385888"/>
          <a:ext cx="44608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4" imgW="291960" imgH="203040" progId="Equation.3">
                  <p:embed/>
                </p:oleObj>
              </mc:Choice>
              <mc:Fallback>
                <p:oleObj name="Equation" r:id="rId4" imgW="291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1385888"/>
                        <a:ext cx="446087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959808"/>
              </p:ext>
            </p:extLst>
          </p:nvPr>
        </p:nvGraphicFramePr>
        <p:xfrm>
          <a:off x="2123728" y="1606673"/>
          <a:ext cx="31623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6" imgW="2070000" imgH="228600" progId="Equation.3">
                  <p:embed/>
                </p:oleObj>
              </mc:Choice>
              <mc:Fallback>
                <p:oleObj name="Equation" r:id="rId6" imgW="2070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606673"/>
                        <a:ext cx="316230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662209"/>
              </p:ext>
            </p:extLst>
          </p:nvPr>
        </p:nvGraphicFramePr>
        <p:xfrm>
          <a:off x="2267744" y="1848576"/>
          <a:ext cx="10477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8" imgW="685800" imgH="228600" progId="Equation.3">
                  <p:embed/>
                </p:oleObj>
              </mc:Choice>
              <mc:Fallback>
                <p:oleObj name="Equation" r:id="rId8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48576"/>
                        <a:ext cx="10477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2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lognormal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p:grpSp>
        <p:nvGrpSpPr>
          <p:cNvPr id="6" name="Gruppe 5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7" name="Avrundet rektangel 6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/>
                <a:t>Non </a:t>
              </a:r>
              <a:r>
                <a:rPr lang="nb-NO" sz="800" dirty="0" err="1"/>
                <a:t>parametric</a:t>
              </a:r>
              <a:endParaRPr lang="nb-NO" sz="800" dirty="0"/>
            </a:p>
          </p:txBody>
        </p:sp>
        <p:sp>
          <p:nvSpPr>
            <p:cNvPr id="8" name="Avrundet rektangel 7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2" name="Ellipse 11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5949404" cy="368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1115616" y="1457489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Different </a:t>
            </a:r>
            <a:r>
              <a:rPr lang="nb-NO" sz="1600" dirty="0" err="1" smtClean="0"/>
              <a:t>choice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ksi and sigma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shape</a:t>
            </a:r>
            <a:r>
              <a:rPr lang="nb-NO" sz="1600" dirty="0" smtClean="0"/>
              <a:t> </a:t>
            </a:r>
            <a:r>
              <a:rPr lang="nb-NO" sz="1600" dirty="0" err="1" smtClean="0"/>
              <a:t>depends</a:t>
            </a:r>
            <a:r>
              <a:rPr lang="nb-NO" sz="1600" dirty="0" smtClean="0"/>
              <a:t> </a:t>
            </a:r>
            <a:r>
              <a:rPr lang="nb-NO" sz="1600" dirty="0" err="1" smtClean="0"/>
              <a:t>heavily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sigma and is </a:t>
            </a:r>
            <a:r>
              <a:rPr lang="nb-NO" sz="1600" dirty="0" err="1" smtClean="0"/>
              <a:t>highly</a:t>
            </a:r>
            <a:r>
              <a:rPr lang="nb-NO" sz="1600" dirty="0" smtClean="0"/>
              <a:t> </a:t>
            </a:r>
            <a:r>
              <a:rPr lang="nb-NO" sz="1600" dirty="0" err="1" smtClean="0"/>
              <a:t>skewed</a:t>
            </a:r>
            <a:r>
              <a:rPr lang="nb-NO" sz="1600" dirty="0" smtClean="0"/>
              <a:t> </a:t>
            </a:r>
            <a:r>
              <a:rPr lang="nb-NO" sz="1600" dirty="0" err="1" smtClean="0"/>
              <a:t>when</a:t>
            </a:r>
            <a:r>
              <a:rPr lang="nb-NO" sz="1600" dirty="0" smtClean="0"/>
              <a:t> sigma is not </a:t>
            </a:r>
            <a:r>
              <a:rPr lang="nb-NO" sz="1600" dirty="0" err="1" smtClean="0"/>
              <a:t>too</a:t>
            </a:r>
            <a:r>
              <a:rPr lang="nb-NO" sz="1600" dirty="0" smtClean="0"/>
              <a:t> </a:t>
            </a:r>
            <a:r>
              <a:rPr lang="nb-NO" sz="1600" dirty="0" err="1" smtClean="0"/>
              <a:t>close</a:t>
            </a:r>
            <a:r>
              <a:rPr lang="nb-NO" sz="1600" dirty="0" smtClean="0"/>
              <a:t> to zero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9433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971600" y="1417994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Gamma </a:t>
            </a:r>
            <a:r>
              <a:rPr lang="nb-NO" sz="1600" dirty="0" err="1" smtClean="0"/>
              <a:t>family</a:t>
            </a:r>
            <a:r>
              <a:rPr lang="nb-NO" sz="1600" dirty="0" smtClean="0"/>
              <a:t> is an </a:t>
            </a:r>
            <a:r>
              <a:rPr lang="nb-NO" sz="1600" dirty="0" err="1" smtClean="0"/>
              <a:t>important</a:t>
            </a:r>
            <a:r>
              <a:rPr lang="nb-NO" sz="1600" dirty="0" smtClean="0"/>
              <a:t> </a:t>
            </a:r>
            <a:r>
              <a:rPr lang="nb-NO" sz="1600" dirty="0" err="1" smtClean="0"/>
              <a:t>family</a:t>
            </a:r>
            <a:r>
              <a:rPr lang="nb-NO" sz="1600" dirty="0" smtClean="0"/>
              <a:t> for </a:t>
            </a:r>
            <a:r>
              <a:rPr lang="nb-NO" sz="1600" dirty="0" err="1" smtClean="0"/>
              <a:t>which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function</a:t>
            </a:r>
            <a:r>
              <a:rPr lang="nb-NO" sz="1600" dirty="0" smtClean="0"/>
              <a:t> is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It </a:t>
            </a:r>
            <a:r>
              <a:rPr lang="nb-NO" sz="1600" dirty="0" err="1" smtClean="0"/>
              <a:t>was</a:t>
            </a:r>
            <a:r>
              <a:rPr lang="nb-NO" sz="1600" dirty="0" smtClean="0"/>
              <a:t> </a:t>
            </a:r>
            <a:r>
              <a:rPr lang="nb-NO" sz="1600" dirty="0" err="1" smtClean="0"/>
              <a:t>defined</a:t>
            </a:r>
            <a:r>
              <a:rPr lang="nb-NO" sz="1600" dirty="0" smtClean="0"/>
              <a:t> in </a:t>
            </a:r>
            <a:r>
              <a:rPr lang="nb-NO" sz="1600" dirty="0" err="1" smtClean="0"/>
              <a:t>Section</a:t>
            </a:r>
            <a:r>
              <a:rPr lang="nb-NO" sz="1600" dirty="0" smtClean="0"/>
              <a:t> 2.5 as				is </a:t>
            </a:r>
            <a:r>
              <a:rPr lang="nb-NO" sz="1600" dirty="0" err="1" smtClean="0"/>
              <a:t>the</a:t>
            </a:r>
            <a:r>
              <a:rPr lang="nb-NO" sz="1600" dirty="0" smtClean="0"/>
              <a:t> standard Gamma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mean</a:t>
            </a:r>
            <a:r>
              <a:rPr lang="nb-NO" sz="1600" dirty="0" smtClean="0"/>
              <a:t> </a:t>
            </a:r>
            <a:r>
              <a:rPr lang="nb-NO" sz="1600" dirty="0" err="1" smtClean="0"/>
              <a:t>one</a:t>
            </a:r>
            <a:r>
              <a:rPr lang="nb-NO" sz="1600" dirty="0" smtClean="0"/>
              <a:t> and </a:t>
            </a:r>
            <a:r>
              <a:rPr lang="nb-NO" sz="1600" dirty="0" err="1" smtClean="0"/>
              <a:t>shape</a:t>
            </a:r>
            <a:r>
              <a:rPr lang="nb-NO" sz="1600" dirty="0" smtClean="0"/>
              <a:t> </a:t>
            </a:r>
            <a:r>
              <a:rPr lang="nb-NO" sz="1600" dirty="0" err="1" smtClean="0"/>
              <a:t>alpha</a:t>
            </a:r>
            <a:r>
              <a:rPr lang="nb-NO" sz="1600" dirty="0" smtClean="0"/>
              <a:t>.  The </a:t>
            </a:r>
            <a:r>
              <a:rPr lang="nb-NO" sz="1600" dirty="0" err="1" smtClean="0"/>
              <a:t>density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standard Gamma </a:t>
            </a:r>
            <a:r>
              <a:rPr lang="nb-NO" sz="1600" dirty="0" err="1" smtClean="0"/>
              <a:t>simplifies</a:t>
            </a:r>
            <a:r>
              <a:rPr lang="nb-NO" sz="1600" dirty="0" smtClean="0"/>
              <a:t> to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</a:t>
            </a:r>
            <a:r>
              <a:rPr lang="nb-NO" sz="1600" dirty="0" err="1" smtClean="0"/>
              <a:t>Mean</a:t>
            </a:r>
            <a:r>
              <a:rPr lang="nb-NO" sz="1600" dirty="0" smtClean="0"/>
              <a:t>, standard </a:t>
            </a:r>
            <a:r>
              <a:rPr lang="nb-NO" sz="1600" dirty="0" err="1" smtClean="0"/>
              <a:t>deviation</a:t>
            </a:r>
            <a:r>
              <a:rPr lang="nb-NO" sz="1600" dirty="0" smtClean="0"/>
              <a:t> and </a:t>
            </a:r>
            <a:r>
              <a:rPr lang="nb-NO" sz="1600" dirty="0" err="1" smtClean="0"/>
              <a:t>skewness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 smtClean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>
              <a:buClr>
                <a:schemeClr val="accent2"/>
              </a:buClr>
            </a:pPr>
            <a:r>
              <a:rPr lang="nb-NO" sz="1600" dirty="0" smtClean="0"/>
              <a:t>     and </a:t>
            </a:r>
            <a:r>
              <a:rPr lang="nb-NO" sz="1600" dirty="0" err="1" smtClean="0"/>
              <a:t>there</a:t>
            </a:r>
            <a:r>
              <a:rPr lang="nb-NO" sz="1600" dirty="0" smtClean="0"/>
              <a:t> is a </a:t>
            </a:r>
            <a:r>
              <a:rPr lang="nb-NO" sz="1600" dirty="0" err="1" smtClean="0"/>
              <a:t>convolution</a:t>
            </a:r>
            <a:r>
              <a:rPr lang="nb-NO" sz="1600" dirty="0" smtClean="0"/>
              <a:t> </a:t>
            </a:r>
            <a:r>
              <a:rPr lang="nb-NO" sz="1600" dirty="0" err="1" smtClean="0"/>
              <a:t>property</a:t>
            </a:r>
            <a:r>
              <a:rPr lang="nb-NO" sz="1600" dirty="0" smtClean="0"/>
              <a:t>. </a:t>
            </a:r>
            <a:r>
              <a:rPr lang="nb-NO" sz="1600" dirty="0" err="1" smtClean="0"/>
              <a:t>Suppose</a:t>
            </a:r>
            <a:r>
              <a:rPr lang="nb-NO" sz="1600" dirty="0" smtClean="0"/>
              <a:t> G</a:t>
            </a:r>
            <a:r>
              <a:rPr lang="nb-NO" sz="1100" dirty="0" smtClean="0"/>
              <a:t>1</a:t>
            </a:r>
            <a:r>
              <a:rPr lang="nb-NO" sz="1600" dirty="0" smtClean="0"/>
              <a:t>,…,</a:t>
            </a:r>
            <a:r>
              <a:rPr lang="nb-NO" sz="1600" dirty="0" err="1" smtClean="0"/>
              <a:t>G</a:t>
            </a:r>
            <a:r>
              <a:rPr lang="nb-NO" sz="1100" dirty="0" err="1" smtClean="0"/>
              <a:t>n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independent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	</a:t>
            </a:r>
          </a:p>
          <a:p>
            <a:pPr>
              <a:buClr>
                <a:schemeClr val="accent2"/>
              </a:buClr>
            </a:pPr>
            <a:r>
              <a:rPr lang="nb-NO" sz="1600" dirty="0" smtClean="0"/>
              <a:t>		 . </a:t>
            </a:r>
            <a:r>
              <a:rPr lang="nb-NO" sz="1600" dirty="0" err="1" smtClean="0"/>
              <a:t>Then</a:t>
            </a:r>
            <a:r>
              <a:rPr lang="nb-NO" sz="1600" dirty="0" smtClean="0"/>
              <a:t> </a:t>
            </a:r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/>
          </a:p>
          <a:p>
            <a:pPr>
              <a:buClr>
                <a:schemeClr val="accent2"/>
              </a:buClr>
            </a:pPr>
            <a:endParaRPr lang="nb-NO" sz="1600" dirty="0"/>
          </a:p>
          <a:p>
            <a:pPr marL="285750" indent="-285750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Gamma </a:t>
            </a:r>
            <a:r>
              <a:rPr lang="nb-NO" dirty="0" err="1" smtClean="0"/>
              <a:t>family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776834"/>
              </p:ext>
            </p:extLst>
          </p:nvPr>
        </p:nvGraphicFramePr>
        <p:xfrm>
          <a:off x="1979712" y="1716088"/>
          <a:ext cx="55006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3593880" imgH="482400" progId="Equation.3">
                  <p:embed/>
                </p:oleObj>
              </mc:Choice>
              <mc:Fallback>
                <p:oleObj name="Equation" r:id="rId3" imgW="359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716088"/>
                        <a:ext cx="55006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581537"/>
              </p:ext>
            </p:extLst>
          </p:nvPr>
        </p:nvGraphicFramePr>
        <p:xfrm>
          <a:off x="2195736" y="4330700"/>
          <a:ext cx="41211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5" imgW="2692080" imgH="241200" progId="Equation.3">
                  <p:embed/>
                </p:oleObj>
              </mc:Choice>
              <mc:Fallback>
                <p:oleObj name="Equation" r:id="rId5" imgW="269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30700"/>
                        <a:ext cx="41211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103854"/>
              </p:ext>
            </p:extLst>
          </p:nvPr>
        </p:nvGraphicFramePr>
        <p:xfrm>
          <a:off x="2182813" y="3125788"/>
          <a:ext cx="50927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7" imgW="3327120" imgH="482400" progId="Equation.3">
                  <p:embed/>
                </p:oleObj>
              </mc:Choice>
              <mc:Fallback>
                <p:oleObj name="Equation" r:id="rId7" imgW="3327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3125788"/>
                        <a:ext cx="50927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51865"/>
              </p:ext>
            </p:extLst>
          </p:nvPr>
        </p:nvGraphicFramePr>
        <p:xfrm>
          <a:off x="4258146" y="2432050"/>
          <a:ext cx="29781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9" imgW="1942920" imgH="203040" progId="Equation.3">
                  <p:embed/>
                </p:oleObj>
              </mc:Choice>
              <mc:Fallback>
                <p:oleObj name="Equation" r:id="rId9" imgW="1942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8146" y="2432050"/>
                        <a:ext cx="29781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1164"/>
              </p:ext>
            </p:extLst>
          </p:nvPr>
        </p:nvGraphicFramePr>
        <p:xfrm>
          <a:off x="1335236" y="5094288"/>
          <a:ext cx="16525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1" imgW="1079280" imgH="228600" progId="Equation.3">
                  <p:embed/>
                </p:oleObj>
              </mc:Choice>
              <mc:Fallback>
                <p:oleObj name="Equation" r:id="rId11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236" y="5094288"/>
                        <a:ext cx="165258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713914"/>
              </p:ext>
            </p:extLst>
          </p:nvPr>
        </p:nvGraphicFramePr>
        <p:xfrm>
          <a:off x="2219672" y="5508079"/>
          <a:ext cx="48006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13" imgW="3136680" imgH="431640" progId="Equation.3">
                  <p:embed/>
                </p:oleObj>
              </mc:Choice>
              <mc:Fallback>
                <p:oleObj name="Equation" r:id="rId13" imgW="3136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672" y="5508079"/>
                        <a:ext cx="48006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6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 smtClean="0"/>
              <a:t>Example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Gamma </a:t>
            </a:r>
            <a:r>
              <a:rPr lang="nb-NO" sz="2800" dirty="0" err="1" smtClean="0"/>
              <a:t>distribution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53823"/>
            <a:ext cx="5305375" cy="373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e 8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0" name="Avrundet rektangel 9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5" name="Ellipse 14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6530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/>
              <a:t>Example</a:t>
            </a:r>
            <a:r>
              <a:rPr lang="nb-NO" sz="2800" dirty="0"/>
              <a:t>: </a:t>
            </a:r>
            <a:r>
              <a:rPr lang="nb-NO" sz="2800" dirty="0" err="1"/>
              <a:t>car</a:t>
            </a:r>
            <a:r>
              <a:rPr lang="nb-NO" sz="2800" dirty="0"/>
              <a:t> </a:t>
            </a:r>
            <a:r>
              <a:rPr lang="nb-NO" sz="2800" dirty="0" err="1"/>
              <a:t>insurance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Hull </a:t>
            </a:r>
            <a:r>
              <a:rPr lang="nb-NO" dirty="0" err="1" smtClean="0"/>
              <a:t>coverage</a:t>
            </a:r>
            <a:r>
              <a:rPr lang="nb-NO" dirty="0" smtClean="0"/>
              <a:t> (i.e., </a:t>
            </a:r>
            <a:r>
              <a:rPr lang="nb-NO" dirty="0" err="1"/>
              <a:t>damages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</a:t>
            </a:r>
            <a:r>
              <a:rPr lang="nb-NO" dirty="0" err="1"/>
              <a:t>vehicle</a:t>
            </a:r>
            <a:r>
              <a:rPr lang="nb-NO" dirty="0"/>
              <a:t> in a </a:t>
            </a:r>
            <a:r>
              <a:rPr lang="nb-NO" dirty="0" err="1" smtClean="0"/>
              <a:t>collision</a:t>
            </a:r>
            <a:r>
              <a:rPr lang="nb-NO" dirty="0" smtClean="0"/>
              <a:t> </a:t>
            </a:r>
            <a:r>
              <a:rPr lang="nb-NO" dirty="0"/>
              <a:t>or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sudden</a:t>
            </a:r>
            <a:r>
              <a:rPr lang="nb-NO" dirty="0"/>
              <a:t> and </a:t>
            </a:r>
            <a:r>
              <a:rPr lang="nb-NO" dirty="0" err="1"/>
              <a:t>unforeseen</a:t>
            </a:r>
            <a:r>
              <a:rPr lang="nb-NO" dirty="0"/>
              <a:t> </a:t>
            </a:r>
            <a:r>
              <a:rPr lang="nb-NO" dirty="0" err="1" smtClean="0"/>
              <a:t>damage</a:t>
            </a:r>
            <a:r>
              <a:rPr lang="nb-NO" dirty="0" smtClean="0"/>
              <a:t>)</a:t>
            </a:r>
          </a:p>
          <a:p>
            <a:r>
              <a:rPr lang="nb-NO" dirty="0" smtClean="0"/>
              <a:t>Time </a:t>
            </a:r>
            <a:r>
              <a:rPr lang="nb-NO" dirty="0" err="1" smtClean="0"/>
              <a:t>period</a:t>
            </a:r>
            <a:r>
              <a:rPr lang="nb-NO" dirty="0" smtClean="0"/>
              <a:t> for parameter </a:t>
            </a:r>
            <a:r>
              <a:rPr lang="nb-NO" dirty="0" err="1" smtClean="0"/>
              <a:t>estimation</a:t>
            </a:r>
            <a:r>
              <a:rPr lang="nb-NO" dirty="0" smtClean="0"/>
              <a:t>: 2 </a:t>
            </a:r>
            <a:r>
              <a:rPr lang="nb-NO" dirty="0" err="1" smtClean="0"/>
              <a:t>years</a:t>
            </a:r>
            <a:endParaRPr lang="nb-NO" dirty="0" smtClean="0"/>
          </a:p>
          <a:p>
            <a:r>
              <a:rPr lang="nb-NO" dirty="0" err="1" smtClean="0"/>
              <a:t>Covariates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Driving </a:t>
            </a:r>
            <a:r>
              <a:rPr lang="nb-NO" dirty="0" err="1" smtClean="0"/>
              <a:t>length</a:t>
            </a:r>
            <a:endParaRPr lang="nb-NO" dirty="0" smtClean="0"/>
          </a:p>
          <a:p>
            <a:pPr lvl="1"/>
            <a:r>
              <a:rPr lang="nb-NO" dirty="0" err="1" smtClean="0"/>
              <a:t>Car</a:t>
            </a:r>
            <a:r>
              <a:rPr lang="nb-NO" dirty="0" smtClean="0"/>
              <a:t> age</a:t>
            </a:r>
          </a:p>
          <a:p>
            <a:pPr lvl="1"/>
            <a:r>
              <a:rPr lang="nb-NO" dirty="0" smtClean="0"/>
              <a:t>Region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car</a:t>
            </a:r>
            <a:r>
              <a:rPr lang="nb-NO" dirty="0" smtClean="0"/>
              <a:t> </a:t>
            </a:r>
            <a:r>
              <a:rPr lang="nb-NO" dirty="0" err="1" smtClean="0"/>
              <a:t>owner</a:t>
            </a:r>
            <a:endParaRPr lang="nb-NO" dirty="0" smtClean="0"/>
          </a:p>
          <a:p>
            <a:pPr lvl="1"/>
            <a:r>
              <a:rPr lang="nb-NO" dirty="0" smtClean="0"/>
              <a:t>Tariff </a:t>
            </a:r>
            <a:r>
              <a:rPr lang="nb-NO" dirty="0" err="1" smtClean="0"/>
              <a:t>class</a:t>
            </a:r>
            <a:endParaRPr lang="nb-NO" dirty="0" smtClean="0"/>
          </a:p>
          <a:p>
            <a:pPr lvl="1"/>
            <a:r>
              <a:rPr lang="nb-NO" dirty="0" smtClean="0"/>
              <a:t>Bonus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insured</a:t>
            </a:r>
            <a:r>
              <a:rPr lang="nb-NO" dirty="0" smtClean="0"/>
              <a:t> </a:t>
            </a:r>
            <a:r>
              <a:rPr lang="nb-NO" dirty="0" err="1" smtClean="0"/>
              <a:t>vehicle</a:t>
            </a:r>
            <a:endParaRPr lang="nb-NO" dirty="0" smtClean="0"/>
          </a:p>
          <a:p>
            <a:r>
              <a:rPr lang="nb-NO" dirty="0" smtClean="0"/>
              <a:t>2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tested</a:t>
            </a:r>
            <a:r>
              <a:rPr lang="nb-NO" dirty="0" smtClean="0"/>
              <a:t> and </a:t>
            </a:r>
            <a:r>
              <a:rPr lang="nb-NO" dirty="0" err="1" smtClean="0"/>
              <a:t>compared</a:t>
            </a:r>
            <a:r>
              <a:rPr lang="nb-NO" dirty="0" smtClean="0"/>
              <a:t> – Gamma and </a:t>
            </a:r>
            <a:r>
              <a:rPr lang="nb-NO" dirty="0" err="1" smtClean="0"/>
              <a:t>lognormal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80928"/>
            <a:ext cx="3901165" cy="2000121"/>
          </a:xfrm>
          <a:prstGeom prst="rect">
            <a:avLst/>
          </a:prstGeom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440402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210"/>
            <a:ext cx="7875590" cy="936203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Comparisons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Gamma and </a:t>
            </a:r>
            <a:r>
              <a:rPr lang="nb-NO" sz="2800" dirty="0" err="1" smtClean="0"/>
              <a:t>lognormal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compared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respect</a:t>
            </a:r>
            <a:r>
              <a:rPr lang="nb-NO" dirty="0" smtClean="0"/>
              <a:t> to </a:t>
            </a:r>
            <a:r>
              <a:rPr lang="nb-NO" dirty="0" err="1" smtClean="0"/>
              <a:t>fit</a:t>
            </a:r>
            <a:r>
              <a:rPr lang="nb-NO" dirty="0" smtClean="0"/>
              <a:t>, </a:t>
            </a:r>
            <a:r>
              <a:rPr lang="nb-NO" dirty="0" err="1" smtClean="0"/>
              <a:t>results</a:t>
            </a:r>
            <a:r>
              <a:rPr lang="nb-NO" dirty="0" smtClean="0"/>
              <a:t>, </a:t>
            </a:r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, type 3 </a:t>
            </a:r>
            <a:r>
              <a:rPr lang="nb-NO" dirty="0" err="1" smtClean="0"/>
              <a:t>analysis</a:t>
            </a:r>
            <a:r>
              <a:rPr lang="nb-NO" dirty="0" smtClean="0"/>
              <a:t> and QQ plots</a:t>
            </a:r>
          </a:p>
          <a:p>
            <a:r>
              <a:rPr lang="nb-NO" dirty="0" err="1" smtClean="0"/>
              <a:t>Fit</a:t>
            </a:r>
            <a:r>
              <a:rPr lang="nb-NO" dirty="0" smtClean="0"/>
              <a:t>: </a:t>
            </a:r>
            <a:r>
              <a:rPr lang="nb-NO" dirty="0" err="1" smtClean="0"/>
              <a:t>ordinary</a:t>
            </a:r>
            <a:r>
              <a:rPr lang="nb-NO" dirty="0" smtClean="0"/>
              <a:t> 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measures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compared</a:t>
            </a:r>
            <a:endParaRPr lang="nb-NO" dirty="0" smtClean="0"/>
          </a:p>
          <a:p>
            <a:r>
              <a:rPr lang="nb-NO" dirty="0" err="1" smtClean="0"/>
              <a:t>Results</a:t>
            </a:r>
            <a:r>
              <a:rPr lang="nb-NO" dirty="0" smtClean="0"/>
              <a:t>: parameter </a:t>
            </a:r>
            <a:r>
              <a:rPr lang="nb-NO" dirty="0" err="1" smtClean="0"/>
              <a:t>estimates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compared</a:t>
            </a:r>
            <a:endParaRPr lang="nb-NO" dirty="0" smtClean="0"/>
          </a:p>
          <a:p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: </a:t>
            </a:r>
            <a:r>
              <a:rPr lang="nb-NO" dirty="0" err="1" smtClean="0"/>
              <a:t>the</a:t>
            </a:r>
            <a:r>
              <a:rPr lang="nb-NO" dirty="0" smtClean="0"/>
              <a:t> data material is </a:t>
            </a:r>
            <a:r>
              <a:rPr lang="nb-NO" dirty="0" err="1" smtClean="0"/>
              <a:t>split</a:t>
            </a:r>
            <a:r>
              <a:rPr lang="nb-NO" dirty="0" smtClean="0"/>
              <a:t> in </a:t>
            </a:r>
            <a:r>
              <a:rPr lang="nb-NO" dirty="0" err="1" smtClean="0"/>
              <a:t>two</a:t>
            </a:r>
            <a:r>
              <a:rPr lang="nb-NO" dirty="0" smtClean="0"/>
              <a:t>, </a:t>
            </a:r>
            <a:r>
              <a:rPr lang="nb-NO" dirty="0" err="1" smtClean="0"/>
              <a:t>independent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. The </a:t>
            </a:r>
            <a:r>
              <a:rPr lang="nb-NO" dirty="0" err="1" smtClean="0"/>
              <a:t>model</a:t>
            </a:r>
            <a:r>
              <a:rPr lang="nb-NO" dirty="0" smtClean="0"/>
              <a:t> is </a:t>
            </a:r>
            <a:r>
              <a:rPr lang="nb-NO" dirty="0" err="1" smtClean="0"/>
              <a:t>calibrated</a:t>
            </a:r>
            <a:r>
              <a:rPr lang="nb-NO" dirty="0" smtClean="0"/>
              <a:t> (i.e., </a:t>
            </a:r>
            <a:r>
              <a:rPr lang="nb-NO" dirty="0" err="1" smtClean="0"/>
              <a:t>estimated</a:t>
            </a:r>
            <a:r>
              <a:rPr lang="nb-NO" dirty="0" smtClean="0"/>
              <a:t>)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half and </a:t>
            </a:r>
            <a:r>
              <a:rPr lang="nb-NO" dirty="0" err="1" smtClean="0"/>
              <a:t>validated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half</a:t>
            </a:r>
          </a:p>
          <a:p>
            <a:r>
              <a:rPr lang="nb-NO" dirty="0" smtClean="0"/>
              <a:t>Type 3 </a:t>
            </a:r>
            <a:r>
              <a:rPr lang="nb-NO" dirty="0" err="1" smtClean="0"/>
              <a:t>analysis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effects</a:t>
            </a:r>
            <a:r>
              <a:rPr lang="nb-NO" dirty="0" smtClean="0"/>
              <a:t>: </a:t>
            </a:r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r>
              <a:rPr lang="nb-NO" dirty="0" err="1" smtClean="0"/>
              <a:t>improve</a:t>
            </a:r>
            <a:r>
              <a:rPr lang="nb-NO" dirty="0" smtClean="0"/>
              <a:t> </a:t>
            </a:r>
            <a:r>
              <a:rPr lang="nb-NO" dirty="0" err="1" smtClean="0"/>
              <a:t>significantly</a:t>
            </a:r>
            <a:r>
              <a:rPr lang="nb-NO" dirty="0" smtClean="0"/>
              <a:t> by </a:t>
            </a:r>
            <a:r>
              <a:rPr lang="nb-NO" dirty="0" err="1" smtClean="0"/>
              <a:t>including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specific</a:t>
            </a:r>
            <a:r>
              <a:rPr lang="nb-NO" dirty="0" smtClean="0"/>
              <a:t> variable?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26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898856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err="1" smtClean="0"/>
              <a:t>Comparison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Gamma and </a:t>
            </a:r>
            <a:br>
              <a:rPr lang="nb-NO" sz="2800" dirty="0" smtClean="0"/>
            </a:br>
            <a:r>
              <a:rPr lang="nb-NO" sz="2800" dirty="0" err="1" smtClean="0"/>
              <a:t>lognormal</a:t>
            </a:r>
            <a:r>
              <a:rPr lang="nb-NO" sz="2800" dirty="0" smtClean="0"/>
              <a:t> - </a:t>
            </a:r>
            <a:r>
              <a:rPr lang="nb-NO" sz="2800" dirty="0" err="1" smtClean="0"/>
              <a:t>fit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27</a:t>
            </a:fld>
            <a:endParaRPr lang="nb-NO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057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78314"/>
            <a:ext cx="3057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259632" y="2060848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Gamma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sp>
        <p:nvSpPr>
          <p:cNvPr id="9" name="TekstSylinder 8"/>
          <p:cNvSpPr txBox="1"/>
          <p:nvPr/>
        </p:nvSpPr>
        <p:spPr>
          <a:xfrm>
            <a:off x="5436096" y="2169727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Lognormal</a:t>
            </a:r>
            <a:r>
              <a:rPr lang="nb-NO" sz="1200" dirty="0" smtClean="0"/>
              <a:t>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248545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err="1" smtClean="0"/>
              <a:t>Comparison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Gamma </a:t>
            </a:r>
            <a:br>
              <a:rPr lang="nb-NO" sz="2800" dirty="0" smtClean="0"/>
            </a:br>
            <a:r>
              <a:rPr lang="nb-NO" sz="2800" dirty="0" smtClean="0"/>
              <a:t>and </a:t>
            </a:r>
            <a:r>
              <a:rPr lang="nb-NO" sz="2800" dirty="0" err="1" smtClean="0"/>
              <a:t>lognormal</a:t>
            </a:r>
            <a:r>
              <a:rPr lang="nb-NO" sz="2800" dirty="0" smtClean="0"/>
              <a:t> – type 3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28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043608" y="4063789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Gamma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sp>
        <p:nvSpPr>
          <p:cNvPr id="9" name="TekstSylinder 8"/>
          <p:cNvSpPr txBox="1"/>
          <p:nvPr/>
        </p:nvSpPr>
        <p:spPr>
          <a:xfrm>
            <a:off x="6084168" y="4063789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Lognormal</a:t>
            </a:r>
            <a:r>
              <a:rPr lang="nb-NO" sz="1200" dirty="0" smtClean="0"/>
              <a:t>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3" y="4599698"/>
            <a:ext cx="3819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62587"/>
            <a:ext cx="3819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e 12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4" name="Avrundet rektangel 13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7" name="Avrundet rektangel 16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8" name="Avrundet rektangel 17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9" name="Ellipse 18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510400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32210"/>
            <a:ext cx="7848699" cy="936203"/>
          </a:xfrm>
        </p:spPr>
        <p:txBody>
          <a:bodyPr/>
          <a:lstStyle/>
          <a:p>
            <a:r>
              <a:rPr lang="nb-NO" dirty="0" smtClean="0"/>
              <a:t>QQ plot Gamma </a:t>
            </a:r>
            <a:r>
              <a:rPr lang="nb-NO" dirty="0" err="1" smtClean="0"/>
              <a:t>model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29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668344" cy="3931548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50937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model</a:t>
            </a:r>
            <a:r>
              <a:rPr lang="nb-NO" dirty="0" smtClean="0"/>
              <a:t> (</a:t>
            </a:r>
            <a:r>
              <a:rPr lang="nb-NO" dirty="0" err="1" smtClean="0"/>
              <a:t>Section</a:t>
            </a:r>
            <a:r>
              <a:rPr lang="nb-NO" dirty="0" smtClean="0"/>
              <a:t> 8.4)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899592" y="141277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idea</a:t>
            </a:r>
            <a:r>
              <a:rPr lang="nb-NO" sz="1600" dirty="0" smtClean="0"/>
              <a:t> is to </a:t>
            </a:r>
            <a:r>
              <a:rPr lang="nb-NO" sz="1600" dirty="0" err="1" smtClean="0"/>
              <a:t>attribute</a:t>
            </a:r>
            <a:r>
              <a:rPr lang="nb-NO" sz="1600" dirty="0" smtClean="0"/>
              <a:t> </a:t>
            </a:r>
            <a:r>
              <a:rPr lang="nb-NO" sz="1600" dirty="0" err="1" smtClean="0"/>
              <a:t>variation</a:t>
            </a:r>
            <a:r>
              <a:rPr lang="nb-NO" sz="1600" dirty="0" smtClean="0"/>
              <a:t> in 	to </a:t>
            </a:r>
            <a:r>
              <a:rPr lang="nb-NO" sz="1600" dirty="0" err="1" smtClean="0"/>
              <a:t>variations</a:t>
            </a:r>
            <a:r>
              <a:rPr lang="nb-NO" sz="1600" dirty="0" smtClean="0"/>
              <a:t> in a </a:t>
            </a:r>
            <a:r>
              <a:rPr lang="nb-NO" sz="1600" dirty="0" err="1" smtClean="0"/>
              <a:t>set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observable</a:t>
            </a:r>
            <a:r>
              <a:rPr lang="nb-NO" sz="1600" dirty="0" smtClean="0"/>
              <a:t> variables x</a:t>
            </a:r>
            <a:r>
              <a:rPr lang="nb-NO" sz="1000" dirty="0" smtClean="0"/>
              <a:t>1</a:t>
            </a:r>
            <a:r>
              <a:rPr lang="nb-NO" sz="1600" dirty="0" smtClean="0"/>
              <a:t>,...,x</a:t>
            </a:r>
            <a:r>
              <a:rPr lang="nb-NO" sz="1050" dirty="0" smtClean="0"/>
              <a:t>v</a:t>
            </a:r>
            <a:r>
              <a:rPr lang="nb-NO" sz="1600" dirty="0" smtClean="0"/>
              <a:t>. </a:t>
            </a:r>
            <a:r>
              <a:rPr lang="nb-NO" sz="1600" dirty="0" err="1" smtClean="0"/>
              <a:t>Poisson</a:t>
            </a:r>
            <a:r>
              <a:rPr lang="nb-NO" sz="1600" dirty="0" smtClean="0"/>
              <a:t> </a:t>
            </a:r>
            <a:r>
              <a:rPr lang="nb-NO" sz="1600" dirty="0" err="1" smtClean="0"/>
              <a:t>regressjon</a:t>
            </a:r>
            <a:r>
              <a:rPr lang="nb-NO" sz="1600" dirty="0" smtClean="0"/>
              <a:t> makes </a:t>
            </a:r>
            <a:r>
              <a:rPr lang="nb-NO" sz="1600" dirty="0" err="1" smtClean="0"/>
              <a:t>use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relationships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form</a:t>
            </a:r>
            <a:endParaRPr lang="nb-NO" sz="1600" baseline="-25000" dirty="0" smtClean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771800" y="1988840"/>
          <a:ext cx="25606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988840"/>
                        <a:ext cx="256063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4211960" y="1464532"/>
          <a:ext cx="309211" cy="332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464532"/>
                        <a:ext cx="309211" cy="332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899592" y="2412177"/>
            <a:ext cx="748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Why</a:t>
            </a:r>
            <a:r>
              <a:rPr lang="nb-NO" sz="1600" dirty="0" smtClean="0"/>
              <a:t> 		and not 	  </a:t>
            </a:r>
            <a:r>
              <a:rPr lang="nb-NO" sz="1600" dirty="0" err="1" smtClean="0"/>
              <a:t>itself</a:t>
            </a:r>
            <a:r>
              <a:rPr lang="nb-NO" sz="1600" dirty="0" smtClean="0"/>
              <a:t>?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expected</a:t>
            </a:r>
            <a:r>
              <a:rPr lang="nb-NO" sz="1600" dirty="0" smtClean="0"/>
              <a:t> </a:t>
            </a:r>
            <a:r>
              <a:rPr lang="nb-NO" sz="1600" dirty="0" err="1" smtClean="0"/>
              <a:t>number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is </a:t>
            </a:r>
            <a:r>
              <a:rPr lang="nb-NO" sz="1600" dirty="0" err="1" smtClean="0"/>
              <a:t>non-negative</a:t>
            </a:r>
            <a:r>
              <a:rPr lang="nb-NO" sz="1600" dirty="0" smtClean="0"/>
              <a:t>, </a:t>
            </a:r>
            <a:r>
              <a:rPr lang="nb-NO" sz="1600" dirty="0" err="1" smtClean="0"/>
              <a:t>where</a:t>
            </a:r>
            <a:r>
              <a:rPr lang="nb-NO" sz="1600" dirty="0" smtClean="0"/>
              <a:t> as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predictor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right </a:t>
            </a:r>
            <a:r>
              <a:rPr lang="nb-NO" sz="1600" dirty="0" err="1" smtClean="0"/>
              <a:t>of</a:t>
            </a:r>
            <a:r>
              <a:rPr lang="nb-NO" sz="1600" dirty="0" smtClean="0"/>
              <a:t> (1.12) </a:t>
            </a:r>
            <a:r>
              <a:rPr lang="nb-NO" sz="1600" dirty="0" err="1" smtClean="0"/>
              <a:t>can</a:t>
            </a:r>
            <a:r>
              <a:rPr lang="nb-NO" sz="1600" dirty="0" smtClean="0"/>
              <a:t> be </a:t>
            </a:r>
            <a:r>
              <a:rPr lang="nb-NO" sz="1600" dirty="0" err="1" smtClean="0"/>
              <a:t>anything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real line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It makes more </a:t>
            </a:r>
            <a:r>
              <a:rPr lang="nb-NO" sz="1600" dirty="0" err="1" smtClean="0"/>
              <a:t>sense</a:t>
            </a:r>
            <a:r>
              <a:rPr lang="nb-NO" sz="1600" dirty="0" smtClean="0"/>
              <a:t> to </a:t>
            </a:r>
            <a:r>
              <a:rPr lang="nb-NO" sz="1600" dirty="0" err="1" smtClean="0"/>
              <a:t>transform</a:t>
            </a:r>
            <a:r>
              <a:rPr lang="nb-NO" sz="1600" dirty="0" smtClean="0"/>
              <a:t>	so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left</a:t>
            </a:r>
            <a:r>
              <a:rPr lang="nb-NO" sz="1600" dirty="0" smtClean="0"/>
              <a:t> and right side </a:t>
            </a:r>
            <a:r>
              <a:rPr lang="nb-NO" sz="1600" dirty="0" err="1" smtClean="0"/>
              <a:t>of</a:t>
            </a:r>
            <a:r>
              <a:rPr lang="nb-NO" sz="1600" dirty="0" smtClean="0"/>
              <a:t> (1.12) </a:t>
            </a:r>
            <a:r>
              <a:rPr lang="nb-NO" sz="1600" dirty="0" err="1" smtClean="0"/>
              <a:t>are</a:t>
            </a:r>
            <a:r>
              <a:rPr lang="nb-NO" sz="1600" dirty="0" smtClean="0"/>
              <a:t> more in line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each</a:t>
            </a:r>
            <a:r>
              <a:rPr lang="nb-NO" sz="1600" dirty="0" smtClean="0"/>
              <a:t> </a:t>
            </a:r>
            <a:r>
              <a:rPr lang="nb-NO" sz="1600" dirty="0" err="1" smtClean="0"/>
              <a:t>other</a:t>
            </a:r>
            <a:r>
              <a:rPr lang="nb-NO" sz="1600" dirty="0" smtClean="0"/>
              <a:t>. 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Historical</a:t>
            </a:r>
            <a:r>
              <a:rPr lang="nb-NO" sz="1600" dirty="0" smtClean="0"/>
              <a:t> data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following</a:t>
            </a:r>
            <a:r>
              <a:rPr lang="nb-NO" sz="1600" dirty="0" smtClean="0"/>
              <a:t> form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n</a:t>
            </a:r>
            <a:r>
              <a:rPr lang="nb-NO" sz="1100" dirty="0" smtClean="0"/>
              <a:t>1</a:t>
            </a:r>
            <a:r>
              <a:rPr lang="nb-NO" sz="1600" dirty="0" smtClean="0"/>
              <a:t> 	T</a:t>
            </a:r>
            <a:r>
              <a:rPr lang="nb-NO" sz="1100" dirty="0" smtClean="0"/>
              <a:t>1</a:t>
            </a:r>
            <a:r>
              <a:rPr lang="nb-NO" sz="1600" dirty="0" smtClean="0"/>
              <a:t> 	x</a:t>
            </a:r>
            <a:r>
              <a:rPr lang="nb-NO" sz="800" dirty="0" smtClean="0"/>
              <a:t>11</a:t>
            </a:r>
            <a:r>
              <a:rPr lang="nb-NO" sz="1600" dirty="0" smtClean="0"/>
              <a:t>...x</a:t>
            </a:r>
            <a:r>
              <a:rPr lang="nb-NO" sz="1000" dirty="0" smtClean="0"/>
              <a:t>1x</a:t>
            </a:r>
            <a:endParaRPr lang="nb-NO" sz="1600" dirty="0" smtClean="0"/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n</a:t>
            </a:r>
            <a:r>
              <a:rPr lang="nb-NO" sz="1050" dirty="0" smtClean="0"/>
              <a:t>2</a:t>
            </a:r>
            <a:r>
              <a:rPr lang="nb-NO" sz="1600" dirty="0" smtClean="0"/>
              <a:t> 	T</a:t>
            </a:r>
            <a:r>
              <a:rPr lang="nb-NO" sz="1050" dirty="0" smtClean="0"/>
              <a:t>2</a:t>
            </a:r>
            <a:r>
              <a:rPr lang="nb-NO" sz="1600" dirty="0" smtClean="0"/>
              <a:t> 	x</a:t>
            </a:r>
            <a:r>
              <a:rPr lang="nb-NO" sz="1050" dirty="0" smtClean="0"/>
              <a:t>21</a:t>
            </a:r>
            <a:r>
              <a:rPr lang="nb-NO" sz="1600" dirty="0" smtClean="0"/>
              <a:t>...x</a:t>
            </a:r>
            <a:r>
              <a:rPr lang="nb-NO" sz="1050" dirty="0" smtClean="0"/>
              <a:t>2x</a:t>
            </a:r>
            <a:endParaRPr lang="nb-NO" sz="1600" dirty="0" smtClean="0"/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 lvl="1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err="1" smtClean="0"/>
              <a:t>n</a:t>
            </a:r>
            <a:r>
              <a:rPr lang="nb-NO" sz="1100" dirty="0" err="1" smtClean="0"/>
              <a:t>n</a:t>
            </a:r>
            <a:r>
              <a:rPr lang="nb-NO" sz="1600" dirty="0" smtClean="0"/>
              <a:t> 	</a:t>
            </a:r>
            <a:r>
              <a:rPr lang="nb-NO" sz="1600" dirty="0" err="1" smtClean="0"/>
              <a:t>T</a:t>
            </a:r>
            <a:r>
              <a:rPr lang="nb-NO" sz="1100" dirty="0" err="1" smtClean="0"/>
              <a:t>n</a:t>
            </a:r>
            <a:r>
              <a:rPr lang="nb-NO" sz="1600" dirty="0" smtClean="0"/>
              <a:t> 	x</a:t>
            </a:r>
            <a:r>
              <a:rPr lang="nb-NO" sz="1100" dirty="0" smtClean="0"/>
              <a:t>n1</a:t>
            </a:r>
            <a:r>
              <a:rPr lang="nb-NO" sz="1600" dirty="0" smtClean="0"/>
              <a:t>...x</a:t>
            </a:r>
            <a:r>
              <a:rPr lang="nb-NO" sz="1100" dirty="0" smtClean="0"/>
              <a:t>nv</a:t>
            </a: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nb-NO" sz="1600" dirty="0" smtClean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coefficients</a:t>
            </a:r>
            <a:r>
              <a:rPr lang="nb-NO" sz="1600" dirty="0" smtClean="0"/>
              <a:t> b</a:t>
            </a:r>
            <a:r>
              <a:rPr lang="nb-NO" sz="1000" dirty="0" smtClean="0"/>
              <a:t>0</a:t>
            </a:r>
            <a:r>
              <a:rPr lang="nb-NO" sz="1600" dirty="0" smtClean="0"/>
              <a:t>,...,b</a:t>
            </a:r>
            <a:r>
              <a:rPr lang="nb-NO" sz="1200" dirty="0" smtClean="0"/>
              <a:t>v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usually</a:t>
            </a:r>
            <a:r>
              <a:rPr lang="nb-NO" sz="1600" dirty="0" smtClean="0"/>
              <a:t> </a:t>
            </a:r>
            <a:r>
              <a:rPr lang="nb-NO" sz="1600" dirty="0" err="1" smtClean="0"/>
              <a:t>determined</a:t>
            </a:r>
            <a:r>
              <a:rPr lang="nb-NO" sz="1600" dirty="0" smtClean="0"/>
              <a:t> by </a:t>
            </a:r>
            <a:r>
              <a:rPr lang="nb-NO" sz="1600" dirty="0" err="1" smtClean="0"/>
              <a:t>likelihood</a:t>
            </a:r>
            <a:r>
              <a:rPr lang="nb-NO" sz="1600" dirty="0" smtClean="0"/>
              <a:t> </a:t>
            </a:r>
            <a:r>
              <a:rPr lang="nb-NO" sz="1600" dirty="0" err="1" smtClean="0"/>
              <a:t>estimation</a:t>
            </a:r>
            <a:r>
              <a:rPr lang="nb-NO" sz="1600" dirty="0" smtClean="0"/>
              <a:t> 	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3559064" y="2492896"/>
          <a:ext cx="242378" cy="259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064" y="2492896"/>
                        <a:ext cx="242378" cy="259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835696" y="2420888"/>
          <a:ext cx="762896" cy="34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8" imgW="444240" imgH="203040" progId="Equation.3">
                  <p:embed/>
                </p:oleObj>
              </mc:Choice>
              <mc:Fallback>
                <p:oleObj name="Equation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20888"/>
                        <a:ext cx="762896" cy="344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Sylinder 12"/>
          <p:cNvSpPr txBox="1"/>
          <p:nvPr/>
        </p:nvSpPr>
        <p:spPr>
          <a:xfrm>
            <a:off x="7020272" y="198884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600" dirty="0" smtClean="0"/>
              <a:t>(1.12)</a:t>
            </a: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4185096" y="3230228"/>
          <a:ext cx="24288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096" y="3230228"/>
                        <a:ext cx="242888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kstSylinder 14"/>
          <p:cNvSpPr txBox="1"/>
          <p:nvPr/>
        </p:nvSpPr>
        <p:spPr>
          <a:xfrm>
            <a:off x="1331640" y="5445224"/>
            <a:ext cx="2284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Claims</a:t>
            </a:r>
            <a:r>
              <a:rPr lang="nb-NO" sz="1200" dirty="0" smtClean="0"/>
              <a:t>  </a:t>
            </a:r>
            <a:r>
              <a:rPr lang="nb-NO" sz="1200" dirty="0" err="1" smtClean="0"/>
              <a:t>exposure</a:t>
            </a:r>
            <a:r>
              <a:rPr lang="nb-NO" sz="1200" dirty="0" smtClean="0"/>
              <a:t>     </a:t>
            </a:r>
            <a:r>
              <a:rPr lang="nb-NO" sz="1200" dirty="0" err="1" smtClean="0"/>
              <a:t>covariates</a:t>
            </a:r>
            <a:endParaRPr lang="nb-NO" sz="1200" dirty="0" smtClean="0"/>
          </a:p>
        </p:txBody>
      </p:sp>
    </p:spTree>
    <p:extLst>
      <p:ext uri="{BB962C8B-B14F-4D97-AF65-F5344CB8AC3E}">
        <p14:creationId xmlns:p14="http://schemas.microsoft.com/office/powerpoint/2010/main" val="69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36512" y="332210"/>
            <a:ext cx="7848699" cy="936203"/>
          </a:xfrm>
        </p:spPr>
        <p:txBody>
          <a:bodyPr/>
          <a:lstStyle/>
          <a:p>
            <a:r>
              <a:rPr lang="nb-NO" dirty="0" smtClean="0"/>
              <a:t>QQ plot log normal </a:t>
            </a:r>
            <a:r>
              <a:rPr lang="nb-NO" dirty="0" err="1" smtClean="0"/>
              <a:t>model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30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812360" cy="4005384"/>
          </a:xfrm>
          <a:prstGeom prst="rect">
            <a:avLst/>
          </a:prstGeom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150927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31</a:t>
            </a:fld>
            <a:endParaRPr lang="nb-NO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657017" cy="37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166923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32</a:t>
            </a:fld>
            <a:endParaRPr lang="nb-NO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5821040" cy="386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981548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33</a:t>
            </a:fld>
            <a:endParaRPr lang="nb-NO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29" y="2492896"/>
            <a:ext cx="6112291" cy="405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878129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34</a:t>
            </a:fld>
            <a:endParaRPr lang="nb-NO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546100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4169931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35</a:t>
            </a:fld>
            <a:endParaRPr lang="nb-NO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58327"/>
            <a:ext cx="4384731" cy="280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77" y="3647384"/>
            <a:ext cx="3597299" cy="215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992022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36</a:t>
            </a:fld>
            <a:endParaRPr lang="nb-NO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61713"/>
            <a:ext cx="3723041" cy="223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012605" cy="24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91949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r>
              <a:rPr lang="nb-NO" dirty="0" smtClean="0"/>
              <a:t> so far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b-NO" dirty="0" smtClean="0"/>
              <a:t>None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seem</a:t>
            </a:r>
            <a:r>
              <a:rPr lang="nb-NO" dirty="0" smtClean="0"/>
              <a:t> to be </a:t>
            </a:r>
            <a:r>
              <a:rPr lang="nb-NO" dirty="0" err="1" smtClean="0"/>
              <a:t>perfect</a:t>
            </a:r>
            <a:endParaRPr lang="nb-NO" dirty="0" smtClean="0"/>
          </a:p>
          <a:p>
            <a:r>
              <a:rPr lang="nb-NO" dirty="0" err="1" smtClean="0"/>
              <a:t>Lognormal</a:t>
            </a:r>
            <a:r>
              <a:rPr lang="nb-NO" dirty="0" smtClean="0"/>
              <a:t> </a:t>
            </a:r>
            <a:r>
              <a:rPr lang="nb-NO" dirty="0" err="1" smtClean="0"/>
              <a:t>behaves</a:t>
            </a:r>
            <a:r>
              <a:rPr lang="nb-NO" dirty="0" smtClean="0"/>
              <a:t> </a:t>
            </a:r>
            <a:r>
              <a:rPr lang="nb-NO" dirty="0" err="1" smtClean="0"/>
              <a:t>worst</a:t>
            </a:r>
            <a:r>
              <a:rPr lang="nb-NO" dirty="0" smtClean="0"/>
              <a:t> and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discarded</a:t>
            </a:r>
            <a:endParaRPr lang="nb-NO" dirty="0" smtClean="0"/>
          </a:p>
          <a:p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do </a:t>
            </a:r>
            <a:r>
              <a:rPr lang="nb-NO" dirty="0" err="1" smtClean="0"/>
              <a:t>better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try</a:t>
            </a:r>
            <a:r>
              <a:rPr lang="nb-NO" dirty="0" smtClean="0"/>
              <a:t> Gamma </a:t>
            </a:r>
            <a:r>
              <a:rPr lang="nb-NO" dirty="0" err="1" smtClean="0"/>
              <a:t>once</a:t>
            </a:r>
            <a:r>
              <a:rPr lang="nb-NO" dirty="0" smtClean="0"/>
              <a:t> more, </a:t>
            </a:r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exluding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0 </a:t>
            </a:r>
            <a:r>
              <a:rPr lang="nb-NO" dirty="0" err="1" smtClean="0"/>
              <a:t>claims</a:t>
            </a:r>
            <a:r>
              <a:rPr lang="nb-NO" dirty="0" smtClean="0"/>
              <a:t> (</a:t>
            </a:r>
            <a:r>
              <a:rPr lang="nb-NO" dirty="0" err="1" smtClean="0"/>
              <a:t>about</a:t>
            </a:r>
            <a:r>
              <a:rPr lang="nb-NO" dirty="0" smtClean="0"/>
              <a:t> 17%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claims</a:t>
            </a:r>
            <a:r>
              <a:rPr lang="nb-NO" dirty="0" smtClean="0"/>
              <a:t>)</a:t>
            </a:r>
          </a:p>
          <a:p>
            <a:pPr lvl="1"/>
            <a:r>
              <a:rPr lang="nb-NO" dirty="0" err="1" smtClean="0"/>
              <a:t>Claims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policy holder has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guilt</a:t>
            </a:r>
            <a:r>
              <a:rPr lang="nb-NO" dirty="0" smtClean="0"/>
              <a:t> (</a:t>
            </a:r>
            <a:r>
              <a:rPr lang="nb-NO" dirty="0" err="1" smtClean="0"/>
              <a:t>other</a:t>
            </a:r>
            <a:r>
              <a:rPr lang="nb-NO" dirty="0" smtClean="0"/>
              <a:t> party is to </a:t>
            </a:r>
            <a:r>
              <a:rPr lang="nb-NO" dirty="0" err="1" smtClean="0"/>
              <a:t>blame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458EC700-9842-4AFE-9687-13D471D013CD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209208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err="1" smtClean="0"/>
              <a:t>Comparison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Gamma </a:t>
            </a:r>
            <a:br>
              <a:rPr lang="nb-NO" sz="2800" dirty="0" smtClean="0"/>
            </a:br>
            <a:r>
              <a:rPr lang="nb-NO" sz="2800" dirty="0" smtClean="0"/>
              <a:t>and </a:t>
            </a:r>
            <a:r>
              <a:rPr lang="nb-NO" sz="2800" dirty="0" err="1" smtClean="0"/>
              <a:t>lognormal</a:t>
            </a:r>
            <a:r>
              <a:rPr lang="nb-NO" sz="2800" dirty="0" smtClean="0"/>
              <a:t> - </a:t>
            </a:r>
            <a:r>
              <a:rPr lang="nb-NO" sz="2800" dirty="0" err="1" smtClean="0"/>
              <a:t>fit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38</a:t>
            </a:fld>
            <a:endParaRPr lang="nb-NO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057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259632" y="2060848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Gamma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sp>
        <p:nvSpPr>
          <p:cNvPr id="9" name="TekstSylinder 8"/>
          <p:cNvSpPr txBox="1"/>
          <p:nvPr/>
        </p:nvSpPr>
        <p:spPr>
          <a:xfrm>
            <a:off x="5436096" y="2169727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Gamma </a:t>
            </a:r>
            <a:r>
              <a:rPr lang="nb-NO" sz="1200" dirty="0" err="1" smtClean="0"/>
              <a:t>without</a:t>
            </a:r>
            <a:r>
              <a:rPr lang="nb-NO" sz="1200" dirty="0" smtClean="0"/>
              <a:t> zero </a:t>
            </a:r>
            <a:r>
              <a:rPr lang="nb-NO" sz="1200" dirty="0" err="1" smtClean="0"/>
              <a:t>claims</a:t>
            </a:r>
            <a:r>
              <a:rPr lang="nb-NO" sz="1200" dirty="0" smtClean="0"/>
              <a:t>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64" y="2892415"/>
            <a:ext cx="3057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42976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Gamma </a:t>
            </a:r>
            <a:br>
              <a:rPr lang="nb-NO" dirty="0" smtClean="0"/>
            </a:br>
            <a:r>
              <a:rPr lang="nb-NO" dirty="0" smtClean="0"/>
              <a:t>and </a:t>
            </a:r>
            <a:r>
              <a:rPr lang="nb-NO" dirty="0" err="1" smtClean="0"/>
              <a:t>lognormal</a:t>
            </a:r>
            <a:r>
              <a:rPr lang="nb-NO" dirty="0" smtClean="0"/>
              <a:t> – type 3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39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043608" y="4063789"/>
            <a:ext cx="178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Gamma </a:t>
            </a:r>
            <a:r>
              <a:rPr lang="nb-NO" sz="1200" dirty="0" err="1" smtClean="0"/>
              <a:t>fit</a:t>
            </a:r>
            <a:endParaRPr lang="nb-NO" sz="1200" dirty="0" smtClean="0"/>
          </a:p>
        </p:txBody>
      </p:sp>
      <p:sp>
        <p:nvSpPr>
          <p:cNvPr id="9" name="TekstSylinder 8"/>
          <p:cNvSpPr txBox="1"/>
          <p:nvPr/>
        </p:nvSpPr>
        <p:spPr>
          <a:xfrm>
            <a:off x="6084168" y="4063789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/>
              <a:t>Gamma </a:t>
            </a:r>
            <a:r>
              <a:rPr lang="nb-NO" sz="1200" dirty="0" err="1"/>
              <a:t>without</a:t>
            </a:r>
            <a:r>
              <a:rPr lang="nb-NO" sz="1200" dirty="0"/>
              <a:t> zero </a:t>
            </a:r>
            <a:r>
              <a:rPr lang="nb-NO" sz="1200" dirty="0" err="1"/>
              <a:t>claims</a:t>
            </a:r>
            <a:r>
              <a:rPr lang="nb-NO" sz="1200" dirty="0"/>
              <a:t> </a:t>
            </a:r>
            <a:r>
              <a:rPr lang="nb-NO" sz="1200" dirty="0" err="1"/>
              <a:t>fit</a:t>
            </a:r>
            <a:endParaRPr lang="nb-NO" sz="1200" dirty="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3" y="4599698"/>
            <a:ext cx="3819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99698"/>
            <a:ext cx="3819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e 10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2" name="Avrundet rektangel 11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6" name="Avrundet rektangel 15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7887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Sylinder 19"/>
          <p:cNvSpPr txBox="1"/>
          <p:nvPr/>
        </p:nvSpPr>
        <p:spPr>
          <a:xfrm>
            <a:off x="1331640" y="1148114"/>
            <a:ext cx="734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/>
              <a:t>N</a:t>
            </a:r>
            <a:r>
              <a:rPr lang="nb-NO" sz="1200" dirty="0" smtClean="0"/>
              <a:t>on-</a:t>
            </a:r>
            <a:r>
              <a:rPr lang="nb-NO" sz="1200" dirty="0" err="1" smtClean="0"/>
              <a:t>life</a:t>
            </a:r>
            <a:r>
              <a:rPr lang="nb-NO" sz="1200" dirty="0" smtClean="0"/>
              <a:t> </a:t>
            </a:r>
            <a:r>
              <a:rPr lang="nb-NO" sz="1200" dirty="0" err="1" smtClean="0"/>
              <a:t>insurance</a:t>
            </a:r>
            <a:r>
              <a:rPr lang="nb-NO" sz="1200" dirty="0" smtClean="0"/>
              <a:t> from a </a:t>
            </a:r>
            <a:r>
              <a:rPr lang="nb-NO" sz="1200" dirty="0" err="1" smtClean="0"/>
              <a:t>financial</a:t>
            </a:r>
            <a:r>
              <a:rPr lang="nb-NO" sz="1200" dirty="0" smtClean="0"/>
              <a:t> </a:t>
            </a:r>
            <a:r>
              <a:rPr lang="nb-NO" sz="1200" dirty="0" err="1" smtClean="0"/>
              <a:t>perspective</a:t>
            </a:r>
            <a:r>
              <a:rPr lang="nb-NO" sz="1200" dirty="0" smtClean="0"/>
              <a:t>: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/>
              <a:t>	</a:t>
            </a:r>
            <a:r>
              <a:rPr lang="nb-NO" sz="1200" dirty="0" smtClean="0"/>
              <a:t>for a </a:t>
            </a:r>
            <a:r>
              <a:rPr lang="nb-NO" sz="1200" dirty="0" err="1" smtClean="0"/>
              <a:t>premium</a:t>
            </a:r>
            <a:r>
              <a:rPr lang="nb-NO" sz="1200" dirty="0" smtClean="0"/>
              <a:t> an </a:t>
            </a:r>
            <a:r>
              <a:rPr lang="nb-NO" sz="1200" dirty="0" err="1" smtClean="0"/>
              <a:t>insurance</a:t>
            </a:r>
            <a:r>
              <a:rPr lang="nb-NO" sz="1200" dirty="0" smtClean="0"/>
              <a:t> </a:t>
            </a:r>
            <a:r>
              <a:rPr lang="nb-NO" sz="1200" dirty="0" err="1" smtClean="0"/>
              <a:t>company</a:t>
            </a:r>
            <a:r>
              <a:rPr lang="nb-NO" sz="1200" dirty="0" smtClean="0"/>
              <a:t> </a:t>
            </a:r>
            <a:r>
              <a:rPr lang="nb-NO" sz="1200" dirty="0" err="1" smtClean="0"/>
              <a:t>commits</a:t>
            </a:r>
            <a:r>
              <a:rPr lang="nb-NO" sz="1200" dirty="0" smtClean="0"/>
              <a:t> </a:t>
            </a:r>
            <a:r>
              <a:rPr lang="nb-NO" sz="1200" dirty="0" err="1" smtClean="0"/>
              <a:t>itself</a:t>
            </a:r>
            <a:r>
              <a:rPr lang="nb-NO" sz="1200" dirty="0" smtClean="0"/>
              <a:t> to </a:t>
            </a:r>
            <a:r>
              <a:rPr lang="nb-NO" sz="1200" dirty="0" err="1" smtClean="0"/>
              <a:t>pay</a:t>
            </a:r>
            <a:r>
              <a:rPr lang="nb-NO" sz="1200" dirty="0" smtClean="0"/>
              <a:t> a sum </a:t>
            </a:r>
            <a:r>
              <a:rPr lang="nb-NO" sz="1200" dirty="0" err="1" smtClean="0"/>
              <a:t>if</a:t>
            </a:r>
            <a:r>
              <a:rPr lang="nb-NO" sz="1200" dirty="0" smtClean="0"/>
              <a:t> an </a:t>
            </a:r>
            <a:r>
              <a:rPr lang="nb-NO" sz="1200" dirty="0" err="1" smtClean="0"/>
              <a:t>event</a:t>
            </a:r>
            <a:r>
              <a:rPr lang="nb-NO" sz="1200" dirty="0" smtClean="0"/>
              <a:t> has 	</a:t>
            </a:r>
            <a:r>
              <a:rPr lang="nb-NO" sz="1200" dirty="0" err="1" smtClean="0"/>
              <a:t>occured</a:t>
            </a:r>
            <a:endParaRPr lang="nb-NO" sz="12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848699" cy="936203"/>
          </a:xfrm>
        </p:spPr>
        <p:txBody>
          <a:bodyPr/>
          <a:lstStyle/>
          <a:p>
            <a:r>
              <a:rPr lang="nb-NO" dirty="0" err="1" smtClean="0"/>
              <a:t>Introduction</a:t>
            </a:r>
            <a:r>
              <a:rPr lang="nb-NO" dirty="0" smtClean="0"/>
              <a:t> to </a:t>
            </a:r>
            <a:r>
              <a:rPr lang="nb-NO" dirty="0" err="1" smtClean="0"/>
              <a:t>reserving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cxnSp>
        <p:nvCxnSpPr>
          <p:cNvPr id="7" name="Rett pil 6"/>
          <p:cNvCxnSpPr/>
          <p:nvPr/>
        </p:nvCxnSpPr>
        <p:spPr>
          <a:xfrm>
            <a:off x="1187624" y="2477287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flipV="1">
            <a:off x="1331640" y="249289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1835696" y="2376401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4716016" y="2367775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2843808" y="2376401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øyre klammeparentes 17"/>
          <p:cNvSpPr/>
          <p:nvPr/>
        </p:nvSpPr>
        <p:spPr>
          <a:xfrm rot="-5400000">
            <a:off x="3084984" y="828864"/>
            <a:ext cx="288032" cy="26425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/>
          <p:cNvSpPr txBox="1"/>
          <p:nvPr/>
        </p:nvSpPr>
        <p:spPr>
          <a:xfrm>
            <a:off x="2699792" y="1700808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Contract</a:t>
            </a:r>
            <a:r>
              <a:rPr lang="nb-NO" sz="1200" dirty="0" smtClean="0"/>
              <a:t> </a:t>
            </a:r>
            <a:r>
              <a:rPr lang="nb-NO" sz="1200" dirty="0" err="1" smtClean="0"/>
              <a:t>period</a:t>
            </a:r>
            <a:endParaRPr lang="nb-NO" sz="1200" dirty="0" smtClean="0"/>
          </a:p>
        </p:txBody>
      </p:sp>
      <p:sp>
        <p:nvSpPr>
          <p:cNvPr id="21" name="TekstSylinder 20"/>
          <p:cNvSpPr txBox="1"/>
          <p:nvPr/>
        </p:nvSpPr>
        <p:spPr>
          <a:xfrm>
            <a:off x="644344" y="2636912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Policy holder 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signs</a:t>
            </a:r>
            <a:r>
              <a:rPr lang="nb-NO" sz="1200" dirty="0" smtClean="0"/>
              <a:t> up for an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insurance</a:t>
            </a:r>
            <a:endParaRPr lang="nb-NO" sz="1200" dirty="0" smtClean="0"/>
          </a:p>
        </p:txBody>
      </p:sp>
      <p:cxnSp>
        <p:nvCxnSpPr>
          <p:cNvPr id="22" name="Rett pil 21"/>
          <p:cNvCxnSpPr/>
          <p:nvPr/>
        </p:nvCxnSpPr>
        <p:spPr>
          <a:xfrm flipV="1">
            <a:off x="1763688" y="2492896"/>
            <a:ext cx="0" cy="1136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Sylinder 23"/>
          <p:cNvSpPr txBox="1"/>
          <p:nvPr/>
        </p:nvSpPr>
        <p:spPr>
          <a:xfrm>
            <a:off x="683568" y="3356992"/>
            <a:ext cx="1625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Policy holder 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pays</a:t>
            </a:r>
            <a:r>
              <a:rPr lang="nb-NO" sz="1200" dirty="0" smtClean="0"/>
              <a:t> </a:t>
            </a:r>
            <a:r>
              <a:rPr lang="nb-NO" sz="1200" dirty="0" err="1" smtClean="0"/>
              <a:t>premium</a:t>
            </a:r>
            <a:r>
              <a:rPr lang="nb-NO" sz="1200" dirty="0" smtClean="0"/>
              <a:t>.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Insurance </a:t>
            </a:r>
            <a:r>
              <a:rPr lang="nb-NO" sz="1200" dirty="0" err="1" smtClean="0"/>
              <a:t>company</a:t>
            </a:r>
            <a:r>
              <a:rPr lang="nb-NO" sz="1200" dirty="0" smtClean="0"/>
              <a:t> 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starts to </a:t>
            </a:r>
            <a:r>
              <a:rPr lang="nb-NO" sz="1200" dirty="0" err="1" smtClean="0"/>
              <a:t>earn</a:t>
            </a:r>
            <a:r>
              <a:rPr lang="nb-NO" sz="1200" dirty="0" smtClean="0"/>
              <a:t> </a:t>
            </a:r>
            <a:r>
              <a:rPr lang="nb-NO" sz="1200" dirty="0" err="1" smtClean="0"/>
              <a:t>premium</a:t>
            </a:r>
            <a:endParaRPr lang="nb-NO" sz="1200" dirty="0" smtClean="0"/>
          </a:p>
        </p:txBody>
      </p:sp>
      <p:sp>
        <p:nvSpPr>
          <p:cNvPr id="28" name="TekstSylinder 27"/>
          <p:cNvSpPr txBox="1"/>
          <p:nvPr/>
        </p:nvSpPr>
        <p:spPr>
          <a:xfrm>
            <a:off x="2915816" y="4338060"/>
            <a:ext cx="469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During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duration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policy, </a:t>
            </a:r>
            <a:r>
              <a:rPr lang="nb-NO" sz="1200" dirty="0" err="1" smtClean="0"/>
              <a:t>claims</a:t>
            </a:r>
            <a:r>
              <a:rPr lang="nb-NO" sz="1200" dirty="0" smtClean="0"/>
              <a:t> </a:t>
            </a:r>
            <a:r>
              <a:rPr lang="nb-NO" sz="1200" dirty="0" err="1" smtClean="0"/>
              <a:t>might</a:t>
            </a:r>
            <a:r>
              <a:rPr lang="nb-NO" sz="1200" dirty="0" smtClean="0"/>
              <a:t> or </a:t>
            </a:r>
            <a:r>
              <a:rPr lang="nb-NO" sz="1200" dirty="0" err="1" smtClean="0"/>
              <a:t>might</a:t>
            </a:r>
            <a:r>
              <a:rPr lang="nb-NO" sz="1200" dirty="0" smtClean="0"/>
              <a:t> not </a:t>
            </a:r>
            <a:r>
              <a:rPr lang="nb-NO" sz="1200" dirty="0" err="1" smtClean="0"/>
              <a:t>occur</a:t>
            </a:r>
            <a:r>
              <a:rPr lang="nb-NO" sz="1200" dirty="0" smtClean="0"/>
              <a:t>:</a:t>
            </a:r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How do </a:t>
            </a:r>
            <a:r>
              <a:rPr lang="nb-NO" sz="1200" dirty="0" err="1" smtClean="0"/>
              <a:t>we</a:t>
            </a:r>
            <a:r>
              <a:rPr lang="nb-NO" sz="1200" dirty="0" smtClean="0"/>
              <a:t> </a:t>
            </a:r>
            <a:r>
              <a:rPr lang="nb-NO" sz="1200" dirty="0" err="1" smtClean="0"/>
              <a:t>measure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number</a:t>
            </a:r>
            <a:r>
              <a:rPr lang="nb-NO" sz="1200" dirty="0" smtClean="0"/>
              <a:t> and </a:t>
            </a:r>
            <a:r>
              <a:rPr lang="nb-NO" sz="1200" dirty="0" err="1" smtClean="0"/>
              <a:t>size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unknown</a:t>
            </a:r>
            <a:r>
              <a:rPr lang="nb-NO" sz="1200" dirty="0" smtClean="0"/>
              <a:t> </a:t>
            </a:r>
            <a:r>
              <a:rPr lang="nb-NO" sz="1200" dirty="0" err="1" smtClean="0"/>
              <a:t>claims</a:t>
            </a:r>
            <a:r>
              <a:rPr lang="nb-NO" sz="1200" dirty="0" smtClean="0"/>
              <a:t>?</a:t>
            </a:r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How do </a:t>
            </a:r>
            <a:r>
              <a:rPr lang="nb-NO" sz="1200" dirty="0" err="1" smtClean="0"/>
              <a:t>we</a:t>
            </a:r>
            <a:r>
              <a:rPr lang="nb-NO" sz="1200" dirty="0" smtClean="0"/>
              <a:t> </a:t>
            </a:r>
            <a:r>
              <a:rPr lang="nb-NO" sz="1200" dirty="0" err="1" smtClean="0"/>
              <a:t>know</a:t>
            </a:r>
            <a:r>
              <a:rPr lang="nb-NO" sz="1200" dirty="0" smtClean="0"/>
              <a:t> </a:t>
            </a:r>
            <a:r>
              <a:rPr lang="nb-NO" sz="1200" dirty="0" err="1" smtClean="0"/>
              <a:t>if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reserves </a:t>
            </a:r>
            <a:r>
              <a:rPr lang="nb-NO" sz="1200" dirty="0" err="1" smtClean="0"/>
              <a:t>on</a:t>
            </a:r>
            <a:r>
              <a:rPr lang="nb-NO" sz="1200" dirty="0" smtClean="0"/>
              <a:t> </a:t>
            </a:r>
            <a:r>
              <a:rPr lang="nb-NO" sz="1200" dirty="0" err="1" smtClean="0"/>
              <a:t>known</a:t>
            </a:r>
            <a:r>
              <a:rPr lang="nb-NO" sz="1200" dirty="0" smtClean="0"/>
              <a:t> </a:t>
            </a:r>
            <a:r>
              <a:rPr lang="nb-NO" sz="1200" dirty="0" err="1" smtClean="0"/>
              <a:t>claims</a:t>
            </a:r>
            <a:r>
              <a:rPr lang="nb-NO" sz="1200" dirty="0" smtClean="0"/>
              <a:t> </a:t>
            </a:r>
            <a:r>
              <a:rPr lang="nb-NO" sz="1200" dirty="0" err="1" smtClean="0"/>
              <a:t>are</a:t>
            </a:r>
            <a:r>
              <a:rPr lang="nb-NO" sz="1200" dirty="0" smtClean="0"/>
              <a:t> </a:t>
            </a:r>
            <a:r>
              <a:rPr lang="nb-NO" sz="1200" dirty="0" err="1" smtClean="0"/>
              <a:t>sufficient</a:t>
            </a:r>
            <a:r>
              <a:rPr lang="nb-NO" sz="1200" dirty="0" smtClean="0"/>
              <a:t>?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2843808" y="2917393"/>
            <a:ext cx="3015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During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duration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policy, </a:t>
            </a:r>
            <a:r>
              <a:rPr lang="nb-NO" sz="1200" dirty="0" err="1" smtClean="0"/>
              <a:t>some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endParaRPr lang="nb-NO" sz="1200" dirty="0" smtClean="0"/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premium</a:t>
            </a:r>
            <a:r>
              <a:rPr lang="nb-NO" sz="1200" dirty="0" smtClean="0"/>
              <a:t> is </a:t>
            </a:r>
            <a:r>
              <a:rPr lang="nb-NO" sz="1200" dirty="0" err="1" smtClean="0"/>
              <a:t>earned</a:t>
            </a:r>
            <a:r>
              <a:rPr lang="nb-NO" sz="1200" dirty="0" smtClean="0"/>
              <a:t>, </a:t>
            </a:r>
            <a:r>
              <a:rPr lang="nb-NO" sz="1200" dirty="0" err="1" smtClean="0"/>
              <a:t>some</a:t>
            </a:r>
            <a:r>
              <a:rPr lang="nb-NO" sz="1200" dirty="0" smtClean="0"/>
              <a:t> is </a:t>
            </a:r>
            <a:r>
              <a:rPr lang="nb-NO" sz="1200" dirty="0" err="1" smtClean="0"/>
              <a:t>unearned</a:t>
            </a:r>
            <a:endParaRPr lang="nb-NO" sz="1200" dirty="0" smtClean="0"/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How </a:t>
            </a:r>
            <a:r>
              <a:rPr lang="nb-NO" sz="1200" dirty="0" err="1" smtClean="0"/>
              <a:t>much</a:t>
            </a:r>
            <a:r>
              <a:rPr lang="nb-NO" sz="1200" dirty="0" smtClean="0"/>
              <a:t> </a:t>
            </a:r>
            <a:r>
              <a:rPr lang="nb-NO" sz="1200" dirty="0" err="1" smtClean="0"/>
              <a:t>premium</a:t>
            </a:r>
            <a:r>
              <a:rPr lang="nb-NO" sz="1200" dirty="0" smtClean="0"/>
              <a:t> is </a:t>
            </a:r>
            <a:r>
              <a:rPr lang="nb-NO" sz="1200" dirty="0" err="1" smtClean="0"/>
              <a:t>earned</a:t>
            </a:r>
            <a:r>
              <a:rPr lang="nb-NO" sz="1200" dirty="0" smtClean="0"/>
              <a:t>?</a:t>
            </a:r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How </a:t>
            </a:r>
            <a:r>
              <a:rPr lang="nb-NO" sz="1200" dirty="0" err="1" smtClean="0"/>
              <a:t>much</a:t>
            </a:r>
            <a:r>
              <a:rPr lang="nb-NO" sz="1200" dirty="0" smtClean="0"/>
              <a:t> </a:t>
            </a:r>
            <a:r>
              <a:rPr lang="nb-NO" sz="1200" dirty="0" err="1" smtClean="0"/>
              <a:t>premium</a:t>
            </a:r>
            <a:r>
              <a:rPr lang="nb-NO" sz="1200" dirty="0" smtClean="0"/>
              <a:t> is </a:t>
            </a:r>
            <a:r>
              <a:rPr lang="nb-NO" sz="1200" dirty="0" err="1" smtClean="0"/>
              <a:t>unearned</a:t>
            </a:r>
            <a:r>
              <a:rPr lang="nb-NO" sz="1200" dirty="0" smtClean="0"/>
              <a:t>?</a:t>
            </a:r>
          </a:p>
          <a:p>
            <a:pPr marL="171450" indent="-171450">
              <a:buClr>
                <a:schemeClr val="accent2"/>
              </a:buClr>
              <a:buFont typeface="Arial" pitchFamily="34" charset="0"/>
              <a:buChar char="•"/>
            </a:pPr>
            <a:r>
              <a:rPr lang="nb-NO" sz="1200" dirty="0" smtClean="0"/>
              <a:t>Is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unearned</a:t>
            </a:r>
            <a:r>
              <a:rPr lang="nb-NO" sz="1200" dirty="0" smtClean="0"/>
              <a:t> </a:t>
            </a:r>
            <a:r>
              <a:rPr lang="nb-NO" sz="1200" dirty="0" err="1" smtClean="0"/>
              <a:t>premium</a:t>
            </a:r>
            <a:r>
              <a:rPr lang="nb-NO" sz="1200" dirty="0" smtClean="0"/>
              <a:t> </a:t>
            </a:r>
            <a:r>
              <a:rPr lang="nb-NO" sz="1200" dirty="0" err="1" smtClean="0"/>
              <a:t>sufficient</a:t>
            </a:r>
            <a:r>
              <a:rPr lang="nb-NO" sz="1200" dirty="0" smtClean="0"/>
              <a:t>?</a:t>
            </a:r>
          </a:p>
        </p:txBody>
      </p:sp>
      <p:cxnSp>
        <p:nvCxnSpPr>
          <p:cNvPr id="30" name="Rett pil 29"/>
          <p:cNvCxnSpPr/>
          <p:nvPr/>
        </p:nvCxnSpPr>
        <p:spPr>
          <a:xfrm flipV="1">
            <a:off x="2861357" y="2583800"/>
            <a:ext cx="0" cy="557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/>
          <p:nvPr/>
        </p:nvCxnSpPr>
        <p:spPr>
          <a:xfrm>
            <a:off x="1187624" y="5877272"/>
            <a:ext cx="540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 33"/>
          <p:cNvCxnSpPr/>
          <p:nvPr/>
        </p:nvCxnSpPr>
        <p:spPr>
          <a:xfrm>
            <a:off x="1619672" y="54452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pil 34"/>
          <p:cNvCxnSpPr/>
          <p:nvPr/>
        </p:nvCxnSpPr>
        <p:spPr>
          <a:xfrm>
            <a:off x="2123728" y="54452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/>
          <p:nvPr/>
        </p:nvCxnSpPr>
        <p:spPr>
          <a:xfrm>
            <a:off x="2699792" y="54452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>
            <a:off x="3419872" y="54452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/>
          <p:nvPr/>
        </p:nvCxnSpPr>
        <p:spPr>
          <a:xfrm>
            <a:off x="4355976" y="54452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 38"/>
          <p:cNvCxnSpPr/>
          <p:nvPr/>
        </p:nvCxnSpPr>
        <p:spPr>
          <a:xfrm>
            <a:off x="5004048" y="54452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/>
          <p:nvPr/>
        </p:nvCxnSpPr>
        <p:spPr>
          <a:xfrm>
            <a:off x="5796136" y="54452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Sylinder 40"/>
          <p:cNvSpPr txBox="1"/>
          <p:nvPr/>
        </p:nvSpPr>
        <p:spPr>
          <a:xfrm>
            <a:off x="1259632" y="508518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err="1" smtClean="0"/>
              <a:t>Accident</a:t>
            </a:r>
            <a:endParaRPr lang="nb-NO" sz="900" dirty="0" smtClean="0"/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smtClean="0"/>
              <a:t>date</a:t>
            </a:r>
          </a:p>
        </p:txBody>
      </p:sp>
      <p:sp>
        <p:nvSpPr>
          <p:cNvPr id="42" name="TekstSylinder 41"/>
          <p:cNvSpPr txBox="1"/>
          <p:nvPr/>
        </p:nvSpPr>
        <p:spPr>
          <a:xfrm>
            <a:off x="1835696" y="50851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smtClean="0"/>
              <a:t>Reporting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smtClean="0"/>
              <a:t>date</a:t>
            </a:r>
          </a:p>
        </p:txBody>
      </p:sp>
      <p:sp>
        <p:nvSpPr>
          <p:cNvPr id="43" name="TekstSylinder 42"/>
          <p:cNvSpPr txBox="1"/>
          <p:nvPr/>
        </p:nvSpPr>
        <p:spPr>
          <a:xfrm>
            <a:off x="2432737" y="50851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err="1" smtClean="0"/>
              <a:t>Claims</a:t>
            </a:r>
            <a:endParaRPr lang="nb-NO" sz="900" dirty="0" smtClean="0"/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err="1" smtClean="0"/>
              <a:t>payments</a:t>
            </a:r>
            <a:endParaRPr lang="nb-NO" sz="900" dirty="0" smtClean="0"/>
          </a:p>
        </p:txBody>
      </p:sp>
      <p:sp>
        <p:nvSpPr>
          <p:cNvPr id="44" name="TekstSylinder 43"/>
          <p:cNvSpPr txBox="1"/>
          <p:nvPr/>
        </p:nvSpPr>
        <p:spPr>
          <a:xfrm>
            <a:off x="3152817" y="5085184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err="1" smtClean="0"/>
              <a:t>Claims</a:t>
            </a:r>
            <a:r>
              <a:rPr lang="nb-NO" sz="900" dirty="0" smtClean="0"/>
              <a:t> </a:t>
            </a:r>
            <a:r>
              <a:rPr lang="nb-NO" sz="900" dirty="0" err="1" smtClean="0"/>
              <a:t>close</a:t>
            </a:r>
            <a:endParaRPr lang="nb-NO" sz="900" dirty="0" smtClean="0"/>
          </a:p>
        </p:txBody>
      </p:sp>
      <p:sp>
        <p:nvSpPr>
          <p:cNvPr id="45" name="TekstSylinder 44"/>
          <p:cNvSpPr txBox="1"/>
          <p:nvPr/>
        </p:nvSpPr>
        <p:spPr>
          <a:xfrm>
            <a:off x="4016913" y="50851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err="1" smtClean="0"/>
              <a:t>Claims</a:t>
            </a:r>
            <a:endParaRPr lang="nb-NO" sz="900" dirty="0" smtClean="0"/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err="1" smtClean="0"/>
              <a:t>reopening</a:t>
            </a:r>
            <a:endParaRPr lang="nb-NO" sz="900" dirty="0" smtClean="0"/>
          </a:p>
        </p:txBody>
      </p:sp>
      <p:sp>
        <p:nvSpPr>
          <p:cNvPr id="46" name="TekstSylinder 45"/>
          <p:cNvSpPr txBox="1"/>
          <p:nvPr/>
        </p:nvSpPr>
        <p:spPr>
          <a:xfrm>
            <a:off x="4664985" y="50851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err="1" smtClean="0"/>
              <a:t>Claims</a:t>
            </a:r>
            <a:r>
              <a:rPr lang="nb-NO" sz="900" dirty="0" smtClean="0"/>
              <a:t> 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err="1" smtClean="0"/>
              <a:t>payments</a:t>
            </a:r>
            <a:endParaRPr lang="nb-NO" sz="900" dirty="0" smtClean="0"/>
          </a:p>
        </p:txBody>
      </p:sp>
      <p:sp>
        <p:nvSpPr>
          <p:cNvPr id="47" name="TekstSylinder 46"/>
          <p:cNvSpPr txBox="1"/>
          <p:nvPr/>
        </p:nvSpPr>
        <p:spPr>
          <a:xfrm>
            <a:off x="5508104" y="5085184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900" dirty="0" err="1" smtClean="0"/>
              <a:t>Claims</a:t>
            </a:r>
            <a:r>
              <a:rPr lang="nb-NO" sz="900" dirty="0" smtClean="0"/>
              <a:t> </a:t>
            </a:r>
            <a:r>
              <a:rPr lang="nb-NO" sz="900" dirty="0" err="1" smtClean="0"/>
              <a:t>close</a:t>
            </a:r>
            <a:endParaRPr lang="nb-NO" sz="900" dirty="0" smtClean="0"/>
          </a:p>
        </p:txBody>
      </p:sp>
      <p:sp>
        <p:nvSpPr>
          <p:cNvPr id="48" name="Høyre klammeparentes 47"/>
          <p:cNvSpPr/>
          <p:nvPr/>
        </p:nvSpPr>
        <p:spPr>
          <a:xfrm>
            <a:off x="5940152" y="2949646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Høyre klammeparentes 49"/>
          <p:cNvSpPr/>
          <p:nvPr/>
        </p:nvSpPr>
        <p:spPr>
          <a:xfrm>
            <a:off x="7623672" y="42862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TekstSylinder 50"/>
          <p:cNvSpPr txBox="1"/>
          <p:nvPr/>
        </p:nvSpPr>
        <p:spPr>
          <a:xfrm>
            <a:off x="6119486" y="3268346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Premium reserve, </a:t>
            </a:r>
            <a:r>
              <a:rPr lang="nb-NO" sz="1200" i="1" dirty="0" err="1" smtClean="0"/>
              <a:t>prospective</a:t>
            </a:r>
            <a:endParaRPr lang="nb-NO" sz="1200" i="1" dirty="0" smtClean="0"/>
          </a:p>
        </p:txBody>
      </p:sp>
      <p:sp>
        <p:nvSpPr>
          <p:cNvPr id="52" name="TekstSylinder 51"/>
          <p:cNvSpPr txBox="1"/>
          <p:nvPr/>
        </p:nvSpPr>
        <p:spPr>
          <a:xfrm>
            <a:off x="7820922" y="4448145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Claims</a:t>
            </a:r>
            <a:r>
              <a:rPr lang="nb-NO" sz="1200" dirty="0" smtClean="0"/>
              <a:t> 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reserve, 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i="1" dirty="0" err="1" smtClean="0"/>
              <a:t>retrospective</a:t>
            </a:r>
            <a:endParaRPr lang="nb-NO" sz="1200" i="1" dirty="0" smtClean="0"/>
          </a:p>
        </p:txBody>
      </p:sp>
      <p:cxnSp>
        <p:nvCxnSpPr>
          <p:cNvPr id="56" name="Rett pil 55"/>
          <p:cNvCxnSpPr/>
          <p:nvPr/>
        </p:nvCxnSpPr>
        <p:spPr>
          <a:xfrm>
            <a:off x="2987824" y="2636912"/>
            <a:ext cx="656346" cy="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pil 57"/>
          <p:cNvCxnSpPr/>
          <p:nvPr/>
        </p:nvCxnSpPr>
        <p:spPr>
          <a:xfrm flipH="1">
            <a:off x="2267744" y="2645538"/>
            <a:ext cx="5073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Sylinder 58"/>
          <p:cNvSpPr txBox="1"/>
          <p:nvPr/>
        </p:nvSpPr>
        <p:spPr>
          <a:xfrm>
            <a:off x="2987824" y="2463911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800" i="1" dirty="0" err="1" smtClean="0"/>
              <a:t>prospective</a:t>
            </a:r>
            <a:endParaRPr lang="nb-NO" sz="800" i="1" dirty="0" smtClean="0"/>
          </a:p>
        </p:txBody>
      </p:sp>
      <p:sp>
        <p:nvSpPr>
          <p:cNvPr id="60" name="TekstSylinder 59"/>
          <p:cNvSpPr txBox="1"/>
          <p:nvPr/>
        </p:nvSpPr>
        <p:spPr>
          <a:xfrm>
            <a:off x="2123728" y="2456836"/>
            <a:ext cx="774571" cy="178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800" i="1" dirty="0" err="1" smtClean="0"/>
              <a:t>retrospective</a:t>
            </a:r>
            <a:endParaRPr lang="nb-NO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39446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QQ plot Gamma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40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668344" cy="3931548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8" name="Avrundet rektangel 7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3" name="Ellipse 12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836695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QQ plot Gamma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without</a:t>
            </a:r>
            <a:r>
              <a:rPr lang="nb-NO" dirty="0" smtClean="0"/>
              <a:t> </a:t>
            </a:r>
            <a:r>
              <a:rPr lang="nb-NO" dirty="0"/>
              <a:t>zero </a:t>
            </a:r>
            <a:r>
              <a:rPr lang="nb-NO" dirty="0" err="1"/>
              <a:t>claims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41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956376" cy="4079221"/>
          </a:xfrm>
          <a:prstGeom prst="rect">
            <a:avLst/>
          </a:prstGeom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537533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42</a:t>
            </a:fld>
            <a:endParaRPr lang="nb-NO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4962748" cy="329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263638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43</a:t>
            </a:fld>
            <a:endParaRPr lang="nb-NO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5461000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471613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44</a:t>
            </a:fld>
            <a:endParaRPr lang="nb-NO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546100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959792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45</a:t>
            </a:fld>
            <a:endParaRPr lang="nb-NO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5461000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456244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46</a:t>
            </a:fld>
            <a:endParaRPr lang="nb-NO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69" y="1371048"/>
            <a:ext cx="4384731" cy="280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68362"/>
            <a:ext cx="3711584" cy="222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0723"/>
            <a:ext cx="4301950" cy="26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316749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47</a:t>
            </a:fld>
            <a:endParaRPr lang="nb-NO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83" y="1484784"/>
            <a:ext cx="4012605" cy="24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27638"/>
            <a:ext cx="4204542" cy="252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24" y="3932396"/>
            <a:ext cx="3696495" cy="221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1" name="Avrundet rektangel 10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r>
                <a:rPr lang="nb-NO" sz="800" dirty="0"/>
                <a:t>Non </a:t>
              </a:r>
              <a:r>
                <a:rPr lang="nb-NO" sz="800" dirty="0" err="1" smtClean="0"/>
                <a:t>parametric</a:t>
              </a:r>
              <a:endParaRPr lang="nb-NO" sz="800" dirty="0"/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5" name="Avrundet rektangel 14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6" name="Ellipse 15"/>
          <p:cNvSpPr/>
          <p:nvPr/>
        </p:nvSpPr>
        <p:spPr>
          <a:xfrm>
            <a:off x="7427168" y="519862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90545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971601" y="1250593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There</a:t>
            </a:r>
            <a:r>
              <a:rPr lang="nb-NO" sz="2400" dirty="0" smtClean="0"/>
              <a:t> </a:t>
            </a:r>
            <a:r>
              <a:rPr lang="nb-NO" sz="2400" dirty="0" err="1" smtClean="0"/>
              <a:t>are</a:t>
            </a:r>
            <a:r>
              <a:rPr lang="nb-NO" sz="2400" dirty="0" smtClean="0"/>
              <a:t> </a:t>
            </a:r>
            <a:r>
              <a:rPr lang="nb-NO" sz="2400" dirty="0" err="1" smtClean="0"/>
              <a:t>three</a:t>
            </a:r>
            <a:r>
              <a:rPr lang="nb-NO" sz="2400" dirty="0" smtClean="0"/>
              <a:t> </a:t>
            </a:r>
            <a:r>
              <a:rPr lang="nb-NO" sz="2400" dirty="0" err="1" smtClean="0"/>
              <a:t>effects</a:t>
            </a:r>
            <a:r>
              <a:rPr lang="nb-NO" sz="2400" dirty="0" smtClean="0"/>
              <a:t> </a:t>
            </a:r>
            <a:r>
              <a:rPr lang="nb-NO" sz="2400" dirty="0" err="1" smtClean="0"/>
              <a:t>that</a:t>
            </a:r>
            <a:r>
              <a:rPr lang="nb-NO" sz="2400" dirty="0" smtClean="0"/>
              <a:t> </a:t>
            </a:r>
            <a:r>
              <a:rPr lang="nb-NO" sz="2400" dirty="0" err="1" smtClean="0"/>
              <a:t>influence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best estimat</a:t>
            </a:r>
          </a:p>
          <a:p>
            <a:r>
              <a:rPr lang="nb-NO" sz="2400" dirty="0" smtClean="0"/>
              <a:t>and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uncertainty</a:t>
            </a:r>
            <a:r>
              <a:rPr lang="nb-NO" sz="2400" dirty="0" smtClean="0"/>
              <a:t>: </a:t>
            </a:r>
          </a:p>
          <a:p>
            <a:r>
              <a:rPr lang="nb-NO" sz="2400" dirty="0" smtClean="0"/>
              <a:t>•</a:t>
            </a:r>
            <a:r>
              <a:rPr lang="nb-NO" sz="2400" dirty="0" err="1" smtClean="0"/>
              <a:t>Payment</a:t>
            </a:r>
            <a:r>
              <a:rPr lang="nb-NO" sz="2400" dirty="0" smtClean="0"/>
              <a:t> </a:t>
            </a:r>
            <a:r>
              <a:rPr lang="nb-NO" sz="2400" dirty="0" err="1" smtClean="0"/>
              <a:t>pattern</a:t>
            </a:r>
            <a:endParaRPr lang="nb-NO" sz="2400" dirty="0"/>
          </a:p>
          <a:p>
            <a:r>
              <a:rPr lang="nb-NO" sz="2400" dirty="0"/>
              <a:t>•RBNS </a:t>
            </a:r>
            <a:r>
              <a:rPr lang="nb-NO" sz="2400" dirty="0" err="1" smtClean="0"/>
              <a:t>movements</a:t>
            </a:r>
            <a:endParaRPr lang="nb-NO" sz="2400" dirty="0"/>
          </a:p>
          <a:p>
            <a:r>
              <a:rPr lang="nb-NO" sz="2400" dirty="0" smtClean="0"/>
              <a:t>•Reporting </a:t>
            </a:r>
            <a:r>
              <a:rPr lang="nb-NO" sz="2400" dirty="0" err="1" smtClean="0"/>
              <a:t>pattern</a:t>
            </a:r>
            <a:endParaRPr lang="nb-NO" sz="2400" dirty="0" smtClean="0"/>
          </a:p>
          <a:p>
            <a:r>
              <a:rPr lang="nb-NO" sz="2400" dirty="0" smtClean="0"/>
              <a:t>Up to </a:t>
            </a:r>
            <a:r>
              <a:rPr lang="nb-NO" sz="2400" dirty="0" err="1" smtClean="0"/>
              <a:t>recently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industry</a:t>
            </a:r>
            <a:r>
              <a:rPr lang="nb-NO" sz="2400" dirty="0" smtClean="0"/>
              <a:t> has </a:t>
            </a:r>
            <a:r>
              <a:rPr lang="nb-NO" sz="2400" dirty="0" err="1" smtClean="0"/>
              <a:t>based</a:t>
            </a:r>
            <a:r>
              <a:rPr lang="nb-NO" sz="2400" dirty="0" smtClean="0"/>
              <a:t> </a:t>
            </a:r>
            <a:r>
              <a:rPr lang="nb-NO" sz="2400" dirty="0" err="1" smtClean="0"/>
              <a:t>model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payment</a:t>
            </a:r>
            <a:r>
              <a:rPr lang="nb-NO" sz="2400" dirty="0" smtClean="0"/>
              <a:t> </a:t>
            </a:r>
            <a:r>
              <a:rPr lang="nb-NO" sz="2400" dirty="0" err="1" smtClean="0"/>
              <a:t>triangles</a:t>
            </a:r>
            <a:r>
              <a:rPr lang="nb-NO" sz="2400" dirty="0" smtClean="0"/>
              <a:t>: </a:t>
            </a:r>
          </a:p>
          <a:p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  <a:p>
            <a:r>
              <a:rPr lang="nb-NO" sz="2400" dirty="0" err="1" smtClean="0"/>
              <a:t>What</a:t>
            </a:r>
            <a:r>
              <a:rPr lang="nb-NO" sz="2400" dirty="0" smtClean="0"/>
              <a:t> </a:t>
            </a:r>
            <a:r>
              <a:rPr lang="nb-NO" sz="2400" dirty="0" err="1" smtClean="0"/>
              <a:t>will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future</a:t>
            </a:r>
            <a:r>
              <a:rPr lang="nb-NO" sz="2400" dirty="0" smtClean="0"/>
              <a:t> </a:t>
            </a:r>
            <a:r>
              <a:rPr lang="nb-NO" sz="2400" dirty="0" err="1" smtClean="0"/>
              <a:t>payments</a:t>
            </a:r>
            <a:r>
              <a:rPr lang="nb-NO" sz="2400" dirty="0" smtClean="0"/>
              <a:t> </a:t>
            </a:r>
            <a:r>
              <a:rPr lang="nb-NO" sz="2400" dirty="0" err="1" smtClean="0"/>
              <a:t>amount</a:t>
            </a:r>
            <a:r>
              <a:rPr lang="nb-NO" sz="2400" dirty="0" smtClean="0"/>
              <a:t> to? </a:t>
            </a:r>
            <a:endParaRPr lang="nb-NO" sz="2400" dirty="0"/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Imagine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</a:t>
            </a:r>
            <a:r>
              <a:rPr lang="nb-NO" dirty="0" err="1" smtClean="0"/>
              <a:t>build</a:t>
            </a:r>
            <a:r>
              <a:rPr lang="nb-NO" dirty="0" smtClean="0"/>
              <a:t> a reserve risk </a:t>
            </a:r>
            <a:r>
              <a:rPr lang="nb-NO" dirty="0" err="1" smtClean="0"/>
              <a:t>model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037452"/>
            <a:ext cx="6299005" cy="158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6795042" y="482973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08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Overview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130425"/>
            <a:ext cx="61722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The ultimate goal for </a:t>
            </a:r>
            <a:r>
              <a:rPr lang="nb-NO" dirty="0" err="1" smtClean="0"/>
              <a:t>calculating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pure </a:t>
            </a:r>
            <a:r>
              <a:rPr lang="nb-NO" dirty="0" err="1" smtClean="0"/>
              <a:t>premium</a:t>
            </a:r>
            <a:r>
              <a:rPr lang="nb-NO" dirty="0" smtClean="0"/>
              <a:t> is </a:t>
            </a:r>
            <a:r>
              <a:rPr lang="nb-NO" dirty="0" err="1" smtClean="0"/>
              <a:t>pricing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835150" y="1989138"/>
          <a:ext cx="2536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2247900" imgH="419100" progId="Equation.3">
                  <p:embed/>
                </p:oleObj>
              </mc:Choice>
              <mc:Fallback>
                <p:oleObj name="Equation" r:id="rId3" imgW="2247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89138"/>
                        <a:ext cx="25368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5148263" y="1989138"/>
          <a:ext cx="30670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2717800" imgH="419100" progId="Equation.3">
                  <p:embed/>
                </p:oleObj>
              </mc:Choice>
              <mc:Fallback>
                <p:oleObj name="Equation" r:id="rId5" imgW="2717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989138"/>
                        <a:ext cx="30670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971600" y="1484784"/>
            <a:ext cx="4650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nb-NO" sz="1600" dirty="0" smtClean="0"/>
              <a:t>Pure </a:t>
            </a:r>
            <a:r>
              <a:rPr lang="nb-NO" sz="1600" dirty="0" err="1" smtClean="0"/>
              <a:t>premium</a:t>
            </a:r>
            <a:r>
              <a:rPr lang="nb-NO" sz="1600" dirty="0" smtClean="0"/>
              <a:t> =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frequency</a:t>
            </a:r>
            <a:r>
              <a:rPr lang="nb-NO" sz="1600" dirty="0" smtClean="0"/>
              <a:t> x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severity</a:t>
            </a:r>
            <a:endParaRPr lang="nb-NO" sz="1600" dirty="0" smtClean="0"/>
          </a:p>
        </p:txBody>
      </p:sp>
      <p:sp>
        <p:nvSpPr>
          <p:cNvPr id="10" name="Avrundet rektangel 9"/>
          <p:cNvSpPr/>
          <p:nvPr/>
        </p:nvSpPr>
        <p:spPr>
          <a:xfrm>
            <a:off x="1547664" y="2996952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Parametric and non </a:t>
            </a:r>
            <a:r>
              <a:rPr lang="nb-NO" sz="1200" dirty="0" err="1" smtClean="0"/>
              <a:t>parametric</a:t>
            </a:r>
            <a:r>
              <a:rPr lang="nb-NO" sz="1200" dirty="0" smtClean="0"/>
              <a:t> </a:t>
            </a:r>
            <a:r>
              <a:rPr lang="nb-NO" sz="1200" dirty="0" err="1" smtClean="0"/>
              <a:t>modelling</a:t>
            </a:r>
            <a:r>
              <a:rPr lang="nb-NO" sz="1200" dirty="0" smtClean="0"/>
              <a:t>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9.2 EB)</a:t>
            </a:r>
          </a:p>
        </p:txBody>
      </p:sp>
      <p:sp>
        <p:nvSpPr>
          <p:cNvPr id="11" name="Avrundet rektangel 10"/>
          <p:cNvSpPr/>
          <p:nvPr/>
        </p:nvSpPr>
        <p:spPr>
          <a:xfrm>
            <a:off x="1547664" y="3615889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The log-normal and Gamma families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9.3 EB) </a:t>
            </a:r>
          </a:p>
        </p:txBody>
      </p:sp>
      <p:sp>
        <p:nvSpPr>
          <p:cNvPr id="12" name="Avrundet rektangel 11"/>
          <p:cNvSpPr/>
          <p:nvPr/>
        </p:nvSpPr>
        <p:spPr>
          <a:xfrm>
            <a:off x="1547664" y="4267944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The Pareto families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9.4 EB) </a:t>
            </a:r>
          </a:p>
        </p:txBody>
      </p:sp>
      <p:sp>
        <p:nvSpPr>
          <p:cNvPr id="13" name="Avrundet rektangel 12"/>
          <p:cNvSpPr/>
          <p:nvPr/>
        </p:nvSpPr>
        <p:spPr>
          <a:xfrm>
            <a:off x="1547664" y="4916016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smtClean="0"/>
              <a:t>Extreme </a:t>
            </a:r>
            <a:r>
              <a:rPr lang="nb-NO" sz="1200" dirty="0" err="1" smtClean="0"/>
              <a:t>value</a:t>
            </a:r>
            <a:r>
              <a:rPr lang="nb-NO" sz="1200" dirty="0" smtClean="0"/>
              <a:t> </a:t>
            </a:r>
            <a:r>
              <a:rPr lang="nb-NO" sz="1200" dirty="0" err="1" smtClean="0"/>
              <a:t>methods</a:t>
            </a:r>
            <a:r>
              <a:rPr lang="nb-NO" sz="1200" dirty="0" smtClean="0"/>
              <a:t>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9.5 EB) </a:t>
            </a:r>
          </a:p>
        </p:txBody>
      </p:sp>
      <p:sp>
        <p:nvSpPr>
          <p:cNvPr id="14" name="Avrundet rektangel 13"/>
          <p:cNvSpPr/>
          <p:nvPr/>
        </p:nvSpPr>
        <p:spPr>
          <a:xfrm>
            <a:off x="1547664" y="5564088"/>
            <a:ext cx="468052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nb-NO" sz="1200" dirty="0" err="1" smtClean="0"/>
              <a:t>Searching</a:t>
            </a:r>
            <a:r>
              <a:rPr lang="nb-NO" sz="1200" dirty="0" smtClean="0"/>
              <a:t> for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model</a:t>
            </a:r>
            <a:r>
              <a:rPr lang="nb-NO" sz="1200" dirty="0" smtClean="0"/>
              <a:t> (</a:t>
            </a:r>
            <a:r>
              <a:rPr lang="nb-NO" sz="1200" dirty="0" err="1" smtClean="0"/>
              <a:t>section</a:t>
            </a:r>
            <a:r>
              <a:rPr lang="nb-NO" sz="1200" dirty="0" smtClean="0"/>
              <a:t> 9.6 EB) </a:t>
            </a:r>
          </a:p>
        </p:txBody>
      </p:sp>
      <p:sp>
        <p:nvSpPr>
          <p:cNvPr id="15" name="Ellipse 14"/>
          <p:cNvSpPr/>
          <p:nvPr/>
        </p:nvSpPr>
        <p:spPr>
          <a:xfrm>
            <a:off x="1403648" y="1823338"/>
            <a:ext cx="350668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2215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210"/>
            <a:ext cx="7848699" cy="936203"/>
          </a:xfrm>
        </p:spPr>
        <p:txBody>
          <a:bodyPr>
            <a:noAutofit/>
          </a:bodyPr>
          <a:lstStyle/>
          <a:p>
            <a:r>
              <a:rPr lang="nb-NO" sz="2800" dirty="0" err="1" smtClean="0"/>
              <a:t>Claim</a:t>
            </a:r>
            <a:r>
              <a:rPr lang="nb-NO" sz="2800" dirty="0" smtClean="0"/>
              <a:t> </a:t>
            </a:r>
            <a:r>
              <a:rPr lang="nb-NO" sz="2800" dirty="0" err="1" smtClean="0"/>
              <a:t>severity</a:t>
            </a:r>
            <a:r>
              <a:rPr lang="nb-NO" sz="2800" dirty="0" smtClean="0"/>
              <a:t> </a:t>
            </a:r>
            <a:r>
              <a:rPr lang="nb-NO" sz="2800" dirty="0" err="1" smtClean="0"/>
              <a:t>modelling</a:t>
            </a:r>
            <a:r>
              <a:rPr lang="nb-NO" sz="2800" dirty="0" smtClean="0"/>
              <a:t> is </a:t>
            </a:r>
            <a:r>
              <a:rPr lang="nb-NO" sz="2800" dirty="0" err="1" smtClean="0"/>
              <a:t>about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r>
              <a:rPr lang="nb-NO" sz="2800" dirty="0" err="1" smtClean="0"/>
              <a:t>describing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variation</a:t>
            </a:r>
            <a:r>
              <a:rPr lang="nb-NO" sz="2800" dirty="0" smtClean="0"/>
              <a:t> in </a:t>
            </a:r>
            <a:r>
              <a:rPr lang="nb-NO" sz="2800" dirty="0" err="1" smtClean="0"/>
              <a:t>claim</a:t>
            </a:r>
            <a:r>
              <a:rPr lang="nb-NO" sz="2800" dirty="0" smtClean="0"/>
              <a:t> </a:t>
            </a:r>
            <a:r>
              <a:rPr lang="nb-NO" sz="2800" dirty="0" err="1" smtClean="0"/>
              <a:t>size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5633765" cy="364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1115616" y="134076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graph</a:t>
            </a:r>
            <a:r>
              <a:rPr lang="nb-NO" sz="1600" dirty="0" smtClean="0"/>
              <a:t> </a:t>
            </a:r>
            <a:r>
              <a:rPr lang="nb-NO" sz="1600" dirty="0" err="1" smtClean="0"/>
              <a:t>below</a:t>
            </a:r>
            <a:r>
              <a:rPr lang="nb-NO" sz="1600" dirty="0" smtClean="0"/>
              <a:t> shows </a:t>
            </a:r>
            <a:r>
              <a:rPr lang="nb-NO" sz="1600" dirty="0" err="1" smtClean="0"/>
              <a:t>how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varies</a:t>
            </a:r>
            <a:r>
              <a:rPr lang="nb-NO" sz="1600" dirty="0" smtClean="0"/>
              <a:t> for fire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for houses</a:t>
            </a:r>
            <a:endParaRPr lang="nb-NO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graph</a:t>
            </a:r>
            <a:r>
              <a:rPr lang="nb-NO" sz="1600" dirty="0" smtClean="0"/>
              <a:t> shows data up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88th </a:t>
            </a:r>
            <a:r>
              <a:rPr lang="nb-NO" sz="1600" dirty="0" err="1" smtClean="0"/>
              <a:t>percentile</a:t>
            </a:r>
            <a:endParaRPr lang="nb-NO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How do </a:t>
            </a:r>
            <a:r>
              <a:rPr lang="nb-NO" sz="1600" dirty="0" err="1" smtClean="0"/>
              <a:t>we</a:t>
            </a:r>
            <a:r>
              <a:rPr lang="nb-NO" sz="1600" dirty="0" smtClean="0"/>
              <a:t> handle «</a:t>
            </a:r>
            <a:r>
              <a:rPr lang="nb-NO" sz="1600" dirty="0" err="1" smtClean="0"/>
              <a:t>typical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» ? (</a:t>
            </a:r>
            <a:r>
              <a:rPr lang="nb-NO" sz="1600" dirty="0" err="1" smtClean="0"/>
              <a:t>claims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occur</a:t>
            </a:r>
            <a:r>
              <a:rPr lang="nb-NO" sz="1600" dirty="0" smtClean="0"/>
              <a:t> </a:t>
            </a:r>
            <a:r>
              <a:rPr lang="nb-NO" sz="1600" dirty="0" err="1" smtClean="0"/>
              <a:t>regurlarly</a:t>
            </a:r>
            <a:r>
              <a:rPr lang="nb-NO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How do </a:t>
            </a:r>
            <a:r>
              <a:rPr lang="nb-NO" sz="1600" dirty="0" err="1" smtClean="0"/>
              <a:t>we</a:t>
            </a:r>
            <a:r>
              <a:rPr lang="nb-NO" sz="1600" dirty="0" smtClean="0"/>
              <a:t> handle </a:t>
            </a:r>
            <a:r>
              <a:rPr lang="nb-NO" sz="1600" dirty="0" err="1" smtClean="0"/>
              <a:t>large</a:t>
            </a:r>
            <a:r>
              <a:rPr lang="nb-NO" sz="1600" dirty="0" smtClean="0"/>
              <a:t> </a:t>
            </a:r>
            <a:r>
              <a:rPr lang="nb-NO" sz="1600" dirty="0" err="1" smtClean="0"/>
              <a:t>claims</a:t>
            </a:r>
            <a:r>
              <a:rPr lang="nb-NO" sz="1600" dirty="0" smtClean="0"/>
              <a:t>? (</a:t>
            </a:r>
            <a:r>
              <a:rPr lang="nb-NO" sz="1600" dirty="0" err="1" smtClean="0"/>
              <a:t>claims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occur</a:t>
            </a:r>
            <a:r>
              <a:rPr lang="nb-NO" sz="1600" dirty="0" smtClean="0"/>
              <a:t> </a:t>
            </a:r>
            <a:r>
              <a:rPr lang="nb-NO" sz="1600" dirty="0" err="1" smtClean="0"/>
              <a:t>rarely</a:t>
            </a:r>
            <a:r>
              <a:rPr lang="nb-NO" sz="1600" dirty="0" smtClean="0"/>
              <a:t>)</a:t>
            </a:r>
            <a:endParaRPr lang="nb-NO" sz="1600" dirty="0"/>
          </a:p>
        </p:txBody>
      </p:sp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9" name="Avrundet rektangel 8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Non </a:t>
              </a:r>
              <a:r>
                <a:rPr lang="nb-NO" sz="800" dirty="0" err="1" smtClean="0"/>
                <a:t>parametric</a:t>
              </a:r>
              <a:endParaRPr lang="nb-NO" sz="800" dirty="0" smtClean="0"/>
            </a:p>
          </p:txBody>
        </p:sp>
        <p:sp>
          <p:nvSpPr>
            <p:cNvPr id="10" name="Avrundet rektangel 9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4" name="Ellipse 13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687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332210"/>
            <a:ext cx="7848699" cy="936203"/>
          </a:xfrm>
        </p:spPr>
        <p:txBody>
          <a:bodyPr>
            <a:noAutofit/>
          </a:bodyPr>
          <a:lstStyle/>
          <a:p>
            <a:r>
              <a:rPr lang="nb-NO" sz="2800" dirty="0" err="1"/>
              <a:t>Claim</a:t>
            </a:r>
            <a:r>
              <a:rPr lang="nb-NO" sz="2800" dirty="0"/>
              <a:t> </a:t>
            </a:r>
            <a:r>
              <a:rPr lang="nb-NO" sz="2800" dirty="0" err="1"/>
              <a:t>severity</a:t>
            </a:r>
            <a:r>
              <a:rPr lang="nb-NO" sz="2800" dirty="0"/>
              <a:t> </a:t>
            </a:r>
            <a:r>
              <a:rPr lang="nb-NO" sz="2800" dirty="0" err="1"/>
              <a:t>modelling</a:t>
            </a:r>
            <a:r>
              <a:rPr lang="nb-NO" sz="2800" dirty="0"/>
              <a:t> is </a:t>
            </a:r>
            <a:r>
              <a:rPr lang="nb-NO" sz="2800" dirty="0" err="1"/>
              <a:t>about</a:t>
            </a:r>
            <a:r>
              <a:rPr lang="nb-NO" sz="2800" dirty="0"/>
              <a:t> 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err="1" smtClean="0"/>
              <a:t>describing</a:t>
            </a:r>
            <a:r>
              <a:rPr lang="nb-NO" sz="2800" dirty="0" smtClean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variation</a:t>
            </a:r>
            <a:r>
              <a:rPr lang="nb-NO" sz="2800" dirty="0"/>
              <a:t> in </a:t>
            </a:r>
            <a:r>
              <a:rPr lang="nb-NO" sz="2800" dirty="0" err="1"/>
              <a:t>claim</a:t>
            </a:r>
            <a:r>
              <a:rPr lang="nb-NO" sz="2800" dirty="0"/>
              <a:t> </a:t>
            </a:r>
            <a:r>
              <a:rPr lang="nb-NO" sz="2800" dirty="0" err="1"/>
              <a:t>size</a:t>
            </a:r>
            <a:endParaRPr lang="nb-NO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8C278-0D94-42FD-8124-5C901859467C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78961"/>
            <a:ext cx="6348883" cy="374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1115616" y="134076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graph</a:t>
            </a:r>
            <a:r>
              <a:rPr lang="nb-NO" sz="1600" dirty="0" smtClean="0"/>
              <a:t> </a:t>
            </a:r>
            <a:r>
              <a:rPr lang="nb-NO" sz="1600" dirty="0" err="1" smtClean="0"/>
              <a:t>below</a:t>
            </a:r>
            <a:r>
              <a:rPr lang="nb-NO" sz="1600" dirty="0" smtClean="0"/>
              <a:t> shows </a:t>
            </a:r>
            <a:r>
              <a:rPr lang="nb-NO" sz="1600" dirty="0" err="1" smtClean="0"/>
              <a:t>how</a:t>
            </a:r>
            <a:r>
              <a:rPr lang="nb-NO" sz="1600" dirty="0" smtClean="0"/>
              <a:t> </a:t>
            </a:r>
            <a:r>
              <a:rPr lang="nb-NO" sz="1600" dirty="0" err="1" smtClean="0"/>
              <a:t>claim</a:t>
            </a:r>
            <a:r>
              <a:rPr lang="nb-NO" sz="1600" dirty="0" smtClean="0"/>
              <a:t> </a:t>
            </a:r>
            <a:r>
              <a:rPr lang="nb-NO" sz="1600" dirty="0" err="1" smtClean="0"/>
              <a:t>size</a:t>
            </a:r>
            <a:r>
              <a:rPr lang="nb-NO" sz="1600" dirty="0" smtClean="0"/>
              <a:t> </a:t>
            </a:r>
            <a:r>
              <a:rPr lang="nb-NO" sz="1600" dirty="0" err="1" smtClean="0"/>
              <a:t>varies</a:t>
            </a:r>
            <a:r>
              <a:rPr lang="nb-NO" sz="1600" dirty="0" smtClean="0"/>
              <a:t> for water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for houses</a:t>
            </a:r>
            <a:endParaRPr lang="nb-NO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graph</a:t>
            </a:r>
            <a:r>
              <a:rPr lang="nb-NO" sz="1600" dirty="0" smtClean="0"/>
              <a:t> shows data up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97th </a:t>
            </a:r>
            <a:r>
              <a:rPr lang="nb-NO" sz="1600" dirty="0" err="1" smtClean="0"/>
              <a:t>percentile</a:t>
            </a:r>
            <a:endParaRPr lang="nb-NO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shape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fire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and water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</a:t>
            </a:r>
            <a:r>
              <a:rPr lang="nb-NO" sz="1600" dirty="0" err="1" smtClean="0"/>
              <a:t>seem</a:t>
            </a:r>
            <a:r>
              <a:rPr lang="nb-NO" sz="1600" dirty="0" smtClean="0"/>
              <a:t> to be </a:t>
            </a:r>
            <a:r>
              <a:rPr lang="nb-NO" sz="1600" dirty="0" err="1" smtClean="0"/>
              <a:t>quite</a:t>
            </a:r>
            <a:r>
              <a:rPr lang="nb-NO" sz="1600" dirty="0" smtClean="0"/>
              <a:t> different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err="1" smtClean="0"/>
              <a:t>What</a:t>
            </a:r>
            <a:r>
              <a:rPr lang="nb-NO" sz="1600" dirty="0" smtClean="0"/>
              <a:t> </a:t>
            </a:r>
            <a:r>
              <a:rPr lang="nb-NO" sz="1600" dirty="0" err="1" smtClean="0"/>
              <a:t>does</a:t>
            </a:r>
            <a:r>
              <a:rPr lang="nb-NO" sz="1600" dirty="0" smtClean="0"/>
              <a:t> </a:t>
            </a:r>
            <a:r>
              <a:rPr lang="nb-NO" sz="1600" dirty="0" err="1" smtClean="0"/>
              <a:t>this</a:t>
            </a:r>
            <a:r>
              <a:rPr lang="nb-NO" sz="1600" dirty="0" smtClean="0"/>
              <a:t> </a:t>
            </a:r>
            <a:r>
              <a:rPr lang="nb-NO" sz="1600" dirty="0" err="1" smtClean="0"/>
              <a:t>suggest</a:t>
            </a:r>
            <a:r>
              <a:rPr lang="nb-NO" sz="1600" dirty="0" smtClean="0"/>
              <a:t> </a:t>
            </a:r>
            <a:r>
              <a:rPr lang="nb-NO" sz="1600" dirty="0" err="1" smtClean="0"/>
              <a:t>about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drivers </a:t>
            </a:r>
            <a:r>
              <a:rPr lang="nb-NO" sz="1600" dirty="0" err="1" smtClean="0"/>
              <a:t>of</a:t>
            </a:r>
            <a:r>
              <a:rPr lang="nb-NO" sz="1600" dirty="0" smtClean="0"/>
              <a:t> fire </a:t>
            </a:r>
            <a:r>
              <a:rPr lang="nb-NO" sz="1600" dirty="0" err="1" smtClean="0"/>
              <a:t>claims</a:t>
            </a:r>
            <a:r>
              <a:rPr lang="nb-NO" sz="1600" dirty="0" smtClean="0"/>
              <a:t> and water </a:t>
            </a:r>
            <a:r>
              <a:rPr lang="nb-NO" sz="1600" dirty="0" err="1" smtClean="0"/>
              <a:t>claims</a:t>
            </a:r>
            <a:r>
              <a:rPr lang="nb-NO" sz="16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600" dirty="0" err="1" smtClean="0"/>
              <a:t>Any</a:t>
            </a:r>
            <a:r>
              <a:rPr lang="nb-NO" sz="1600" dirty="0" smtClean="0"/>
              <a:t> </a:t>
            </a:r>
            <a:r>
              <a:rPr lang="nb-NO" sz="1600" dirty="0" err="1" smtClean="0"/>
              <a:t>implications</a:t>
            </a:r>
            <a:r>
              <a:rPr lang="nb-NO" sz="1600" dirty="0" smtClean="0"/>
              <a:t> for </a:t>
            </a:r>
            <a:r>
              <a:rPr lang="nb-NO" sz="1600" dirty="0" err="1" smtClean="0"/>
              <a:t>pricing</a:t>
            </a:r>
            <a:r>
              <a:rPr lang="nb-NO" sz="1600" dirty="0" smtClean="0"/>
              <a:t>?</a:t>
            </a:r>
            <a:endParaRPr lang="nb-NO" sz="1600" dirty="0"/>
          </a:p>
        </p:txBody>
      </p:sp>
      <p:grpSp>
        <p:nvGrpSpPr>
          <p:cNvPr id="8" name="Gruppe 7"/>
          <p:cNvGrpSpPr/>
          <p:nvPr/>
        </p:nvGrpSpPr>
        <p:grpSpPr>
          <a:xfrm>
            <a:off x="7499176" y="295674"/>
            <a:ext cx="1440160" cy="1098588"/>
            <a:chOff x="1547664" y="2996952"/>
            <a:chExt cx="4680520" cy="3024336"/>
          </a:xfrm>
        </p:grpSpPr>
        <p:sp>
          <p:nvSpPr>
            <p:cNvPr id="10" name="Avrundet rektangel 9"/>
            <p:cNvSpPr/>
            <p:nvPr/>
          </p:nvSpPr>
          <p:spPr>
            <a:xfrm>
              <a:off x="1547664" y="2996952"/>
              <a:ext cx="4680520" cy="45720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Non </a:t>
              </a:r>
              <a:r>
                <a:rPr lang="nb-NO" sz="800" dirty="0" err="1" smtClean="0"/>
                <a:t>parametric</a:t>
              </a:r>
              <a:endParaRPr lang="nb-NO" sz="800" dirty="0" smtClean="0"/>
            </a:p>
          </p:txBody>
        </p:sp>
        <p:sp>
          <p:nvSpPr>
            <p:cNvPr id="11" name="Avrundet rektangel 10"/>
            <p:cNvSpPr/>
            <p:nvPr/>
          </p:nvSpPr>
          <p:spPr>
            <a:xfrm>
              <a:off x="1547664" y="3615889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Log-normal, Gamma</a:t>
              </a:r>
            </a:p>
          </p:txBody>
        </p:sp>
        <p:sp>
          <p:nvSpPr>
            <p:cNvPr id="12" name="Avrundet rektangel 11"/>
            <p:cNvSpPr/>
            <p:nvPr/>
          </p:nvSpPr>
          <p:spPr>
            <a:xfrm>
              <a:off x="1547664" y="4267944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The Pareto</a:t>
              </a:r>
            </a:p>
          </p:txBody>
        </p:sp>
        <p:sp>
          <p:nvSpPr>
            <p:cNvPr id="13" name="Avrundet rektangel 12"/>
            <p:cNvSpPr/>
            <p:nvPr/>
          </p:nvSpPr>
          <p:spPr>
            <a:xfrm>
              <a:off x="1547664" y="4916016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smtClean="0"/>
                <a:t>Extreme </a:t>
              </a:r>
              <a:r>
                <a:rPr lang="nb-NO" sz="800" dirty="0" err="1" smtClean="0"/>
                <a:t>value</a:t>
              </a:r>
              <a:endParaRPr lang="nb-NO" sz="800" dirty="0" smtClean="0"/>
            </a:p>
          </p:txBody>
        </p:sp>
        <p:sp>
          <p:nvSpPr>
            <p:cNvPr id="14" name="Avrundet rektangel 13"/>
            <p:cNvSpPr/>
            <p:nvPr/>
          </p:nvSpPr>
          <p:spPr>
            <a:xfrm>
              <a:off x="1547664" y="5564088"/>
              <a:ext cx="4680520" cy="4572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Clr>
                  <a:schemeClr val="accent2"/>
                </a:buClr>
                <a:buFont typeface="Wingdings" pitchFamily="2" charset="2"/>
                <a:buNone/>
              </a:pPr>
              <a:r>
                <a:rPr lang="nb-NO" sz="800" dirty="0" err="1" smtClean="0"/>
                <a:t>Searching</a:t>
              </a:r>
              <a:endParaRPr lang="nb-NO" sz="800" dirty="0" smtClean="0"/>
            </a:p>
          </p:txBody>
        </p:sp>
      </p:grpSp>
      <p:sp>
        <p:nvSpPr>
          <p:cNvPr id="15" name="Ellipse 14"/>
          <p:cNvSpPr/>
          <p:nvPr/>
        </p:nvSpPr>
        <p:spPr>
          <a:xfrm>
            <a:off x="7427168" y="260648"/>
            <a:ext cx="1537320" cy="172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9748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NB Main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C9C9C9"/>
      </a:accent1>
      <a:accent2>
        <a:srgbClr val="007272"/>
      </a:accent2>
      <a:accent3>
        <a:srgbClr val="77278A"/>
      </a:accent3>
      <a:accent4>
        <a:srgbClr val="49B1DE"/>
      </a:accent4>
      <a:accent5>
        <a:srgbClr val="E76A0B"/>
      </a:accent5>
      <a:accent6>
        <a:srgbClr val="9F111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1625</Words>
  <Application>Microsoft Office PowerPoint</Application>
  <PresentationFormat>Skjermfremvisning (4:3)</PresentationFormat>
  <Paragraphs>537</Paragraphs>
  <Slides>47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47</vt:i4>
      </vt:variant>
    </vt:vector>
  </HeadingPairs>
  <TitlesOfParts>
    <vt:vector size="49" baseType="lpstr">
      <vt:lpstr>blank</vt:lpstr>
      <vt:lpstr>Equation</vt:lpstr>
      <vt:lpstr>Non-life insurance mathematics</vt:lpstr>
      <vt:lpstr>Key ratios – claim frequency</vt:lpstr>
      <vt:lpstr>The model (Section 8.4)</vt:lpstr>
      <vt:lpstr>Introduction to reserving</vt:lpstr>
      <vt:lpstr>Imagine you want to build a reserve risk model</vt:lpstr>
      <vt:lpstr>Overview</vt:lpstr>
      <vt:lpstr>The ultimate goal for calculating the pure premium is pricing</vt:lpstr>
      <vt:lpstr>Claim severity modelling is about  describing the variation in claim size</vt:lpstr>
      <vt:lpstr>Claim severity modelling is about  describing the variation in claim size</vt:lpstr>
      <vt:lpstr>The ultimate goal for calculating the  pure premium is pricing</vt:lpstr>
      <vt:lpstr>Example</vt:lpstr>
      <vt:lpstr>Scale families of distributions</vt:lpstr>
      <vt:lpstr>Fitting a scale family</vt:lpstr>
      <vt:lpstr>Fitting a scale family</vt:lpstr>
      <vt:lpstr>Shifted distributions</vt:lpstr>
      <vt:lpstr>Skewness as simple description of shape</vt:lpstr>
      <vt:lpstr>Non-parametric estimation</vt:lpstr>
      <vt:lpstr>TPL</vt:lpstr>
      <vt:lpstr>Hull</vt:lpstr>
      <vt:lpstr>The log-normal family</vt:lpstr>
      <vt:lpstr>Log-normal sampling (Algoritm 2.5)</vt:lpstr>
      <vt:lpstr>The lognormal family</vt:lpstr>
      <vt:lpstr>The Gamma family</vt:lpstr>
      <vt:lpstr>Example of Gamma distribution</vt:lpstr>
      <vt:lpstr>Example: car insurance</vt:lpstr>
      <vt:lpstr>Comparisons of Gamma and lognormal</vt:lpstr>
      <vt:lpstr>Comparison of Gamma and  lognormal - fit</vt:lpstr>
      <vt:lpstr>Comparison of Gamma  and lognormal – type 3</vt:lpstr>
      <vt:lpstr>QQ plot Gamma model</vt:lpstr>
      <vt:lpstr>QQ plot log normal model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Conclusions so far</vt:lpstr>
      <vt:lpstr>Comparison of Gamma  and lognormal - fit</vt:lpstr>
      <vt:lpstr>Comparison of Gamma  and lognormal – type 3</vt:lpstr>
      <vt:lpstr>QQ plot Gamma</vt:lpstr>
      <vt:lpstr>QQ plot Gamma model  without zero claims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DnB NOR 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Non-life insurance mathematics</dc:title>
  <dc:creator>Haavardsson, Nils Fridthjov</dc:creator>
  <cp:lastModifiedBy>Haavardsson, Nils Fridthjov</cp:lastModifiedBy>
  <cp:revision>3</cp:revision>
  <dcterms:created xsi:type="dcterms:W3CDTF">2013-07-22T14:26:45Z</dcterms:created>
  <dcterms:modified xsi:type="dcterms:W3CDTF">2013-08-11T10:50:34Z</dcterms:modified>
</cp:coreProperties>
</file>