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85" r:id="rId4"/>
    <p:sldId id="287" r:id="rId5"/>
    <p:sldId id="288" r:id="rId6"/>
    <p:sldId id="290" r:id="rId7"/>
    <p:sldId id="293" r:id="rId8"/>
    <p:sldId id="294" r:id="rId9"/>
    <p:sldId id="295" r:id="rId10"/>
    <p:sldId id="296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6.wmf"/><Relationship Id="rId1" Type="http://schemas.openxmlformats.org/officeDocument/2006/relationships/image" Target="../media/image28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3" y="332210"/>
            <a:ext cx="7875590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59443" y="6569076"/>
            <a:ext cx="6172552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873124" y="1341438"/>
            <a:ext cx="7875589" cy="460784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C700-9842-4AFE-9687-13D471D013C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36350673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74712" y="332210"/>
            <a:ext cx="7848699" cy="93620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60687" y="6569076"/>
            <a:ext cx="6171307" cy="288924"/>
          </a:xfrm>
        </p:spPr>
        <p:txBody>
          <a:bodyPr tIns="36000" bIns="0">
            <a:normAutofit/>
          </a:bodyPr>
          <a:lstStyle>
            <a:lvl1pPr marL="0" indent="0">
              <a:buFontTx/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464" y="116633"/>
            <a:ext cx="3888000" cy="176263"/>
          </a:xfrm>
        </p:spPr>
        <p:txBody>
          <a:bodyPr lIns="36000" tIns="18000" rIns="0" bIns="18000">
            <a:normAutofit/>
          </a:bodyPr>
          <a:lstStyle>
            <a:lvl1pPr marL="0" indent="0" algn="r">
              <a:buFontTx/>
              <a:buNone/>
              <a:defRPr sz="10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C278-0D94-42FD-8124-5C901859467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0636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8B76-AD4E-4E24-AF28-CB0F88EF905D}" type="datetimeFigureOut">
              <a:rPr lang="nb-NO" smtClean="0"/>
              <a:pPr/>
              <a:t>02.10.2013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BF81-A6F7-4A24-A249-E76BC1AF49D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5" r:id="rId20"/>
    <p:sldLayoutId id="2147483686" r:id="rId21"/>
    <p:sldLayoutId id="2147483687" r:id="rId22"/>
    <p:sldLayoutId id="2147483688" r:id="rId23"/>
    <p:sldLayoutId id="2147483689" r:id="rId24"/>
    <p:sldLayoutId id="2147483690" r:id="rId25"/>
    <p:sldLayoutId id="2147483691" r:id="rId26"/>
    <p:sldLayoutId id="2147483692" r:id="rId27"/>
    <p:sldLayoutId id="2147483693" r:id="rId28"/>
    <p:sldLayoutId id="2147483694" r:id="rId29"/>
    <p:sldLayoutId id="2147483695" r:id="rId3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51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6696744" cy="1082675"/>
          </a:xfrm>
        </p:spPr>
        <p:txBody>
          <a:bodyPr/>
          <a:lstStyle/>
          <a:p>
            <a:r>
              <a:rPr lang="nb-NO" sz="3200" dirty="0" err="1" smtClean="0"/>
              <a:t>Non-life</a:t>
            </a:r>
            <a:r>
              <a:rPr lang="nb-NO" sz="3200" dirty="0" smtClean="0"/>
              <a:t> </a:t>
            </a:r>
            <a:r>
              <a:rPr lang="nb-NO" sz="3200" dirty="0" err="1" smtClean="0"/>
              <a:t>insurance</a:t>
            </a:r>
            <a:r>
              <a:rPr lang="nb-NO" sz="3200" dirty="0" smtClean="0"/>
              <a:t> </a:t>
            </a:r>
            <a:r>
              <a:rPr lang="nb-NO" sz="3200" dirty="0" err="1" smtClean="0"/>
              <a:t>mathematics</a:t>
            </a:r>
            <a:endParaRPr lang="nb-NO" sz="32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873125" y="3357563"/>
            <a:ext cx="6311900" cy="1752600"/>
          </a:xfrm>
        </p:spPr>
        <p:txBody>
          <a:bodyPr/>
          <a:lstStyle/>
          <a:p>
            <a:r>
              <a:rPr lang="nb-NO" sz="2000" dirty="0" smtClean="0"/>
              <a:t>Nils F. Haavardsson, University </a:t>
            </a:r>
            <a:r>
              <a:rPr lang="nb-NO" sz="2000" dirty="0" err="1" smtClean="0"/>
              <a:t>of</a:t>
            </a:r>
            <a:r>
              <a:rPr lang="nb-NO" sz="2000" dirty="0" smtClean="0"/>
              <a:t> Oslo and DNB Skadeforsikring</a:t>
            </a:r>
          </a:p>
        </p:txBody>
      </p:sp>
    </p:spTree>
    <p:extLst>
      <p:ext uri="{BB962C8B-B14F-4D97-AF65-F5344CB8AC3E}">
        <p14:creationId xmlns:p14="http://schemas.microsoft.com/office/powerpoint/2010/main" xmlns="" val="23135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16710" y="1196752"/>
            <a:ext cx="681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incremental</a:t>
            </a:r>
            <a:r>
              <a:rPr lang="nb-NO" sz="1600" dirty="0" smtClean="0"/>
              <a:t> settlement </a:t>
            </a:r>
            <a:r>
              <a:rPr lang="nb-NO" sz="1600" dirty="0" err="1" smtClean="0"/>
              <a:t>amounts</a:t>
            </a:r>
            <a:r>
              <a:rPr lang="nb-NO" sz="1600" dirty="0" smtClean="0"/>
              <a:t> from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amounts</a:t>
            </a:r>
            <a:endParaRPr lang="nb-NO" sz="1600" dirty="0"/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3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452" y="2126447"/>
            <a:ext cx="4324980" cy="255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1954" y="2348880"/>
            <a:ext cx="3434298" cy="174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ktangel 1"/>
          <p:cNvSpPr/>
          <p:nvPr/>
        </p:nvSpPr>
        <p:spPr>
          <a:xfrm rot="-1680000">
            <a:off x="1778359" y="3730326"/>
            <a:ext cx="3607766" cy="20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ktangel 20"/>
          <p:cNvSpPr/>
          <p:nvPr/>
        </p:nvSpPr>
        <p:spPr>
          <a:xfrm rot="-1680000">
            <a:off x="2339262" y="3842251"/>
            <a:ext cx="3040354" cy="211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ktangel 23"/>
          <p:cNvSpPr/>
          <p:nvPr/>
        </p:nvSpPr>
        <p:spPr>
          <a:xfrm rot="-1680000">
            <a:off x="2820534" y="3981888"/>
            <a:ext cx="2502588" cy="2015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/>
          <p:cNvSpPr/>
          <p:nvPr/>
        </p:nvSpPr>
        <p:spPr>
          <a:xfrm rot="-1680000">
            <a:off x="3265033" y="4094317"/>
            <a:ext cx="2069504" cy="160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ktangel 25"/>
          <p:cNvSpPr/>
          <p:nvPr/>
        </p:nvSpPr>
        <p:spPr>
          <a:xfrm rot="-1680000">
            <a:off x="3494145" y="4254006"/>
            <a:ext cx="1703182" cy="1168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ktangel 26"/>
          <p:cNvSpPr/>
          <p:nvPr/>
        </p:nvSpPr>
        <p:spPr>
          <a:xfrm rot="-1680000">
            <a:off x="3819225" y="4321843"/>
            <a:ext cx="1396282" cy="2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ktangel 27"/>
          <p:cNvSpPr/>
          <p:nvPr/>
        </p:nvSpPr>
        <p:spPr>
          <a:xfrm rot="-1680000">
            <a:off x="4245397" y="4448594"/>
            <a:ext cx="945214" cy="209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Rett pil 28"/>
          <p:cNvCxnSpPr>
            <a:stCxn id="2" idx="3"/>
          </p:cNvCxnSpPr>
          <p:nvPr/>
        </p:nvCxnSpPr>
        <p:spPr>
          <a:xfrm flipV="1">
            <a:off x="5174976" y="2848353"/>
            <a:ext cx="769060" cy="13943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pil 29"/>
          <p:cNvCxnSpPr/>
          <p:nvPr/>
        </p:nvCxnSpPr>
        <p:spPr>
          <a:xfrm flipV="1">
            <a:off x="5223956" y="2987784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flipV="1">
            <a:off x="5151948" y="3203808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pil 32"/>
          <p:cNvCxnSpPr/>
          <p:nvPr/>
        </p:nvCxnSpPr>
        <p:spPr>
          <a:xfrm flipV="1">
            <a:off x="5151948" y="3419832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/>
          <p:nvPr/>
        </p:nvCxnSpPr>
        <p:spPr>
          <a:xfrm flipV="1">
            <a:off x="5151948" y="3635856"/>
            <a:ext cx="720080" cy="2251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/>
          <p:nvPr/>
        </p:nvCxnSpPr>
        <p:spPr>
          <a:xfrm flipV="1">
            <a:off x="5012432" y="3789040"/>
            <a:ext cx="859596" cy="30100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 flipV="1">
            <a:off x="5151948" y="3992091"/>
            <a:ext cx="859596" cy="30100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Sylinder 37"/>
          <p:cNvSpPr txBox="1"/>
          <p:nvPr/>
        </p:nvSpPr>
        <p:spPr>
          <a:xfrm>
            <a:off x="611560" y="4710043"/>
            <a:ext cx="7852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Group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by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in </a:t>
            </a:r>
            <a:r>
              <a:rPr lang="nb-NO" sz="1400" dirty="0" err="1" smtClean="0"/>
              <a:t>which</a:t>
            </a:r>
            <a:r>
              <a:rPr lang="nb-NO" sz="1400" dirty="0" smtClean="0"/>
              <a:t> </a:t>
            </a:r>
            <a:r>
              <a:rPr lang="nb-NO" sz="1400" dirty="0" err="1" smtClean="0"/>
              <a:t>they</a:t>
            </a:r>
            <a:r>
              <a:rPr lang="nb-NO" sz="1400" dirty="0" smtClean="0"/>
              <a:t> </a:t>
            </a:r>
            <a:r>
              <a:rPr lang="nb-NO" sz="1400" dirty="0" err="1" smtClean="0"/>
              <a:t>will</a:t>
            </a:r>
            <a:r>
              <a:rPr lang="nb-NO" sz="1400" dirty="0" smtClean="0"/>
              <a:t> be </a:t>
            </a:r>
            <a:r>
              <a:rPr lang="nb-NO" sz="1400" dirty="0" err="1" smtClean="0"/>
              <a:t>settled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cash </a:t>
            </a:r>
            <a:r>
              <a:rPr lang="nb-NO" sz="1400" dirty="0" err="1" smtClean="0"/>
              <a:t>flows</a:t>
            </a:r>
            <a:r>
              <a:rPr lang="nb-NO" sz="1400" dirty="0" smtClean="0"/>
              <a:t> </a:t>
            </a:r>
            <a:r>
              <a:rPr lang="nb-NO" sz="1400" dirty="0" err="1" smtClean="0"/>
              <a:t>can</a:t>
            </a:r>
            <a:r>
              <a:rPr lang="nb-NO" sz="1400" dirty="0" smtClean="0"/>
              <a:t> </a:t>
            </a:r>
            <a:r>
              <a:rPr lang="nb-NO" sz="1400" dirty="0" err="1" smtClean="0"/>
              <a:t>then</a:t>
            </a:r>
            <a:r>
              <a:rPr lang="nb-NO" sz="1400" dirty="0" smtClean="0"/>
              <a:t> be </a:t>
            </a:r>
            <a:r>
              <a:rPr lang="nb-NO" sz="1400" dirty="0" err="1" smtClean="0"/>
              <a:t>discounted</a:t>
            </a:r>
            <a:r>
              <a:rPr lang="nb-NO" sz="1400" dirty="0" smtClean="0"/>
              <a:t> to </a:t>
            </a:r>
            <a:r>
              <a:rPr lang="nb-NO" sz="1400" dirty="0" err="1" smtClean="0"/>
              <a:t>determine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technical</a:t>
            </a:r>
            <a:r>
              <a:rPr lang="nb-NO" sz="1400" dirty="0" smtClean="0"/>
              <a:t> </a:t>
            </a:r>
            <a:r>
              <a:rPr lang="nb-NO" sz="1400" dirty="0" err="1" smtClean="0"/>
              <a:t>provisions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Norwegian State </a:t>
            </a:r>
            <a:r>
              <a:rPr lang="nb-NO" sz="1400" dirty="0" err="1" smtClean="0"/>
              <a:t>Treasury</a:t>
            </a:r>
            <a:r>
              <a:rPr lang="nb-NO" sz="1400" dirty="0" smtClean="0"/>
              <a:t> Bonds (Statsobligasjoner in Norwegian) </a:t>
            </a:r>
            <a:r>
              <a:rPr lang="nb-NO" sz="1400" dirty="0" err="1" smtClean="0"/>
              <a:t>may</a:t>
            </a:r>
            <a:r>
              <a:rPr lang="nb-NO" sz="1400" dirty="0" smtClean="0"/>
              <a:t> be used as </a:t>
            </a:r>
            <a:r>
              <a:rPr lang="nb-NO" sz="1400" dirty="0" err="1" smtClean="0"/>
              <a:t>discount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endParaRPr lang="nb-NO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Example</a:t>
            </a:r>
            <a:r>
              <a:rPr lang="nb-NO" sz="1400" dirty="0" smtClean="0"/>
              <a:t>: a cash </a:t>
            </a:r>
            <a:r>
              <a:rPr lang="nb-NO" sz="1400" dirty="0" err="1" smtClean="0"/>
              <a:t>flow</a:t>
            </a:r>
            <a:r>
              <a:rPr lang="nb-NO" sz="1400" dirty="0" smtClean="0"/>
              <a:t> due in 2017 is </a:t>
            </a:r>
            <a:r>
              <a:rPr lang="nb-NO" sz="1400" dirty="0" err="1" smtClean="0"/>
              <a:t>discounted</a:t>
            </a:r>
            <a:r>
              <a:rPr lang="nb-NO" sz="1400" dirty="0" smtClean="0"/>
              <a:t> </a:t>
            </a:r>
            <a:r>
              <a:rPr lang="nb-NO" sz="1400" dirty="0" err="1" smtClean="0"/>
              <a:t>with</a:t>
            </a:r>
            <a:r>
              <a:rPr lang="nb-NO" sz="1400" dirty="0" smtClean="0"/>
              <a:t> a 4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old</a:t>
            </a:r>
            <a:r>
              <a:rPr lang="nb-NO" sz="1400" dirty="0" smtClean="0"/>
              <a:t> Norwegian State </a:t>
            </a:r>
            <a:r>
              <a:rPr lang="nb-NO" sz="1400" dirty="0" err="1" smtClean="0"/>
              <a:t>Treasury</a:t>
            </a:r>
            <a:r>
              <a:rPr lang="nb-NO" sz="1400" dirty="0" smtClean="0"/>
              <a:t> Bond etc. </a:t>
            </a:r>
            <a:r>
              <a:rPr lang="nb-NO" sz="1400" dirty="0" err="1" smtClean="0"/>
              <a:t>Why</a:t>
            </a:r>
            <a:r>
              <a:rPr lang="nb-NO" sz="1400" dirty="0" smtClean="0"/>
              <a:t> do </a:t>
            </a:r>
            <a:r>
              <a:rPr lang="nb-NO" sz="1400" dirty="0" err="1" smtClean="0"/>
              <a:t>we</a:t>
            </a:r>
            <a:r>
              <a:rPr lang="nb-NO" sz="1400" dirty="0" smtClean="0"/>
              <a:t> hope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does</a:t>
            </a:r>
            <a:r>
              <a:rPr lang="nb-NO" sz="1400" dirty="0" smtClean="0"/>
              <a:t> not </a:t>
            </a:r>
            <a:r>
              <a:rPr lang="nb-NO" sz="1400" dirty="0" err="1" smtClean="0"/>
              <a:t>exceed</a:t>
            </a:r>
            <a:r>
              <a:rPr lang="nb-NO" sz="1400" dirty="0" smtClean="0"/>
              <a:t> 10 ??</a:t>
            </a:r>
          </a:p>
        </p:txBody>
      </p:sp>
    </p:spTree>
    <p:extLst>
      <p:ext uri="{BB962C8B-B14F-4D97-AF65-F5344CB8AC3E}">
        <p14:creationId xmlns:p14="http://schemas.microsoft.com/office/powerpoint/2010/main" xmlns="" val="100638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It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useful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predict</a:t>
            </a:r>
            <a:r>
              <a:rPr lang="sv-SE" dirty="0" smtClean="0"/>
              <a:t> loss </a:t>
            </a:r>
            <a:r>
              <a:rPr lang="sv-SE" dirty="0" err="1" smtClean="0"/>
              <a:t>ratio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4046-D20D-4057-B2D7-08DC4F8CDF6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615AB9-2739-4326-9977-D39F06C7507B}" type="datetime4">
              <a:rPr lang="en-GB" smtClean="0"/>
              <a:pPr/>
              <a:t>02 October 2013</a:t>
            </a:fld>
            <a:endParaRPr lang="en-GB"/>
          </a:p>
        </p:txBody>
      </p:sp>
      <p:pic>
        <p:nvPicPr>
          <p:cNvPr id="12288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8936" y="1556792"/>
            <a:ext cx="4858573" cy="1225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67214"/>
            <a:ext cx="3652735" cy="260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67214"/>
            <a:ext cx="3704953" cy="277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15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Overview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12</a:t>
            </a:fld>
            <a:endParaRPr lang="nb-NO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76872"/>
            <a:ext cx="61722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6064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Overview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session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13</a:t>
            </a:fld>
            <a:endParaRPr lang="nb-NO" dirty="0"/>
          </a:p>
        </p:txBody>
      </p:sp>
      <p:sp>
        <p:nvSpPr>
          <p:cNvPr id="6" name="Avrundet rektangel 5"/>
          <p:cNvSpPr/>
          <p:nvPr/>
        </p:nvSpPr>
        <p:spPr>
          <a:xfrm>
            <a:off x="1547664" y="2856919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An </a:t>
            </a:r>
            <a:r>
              <a:rPr lang="nb-NO" sz="1200" dirty="0" err="1" smtClean="0"/>
              <a:t>example</a:t>
            </a:r>
            <a:endParaRPr lang="nb-NO" sz="1200" dirty="0" smtClean="0"/>
          </a:p>
        </p:txBody>
      </p:sp>
      <p:sp>
        <p:nvSpPr>
          <p:cNvPr id="7" name="Avrundet rektangel 6"/>
          <p:cNvSpPr/>
          <p:nvPr/>
        </p:nvSpPr>
        <p:spPr>
          <a:xfrm>
            <a:off x="1547664" y="3475856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Stochastic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reserving</a:t>
            </a:r>
            <a:r>
              <a:rPr lang="nb-NO" sz="1200" dirty="0" smtClean="0"/>
              <a:t> in non-</a:t>
            </a:r>
            <a:r>
              <a:rPr lang="nb-NO" sz="1200" dirty="0" err="1" smtClean="0"/>
              <a:t>life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endParaRPr lang="nb-NO" sz="1200" dirty="0" smtClean="0"/>
          </a:p>
        </p:txBody>
      </p:sp>
      <p:sp>
        <p:nvSpPr>
          <p:cNvPr id="11" name="Avrundet rektangel 10"/>
          <p:cNvSpPr/>
          <p:nvPr/>
        </p:nvSpPr>
        <p:spPr>
          <a:xfrm>
            <a:off x="1547664" y="2208847"/>
            <a:ext cx="468052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</a:t>
            </a:r>
            <a:r>
              <a:rPr lang="nb-NO" sz="1200" dirty="0" err="1" smtClean="0"/>
              <a:t>Bornhuetter</a:t>
            </a:r>
            <a:r>
              <a:rPr lang="nb-NO" sz="1200" dirty="0" smtClean="0"/>
              <a:t> Ferguson </a:t>
            </a:r>
            <a:r>
              <a:rPr lang="nb-NO" sz="1200" dirty="0" err="1" smtClean="0"/>
              <a:t>model</a:t>
            </a:r>
            <a:endParaRPr lang="nb-NO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56635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332210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Bornhuetter</a:t>
            </a:r>
            <a:r>
              <a:rPr lang="nb-NO" sz="2800" dirty="0" smtClean="0"/>
              <a:t>-Ferguson </a:t>
            </a:r>
            <a:r>
              <a:rPr lang="nb-NO" sz="2800" dirty="0" err="1" smtClean="0"/>
              <a:t>method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14</a:t>
            </a:fld>
            <a:endParaRPr lang="nb-NO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268760"/>
            <a:ext cx="8271775" cy="735160"/>
          </a:xfrm>
          <a:prstGeom prst="rect">
            <a:avLst/>
          </a:prstGeom>
        </p:spPr>
        <p:txBody>
          <a:bodyPr/>
          <a:lstStyle>
            <a:lvl1pPr marL="266700" indent="-2667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The </a:t>
            </a:r>
            <a:r>
              <a:rPr lang="sv-SE" dirty="0" err="1" smtClean="0"/>
              <a:t>Bornhuetter</a:t>
            </a:r>
            <a:r>
              <a:rPr lang="sv-SE" dirty="0" smtClean="0"/>
              <a:t>-Ferguson </a:t>
            </a:r>
            <a:r>
              <a:rPr lang="sv-SE" dirty="0" err="1" smtClean="0"/>
              <a:t>method</a:t>
            </a:r>
            <a:r>
              <a:rPr lang="sv-SE" dirty="0" smtClean="0"/>
              <a:t> is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sophisticated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the Naive loss </a:t>
            </a:r>
            <a:r>
              <a:rPr lang="sv-SE" dirty="0" err="1" smtClean="0"/>
              <a:t>method</a:t>
            </a:r>
            <a:endParaRPr lang="sv-SE" dirty="0" smtClean="0"/>
          </a:p>
          <a:p>
            <a:r>
              <a:rPr lang="sv-SE" dirty="0" smtClean="0"/>
              <a:t>It looks on </a:t>
            </a:r>
            <a:r>
              <a:rPr lang="sv-SE" dirty="0" err="1" smtClean="0"/>
              <a:t>where</a:t>
            </a:r>
            <a:r>
              <a:rPr lang="sv-SE" dirty="0" smtClean="0"/>
              <a:t> in </a:t>
            </a:r>
            <a:r>
              <a:rPr lang="sv-SE" dirty="0" err="1" smtClean="0"/>
              <a:t>time</a:t>
            </a:r>
            <a:r>
              <a:rPr lang="sv-SE" dirty="0" smtClean="0"/>
              <a:t> </a:t>
            </a:r>
            <a:r>
              <a:rPr lang="sv-SE" dirty="0" err="1" smtClean="0"/>
              <a:t>claims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</a:t>
            </a:r>
            <a:r>
              <a:rPr lang="sv-SE" dirty="0" err="1" smtClean="0"/>
              <a:t>reported</a:t>
            </a:r>
            <a:r>
              <a:rPr lang="sv-SE" dirty="0" smtClean="0"/>
              <a:t> or </a:t>
            </a:r>
            <a:r>
              <a:rPr lang="sv-SE" dirty="0" err="1" smtClean="0"/>
              <a:t>paid</a:t>
            </a:r>
            <a:endParaRPr lang="sv-SE" dirty="0" smtClean="0"/>
          </a:p>
          <a:p>
            <a:r>
              <a:rPr lang="sv-SE" dirty="0" smtClean="0"/>
              <a:t>It is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similar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an </a:t>
            </a:r>
            <a:r>
              <a:rPr lang="sv-SE" dirty="0" err="1" smtClean="0"/>
              <a:t>ordinary</a:t>
            </a:r>
            <a:r>
              <a:rPr lang="sv-SE" dirty="0" smtClean="0"/>
              <a:t> budgeting </a:t>
            </a:r>
            <a:r>
              <a:rPr lang="sv-SE" dirty="0" err="1" smtClean="0"/>
              <a:t>model</a:t>
            </a:r>
            <a:r>
              <a:rPr lang="sv-SE" dirty="0" smtClean="0"/>
              <a:t> </a:t>
            </a:r>
            <a:r>
              <a:rPr lang="sv-SE" dirty="0" err="1" smtClean="0"/>
              <a:t>used</a:t>
            </a:r>
            <a:r>
              <a:rPr lang="sv-SE" dirty="0" smtClean="0"/>
              <a:t> by </a:t>
            </a:r>
            <a:r>
              <a:rPr lang="sv-SE" dirty="0" err="1" smtClean="0"/>
              <a:t>businesses</a:t>
            </a:r>
            <a:endParaRPr lang="sv-SE" dirty="0" smtClean="0"/>
          </a:p>
          <a:p>
            <a:r>
              <a:rPr lang="sv-SE" dirty="0" err="1" smtClean="0"/>
              <a:t>You</a:t>
            </a:r>
            <a:r>
              <a:rPr lang="sv-SE" dirty="0" smtClean="0"/>
              <a:t> budget for </a:t>
            </a:r>
            <a:r>
              <a:rPr lang="sv-SE" dirty="0" err="1" smtClean="0"/>
              <a:t>future</a:t>
            </a:r>
            <a:r>
              <a:rPr lang="sv-SE" dirty="0" smtClean="0"/>
              <a:t> </a:t>
            </a:r>
            <a:r>
              <a:rPr lang="sv-SE" dirty="0" err="1" smtClean="0"/>
              <a:t>claims</a:t>
            </a:r>
            <a:r>
              <a:rPr lang="sv-SE" dirty="0" smtClean="0"/>
              <a:t> by period</a:t>
            </a:r>
          </a:p>
          <a:p>
            <a:r>
              <a:rPr lang="sv-SE" dirty="0" smtClean="0"/>
              <a:t>The </a:t>
            </a:r>
            <a:r>
              <a:rPr lang="sv-SE" dirty="0" err="1" smtClean="0"/>
              <a:t>sum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future</a:t>
            </a:r>
            <a:r>
              <a:rPr lang="sv-SE" dirty="0" smtClean="0"/>
              <a:t> budgeted </a:t>
            </a:r>
            <a:r>
              <a:rPr lang="sv-SE" dirty="0" err="1" smtClean="0"/>
              <a:t>claims</a:t>
            </a:r>
            <a:r>
              <a:rPr lang="sv-SE" dirty="0" smtClean="0"/>
              <a:t> is the IBNR </a:t>
            </a:r>
            <a:r>
              <a:rPr lang="sv-SE" dirty="0" err="1" smtClean="0"/>
              <a:t>reserve</a:t>
            </a:r>
            <a:endParaRPr lang="sv-SE" dirty="0" smtClean="0"/>
          </a:p>
          <a:p>
            <a:endParaRPr lang="sv-SE" dirty="0"/>
          </a:p>
        </p:txBody>
      </p:sp>
      <p:grpSp>
        <p:nvGrpSpPr>
          <p:cNvPr id="7" name="Gruppe 6"/>
          <p:cNvGrpSpPr/>
          <p:nvPr/>
        </p:nvGrpSpPr>
        <p:grpSpPr>
          <a:xfrm>
            <a:off x="7211144" y="193651"/>
            <a:ext cx="1512168" cy="687071"/>
            <a:chOff x="1547664" y="2208847"/>
            <a:chExt cx="4680520" cy="1724209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1" name="Ellipse 10"/>
          <p:cNvSpPr/>
          <p:nvPr/>
        </p:nvSpPr>
        <p:spPr>
          <a:xfrm>
            <a:off x="7211144" y="188640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747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332210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Bornhuetter</a:t>
            </a:r>
            <a:r>
              <a:rPr lang="nb-NO" sz="2800" dirty="0" smtClean="0"/>
              <a:t>-Ferguson </a:t>
            </a:r>
            <a:r>
              <a:rPr lang="nb-NO" sz="2800" dirty="0" err="1" smtClean="0"/>
              <a:t>method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15</a:t>
            </a:fld>
            <a:endParaRPr lang="nb-NO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268760"/>
            <a:ext cx="8271775" cy="735160"/>
          </a:xfrm>
          <a:prstGeom prst="rect">
            <a:avLst/>
          </a:prstGeom>
        </p:spPr>
        <p:txBody>
          <a:bodyPr/>
          <a:lstStyle>
            <a:lvl1pPr marL="266700" indent="-2667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formally</a:t>
            </a:r>
            <a:r>
              <a:rPr lang="sv-SE" dirty="0" smtClean="0"/>
              <a:t>, the </a:t>
            </a:r>
            <a:r>
              <a:rPr lang="sv-SE" dirty="0" err="1" smtClean="0"/>
              <a:t>following</a:t>
            </a:r>
            <a:r>
              <a:rPr lang="sv-SE" dirty="0" smtClean="0"/>
              <a:t> principles </a:t>
            </a:r>
            <a:r>
              <a:rPr lang="sv-SE" dirty="0" err="1" smtClean="0"/>
              <a:t>apply</a:t>
            </a:r>
            <a:r>
              <a:rPr lang="sv-SE" dirty="0" smtClean="0"/>
              <a:t>: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err="1"/>
              <a:t>F</a:t>
            </a:r>
            <a:r>
              <a:rPr lang="sv-SE" sz="1400" dirty="0" err="1"/>
              <a:t>ij</a:t>
            </a:r>
            <a:r>
              <a:rPr lang="sv-SE" dirty="0"/>
              <a:t> in (BF3) is the </a:t>
            </a:r>
            <a:r>
              <a:rPr lang="sv-SE" dirty="0" err="1"/>
              <a:t>factor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develop</a:t>
            </a:r>
            <a:r>
              <a:rPr lang="sv-SE" dirty="0"/>
              <a:t> </a:t>
            </a:r>
            <a:r>
              <a:rPr lang="sv-SE" dirty="0" err="1"/>
              <a:t>losses</a:t>
            </a:r>
            <a:r>
              <a:rPr lang="sv-SE" dirty="0"/>
              <a:t> from </a:t>
            </a:r>
            <a:r>
              <a:rPr lang="sv-SE" dirty="0" err="1"/>
              <a:t>development</a:t>
            </a:r>
            <a:r>
              <a:rPr lang="sv-SE" dirty="0"/>
              <a:t> period </a:t>
            </a:r>
            <a:r>
              <a:rPr lang="sv-SE" i="1" dirty="0"/>
              <a:t>j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the end for </a:t>
            </a:r>
            <a:r>
              <a:rPr lang="sv-SE" dirty="0" err="1"/>
              <a:t>accident</a:t>
            </a:r>
            <a:r>
              <a:rPr lang="sv-SE" dirty="0"/>
              <a:t> </a:t>
            </a:r>
            <a:r>
              <a:rPr lang="sv-SE" dirty="0" err="1"/>
              <a:t>year</a:t>
            </a:r>
            <a:r>
              <a:rPr lang="sv-SE" dirty="0"/>
              <a:t> </a:t>
            </a:r>
            <a:r>
              <a:rPr lang="sv-SE" i="1" dirty="0"/>
              <a:t>i</a:t>
            </a:r>
            <a:r>
              <a:rPr lang="sv-SE" dirty="0"/>
              <a:t>.  </a:t>
            </a:r>
            <a:endParaRPr lang="sv-SE" dirty="0" smtClean="0"/>
          </a:p>
          <a:p>
            <a:r>
              <a:rPr lang="sv-SE" dirty="0" err="1" smtClean="0"/>
              <a:t>F</a:t>
            </a:r>
            <a:r>
              <a:rPr lang="sv-SE" sz="1600" dirty="0" err="1" smtClean="0"/>
              <a:t>ij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determined</a:t>
            </a:r>
            <a:r>
              <a:rPr lang="sv-SE" dirty="0" smtClean="0"/>
              <a:t> by the </a:t>
            </a:r>
            <a:r>
              <a:rPr lang="sv-SE" dirty="0" err="1" smtClean="0"/>
              <a:t>Chain</a:t>
            </a:r>
            <a:r>
              <a:rPr lang="sv-SE" dirty="0" smtClean="0"/>
              <a:t> </a:t>
            </a:r>
            <a:r>
              <a:rPr lang="sv-SE" dirty="0" err="1" smtClean="0"/>
              <a:t>Ladder</a:t>
            </a:r>
            <a:r>
              <a:rPr lang="sv-SE" dirty="0" smtClean="0"/>
              <a:t> </a:t>
            </a:r>
            <a:r>
              <a:rPr lang="sv-SE" dirty="0" err="1" smtClean="0"/>
              <a:t>technique</a:t>
            </a:r>
            <a:endParaRPr lang="sv-S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4468004"/>
              </p:ext>
            </p:extLst>
          </p:nvPr>
        </p:nvGraphicFramePr>
        <p:xfrm>
          <a:off x="1619672" y="1700808"/>
          <a:ext cx="6873949" cy="3128793"/>
        </p:xfrm>
        <a:graphic>
          <a:graphicData uri="http://schemas.openxmlformats.org/presentationml/2006/ole">
            <p:oleObj spid="_x0000_s4100" name="Equation" r:id="rId3" imgW="3848040" imgH="1752480" progId="Equation.3">
              <p:embed/>
            </p:oleObj>
          </a:graphicData>
        </a:graphic>
      </p:graphicFrame>
      <p:grpSp>
        <p:nvGrpSpPr>
          <p:cNvPr id="8" name="Gruppe 7"/>
          <p:cNvGrpSpPr/>
          <p:nvPr/>
        </p:nvGrpSpPr>
        <p:grpSpPr>
          <a:xfrm>
            <a:off x="7355160" y="265659"/>
            <a:ext cx="1512168" cy="687071"/>
            <a:chOff x="1547664" y="2208847"/>
            <a:chExt cx="4680520" cy="1724209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2" name="Ellipse 11"/>
          <p:cNvSpPr/>
          <p:nvPr/>
        </p:nvSpPr>
        <p:spPr>
          <a:xfrm>
            <a:off x="7355160" y="260648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067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268760"/>
            <a:ext cx="8271775" cy="735160"/>
          </a:xfrm>
          <a:prstGeom prst="rect">
            <a:avLst/>
          </a:prstGeom>
        </p:spPr>
        <p:txBody>
          <a:bodyPr/>
          <a:lstStyle>
            <a:lvl1pPr marL="266700" indent="-2667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 smtClean="0"/>
              <a:t>The </a:t>
            </a:r>
            <a:r>
              <a:rPr lang="sv-SE" sz="1600" dirty="0" err="1" smtClean="0"/>
              <a:t>unbiased</a:t>
            </a:r>
            <a:r>
              <a:rPr lang="sv-SE" sz="1600" dirty="0" smtClean="0"/>
              <a:t> </a:t>
            </a:r>
            <a:r>
              <a:rPr lang="sv-SE" sz="1600" dirty="0" err="1" smtClean="0"/>
              <a:t>Bonrhuetter</a:t>
            </a:r>
            <a:r>
              <a:rPr lang="sv-SE" sz="1600" dirty="0" smtClean="0"/>
              <a:t>-Ferguson </a:t>
            </a:r>
            <a:r>
              <a:rPr lang="sv-SE" sz="1600" dirty="0" err="1" smtClean="0"/>
              <a:t>predictor</a:t>
            </a:r>
            <a:r>
              <a:rPr lang="sv-SE" sz="1600" dirty="0" smtClean="0"/>
              <a:t> is given by</a:t>
            </a:r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endParaRPr lang="sv-SE" sz="1600" dirty="0" smtClean="0"/>
          </a:p>
          <a:p>
            <a:r>
              <a:rPr lang="sv-SE" sz="1600" dirty="0" err="1" smtClean="0"/>
              <a:t>This</a:t>
            </a:r>
            <a:r>
              <a:rPr lang="sv-SE" sz="1600" dirty="0" smtClean="0"/>
              <a:t> </a:t>
            </a:r>
            <a:r>
              <a:rPr lang="sv-SE" sz="1600" dirty="0" err="1" smtClean="0"/>
              <a:t>predictor</a:t>
            </a:r>
            <a:r>
              <a:rPr lang="sv-SE" sz="1600" dirty="0" smtClean="0"/>
              <a:t> </a:t>
            </a:r>
            <a:r>
              <a:rPr lang="sv-SE" sz="1600" dirty="0" err="1" smtClean="0"/>
              <a:t>takes</a:t>
            </a:r>
            <a:r>
              <a:rPr lang="sv-SE" sz="1600" dirty="0" smtClean="0"/>
              <a:t> </a:t>
            </a:r>
            <a:r>
              <a:rPr lang="sv-SE" sz="1600" dirty="0" err="1" smtClean="0"/>
              <a:t>emerged</a:t>
            </a:r>
            <a:r>
              <a:rPr lang="sv-SE" sz="1600" dirty="0" smtClean="0"/>
              <a:t> </a:t>
            </a:r>
            <a:r>
              <a:rPr lang="sv-SE" sz="1600" dirty="0" err="1" smtClean="0"/>
              <a:t>claims</a:t>
            </a:r>
            <a:r>
              <a:rPr lang="sv-SE" sz="1600" dirty="0" smtClean="0"/>
              <a:t> </a:t>
            </a:r>
            <a:r>
              <a:rPr lang="sv-SE" sz="1600" dirty="0" err="1" smtClean="0"/>
              <a:t>into</a:t>
            </a:r>
            <a:r>
              <a:rPr lang="sv-SE" sz="1600" dirty="0" smtClean="0"/>
              <a:t> </a:t>
            </a:r>
            <a:r>
              <a:rPr lang="sv-SE" sz="1600" dirty="0" err="1" smtClean="0"/>
              <a:t>account</a:t>
            </a:r>
            <a:r>
              <a:rPr lang="sv-SE" sz="1600" dirty="0" smtClean="0"/>
              <a:t> as it </a:t>
            </a:r>
            <a:r>
              <a:rPr lang="sv-SE" sz="1600" dirty="0" err="1" smtClean="0"/>
              <a:t>swaps</a:t>
            </a:r>
            <a:r>
              <a:rPr lang="sv-SE" sz="1600" dirty="0" smtClean="0"/>
              <a:t> </a:t>
            </a:r>
            <a:r>
              <a:rPr lang="sv-SE" sz="1600" dirty="0" err="1" smtClean="0"/>
              <a:t>past</a:t>
            </a:r>
            <a:r>
              <a:rPr lang="sv-SE" sz="1600" dirty="0" smtClean="0"/>
              <a:t> </a:t>
            </a:r>
            <a:r>
              <a:rPr lang="sv-SE" sz="1600" dirty="0" err="1" smtClean="0"/>
              <a:t>expected</a:t>
            </a:r>
            <a:r>
              <a:rPr lang="sv-SE" sz="1600" dirty="0" smtClean="0"/>
              <a:t> </a:t>
            </a:r>
            <a:r>
              <a:rPr lang="sv-SE" sz="1600" dirty="0" err="1" smtClean="0"/>
              <a:t>emergegence</a:t>
            </a:r>
            <a:r>
              <a:rPr lang="sv-SE" sz="1600" dirty="0" smtClean="0"/>
              <a:t> </a:t>
            </a:r>
            <a:r>
              <a:rPr lang="sv-SE" sz="1600" dirty="0" err="1" smtClean="0"/>
              <a:t>with</a:t>
            </a:r>
            <a:r>
              <a:rPr lang="sv-SE" sz="1600" dirty="0" smtClean="0"/>
              <a:t> real </a:t>
            </a:r>
            <a:r>
              <a:rPr lang="sv-SE" sz="1600" dirty="0" err="1" smtClean="0"/>
              <a:t>emergence</a:t>
            </a:r>
            <a:r>
              <a:rPr lang="sv-SE" sz="1600" dirty="0" smtClean="0"/>
              <a:t> (i.e. it is </a:t>
            </a:r>
            <a:r>
              <a:rPr lang="sv-SE" sz="1600" dirty="0" err="1" smtClean="0"/>
              <a:t>better</a:t>
            </a:r>
            <a:r>
              <a:rPr lang="sv-SE" sz="1600" dirty="0" smtClean="0"/>
              <a:t> </a:t>
            </a:r>
            <a:r>
              <a:rPr lang="sv-SE" sz="1600" dirty="0" err="1" smtClean="0"/>
              <a:t>than</a:t>
            </a:r>
            <a:r>
              <a:rPr lang="sv-SE" sz="1600" dirty="0" smtClean="0"/>
              <a:t> the Naive Loss </a:t>
            </a:r>
            <a:r>
              <a:rPr lang="sv-SE" sz="1600" dirty="0" err="1" smtClean="0"/>
              <a:t>Ratio</a:t>
            </a:r>
            <a:r>
              <a:rPr lang="sv-SE" sz="1600" dirty="0" smtClean="0"/>
              <a:t>)</a:t>
            </a:r>
          </a:p>
          <a:p>
            <a:r>
              <a:rPr lang="sv-SE" sz="1600" dirty="0" smtClean="0"/>
              <a:t>(1) </a:t>
            </a:r>
            <a:r>
              <a:rPr lang="sv-SE" sz="1600" dirty="0" err="1" smtClean="0"/>
              <a:t>can</a:t>
            </a:r>
            <a:r>
              <a:rPr lang="sv-SE" sz="1600" dirty="0" smtClean="0"/>
              <a:t> be re-</a:t>
            </a:r>
            <a:r>
              <a:rPr lang="sv-SE" sz="1600" dirty="0" err="1" smtClean="0"/>
              <a:t>written</a:t>
            </a:r>
            <a:r>
              <a:rPr lang="sv-SE" sz="1600" dirty="0" smtClean="0"/>
              <a:t> </a:t>
            </a:r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r>
              <a:rPr lang="sv-SE" sz="1600" dirty="0" err="1" smtClean="0"/>
              <a:t>We</a:t>
            </a:r>
            <a:r>
              <a:rPr lang="sv-SE" sz="1600" dirty="0" smtClean="0"/>
              <a:t> make a </a:t>
            </a:r>
            <a:r>
              <a:rPr lang="sv-SE" sz="1600" dirty="0" err="1" smtClean="0"/>
              <a:t>further</a:t>
            </a:r>
            <a:r>
              <a:rPr lang="sv-SE" sz="1600" dirty="0" smtClean="0"/>
              <a:t> </a:t>
            </a:r>
            <a:r>
              <a:rPr lang="sv-SE" sz="1600" dirty="0" err="1" smtClean="0"/>
              <a:t>assumption</a:t>
            </a:r>
            <a:endParaRPr lang="sv-SE" sz="1600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1691241"/>
              </p:ext>
            </p:extLst>
          </p:nvPr>
        </p:nvGraphicFramePr>
        <p:xfrm>
          <a:off x="2148321" y="3135161"/>
          <a:ext cx="4560887" cy="1836738"/>
        </p:xfrm>
        <a:graphic>
          <a:graphicData uri="http://schemas.openxmlformats.org/presentationml/2006/ole">
            <p:oleObj spid="_x0000_s5128" name="Equation" r:id="rId3" imgW="2552400" imgH="1028520" progId="Equation.3">
              <p:embed/>
            </p:oleObj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32210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Bornhuetter</a:t>
            </a:r>
            <a:r>
              <a:rPr lang="nb-NO" sz="2800" dirty="0" smtClean="0"/>
              <a:t>-Ferguson </a:t>
            </a:r>
            <a:r>
              <a:rPr lang="nb-NO" sz="2800" dirty="0" err="1" smtClean="0"/>
              <a:t>method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16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0037342"/>
              </p:ext>
            </p:extLst>
          </p:nvPr>
        </p:nvGraphicFramePr>
        <p:xfrm>
          <a:off x="2030495" y="1549312"/>
          <a:ext cx="2620056" cy="909215"/>
        </p:xfrm>
        <a:graphic>
          <a:graphicData uri="http://schemas.openxmlformats.org/presentationml/2006/ole">
            <p:oleObj spid="_x0000_s5129" name="Equation" r:id="rId4" imgW="1536480" imgH="533160" progId="Equation.3">
              <p:embed/>
            </p:oleObj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7308304" y="1773087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2400" dirty="0" smtClean="0"/>
              <a:t>(1)</a:t>
            </a:r>
          </a:p>
        </p:txBody>
      </p:sp>
      <p:sp>
        <p:nvSpPr>
          <p:cNvPr id="10" name="Venstre klammeparentes 9"/>
          <p:cNvSpPr/>
          <p:nvPr/>
        </p:nvSpPr>
        <p:spPr>
          <a:xfrm rot="16200000">
            <a:off x="2861407" y="4487849"/>
            <a:ext cx="155449" cy="6300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1331640" y="4884818"/>
            <a:ext cx="2008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Chain ladder type </a:t>
            </a:r>
            <a:r>
              <a:rPr lang="nb-NO" sz="1200" dirty="0" err="1" smtClean="0"/>
              <a:t>estimate</a:t>
            </a:r>
            <a:endParaRPr lang="nb-NO" sz="1200" dirty="0" smtClean="0"/>
          </a:p>
        </p:txBody>
      </p:sp>
      <p:sp>
        <p:nvSpPr>
          <p:cNvPr id="12" name="Venstre klammeparentes 11"/>
          <p:cNvSpPr/>
          <p:nvPr/>
        </p:nvSpPr>
        <p:spPr>
          <a:xfrm rot="16200000">
            <a:off x="4666060" y="4415842"/>
            <a:ext cx="155449" cy="6300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4283967" y="5019142"/>
            <a:ext cx="1965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«</a:t>
            </a:r>
            <a:r>
              <a:rPr lang="nb-NO" sz="1200" dirty="0" err="1" smtClean="0"/>
              <a:t>Known</a:t>
            </a:r>
            <a:r>
              <a:rPr lang="nb-NO" sz="1200" dirty="0" smtClean="0"/>
              <a:t>» </a:t>
            </a:r>
            <a:r>
              <a:rPr lang="nb-NO" sz="1200" dirty="0" err="1" smtClean="0"/>
              <a:t>expected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endParaRPr lang="nb-NO" sz="1200" dirty="0" smtClean="0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3582347"/>
              </p:ext>
            </p:extLst>
          </p:nvPr>
        </p:nvGraphicFramePr>
        <p:xfrm>
          <a:off x="2123728" y="5733256"/>
          <a:ext cx="3902075" cy="431800"/>
        </p:xfrm>
        <a:graphic>
          <a:graphicData uri="http://schemas.openxmlformats.org/presentationml/2006/ole">
            <p:oleObj spid="_x0000_s5130" name="Equation" r:id="rId5" imgW="2184120" imgH="241200" progId="Equation.3">
              <p:embed/>
            </p:oleObj>
          </a:graphicData>
        </a:graphic>
      </p:graphicFrame>
      <p:sp>
        <p:nvSpPr>
          <p:cNvPr id="15" name="TekstSylinder 14"/>
          <p:cNvSpPr txBox="1"/>
          <p:nvPr/>
        </p:nvSpPr>
        <p:spPr>
          <a:xfrm>
            <a:off x="7322996" y="3933056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2400" dirty="0" smtClean="0"/>
              <a:t>(2)</a:t>
            </a:r>
          </a:p>
        </p:txBody>
      </p:sp>
      <p:grpSp>
        <p:nvGrpSpPr>
          <p:cNvPr id="16" name="Gruppe 15"/>
          <p:cNvGrpSpPr/>
          <p:nvPr/>
        </p:nvGrpSpPr>
        <p:grpSpPr>
          <a:xfrm>
            <a:off x="7283152" y="337667"/>
            <a:ext cx="1512168" cy="687071"/>
            <a:chOff x="1547664" y="2208847"/>
            <a:chExt cx="4680520" cy="1724209"/>
          </a:xfrm>
        </p:grpSpPr>
        <p:sp>
          <p:nvSpPr>
            <p:cNvPr id="17" name="Avrundet rektangel 16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7283152" y="33265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579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332210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Bornhuetter</a:t>
            </a:r>
            <a:r>
              <a:rPr lang="nb-NO" sz="2800" dirty="0" smtClean="0"/>
              <a:t>-Ferguson </a:t>
            </a:r>
            <a:r>
              <a:rPr lang="nb-NO" sz="2800" dirty="0" err="1" smtClean="0"/>
              <a:t>method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17</a:t>
            </a:fld>
            <a:endParaRPr lang="nb-NO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268760"/>
            <a:ext cx="8271775" cy="735160"/>
          </a:xfrm>
          <a:prstGeom prst="rect">
            <a:avLst/>
          </a:prstGeom>
        </p:spPr>
        <p:txBody>
          <a:bodyPr/>
          <a:lstStyle>
            <a:lvl1pPr marL="266700" indent="-2667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sz="2000" dirty="0" err="1" smtClean="0"/>
              <a:t>Proof</a:t>
            </a:r>
            <a:r>
              <a:rPr lang="sv-SE" sz="2000" dirty="0" smtClean="0"/>
              <a:t>: </a:t>
            </a:r>
            <a:r>
              <a:rPr lang="sv-SE" sz="2000" dirty="0" err="1" smtClean="0"/>
              <a:t>we</a:t>
            </a:r>
            <a:r>
              <a:rPr lang="sv-SE" sz="2000" dirty="0" smtClean="0"/>
              <a:t> </a:t>
            </a:r>
            <a:r>
              <a:rPr lang="sv-SE" sz="2000" dirty="0" err="1" smtClean="0"/>
              <a:t>ultimately</a:t>
            </a:r>
            <a:r>
              <a:rPr lang="sv-SE" sz="2000" dirty="0" smtClean="0"/>
              <a:t> </a:t>
            </a:r>
            <a:r>
              <a:rPr lang="sv-SE" sz="2000" dirty="0" err="1" smtClean="0"/>
              <a:t>want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weight</a:t>
            </a:r>
            <a:r>
              <a:rPr lang="sv-SE" sz="2000" dirty="0" smtClean="0"/>
              <a:t> </a:t>
            </a:r>
            <a:r>
              <a:rPr lang="sv-SE" sz="2000" dirty="0" err="1" smtClean="0"/>
              <a:t>between</a:t>
            </a:r>
            <a:r>
              <a:rPr lang="sv-SE" sz="2000" dirty="0" smtClean="0"/>
              <a:t> </a:t>
            </a:r>
            <a:r>
              <a:rPr lang="sv-SE" sz="2000" dirty="0" err="1" smtClean="0"/>
              <a:t>chain</a:t>
            </a:r>
            <a:r>
              <a:rPr lang="sv-SE" sz="2000" dirty="0" smtClean="0"/>
              <a:t> </a:t>
            </a:r>
            <a:r>
              <a:rPr lang="sv-SE" sz="2000" dirty="0" err="1" smtClean="0"/>
              <a:t>ladder</a:t>
            </a:r>
            <a:r>
              <a:rPr lang="sv-SE" sz="2000" dirty="0" smtClean="0"/>
              <a:t> and the naive loss </a:t>
            </a:r>
            <a:r>
              <a:rPr lang="sv-SE" sz="2000" dirty="0" err="1" smtClean="0"/>
              <a:t>ratio</a:t>
            </a:r>
            <a:r>
              <a:rPr lang="sv-SE" sz="2000" dirty="0" smtClean="0"/>
              <a:t> </a:t>
            </a:r>
            <a:r>
              <a:rPr lang="sv-SE" sz="2000" dirty="0" err="1" smtClean="0"/>
              <a:t>method</a:t>
            </a:r>
            <a:r>
              <a:rPr lang="sv-SE" sz="2000" dirty="0" smtClean="0"/>
              <a:t>. </a:t>
            </a:r>
          </a:p>
          <a:p>
            <a:r>
              <a:rPr lang="sv-SE" sz="2000" dirty="0" err="1" smtClean="0"/>
              <a:t>Introduce</a:t>
            </a:r>
            <a:r>
              <a:rPr lang="sv-SE" sz="2000" dirty="0" smtClean="0"/>
              <a:t> the </a:t>
            </a:r>
            <a:r>
              <a:rPr lang="sv-SE" sz="2000" dirty="0" err="1" smtClean="0"/>
              <a:t>two</a:t>
            </a:r>
            <a:r>
              <a:rPr lang="sv-SE" sz="2000" dirty="0" smtClean="0"/>
              <a:t> </a:t>
            </a:r>
            <a:r>
              <a:rPr lang="sv-SE" sz="2000" dirty="0" err="1" smtClean="0"/>
              <a:t>random</a:t>
            </a:r>
            <a:r>
              <a:rPr lang="sv-SE" sz="2000" dirty="0" smtClean="0"/>
              <a:t> </a:t>
            </a:r>
            <a:r>
              <a:rPr lang="sv-SE" sz="2000" dirty="0" err="1" smtClean="0"/>
              <a:t>variables</a:t>
            </a:r>
            <a:endParaRPr lang="sv-SE" sz="2000" dirty="0" smtClean="0"/>
          </a:p>
          <a:p>
            <a:endParaRPr lang="sv-SE" sz="2000" dirty="0"/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err="1" smtClean="0"/>
              <a:t>How</a:t>
            </a:r>
            <a:r>
              <a:rPr lang="sv-SE" sz="2000" dirty="0" smtClean="0"/>
              <a:t> </a:t>
            </a:r>
            <a:r>
              <a:rPr lang="sv-SE" sz="2000" dirty="0" err="1" smtClean="0"/>
              <a:t>should</a:t>
            </a:r>
            <a:r>
              <a:rPr lang="sv-SE" sz="2000" dirty="0" smtClean="0"/>
              <a:t> 		and 		be </a:t>
            </a:r>
            <a:r>
              <a:rPr lang="sv-SE" sz="2000" dirty="0" err="1" smtClean="0"/>
              <a:t>weighted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minimize</a:t>
            </a:r>
            <a:r>
              <a:rPr lang="sv-SE" sz="2000" dirty="0" smtClean="0"/>
              <a:t> total </a:t>
            </a:r>
            <a:r>
              <a:rPr lang="sv-SE" sz="2000" dirty="0" err="1" smtClean="0"/>
              <a:t>error</a:t>
            </a:r>
            <a:r>
              <a:rPr lang="sv-SE" sz="2000" dirty="0" smtClean="0"/>
              <a:t>?</a:t>
            </a:r>
          </a:p>
          <a:p>
            <a:r>
              <a:rPr lang="sv-SE" sz="2000" dirty="0" smtClean="0"/>
              <a:t>Note </a:t>
            </a:r>
            <a:r>
              <a:rPr lang="sv-SE" sz="2000" dirty="0" err="1" smtClean="0"/>
              <a:t>that</a:t>
            </a:r>
            <a:r>
              <a:rPr lang="sv-SE" sz="2000" dirty="0" smtClean="0"/>
              <a:t> </a:t>
            </a:r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96903160"/>
              </p:ext>
            </p:extLst>
          </p:nvPr>
        </p:nvGraphicFramePr>
        <p:xfrm>
          <a:off x="1296569" y="1412776"/>
          <a:ext cx="7189787" cy="1423988"/>
        </p:xfrm>
        <a:graphic>
          <a:graphicData uri="http://schemas.openxmlformats.org/presentationml/2006/ole">
            <p:oleObj spid="_x0000_s6156" name="Equation" r:id="rId3" imgW="4025880" imgH="79992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5989599"/>
              </p:ext>
            </p:extLst>
          </p:nvPr>
        </p:nvGraphicFramePr>
        <p:xfrm>
          <a:off x="2123728" y="4137681"/>
          <a:ext cx="1860550" cy="428625"/>
        </p:xfrm>
        <a:graphic>
          <a:graphicData uri="http://schemas.openxmlformats.org/presentationml/2006/ole">
            <p:oleObj spid="_x0000_s6157" name="Equation" r:id="rId4" imgW="1041120" imgH="2412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5416014"/>
              </p:ext>
            </p:extLst>
          </p:nvPr>
        </p:nvGraphicFramePr>
        <p:xfrm>
          <a:off x="2123728" y="4556388"/>
          <a:ext cx="1701800" cy="587375"/>
        </p:xfrm>
        <a:graphic>
          <a:graphicData uri="http://schemas.openxmlformats.org/presentationml/2006/ole">
            <p:oleObj spid="_x0000_s6158" name="Equation" r:id="rId5" imgW="952200" imgH="330120" progId="Equation.3">
              <p:embed/>
            </p:oleObj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4365357" y="4221088"/>
            <a:ext cx="2462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Error</a:t>
            </a:r>
            <a:r>
              <a:rPr lang="nb-NO" sz="1200" dirty="0" smtClean="0"/>
              <a:t> from Chain Ladder </a:t>
            </a:r>
            <a:r>
              <a:rPr lang="nb-NO" sz="1200" dirty="0" err="1" smtClean="0"/>
              <a:t>estimate</a:t>
            </a:r>
            <a:endParaRPr lang="nb-NO" sz="1200" dirty="0" smtClean="0"/>
          </a:p>
        </p:txBody>
      </p:sp>
      <p:sp>
        <p:nvSpPr>
          <p:cNvPr id="11" name="TekstSylinder 10"/>
          <p:cNvSpPr txBox="1"/>
          <p:nvPr/>
        </p:nvSpPr>
        <p:spPr>
          <a:xfrm>
            <a:off x="4373228" y="4734449"/>
            <a:ext cx="2156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Error</a:t>
            </a:r>
            <a:r>
              <a:rPr lang="nb-NO" sz="1200" dirty="0" smtClean="0"/>
              <a:t> from naive loss </a:t>
            </a:r>
            <a:r>
              <a:rPr lang="nb-NO" sz="1200" dirty="0" err="1" smtClean="0"/>
              <a:t>method</a:t>
            </a:r>
            <a:endParaRPr lang="nb-NO" sz="1200" dirty="0" smtClean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3990062"/>
              </p:ext>
            </p:extLst>
          </p:nvPr>
        </p:nvGraphicFramePr>
        <p:xfrm>
          <a:off x="2771800" y="5157192"/>
          <a:ext cx="431800" cy="406400"/>
        </p:xfrm>
        <a:graphic>
          <a:graphicData uri="http://schemas.openxmlformats.org/presentationml/2006/ole">
            <p:oleObj spid="_x0000_s6159" name="Equation" r:id="rId6" imgW="241200" imgH="22860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8311969"/>
              </p:ext>
            </p:extLst>
          </p:nvPr>
        </p:nvGraphicFramePr>
        <p:xfrm>
          <a:off x="4428232" y="5157192"/>
          <a:ext cx="431800" cy="406400"/>
        </p:xfrm>
        <a:graphic>
          <a:graphicData uri="http://schemas.openxmlformats.org/presentationml/2006/ole">
            <p:oleObj spid="_x0000_s6160" name="Equation" r:id="rId7" imgW="241200" imgH="228600" progId="Equation.3">
              <p:embed/>
            </p:oleObj>
          </a:graphicData>
        </a:graphic>
      </p:graphicFrame>
      <p:grpSp>
        <p:nvGrpSpPr>
          <p:cNvPr id="14" name="Gruppe 13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8" name="Ellipse 17"/>
          <p:cNvSpPr/>
          <p:nvPr/>
        </p:nvSpPr>
        <p:spPr>
          <a:xfrm>
            <a:off x="7283152" y="260648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99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332210"/>
            <a:ext cx="7848699" cy="93620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Bornhuetter</a:t>
            </a:r>
            <a:r>
              <a:rPr lang="nb-NO" dirty="0" smtClean="0"/>
              <a:t>-Ferguson </a:t>
            </a:r>
            <a:r>
              <a:rPr lang="nb-NO" dirty="0" err="1" smtClean="0"/>
              <a:t>method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18</a:t>
            </a:fld>
            <a:endParaRPr lang="nb-NO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268760"/>
            <a:ext cx="8271775" cy="735160"/>
          </a:xfrm>
          <a:prstGeom prst="rect">
            <a:avLst/>
          </a:prstGeom>
        </p:spPr>
        <p:txBody>
          <a:bodyPr/>
          <a:lstStyle>
            <a:lvl1pPr marL="266700" indent="-2667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sz="2000" dirty="0" smtClean="0"/>
          </a:p>
          <a:p>
            <a:endParaRPr lang="sv-SE" sz="2000" dirty="0"/>
          </a:p>
          <a:p>
            <a:r>
              <a:rPr lang="sv-SE" sz="2000" dirty="0" err="1" smtClean="0"/>
              <a:t>We</a:t>
            </a:r>
            <a:r>
              <a:rPr lang="sv-SE" sz="2000" dirty="0" smtClean="0"/>
              <a:t> </a:t>
            </a:r>
            <a:r>
              <a:rPr lang="sv-SE" sz="2000" dirty="0" err="1" smtClean="0"/>
              <a:t>want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find</a:t>
            </a:r>
            <a:r>
              <a:rPr lang="sv-SE" sz="2000" dirty="0" smtClean="0"/>
              <a:t> the best combination </a:t>
            </a:r>
            <a:r>
              <a:rPr lang="sv-SE" sz="2000" dirty="0" err="1" smtClean="0"/>
              <a:t>of</a:t>
            </a:r>
            <a:r>
              <a:rPr lang="sv-SE" sz="2000" dirty="0" smtClean="0"/>
              <a:t> the </a:t>
            </a:r>
            <a:r>
              <a:rPr lang="sv-SE" sz="2000" dirty="0" err="1" smtClean="0"/>
              <a:t>two</a:t>
            </a:r>
            <a:r>
              <a:rPr lang="sv-SE" sz="2000" dirty="0" smtClean="0"/>
              <a:t> </a:t>
            </a:r>
            <a:r>
              <a:rPr lang="sv-SE" sz="2000" dirty="0" err="1" smtClean="0"/>
              <a:t>predictors</a:t>
            </a:r>
            <a:r>
              <a:rPr lang="sv-SE" sz="2000" dirty="0" smtClean="0"/>
              <a:t> (CL + NL) so </a:t>
            </a:r>
            <a:r>
              <a:rPr lang="sv-SE" sz="2000" dirty="0" err="1" smtClean="0"/>
              <a:t>that</a:t>
            </a:r>
            <a:r>
              <a:rPr lang="sv-SE" sz="2000" dirty="0" smtClean="0"/>
              <a:t> the </a:t>
            </a:r>
            <a:r>
              <a:rPr lang="sv-SE" sz="2000" dirty="0" err="1" smtClean="0"/>
              <a:t>error</a:t>
            </a:r>
            <a:r>
              <a:rPr lang="sv-SE" sz="2000" dirty="0" smtClean="0"/>
              <a:t> in (3) is </a:t>
            </a:r>
            <a:r>
              <a:rPr lang="sv-SE" sz="2000" dirty="0" err="1" smtClean="0"/>
              <a:t>minimized</a:t>
            </a:r>
            <a:endParaRPr lang="sv-SE" sz="2000" dirty="0" smtClean="0"/>
          </a:p>
          <a:p>
            <a:r>
              <a:rPr lang="sv-SE" sz="2000" dirty="0" smtClean="0"/>
              <a:t>Thus, </a:t>
            </a:r>
            <a:r>
              <a:rPr lang="sv-SE" sz="2000" dirty="0" err="1" smtClean="0"/>
              <a:t>we</a:t>
            </a:r>
            <a:r>
              <a:rPr lang="sv-SE" sz="2000" dirty="0" smtClean="0"/>
              <a:t> </a:t>
            </a:r>
            <a:r>
              <a:rPr lang="sv-SE" sz="2000" dirty="0" err="1" smtClean="0"/>
              <a:t>need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solve</a:t>
            </a:r>
            <a:r>
              <a:rPr lang="sv-SE" sz="2000" dirty="0" smtClean="0"/>
              <a:t> the problem</a:t>
            </a:r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265997"/>
              </p:ext>
            </p:extLst>
          </p:nvPr>
        </p:nvGraphicFramePr>
        <p:xfrm>
          <a:off x="1520825" y="1284288"/>
          <a:ext cx="5149850" cy="2351087"/>
        </p:xfrm>
        <a:graphic>
          <a:graphicData uri="http://schemas.openxmlformats.org/presentationml/2006/ole">
            <p:oleObj spid="_x0000_s7174" name="Equation" r:id="rId3" imgW="2882880" imgH="132048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72292279"/>
              </p:ext>
            </p:extLst>
          </p:nvPr>
        </p:nvGraphicFramePr>
        <p:xfrm>
          <a:off x="2195736" y="4835226"/>
          <a:ext cx="4811713" cy="811213"/>
        </p:xfrm>
        <a:graphic>
          <a:graphicData uri="http://schemas.openxmlformats.org/presentationml/2006/ole">
            <p:oleObj spid="_x0000_s7175" name="Equation" r:id="rId4" imgW="2692080" imgH="457200" progId="Equation.3">
              <p:embed/>
            </p:oleObj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7322996" y="2132856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2400" dirty="0" smtClean="0"/>
              <a:t>(3)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7603682" y="4953942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2400" dirty="0" smtClean="0"/>
              <a:t>(4)</a:t>
            </a:r>
          </a:p>
        </p:txBody>
      </p:sp>
      <p:grpSp>
        <p:nvGrpSpPr>
          <p:cNvPr id="11" name="Gruppe 10"/>
          <p:cNvGrpSpPr/>
          <p:nvPr/>
        </p:nvGrpSpPr>
        <p:grpSpPr>
          <a:xfrm>
            <a:off x="7355160" y="337667"/>
            <a:ext cx="1512168" cy="687071"/>
            <a:chOff x="1547664" y="2208847"/>
            <a:chExt cx="4680520" cy="1724209"/>
          </a:xfrm>
        </p:grpSpPr>
        <p:sp>
          <p:nvSpPr>
            <p:cNvPr id="12" name="Avrundet rektangel 11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7" name="Ellipse 16"/>
          <p:cNvSpPr/>
          <p:nvPr/>
        </p:nvSpPr>
        <p:spPr>
          <a:xfrm>
            <a:off x="7355160" y="33265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995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2" y="332210"/>
            <a:ext cx="7848699" cy="936203"/>
          </a:xfrm>
        </p:spPr>
        <p:txBody>
          <a:bodyPr>
            <a:normAutofit fontScale="90000"/>
          </a:bodyPr>
          <a:lstStyle/>
          <a:p>
            <a:r>
              <a:rPr lang="nb-NO" dirty="0"/>
              <a:t>The </a:t>
            </a:r>
            <a:r>
              <a:rPr lang="nb-NO" dirty="0" err="1"/>
              <a:t>Bornhuetter</a:t>
            </a:r>
            <a:r>
              <a:rPr lang="nb-NO" dirty="0"/>
              <a:t>-Ferguson </a:t>
            </a:r>
            <a:r>
              <a:rPr lang="nb-NO" dirty="0" err="1"/>
              <a:t>method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19</a:t>
            </a:fld>
            <a:endParaRPr lang="nb-NO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268760"/>
            <a:ext cx="8271775" cy="735160"/>
          </a:xfrm>
          <a:prstGeom prst="rect">
            <a:avLst/>
          </a:prstGeom>
        </p:spPr>
        <p:txBody>
          <a:bodyPr/>
          <a:lstStyle>
            <a:lvl1pPr marL="266700" indent="-2667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 smtClean="0"/>
              <a:t>In general for an </a:t>
            </a:r>
            <a:r>
              <a:rPr lang="sv-SE" sz="1600" dirty="0" err="1" smtClean="0"/>
              <a:t>estimator</a:t>
            </a:r>
            <a:r>
              <a:rPr lang="sv-SE" sz="1600" dirty="0" smtClean="0"/>
              <a:t> W </a:t>
            </a:r>
            <a:r>
              <a:rPr lang="sv-SE" sz="1600" dirty="0" err="1" smtClean="0"/>
              <a:t>of</a:t>
            </a:r>
            <a:r>
              <a:rPr lang="sv-SE" sz="1600" dirty="0" smtClean="0"/>
              <a:t> a parameter </a:t>
            </a:r>
            <a:r>
              <a:rPr lang="sv-SE" sz="1600" dirty="0" err="1" smtClean="0"/>
              <a:t>theta</a:t>
            </a:r>
            <a:r>
              <a:rPr lang="sv-SE" sz="1600" dirty="0" smtClean="0"/>
              <a:t>:</a:t>
            </a:r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endParaRPr lang="sv-SE" sz="1600" dirty="0" smtClean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r>
              <a:rPr lang="sv-SE" sz="1600" dirty="0" smtClean="0"/>
              <a:t>From (4) and (5)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see</a:t>
            </a:r>
            <a:r>
              <a:rPr lang="sv-SE" sz="1600" dirty="0" smtClean="0"/>
              <a:t> </a:t>
            </a:r>
            <a:r>
              <a:rPr lang="sv-SE" sz="1600" dirty="0" err="1" smtClean="0"/>
              <a:t>that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want</a:t>
            </a:r>
            <a:r>
              <a:rPr lang="sv-SE" sz="1600" dirty="0" smtClean="0"/>
              <a:t> </a:t>
            </a:r>
            <a:r>
              <a:rPr lang="sv-SE" sz="1600" dirty="0" err="1" smtClean="0"/>
              <a:t>to</a:t>
            </a:r>
            <a:r>
              <a:rPr lang="sv-SE" sz="1600" dirty="0" smtClean="0"/>
              <a:t> </a:t>
            </a:r>
            <a:r>
              <a:rPr lang="sv-SE" sz="1600" dirty="0" err="1" smtClean="0"/>
              <a:t>minize</a:t>
            </a:r>
            <a:r>
              <a:rPr lang="sv-SE" sz="1600" dirty="0" smtClean="0"/>
              <a:t> the </a:t>
            </a:r>
            <a:r>
              <a:rPr lang="sv-SE" sz="1600" dirty="0" err="1" smtClean="0"/>
              <a:t>variance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endParaRPr lang="sv-SE" sz="1600" dirty="0" smtClean="0"/>
          </a:p>
          <a:p>
            <a:r>
              <a:rPr lang="sv-SE" sz="1600" dirty="0" smtClean="0"/>
              <a:t>The </a:t>
            </a:r>
            <a:r>
              <a:rPr lang="sv-SE" sz="1600" dirty="0" err="1" smtClean="0"/>
              <a:t>strategy</a:t>
            </a:r>
            <a:r>
              <a:rPr lang="sv-SE" sz="1600" dirty="0" smtClean="0"/>
              <a:t> is </a:t>
            </a:r>
            <a:r>
              <a:rPr lang="sv-SE" sz="1600" dirty="0" err="1" smtClean="0"/>
              <a:t>now</a:t>
            </a:r>
            <a:r>
              <a:rPr lang="sv-SE" sz="1600" dirty="0" smtClean="0"/>
              <a:t> </a:t>
            </a:r>
            <a:r>
              <a:rPr lang="sv-SE" sz="1600" dirty="0" err="1" smtClean="0"/>
              <a:t>to</a:t>
            </a:r>
            <a:r>
              <a:rPr lang="sv-SE" sz="1600" dirty="0" smtClean="0"/>
              <a:t> </a:t>
            </a:r>
            <a:r>
              <a:rPr lang="sv-SE" sz="1600" dirty="0" err="1" smtClean="0"/>
              <a:t>use</a:t>
            </a:r>
            <a:r>
              <a:rPr lang="sv-SE" sz="1600" dirty="0" smtClean="0"/>
              <a:t> Lemma 6.2 on the </a:t>
            </a:r>
            <a:r>
              <a:rPr lang="sv-SE" sz="1600" dirty="0" err="1" smtClean="0"/>
              <a:t>two</a:t>
            </a:r>
            <a:r>
              <a:rPr lang="sv-SE" sz="1600" dirty="0" smtClean="0"/>
              <a:t> </a:t>
            </a:r>
            <a:r>
              <a:rPr lang="sv-SE" sz="1600" dirty="0" err="1" smtClean="0"/>
              <a:t>variables</a:t>
            </a:r>
            <a:endParaRPr lang="sv-SE" sz="1600" dirty="0" smtClean="0"/>
          </a:p>
          <a:p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can</a:t>
            </a:r>
            <a:r>
              <a:rPr lang="sv-SE" sz="1600" dirty="0" smtClean="0"/>
              <a:t> </a:t>
            </a:r>
            <a:r>
              <a:rPr lang="sv-SE" sz="1600" dirty="0" err="1" smtClean="0"/>
              <a:t>see</a:t>
            </a:r>
            <a:r>
              <a:rPr lang="sv-SE" sz="1600" dirty="0" smtClean="0"/>
              <a:t> </a:t>
            </a:r>
            <a:r>
              <a:rPr lang="sv-SE" sz="1600" dirty="0" err="1" smtClean="0"/>
              <a:t>that</a:t>
            </a:r>
            <a:r>
              <a:rPr lang="sv-SE" sz="1600" dirty="0" smtClean="0"/>
              <a:t> 		        </a:t>
            </a:r>
            <a:r>
              <a:rPr lang="sv-SE" sz="1600" dirty="0" err="1" smtClean="0"/>
              <a:t>have</a:t>
            </a:r>
            <a:r>
              <a:rPr lang="sv-SE" sz="1600" dirty="0" smtClean="0"/>
              <a:t> the same </a:t>
            </a:r>
            <a:r>
              <a:rPr lang="sv-SE" sz="1600" dirty="0" err="1" smtClean="0"/>
              <a:t>mean</a:t>
            </a:r>
            <a:r>
              <a:rPr lang="sv-SE" sz="1600" dirty="0" smtClean="0"/>
              <a:t>, 0.</a:t>
            </a:r>
          </a:p>
          <a:p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also</a:t>
            </a:r>
            <a:r>
              <a:rPr lang="sv-SE" sz="1600" dirty="0" smtClean="0"/>
              <a:t> </a:t>
            </a:r>
            <a:r>
              <a:rPr lang="sv-SE" sz="1600" dirty="0" err="1" smtClean="0"/>
              <a:t>need</a:t>
            </a:r>
            <a:r>
              <a:rPr lang="sv-SE" sz="1600" dirty="0" smtClean="0"/>
              <a:t> </a:t>
            </a:r>
            <a:r>
              <a:rPr lang="sv-SE" sz="1600" dirty="0" err="1" smtClean="0"/>
              <a:t>to</a:t>
            </a:r>
            <a:r>
              <a:rPr lang="sv-SE" sz="1600" dirty="0" smtClean="0"/>
              <a:t> </a:t>
            </a:r>
            <a:r>
              <a:rPr lang="sv-SE" sz="1600" dirty="0" err="1" smtClean="0"/>
              <a:t>prove</a:t>
            </a:r>
            <a:r>
              <a:rPr lang="sv-SE" sz="1600" dirty="0" smtClean="0"/>
              <a:t> </a:t>
            </a:r>
            <a:r>
              <a:rPr lang="sv-SE" sz="1600" dirty="0" err="1" smtClean="0"/>
              <a:t>that</a:t>
            </a:r>
            <a:r>
              <a:rPr lang="sv-SE" sz="1600" dirty="0" smtClean="0"/>
              <a:t>		      </a:t>
            </a:r>
            <a:r>
              <a:rPr lang="sv-SE" sz="1600" dirty="0" err="1" smtClean="0"/>
              <a:t>are</a:t>
            </a:r>
            <a:r>
              <a:rPr lang="sv-SE" sz="1600" dirty="0" smtClean="0"/>
              <a:t> </a:t>
            </a:r>
            <a:r>
              <a:rPr lang="sv-SE" sz="1600" dirty="0" err="1" smtClean="0"/>
              <a:t>uncorrelated</a:t>
            </a:r>
            <a:r>
              <a:rPr lang="sv-SE" sz="1600" dirty="0" smtClean="0"/>
              <a:t> </a:t>
            </a:r>
          </a:p>
          <a:p>
            <a:r>
              <a:rPr lang="sv-SE" sz="1600" dirty="0" smtClean="0"/>
              <a:t>To show the </a:t>
            </a:r>
            <a:r>
              <a:rPr lang="sv-SE" sz="1600" dirty="0" err="1" smtClean="0"/>
              <a:t>uncorrelatedness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 the </a:t>
            </a:r>
            <a:r>
              <a:rPr lang="sv-SE" sz="1600" dirty="0" err="1" smtClean="0"/>
              <a:t>components</a:t>
            </a:r>
            <a:r>
              <a:rPr lang="sv-SE" sz="1600" dirty="0" smtClean="0"/>
              <a:t>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need</a:t>
            </a:r>
            <a:r>
              <a:rPr lang="sv-SE" sz="1600" dirty="0" smtClean="0"/>
              <a:t> the </a:t>
            </a:r>
            <a:r>
              <a:rPr lang="sv-SE" sz="1600" dirty="0" err="1" smtClean="0"/>
              <a:t>auxillary</a:t>
            </a:r>
            <a:r>
              <a:rPr lang="sv-SE" sz="1600" dirty="0" smtClean="0"/>
              <a:t> </a:t>
            </a:r>
            <a:r>
              <a:rPr lang="sv-SE" sz="1600" dirty="0" err="1" smtClean="0"/>
              <a:t>result</a:t>
            </a:r>
            <a:r>
              <a:rPr lang="sv-SE" sz="1600" dirty="0" smtClean="0"/>
              <a:t>,	 </a:t>
            </a:r>
            <a:endParaRPr lang="sv-SE" sz="1600" dirty="0"/>
          </a:p>
          <a:p>
            <a:endParaRPr lang="sv-SE" sz="16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5954132"/>
              </p:ext>
            </p:extLst>
          </p:nvPr>
        </p:nvGraphicFramePr>
        <p:xfrm>
          <a:off x="1468438" y="1624013"/>
          <a:ext cx="5830887" cy="1712912"/>
        </p:xfrm>
        <a:graphic>
          <a:graphicData uri="http://schemas.openxmlformats.org/presentationml/2006/ole">
            <p:oleObj spid="_x0000_s8206" name="Equation" r:id="rId3" imgW="3263760" imgH="965160" progId="Equation.3">
              <p:embed/>
            </p:oleObj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7611028" y="206084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2400" dirty="0" smtClean="0"/>
              <a:t>(5)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75137350"/>
              </p:ext>
            </p:extLst>
          </p:nvPr>
        </p:nvGraphicFramePr>
        <p:xfrm>
          <a:off x="6611640" y="3626668"/>
          <a:ext cx="1128712" cy="306388"/>
        </p:xfrm>
        <a:graphic>
          <a:graphicData uri="http://schemas.openxmlformats.org/presentationml/2006/ole">
            <p:oleObj spid="_x0000_s8207" name="Equation" r:id="rId4" imgW="838080" imgH="22860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1537069"/>
              </p:ext>
            </p:extLst>
          </p:nvPr>
        </p:nvGraphicFramePr>
        <p:xfrm>
          <a:off x="6876256" y="3212976"/>
          <a:ext cx="394230" cy="443359"/>
        </p:xfrm>
        <a:graphic>
          <a:graphicData uri="http://schemas.openxmlformats.org/presentationml/2006/ole">
            <p:oleObj spid="_x0000_s8208" name="Equation" r:id="rId5" imgW="291973" imgH="330057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8009176"/>
              </p:ext>
            </p:extLst>
          </p:nvPr>
        </p:nvGraphicFramePr>
        <p:xfrm>
          <a:off x="2771800" y="3914701"/>
          <a:ext cx="1128712" cy="306387"/>
        </p:xfrm>
        <a:graphic>
          <a:graphicData uri="http://schemas.openxmlformats.org/presentationml/2006/ole">
            <p:oleObj spid="_x0000_s8209" name="Equation" r:id="rId6" imgW="838200" imgH="22860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1415418"/>
              </p:ext>
            </p:extLst>
          </p:nvPr>
        </p:nvGraphicFramePr>
        <p:xfrm>
          <a:off x="3659311" y="4202732"/>
          <a:ext cx="1128713" cy="306388"/>
        </p:xfrm>
        <a:graphic>
          <a:graphicData uri="http://schemas.openxmlformats.org/presentationml/2006/ole">
            <p:oleObj spid="_x0000_s8210" name="Equation" r:id="rId7" imgW="838200" imgH="22860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0188872"/>
              </p:ext>
            </p:extLst>
          </p:nvPr>
        </p:nvGraphicFramePr>
        <p:xfrm>
          <a:off x="1475656" y="4869160"/>
          <a:ext cx="6126163" cy="1803400"/>
        </p:xfrm>
        <a:graphic>
          <a:graphicData uri="http://schemas.openxmlformats.org/presentationml/2006/ole">
            <p:oleObj spid="_x0000_s8211" name="Equation" r:id="rId8" imgW="3429000" imgH="1015920" progId="Equation.3">
              <p:embed/>
            </p:oleObj>
          </a:graphicData>
        </a:graphic>
      </p:graphicFrame>
      <p:grpSp>
        <p:nvGrpSpPr>
          <p:cNvPr id="14" name="Gruppe 13"/>
          <p:cNvGrpSpPr/>
          <p:nvPr/>
        </p:nvGrpSpPr>
        <p:grpSpPr>
          <a:xfrm>
            <a:off x="7283152" y="337667"/>
            <a:ext cx="1512168" cy="687071"/>
            <a:chOff x="1547664" y="2208847"/>
            <a:chExt cx="4680520" cy="1724209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8" name="Ellipse 17"/>
          <p:cNvSpPr/>
          <p:nvPr/>
        </p:nvSpPr>
        <p:spPr>
          <a:xfrm>
            <a:off x="7283152" y="33265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177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Sylinder 19"/>
          <p:cNvSpPr txBox="1"/>
          <p:nvPr/>
        </p:nvSpPr>
        <p:spPr>
          <a:xfrm>
            <a:off x="1331640" y="1148114"/>
            <a:ext cx="7344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N</a:t>
            </a:r>
            <a:r>
              <a:rPr lang="nb-NO" sz="1200" dirty="0" smtClean="0"/>
              <a:t>on-</a:t>
            </a:r>
            <a:r>
              <a:rPr lang="nb-NO" sz="1200" dirty="0" err="1" smtClean="0"/>
              <a:t>life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from a </a:t>
            </a:r>
            <a:r>
              <a:rPr lang="nb-NO" sz="1200" dirty="0" err="1" smtClean="0"/>
              <a:t>financial</a:t>
            </a:r>
            <a:r>
              <a:rPr lang="nb-NO" sz="1200" dirty="0" smtClean="0"/>
              <a:t> </a:t>
            </a:r>
            <a:r>
              <a:rPr lang="nb-NO" sz="1200" dirty="0" err="1" smtClean="0"/>
              <a:t>perspective</a:t>
            </a:r>
            <a:r>
              <a:rPr lang="nb-NO" sz="1200" dirty="0" smtClean="0"/>
              <a:t>: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/>
              <a:t>	</a:t>
            </a:r>
            <a:r>
              <a:rPr lang="nb-NO" sz="1200" dirty="0" smtClean="0"/>
              <a:t>for a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an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</a:t>
            </a:r>
            <a:r>
              <a:rPr lang="nb-NO" sz="1200" dirty="0" err="1" smtClean="0"/>
              <a:t>company</a:t>
            </a:r>
            <a:r>
              <a:rPr lang="nb-NO" sz="1200" dirty="0" smtClean="0"/>
              <a:t> </a:t>
            </a:r>
            <a:r>
              <a:rPr lang="nb-NO" sz="1200" dirty="0" err="1" smtClean="0"/>
              <a:t>commits</a:t>
            </a:r>
            <a:r>
              <a:rPr lang="nb-NO" sz="1200" dirty="0" smtClean="0"/>
              <a:t> </a:t>
            </a:r>
            <a:r>
              <a:rPr lang="nb-NO" sz="1200" dirty="0" err="1" smtClean="0"/>
              <a:t>itself</a:t>
            </a:r>
            <a:r>
              <a:rPr lang="nb-NO" sz="1200" dirty="0" smtClean="0"/>
              <a:t> to </a:t>
            </a:r>
            <a:r>
              <a:rPr lang="nb-NO" sz="1200" dirty="0" err="1" smtClean="0"/>
              <a:t>pay</a:t>
            </a:r>
            <a:r>
              <a:rPr lang="nb-NO" sz="1200" dirty="0" smtClean="0"/>
              <a:t> a sum </a:t>
            </a:r>
            <a:r>
              <a:rPr lang="nb-NO" sz="1200" dirty="0" err="1" smtClean="0"/>
              <a:t>if</a:t>
            </a:r>
            <a:r>
              <a:rPr lang="nb-NO" sz="1200" dirty="0" smtClean="0"/>
              <a:t> an </a:t>
            </a:r>
            <a:r>
              <a:rPr lang="nb-NO" sz="1200" dirty="0" err="1" smtClean="0"/>
              <a:t>event</a:t>
            </a:r>
            <a:r>
              <a:rPr lang="nb-NO" sz="1200" dirty="0" smtClean="0"/>
              <a:t> has 	</a:t>
            </a:r>
            <a:r>
              <a:rPr lang="nb-NO" sz="1200" dirty="0" err="1" smtClean="0"/>
              <a:t>occured</a:t>
            </a:r>
            <a:endParaRPr lang="nb-NO" sz="12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Introduction</a:t>
            </a:r>
            <a:r>
              <a:rPr lang="nb-NO" sz="2800" dirty="0" smtClean="0"/>
              <a:t> to </a:t>
            </a:r>
            <a:r>
              <a:rPr lang="nb-NO" sz="2800" dirty="0" err="1" smtClean="0"/>
              <a:t>reserving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>
            <a:off x="1187624" y="2477287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1331640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1835696" y="2376401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4716016" y="236777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6095600" y="26369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Høyre klammeparentes 17"/>
          <p:cNvSpPr/>
          <p:nvPr/>
        </p:nvSpPr>
        <p:spPr>
          <a:xfrm rot="5400000">
            <a:off x="3131840" y="1268760"/>
            <a:ext cx="288032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3131840" y="2922770"/>
            <a:ext cx="3307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Contract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, in </a:t>
            </a:r>
            <a:r>
              <a:rPr lang="nb-NO" sz="1200" dirty="0" err="1" smtClean="0"/>
              <a:t>which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might</a:t>
            </a:r>
            <a:r>
              <a:rPr lang="nb-NO" sz="1200" dirty="0" smtClean="0"/>
              <a:t> </a:t>
            </a:r>
            <a:r>
              <a:rPr lang="nb-NO" sz="1200" dirty="0" err="1" smtClean="0"/>
              <a:t>occur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Incurred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will</a:t>
            </a:r>
            <a:r>
              <a:rPr lang="nb-NO" sz="1200" dirty="0" smtClean="0"/>
              <a:t> be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 and </a:t>
            </a:r>
            <a:r>
              <a:rPr lang="nb-NO" sz="1200" dirty="0" err="1" smtClean="0"/>
              <a:t>settled</a:t>
            </a:r>
            <a:endParaRPr lang="nb-NO" sz="12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644344" y="2636912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signs</a:t>
            </a:r>
            <a:r>
              <a:rPr lang="nb-NO" sz="1200" dirty="0" smtClean="0"/>
              <a:t> up for an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insurance</a:t>
            </a:r>
            <a:endParaRPr lang="nb-NO" sz="1200" dirty="0" smtClean="0"/>
          </a:p>
        </p:txBody>
      </p:sp>
      <p:cxnSp>
        <p:nvCxnSpPr>
          <p:cNvPr id="22" name="Rett pil 21"/>
          <p:cNvCxnSpPr/>
          <p:nvPr/>
        </p:nvCxnSpPr>
        <p:spPr>
          <a:xfrm flipV="1">
            <a:off x="1763688" y="2492896"/>
            <a:ext cx="0" cy="1136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683568" y="3356992"/>
            <a:ext cx="16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Policy holder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pays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.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1496073" y="4437112"/>
            <a:ext cx="46975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Issues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</a:t>
            </a:r>
            <a:r>
              <a:rPr lang="nb-NO" sz="1200" dirty="0" err="1" smtClean="0"/>
              <a:t>need</a:t>
            </a:r>
            <a:r>
              <a:rPr lang="nb-NO" sz="1200" dirty="0" smtClean="0"/>
              <a:t> to be </a:t>
            </a:r>
            <a:r>
              <a:rPr lang="nb-NO" sz="1200" dirty="0" err="1" smtClean="0"/>
              <a:t>solved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</a:t>
            </a:r>
            <a:r>
              <a:rPr lang="nb-NO" sz="1200" dirty="0" err="1" smtClean="0"/>
              <a:t>much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number</a:t>
            </a:r>
            <a:r>
              <a:rPr lang="nb-NO" sz="1200" dirty="0" smtClean="0"/>
              <a:t> and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unknown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know</a:t>
            </a:r>
            <a:r>
              <a:rPr lang="nb-NO" sz="1200" dirty="0" smtClean="0"/>
              <a:t> </a:t>
            </a:r>
            <a:r>
              <a:rPr lang="nb-NO" sz="1200" dirty="0" err="1" smtClean="0"/>
              <a:t>if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 </a:t>
            </a:r>
            <a:r>
              <a:rPr lang="nb-NO" sz="1200" dirty="0" err="1" smtClean="0"/>
              <a:t>on</a:t>
            </a:r>
            <a:r>
              <a:rPr lang="nb-NO" sz="1200" dirty="0" smtClean="0"/>
              <a:t> </a:t>
            </a:r>
            <a:r>
              <a:rPr lang="nb-NO" sz="1200" dirty="0" err="1" smtClean="0"/>
              <a:t>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</a:t>
            </a:r>
          </a:p>
        </p:txBody>
      </p:sp>
      <p:cxnSp>
        <p:nvCxnSpPr>
          <p:cNvPr id="30" name="Rett pil 29"/>
          <p:cNvCxnSpPr/>
          <p:nvPr/>
        </p:nvCxnSpPr>
        <p:spPr>
          <a:xfrm flipV="1">
            <a:off x="2861357" y="3004659"/>
            <a:ext cx="0" cy="557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367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332210"/>
            <a:ext cx="7848699" cy="936203"/>
          </a:xfrm>
        </p:spPr>
        <p:txBody>
          <a:bodyPr>
            <a:normAutofit fontScale="90000"/>
          </a:bodyPr>
          <a:lstStyle/>
          <a:p>
            <a:r>
              <a:rPr lang="nb-NO" dirty="0"/>
              <a:t>The </a:t>
            </a:r>
            <a:r>
              <a:rPr lang="nb-NO" dirty="0" err="1"/>
              <a:t>Bornhuetter</a:t>
            </a:r>
            <a:r>
              <a:rPr lang="nb-NO" dirty="0"/>
              <a:t>-Ferguson </a:t>
            </a:r>
            <a:r>
              <a:rPr lang="nb-NO" dirty="0" err="1"/>
              <a:t>method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20</a:t>
            </a:fld>
            <a:endParaRPr lang="nb-NO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268760"/>
            <a:ext cx="8271775" cy="735160"/>
          </a:xfrm>
          <a:prstGeom prst="rect">
            <a:avLst/>
          </a:prstGeom>
        </p:spPr>
        <p:txBody>
          <a:bodyPr/>
          <a:lstStyle>
            <a:lvl1pPr marL="266700" indent="-2667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800" indent="-279400" algn="l" defTabSz="8128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500" indent="-266700" algn="l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indent="-266700" algn="l" defTabSz="1346200" rtl="0" fontAlgn="base">
              <a:spcBef>
                <a:spcPts val="575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 err="1" smtClean="0"/>
              <a:t>Using</a:t>
            </a:r>
            <a:r>
              <a:rPr lang="sv-SE" sz="1600" dirty="0" smtClean="0"/>
              <a:t> the </a:t>
            </a:r>
            <a:r>
              <a:rPr lang="sv-SE" sz="1600" dirty="0" err="1" smtClean="0"/>
              <a:t>calculation</a:t>
            </a:r>
            <a:r>
              <a:rPr lang="sv-SE" sz="1600" dirty="0" smtClean="0"/>
              <a:t> </a:t>
            </a:r>
            <a:r>
              <a:rPr lang="sv-SE" sz="1600" dirty="0" err="1" smtClean="0"/>
              <a:t>rules</a:t>
            </a:r>
            <a:r>
              <a:rPr lang="sv-SE" sz="1600" dirty="0" smtClean="0"/>
              <a:t> for </a:t>
            </a:r>
            <a:r>
              <a:rPr lang="sv-SE" sz="1600" dirty="0" err="1" smtClean="0"/>
              <a:t>covariances</a:t>
            </a:r>
            <a:r>
              <a:rPr lang="sv-SE" sz="1600" dirty="0" smtClean="0"/>
              <a:t> and </a:t>
            </a:r>
            <a:r>
              <a:rPr lang="sv-SE" sz="1600" dirty="0" err="1" smtClean="0"/>
              <a:t>remembering</a:t>
            </a:r>
            <a:r>
              <a:rPr lang="sv-SE" sz="1600" dirty="0" smtClean="0"/>
              <a:t> </a:t>
            </a:r>
            <a:r>
              <a:rPr lang="sv-SE" sz="1600" dirty="0" err="1" smtClean="0"/>
              <a:t>that</a:t>
            </a:r>
            <a:r>
              <a:rPr lang="sv-SE" sz="1600" dirty="0" smtClean="0"/>
              <a:t> </a:t>
            </a:r>
            <a:r>
              <a:rPr lang="sv-SE" sz="1600" dirty="0" err="1" smtClean="0"/>
              <a:t>covariances</a:t>
            </a:r>
            <a:r>
              <a:rPr lang="sv-SE" sz="1600" dirty="0" smtClean="0"/>
              <a:t> </a:t>
            </a:r>
            <a:r>
              <a:rPr lang="sv-SE" sz="1600" dirty="0" err="1" smtClean="0"/>
              <a:t>between</a:t>
            </a:r>
            <a:r>
              <a:rPr lang="sv-SE" sz="1600" dirty="0" smtClean="0"/>
              <a:t> a </a:t>
            </a:r>
            <a:r>
              <a:rPr lang="sv-SE" sz="1600" dirty="0" err="1" smtClean="0"/>
              <a:t>random</a:t>
            </a:r>
            <a:r>
              <a:rPr lang="sv-SE" sz="1600" dirty="0" smtClean="0"/>
              <a:t> </a:t>
            </a:r>
            <a:r>
              <a:rPr lang="sv-SE" sz="1600" dirty="0" err="1" smtClean="0"/>
              <a:t>variable</a:t>
            </a:r>
            <a:r>
              <a:rPr lang="sv-SE" sz="1600" dirty="0" smtClean="0"/>
              <a:t> and a </a:t>
            </a:r>
            <a:r>
              <a:rPr lang="sv-SE" sz="1600" dirty="0" err="1" smtClean="0"/>
              <a:t>constant</a:t>
            </a:r>
            <a:r>
              <a:rPr lang="sv-SE" sz="1600" dirty="0" smtClean="0"/>
              <a:t> </a:t>
            </a:r>
            <a:r>
              <a:rPr lang="sv-SE" sz="1600" dirty="0" err="1" smtClean="0"/>
              <a:t>vanishes</a:t>
            </a:r>
            <a:r>
              <a:rPr lang="sv-SE" sz="1600" dirty="0" smtClean="0"/>
              <a:t>, </a:t>
            </a:r>
            <a:r>
              <a:rPr lang="sv-SE" sz="1600" dirty="0" err="1" smtClean="0"/>
              <a:t>we</a:t>
            </a:r>
            <a:r>
              <a:rPr lang="sv-SE" sz="1600" dirty="0" smtClean="0"/>
              <a:t> get </a:t>
            </a:r>
            <a:r>
              <a:rPr lang="sv-SE" sz="1600" dirty="0" err="1" smtClean="0"/>
              <a:t>that</a:t>
            </a:r>
            <a:endParaRPr lang="sv-SE" sz="1600" dirty="0" smtClean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sz="1600" dirty="0" smtClean="0"/>
              <a:t>(6) </a:t>
            </a:r>
            <a:r>
              <a:rPr lang="sv-SE" sz="1600" dirty="0" err="1" smtClean="0"/>
              <a:t>proves</a:t>
            </a:r>
            <a:r>
              <a:rPr lang="sv-SE" sz="1600" dirty="0" smtClean="0"/>
              <a:t> </a:t>
            </a:r>
            <a:r>
              <a:rPr lang="sv-SE" sz="1600" dirty="0" err="1" smtClean="0"/>
              <a:t>uncorrelatedness</a:t>
            </a:r>
            <a:r>
              <a:rPr lang="sv-SE" sz="1600" dirty="0" smtClean="0"/>
              <a:t>.</a:t>
            </a:r>
          </a:p>
          <a:p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also</a:t>
            </a:r>
            <a:r>
              <a:rPr lang="sv-SE" sz="1600" dirty="0" smtClean="0"/>
              <a:t> </a:t>
            </a:r>
            <a:r>
              <a:rPr lang="sv-SE" sz="1600" dirty="0" err="1" smtClean="0"/>
              <a:t>need</a:t>
            </a:r>
            <a:r>
              <a:rPr lang="sv-SE" sz="1600" dirty="0" smtClean="0"/>
              <a:t> </a:t>
            </a:r>
            <a:r>
              <a:rPr lang="sv-SE" sz="1600" dirty="0" err="1" smtClean="0"/>
              <a:t>to</a:t>
            </a:r>
            <a:r>
              <a:rPr lang="sv-SE" sz="1600" dirty="0" smtClean="0"/>
              <a:t> </a:t>
            </a:r>
            <a:r>
              <a:rPr lang="sv-SE" sz="1600" dirty="0" err="1" smtClean="0"/>
              <a:t>calculate</a:t>
            </a:r>
            <a:r>
              <a:rPr lang="sv-SE" sz="1600" dirty="0" smtClean="0"/>
              <a:t> the </a:t>
            </a:r>
            <a:r>
              <a:rPr lang="sv-SE" sz="1600" dirty="0" err="1" smtClean="0"/>
              <a:t>variance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 </a:t>
            </a:r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pPr marL="0" indent="0">
              <a:buNone/>
            </a:pPr>
            <a:endParaRPr lang="sv-SE" sz="1600" dirty="0" smtClean="0"/>
          </a:p>
          <a:p>
            <a:r>
              <a:rPr lang="sv-SE" sz="1600" dirty="0" err="1" smtClean="0"/>
              <a:t>Using</a:t>
            </a:r>
            <a:r>
              <a:rPr lang="sv-SE" sz="1600" dirty="0" smtClean="0"/>
              <a:t> Lemma 6.2 </a:t>
            </a:r>
            <a:r>
              <a:rPr lang="sv-SE" sz="1600" dirty="0" err="1" smtClean="0"/>
              <a:t>we</a:t>
            </a:r>
            <a:r>
              <a:rPr lang="sv-SE" sz="1600" dirty="0" smtClean="0"/>
              <a:t> </a:t>
            </a:r>
            <a:r>
              <a:rPr lang="sv-SE" sz="1600" dirty="0" err="1" smtClean="0"/>
              <a:t>find</a:t>
            </a:r>
            <a:r>
              <a:rPr lang="sv-SE" sz="1600" dirty="0" smtClean="0"/>
              <a:t> </a:t>
            </a:r>
            <a:r>
              <a:rPr lang="sv-SE" sz="1600" dirty="0" err="1" smtClean="0"/>
              <a:t>that</a:t>
            </a:r>
            <a:r>
              <a:rPr lang="sv-SE" sz="1600" dirty="0" smtClean="0"/>
              <a:t> the optimal </a:t>
            </a:r>
            <a:r>
              <a:rPr lang="sv-SE" sz="1600" dirty="0" err="1" smtClean="0"/>
              <a:t>weights</a:t>
            </a:r>
            <a:r>
              <a:rPr lang="sv-SE" sz="1600" dirty="0" smtClean="0"/>
              <a:t> </a:t>
            </a:r>
            <a:r>
              <a:rPr lang="sv-SE" sz="1600" dirty="0" err="1" smtClean="0"/>
              <a:t>are</a:t>
            </a:r>
            <a:endParaRPr lang="sv-SE" sz="16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8410845"/>
              </p:ext>
            </p:extLst>
          </p:nvPr>
        </p:nvGraphicFramePr>
        <p:xfrm>
          <a:off x="1619672" y="1671258"/>
          <a:ext cx="4979863" cy="1037662"/>
        </p:xfrm>
        <a:graphic>
          <a:graphicData uri="http://schemas.openxmlformats.org/presentationml/2006/ole">
            <p:oleObj spid="_x0000_s9226" name="Equation" r:id="rId3" imgW="2908080" imgH="609480" progId="Equation.3">
              <p:embed/>
            </p:oleObj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7611028" y="206084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2400" dirty="0" smtClean="0"/>
              <a:t>(6)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3123408"/>
              </p:ext>
            </p:extLst>
          </p:nvPr>
        </p:nvGraphicFramePr>
        <p:xfrm>
          <a:off x="5004048" y="2996952"/>
          <a:ext cx="1128713" cy="306388"/>
        </p:xfrm>
        <a:graphic>
          <a:graphicData uri="http://schemas.openxmlformats.org/presentationml/2006/ole">
            <p:oleObj spid="_x0000_s9227" name="Equation" r:id="rId4" imgW="838200" imgH="22860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5267764"/>
              </p:ext>
            </p:extLst>
          </p:nvPr>
        </p:nvGraphicFramePr>
        <p:xfrm>
          <a:off x="1622474" y="3140968"/>
          <a:ext cx="3813622" cy="1667408"/>
        </p:xfrm>
        <a:graphic>
          <a:graphicData uri="http://schemas.openxmlformats.org/presentationml/2006/ole">
            <p:oleObj spid="_x0000_s9228" name="Equation" r:id="rId5" imgW="2539800" imgH="111744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8041532"/>
              </p:ext>
            </p:extLst>
          </p:nvPr>
        </p:nvGraphicFramePr>
        <p:xfrm>
          <a:off x="1619672" y="5085184"/>
          <a:ext cx="2592388" cy="1336675"/>
        </p:xfrm>
        <a:graphic>
          <a:graphicData uri="http://schemas.openxmlformats.org/presentationml/2006/ole">
            <p:oleObj spid="_x0000_s9229" name="Equation" r:id="rId6" imgW="1663560" imgH="863280" progId="Equation.3">
              <p:embed/>
            </p:oleObj>
          </a:graphicData>
        </a:graphic>
      </p:graphicFrame>
      <p:grpSp>
        <p:nvGrpSpPr>
          <p:cNvPr id="12" name="Gruppe 11"/>
          <p:cNvGrpSpPr/>
          <p:nvPr/>
        </p:nvGrpSpPr>
        <p:grpSpPr>
          <a:xfrm>
            <a:off x="7380312" y="293657"/>
            <a:ext cx="1512168" cy="687071"/>
            <a:chOff x="1547664" y="2208847"/>
            <a:chExt cx="4680520" cy="1724209"/>
          </a:xfrm>
        </p:grpSpPr>
        <p:sp>
          <p:nvSpPr>
            <p:cNvPr id="13" name="Avrundet rektangel 12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6" name="Ellipse 15"/>
          <p:cNvSpPr/>
          <p:nvPr/>
        </p:nvSpPr>
        <p:spPr>
          <a:xfrm>
            <a:off x="7380312" y="288646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09931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-36512" y="332210"/>
            <a:ext cx="7848699" cy="936203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Bornhuetter</a:t>
            </a:r>
            <a:r>
              <a:rPr lang="nb-NO" dirty="0" smtClean="0"/>
              <a:t>-Ferguson </a:t>
            </a:r>
            <a:r>
              <a:rPr lang="nb-NO" dirty="0" err="1" smtClean="0"/>
              <a:t>example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21</a:t>
            </a:fld>
            <a:endParaRPr lang="nb-NO" dirty="0"/>
          </a:p>
        </p:txBody>
      </p:sp>
      <p:pic>
        <p:nvPicPr>
          <p:cNvPr id="11776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5917654" cy="481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pe 6"/>
          <p:cNvGrpSpPr/>
          <p:nvPr/>
        </p:nvGrpSpPr>
        <p:grpSpPr>
          <a:xfrm>
            <a:off x="7427168" y="265659"/>
            <a:ext cx="1512168" cy="687071"/>
            <a:chOff x="1547664" y="2208847"/>
            <a:chExt cx="4680520" cy="1724209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1" name="Ellipse 10"/>
          <p:cNvSpPr/>
          <p:nvPr/>
        </p:nvSpPr>
        <p:spPr>
          <a:xfrm>
            <a:off x="7427168" y="51986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109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-36512" y="332210"/>
            <a:ext cx="7848699" cy="936203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Bornhuetter</a:t>
            </a:r>
            <a:r>
              <a:rPr lang="nb-NO" dirty="0"/>
              <a:t>-Ferguson </a:t>
            </a:r>
            <a:r>
              <a:rPr lang="nb-NO" dirty="0" err="1"/>
              <a:t>example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22</a:t>
            </a:fld>
            <a:endParaRPr lang="nb-NO" dirty="0"/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662819" cy="431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e 6"/>
          <p:cNvGrpSpPr/>
          <p:nvPr/>
        </p:nvGrpSpPr>
        <p:grpSpPr>
          <a:xfrm>
            <a:off x="7427168" y="265659"/>
            <a:ext cx="1512168" cy="687071"/>
            <a:chOff x="1547664" y="2208847"/>
            <a:chExt cx="4680520" cy="1724209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1" name="Ellipse 10"/>
          <p:cNvSpPr/>
          <p:nvPr/>
        </p:nvSpPr>
        <p:spPr>
          <a:xfrm>
            <a:off x="7427168" y="51986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587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/>
              <a:t>Bornhuetter</a:t>
            </a:r>
            <a:r>
              <a:rPr lang="nb-NO" sz="2800" dirty="0"/>
              <a:t>-Ferguson </a:t>
            </a:r>
            <a:r>
              <a:rPr lang="nb-NO" sz="2800" dirty="0" err="1"/>
              <a:t>example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23</a:t>
            </a:fld>
            <a:endParaRPr lang="nb-NO" dirty="0"/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07" y="2564904"/>
            <a:ext cx="8097342" cy="1568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71963"/>
            <a:ext cx="326707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pe 7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2" name="Ellipse 11"/>
          <p:cNvSpPr/>
          <p:nvPr/>
        </p:nvSpPr>
        <p:spPr>
          <a:xfrm>
            <a:off x="7283152" y="51986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623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332210"/>
            <a:ext cx="7848699" cy="936203"/>
          </a:xfrm>
        </p:spPr>
        <p:txBody>
          <a:bodyPr>
            <a:noAutofit/>
          </a:bodyPr>
          <a:lstStyle/>
          <a:p>
            <a:r>
              <a:rPr lang="nb-NO" sz="2800" dirty="0" err="1" smtClean="0"/>
              <a:t>Comparison</a:t>
            </a:r>
            <a:r>
              <a:rPr lang="nb-NO" sz="2800" dirty="0" smtClean="0"/>
              <a:t> </a:t>
            </a:r>
            <a:r>
              <a:rPr lang="nb-NO" sz="2800" dirty="0" err="1" smtClean="0"/>
              <a:t>Bornhuetter</a:t>
            </a:r>
            <a:r>
              <a:rPr lang="nb-NO" sz="2800" dirty="0" smtClean="0"/>
              <a:t>-Ferguson </a:t>
            </a:r>
            <a:br>
              <a:rPr lang="nb-NO" sz="2800" dirty="0" smtClean="0"/>
            </a:br>
            <a:r>
              <a:rPr lang="nb-NO" sz="2800" dirty="0" smtClean="0"/>
              <a:t>and chain-ladder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24</a:t>
            </a:fld>
            <a:endParaRPr lang="nb-NO" dirty="0"/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71958"/>
            <a:ext cx="6742361" cy="469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uppe 6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8" name="Avrundet rektangel 7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1" name="Ellipse 10"/>
          <p:cNvSpPr/>
          <p:nvPr/>
        </p:nvSpPr>
        <p:spPr>
          <a:xfrm>
            <a:off x="7283152" y="51986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114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332210"/>
            <a:ext cx="7875590" cy="936203"/>
          </a:xfrm>
        </p:spPr>
        <p:txBody>
          <a:bodyPr/>
          <a:lstStyle/>
          <a:p>
            <a:r>
              <a:rPr lang="nb-NO" dirty="0" smtClean="0"/>
              <a:t>How </a:t>
            </a:r>
            <a:r>
              <a:rPr lang="nb-NO" dirty="0" err="1" smtClean="0"/>
              <a:t>good</a:t>
            </a:r>
            <a:r>
              <a:rPr lang="nb-NO" dirty="0" smtClean="0"/>
              <a:t> is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nb-NO" sz="1600" dirty="0" smtClean="0"/>
              <a:t>Up to </a:t>
            </a:r>
            <a:r>
              <a:rPr lang="nb-NO" sz="1600" dirty="0" err="1" smtClean="0"/>
              <a:t>now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 (</a:t>
            </a:r>
            <a:r>
              <a:rPr lang="nb-NO" sz="1600" dirty="0" err="1" smtClean="0"/>
              <a:t>only</a:t>
            </a:r>
            <a:r>
              <a:rPr lang="nb-NO" sz="1600" dirty="0" smtClean="0"/>
              <a:t>) given an </a:t>
            </a:r>
            <a:r>
              <a:rPr lang="nb-NO" sz="1600" dirty="0" err="1" smtClean="0"/>
              <a:t>estimate</a:t>
            </a:r>
            <a:r>
              <a:rPr lang="nb-NO" sz="1600" dirty="0" smtClean="0"/>
              <a:t>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mean</a:t>
            </a:r>
            <a:r>
              <a:rPr lang="nb-NO" sz="1600" dirty="0" smtClean="0"/>
              <a:t>/</a:t>
            </a:r>
            <a:r>
              <a:rPr lang="nb-NO" sz="1600" dirty="0" err="1" smtClean="0"/>
              <a:t>expected</a:t>
            </a:r>
            <a:r>
              <a:rPr lang="nb-NO" sz="1600" dirty="0" smtClean="0"/>
              <a:t> ultimate </a:t>
            </a:r>
            <a:r>
              <a:rPr lang="nb-NO" sz="1600" dirty="0" err="1" smtClean="0"/>
              <a:t>claim</a:t>
            </a:r>
            <a:endParaRPr lang="nb-NO" sz="1600" dirty="0" smtClean="0"/>
          </a:p>
          <a:p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would</a:t>
            </a:r>
            <a:r>
              <a:rPr lang="nb-NO" sz="1600" dirty="0" smtClean="0"/>
              <a:t> </a:t>
            </a:r>
            <a:r>
              <a:rPr lang="nb-NO" sz="1600" dirty="0" err="1" smtClean="0"/>
              <a:t>also</a:t>
            </a:r>
            <a:r>
              <a:rPr lang="nb-NO" sz="1600" dirty="0" smtClean="0"/>
              <a:t> like to </a:t>
            </a:r>
            <a:r>
              <a:rPr lang="nb-NO" sz="1600" dirty="0" err="1" smtClean="0"/>
              <a:t>know</a:t>
            </a:r>
            <a:r>
              <a:rPr lang="nb-NO" sz="1600" dirty="0" smtClean="0"/>
              <a:t> </a:t>
            </a:r>
            <a:r>
              <a:rPr lang="nb-NO" sz="1600" dirty="0" err="1" smtClean="0"/>
              <a:t>how</a:t>
            </a:r>
            <a:r>
              <a:rPr lang="nb-NO" sz="1600" dirty="0" smtClean="0"/>
              <a:t> </a:t>
            </a:r>
            <a:r>
              <a:rPr lang="nb-NO" sz="1600" dirty="0" err="1" smtClean="0"/>
              <a:t>good</a:t>
            </a:r>
            <a:r>
              <a:rPr lang="nb-NO" sz="1600" dirty="0" smtClean="0"/>
              <a:t>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predicts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outcome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random variables</a:t>
            </a:r>
          </a:p>
          <a:p>
            <a:r>
              <a:rPr lang="nb-NO" sz="1600" dirty="0" smtClean="0"/>
              <a:t>How </a:t>
            </a:r>
            <a:r>
              <a:rPr lang="nb-NO" sz="1600" dirty="0" err="1" smtClean="0"/>
              <a:t>accurate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our</a:t>
            </a:r>
            <a:r>
              <a:rPr lang="nb-NO" sz="1600" dirty="0" smtClean="0"/>
              <a:t> reserves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?</a:t>
            </a:r>
          </a:p>
          <a:p>
            <a:r>
              <a:rPr lang="nb-NO" sz="1600" dirty="0" smtClean="0"/>
              <a:t>Imagine a non-</a:t>
            </a:r>
            <a:r>
              <a:rPr lang="nb-NO" sz="1600" dirty="0" err="1" smtClean="0"/>
              <a:t>life</a:t>
            </a:r>
            <a:r>
              <a:rPr lang="nb-NO" sz="1600" dirty="0" smtClean="0"/>
              <a:t> </a:t>
            </a:r>
            <a:r>
              <a:rPr lang="nb-NO" sz="1600" dirty="0" err="1" smtClean="0"/>
              <a:t>insurance</a:t>
            </a:r>
            <a:r>
              <a:rPr lang="nb-NO" sz="1600" dirty="0" smtClean="0"/>
              <a:t> </a:t>
            </a:r>
            <a:r>
              <a:rPr lang="nb-NO" sz="1600" dirty="0" err="1" smtClean="0"/>
              <a:t>company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a total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reserve </a:t>
            </a:r>
            <a:r>
              <a:rPr lang="nb-NO" sz="1600" dirty="0" err="1" smtClean="0"/>
              <a:t>of</a:t>
            </a:r>
            <a:r>
              <a:rPr lang="nb-NO" sz="1600" dirty="0" smtClean="0"/>
              <a:t> 6 047 061 NOK and a </a:t>
            </a:r>
            <a:r>
              <a:rPr lang="nb-NO" sz="1600" dirty="0" err="1" smtClean="0"/>
              <a:t>profit</a:t>
            </a:r>
            <a:r>
              <a:rPr lang="nb-NO" sz="1600" dirty="0" smtClean="0"/>
              <a:t>-loss statement given </a:t>
            </a:r>
            <a:r>
              <a:rPr lang="nb-NO" sz="1600" dirty="0" err="1" smtClean="0"/>
              <a:t>below</a:t>
            </a:r>
            <a:endParaRPr lang="nb-NO" sz="1600" dirty="0" smtClean="0"/>
          </a:p>
          <a:p>
            <a:r>
              <a:rPr lang="nb-NO" sz="1600" dirty="0" smtClean="0"/>
              <a:t>The </a:t>
            </a:r>
            <a:r>
              <a:rPr lang="nb-NO" sz="1600" dirty="0" err="1" smtClean="0"/>
              <a:t>earnings</a:t>
            </a:r>
            <a:r>
              <a:rPr lang="nb-NO" sz="1600" dirty="0" smtClean="0"/>
              <a:t> statement is </a:t>
            </a:r>
            <a:r>
              <a:rPr lang="nb-NO" sz="1600" dirty="0" err="1" smtClean="0"/>
              <a:t>slightly</a:t>
            </a:r>
            <a:r>
              <a:rPr lang="nb-NO" sz="1600" dirty="0" smtClean="0"/>
              <a:t> positive (+60 000)</a:t>
            </a:r>
          </a:p>
          <a:p>
            <a:r>
              <a:rPr lang="nb-NO" sz="1600" dirty="0" smtClean="0"/>
              <a:t>If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reserves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reduced</a:t>
            </a:r>
            <a:r>
              <a:rPr lang="nb-NO" sz="1600" dirty="0" smtClean="0"/>
              <a:t> by 1% </a:t>
            </a:r>
            <a:r>
              <a:rPr lang="nb-NO" sz="1600" dirty="0" err="1" smtClean="0"/>
              <a:t>this</a:t>
            </a:r>
            <a:r>
              <a:rPr lang="nb-NO" sz="1600" dirty="0" smtClean="0"/>
              <a:t> doubles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income</a:t>
            </a:r>
            <a:r>
              <a:rPr lang="nb-NO" sz="1600" dirty="0" smtClean="0"/>
              <a:t> </a:t>
            </a:r>
            <a:r>
              <a:rPr lang="nb-NO" sz="1600" dirty="0" err="1" smtClean="0"/>
              <a:t>before</a:t>
            </a:r>
            <a:r>
              <a:rPr lang="nb-NO" sz="1600" dirty="0" smtClean="0"/>
              <a:t> </a:t>
            </a:r>
            <a:r>
              <a:rPr lang="nb-NO" sz="1600" dirty="0" err="1" smtClean="0"/>
              <a:t>taxes</a:t>
            </a:r>
            <a:endParaRPr lang="nb-NO" sz="1600" dirty="0" smtClean="0"/>
          </a:p>
          <a:p>
            <a:r>
              <a:rPr lang="nb-NO" sz="1600" dirty="0" err="1" smtClean="0"/>
              <a:t>Only</a:t>
            </a:r>
            <a:r>
              <a:rPr lang="nb-NO" sz="1600" dirty="0" smtClean="0"/>
              <a:t> a </a:t>
            </a:r>
            <a:r>
              <a:rPr lang="nb-NO" sz="1600" dirty="0" err="1" smtClean="0"/>
              <a:t>slight</a:t>
            </a:r>
            <a:r>
              <a:rPr lang="nb-NO" sz="1600" dirty="0" smtClean="0"/>
              <a:t> </a:t>
            </a:r>
            <a:r>
              <a:rPr lang="nb-NO" sz="1600" dirty="0" err="1" smtClean="0"/>
              <a:t>change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reserves </a:t>
            </a:r>
            <a:r>
              <a:rPr lang="nb-NO" sz="1600" dirty="0" err="1" smtClean="0"/>
              <a:t>may</a:t>
            </a:r>
            <a:r>
              <a:rPr lang="nb-NO" sz="1600" dirty="0" smtClean="0"/>
              <a:t> have an </a:t>
            </a:r>
            <a:r>
              <a:rPr lang="nb-NO" sz="1600" dirty="0" err="1" smtClean="0"/>
              <a:t>enormous</a:t>
            </a:r>
            <a:r>
              <a:rPr lang="nb-NO" sz="1600" dirty="0" smtClean="0"/>
              <a:t> </a:t>
            </a:r>
            <a:r>
              <a:rPr lang="nb-NO" sz="1600" dirty="0" err="1" smtClean="0"/>
              <a:t>impact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earning</a:t>
            </a:r>
            <a:r>
              <a:rPr lang="nb-NO" sz="1600" dirty="0" smtClean="0"/>
              <a:t> statement</a:t>
            </a:r>
          </a:p>
          <a:p>
            <a:r>
              <a:rPr lang="nb-NO" sz="1600" dirty="0" err="1" smtClean="0"/>
              <a:t>Therefore</a:t>
            </a:r>
            <a:r>
              <a:rPr lang="nb-NO" sz="1600" dirty="0" smtClean="0"/>
              <a:t> it is </a:t>
            </a:r>
            <a:r>
              <a:rPr lang="nb-NO" sz="1600" dirty="0" err="1" smtClean="0"/>
              <a:t>very</a:t>
            </a:r>
            <a:r>
              <a:rPr lang="nb-NO" sz="1600" dirty="0" smtClean="0"/>
              <a:t> </a:t>
            </a:r>
            <a:r>
              <a:rPr lang="nb-NO" sz="1600" dirty="0" err="1" smtClean="0"/>
              <a:t>important</a:t>
            </a:r>
            <a:r>
              <a:rPr lang="nb-NO" sz="1600" dirty="0" smtClean="0"/>
              <a:t> to </a:t>
            </a:r>
            <a:r>
              <a:rPr lang="nb-NO" sz="1600" dirty="0" err="1" smtClean="0"/>
              <a:t>know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uncertainties</a:t>
            </a:r>
            <a:r>
              <a:rPr lang="nb-NO" sz="1600" dirty="0" smtClean="0"/>
              <a:t> in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estimates</a:t>
            </a:r>
            <a:endParaRPr lang="nb-NO" sz="1600" dirty="0" smtClean="0"/>
          </a:p>
          <a:p>
            <a:endParaRPr lang="nb-NO" sz="20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25</a:t>
            </a:fld>
            <a:endParaRPr lang="nb-NO" dirty="0"/>
          </a:p>
        </p:txBody>
      </p:sp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1274" y="4725144"/>
            <a:ext cx="4189055" cy="1813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pe 7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2" name="Ellipse 11"/>
          <p:cNvSpPr/>
          <p:nvPr/>
        </p:nvSpPr>
        <p:spPr>
          <a:xfrm>
            <a:off x="7283152" y="76470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0507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496" y="332210"/>
            <a:ext cx="7875590" cy="936203"/>
          </a:xfrm>
        </p:spPr>
        <p:txBody>
          <a:bodyPr/>
          <a:lstStyle/>
          <a:p>
            <a:r>
              <a:rPr lang="nb-NO" sz="2400" dirty="0" smtClean="0"/>
              <a:t>The </a:t>
            </a:r>
            <a:r>
              <a:rPr lang="nb-NO" sz="2400" dirty="0" err="1" smtClean="0"/>
              <a:t>mean</a:t>
            </a:r>
            <a:r>
              <a:rPr lang="nb-NO" sz="2400" dirty="0" smtClean="0"/>
              <a:t> </a:t>
            </a:r>
            <a:r>
              <a:rPr lang="nb-NO" sz="2400" dirty="0" err="1" smtClean="0"/>
              <a:t>square</a:t>
            </a:r>
            <a:r>
              <a:rPr lang="nb-NO" sz="2400" dirty="0" smtClean="0"/>
              <a:t> </a:t>
            </a:r>
            <a:r>
              <a:rPr lang="nb-NO" sz="2400" dirty="0" err="1" smtClean="0"/>
              <a:t>error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prediction</a:t>
            </a:r>
            <a:r>
              <a:rPr lang="nb-NO" sz="2400" dirty="0" smtClean="0"/>
              <a:t> </a:t>
            </a:r>
            <a:r>
              <a:rPr lang="nb-NO" sz="2400" dirty="0" err="1" smtClean="0"/>
              <a:t>measures</a:t>
            </a:r>
            <a:r>
              <a:rPr lang="nb-NO" sz="2400" dirty="0" smtClean="0"/>
              <a:t> </a:t>
            </a:r>
            <a:br>
              <a:rPr lang="nb-NO" sz="2400" dirty="0" smtClean="0"/>
            </a:b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quality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estimated</a:t>
            </a:r>
            <a:r>
              <a:rPr lang="nb-NO" sz="2400" dirty="0" smtClean="0"/>
              <a:t> </a:t>
            </a:r>
            <a:r>
              <a:rPr lang="nb-NO" sz="2400" dirty="0" err="1" smtClean="0"/>
              <a:t>claims</a:t>
            </a:r>
            <a:r>
              <a:rPr lang="nb-NO" sz="2400" dirty="0" smtClean="0"/>
              <a:t> reserves</a:t>
            </a:r>
            <a:endParaRPr lang="nb-NO" sz="2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nb-NO" sz="1600" dirty="0" err="1" smtClean="0"/>
              <a:t>Assume</a:t>
            </a:r>
            <a:r>
              <a:rPr lang="nb-NO" sz="1600" dirty="0" smtClean="0"/>
              <a:t>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 a random variable 	and </a:t>
            </a:r>
            <a:r>
              <a:rPr lang="nb-NO" sz="1600" dirty="0" err="1" smtClean="0"/>
              <a:t>that</a:t>
            </a:r>
            <a:r>
              <a:rPr lang="nb-NO" sz="1600" dirty="0" smtClean="0"/>
              <a:t> W  </a:t>
            </a:r>
            <a:r>
              <a:rPr lang="nb-NO" sz="1600" dirty="0" err="1" smtClean="0"/>
              <a:t>estimates</a:t>
            </a:r>
            <a:r>
              <a:rPr lang="nb-NO" sz="1600" dirty="0" smtClean="0"/>
              <a:t> </a:t>
            </a:r>
          </a:p>
          <a:p>
            <a:r>
              <a:rPr lang="nb-NO" sz="1600" dirty="0" err="1" smtClean="0"/>
              <a:t>Then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mean</a:t>
            </a:r>
            <a:r>
              <a:rPr lang="nb-NO" sz="1600" dirty="0" smtClean="0"/>
              <a:t> </a:t>
            </a:r>
            <a:r>
              <a:rPr lang="nb-NO" sz="1600" dirty="0" err="1" smtClean="0"/>
              <a:t>square</a:t>
            </a:r>
            <a:r>
              <a:rPr lang="nb-NO" sz="1600" dirty="0" smtClean="0"/>
              <a:t> </a:t>
            </a:r>
            <a:r>
              <a:rPr lang="nb-NO" sz="1600" dirty="0" err="1" smtClean="0"/>
              <a:t>error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W for 	    is given by                          .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also</a:t>
            </a:r>
            <a:r>
              <a:rPr lang="nb-NO" sz="1600" dirty="0" smtClean="0"/>
              <a:t> have </a:t>
            </a:r>
            <a:r>
              <a:rPr lang="nb-NO" sz="1600" dirty="0" err="1" smtClean="0"/>
              <a:t>that</a:t>
            </a:r>
            <a:r>
              <a:rPr lang="nb-NO" sz="1600" dirty="0" smtClean="0"/>
              <a:t> </a:t>
            </a:r>
          </a:p>
          <a:p>
            <a:endParaRPr lang="nb-NO" sz="1600" dirty="0"/>
          </a:p>
          <a:p>
            <a:endParaRPr lang="nb-NO" sz="1600" dirty="0" smtClean="0"/>
          </a:p>
          <a:p>
            <a:endParaRPr lang="nb-NO" sz="1600" dirty="0"/>
          </a:p>
          <a:p>
            <a:endParaRPr lang="nb-NO" sz="1600" dirty="0" smtClean="0"/>
          </a:p>
          <a:p>
            <a:r>
              <a:rPr lang="nb-NO" sz="1600" dirty="0" err="1" smtClean="0"/>
              <a:t>Normally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measure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quality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estimators and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predictors</a:t>
            </a:r>
            <a:r>
              <a:rPr lang="nb-NO" sz="1600" dirty="0" smtClean="0"/>
              <a:t>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ultimate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by </a:t>
            </a:r>
            <a:r>
              <a:rPr lang="nb-NO" sz="1600" dirty="0" err="1" smtClean="0"/>
              <a:t>means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second</a:t>
            </a:r>
            <a:r>
              <a:rPr lang="nb-NO" sz="1600" dirty="0" smtClean="0"/>
              <a:t> moments </a:t>
            </a:r>
            <a:r>
              <a:rPr lang="nb-NO" sz="1600" dirty="0" err="1" smtClean="0"/>
              <a:t>such</a:t>
            </a:r>
            <a:r>
              <a:rPr lang="nb-NO" sz="1600" dirty="0" smtClean="0"/>
              <a:t> as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mean</a:t>
            </a:r>
            <a:r>
              <a:rPr lang="nb-NO" sz="1600" dirty="0" smtClean="0"/>
              <a:t> </a:t>
            </a:r>
            <a:r>
              <a:rPr lang="nb-NO" sz="1600" dirty="0" err="1" smtClean="0"/>
              <a:t>square</a:t>
            </a:r>
            <a:r>
              <a:rPr lang="nb-NO" sz="1600" dirty="0" smtClean="0"/>
              <a:t> </a:t>
            </a:r>
            <a:r>
              <a:rPr lang="nb-NO" sz="1600" dirty="0" err="1" smtClean="0"/>
              <a:t>error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prediction</a:t>
            </a:r>
            <a:r>
              <a:rPr lang="nb-NO" sz="1600" dirty="0" smtClean="0"/>
              <a:t> </a:t>
            </a:r>
            <a:r>
              <a:rPr lang="nb-NO" sz="1600" dirty="0" err="1" smtClean="0"/>
              <a:t>defined</a:t>
            </a:r>
            <a:r>
              <a:rPr lang="nb-NO" sz="1600" dirty="0" smtClean="0"/>
              <a:t> </a:t>
            </a:r>
            <a:r>
              <a:rPr lang="nb-NO" sz="1600" dirty="0" err="1" smtClean="0"/>
              <a:t>above</a:t>
            </a:r>
            <a:endParaRPr lang="nb-NO" sz="1600" dirty="0" smtClean="0"/>
          </a:p>
          <a:p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really</a:t>
            </a:r>
            <a:r>
              <a:rPr lang="nb-NO" sz="1600" dirty="0" smtClean="0"/>
              <a:t> </a:t>
            </a:r>
            <a:r>
              <a:rPr lang="nb-NO" sz="1600" dirty="0" err="1" smtClean="0"/>
              <a:t>want</a:t>
            </a:r>
            <a:r>
              <a:rPr lang="nb-NO" sz="1600" dirty="0" smtClean="0"/>
              <a:t> to </a:t>
            </a:r>
            <a:r>
              <a:rPr lang="nb-NO" sz="1600" dirty="0" err="1" smtClean="0"/>
              <a:t>derive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whole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predictive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distribution</a:t>
            </a:r>
            <a:r>
              <a:rPr lang="nb-NO" sz="1600" dirty="0" smtClean="0"/>
              <a:t>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stochastic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</a:t>
            </a:r>
            <a:r>
              <a:rPr lang="nb-NO" sz="1600" dirty="0" err="1" smtClean="0"/>
              <a:t>reserving</a:t>
            </a:r>
            <a:r>
              <a:rPr lang="nb-NO" sz="1600" dirty="0" smtClean="0"/>
              <a:t>.</a:t>
            </a:r>
          </a:p>
          <a:p>
            <a:r>
              <a:rPr lang="nb-NO" sz="1600" dirty="0" smtClean="0"/>
              <a:t>Most </a:t>
            </a:r>
            <a:r>
              <a:rPr lang="nb-NO" sz="1600" dirty="0" err="1" smtClean="0"/>
              <a:t>often</a:t>
            </a:r>
            <a:r>
              <a:rPr lang="nb-NO" sz="1600" dirty="0" smtClean="0"/>
              <a:t> it is not </a:t>
            </a:r>
            <a:r>
              <a:rPr lang="nb-NO" sz="1600" dirty="0" err="1" smtClean="0"/>
              <a:t>feasible</a:t>
            </a:r>
            <a:r>
              <a:rPr lang="nb-NO" sz="1600" dirty="0" smtClean="0"/>
              <a:t> to </a:t>
            </a:r>
            <a:r>
              <a:rPr lang="nb-NO" sz="1600" dirty="0" err="1" smtClean="0"/>
              <a:t>calculate</a:t>
            </a:r>
            <a:r>
              <a:rPr lang="nb-NO" sz="1600" dirty="0" smtClean="0"/>
              <a:t> </a:t>
            </a:r>
            <a:r>
              <a:rPr lang="nb-NO" sz="1600" dirty="0" err="1" smtClean="0"/>
              <a:t>this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distribution</a:t>
            </a:r>
            <a:r>
              <a:rPr lang="nb-NO" sz="1600" dirty="0" smtClean="0"/>
              <a:t> </a:t>
            </a:r>
            <a:r>
              <a:rPr lang="nb-NO" sz="1600" dirty="0" err="1" smtClean="0"/>
              <a:t>analytically</a:t>
            </a:r>
            <a:endParaRPr lang="nb-NO" sz="1600" dirty="0" smtClean="0"/>
          </a:p>
          <a:p>
            <a:r>
              <a:rPr lang="nb-NO" sz="1600" dirty="0" err="1" smtClean="0"/>
              <a:t>Therefore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have to </a:t>
            </a:r>
            <a:r>
              <a:rPr lang="nb-NO" sz="1600" dirty="0" err="1" smtClean="0"/>
              <a:t>rely</a:t>
            </a:r>
            <a:r>
              <a:rPr lang="nb-NO" sz="1600" dirty="0" smtClean="0"/>
              <a:t> </a:t>
            </a:r>
            <a:r>
              <a:rPr lang="nb-NO" sz="1600" dirty="0" err="1" smtClean="0"/>
              <a:t>on</a:t>
            </a:r>
            <a:r>
              <a:rPr lang="nb-NO" sz="1600" dirty="0" smtClean="0"/>
              <a:t> </a:t>
            </a:r>
            <a:r>
              <a:rPr lang="nb-NO" sz="1600" dirty="0" err="1" smtClean="0"/>
              <a:t>numerical</a:t>
            </a:r>
            <a:r>
              <a:rPr lang="nb-NO" sz="1600" dirty="0" smtClean="0"/>
              <a:t> </a:t>
            </a:r>
            <a:r>
              <a:rPr lang="nb-NO" sz="1600" dirty="0" err="1" smtClean="0"/>
              <a:t>algorithms</a:t>
            </a:r>
            <a:r>
              <a:rPr lang="nb-NO" sz="1600" dirty="0" smtClean="0"/>
              <a:t> </a:t>
            </a:r>
            <a:r>
              <a:rPr lang="nb-NO" sz="1600" dirty="0" err="1" smtClean="0"/>
              <a:t>such</a:t>
            </a:r>
            <a:r>
              <a:rPr lang="nb-NO" sz="1600" dirty="0" smtClean="0"/>
              <a:t> as </a:t>
            </a:r>
            <a:r>
              <a:rPr lang="nb-NO" sz="1600" dirty="0" err="1" smtClean="0"/>
              <a:t>Bootstrapping</a:t>
            </a:r>
            <a:r>
              <a:rPr lang="nb-NO" sz="1600" dirty="0" smtClean="0"/>
              <a:t> </a:t>
            </a:r>
            <a:r>
              <a:rPr lang="nb-NO" sz="1600" dirty="0" err="1" smtClean="0"/>
              <a:t>methods</a:t>
            </a:r>
            <a:r>
              <a:rPr lang="nb-NO" sz="1600" dirty="0" smtClean="0"/>
              <a:t> and Monte Carlo </a:t>
            </a:r>
            <a:r>
              <a:rPr lang="nb-NO" sz="1600" dirty="0" err="1" smtClean="0"/>
              <a:t>Simulation</a:t>
            </a:r>
            <a:r>
              <a:rPr lang="nb-NO" sz="1600" dirty="0" smtClean="0"/>
              <a:t> </a:t>
            </a:r>
            <a:r>
              <a:rPr lang="nb-NO" sz="1600" dirty="0" err="1" smtClean="0"/>
              <a:t>methods</a:t>
            </a:r>
            <a:r>
              <a:rPr lang="nb-NO" sz="1600" dirty="0" smtClean="0"/>
              <a:t> to </a:t>
            </a:r>
            <a:r>
              <a:rPr lang="nb-NO" sz="1600" dirty="0" err="1" smtClean="0"/>
              <a:t>produce</a:t>
            </a:r>
            <a:r>
              <a:rPr lang="nb-NO" sz="1600" dirty="0" smtClean="0"/>
              <a:t> a </a:t>
            </a:r>
            <a:r>
              <a:rPr lang="nb-NO" sz="1600" dirty="0" err="1" smtClean="0"/>
              <a:t>simulated</a:t>
            </a:r>
            <a:r>
              <a:rPr lang="nb-NO" sz="1600" dirty="0" smtClean="0"/>
              <a:t> </a:t>
            </a:r>
            <a:r>
              <a:rPr lang="nb-NO" sz="1600" dirty="0" err="1" smtClean="0"/>
              <a:t>predictive</a:t>
            </a:r>
            <a:r>
              <a:rPr lang="nb-NO" sz="1600" dirty="0" smtClean="0"/>
              <a:t> </a:t>
            </a:r>
            <a:r>
              <a:rPr lang="nb-NO" sz="1600" dirty="0" err="1" smtClean="0"/>
              <a:t>distribution</a:t>
            </a:r>
            <a:r>
              <a:rPr lang="nb-NO" sz="1600" dirty="0" smtClean="0"/>
              <a:t>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reserves</a:t>
            </a:r>
            <a:endParaRPr lang="nb-NO" sz="160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8EC700-9842-4AFE-9687-13D471D013CD}" type="slidenum">
              <a:rPr lang="nb-NO" smtClean="0"/>
              <a:pPr>
                <a:defRPr/>
              </a:pPr>
              <a:t>26</a:t>
            </a:fld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3101334"/>
              </p:ext>
            </p:extLst>
          </p:nvPr>
        </p:nvGraphicFramePr>
        <p:xfrm>
          <a:off x="1907704" y="2132856"/>
          <a:ext cx="5352802" cy="1210403"/>
        </p:xfrm>
        <a:graphic>
          <a:graphicData uri="http://schemas.openxmlformats.org/presentationml/2006/ole">
            <p:oleObj spid="_x0000_s10252" name="Equation" r:id="rId3" imgW="3238200" imgH="73656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2835672"/>
              </p:ext>
            </p:extLst>
          </p:nvPr>
        </p:nvGraphicFramePr>
        <p:xfrm>
          <a:off x="5076056" y="1343344"/>
          <a:ext cx="343024" cy="355295"/>
        </p:xfrm>
        <a:graphic>
          <a:graphicData uri="http://schemas.openxmlformats.org/presentationml/2006/ole">
            <p:oleObj spid="_x0000_s10253" name="Equation" r:id="rId4" imgW="126720" imgH="17748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569872"/>
              </p:ext>
            </p:extLst>
          </p:nvPr>
        </p:nvGraphicFramePr>
        <p:xfrm>
          <a:off x="5076056" y="1604486"/>
          <a:ext cx="360040" cy="373337"/>
        </p:xfrm>
        <a:graphic>
          <a:graphicData uri="http://schemas.openxmlformats.org/presentationml/2006/ole">
            <p:oleObj spid="_x0000_s10254" name="Equation" r:id="rId5" imgW="126725" imgH="177415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7455031"/>
              </p:ext>
            </p:extLst>
          </p:nvPr>
        </p:nvGraphicFramePr>
        <p:xfrm>
          <a:off x="7668344" y="1412776"/>
          <a:ext cx="288354" cy="298516"/>
        </p:xfrm>
        <a:graphic>
          <a:graphicData uri="http://schemas.openxmlformats.org/presentationml/2006/ole">
            <p:oleObj spid="_x0000_s10255" name="Equation" r:id="rId6" imgW="126725" imgH="177415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2347168"/>
              </p:ext>
            </p:extLst>
          </p:nvPr>
        </p:nvGraphicFramePr>
        <p:xfrm>
          <a:off x="6837114" y="1617786"/>
          <a:ext cx="1479302" cy="371054"/>
        </p:xfrm>
        <a:graphic>
          <a:graphicData uri="http://schemas.openxmlformats.org/presentationml/2006/ole">
            <p:oleObj spid="_x0000_s10256" name="Equation" r:id="rId7" imgW="672840" imgH="228600" progId="Equation.3">
              <p:embed/>
            </p:oleObj>
          </a:graphicData>
        </a:graphic>
      </p:graphicFrame>
      <p:grpSp>
        <p:nvGrpSpPr>
          <p:cNvPr id="12" name="Gruppe 11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13" name="Avrundet rektangel 12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5" name="Avrundet rektangel 14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6" name="Ellipse 15"/>
          <p:cNvSpPr/>
          <p:nvPr/>
        </p:nvSpPr>
        <p:spPr>
          <a:xfrm>
            <a:off x="7283152" y="76470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897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The </a:t>
            </a:r>
            <a:r>
              <a:rPr lang="nb-NO" sz="2800" dirty="0" err="1" smtClean="0"/>
              <a:t>previous</a:t>
            </a:r>
            <a:r>
              <a:rPr lang="nb-NO" sz="2800" dirty="0" smtClean="0"/>
              <a:t> </a:t>
            </a:r>
            <a:r>
              <a:rPr lang="nb-NO" sz="2800" dirty="0" err="1" smtClean="0"/>
              <a:t>example</a:t>
            </a:r>
            <a:r>
              <a:rPr lang="nb-NO" sz="2800" dirty="0" smtClean="0"/>
              <a:t> </a:t>
            </a:r>
            <a:r>
              <a:rPr lang="nb-NO" sz="2800" dirty="0" err="1" smtClean="0"/>
              <a:t>revisited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27</a:t>
            </a:fld>
            <a:endParaRPr lang="nb-NO" dirty="0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6295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49080"/>
            <a:ext cx="30575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uppe 7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9" name="Avrundet rektangel 8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2" name="Ellipse 11"/>
          <p:cNvSpPr/>
          <p:nvPr/>
        </p:nvSpPr>
        <p:spPr>
          <a:xfrm>
            <a:off x="7283152" y="76470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6252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/>
        </p:nvSpPr>
        <p:spPr>
          <a:xfrm>
            <a:off x="971601" y="1250593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There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</a:t>
            </a:r>
            <a:r>
              <a:rPr lang="nb-NO" sz="2400" dirty="0" err="1" smtClean="0"/>
              <a:t>three</a:t>
            </a:r>
            <a:r>
              <a:rPr lang="nb-NO" sz="2400" dirty="0" smtClean="0"/>
              <a:t> </a:t>
            </a:r>
            <a:r>
              <a:rPr lang="nb-NO" sz="2400" dirty="0" err="1" smtClean="0"/>
              <a:t>effects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</a:t>
            </a:r>
            <a:r>
              <a:rPr lang="nb-NO" sz="2400" dirty="0" err="1" smtClean="0"/>
              <a:t>influence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best estimat</a:t>
            </a:r>
          </a:p>
          <a:p>
            <a:r>
              <a:rPr lang="nb-NO" sz="2400" dirty="0" smtClean="0"/>
              <a:t>and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uncertainty</a:t>
            </a:r>
            <a:r>
              <a:rPr lang="nb-NO" sz="2400" dirty="0" smtClean="0"/>
              <a:t>: </a:t>
            </a:r>
            <a:endParaRPr lang="nb-NO" sz="2400" dirty="0"/>
          </a:p>
          <a:p>
            <a:r>
              <a:rPr lang="nb-NO" sz="2400" dirty="0" smtClean="0"/>
              <a:t>•</a:t>
            </a:r>
            <a:r>
              <a:rPr lang="nb-NO" sz="2400" dirty="0" err="1" smtClean="0"/>
              <a:t>Payment</a:t>
            </a:r>
            <a:r>
              <a:rPr lang="nb-NO" sz="2400" dirty="0" smtClean="0"/>
              <a:t> </a:t>
            </a:r>
            <a:r>
              <a:rPr lang="nb-NO" sz="2400" dirty="0" err="1" smtClean="0"/>
              <a:t>pattern</a:t>
            </a:r>
            <a:endParaRPr lang="nb-NO" sz="2400" dirty="0"/>
          </a:p>
          <a:p>
            <a:r>
              <a:rPr lang="nb-NO" sz="2400" dirty="0"/>
              <a:t>•RBNS </a:t>
            </a:r>
            <a:r>
              <a:rPr lang="nb-NO" sz="2400" dirty="0" err="1" smtClean="0"/>
              <a:t>movements</a:t>
            </a:r>
            <a:endParaRPr lang="nb-NO" sz="2400" dirty="0"/>
          </a:p>
          <a:p>
            <a:r>
              <a:rPr lang="nb-NO" sz="2400" dirty="0" smtClean="0"/>
              <a:t>•Reporting </a:t>
            </a:r>
            <a:r>
              <a:rPr lang="nb-NO" sz="2400" dirty="0" err="1" smtClean="0"/>
              <a:t>pattern</a:t>
            </a:r>
            <a:endParaRPr lang="nb-NO" sz="2400" dirty="0" smtClean="0"/>
          </a:p>
          <a:p>
            <a:r>
              <a:rPr lang="nb-NO" sz="2400" dirty="0" smtClean="0"/>
              <a:t>Up to </a:t>
            </a:r>
            <a:r>
              <a:rPr lang="nb-NO" sz="2400" dirty="0" err="1" smtClean="0"/>
              <a:t>recently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industry</a:t>
            </a:r>
            <a:r>
              <a:rPr lang="nb-NO" sz="2400" dirty="0" smtClean="0"/>
              <a:t> has </a:t>
            </a:r>
            <a:r>
              <a:rPr lang="nb-NO" sz="2400" dirty="0" err="1" smtClean="0"/>
              <a:t>based</a:t>
            </a:r>
            <a:r>
              <a:rPr lang="nb-NO" sz="2400" dirty="0" smtClean="0"/>
              <a:t> </a:t>
            </a:r>
            <a:r>
              <a:rPr lang="nb-NO" sz="2400" dirty="0" err="1" smtClean="0"/>
              <a:t>model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payment</a:t>
            </a:r>
            <a:r>
              <a:rPr lang="nb-NO" sz="2400" dirty="0" smtClean="0"/>
              <a:t> </a:t>
            </a:r>
            <a:r>
              <a:rPr lang="nb-NO" sz="2400" dirty="0" err="1" smtClean="0"/>
              <a:t>triangles</a:t>
            </a:r>
            <a:r>
              <a:rPr lang="nb-NO" sz="2400" dirty="0" smtClean="0"/>
              <a:t>: </a:t>
            </a:r>
          </a:p>
          <a:p>
            <a:endParaRPr lang="nb-NO" sz="2400" dirty="0"/>
          </a:p>
          <a:p>
            <a:endParaRPr lang="nb-NO" sz="2400" dirty="0" smtClean="0"/>
          </a:p>
          <a:p>
            <a:endParaRPr lang="nb-NO" sz="2400" dirty="0"/>
          </a:p>
          <a:p>
            <a:endParaRPr lang="nb-NO" sz="2400" dirty="0" smtClean="0"/>
          </a:p>
          <a:p>
            <a:endParaRPr lang="nb-NO" sz="2400" dirty="0"/>
          </a:p>
          <a:p>
            <a:r>
              <a:rPr lang="nb-NO" sz="2400" dirty="0" err="1" smtClean="0"/>
              <a:t>What</a:t>
            </a:r>
            <a:r>
              <a:rPr lang="nb-NO" sz="2400" dirty="0" smtClean="0"/>
              <a:t> </a:t>
            </a:r>
            <a:r>
              <a:rPr lang="nb-NO" sz="2400" dirty="0" err="1" smtClean="0"/>
              <a:t>will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future</a:t>
            </a:r>
            <a:r>
              <a:rPr lang="nb-NO" sz="2400" dirty="0" smtClean="0"/>
              <a:t> </a:t>
            </a:r>
            <a:r>
              <a:rPr lang="nb-NO" sz="2400" dirty="0" err="1" smtClean="0"/>
              <a:t>payments</a:t>
            </a:r>
            <a:r>
              <a:rPr lang="nb-NO" sz="2400" dirty="0" smtClean="0"/>
              <a:t> </a:t>
            </a:r>
            <a:r>
              <a:rPr lang="nb-NO" sz="2400" dirty="0" err="1" smtClean="0"/>
              <a:t>amount</a:t>
            </a:r>
            <a:r>
              <a:rPr lang="nb-NO" sz="2400" dirty="0" smtClean="0"/>
              <a:t> to? </a:t>
            </a:r>
            <a:endParaRPr lang="nb-NO" sz="2400" dirty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 smtClean="0"/>
              <a:t>Imagine </a:t>
            </a:r>
            <a:r>
              <a:rPr lang="nb-NO" sz="2800" dirty="0" err="1" smtClean="0"/>
              <a:t>you</a:t>
            </a:r>
            <a:r>
              <a:rPr lang="nb-NO" sz="2800" dirty="0" smtClean="0"/>
              <a:t> </a:t>
            </a:r>
            <a:r>
              <a:rPr lang="nb-NO" sz="2800" dirty="0" err="1" smtClean="0"/>
              <a:t>want</a:t>
            </a:r>
            <a:r>
              <a:rPr lang="nb-NO" sz="2800" dirty="0" smtClean="0"/>
              <a:t> to </a:t>
            </a:r>
            <a:r>
              <a:rPr lang="nb-NO" sz="2800" dirty="0" err="1" smtClean="0"/>
              <a:t>build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smtClean="0"/>
              <a:t>a reserve risk </a:t>
            </a:r>
            <a:r>
              <a:rPr lang="nb-NO" sz="2800" dirty="0" err="1" smtClean="0"/>
              <a:t>model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28</a:t>
            </a:fld>
            <a:endParaRPr lang="nb-NO" dirty="0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1" y="4037452"/>
            <a:ext cx="6299005" cy="158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6795042" y="482973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2400" dirty="0" smtClean="0"/>
              <a:t>?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10" name="Avrundet rektangel 9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3" name="Ellipse 12"/>
          <p:cNvSpPr/>
          <p:nvPr/>
        </p:nvSpPr>
        <p:spPr>
          <a:xfrm>
            <a:off x="7283152" y="76470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4978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 err="1" smtClean="0"/>
              <a:t>Payment</a:t>
            </a:r>
            <a:r>
              <a:rPr lang="nb-NO" sz="2800" dirty="0" smtClean="0"/>
              <a:t> </a:t>
            </a:r>
            <a:r>
              <a:rPr lang="nb-NO" sz="2800" dirty="0" err="1" smtClean="0"/>
              <a:t>pattern</a:t>
            </a:r>
            <a:r>
              <a:rPr lang="nb-NO" sz="2800" dirty="0" smtClean="0"/>
              <a:t>, </a:t>
            </a:r>
            <a:r>
              <a:rPr lang="nb-NO" sz="2800" dirty="0" err="1" smtClean="0"/>
              <a:t>reporting</a:t>
            </a:r>
            <a:r>
              <a:rPr lang="nb-NO" sz="2800" dirty="0" smtClean="0"/>
              <a:t> </a:t>
            </a:r>
            <a:br>
              <a:rPr lang="nb-NO" sz="2800" dirty="0" smtClean="0"/>
            </a:br>
            <a:r>
              <a:rPr lang="nb-NO" sz="2800" dirty="0" err="1" smtClean="0"/>
              <a:t>pattern</a:t>
            </a:r>
            <a:r>
              <a:rPr lang="nb-NO" sz="2800" dirty="0" smtClean="0"/>
              <a:t> and RBNS </a:t>
            </a:r>
            <a:r>
              <a:rPr lang="nb-NO" sz="2800" dirty="0" err="1" smtClean="0"/>
              <a:t>movement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29</a:t>
            </a:fld>
            <a:endParaRPr lang="nb-NO" dirty="0"/>
          </a:p>
        </p:txBody>
      </p:sp>
      <p:pic>
        <p:nvPicPr>
          <p:cNvPr id="131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1" y="1340768"/>
            <a:ext cx="3843083" cy="230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4312" y="1340768"/>
            <a:ext cx="3844418" cy="230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21295"/>
            <a:ext cx="3964459" cy="23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08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21296"/>
            <a:ext cx="4044602" cy="242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uppe 9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11" name="Avrundet rektangel 10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4" name="Ellipse 13"/>
          <p:cNvSpPr/>
          <p:nvPr/>
        </p:nvSpPr>
        <p:spPr>
          <a:xfrm>
            <a:off x="7283152" y="76470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029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Premium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  <p:cxnSp>
        <p:nvCxnSpPr>
          <p:cNvPr id="7" name="Rett pil 6"/>
          <p:cNvCxnSpPr/>
          <p:nvPr/>
        </p:nvCxnSpPr>
        <p:spPr>
          <a:xfrm>
            <a:off x="1966762" y="4247870"/>
            <a:ext cx="38884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2614834" y="414698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>
            <a:off x="5495154" y="413835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/>
          <p:cNvSpPr txBox="1"/>
          <p:nvPr/>
        </p:nvSpPr>
        <p:spPr>
          <a:xfrm>
            <a:off x="1344557" y="764704"/>
            <a:ext cx="718788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The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reserve is </a:t>
            </a:r>
            <a:r>
              <a:rPr lang="nb-NO" sz="1200" dirty="0" err="1" smtClean="0"/>
              <a:t>split</a:t>
            </a:r>
            <a:r>
              <a:rPr lang="nb-NO" sz="1200" dirty="0" smtClean="0"/>
              <a:t> in </a:t>
            </a:r>
            <a:r>
              <a:rPr lang="nb-NO" sz="1200" dirty="0" err="1" smtClean="0"/>
              <a:t>two</a:t>
            </a:r>
            <a:r>
              <a:rPr lang="nb-NO" sz="1200" dirty="0" smtClean="0"/>
              <a:t> parts: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Provision</a:t>
            </a:r>
            <a:r>
              <a:rPr lang="nb-NO" sz="1200" dirty="0" smtClean="0"/>
              <a:t> for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Provisions</a:t>
            </a:r>
            <a:r>
              <a:rPr lang="nb-NO" sz="1200" dirty="0" smtClean="0"/>
              <a:t> for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risks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Earned</a:t>
            </a:r>
            <a:r>
              <a:rPr lang="nb-NO" sz="1200" dirty="0" smtClean="0"/>
              <a:t> and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:</a:t>
            </a:r>
            <a:endParaRPr lang="nb-NO" sz="1200" dirty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err="1" smtClean="0"/>
              <a:t>Written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is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</a:t>
            </a:r>
            <a:r>
              <a:rPr lang="nb-NO" sz="1200" dirty="0" err="1" smtClean="0"/>
              <a:t>evenly</a:t>
            </a:r>
            <a:r>
              <a:rPr lang="nb-NO" sz="1200" dirty="0" smtClean="0"/>
              <a:t>/</a:t>
            </a:r>
            <a:r>
              <a:rPr lang="nb-NO" sz="1200" dirty="0" err="1" smtClean="0"/>
              <a:t>uniformly</a:t>
            </a:r>
            <a:r>
              <a:rPr lang="nb-NO" sz="1200" dirty="0" smtClean="0"/>
              <a:t> over </a:t>
            </a:r>
            <a:r>
              <a:rPr lang="nb-NO" sz="1200" dirty="0" err="1" smtClean="0"/>
              <a:t>the</a:t>
            </a:r>
            <a:r>
              <a:rPr lang="nb-NO" sz="1200" dirty="0" smtClean="0"/>
              <a:t> cover </a:t>
            </a:r>
            <a:r>
              <a:rPr lang="nb-NO" sz="1200" dirty="0" err="1" smtClean="0"/>
              <a:t>period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The </a:t>
            </a:r>
            <a:r>
              <a:rPr lang="nb-NO" sz="1200" dirty="0" err="1" smtClean="0"/>
              <a:t>share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has </a:t>
            </a:r>
            <a:r>
              <a:rPr lang="nb-NO" sz="1200" dirty="0" err="1" smtClean="0"/>
              <a:t>been</a:t>
            </a:r>
            <a:r>
              <a:rPr lang="nb-NO" sz="1200" dirty="0" smtClean="0"/>
              <a:t>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past</a:t>
            </a:r>
            <a:r>
              <a:rPr lang="nb-NO" sz="1200" dirty="0" smtClean="0"/>
              <a:t> </a:t>
            </a:r>
            <a:r>
              <a:rPr lang="nb-NO" sz="1200" dirty="0" err="1" smtClean="0"/>
              <a:t>time’s</a:t>
            </a:r>
            <a:r>
              <a:rPr lang="nb-NO" sz="1200" dirty="0" smtClean="0"/>
              <a:t> </a:t>
            </a:r>
            <a:r>
              <a:rPr lang="nb-NO" sz="1200" dirty="0" err="1" smtClean="0"/>
              <a:t>proportion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total </a:t>
            </a:r>
            <a:r>
              <a:rPr lang="nb-NO" sz="1200" dirty="0" err="1" smtClean="0"/>
              <a:t>period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If a </a:t>
            </a:r>
            <a:r>
              <a:rPr lang="nb-NO" sz="1200" dirty="0" err="1" smtClean="0"/>
              <a:t>larger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has </a:t>
            </a:r>
            <a:r>
              <a:rPr lang="nb-NO" sz="1200" dirty="0" err="1" smtClean="0"/>
              <a:t>been</a:t>
            </a:r>
            <a:r>
              <a:rPr lang="nb-NO" sz="1200" dirty="0" smtClean="0"/>
              <a:t> </a:t>
            </a:r>
            <a:r>
              <a:rPr lang="nb-NO" sz="1200" dirty="0" err="1" smtClean="0"/>
              <a:t>received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difference</a:t>
            </a:r>
            <a:r>
              <a:rPr lang="nb-NO" sz="1200" dirty="0" smtClean="0"/>
              <a:t> is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Example</a:t>
            </a:r>
            <a:r>
              <a:rPr lang="nb-NO" sz="1200" dirty="0" smtClean="0"/>
              <a:t>: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An </a:t>
            </a:r>
            <a:r>
              <a:rPr lang="nb-NO" sz="1200" dirty="0" err="1" smtClean="0"/>
              <a:t>insurance</a:t>
            </a:r>
            <a:r>
              <a:rPr lang="nb-NO" sz="1200" dirty="0" smtClean="0"/>
              <a:t> policy starts </a:t>
            </a:r>
            <a:r>
              <a:rPr lang="nb-NO" sz="1200" dirty="0" err="1" smtClean="0"/>
              <a:t>on</a:t>
            </a:r>
            <a:r>
              <a:rPr lang="nb-NO" sz="1200" dirty="0" smtClean="0"/>
              <a:t> September 1 2012 and is valid </a:t>
            </a:r>
            <a:r>
              <a:rPr lang="nb-NO" sz="1200" dirty="0" err="1" smtClean="0"/>
              <a:t>until</a:t>
            </a:r>
            <a:r>
              <a:rPr lang="nb-NO" sz="1200" dirty="0" smtClean="0"/>
              <a:t> August 31 2013.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The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for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entire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is 2400.</a:t>
            </a:r>
          </a:p>
          <a:p>
            <a:pPr>
              <a:buClr>
                <a:schemeClr val="accent2"/>
              </a:buClr>
            </a:pPr>
            <a:r>
              <a:rPr lang="nb-NO" sz="1200" dirty="0" smtClean="0"/>
              <a:t>At 31 </a:t>
            </a:r>
            <a:r>
              <a:rPr lang="nb-NO" sz="1200" dirty="0" err="1" smtClean="0"/>
              <a:t>December</a:t>
            </a:r>
            <a:r>
              <a:rPr lang="nb-NO" sz="1200" dirty="0" smtClean="0"/>
              <a:t> </a:t>
            </a:r>
            <a:r>
              <a:rPr lang="nb-NO" sz="1200" dirty="0" err="1" smtClean="0"/>
              <a:t>we</a:t>
            </a:r>
            <a:r>
              <a:rPr lang="nb-NO" sz="1200" dirty="0" smtClean="0"/>
              <a:t> have </a:t>
            </a:r>
            <a:r>
              <a:rPr lang="nb-NO" sz="1200" dirty="0" err="1" smtClean="0"/>
              <a:t>received</a:t>
            </a:r>
            <a:r>
              <a:rPr lang="nb-NO" sz="1200" dirty="0" smtClean="0"/>
              <a:t> </a:t>
            </a:r>
            <a:r>
              <a:rPr lang="nb-NO" sz="1200" dirty="0" err="1" smtClean="0"/>
              <a:t>two</a:t>
            </a:r>
            <a:r>
              <a:rPr lang="nb-NO" sz="1200" dirty="0" smtClean="0"/>
              <a:t> </a:t>
            </a:r>
            <a:r>
              <a:rPr lang="nb-NO" sz="1200" dirty="0" err="1" smtClean="0"/>
              <a:t>quarterly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r>
              <a:rPr lang="nb-NO" sz="1200" dirty="0" smtClean="0"/>
              <a:t> or 1200.</a:t>
            </a:r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We</a:t>
            </a:r>
            <a:r>
              <a:rPr lang="nb-NO" sz="1200" dirty="0" smtClean="0"/>
              <a:t> have </a:t>
            </a:r>
            <a:r>
              <a:rPr lang="nb-NO" sz="1200" dirty="0" err="1" smtClean="0"/>
              <a:t>then</a:t>
            </a:r>
            <a:r>
              <a:rPr lang="nb-NO" sz="1200" dirty="0" smtClean="0"/>
              <a:t> </a:t>
            </a:r>
            <a:r>
              <a:rPr lang="nb-NO" sz="1200" dirty="0" err="1" smtClean="0"/>
              <a:t>earned</a:t>
            </a:r>
            <a:r>
              <a:rPr lang="nb-NO" sz="1200" dirty="0" smtClean="0"/>
              <a:t> (4/12)*2400 = 800.</a:t>
            </a:r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Unearned</a:t>
            </a:r>
            <a:r>
              <a:rPr lang="nb-NO" sz="1200" dirty="0" smtClean="0"/>
              <a:t> is 1200-800=400</a:t>
            </a:r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endParaRPr lang="nb-NO" sz="1200" dirty="0" smtClean="0"/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endParaRPr lang="nb-NO" sz="1200" dirty="0" smtClean="0"/>
          </a:p>
          <a:p>
            <a:pPr>
              <a:buClr>
                <a:schemeClr val="accent2"/>
              </a:buClr>
            </a:pPr>
            <a:endParaRPr lang="nb-NO" sz="1200" dirty="0"/>
          </a:p>
          <a:p>
            <a:pPr>
              <a:buClr>
                <a:schemeClr val="accent2"/>
              </a:buClr>
            </a:pPr>
            <a:r>
              <a:rPr lang="nb-NO" sz="1200" dirty="0" err="1" smtClean="0"/>
              <a:t>Unexpired</a:t>
            </a:r>
            <a:r>
              <a:rPr lang="nb-NO" sz="1200" dirty="0" smtClean="0"/>
              <a:t> risk reserve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err="1" smtClean="0"/>
              <a:t>Regard</a:t>
            </a:r>
            <a:r>
              <a:rPr lang="nb-NO" sz="1200" dirty="0" smtClean="0"/>
              <a:t> </a:t>
            </a:r>
            <a:r>
              <a:rPr lang="nb-NO" sz="1200" dirty="0" err="1" smtClean="0"/>
              <a:t>entire</a:t>
            </a:r>
            <a:r>
              <a:rPr lang="nb-NO" sz="1200" dirty="0" smtClean="0"/>
              <a:t> </a:t>
            </a:r>
            <a:r>
              <a:rPr lang="nb-NO" sz="1200" dirty="0" err="1" smtClean="0"/>
              <a:t>period</a:t>
            </a:r>
            <a:r>
              <a:rPr lang="nb-NO" sz="1200" dirty="0" smtClean="0"/>
              <a:t> </a:t>
            </a:r>
            <a:r>
              <a:rPr lang="nb-NO" sz="1200" dirty="0" err="1" smtClean="0"/>
              <a:t>covered</a:t>
            </a:r>
            <a:r>
              <a:rPr lang="nb-NO" sz="1200" dirty="0" smtClean="0"/>
              <a:t> by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insurance</a:t>
            </a:r>
            <a:endParaRPr lang="nb-NO" sz="1200" dirty="0" smtClean="0"/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From a </a:t>
            </a:r>
            <a:r>
              <a:rPr lang="nb-NO" sz="1200" dirty="0" err="1" smtClean="0"/>
              <a:t>point</a:t>
            </a:r>
            <a:r>
              <a:rPr lang="nb-NO" sz="1200" dirty="0" smtClean="0"/>
              <a:t> in time, </a:t>
            </a:r>
            <a:r>
              <a:rPr lang="nb-NO" sz="1200" dirty="0" err="1" smtClean="0"/>
              <a:t>say</a:t>
            </a:r>
            <a:r>
              <a:rPr lang="nb-NO" sz="1200" dirty="0" smtClean="0"/>
              <a:t> 31/12-2012,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look</a:t>
            </a:r>
            <a:r>
              <a:rPr lang="nb-NO" sz="1200" dirty="0" smtClean="0"/>
              <a:t> forward to all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and </a:t>
            </a:r>
            <a:r>
              <a:rPr lang="nb-NO" sz="1200" dirty="0" err="1" smtClean="0"/>
              <a:t>expenses</a:t>
            </a:r>
            <a:r>
              <a:rPr lang="nb-NO" sz="1200" dirty="0" smtClean="0"/>
              <a:t> </a:t>
            </a:r>
            <a:r>
              <a:rPr lang="nb-NO" sz="1200" dirty="0" err="1" smtClean="0"/>
              <a:t>that</a:t>
            </a:r>
            <a:r>
              <a:rPr lang="nb-NO" sz="1200" dirty="0" smtClean="0"/>
              <a:t> </a:t>
            </a:r>
            <a:r>
              <a:rPr lang="nb-NO" sz="1200" dirty="0" err="1" smtClean="0"/>
              <a:t>could</a:t>
            </a:r>
            <a:r>
              <a:rPr lang="nb-NO" sz="1200" dirty="0" smtClean="0"/>
              <a:t> </a:t>
            </a:r>
            <a:r>
              <a:rPr lang="nb-NO" sz="1200" dirty="0" err="1" smtClean="0"/>
              <a:t>occur</a:t>
            </a:r>
            <a:r>
              <a:rPr lang="nb-NO" sz="1200" dirty="0" smtClean="0"/>
              <a:t> </a:t>
            </a:r>
            <a:r>
              <a:rPr lang="nb-NO" sz="1200" dirty="0" err="1" smtClean="0"/>
              <a:t>after</a:t>
            </a:r>
            <a:r>
              <a:rPr lang="nb-NO" sz="1200" dirty="0" smtClean="0"/>
              <a:t> </a:t>
            </a:r>
            <a:r>
              <a:rPr lang="nb-NO" sz="1200" dirty="0" err="1" smtClean="0"/>
              <a:t>this</a:t>
            </a:r>
            <a:r>
              <a:rPr lang="nb-NO" sz="1200" dirty="0" smtClean="0"/>
              <a:t> </a:t>
            </a:r>
            <a:r>
              <a:rPr lang="nb-NO" sz="1200" dirty="0" err="1" smtClean="0"/>
              <a:t>point</a:t>
            </a:r>
            <a:r>
              <a:rPr lang="nb-NO" sz="1200" dirty="0" smtClean="0"/>
              <a:t>. Call </a:t>
            </a:r>
            <a:r>
              <a:rPr lang="nb-NO" sz="1200" dirty="0" err="1" smtClean="0"/>
              <a:t>them</a:t>
            </a:r>
            <a:r>
              <a:rPr lang="nb-NO" sz="1200" dirty="0" smtClean="0"/>
              <a:t> FC</a:t>
            </a:r>
            <a:r>
              <a:rPr lang="nb-NO" sz="800" dirty="0" smtClean="0"/>
              <a:t>3112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If FC</a:t>
            </a:r>
            <a:r>
              <a:rPr lang="nb-NO" sz="700" dirty="0" smtClean="0"/>
              <a:t>3112</a:t>
            </a:r>
            <a:r>
              <a:rPr lang="nb-NO" sz="1200" dirty="0" smtClean="0"/>
              <a:t>&gt;</a:t>
            </a:r>
            <a:r>
              <a:rPr lang="nb-NO" sz="1200" dirty="0" err="1" smtClean="0"/>
              <a:t>Future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premiums</a:t>
            </a:r>
            <a:r>
              <a:rPr lang="nb-NO" sz="1200" dirty="0" smtClean="0"/>
              <a:t> </a:t>
            </a:r>
            <a:r>
              <a:rPr lang="nb-NO" sz="1200" dirty="0" err="1" smtClean="0"/>
              <a:t>yet</a:t>
            </a:r>
            <a:r>
              <a:rPr lang="nb-NO" sz="1200" dirty="0" smtClean="0"/>
              <a:t> not due (FP)+</a:t>
            </a:r>
            <a:r>
              <a:rPr lang="nb-NO" sz="1200" dirty="0" err="1" smtClean="0"/>
              <a:t>unearned</a:t>
            </a:r>
            <a:r>
              <a:rPr lang="nb-NO" sz="1200" dirty="0" smtClean="0"/>
              <a:t> </a:t>
            </a:r>
            <a:r>
              <a:rPr lang="nb-NO" sz="1200" dirty="0" err="1" smtClean="0"/>
              <a:t>premium</a:t>
            </a:r>
            <a:r>
              <a:rPr lang="nb-NO" sz="1200" dirty="0" smtClean="0"/>
              <a:t> reserve </a:t>
            </a:r>
            <a:r>
              <a:rPr lang="nb-NO" sz="1200" dirty="0"/>
              <a:t>(UP)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difference</a:t>
            </a:r>
            <a:r>
              <a:rPr lang="nb-NO" sz="1200" dirty="0" smtClean="0"/>
              <a:t> is </a:t>
            </a:r>
            <a:r>
              <a:rPr lang="nb-NO" sz="1200" dirty="0" err="1" smtClean="0"/>
              <a:t>accounted</a:t>
            </a:r>
            <a:r>
              <a:rPr lang="nb-NO" sz="1200" dirty="0" smtClean="0"/>
              <a:t> as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 reserve</a:t>
            </a:r>
          </a:p>
          <a:p>
            <a: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b-NO" sz="1200" dirty="0" smtClean="0"/>
              <a:t>In </a:t>
            </a:r>
            <a:r>
              <a:rPr lang="nb-NO" sz="1200" dirty="0" err="1" smtClean="0"/>
              <a:t>example</a:t>
            </a:r>
            <a:r>
              <a:rPr lang="nb-NO" sz="1200" dirty="0" smtClean="0"/>
              <a:t> </a:t>
            </a:r>
            <a:r>
              <a:rPr lang="nb-NO" sz="1200" dirty="0" err="1" smtClean="0"/>
              <a:t>assume</a:t>
            </a:r>
            <a:r>
              <a:rPr lang="nb-NO" sz="1200" dirty="0" smtClean="0"/>
              <a:t> FC</a:t>
            </a:r>
            <a:r>
              <a:rPr lang="nb-NO" sz="900" dirty="0" smtClean="0"/>
              <a:t>3112</a:t>
            </a:r>
            <a:r>
              <a:rPr lang="nb-NO" sz="1200" dirty="0" smtClean="0"/>
              <a:t> = 1800&gt;FP+UP=1200+400=1600, so </a:t>
            </a:r>
            <a:r>
              <a:rPr lang="nb-NO" sz="1200" dirty="0" err="1" smtClean="0"/>
              <a:t>unexpired</a:t>
            </a:r>
            <a:r>
              <a:rPr lang="nb-NO" sz="1200" dirty="0" smtClean="0"/>
              <a:t> risk reserve is 200</a:t>
            </a:r>
          </a:p>
          <a:p>
            <a:pPr>
              <a:buClr>
                <a:schemeClr val="accent2"/>
              </a:buClr>
            </a:pPr>
            <a:endParaRPr lang="nb-NO" sz="1200" dirty="0" smtClean="0"/>
          </a:p>
        </p:txBody>
      </p:sp>
      <p:grpSp>
        <p:nvGrpSpPr>
          <p:cNvPr id="6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6" name="TekstSylinder 25"/>
          <p:cNvSpPr txBox="1"/>
          <p:nvPr/>
        </p:nvSpPr>
        <p:spPr>
          <a:xfrm>
            <a:off x="2077616" y="3869985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1/9-2012</a:t>
            </a:r>
          </a:p>
        </p:txBody>
      </p:sp>
      <p:sp>
        <p:nvSpPr>
          <p:cNvPr id="27" name="TekstSylinder 26"/>
          <p:cNvSpPr txBox="1"/>
          <p:nvPr/>
        </p:nvSpPr>
        <p:spPr>
          <a:xfrm>
            <a:off x="5066195" y="3861048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31/8-2013</a:t>
            </a:r>
          </a:p>
        </p:txBody>
      </p:sp>
      <p:cxnSp>
        <p:nvCxnSpPr>
          <p:cNvPr id="28" name="Rett linje 27"/>
          <p:cNvCxnSpPr/>
          <p:nvPr/>
        </p:nvCxnSpPr>
        <p:spPr>
          <a:xfrm>
            <a:off x="3694954" y="414908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/>
          <p:cNvSpPr txBox="1"/>
          <p:nvPr/>
        </p:nvSpPr>
        <p:spPr>
          <a:xfrm>
            <a:off x="3334914" y="3861048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smtClean="0"/>
              <a:t>31/12-2012</a:t>
            </a:r>
          </a:p>
        </p:txBody>
      </p:sp>
    </p:spTree>
    <p:extLst>
      <p:ext uri="{BB962C8B-B14F-4D97-AF65-F5344CB8AC3E}">
        <p14:creationId xmlns:p14="http://schemas.microsoft.com/office/powerpoint/2010/main" xmlns="" val="202595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Reserve risk </a:t>
            </a:r>
            <a:r>
              <a:rPr lang="nb-NO" sz="2800" dirty="0" err="1" smtClean="0"/>
              <a:t>distribution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30</a:t>
            </a:fld>
            <a:endParaRPr lang="nb-NO" dirty="0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356992"/>
            <a:ext cx="2896171" cy="273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37707"/>
            <a:ext cx="6901805" cy="156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971600" y="335699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One possible stochastic </a:t>
            </a:r>
            <a:r>
              <a:rPr lang="en-US" dirty="0"/>
              <a:t>models for the chain-ladder </a:t>
            </a:r>
            <a:r>
              <a:rPr lang="en-US" dirty="0" smtClean="0"/>
              <a:t>technique: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the </a:t>
            </a:r>
            <a:r>
              <a:rPr lang="en-US" dirty="0"/>
              <a:t>logarithm of the </a:t>
            </a:r>
            <a:r>
              <a:rPr lang="en-US" dirty="0" smtClean="0"/>
              <a:t>cumulative </a:t>
            </a:r>
            <a:r>
              <a:rPr lang="en-US" dirty="0"/>
              <a:t>claims amounts </a:t>
            </a:r>
            <a:r>
              <a:rPr lang="en-US" dirty="0" err="1" smtClean="0"/>
              <a:t>Y</a:t>
            </a:r>
            <a:r>
              <a:rPr lang="en-US" sz="1100" dirty="0" err="1" smtClean="0"/>
              <a:t>ij</a:t>
            </a:r>
            <a:r>
              <a:rPr lang="en-US" dirty="0"/>
              <a:t>=</a:t>
            </a:r>
            <a:r>
              <a:rPr lang="nb-NO" dirty="0" smtClean="0"/>
              <a:t>log (</a:t>
            </a:r>
            <a:r>
              <a:rPr lang="nb-NO" dirty="0" err="1" smtClean="0"/>
              <a:t>C</a:t>
            </a:r>
            <a:r>
              <a:rPr lang="nb-NO" sz="1100" dirty="0" err="1" smtClean="0"/>
              <a:t>ij</a:t>
            </a:r>
            <a:r>
              <a:rPr lang="nb-NO" dirty="0" smtClean="0"/>
              <a:t>)</a:t>
            </a:r>
            <a:r>
              <a:rPr lang="nb-NO" dirty="0"/>
              <a:t> </a:t>
            </a:r>
            <a:r>
              <a:rPr lang="nb-NO" dirty="0" smtClean="0"/>
              <a:t>and</a:t>
            </a:r>
            <a:r>
              <a:rPr lang="nb-NO" dirty="0"/>
              <a:t> </a:t>
            </a:r>
            <a:r>
              <a:rPr lang="en-US" dirty="0" smtClean="0"/>
              <a:t>the </a:t>
            </a:r>
            <a:r>
              <a:rPr lang="en-US" dirty="0"/>
              <a:t>log-Normal class of </a:t>
            </a:r>
            <a:r>
              <a:rPr lang="en-US" dirty="0" smtClean="0"/>
              <a:t>models		with</a:t>
            </a:r>
            <a:endParaRPr lang="en-US" dirty="0"/>
          </a:p>
          <a:p>
            <a:r>
              <a:rPr lang="nb-NO" dirty="0" smtClean="0"/>
              <a:t>	as </a:t>
            </a:r>
            <a:r>
              <a:rPr lang="nb-NO" dirty="0" err="1" smtClean="0"/>
              <a:t>independent</a:t>
            </a:r>
            <a:r>
              <a:rPr lang="nb-NO" dirty="0" smtClean="0"/>
              <a:t> normal random 	</a:t>
            </a:r>
            <a:r>
              <a:rPr lang="nb-NO" dirty="0" err="1" smtClean="0"/>
              <a:t>errors</a:t>
            </a:r>
            <a:endParaRPr lang="nb-NO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3546203"/>
              </p:ext>
            </p:extLst>
          </p:nvPr>
        </p:nvGraphicFramePr>
        <p:xfrm>
          <a:off x="2987824" y="4460642"/>
          <a:ext cx="1281113" cy="395288"/>
        </p:xfrm>
        <a:graphic>
          <a:graphicData uri="http://schemas.openxmlformats.org/presentationml/2006/ole">
            <p:oleObj spid="_x0000_s11270" name="Equation" r:id="rId5" imgW="774360" imgH="2412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2017784"/>
              </p:ext>
            </p:extLst>
          </p:nvPr>
        </p:nvGraphicFramePr>
        <p:xfrm>
          <a:off x="1328812" y="4734148"/>
          <a:ext cx="293688" cy="395288"/>
        </p:xfrm>
        <a:graphic>
          <a:graphicData uri="http://schemas.openxmlformats.org/presentationml/2006/ole">
            <p:oleObj spid="_x0000_s11271" name="Equation" r:id="rId6" imgW="177480" imgH="241200" progId="Equation.3">
              <p:embed/>
            </p:oleObj>
          </a:graphicData>
        </a:graphic>
      </p:graphicFrame>
      <p:grpSp>
        <p:nvGrpSpPr>
          <p:cNvPr id="11" name="Gruppe 10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12" name="Avrundet rektangel 11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3" name="Avrundet rektangel 12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4" name="Avrundet rektangel 13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5" name="Ellipse 14"/>
          <p:cNvSpPr/>
          <p:nvPr/>
        </p:nvSpPr>
        <p:spPr>
          <a:xfrm>
            <a:off x="7283152" y="76470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03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err="1" smtClean="0"/>
              <a:t>Worst</a:t>
            </a:r>
            <a:r>
              <a:rPr lang="nb-NO" sz="2800" dirty="0" smtClean="0"/>
              <a:t> case for reserve risk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31</a:t>
            </a:fld>
            <a:endParaRPr lang="nb-NO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7774" y="1340768"/>
            <a:ext cx="6646863" cy="429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ett linje 6"/>
          <p:cNvCxnSpPr/>
          <p:nvPr/>
        </p:nvCxnSpPr>
        <p:spPr>
          <a:xfrm>
            <a:off x="2051720" y="1844824"/>
            <a:ext cx="0" cy="3456384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1403648" y="5639718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2400" dirty="0" smtClean="0"/>
              <a:t>99.5% = -74 M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7283152" y="265659"/>
            <a:ext cx="1512168" cy="687071"/>
            <a:chOff x="1547664" y="2208847"/>
            <a:chExt cx="4680520" cy="1724209"/>
          </a:xfrm>
        </p:grpSpPr>
        <p:sp>
          <p:nvSpPr>
            <p:cNvPr id="10" name="Avrundet rektangel 9"/>
            <p:cNvSpPr/>
            <p:nvPr/>
          </p:nvSpPr>
          <p:spPr>
            <a:xfrm>
              <a:off x="1547664" y="2856919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1" name="Avrundet rektangel 10"/>
            <p:cNvSpPr/>
            <p:nvPr/>
          </p:nvSpPr>
          <p:spPr>
            <a:xfrm>
              <a:off x="1547664" y="347585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Stochastic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claims</a:t>
              </a:r>
              <a:r>
                <a:rPr lang="nb-NO" sz="800" dirty="0" smtClean="0"/>
                <a:t> </a:t>
              </a:r>
              <a:r>
                <a:rPr lang="nb-NO" sz="800" dirty="0" err="1" smtClean="0"/>
                <a:t>reserving</a:t>
              </a:r>
              <a:endParaRPr lang="nb-NO" sz="800" dirty="0" smtClean="0"/>
            </a:p>
          </p:txBody>
        </p:sp>
        <p:sp>
          <p:nvSpPr>
            <p:cNvPr id="12" name="Avrundet rektangel 11"/>
            <p:cNvSpPr/>
            <p:nvPr/>
          </p:nvSpPr>
          <p:spPr>
            <a:xfrm>
              <a:off x="1547664" y="2208847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Bornhuetter</a:t>
              </a:r>
              <a:r>
                <a:rPr lang="nb-NO" sz="800" dirty="0" smtClean="0"/>
                <a:t> Ferguson</a:t>
              </a:r>
            </a:p>
          </p:txBody>
        </p:sp>
      </p:grpSp>
      <p:sp>
        <p:nvSpPr>
          <p:cNvPr id="13" name="Ellipse 12"/>
          <p:cNvSpPr/>
          <p:nvPr/>
        </p:nvSpPr>
        <p:spPr>
          <a:xfrm>
            <a:off x="7283152" y="764704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269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48699" cy="936203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Claims</a:t>
            </a:r>
            <a:r>
              <a:rPr lang="nb-NO" sz="2800" dirty="0" smtClean="0"/>
              <a:t> reserves</a:t>
            </a:r>
            <a:endParaRPr lang="nb-NO" sz="2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08C278-0D94-42FD-8124-5C901859467C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  <p:grpSp>
        <p:nvGrpSpPr>
          <p:cNvPr id="6" name="Gruppe 48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3" name="Avrundet rektangel 52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54" name="Avrundet rektangel 53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55" name="Avrundet rektangel 54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57" name="Avrundet rektangel 56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61" name="Avrundet rektangel 60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62" name="Ellipse 61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374" y="3861048"/>
            <a:ext cx="2493189" cy="203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ett pil 7"/>
          <p:cNvCxnSpPr/>
          <p:nvPr/>
        </p:nvCxnSpPr>
        <p:spPr>
          <a:xfrm flipH="1">
            <a:off x="4427984" y="3861048"/>
            <a:ext cx="93610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5391813" y="351913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Claim</a:t>
            </a:r>
            <a:r>
              <a:rPr lang="nb-NO" dirty="0" smtClean="0"/>
              <a:t> </a:t>
            </a:r>
            <a:r>
              <a:rPr lang="nb-NO" dirty="0" err="1" smtClean="0"/>
              <a:t>payments</a:t>
            </a:r>
            <a:r>
              <a:rPr lang="nb-NO" dirty="0" smtClean="0"/>
              <a:t> </a:t>
            </a:r>
            <a:r>
              <a:rPr lang="nb-NO" dirty="0" err="1" smtClean="0"/>
              <a:t>plus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handling </a:t>
            </a:r>
            <a:r>
              <a:rPr lang="nb-NO" dirty="0" err="1" smtClean="0"/>
              <a:t>expenses</a:t>
            </a:r>
            <a:endParaRPr lang="nb-NO" dirty="0"/>
          </a:p>
        </p:txBody>
      </p:sp>
      <p:sp>
        <p:nvSpPr>
          <p:cNvPr id="17" name="TekstSylinder 27"/>
          <p:cNvSpPr txBox="1"/>
          <p:nvPr/>
        </p:nvSpPr>
        <p:spPr>
          <a:xfrm>
            <a:off x="971600" y="2269321"/>
            <a:ext cx="4955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reserving</a:t>
            </a:r>
            <a:r>
              <a:rPr lang="nb-NO" sz="1200" dirty="0" smtClean="0"/>
              <a:t> </a:t>
            </a:r>
            <a:r>
              <a:rPr lang="nb-NO" sz="1200" dirty="0" err="1" smtClean="0"/>
              <a:t>issues</a:t>
            </a:r>
            <a:r>
              <a:rPr lang="nb-NO" sz="1200" dirty="0" smtClean="0"/>
              <a:t>: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measure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</a:t>
            </a:r>
            <a:r>
              <a:rPr lang="nb-NO" sz="1200" dirty="0" err="1" smtClean="0"/>
              <a:t>number</a:t>
            </a:r>
            <a:r>
              <a:rPr lang="nb-NO" sz="1200" dirty="0" smtClean="0"/>
              <a:t> and </a:t>
            </a:r>
            <a:r>
              <a:rPr lang="nb-NO" sz="1200" dirty="0" err="1" smtClean="0"/>
              <a:t>size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unknown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? (IBNR reserve, i.e., </a:t>
            </a:r>
            <a:r>
              <a:rPr lang="nb-NO" sz="1200" dirty="0" err="1" smtClean="0"/>
              <a:t>Incurred</a:t>
            </a:r>
            <a:r>
              <a:rPr lang="nb-NO" sz="1200" dirty="0" smtClean="0"/>
              <a:t> Bot Not </a:t>
            </a:r>
            <a:r>
              <a:rPr lang="nb-NO" sz="1200" dirty="0" err="1" smtClean="0"/>
              <a:t>Reported</a:t>
            </a:r>
            <a:r>
              <a:rPr lang="nb-NO" sz="1200" dirty="0" smtClean="0"/>
              <a:t>)</a:t>
            </a:r>
          </a:p>
          <a:p>
            <a:pPr marL="171450" indent="-171450">
              <a:buClr>
                <a:schemeClr val="accent2"/>
              </a:buClr>
              <a:buFont typeface="Arial" pitchFamily="34" charset="0"/>
              <a:buChar char="•"/>
            </a:pPr>
            <a:r>
              <a:rPr lang="nb-NO" sz="1200" dirty="0" smtClean="0"/>
              <a:t>How do </a:t>
            </a:r>
            <a:r>
              <a:rPr lang="nb-NO" sz="1200" dirty="0" err="1" smtClean="0"/>
              <a:t>we</a:t>
            </a:r>
            <a:r>
              <a:rPr lang="nb-NO" sz="1200" dirty="0" smtClean="0"/>
              <a:t> </a:t>
            </a:r>
            <a:r>
              <a:rPr lang="nb-NO" sz="1200" dirty="0" err="1" smtClean="0"/>
              <a:t>know</a:t>
            </a:r>
            <a:r>
              <a:rPr lang="nb-NO" sz="1200" dirty="0" smtClean="0"/>
              <a:t> </a:t>
            </a:r>
            <a:r>
              <a:rPr lang="nb-NO" sz="1200" dirty="0" err="1" smtClean="0"/>
              <a:t>if</a:t>
            </a:r>
            <a:r>
              <a:rPr lang="nb-NO" sz="1200" dirty="0" smtClean="0"/>
              <a:t> </a:t>
            </a:r>
            <a:r>
              <a:rPr lang="nb-NO" sz="1200" dirty="0" err="1" smtClean="0"/>
              <a:t>the</a:t>
            </a:r>
            <a:r>
              <a:rPr lang="nb-NO" sz="1200" dirty="0" smtClean="0"/>
              <a:t> reserves </a:t>
            </a:r>
            <a:r>
              <a:rPr lang="nb-NO" sz="1200" dirty="0" err="1" smtClean="0"/>
              <a:t>on</a:t>
            </a:r>
            <a:r>
              <a:rPr lang="nb-NO" sz="1200" dirty="0" smtClean="0"/>
              <a:t> </a:t>
            </a:r>
            <a:r>
              <a:rPr lang="nb-NO" sz="1200" dirty="0" err="1" smtClean="0"/>
              <a:t>known</a:t>
            </a:r>
            <a:r>
              <a:rPr lang="nb-NO" sz="1200" dirty="0" smtClean="0"/>
              <a:t> </a:t>
            </a:r>
            <a:r>
              <a:rPr lang="nb-NO" sz="1200" dirty="0" err="1" smtClean="0"/>
              <a:t>claims</a:t>
            </a:r>
            <a:r>
              <a:rPr lang="nb-NO" sz="1200" dirty="0" smtClean="0"/>
              <a:t> </a:t>
            </a:r>
            <a:r>
              <a:rPr lang="nb-NO" sz="1200" dirty="0" err="1" smtClean="0"/>
              <a:t>are</a:t>
            </a:r>
            <a:r>
              <a:rPr lang="nb-NO" sz="1200" dirty="0" smtClean="0"/>
              <a:t> </a:t>
            </a:r>
            <a:r>
              <a:rPr lang="nb-NO" sz="1200" dirty="0" err="1" smtClean="0"/>
              <a:t>sufficient</a:t>
            </a:r>
            <a:r>
              <a:rPr lang="nb-NO" sz="1200" dirty="0" smtClean="0"/>
              <a:t>? (RBNS reserve, i.e., </a:t>
            </a:r>
            <a:r>
              <a:rPr lang="nb-NO" sz="1200" dirty="0" err="1" smtClean="0"/>
              <a:t>Reserved</a:t>
            </a:r>
            <a:r>
              <a:rPr lang="nb-NO" sz="1200" dirty="0" smtClean="0"/>
              <a:t> </a:t>
            </a:r>
            <a:r>
              <a:rPr lang="nb-NO" sz="1200" dirty="0" err="1" smtClean="0"/>
              <a:t>But</a:t>
            </a:r>
            <a:r>
              <a:rPr lang="nb-NO" sz="1200" dirty="0" smtClean="0"/>
              <a:t> Not </a:t>
            </a:r>
            <a:r>
              <a:rPr lang="nb-NO" sz="1200" dirty="0" err="1" smtClean="0"/>
              <a:t>Settled</a:t>
            </a:r>
            <a:r>
              <a:rPr lang="nb-NO" sz="1200" dirty="0" smtClean="0"/>
              <a:t>)</a:t>
            </a:r>
          </a:p>
        </p:txBody>
      </p:sp>
      <p:cxnSp>
        <p:nvCxnSpPr>
          <p:cNvPr id="18" name="Rett pil 30"/>
          <p:cNvCxnSpPr/>
          <p:nvPr/>
        </p:nvCxnSpPr>
        <p:spPr>
          <a:xfrm>
            <a:off x="1187624" y="1981290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 33"/>
          <p:cNvCxnSpPr/>
          <p:nvPr/>
        </p:nvCxnSpPr>
        <p:spPr>
          <a:xfrm>
            <a:off x="1619672" y="154924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34"/>
          <p:cNvCxnSpPr/>
          <p:nvPr/>
        </p:nvCxnSpPr>
        <p:spPr>
          <a:xfrm>
            <a:off x="2123728" y="154924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35"/>
          <p:cNvCxnSpPr/>
          <p:nvPr/>
        </p:nvCxnSpPr>
        <p:spPr>
          <a:xfrm>
            <a:off x="2699792" y="154924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 36"/>
          <p:cNvCxnSpPr/>
          <p:nvPr/>
        </p:nvCxnSpPr>
        <p:spPr>
          <a:xfrm>
            <a:off x="3419872" y="154924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37"/>
          <p:cNvCxnSpPr/>
          <p:nvPr/>
        </p:nvCxnSpPr>
        <p:spPr>
          <a:xfrm>
            <a:off x="4355976" y="154924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38"/>
          <p:cNvCxnSpPr/>
          <p:nvPr/>
        </p:nvCxnSpPr>
        <p:spPr>
          <a:xfrm>
            <a:off x="5004048" y="154924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pil 39"/>
          <p:cNvCxnSpPr/>
          <p:nvPr/>
        </p:nvCxnSpPr>
        <p:spPr>
          <a:xfrm>
            <a:off x="5796136" y="154924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40"/>
          <p:cNvSpPr txBox="1"/>
          <p:nvPr/>
        </p:nvSpPr>
        <p:spPr>
          <a:xfrm>
            <a:off x="1259632" y="118920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Accident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27" name="TekstSylinder 41"/>
          <p:cNvSpPr txBox="1"/>
          <p:nvPr/>
        </p:nvSpPr>
        <p:spPr>
          <a:xfrm>
            <a:off x="1835696" y="118920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Reporting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smtClean="0"/>
              <a:t>date</a:t>
            </a:r>
          </a:p>
        </p:txBody>
      </p:sp>
      <p:sp>
        <p:nvSpPr>
          <p:cNvPr id="29" name="TekstSylinder 42"/>
          <p:cNvSpPr txBox="1"/>
          <p:nvPr/>
        </p:nvSpPr>
        <p:spPr>
          <a:xfrm>
            <a:off x="2432737" y="118920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30" name="TekstSylinder 43"/>
          <p:cNvSpPr txBox="1"/>
          <p:nvPr/>
        </p:nvSpPr>
        <p:spPr>
          <a:xfrm>
            <a:off x="3152817" y="1189202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  <p:sp>
        <p:nvSpPr>
          <p:cNvPr id="31" name="TekstSylinder 44"/>
          <p:cNvSpPr txBox="1"/>
          <p:nvPr/>
        </p:nvSpPr>
        <p:spPr>
          <a:xfrm>
            <a:off x="4016913" y="118920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endParaRPr lang="nb-NO" sz="900" dirty="0" smtClean="0"/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reopening</a:t>
            </a:r>
            <a:endParaRPr lang="nb-NO" sz="900" dirty="0" smtClean="0"/>
          </a:p>
        </p:txBody>
      </p:sp>
      <p:sp>
        <p:nvSpPr>
          <p:cNvPr id="32" name="TekstSylinder 45"/>
          <p:cNvSpPr txBox="1"/>
          <p:nvPr/>
        </p:nvSpPr>
        <p:spPr>
          <a:xfrm>
            <a:off x="4664985" y="118920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</a:p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payments</a:t>
            </a:r>
            <a:endParaRPr lang="nb-NO" sz="900" dirty="0" smtClean="0"/>
          </a:p>
        </p:txBody>
      </p:sp>
      <p:sp>
        <p:nvSpPr>
          <p:cNvPr id="33" name="TekstSylinder 46"/>
          <p:cNvSpPr txBox="1"/>
          <p:nvPr/>
        </p:nvSpPr>
        <p:spPr>
          <a:xfrm>
            <a:off x="5508104" y="1189202"/>
            <a:ext cx="8386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Clr>
                <a:schemeClr val="accent2"/>
              </a:buClr>
              <a:buFont typeface="Wingdings" pitchFamily="2" charset="2"/>
              <a:buNone/>
            </a:pPr>
            <a:r>
              <a:rPr lang="nb-NO" sz="900" dirty="0" err="1" smtClean="0"/>
              <a:t>Claims</a:t>
            </a:r>
            <a:r>
              <a:rPr lang="nb-NO" sz="900" dirty="0" smtClean="0"/>
              <a:t> </a:t>
            </a:r>
            <a:r>
              <a:rPr lang="nb-NO" sz="900" dirty="0" err="1" smtClean="0"/>
              <a:t>close</a:t>
            </a:r>
            <a:endParaRPr lang="nb-NO" sz="900" dirty="0" smtClean="0"/>
          </a:p>
        </p:txBody>
      </p:sp>
    </p:spTree>
    <p:extLst>
      <p:ext uri="{BB962C8B-B14F-4D97-AF65-F5344CB8AC3E}">
        <p14:creationId xmlns:p14="http://schemas.microsoft.com/office/powerpoint/2010/main" xmlns="" val="37440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smtClean="0"/>
              <a:t>The </a:t>
            </a:r>
            <a:r>
              <a:rPr lang="nb-NO" sz="2800" dirty="0" err="1" smtClean="0"/>
              <a:t>development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claims</a:t>
            </a:r>
            <a:r>
              <a:rPr lang="nb-NO" sz="2800" dirty="0" smtClean="0"/>
              <a:t> losses </a:t>
            </a:r>
            <a:r>
              <a:rPr lang="nb-NO" sz="2800" dirty="0" err="1" smtClean="0"/>
              <a:t>settled</a:t>
            </a:r>
            <a:endParaRPr lang="nb-NO" sz="2800" dirty="0"/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738440" y="1915396"/>
            <a:ext cx="6572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Incremental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 data </a:t>
            </a:r>
            <a:r>
              <a:rPr lang="nb-NO" sz="1600" dirty="0" err="1" smtClean="0"/>
              <a:t>presented</a:t>
            </a:r>
            <a:r>
              <a:rPr lang="nb-NO" sz="1600" dirty="0" smtClean="0"/>
              <a:t> as a run-</a:t>
            </a:r>
            <a:r>
              <a:rPr lang="nb-NO" sz="1600" dirty="0" err="1" smtClean="0"/>
              <a:t>off</a:t>
            </a:r>
            <a:r>
              <a:rPr lang="nb-NO" sz="1600" dirty="0" smtClean="0"/>
              <a:t> </a:t>
            </a:r>
            <a:r>
              <a:rPr lang="nb-NO" sz="1600" dirty="0" err="1" smtClean="0"/>
              <a:t>triangle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83293" y="1134834"/>
            <a:ext cx="6797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 smtClean="0"/>
              <a:t>Claims</a:t>
            </a:r>
            <a:r>
              <a:rPr lang="nb-NO" dirty="0" smtClean="0"/>
              <a:t> losses </a:t>
            </a:r>
            <a:r>
              <a:rPr lang="nb-NO" dirty="0" err="1" smtClean="0"/>
              <a:t>settled</a:t>
            </a:r>
            <a:r>
              <a:rPr lang="nb-NO" dirty="0" smtClean="0"/>
              <a:t> for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occurence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often</a:t>
            </a:r>
            <a:r>
              <a:rPr lang="nb-NO" smtClean="0"/>
              <a:t> not </a:t>
            </a:r>
            <a:r>
              <a:rPr lang="nb-NO" dirty="0" err="1" smtClean="0"/>
              <a:t>paid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date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rather</a:t>
            </a:r>
            <a:r>
              <a:rPr lang="nb-NO" dirty="0" smtClean="0"/>
              <a:t> over a </a:t>
            </a:r>
            <a:r>
              <a:rPr lang="nb-NO" dirty="0" err="1" smtClean="0"/>
              <a:t>number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751692" y="4365104"/>
            <a:ext cx="78527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i="1" dirty="0" smtClean="0"/>
              <a:t>The </a:t>
            </a:r>
            <a:r>
              <a:rPr lang="nb-NO" sz="1400" i="1" dirty="0" err="1" smtClean="0"/>
              <a:t>development</a:t>
            </a:r>
            <a:r>
              <a:rPr lang="nb-NO" sz="1400" i="1" dirty="0" smtClean="0"/>
              <a:t> </a:t>
            </a:r>
            <a:r>
              <a:rPr lang="nb-NO" sz="1400" i="1" dirty="0" err="1" smtClean="0"/>
              <a:t>year</a:t>
            </a:r>
            <a:r>
              <a:rPr lang="nb-NO" sz="1400" dirty="0" smtClean="0"/>
              <a:t> for a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reflects</a:t>
            </a:r>
            <a:r>
              <a:rPr lang="nb-NO" sz="1400" dirty="0" smtClean="0"/>
              <a:t> </a:t>
            </a:r>
            <a:r>
              <a:rPr lang="nb-NO" sz="1400" dirty="0" err="1" smtClean="0"/>
              <a:t>how</a:t>
            </a:r>
            <a:r>
              <a:rPr lang="nb-NO" sz="1400" dirty="0" smtClean="0"/>
              <a:t> </a:t>
            </a:r>
            <a:r>
              <a:rPr lang="nb-NO" sz="1400" dirty="0" err="1" smtClean="0"/>
              <a:t>long</a:t>
            </a:r>
            <a:r>
              <a:rPr lang="nb-NO" sz="1400" dirty="0" smtClean="0"/>
              <a:t> </a:t>
            </a:r>
            <a:r>
              <a:rPr lang="nb-NO" sz="1400" dirty="0" err="1" smtClean="0"/>
              <a:t>after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An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during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example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largest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for </a:t>
            </a:r>
            <a:r>
              <a:rPr lang="nb-NO" sz="1400" dirty="0" err="1" smtClean="0"/>
              <a:t>any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years</a:t>
            </a:r>
            <a:r>
              <a:rPr lang="nb-NO" sz="1400" dirty="0" smtClean="0"/>
              <a:t> is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The data </a:t>
            </a:r>
            <a:r>
              <a:rPr lang="nb-NO" sz="1400" dirty="0" err="1" smtClean="0"/>
              <a:t>shown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losses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For </a:t>
            </a:r>
            <a:r>
              <a:rPr lang="nb-NO" sz="1400" dirty="0" err="1" smtClean="0"/>
              <a:t>any</a:t>
            </a:r>
            <a:r>
              <a:rPr lang="nb-NO" sz="1400" dirty="0" smtClean="0"/>
              <a:t> </a:t>
            </a:r>
            <a:r>
              <a:rPr lang="nb-NO" sz="1400" dirty="0" err="1" smtClean="0"/>
              <a:t>cell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table</a:t>
            </a:r>
            <a:r>
              <a:rPr lang="nb-NO" sz="1400" dirty="0" smtClean="0"/>
              <a:t>,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value</a:t>
            </a:r>
            <a:r>
              <a:rPr lang="nb-NO" sz="1400" dirty="0" smtClean="0"/>
              <a:t> </a:t>
            </a:r>
            <a:r>
              <a:rPr lang="nb-NO" sz="1400" dirty="0" err="1" smtClean="0"/>
              <a:t>shown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was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</a:t>
            </a:r>
            <a:r>
              <a:rPr lang="nb-NO" sz="1400" dirty="0" err="1" smtClean="0"/>
              <a:t>calendar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Each</a:t>
            </a:r>
            <a:r>
              <a:rPr lang="nb-NO" sz="1400" dirty="0" smtClean="0"/>
              <a:t> diagonal </a:t>
            </a:r>
            <a:r>
              <a:rPr lang="nb-NO" sz="1400" dirty="0" err="1" smtClean="0"/>
              <a:t>set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data </a:t>
            </a:r>
            <a:r>
              <a:rPr lang="nb-NO" sz="1400" dirty="0" err="1" smtClean="0"/>
              <a:t>represents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r>
              <a:rPr lang="nb-NO" sz="1400" dirty="0" smtClean="0"/>
              <a:t> in a single </a:t>
            </a:r>
            <a:r>
              <a:rPr lang="nb-NO" sz="1400" dirty="0" err="1" smtClean="0"/>
              <a:t>calendar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Green </a:t>
            </a:r>
            <a:r>
              <a:rPr lang="nb-NO" sz="1400" dirty="0" err="1" smtClean="0"/>
              <a:t>cells</a:t>
            </a:r>
            <a:r>
              <a:rPr lang="nb-NO" sz="1400" dirty="0" smtClean="0"/>
              <a:t> </a:t>
            </a:r>
            <a:r>
              <a:rPr lang="nb-NO" sz="1400" dirty="0" err="1" smtClean="0"/>
              <a:t>represent</a:t>
            </a:r>
            <a:r>
              <a:rPr lang="nb-NO" sz="1400" dirty="0" smtClean="0"/>
              <a:t> </a:t>
            </a:r>
            <a:r>
              <a:rPr lang="nb-NO" sz="1400" dirty="0" err="1" smtClean="0"/>
              <a:t>observed</a:t>
            </a:r>
            <a:r>
              <a:rPr lang="nb-NO" sz="1400" dirty="0" smtClean="0"/>
              <a:t> data – all red </a:t>
            </a:r>
            <a:r>
              <a:rPr lang="nb-NO" sz="1400" dirty="0" err="1" smtClean="0"/>
              <a:t>represent</a:t>
            </a:r>
            <a:r>
              <a:rPr lang="nb-NO" sz="1400" dirty="0" smtClean="0"/>
              <a:t> time </a:t>
            </a:r>
            <a:r>
              <a:rPr lang="nb-NO" sz="1400" dirty="0" err="1" smtClean="0"/>
              <a:t>periods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for </a:t>
            </a:r>
            <a:r>
              <a:rPr lang="nb-NO" sz="1400" dirty="0" err="1" smtClean="0"/>
              <a:t>which</a:t>
            </a:r>
            <a:r>
              <a:rPr lang="nb-NO" sz="1400" dirty="0" smtClean="0"/>
              <a:t> </a:t>
            </a:r>
            <a:r>
              <a:rPr lang="nb-NO" sz="1400" dirty="0" err="1" smtClean="0"/>
              <a:t>we</a:t>
            </a:r>
            <a:r>
              <a:rPr lang="nb-NO" sz="1400" dirty="0" smtClean="0"/>
              <a:t> </a:t>
            </a:r>
            <a:r>
              <a:rPr lang="nb-NO" sz="1400" dirty="0" err="1" smtClean="0"/>
              <a:t>wish</a:t>
            </a:r>
            <a:r>
              <a:rPr lang="nb-NO" sz="1400" dirty="0" smtClean="0"/>
              <a:t>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expected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settlements </a:t>
            </a:r>
            <a:r>
              <a:rPr lang="nb-NO" sz="1400" dirty="0" err="1" smtClean="0"/>
              <a:t>amounts</a:t>
            </a:r>
            <a:endParaRPr lang="nb-NO" sz="1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773" y="2348880"/>
            <a:ext cx="724961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Rett linje 12"/>
          <p:cNvCxnSpPr/>
          <p:nvPr/>
        </p:nvCxnSpPr>
        <p:spPr>
          <a:xfrm flipV="1">
            <a:off x="2494694" y="2861482"/>
            <a:ext cx="5605698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029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2800" dirty="0" err="1" smtClean="0"/>
              <a:t>Assumptions</a:t>
            </a:r>
            <a:r>
              <a:rPr lang="nb-NO" sz="2800" dirty="0" smtClean="0"/>
              <a:t> underlying </a:t>
            </a:r>
            <a:r>
              <a:rPr lang="nb-NO" sz="2800" dirty="0" err="1" smtClean="0"/>
              <a:t>the</a:t>
            </a:r>
            <a:r>
              <a:rPr lang="nb-NO" sz="2800" dirty="0" smtClean="0"/>
              <a:t> CLM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err="1" smtClean="0"/>
              <a:t>Patterns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</a:t>
            </a:r>
            <a:r>
              <a:rPr lang="nb-NO" dirty="0" err="1" smtClean="0"/>
              <a:t>observed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past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continue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over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years</a:t>
            </a:r>
            <a:r>
              <a:rPr lang="nb-NO" dirty="0" smtClean="0"/>
              <a:t> </a:t>
            </a:r>
            <a:r>
              <a:rPr lang="nb-NO" dirty="0" err="1" smtClean="0"/>
              <a:t>follows</a:t>
            </a:r>
            <a:r>
              <a:rPr lang="nb-NO" dirty="0" smtClean="0"/>
              <a:t> an </a:t>
            </a:r>
            <a:r>
              <a:rPr lang="nb-NO" dirty="0" err="1" smtClean="0"/>
              <a:t>identical</a:t>
            </a:r>
            <a:r>
              <a:rPr lang="nb-NO" dirty="0" smtClean="0"/>
              <a:t> </a:t>
            </a:r>
            <a:r>
              <a:rPr lang="nb-NO" dirty="0" err="1" smtClean="0"/>
              <a:t>pattern</a:t>
            </a:r>
            <a:r>
              <a:rPr lang="nb-NO" dirty="0" smtClean="0"/>
              <a:t> for </a:t>
            </a:r>
            <a:r>
              <a:rPr lang="nb-NO" dirty="0" err="1" smtClean="0"/>
              <a:t>every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occurence</a:t>
            </a:r>
            <a:r>
              <a:rPr lang="nb-NO" dirty="0" smtClean="0"/>
              <a:t> </a:t>
            </a:r>
            <a:r>
              <a:rPr lang="nb-NO" dirty="0" err="1" smtClean="0"/>
              <a:t>year</a:t>
            </a:r>
            <a:endParaRPr lang="nb-NO" dirty="0" smtClean="0"/>
          </a:p>
          <a:p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observed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loss settlement </a:t>
            </a:r>
            <a:r>
              <a:rPr lang="nb-NO" dirty="0" err="1" smtClean="0"/>
              <a:t>patterns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over time:</a:t>
            </a:r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product</a:t>
            </a:r>
            <a:r>
              <a:rPr lang="nb-NO" dirty="0" smtClean="0"/>
              <a:t> design and </a:t>
            </a:r>
            <a:r>
              <a:rPr lang="nb-NO" dirty="0" err="1" smtClean="0"/>
              <a:t>conditions</a:t>
            </a:r>
            <a:endParaRPr lang="nb-NO" dirty="0" smtClean="0"/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claims</a:t>
            </a:r>
            <a:r>
              <a:rPr lang="nb-NO" dirty="0" smtClean="0"/>
              <a:t> </a:t>
            </a:r>
            <a:r>
              <a:rPr lang="nb-NO" dirty="0" err="1" smtClean="0"/>
              <a:t>reporting</a:t>
            </a:r>
            <a:r>
              <a:rPr lang="nb-NO" dirty="0" smtClean="0"/>
              <a:t>, </a:t>
            </a:r>
            <a:r>
              <a:rPr lang="nb-NO" dirty="0" err="1" smtClean="0"/>
              <a:t>assessment</a:t>
            </a:r>
            <a:r>
              <a:rPr lang="nb-NO" dirty="0" smtClean="0"/>
              <a:t> and settlement </a:t>
            </a:r>
            <a:r>
              <a:rPr lang="nb-NO" dirty="0" err="1" smtClean="0"/>
              <a:t>processes</a:t>
            </a:r>
            <a:r>
              <a:rPr lang="nb-NO" dirty="0" smtClean="0"/>
              <a:t> (</a:t>
            </a:r>
            <a:r>
              <a:rPr lang="nb-NO" dirty="0" err="1" smtClean="0"/>
              <a:t>example</a:t>
            </a:r>
            <a:r>
              <a:rPr lang="nb-NO" dirty="0" smtClean="0"/>
              <a:t>: different </a:t>
            </a:r>
            <a:r>
              <a:rPr lang="nb-NO" dirty="0" err="1" smtClean="0"/>
              <a:t>owners</a:t>
            </a:r>
            <a:r>
              <a:rPr lang="nb-NO" dirty="0" smtClean="0"/>
              <a:t>)</a:t>
            </a:r>
          </a:p>
          <a:p>
            <a:pPr lvl="1"/>
            <a:r>
              <a:rPr lang="nb-NO" dirty="0" err="1" smtClean="0"/>
              <a:t>Change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legal environment</a:t>
            </a:r>
          </a:p>
          <a:p>
            <a:pPr lvl="1"/>
            <a:r>
              <a:rPr lang="nb-NO" dirty="0" err="1" smtClean="0"/>
              <a:t>Abnormally</a:t>
            </a:r>
            <a:r>
              <a:rPr lang="nb-NO" dirty="0" smtClean="0"/>
              <a:t> </a:t>
            </a:r>
            <a:r>
              <a:rPr lang="nb-NO" dirty="0" err="1" smtClean="0"/>
              <a:t>large</a:t>
            </a:r>
            <a:r>
              <a:rPr lang="nb-NO" dirty="0" smtClean="0"/>
              <a:t> or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claim</a:t>
            </a:r>
            <a:r>
              <a:rPr lang="nb-NO" dirty="0" smtClean="0"/>
              <a:t> settlement </a:t>
            </a:r>
            <a:r>
              <a:rPr lang="nb-NO" dirty="0" err="1" smtClean="0"/>
              <a:t>amounts</a:t>
            </a:r>
            <a:endParaRPr lang="nb-NO" dirty="0" smtClean="0"/>
          </a:p>
          <a:p>
            <a:pPr lvl="1"/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portfolio</a:t>
            </a:r>
            <a:r>
              <a:rPr lang="nb-NO" dirty="0" smtClean="0"/>
              <a:t> so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history</a:t>
            </a:r>
            <a:r>
              <a:rPr lang="nb-NO" dirty="0" smtClean="0"/>
              <a:t> is not representative for </a:t>
            </a:r>
            <a:r>
              <a:rPr lang="nb-NO" dirty="0" err="1" smtClean="0"/>
              <a:t>predicting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r>
              <a:rPr lang="nb-NO" dirty="0" smtClean="0"/>
              <a:t> (</a:t>
            </a:r>
            <a:r>
              <a:rPr lang="nb-NO" dirty="0" err="1" smtClean="0"/>
              <a:t>example</a:t>
            </a:r>
            <a:r>
              <a:rPr lang="nb-NO" dirty="0" smtClean="0"/>
              <a:t>: </a:t>
            </a:r>
            <a:r>
              <a:rPr lang="nb-NO" dirty="0" err="1" smtClean="0"/>
              <a:t>strong</a:t>
            </a:r>
            <a:r>
              <a:rPr lang="nb-NO" dirty="0" smtClean="0"/>
              <a:t> </a:t>
            </a:r>
            <a:r>
              <a:rPr lang="nb-NO" dirty="0" err="1" smtClean="0"/>
              <a:t>growth</a:t>
            </a:r>
            <a:r>
              <a:rPr lang="nb-NO" dirty="0" smtClean="0"/>
              <a:t>)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5" name="Avrundet rektangel 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10" name="Ellipse 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975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CLM in </a:t>
            </a:r>
            <a:r>
              <a:rPr lang="nb-NO" dirty="0" err="1" smtClean="0"/>
              <a:t>practice</a:t>
            </a:r>
            <a:endParaRPr lang="nb-NO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225766" cy="237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7236296" y="2949002"/>
            <a:ext cx="14125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3736+4684+5586+6401</a:t>
            </a:r>
          </a:p>
          <a:p>
            <a:r>
              <a:rPr lang="nb-NO" sz="900" dirty="0" smtClean="0"/>
              <a:t>=20407</a:t>
            </a:r>
            <a:endParaRPr lang="nb-NO" sz="9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234450" y="3372132"/>
            <a:ext cx="14125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3736+4684+5586+6401</a:t>
            </a:r>
          </a:p>
          <a:p>
            <a:r>
              <a:rPr lang="nb-NO" sz="900" dirty="0" smtClean="0"/>
              <a:t>=20407</a:t>
            </a:r>
            <a:endParaRPr lang="nb-NO" sz="9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236296" y="3846240"/>
            <a:ext cx="1277914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900" dirty="0" smtClean="0"/>
              <a:t>20407/18300=1,1151</a:t>
            </a:r>
            <a:endParaRPr lang="nb-NO" sz="900" dirty="0"/>
          </a:p>
        </p:txBody>
      </p:sp>
      <p:sp>
        <p:nvSpPr>
          <p:cNvPr id="4" name="Rektangel 3"/>
          <p:cNvSpPr/>
          <p:nvPr/>
        </p:nvSpPr>
        <p:spPr>
          <a:xfrm>
            <a:off x="5580112" y="2439098"/>
            <a:ext cx="720080" cy="8792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4788024" y="2420888"/>
            <a:ext cx="720080" cy="8792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pil 8"/>
          <p:cNvCxnSpPr>
            <a:stCxn id="3" idx="1"/>
            <a:endCxn id="4" idx="3"/>
          </p:cNvCxnSpPr>
          <p:nvPr/>
        </p:nvCxnSpPr>
        <p:spPr>
          <a:xfrm flipH="1" flipV="1">
            <a:off x="6300192" y="2878716"/>
            <a:ext cx="936104" cy="25495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H="1" flipV="1">
            <a:off x="5292080" y="3212976"/>
            <a:ext cx="1872208" cy="43204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H="1">
            <a:off x="6012160" y="3961656"/>
            <a:ext cx="1222290" cy="25943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e 14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6" name="Avrundet rektangel 15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20" name="Avrundet rektangel 19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1" name="Ellipse 20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448152" y="1700808"/>
            <a:ext cx="7271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CLM estimator for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 </a:t>
            </a:r>
            <a:r>
              <a:rPr lang="nb-NO" sz="1600" dirty="0" err="1" smtClean="0"/>
              <a:t>factor</a:t>
            </a:r>
            <a:endParaRPr lang="nb-NO" sz="16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467544" y="4636293"/>
            <a:ext cx="7852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CLM estimators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factors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used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loss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For </a:t>
            </a:r>
            <a:r>
              <a:rPr lang="nb-NO" sz="1400" dirty="0" err="1" smtClean="0"/>
              <a:t>each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last </a:t>
            </a:r>
            <a:r>
              <a:rPr lang="nb-NO" sz="1400" dirty="0" err="1" smtClean="0"/>
              <a:t>historical</a:t>
            </a:r>
            <a:r>
              <a:rPr lang="nb-NO" sz="1400" dirty="0" smtClean="0"/>
              <a:t> </a:t>
            </a:r>
            <a:r>
              <a:rPr lang="nb-NO" sz="1400" dirty="0" err="1" smtClean="0"/>
              <a:t>observation</a:t>
            </a:r>
            <a:r>
              <a:rPr lang="nb-NO" sz="1400" dirty="0" smtClean="0"/>
              <a:t> is used </a:t>
            </a:r>
            <a:r>
              <a:rPr lang="nb-NO" sz="1400" dirty="0" err="1" smtClean="0"/>
              <a:t>together</a:t>
            </a:r>
            <a:r>
              <a:rPr lang="nb-NO" sz="1400" dirty="0" smtClean="0"/>
              <a:t> </a:t>
            </a:r>
            <a:r>
              <a:rPr lang="nb-NO" sz="1400" dirty="0" err="1" smtClean="0"/>
              <a:t>with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appropriate</a:t>
            </a:r>
            <a:r>
              <a:rPr lang="nb-NO" sz="1400" dirty="0" smtClean="0"/>
              <a:t> CLM estimator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r>
              <a:rPr lang="nb-NO" sz="1400" dirty="0" smtClean="0"/>
              <a:t> to </a:t>
            </a:r>
            <a:r>
              <a:rPr lang="nb-NO" sz="1400" dirty="0" err="1" smtClean="0"/>
              <a:t>estimate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next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This </a:t>
            </a:r>
            <a:r>
              <a:rPr lang="nb-NO" sz="1400" dirty="0" err="1"/>
              <a:t>value</a:t>
            </a:r>
            <a:r>
              <a:rPr lang="nb-NO" sz="1400" dirty="0"/>
              <a:t> is, </a:t>
            </a:r>
            <a:r>
              <a:rPr lang="nb-NO" sz="1400" dirty="0" smtClean="0"/>
              <a:t>in turn, </a:t>
            </a:r>
            <a:r>
              <a:rPr lang="nb-NO" sz="1400" dirty="0" err="1" smtClean="0"/>
              <a:t>multiplied</a:t>
            </a:r>
            <a:r>
              <a:rPr lang="nb-NO" sz="1400" dirty="0" smtClean="0"/>
              <a:t> by </a:t>
            </a:r>
            <a:r>
              <a:rPr lang="nb-NO" sz="1400" dirty="0" err="1" smtClean="0"/>
              <a:t>the</a:t>
            </a:r>
            <a:r>
              <a:rPr lang="nb-NO" sz="1400" dirty="0" smtClean="0"/>
              <a:t> estimator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factor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next</a:t>
            </a:r>
            <a:r>
              <a:rPr lang="nb-NO" sz="1400" dirty="0" smtClean="0"/>
              <a:t> </a:t>
            </a:r>
            <a:r>
              <a:rPr lang="nb-NO" sz="1400" dirty="0" err="1" smtClean="0"/>
              <a:t>development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 and so on.  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xmlns="" val="13682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303715" cy="224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756842" y="1484784"/>
            <a:ext cx="73132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claims</a:t>
            </a:r>
            <a:r>
              <a:rPr lang="nb-NO" sz="1600" dirty="0" smtClean="0"/>
              <a:t> loss settlements in </a:t>
            </a:r>
            <a:r>
              <a:rPr lang="nb-NO" sz="1600" dirty="0" err="1" smtClean="0"/>
              <a:t>future</a:t>
            </a:r>
            <a:r>
              <a:rPr lang="nb-NO" sz="1600" dirty="0" smtClean="0"/>
              <a:t> </a:t>
            </a:r>
            <a:r>
              <a:rPr lang="nb-NO" sz="1600" dirty="0" err="1" smtClean="0"/>
              <a:t>periods</a:t>
            </a:r>
            <a:endParaRPr lang="nb-NO" sz="1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012160" y="2849161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6401</a:t>
            </a:r>
          </a:p>
          <a:p>
            <a:r>
              <a:rPr lang="nb-NO" sz="900" dirty="0" smtClean="0"/>
              <a:t>*1,0491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717547" y="2852936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6715</a:t>
            </a:r>
          </a:p>
          <a:p>
            <a:r>
              <a:rPr lang="nb-NO" sz="900" dirty="0" smtClean="0"/>
              <a:t>*1,0118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7374165" y="2844390"/>
            <a:ext cx="58221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dirty="0" smtClean="0"/>
              <a:t>6794</a:t>
            </a:r>
          </a:p>
          <a:p>
            <a:r>
              <a:rPr lang="nb-NO" sz="900" dirty="0" smtClean="0"/>
              <a:t>*1,0035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cxnSp>
        <p:nvCxnSpPr>
          <p:cNvPr id="8" name="Rett pil 7"/>
          <p:cNvCxnSpPr/>
          <p:nvPr/>
        </p:nvCxnSpPr>
        <p:spPr>
          <a:xfrm flipV="1">
            <a:off x="5796136" y="2996953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V="1">
            <a:off x="6516216" y="2979860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7172834" y="2942036"/>
            <a:ext cx="288032" cy="216023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2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1" name="TekstSylinder 20"/>
          <p:cNvSpPr txBox="1"/>
          <p:nvPr/>
        </p:nvSpPr>
        <p:spPr>
          <a:xfrm>
            <a:off x="751692" y="4365104"/>
            <a:ext cx="78527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 smtClean="0"/>
              <a:t>Comments</a:t>
            </a:r>
            <a:r>
              <a:rPr lang="nb-NO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The </a:t>
            </a:r>
            <a:r>
              <a:rPr lang="nb-NO" sz="1400" dirty="0" err="1" smtClean="0"/>
              <a:t>values</a:t>
            </a:r>
            <a:r>
              <a:rPr lang="nb-NO" sz="1400" dirty="0" smtClean="0"/>
              <a:t> </a:t>
            </a:r>
            <a:r>
              <a:rPr lang="nb-NO" sz="1400" dirty="0" err="1" smtClean="0"/>
              <a:t>shown</a:t>
            </a:r>
            <a:r>
              <a:rPr lang="nb-NO" sz="1400" dirty="0" smtClean="0"/>
              <a:t> in </a:t>
            </a:r>
            <a:r>
              <a:rPr lang="nb-NO" sz="1400" dirty="0" err="1" smtClean="0"/>
              <a:t>the</a:t>
            </a:r>
            <a:r>
              <a:rPr lang="nb-NO" sz="1400" dirty="0" smtClean="0"/>
              <a:t> red </a:t>
            </a:r>
            <a:r>
              <a:rPr lang="nb-NO" sz="1400" dirty="0" err="1" smtClean="0"/>
              <a:t>cells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estimators for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settled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err="1" smtClean="0"/>
              <a:t>These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estimates</a:t>
            </a:r>
            <a:r>
              <a:rPr lang="nb-NO" sz="1400" dirty="0" smtClean="0"/>
              <a:t>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always</a:t>
            </a:r>
            <a:r>
              <a:rPr lang="nb-NO" sz="1400" dirty="0" smtClean="0"/>
              <a:t> </a:t>
            </a:r>
            <a:r>
              <a:rPr lang="nb-NO" sz="1400" dirty="0" err="1" smtClean="0"/>
              <a:t>based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latest </a:t>
            </a:r>
            <a:r>
              <a:rPr lang="nb-NO" sz="1400" dirty="0" err="1" smtClean="0"/>
              <a:t>available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relevant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</a:t>
            </a:r>
            <a:r>
              <a:rPr lang="nb-NO" sz="1400" dirty="0" err="1" smtClean="0"/>
              <a:t>occurence</a:t>
            </a:r>
            <a:r>
              <a:rPr lang="nb-NO" sz="1400" dirty="0" smtClean="0"/>
              <a:t> </a:t>
            </a:r>
            <a:r>
              <a:rPr lang="nb-NO" sz="1400" dirty="0" err="1" smtClean="0"/>
              <a:t>year</a:t>
            </a:r>
            <a:r>
              <a:rPr lang="nb-NO" sz="1400" dirty="0" smtClean="0"/>
              <a:t>, i.e.,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settlements </a:t>
            </a:r>
            <a:r>
              <a:rPr lang="nb-NO" sz="1400" dirty="0" err="1" smtClean="0"/>
              <a:t>are</a:t>
            </a:r>
            <a:r>
              <a:rPr lang="nb-NO" sz="1400" dirty="0" smtClean="0"/>
              <a:t> </a:t>
            </a:r>
            <a:r>
              <a:rPr lang="nb-NO" sz="1400" dirty="0" err="1" smtClean="0"/>
              <a:t>always</a:t>
            </a:r>
            <a:r>
              <a:rPr lang="nb-NO" sz="1400" dirty="0" smtClean="0"/>
              <a:t> </a:t>
            </a:r>
            <a:r>
              <a:rPr lang="nb-NO" sz="1400" dirty="0" err="1" smtClean="0"/>
              <a:t>based</a:t>
            </a:r>
            <a:r>
              <a:rPr lang="nb-NO" sz="1400" dirty="0" smtClean="0"/>
              <a:t> </a:t>
            </a:r>
            <a:r>
              <a:rPr lang="nb-NO" sz="1400" dirty="0" err="1" smtClean="0"/>
              <a:t>on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last green diagonal </a:t>
            </a:r>
            <a:r>
              <a:rPr lang="nb-NO" sz="1400" dirty="0" err="1" smtClean="0"/>
              <a:t>of</a:t>
            </a:r>
            <a:r>
              <a:rPr lang="nb-NO" sz="1400" dirty="0" smtClean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It is </a:t>
            </a:r>
            <a:r>
              <a:rPr lang="nb-NO" sz="1400" dirty="0" err="1" smtClean="0"/>
              <a:t>now</a:t>
            </a:r>
            <a:r>
              <a:rPr lang="nb-NO" sz="1400" dirty="0" smtClean="0"/>
              <a:t> simple to </a:t>
            </a:r>
            <a:r>
              <a:rPr lang="nb-NO" sz="1400" dirty="0" err="1" smtClean="0"/>
              <a:t>derive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estimated</a:t>
            </a:r>
            <a:r>
              <a:rPr lang="nb-NO" sz="1400" dirty="0" smtClean="0"/>
              <a:t>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</a:t>
            </a:r>
            <a:r>
              <a:rPr lang="nb-NO" sz="1400" dirty="0" err="1" smtClean="0"/>
              <a:t>claims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r>
              <a:rPr lang="nb-NO" sz="1400" dirty="0" smtClean="0"/>
              <a:t> for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future</a:t>
            </a:r>
            <a:r>
              <a:rPr lang="nb-NO" sz="1400" dirty="0" smtClean="0"/>
              <a:t> </a:t>
            </a:r>
            <a:r>
              <a:rPr lang="nb-NO" sz="1400" dirty="0" err="1" smtClean="0"/>
              <a:t>periods</a:t>
            </a:r>
            <a:endParaRPr lang="nb-NO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/>
              <a:t>An </a:t>
            </a:r>
            <a:r>
              <a:rPr lang="nb-NO" sz="1400" dirty="0" err="1" smtClean="0"/>
              <a:t>incremental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</a:t>
            </a:r>
            <a:r>
              <a:rPr lang="nb-NO" sz="1400" dirty="0" smtClean="0"/>
              <a:t> is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difference</a:t>
            </a:r>
            <a:r>
              <a:rPr lang="nb-NO" sz="1400" dirty="0" smtClean="0"/>
              <a:t> </a:t>
            </a:r>
            <a:r>
              <a:rPr lang="nb-NO" sz="1400" dirty="0" err="1" smtClean="0"/>
              <a:t>between</a:t>
            </a:r>
            <a:r>
              <a:rPr lang="nb-NO" sz="1400" dirty="0" smtClean="0"/>
              <a:t> </a:t>
            </a:r>
            <a:r>
              <a:rPr lang="nb-NO" sz="1400" dirty="0" err="1" smtClean="0"/>
              <a:t>tow</a:t>
            </a:r>
            <a:r>
              <a:rPr lang="nb-NO" sz="1400" dirty="0" smtClean="0"/>
              <a:t> </a:t>
            </a:r>
            <a:r>
              <a:rPr lang="nb-NO" sz="1400" dirty="0" err="1" smtClean="0"/>
              <a:t>consecutive</a:t>
            </a:r>
            <a:r>
              <a:rPr lang="nb-NO" sz="1400" dirty="0" smtClean="0"/>
              <a:t> </a:t>
            </a:r>
            <a:r>
              <a:rPr lang="nb-NO" sz="1400" dirty="0" err="1" smtClean="0"/>
              <a:t>cumulative</a:t>
            </a:r>
            <a:r>
              <a:rPr lang="nb-NO" sz="1400" dirty="0" smtClean="0"/>
              <a:t> settlement </a:t>
            </a:r>
            <a:r>
              <a:rPr lang="nb-NO" sz="1400" dirty="0" err="1" smtClean="0"/>
              <a:t>amounts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xmlns="" val="26191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913" y="2043435"/>
            <a:ext cx="7580519" cy="232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756842" y="1484784"/>
            <a:ext cx="6815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err="1" smtClean="0"/>
              <a:t>Determining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incremental</a:t>
            </a:r>
            <a:r>
              <a:rPr lang="nb-NO" sz="1600" dirty="0" smtClean="0"/>
              <a:t> settlement </a:t>
            </a:r>
            <a:r>
              <a:rPr lang="nb-NO" sz="1600" dirty="0" err="1" smtClean="0"/>
              <a:t>amounts</a:t>
            </a:r>
            <a:r>
              <a:rPr lang="nb-NO" sz="1600" dirty="0" smtClean="0"/>
              <a:t> from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estimated</a:t>
            </a:r>
            <a:r>
              <a:rPr lang="nb-NO" sz="1600" dirty="0" smtClean="0"/>
              <a:t> </a:t>
            </a:r>
            <a:r>
              <a:rPr lang="nb-NO" sz="1600" dirty="0" err="1" smtClean="0"/>
              <a:t>cumulative</a:t>
            </a:r>
            <a:r>
              <a:rPr lang="nb-NO" sz="1600" dirty="0" smtClean="0"/>
              <a:t> </a:t>
            </a:r>
            <a:r>
              <a:rPr lang="nb-NO" sz="1600" dirty="0" err="1" smtClean="0"/>
              <a:t>amounts</a:t>
            </a:r>
            <a:endParaRPr lang="nb-NO" sz="16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424529" y="3174696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6715-</a:t>
            </a:r>
          </a:p>
          <a:p>
            <a:r>
              <a:rPr lang="nb-NO" sz="900" b="1" dirty="0" smtClean="0"/>
              <a:t>6401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13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mtClean="0"/>
              <a:t>CLM in practice</a:t>
            </a:r>
            <a:endParaRPr lang="nb-NO" dirty="0"/>
          </a:p>
        </p:txBody>
      </p:sp>
      <p:grpSp>
        <p:nvGrpSpPr>
          <p:cNvPr id="2" name="Gruppe 13"/>
          <p:cNvGrpSpPr/>
          <p:nvPr/>
        </p:nvGrpSpPr>
        <p:grpSpPr>
          <a:xfrm>
            <a:off x="7380312" y="116632"/>
            <a:ext cx="1584176" cy="1199541"/>
            <a:chOff x="1547664" y="1844824"/>
            <a:chExt cx="4680520" cy="3024336"/>
          </a:xfrm>
        </p:grpSpPr>
        <p:sp>
          <p:nvSpPr>
            <p:cNvPr id="15" name="Avrundet rektangel 14"/>
            <p:cNvSpPr/>
            <p:nvPr/>
          </p:nvSpPr>
          <p:spPr>
            <a:xfrm>
              <a:off x="1547664" y="2492896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Chain ladder</a:t>
              </a:r>
            </a:p>
          </p:txBody>
        </p:sp>
        <p:sp>
          <p:nvSpPr>
            <p:cNvPr id="16" name="Avrundet rektangel 15"/>
            <p:cNvSpPr/>
            <p:nvPr/>
          </p:nvSpPr>
          <p:spPr>
            <a:xfrm>
              <a:off x="1547664" y="3111833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An </a:t>
              </a:r>
              <a:r>
                <a:rPr lang="nb-NO" sz="800" dirty="0" err="1" smtClean="0"/>
                <a:t>example</a:t>
              </a:r>
              <a:endParaRPr lang="nb-NO" sz="800" dirty="0" smtClean="0"/>
            </a:p>
          </p:txBody>
        </p:sp>
        <p:sp>
          <p:nvSpPr>
            <p:cNvPr id="17" name="Avrundet rektangel 16"/>
            <p:cNvSpPr/>
            <p:nvPr/>
          </p:nvSpPr>
          <p:spPr>
            <a:xfrm>
              <a:off x="1547664" y="3763888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The naive loss ratio</a:t>
              </a:r>
            </a:p>
          </p:txBody>
        </p:sp>
        <p:sp>
          <p:nvSpPr>
            <p:cNvPr id="18" name="Avrundet rektangel 17"/>
            <p:cNvSpPr/>
            <p:nvPr/>
          </p:nvSpPr>
          <p:spPr>
            <a:xfrm>
              <a:off x="1547664" y="4411960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smtClean="0"/>
                <a:t>Loss ratio </a:t>
              </a:r>
              <a:r>
                <a:rPr lang="nb-NO" sz="800" dirty="0" err="1" smtClean="0"/>
                <a:t>prediction</a:t>
              </a:r>
              <a:endParaRPr lang="nb-NO" sz="800" dirty="0" smtClean="0"/>
            </a:p>
          </p:txBody>
        </p:sp>
        <p:sp>
          <p:nvSpPr>
            <p:cNvPr id="19" name="Avrundet rektangel 18"/>
            <p:cNvSpPr/>
            <p:nvPr/>
          </p:nvSpPr>
          <p:spPr>
            <a:xfrm>
              <a:off x="1547664" y="1844824"/>
              <a:ext cx="4680520" cy="4572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 algn="ctr">
                <a:buClr>
                  <a:schemeClr val="accent2"/>
                </a:buClr>
                <a:buFont typeface="Wingdings" pitchFamily="2" charset="2"/>
                <a:buNone/>
              </a:pPr>
              <a:r>
                <a:rPr lang="nb-NO" sz="800" dirty="0" err="1" smtClean="0"/>
                <a:t>Introduction</a:t>
              </a:r>
              <a:endParaRPr lang="nb-NO" sz="800" dirty="0" smtClean="0"/>
            </a:p>
          </p:txBody>
        </p:sp>
      </p:grpSp>
      <p:sp>
        <p:nvSpPr>
          <p:cNvPr id="20" name="Ellipse 19"/>
          <p:cNvSpPr/>
          <p:nvPr/>
        </p:nvSpPr>
        <p:spPr>
          <a:xfrm>
            <a:off x="7427168" y="116632"/>
            <a:ext cx="1537320" cy="172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Clr>
                <a:schemeClr val="accent2"/>
              </a:buClr>
              <a:buFont typeface="Wingdings" pitchFamily="2" charset="2"/>
              <a:buNone/>
            </a:pPr>
            <a:endParaRPr lang="nb-NO" sz="2400" dirty="0" smtClean="0"/>
          </a:p>
        </p:txBody>
      </p:sp>
      <p:sp>
        <p:nvSpPr>
          <p:cNvPr id="22" name="TekstSylinder 21"/>
          <p:cNvSpPr txBox="1"/>
          <p:nvPr/>
        </p:nvSpPr>
        <p:spPr>
          <a:xfrm>
            <a:off x="7131223" y="3183242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6794-</a:t>
            </a:r>
          </a:p>
          <a:p>
            <a:r>
              <a:rPr lang="nb-NO" sz="900" b="1" dirty="0" smtClean="0"/>
              <a:t>6715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7817119" y="3195563"/>
            <a:ext cx="47961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900" b="1" dirty="0" smtClean="0"/>
              <a:t>6818-</a:t>
            </a:r>
          </a:p>
          <a:p>
            <a:r>
              <a:rPr lang="nb-NO" sz="900" b="1" dirty="0" smtClean="0"/>
              <a:t>6794</a:t>
            </a:r>
          </a:p>
          <a:p>
            <a:r>
              <a:rPr lang="nb-NO" sz="900" dirty="0" smtClean="0"/>
              <a:t>=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xmlns="" val="31878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NB Main">
      <a:dk1>
        <a:srgbClr val="333333"/>
      </a:dk1>
      <a:lt1>
        <a:sysClr val="window" lastClr="FFFFFF"/>
      </a:lt1>
      <a:dk2>
        <a:srgbClr val="333333"/>
      </a:dk2>
      <a:lt2>
        <a:srgbClr val="FFFFFF"/>
      </a:lt2>
      <a:accent1>
        <a:srgbClr val="C9C9C9"/>
      </a:accent1>
      <a:accent2>
        <a:srgbClr val="007272"/>
      </a:accent2>
      <a:accent3>
        <a:srgbClr val="77278A"/>
      </a:accent3>
      <a:accent4>
        <a:srgbClr val="49B1DE"/>
      </a:accent4>
      <a:accent5>
        <a:srgbClr val="E76A0B"/>
      </a:accent5>
      <a:accent6>
        <a:srgbClr val="9F111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</TotalTime>
  <Words>1834</Words>
  <Application>Microsoft Office PowerPoint</Application>
  <PresentationFormat>On-screen Show (4:3)</PresentationFormat>
  <Paragraphs>396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blank</vt:lpstr>
      <vt:lpstr>Equation</vt:lpstr>
      <vt:lpstr>Non-life insurance mathematics</vt:lpstr>
      <vt:lpstr>Introduction to reserving</vt:lpstr>
      <vt:lpstr>Premium reserves</vt:lpstr>
      <vt:lpstr>Claims reserves</vt:lpstr>
      <vt:lpstr>The development of claims losses settled</vt:lpstr>
      <vt:lpstr>Assumptions underlying the CLM</vt:lpstr>
      <vt:lpstr>CLM in practice</vt:lpstr>
      <vt:lpstr>Slide 8</vt:lpstr>
      <vt:lpstr>Slide 9</vt:lpstr>
      <vt:lpstr>Slide 10</vt:lpstr>
      <vt:lpstr>It can be useful to be able to predict loss ratio</vt:lpstr>
      <vt:lpstr>Overview</vt:lpstr>
      <vt:lpstr>Overview of this session</vt:lpstr>
      <vt:lpstr>The Bornhuetter-Ferguson method</vt:lpstr>
      <vt:lpstr>The Bornhuetter-Ferguson method</vt:lpstr>
      <vt:lpstr>The Bornhuetter-Ferguson method</vt:lpstr>
      <vt:lpstr>The Bornhuetter-Ferguson method</vt:lpstr>
      <vt:lpstr>The Bornhuetter-Ferguson method</vt:lpstr>
      <vt:lpstr>The Bornhuetter-Ferguson method</vt:lpstr>
      <vt:lpstr>The Bornhuetter-Ferguson method</vt:lpstr>
      <vt:lpstr>Bornhuetter-Ferguson example</vt:lpstr>
      <vt:lpstr>Bornhuetter-Ferguson example</vt:lpstr>
      <vt:lpstr>Bornhuetter-Ferguson example</vt:lpstr>
      <vt:lpstr>Comparison Bornhuetter-Ferguson  and chain-ladder</vt:lpstr>
      <vt:lpstr>How good is our model?</vt:lpstr>
      <vt:lpstr>The mean square error of prediction measures  the quality of the estimated claims reserves</vt:lpstr>
      <vt:lpstr>The previous example revisited</vt:lpstr>
      <vt:lpstr>Imagine you want to build  a reserve risk model</vt:lpstr>
      <vt:lpstr>Payment pattern, reporting  pattern and RBNS movement</vt:lpstr>
      <vt:lpstr>Reserve risk distribution</vt:lpstr>
      <vt:lpstr>Worst case for reserve risk</vt:lpstr>
    </vt:vector>
  </TitlesOfParts>
  <Company>DnB NOR 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Non-life insurance mathematics</dc:title>
  <dc:creator>Haavardsson, Nils Fridthjov</dc:creator>
  <cp:lastModifiedBy>wenche_adm</cp:lastModifiedBy>
  <cp:revision>7</cp:revision>
  <dcterms:created xsi:type="dcterms:W3CDTF">2013-07-22T14:20:50Z</dcterms:created>
  <dcterms:modified xsi:type="dcterms:W3CDTF">2013-10-02T12:53:28Z</dcterms:modified>
</cp:coreProperties>
</file>