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71" r:id="rId21"/>
    <p:sldId id="279" r:id="rId22"/>
    <p:sldId id="280" r:id="rId23"/>
    <p:sldId id="281" r:id="rId24"/>
    <p:sldId id="283" r:id="rId25"/>
    <p:sldId id="284" r:id="rId26"/>
    <p:sldId id="285" r:id="rId27"/>
    <p:sldId id="272" r:id="rId2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9443" y="6569076"/>
            <a:ext cx="6172552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460784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C700-9842-4AFE-9687-13D471D013C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18316215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936291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93629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B0D3-8989-4227-A566-6163CC296BA2}" type="datetimeFigureOut">
              <a:rPr lang="nb-NO" smtClean="0"/>
              <a:pPr/>
              <a:t>06.09.2013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6696744" cy="1082675"/>
          </a:xfrm>
        </p:spPr>
        <p:txBody>
          <a:bodyPr/>
          <a:lstStyle/>
          <a:p>
            <a:r>
              <a:rPr lang="nb-NO" sz="3200" dirty="0" err="1" smtClean="0"/>
              <a:t>Non-life</a:t>
            </a:r>
            <a:r>
              <a:rPr lang="nb-NO" sz="3200" dirty="0" smtClean="0"/>
              <a:t> </a:t>
            </a:r>
            <a:r>
              <a:rPr lang="nb-NO" sz="3200" dirty="0" err="1" smtClean="0"/>
              <a:t>insurance</a:t>
            </a:r>
            <a:r>
              <a:rPr lang="nb-NO" sz="3200" dirty="0" smtClean="0"/>
              <a:t> </a:t>
            </a:r>
            <a:r>
              <a:rPr lang="nb-NO" sz="3200" dirty="0" err="1" smtClean="0"/>
              <a:t>mathematics</a:t>
            </a:r>
            <a:endParaRPr lang="nb-NO" sz="32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873125" y="3357563"/>
            <a:ext cx="6311900" cy="1752600"/>
          </a:xfrm>
        </p:spPr>
        <p:txBody>
          <a:bodyPr/>
          <a:lstStyle/>
          <a:p>
            <a:r>
              <a:rPr lang="nb-NO" sz="2000" dirty="0" smtClean="0"/>
              <a:t>Nils F. Haavardsson, University </a:t>
            </a:r>
            <a:r>
              <a:rPr lang="nb-NO" sz="2000" dirty="0" err="1" smtClean="0"/>
              <a:t>of</a:t>
            </a:r>
            <a:r>
              <a:rPr lang="nb-NO" sz="2000" dirty="0" smtClean="0"/>
              <a:t> Oslo and DNB Skadeforsikring</a:t>
            </a:r>
          </a:p>
        </p:txBody>
      </p:sp>
    </p:spTree>
    <p:extLst>
      <p:ext uri="{BB962C8B-B14F-4D97-AF65-F5344CB8AC3E}">
        <p14:creationId xmlns="" xmlns:p14="http://schemas.microsoft.com/office/powerpoint/2010/main" val="34323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Poisson</a:t>
            </a:r>
            <a:r>
              <a:rPr lang="nb-NO" sz="2800" dirty="0" smtClean="0"/>
              <a:t> </a:t>
            </a:r>
            <a:r>
              <a:rPr lang="nb-NO" sz="2800" dirty="0" err="1" smtClean="0"/>
              <a:t>regression</a:t>
            </a:r>
            <a:r>
              <a:rPr lang="nb-NO" sz="2800" dirty="0" smtClean="0"/>
              <a:t> </a:t>
            </a:r>
            <a:r>
              <a:rPr lang="nb-NO" sz="2800" dirty="0" err="1" smtClean="0"/>
              <a:t>model</a:t>
            </a:r>
            <a:r>
              <a:rPr lang="nb-NO" sz="2800" dirty="0" smtClean="0"/>
              <a:t> (</a:t>
            </a:r>
            <a:r>
              <a:rPr lang="nb-NO" sz="2800" dirty="0" err="1" smtClean="0"/>
              <a:t>Section</a:t>
            </a:r>
            <a:r>
              <a:rPr lang="nb-NO" sz="2800" dirty="0" smtClean="0"/>
              <a:t> 8.4)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412776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idea</a:t>
            </a:r>
            <a:r>
              <a:rPr lang="nb-NO" sz="1600" dirty="0" smtClean="0"/>
              <a:t> is to </a:t>
            </a:r>
            <a:r>
              <a:rPr lang="nb-NO" sz="1600" dirty="0" err="1" smtClean="0"/>
              <a:t>attribute</a:t>
            </a:r>
            <a:r>
              <a:rPr lang="nb-NO" sz="1600" dirty="0" smtClean="0"/>
              <a:t> </a:t>
            </a:r>
            <a:r>
              <a:rPr lang="nb-NO" sz="1600" dirty="0" err="1" smtClean="0"/>
              <a:t>variation</a:t>
            </a:r>
            <a:r>
              <a:rPr lang="nb-NO" sz="1600" dirty="0" smtClean="0"/>
              <a:t> in 	to </a:t>
            </a:r>
            <a:r>
              <a:rPr lang="nb-NO" sz="1600" dirty="0" err="1" smtClean="0"/>
              <a:t>variations</a:t>
            </a:r>
            <a:r>
              <a:rPr lang="nb-NO" sz="1600" dirty="0" smtClean="0"/>
              <a:t> in a </a:t>
            </a:r>
            <a:r>
              <a:rPr lang="nb-NO" sz="1600" dirty="0" err="1" smtClean="0"/>
              <a:t>set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observable</a:t>
            </a:r>
            <a:r>
              <a:rPr lang="nb-NO" sz="1600" dirty="0" smtClean="0"/>
              <a:t> variables x</a:t>
            </a:r>
            <a:r>
              <a:rPr lang="nb-NO" sz="1000" dirty="0" smtClean="0"/>
              <a:t>1</a:t>
            </a:r>
            <a:r>
              <a:rPr lang="nb-NO" sz="1600" dirty="0" smtClean="0"/>
              <a:t>,...,x</a:t>
            </a:r>
            <a:r>
              <a:rPr lang="nb-NO" sz="1050" dirty="0" smtClean="0"/>
              <a:t>v</a:t>
            </a:r>
            <a:r>
              <a:rPr lang="nb-NO" sz="1600" dirty="0" smtClean="0"/>
              <a:t>.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regressjon</a:t>
            </a:r>
            <a:r>
              <a:rPr lang="nb-NO" sz="1600" dirty="0" smtClean="0"/>
              <a:t> makes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relationships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form</a:t>
            </a:r>
            <a:endParaRPr lang="nb-NO" sz="1600" baseline="-25000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771800" y="1988840"/>
          <a:ext cx="2560638" cy="346075"/>
        </p:xfrm>
        <a:graphic>
          <a:graphicData uri="http://schemas.openxmlformats.org/presentationml/2006/ole">
            <p:oleObj spid="_x0000_s9218" name="Equation" r:id="rId3" imgW="1689100" imgH="22860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4211960" y="1464532"/>
          <a:ext cx="309211" cy="332508"/>
        </p:xfrm>
        <a:graphic>
          <a:graphicData uri="http://schemas.openxmlformats.org/presentationml/2006/ole">
            <p:oleObj spid="_x0000_s9219" name="Equation" r:id="rId4" imgW="152268" imgH="164957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899592" y="2412177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Why</a:t>
            </a:r>
            <a:r>
              <a:rPr lang="nb-NO" sz="1600" dirty="0" smtClean="0"/>
              <a:t> 		and not 	  </a:t>
            </a:r>
            <a:r>
              <a:rPr lang="nb-NO" sz="1600" dirty="0" err="1" smtClean="0"/>
              <a:t>itself</a:t>
            </a:r>
            <a:r>
              <a:rPr lang="nb-NO" sz="1600" dirty="0" smtClean="0"/>
              <a:t>?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expected</a:t>
            </a:r>
            <a:r>
              <a:rPr lang="nb-NO" sz="1600" dirty="0" smtClean="0"/>
              <a:t> </a:t>
            </a:r>
            <a:r>
              <a:rPr lang="nb-NO" sz="1600" dirty="0" err="1" smtClean="0"/>
              <a:t>number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is </a:t>
            </a:r>
            <a:r>
              <a:rPr lang="nb-NO" sz="1600" dirty="0" err="1" smtClean="0"/>
              <a:t>non-negative</a:t>
            </a:r>
            <a:r>
              <a:rPr lang="nb-NO" sz="1600" dirty="0" smtClean="0"/>
              <a:t>, </a:t>
            </a:r>
            <a:r>
              <a:rPr lang="nb-NO" sz="1600" dirty="0" err="1" smtClean="0"/>
              <a:t>where</a:t>
            </a:r>
            <a:r>
              <a:rPr lang="nb-NO" sz="1600" dirty="0" smtClean="0"/>
              <a:t> as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predictor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right </a:t>
            </a:r>
            <a:r>
              <a:rPr lang="nb-NO" sz="1600" dirty="0" err="1" smtClean="0"/>
              <a:t>of</a:t>
            </a:r>
            <a:r>
              <a:rPr lang="nb-NO" sz="1600" dirty="0" smtClean="0"/>
              <a:t> (1.12)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anything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real line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makes more </a:t>
            </a:r>
            <a:r>
              <a:rPr lang="nb-NO" sz="1600" dirty="0" err="1" smtClean="0"/>
              <a:t>sense</a:t>
            </a:r>
            <a:r>
              <a:rPr lang="nb-NO" sz="1600" dirty="0" smtClean="0"/>
              <a:t> to </a:t>
            </a:r>
            <a:r>
              <a:rPr lang="nb-NO" sz="1600" dirty="0" err="1" smtClean="0"/>
              <a:t>transform</a:t>
            </a:r>
            <a:r>
              <a:rPr lang="nb-NO" sz="1600" dirty="0" smtClean="0"/>
              <a:t>	so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left</a:t>
            </a:r>
            <a:r>
              <a:rPr lang="nb-NO" sz="1600" dirty="0" smtClean="0"/>
              <a:t> and right side </a:t>
            </a:r>
            <a:r>
              <a:rPr lang="nb-NO" sz="1600" dirty="0" err="1" smtClean="0"/>
              <a:t>of</a:t>
            </a:r>
            <a:r>
              <a:rPr lang="nb-NO" sz="1600" dirty="0" smtClean="0"/>
              <a:t> (1.12) </a:t>
            </a:r>
            <a:r>
              <a:rPr lang="nb-NO" sz="1600" dirty="0" err="1" smtClean="0"/>
              <a:t>are</a:t>
            </a:r>
            <a:r>
              <a:rPr lang="nb-NO" sz="1600" dirty="0" smtClean="0"/>
              <a:t> more in line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each</a:t>
            </a:r>
            <a:r>
              <a:rPr lang="nb-NO" sz="1600" dirty="0" smtClean="0"/>
              <a:t> </a:t>
            </a:r>
            <a:r>
              <a:rPr lang="nb-NO" sz="1600" dirty="0" err="1" smtClean="0"/>
              <a:t>other</a:t>
            </a:r>
            <a:r>
              <a:rPr lang="nb-NO" sz="1600" dirty="0" smtClean="0"/>
              <a:t>. 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Historical</a:t>
            </a:r>
            <a:r>
              <a:rPr lang="nb-NO" sz="1600" dirty="0" smtClean="0"/>
              <a:t> data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form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n</a:t>
            </a:r>
            <a:r>
              <a:rPr lang="nb-NO" sz="1100" dirty="0" smtClean="0"/>
              <a:t>1</a:t>
            </a:r>
            <a:r>
              <a:rPr lang="nb-NO" sz="1600" dirty="0" smtClean="0"/>
              <a:t> 	T</a:t>
            </a:r>
            <a:r>
              <a:rPr lang="nb-NO" sz="1100" dirty="0" smtClean="0"/>
              <a:t>1</a:t>
            </a:r>
            <a:r>
              <a:rPr lang="nb-NO" sz="1600" dirty="0" smtClean="0"/>
              <a:t> 	x</a:t>
            </a:r>
            <a:r>
              <a:rPr lang="nb-NO" sz="800" dirty="0" smtClean="0"/>
              <a:t>11</a:t>
            </a:r>
            <a:r>
              <a:rPr lang="nb-NO" sz="1600" dirty="0" smtClean="0"/>
              <a:t>...x</a:t>
            </a:r>
            <a:r>
              <a:rPr lang="nb-NO" sz="1000" dirty="0" smtClean="0"/>
              <a:t>1x</a:t>
            </a: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n</a:t>
            </a:r>
            <a:r>
              <a:rPr lang="nb-NO" sz="1050" dirty="0" smtClean="0"/>
              <a:t>2</a:t>
            </a:r>
            <a:r>
              <a:rPr lang="nb-NO" sz="1600" dirty="0" smtClean="0"/>
              <a:t> 	T</a:t>
            </a:r>
            <a:r>
              <a:rPr lang="nb-NO" sz="1050" dirty="0" smtClean="0"/>
              <a:t>2</a:t>
            </a:r>
            <a:r>
              <a:rPr lang="nb-NO" sz="1600" dirty="0" smtClean="0"/>
              <a:t> 	x</a:t>
            </a:r>
            <a:r>
              <a:rPr lang="nb-NO" sz="1050" dirty="0" smtClean="0"/>
              <a:t>21</a:t>
            </a:r>
            <a:r>
              <a:rPr lang="nb-NO" sz="1600" dirty="0" smtClean="0"/>
              <a:t>...x</a:t>
            </a:r>
            <a:r>
              <a:rPr lang="nb-NO" sz="1050" dirty="0" smtClean="0"/>
              <a:t>2x</a:t>
            </a: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n</a:t>
            </a:r>
            <a:r>
              <a:rPr lang="nb-NO" sz="1100" dirty="0" err="1" smtClean="0"/>
              <a:t>n</a:t>
            </a:r>
            <a:r>
              <a:rPr lang="nb-NO" sz="1600" dirty="0" smtClean="0"/>
              <a:t> 	</a:t>
            </a:r>
            <a:r>
              <a:rPr lang="nb-NO" sz="1600" dirty="0" err="1" smtClean="0"/>
              <a:t>T</a:t>
            </a:r>
            <a:r>
              <a:rPr lang="nb-NO" sz="1100" dirty="0" err="1" smtClean="0"/>
              <a:t>n</a:t>
            </a:r>
            <a:r>
              <a:rPr lang="nb-NO" sz="1600" dirty="0" smtClean="0"/>
              <a:t> 	x</a:t>
            </a:r>
            <a:r>
              <a:rPr lang="nb-NO" sz="1100" dirty="0" smtClean="0"/>
              <a:t>n1</a:t>
            </a:r>
            <a:r>
              <a:rPr lang="nb-NO" sz="1600" dirty="0" smtClean="0"/>
              <a:t>...x</a:t>
            </a:r>
            <a:r>
              <a:rPr lang="nb-NO" sz="1100" dirty="0" smtClean="0"/>
              <a:t>nv</a:t>
            </a: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coefficients</a:t>
            </a:r>
            <a:r>
              <a:rPr lang="nb-NO" sz="1600" dirty="0" smtClean="0"/>
              <a:t> b</a:t>
            </a:r>
            <a:r>
              <a:rPr lang="nb-NO" sz="1000" dirty="0" smtClean="0"/>
              <a:t>0</a:t>
            </a:r>
            <a:r>
              <a:rPr lang="nb-NO" sz="1600" dirty="0" smtClean="0"/>
              <a:t>,...,b</a:t>
            </a:r>
            <a:r>
              <a:rPr lang="nb-NO" sz="1200" dirty="0" smtClean="0"/>
              <a:t>v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usually</a:t>
            </a:r>
            <a:r>
              <a:rPr lang="nb-NO" sz="1600" dirty="0" smtClean="0"/>
              <a:t> </a:t>
            </a:r>
            <a:r>
              <a:rPr lang="nb-NO" sz="1600" dirty="0" err="1" smtClean="0"/>
              <a:t>determined</a:t>
            </a:r>
            <a:r>
              <a:rPr lang="nb-NO" sz="1600" dirty="0" smtClean="0"/>
              <a:t> by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estimation</a:t>
            </a:r>
            <a:r>
              <a:rPr lang="nb-NO" sz="1600" dirty="0" smtClean="0"/>
              <a:t> 	</a:t>
            </a: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3559064" y="2492896"/>
          <a:ext cx="242378" cy="259779"/>
        </p:xfrm>
        <a:graphic>
          <a:graphicData uri="http://schemas.openxmlformats.org/presentationml/2006/ole">
            <p:oleObj spid="_x0000_s9220" name="Equation" r:id="rId5" imgW="152268" imgH="164957" progId="Equation.3">
              <p:embed/>
            </p:oleObj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835696" y="2420888"/>
          <a:ext cx="762896" cy="344577"/>
        </p:xfrm>
        <a:graphic>
          <a:graphicData uri="http://schemas.openxmlformats.org/presentationml/2006/ole">
            <p:oleObj spid="_x0000_s9221" name="Equation" r:id="rId6" imgW="444307" imgH="203112" progId="Equation.3">
              <p:embed/>
            </p:oleObj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702027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(1.12)</a:t>
            </a: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4185096" y="3230228"/>
          <a:ext cx="242888" cy="260350"/>
        </p:xfrm>
        <a:graphic>
          <a:graphicData uri="http://schemas.openxmlformats.org/presentationml/2006/ole">
            <p:oleObj spid="_x0000_s9222" name="Equation" r:id="rId7" imgW="152268" imgH="164957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1331640" y="5445224"/>
            <a:ext cx="2284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 </a:t>
            </a:r>
            <a:r>
              <a:rPr lang="nb-NO" sz="1200" dirty="0" err="1" smtClean="0"/>
              <a:t>exposure</a:t>
            </a:r>
            <a:r>
              <a:rPr lang="nb-NO" sz="1200" dirty="0" smtClean="0"/>
              <a:t>     </a:t>
            </a:r>
            <a:r>
              <a:rPr lang="nb-NO" sz="1200" dirty="0" err="1" smtClean="0"/>
              <a:t>covariates</a:t>
            </a:r>
            <a:endParaRPr lang="nb-NO" sz="1200" dirty="0" smtClean="0"/>
          </a:p>
        </p:txBody>
      </p:sp>
      <p:grpSp>
        <p:nvGrpSpPr>
          <p:cNvPr id="8" name="Gruppe 15"/>
          <p:cNvGrpSpPr/>
          <p:nvPr/>
        </p:nvGrpSpPr>
        <p:grpSpPr>
          <a:xfrm>
            <a:off x="7355160" y="123403"/>
            <a:ext cx="1512168" cy="1207616"/>
            <a:chOff x="1547664" y="1844824"/>
            <a:chExt cx="4680520" cy="3024336"/>
          </a:xfrm>
        </p:grpSpPr>
        <p:sp>
          <p:nvSpPr>
            <p:cNvPr id="17" name="Avrundet rektangel 1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</a:t>
              </a:r>
              <a:r>
                <a:rPr lang="nb-NO" sz="800" dirty="0" err="1" smtClean="0"/>
                <a:t>model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Why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regression</a:t>
              </a:r>
              <a:r>
                <a:rPr lang="nb-NO" sz="800" dirty="0" smtClean="0"/>
                <a:t>?</a:t>
              </a:r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Repetition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of</a:t>
              </a:r>
              <a:r>
                <a:rPr lang="nb-NO" sz="800" dirty="0" smtClean="0"/>
                <a:t> GLM</a:t>
              </a:r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fair </a:t>
              </a:r>
              <a:r>
                <a:rPr lang="nb-NO" sz="800" dirty="0" err="1" smtClean="0"/>
                <a:t>price</a:t>
              </a:r>
              <a:endParaRPr lang="nb-NO" sz="800" dirty="0" smtClean="0"/>
            </a:p>
          </p:txBody>
        </p:sp>
      </p:grpSp>
      <p:sp>
        <p:nvSpPr>
          <p:cNvPr id="22" name="Ellipse 21"/>
          <p:cNvSpPr/>
          <p:nvPr/>
        </p:nvSpPr>
        <p:spPr>
          <a:xfrm>
            <a:off x="7355160" y="37584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53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model</a:t>
            </a:r>
            <a:r>
              <a:rPr lang="nb-NO" sz="2800" dirty="0" smtClean="0"/>
              <a:t> (</a:t>
            </a:r>
            <a:r>
              <a:rPr lang="nb-NO" sz="2800" dirty="0" err="1" smtClean="0"/>
              <a:t>Section</a:t>
            </a:r>
            <a:r>
              <a:rPr lang="nb-NO" sz="2800" dirty="0" smtClean="0"/>
              <a:t> 8.4)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412776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In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estimation</a:t>
            </a:r>
            <a:r>
              <a:rPr lang="nb-NO" sz="1600" dirty="0" smtClean="0"/>
              <a:t> it is </a:t>
            </a:r>
            <a:r>
              <a:rPr lang="nb-NO" sz="1600" dirty="0" err="1" smtClean="0"/>
              <a:t>assumed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n</a:t>
            </a:r>
            <a:r>
              <a:rPr lang="nb-NO" sz="1100" dirty="0" err="1" smtClean="0"/>
              <a:t>j</a:t>
            </a:r>
            <a:r>
              <a:rPr lang="nb-NO" sz="1600" dirty="0" smtClean="0"/>
              <a:t> is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r>
              <a:rPr lang="nb-NO" sz="1600" dirty="0" smtClean="0"/>
              <a:t>		 </a:t>
            </a:r>
            <a:r>
              <a:rPr lang="nb-NO" sz="1600" dirty="0" err="1" smtClean="0"/>
              <a:t>where</a:t>
            </a:r>
            <a:r>
              <a:rPr lang="nb-NO" sz="1600" dirty="0" smtClean="0"/>
              <a:t> 	is </a:t>
            </a:r>
            <a:r>
              <a:rPr lang="nb-NO" sz="1600" dirty="0" err="1" smtClean="0"/>
              <a:t>tied</a:t>
            </a:r>
            <a:r>
              <a:rPr lang="nb-NO" sz="1600" dirty="0" smtClean="0"/>
              <a:t> to </a:t>
            </a:r>
            <a:r>
              <a:rPr lang="nb-NO" sz="1600" dirty="0" err="1" smtClean="0"/>
              <a:t>covariates</a:t>
            </a:r>
            <a:r>
              <a:rPr lang="nb-NO" sz="1600" dirty="0" smtClean="0"/>
              <a:t> x</a:t>
            </a:r>
            <a:r>
              <a:rPr lang="nb-NO" sz="900" dirty="0" smtClean="0"/>
              <a:t>j1</a:t>
            </a:r>
            <a:r>
              <a:rPr lang="nb-NO" sz="1600" dirty="0" smtClean="0"/>
              <a:t>,...,x</a:t>
            </a:r>
            <a:r>
              <a:rPr lang="nb-NO" sz="1000" dirty="0" smtClean="0"/>
              <a:t>jv</a:t>
            </a:r>
            <a:r>
              <a:rPr lang="nb-NO" sz="1600" dirty="0" smtClean="0"/>
              <a:t> as in (1.12). The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n</a:t>
            </a:r>
            <a:r>
              <a:rPr lang="nb-NO" sz="1000" dirty="0" err="1" smtClean="0"/>
              <a:t>j</a:t>
            </a:r>
            <a:r>
              <a:rPr lang="nb-NO" sz="1600" dirty="0" smtClean="0"/>
              <a:t> is </a:t>
            </a:r>
            <a:r>
              <a:rPr lang="nb-NO" sz="1600" dirty="0" err="1" smtClean="0"/>
              <a:t>then</a:t>
            </a:r>
            <a:r>
              <a:rPr lang="nb-NO" sz="1600" dirty="0" smtClean="0"/>
              <a:t>  </a:t>
            </a:r>
            <a:endParaRPr lang="nb-NO" sz="1600" baseline="-25000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699792" y="2060848"/>
          <a:ext cx="2714625" cy="749300"/>
        </p:xfrm>
        <a:graphic>
          <a:graphicData uri="http://schemas.openxmlformats.org/presentationml/2006/ole">
            <p:oleObj spid="_x0000_s10242" name="Equation" r:id="rId3" imgW="1790700" imgH="4953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899592" y="328498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log(f(</a:t>
            </a:r>
            <a:r>
              <a:rPr lang="nb-NO" sz="1600" dirty="0" err="1" smtClean="0"/>
              <a:t>n</a:t>
            </a:r>
            <a:r>
              <a:rPr lang="nb-NO" sz="1100" dirty="0" err="1" smtClean="0"/>
              <a:t>j</a:t>
            </a:r>
            <a:r>
              <a:rPr lang="nb-NO" sz="1600" dirty="0" smtClean="0"/>
              <a:t>)) </a:t>
            </a:r>
            <a:r>
              <a:rPr lang="nb-NO" sz="1600" dirty="0" err="1" smtClean="0"/>
              <a:t>above</a:t>
            </a:r>
            <a:r>
              <a:rPr lang="nb-NO" sz="1600" dirty="0" smtClean="0"/>
              <a:t> is to be </a:t>
            </a:r>
            <a:r>
              <a:rPr lang="nb-NO" sz="1600" dirty="0" err="1" smtClean="0"/>
              <a:t>added</a:t>
            </a:r>
            <a:r>
              <a:rPr lang="nb-NO" sz="1600" dirty="0" smtClean="0"/>
              <a:t> over all j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likehood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</a:t>
            </a:r>
            <a:r>
              <a:rPr lang="nb-NO" sz="1600" dirty="0" smtClean="0"/>
              <a:t> L(b</a:t>
            </a:r>
            <a:r>
              <a:rPr lang="nb-NO" sz="1000" dirty="0" smtClean="0"/>
              <a:t>0</a:t>
            </a:r>
            <a:r>
              <a:rPr lang="nb-NO" sz="1600" dirty="0" smtClean="0"/>
              <a:t>,...,b</a:t>
            </a:r>
            <a:r>
              <a:rPr lang="nb-NO" sz="1050" dirty="0" smtClean="0"/>
              <a:t>v</a:t>
            </a:r>
            <a:r>
              <a:rPr lang="nb-NO" sz="1600" dirty="0" smtClean="0"/>
              <a:t>). 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Skip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middle</a:t>
            </a:r>
            <a:r>
              <a:rPr lang="nb-NO" sz="1600" dirty="0" smtClean="0"/>
              <a:t> terms </a:t>
            </a:r>
            <a:r>
              <a:rPr lang="nb-NO" sz="1600" dirty="0" err="1" smtClean="0"/>
              <a:t>n</a:t>
            </a:r>
            <a:r>
              <a:rPr lang="nb-NO" sz="1000" dirty="0" err="1" smtClean="0"/>
              <a:t>j</a:t>
            </a:r>
            <a:r>
              <a:rPr lang="nb-NO" sz="1600" dirty="0" err="1" smtClean="0"/>
              <a:t>T</a:t>
            </a:r>
            <a:r>
              <a:rPr lang="nb-NO" sz="1050" dirty="0" err="1" smtClean="0"/>
              <a:t>j</a:t>
            </a:r>
            <a:r>
              <a:rPr lang="nb-NO" sz="1600" dirty="0" smtClean="0"/>
              <a:t> and log (</a:t>
            </a:r>
            <a:r>
              <a:rPr lang="nb-NO" sz="1600" dirty="0" err="1" smtClean="0"/>
              <a:t>n</a:t>
            </a:r>
            <a:r>
              <a:rPr lang="nb-NO" sz="1000" dirty="0" err="1" smtClean="0"/>
              <a:t>j</a:t>
            </a:r>
            <a:r>
              <a:rPr lang="nb-NO" sz="1600" dirty="0" smtClean="0"/>
              <a:t>!) </a:t>
            </a:r>
            <a:r>
              <a:rPr lang="nb-NO" sz="1600" dirty="0" err="1" smtClean="0"/>
              <a:t>since</a:t>
            </a:r>
            <a:r>
              <a:rPr lang="nb-NO" sz="1600" dirty="0" smtClean="0"/>
              <a:t> </a:t>
            </a:r>
            <a:r>
              <a:rPr lang="nb-NO" sz="1600" dirty="0" err="1" smtClean="0"/>
              <a:t>they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constants</a:t>
            </a:r>
            <a:r>
              <a:rPr lang="nb-NO" sz="1600" dirty="0" smtClean="0"/>
              <a:t> in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context</a:t>
            </a:r>
            <a:r>
              <a:rPr lang="nb-NO" sz="1600" dirty="0" smtClean="0"/>
              <a:t>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criterion</a:t>
            </a:r>
            <a:r>
              <a:rPr lang="nb-NO" sz="1600" dirty="0" smtClean="0"/>
              <a:t> </a:t>
            </a:r>
            <a:r>
              <a:rPr lang="nb-NO" sz="1600" dirty="0" err="1" smtClean="0"/>
              <a:t>becomes</a:t>
            </a:r>
            <a:endParaRPr lang="nb-NO" sz="1600" dirty="0" smtClean="0"/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6444208" y="1412776"/>
          <a:ext cx="1022226" cy="399716"/>
        </p:xfrm>
        <a:graphic>
          <a:graphicData uri="http://schemas.openxmlformats.org/presentationml/2006/ole">
            <p:oleObj spid="_x0000_s10243" name="Equation" r:id="rId4" imgW="609336" imgH="241195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1403648" y="1628800"/>
          <a:ext cx="387350" cy="484187"/>
        </p:xfrm>
        <a:graphic>
          <a:graphicData uri="http://schemas.openxmlformats.org/presentationml/2006/ole">
            <p:oleObj spid="_x0000_s10244" name="Equation" r:id="rId5" imgW="190417" imgH="241195" progId="Equation.3">
              <p:embed/>
            </p:oleObj>
          </a:graphicData>
        </a:graphic>
      </p:graphicFrame>
      <p:sp>
        <p:nvSpPr>
          <p:cNvPr id="17" name="TekstSylinder 16"/>
          <p:cNvSpPr txBox="1"/>
          <p:nvPr/>
        </p:nvSpPr>
        <p:spPr>
          <a:xfrm>
            <a:off x="899592" y="234888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or</a:t>
            </a:r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1652588" y="3087688"/>
          <a:ext cx="4851400" cy="365125"/>
        </p:xfrm>
        <a:graphic>
          <a:graphicData uri="http://schemas.openxmlformats.org/presentationml/2006/ole">
            <p:oleObj spid="_x0000_s10245" name="Equation" r:id="rId6" imgW="3200400" imgH="241300" progId="Equation.3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1763688" y="4293096"/>
          <a:ext cx="6662738" cy="671513"/>
        </p:xfrm>
        <a:graphic>
          <a:graphicData uri="http://schemas.openxmlformats.org/presentationml/2006/ole">
            <p:oleObj spid="_x0000_s10246" name="Equation" r:id="rId7" imgW="4394200" imgH="444500" progId="Equation.3">
              <p:embed/>
            </p:oleObj>
          </a:graphicData>
        </a:graphic>
      </p:graphicFrame>
      <p:sp>
        <p:nvSpPr>
          <p:cNvPr id="20" name="TekstSylinder 19"/>
          <p:cNvSpPr txBox="1"/>
          <p:nvPr/>
        </p:nvSpPr>
        <p:spPr>
          <a:xfrm>
            <a:off x="899592" y="465313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Numerical</a:t>
            </a:r>
            <a:r>
              <a:rPr lang="nb-NO" sz="1600" dirty="0" smtClean="0"/>
              <a:t> software is used to </a:t>
            </a:r>
            <a:r>
              <a:rPr lang="nb-NO" sz="1600" dirty="0" err="1" smtClean="0"/>
              <a:t>optimize</a:t>
            </a:r>
            <a:r>
              <a:rPr lang="nb-NO" sz="1600" dirty="0" smtClean="0"/>
              <a:t> (1.13).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McCullagh</a:t>
            </a:r>
            <a:r>
              <a:rPr lang="nb-NO" sz="1600" dirty="0" smtClean="0"/>
              <a:t> and </a:t>
            </a:r>
            <a:r>
              <a:rPr lang="nb-NO" sz="1600" dirty="0" err="1" smtClean="0"/>
              <a:t>Nelder</a:t>
            </a:r>
            <a:r>
              <a:rPr lang="nb-NO" sz="1600" dirty="0" smtClean="0"/>
              <a:t> (1989) </a:t>
            </a:r>
            <a:r>
              <a:rPr lang="nb-NO" sz="1600" dirty="0" err="1" smtClean="0"/>
              <a:t>proved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L(b</a:t>
            </a:r>
            <a:r>
              <a:rPr lang="nb-NO" sz="1000" dirty="0" smtClean="0"/>
              <a:t>0</a:t>
            </a:r>
            <a:r>
              <a:rPr lang="nb-NO" sz="1600" dirty="0" smtClean="0"/>
              <a:t>,...,b</a:t>
            </a:r>
            <a:r>
              <a:rPr lang="nb-NO" sz="1050" dirty="0" smtClean="0"/>
              <a:t>v</a:t>
            </a:r>
            <a:r>
              <a:rPr lang="nb-NO" sz="1600" dirty="0" smtClean="0"/>
              <a:t>) is a </a:t>
            </a:r>
            <a:r>
              <a:rPr lang="nb-NO" sz="1600" dirty="0" err="1" smtClean="0"/>
              <a:t>convex</a:t>
            </a:r>
            <a:r>
              <a:rPr lang="nb-NO" sz="1600" dirty="0" smtClean="0"/>
              <a:t> </a:t>
            </a:r>
            <a:r>
              <a:rPr lang="nb-NO" sz="1600" dirty="0" err="1" smtClean="0"/>
              <a:t>surface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a single </a:t>
            </a:r>
            <a:r>
              <a:rPr lang="nb-NO" sz="1600" dirty="0" err="1" smtClean="0"/>
              <a:t>maximum</a:t>
            </a: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Therefore</a:t>
            </a:r>
            <a:r>
              <a:rPr lang="nb-NO" sz="1600" dirty="0" smtClean="0"/>
              <a:t> </a:t>
            </a:r>
            <a:r>
              <a:rPr lang="nb-NO" sz="1600" dirty="0" err="1" smtClean="0"/>
              <a:t>optimization</a:t>
            </a:r>
            <a:r>
              <a:rPr lang="nb-NO" sz="1600" dirty="0" smtClean="0"/>
              <a:t> is straight forward. 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8387408" y="4437112"/>
            <a:ext cx="756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(1.13)</a:t>
            </a:r>
          </a:p>
        </p:txBody>
      </p:sp>
      <p:grpSp>
        <p:nvGrpSpPr>
          <p:cNvPr id="8" name="Gruppe 15"/>
          <p:cNvGrpSpPr/>
          <p:nvPr/>
        </p:nvGrpSpPr>
        <p:grpSpPr>
          <a:xfrm>
            <a:off x="7355160" y="123403"/>
            <a:ext cx="1512168" cy="1207616"/>
            <a:chOff x="1547664" y="1844824"/>
            <a:chExt cx="4680520" cy="3024336"/>
          </a:xfrm>
        </p:grpSpPr>
        <p:sp>
          <p:nvSpPr>
            <p:cNvPr id="18" name="Avrundet rektangel 1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</a:t>
              </a:r>
              <a:r>
                <a:rPr lang="nb-NO" sz="800" dirty="0" err="1" smtClean="0"/>
                <a:t>model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22" name="Avrundet rektangel 21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Why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regression</a:t>
              </a:r>
              <a:r>
                <a:rPr lang="nb-NO" sz="800" dirty="0" smtClean="0"/>
                <a:t>?</a:t>
              </a:r>
            </a:p>
          </p:txBody>
        </p:sp>
        <p:sp>
          <p:nvSpPr>
            <p:cNvPr id="23" name="Avrundet rektangel 22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Repetition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of</a:t>
              </a:r>
              <a:r>
                <a:rPr lang="nb-NO" sz="800" dirty="0" smtClean="0"/>
                <a:t> GLM</a:t>
              </a:r>
            </a:p>
          </p:txBody>
        </p:sp>
        <p:sp>
          <p:nvSpPr>
            <p:cNvPr id="24" name="Avrundet rektangel 23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fair </a:t>
              </a:r>
              <a:r>
                <a:rPr lang="nb-NO" sz="800" dirty="0" err="1" smtClean="0"/>
                <a:t>price</a:t>
              </a:r>
              <a:endParaRPr lang="nb-NO" sz="800" dirty="0" smtClean="0"/>
            </a:p>
          </p:txBody>
        </p:sp>
      </p:grpSp>
      <p:sp>
        <p:nvSpPr>
          <p:cNvPr id="25" name="Ellipse 24"/>
          <p:cNvSpPr/>
          <p:nvPr/>
        </p:nvSpPr>
        <p:spPr>
          <a:xfrm>
            <a:off x="7355160" y="37584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756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Main </a:t>
            </a:r>
            <a:r>
              <a:rPr lang="nb-NO" dirty="0" err="1" smtClean="0"/>
              <a:t>steps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build</a:t>
            </a:r>
            <a:r>
              <a:rPr lang="nb-NO" dirty="0" smtClean="0"/>
              <a:t> a </a:t>
            </a:r>
            <a:r>
              <a:rPr lang="nb-NO" dirty="0" err="1" smtClean="0"/>
              <a:t>model</a:t>
            </a:r>
            <a:endParaRPr lang="nb-NO" dirty="0" smtClean="0"/>
          </a:p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evaluate</a:t>
            </a:r>
            <a:r>
              <a:rPr lang="nb-NO" dirty="0" smtClean="0"/>
              <a:t> a </a:t>
            </a:r>
            <a:r>
              <a:rPr lang="nb-NO" dirty="0" err="1" smtClean="0"/>
              <a:t>model</a:t>
            </a:r>
            <a:endParaRPr lang="nb-NO" dirty="0" smtClean="0"/>
          </a:p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a </a:t>
            </a:r>
            <a:r>
              <a:rPr lang="nb-NO" dirty="0" err="1" smtClean="0"/>
              <a:t>model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build</a:t>
            </a:r>
            <a:r>
              <a:rPr lang="nb-NO" dirty="0" smtClean="0"/>
              <a:t> a </a:t>
            </a:r>
            <a:r>
              <a:rPr lang="nb-NO" dirty="0" err="1" smtClean="0"/>
              <a:t>regression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Select</a:t>
            </a:r>
            <a:r>
              <a:rPr lang="nb-NO" dirty="0" smtClean="0"/>
              <a:t> detail </a:t>
            </a:r>
            <a:r>
              <a:rPr lang="nb-NO" dirty="0" err="1" smtClean="0"/>
              <a:t>level</a:t>
            </a:r>
            <a:endParaRPr lang="nb-NO" dirty="0" smtClean="0"/>
          </a:p>
          <a:p>
            <a:r>
              <a:rPr lang="nb-NO" dirty="0" smtClean="0"/>
              <a:t>Variable </a:t>
            </a:r>
            <a:r>
              <a:rPr lang="nb-NO" dirty="0" err="1" smtClean="0"/>
              <a:t>selection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Grouping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variables</a:t>
            </a:r>
          </a:p>
          <a:p>
            <a:r>
              <a:rPr lang="nb-NO" dirty="0" err="1" smtClean="0"/>
              <a:t>Remove</a:t>
            </a:r>
            <a:r>
              <a:rPr lang="nb-NO" dirty="0" smtClean="0"/>
              <a:t> variables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strongly</a:t>
            </a:r>
            <a:r>
              <a:rPr lang="nb-NO" dirty="0" smtClean="0"/>
              <a:t> </a:t>
            </a:r>
            <a:r>
              <a:rPr lang="nb-NO" dirty="0" err="1" smtClean="0"/>
              <a:t>correlated</a:t>
            </a:r>
            <a:endParaRPr lang="nb-NO" dirty="0" smtClean="0"/>
          </a:p>
          <a:p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important</a:t>
            </a:r>
            <a:r>
              <a:rPr lang="nb-NO" dirty="0" smtClean="0"/>
              <a:t> </a:t>
            </a:r>
            <a:r>
              <a:rPr lang="nb-NO" dirty="0" err="1" smtClean="0"/>
              <a:t>interactions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71600" y="381000"/>
            <a:ext cx="24384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 dirty="0" err="1" smtClean="0"/>
              <a:t>Client</a:t>
            </a:r>
            <a:endParaRPr lang="nb-NO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47800" y="1752600"/>
            <a:ext cx="23622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 dirty="0" smtClean="0"/>
              <a:t>Policy</a:t>
            </a:r>
            <a:endParaRPr lang="nb-NO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7800" y="3200400"/>
            <a:ext cx="23622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 dirty="0" err="1" smtClean="0"/>
              <a:t>Insurable</a:t>
            </a:r>
            <a:r>
              <a:rPr lang="nb-NO" dirty="0" smtClean="0"/>
              <a:t> </a:t>
            </a:r>
            <a:r>
              <a:rPr lang="nb-NO" dirty="0" err="1" smtClean="0"/>
              <a:t>object</a:t>
            </a:r>
            <a:endParaRPr lang="nb-NO" dirty="0"/>
          </a:p>
          <a:p>
            <a:pPr algn="ctr"/>
            <a:r>
              <a:rPr lang="nb-NO" dirty="0" err="1"/>
              <a:t>(risk)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447800" y="4648200"/>
            <a:ext cx="23622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 dirty="0" smtClean="0"/>
              <a:t>Insurance cover</a:t>
            </a:r>
            <a:endParaRPr lang="nb-NO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105400" y="4648200"/>
            <a:ext cx="23622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 dirty="0" smtClean="0"/>
              <a:t>Cover element</a:t>
            </a:r>
            <a:endParaRPr lang="nb-NO" dirty="0"/>
          </a:p>
          <a:p>
            <a:pPr algn="ctr"/>
            <a:r>
              <a:rPr lang="nb-NO" dirty="0" smtClean="0"/>
              <a:t>/</a:t>
            </a:r>
            <a:r>
              <a:rPr lang="nb-NO" dirty="0" err="1" smtClean="0"/>
              <a:t>claim</a:t>
            </a:r>
            <a:r>
              <a:rPr lang="nb-NO" dirty="0" smtClean="0"/>
              <a:t> type</a:t>
            </a:r>
            <a:endParaRPr lang="nb-NO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105400" y="3276600"/>
            <a:ext cx="236220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 dirty="0" err="1" smtClean="0"/>
              <a:t>Claim</a:t>
            </a:r>
            <a:endParaRPr lang="nb-NO" dirty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7432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743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7432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8100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8674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63246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3810000" y="22098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686300" y="1133263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 err="1" smtClean="0"/>
              <a:t>Policies</a:t>
            </a:r>
            <a:r>
              <a:rPr lang="nb-NO" dirty="0" smtClean="0"/>
              <a:t> and </a:t>
            </a:r>
            <a:r>
              <a:rPr lang="nb-NO" dirty="0" err="1" smtClean="0"/>
              <a:t>claims</a:t>
            </a:r>
            <a:endParaRPr lang="nb-NO" dirty="0"/>
          </a:p>
        </p:txBody>
      </p:sp>
      <p:grpSp>
        <p:nvGrpSpPr>
          <p:cNvPr id="2" name="Gruppe 15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7" name="Avrundet rektangel 16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1" name="Ellipse 20"/>
          <p:cNvSpPr/>
          <p:nvPr/>
        </p:nvSpPr>
        <p:spPr>
          <a:xfrm>
            <a:off x="7308304" y="42314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403648" y="6021288"/>
            <a:ext cx="431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Step</a:t>
            </a:r>
            <a:r>
              <a:rPr lang="nb-NO" dirty="0" smtClean="0"/>
              <a:t> 1 in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building</a:t>
            </a:r>
            <a:r>
              <a:rPr lang="nb-NO" dirty="0" smtClean="0"/>
              <a:t>:  </a:t>
            </a:r>
            <a:r>
              <a:rPr lang="nb-NO" dirty="0" err="1" smtClean="0"/>
              <a:t>Select</a:t>
            </a:r>
            <a:r>
              <a:rPr lang="nb-NO" dirty="0" smtClean="0"/>
              <a:t> detail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3" name="TextBox 22"/>
          <p:cNvSpPr txBox="1"/>
          <p:nvPr/>
        </p:nvSpPr>
        <p:spPr>
          <a:xfrm>
            <a:off x="4067944" y="260648"/>
            <a:ext cx="308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err="1" smtClean="0"/>
              <a:t>Select</a:t>
            </a:r>
            <a:r>
              <a:rPr lang="nb-NO" sz="3200" dirty="0" smtClean="0"/>
              <a:t> detail </a:t>
            </a:r>
            <a:r>
              <a:rPr lang="nb-NO" sz="3200" dirty="0" err="1" smtClean="0"/>
              <a:t>level</a:t>
            </a:r>
            <a:endParaRPr lang="nb-NO" sz="3200" dirty="0"/>
          </a:p>
        </p:txBody>
      </p:sp>
    </p:spTree>
    <p:extLst>
      <p:ext uri="{BB962C8B-B14F-4D97-AF65-F5344CB8AC3E}">
        <p14:creationId xmlns="" xmlns:p14="http://schemas.microsoft.com/office/powerpoint/2010/main" val="20643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Grouping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variables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8771" y="3068960"/>
            <a:ext cx="4570413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pe 3"/>
          <p:cNvGrpSpPr/>
          <p:nvPr/>
        </p:nvGrpSpPr>
        <p:grpSpPr>
          <a:xfrm>
            <a:off x="7067128" y="139034"/>
            <a:ext cx="1944216" cy="1374568"/>
            <a:chOff x="1547664" y="1772816"/>
            <a:chExt cx="4680520" cy="4248472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detail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level</a:t>
              </a:r>
              <a:endParaRPr lang="nb-NO" sz="800" dirty="0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 smtClean="0"/>
                <a:t>Review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potential</a:t>
              </a:r>
              <a:r>
                <a:rPr lang="nb-NO" sz="800" dirty="0" smtClean="0"/>
                <a:t> risk drivers</a:t>
              </a:r>
              <a:endParaRPr lang="nb-NO" sz="800" dirty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groups</a:t>
              </a:r>
              <a:r>
                <a:rPr lang="nb-NO" sz="800" dirty="0" smtClean="0"/>
                <a:t> for </a:t>
              </a:r>
              <a:r>
                <a:rPr lang="nb-NO" sz="800" dirty="0" err="1" smtClean="0"/>
                <a:t>each</a:t>
              </a:r>
              <a:r>
                <a:rPr lang="nb-NO" sz="800" dirty="0" smtClean="0"/>
                <a:t> risk driver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/>
                <a:t>Select </a:t>
              </a:r>
              <a:r>
                <a:rPr lang="nb-NO" sz="800" dirty="0" err="1"/>
                <a:t>large</a:t>
              </a:r>
              <a:r>
                <a:rPr lang="nb-NO" sz="800" dirty="0"/>
                <a:t> </a:t>
              </a:r>
              <a:r>
                <a:rPr lang="nb-NO" sz="800" dirty="0" err="1"/>
                <a:t>claims</a:t>
              </a:r>
              <a:r>
                <a:rPr lang="nb-NO" sz="800" dirty="0"/>
                <a:t> </a:t>
              </a:r>
              <a:r>
                <a:rPr lang="nb-NO" sz="800" dirty="0" err="1" smtClean="0"/>
                <a:t>strategy</a:t>
              </a:r>
              <a:endParaRPr lang="nb-NO" sz="800" dirty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55640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Price </a:t>
              </a:r>
              <a:r>
                <a:rPr lang="nb-NO" sz="800" dirty="0" err="1" smtClean="0"/>
                <a:t>assessment</a:t>
              </a:r>
              <a:endParaRPr lang="nb-NO" sz="800" dirty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4339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identify</a:t>
              </a:r>
              <a:r>
                <a:rPr lang="nb-NO" sz="800" dirty="0"/>
                <a:t> </a:t>
              </a:r>
              <a:r>
                <a:rPr lang="nb-NO" sz="800" dirty="0" err="1"/>
                <a:t>potential</a:t>
              </a:r>
              <a:r>
                <a:rPr lang="nb-NO" sz="800" dirty="0"/>
                <a:t> </a:t>
              </a:r>
              <a:r>
                <a:rPr lang="nb-NO" sz="800" dirty="0" err="1"/>
                <a:t>interactions</a:t>
              </a:r>
              <a:endParaRPr lang="nb-NO" sz="800" dirty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97093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construct</a:t>
              </a:r>
              <a:r>
                <a:rPr lang="nb-NO" sz="800" dirty="0"/>
                <a:t> final </a:t>
              </a:r>
              <a:r>
                <a:rPr lang="nb-NO" sz="800" dirty="0" err="1"/>
                <a:t>model</a:t>
              </a:r>
              <a:endParaRPr lang="nb-NO" sz="800" dirty="0"/>
            </a:p>
          </p:txBody>
        </p:sp>
      </p:grpSp>
      <p:sp>
        <p:nvSpPr>
          <p:cNvPr id="12" name="Ellipse 11"/>
          <p:cNvSpPr/>
          <p:nvPr/>
        </p:nvSpPr>
        <p:spPr>
          <a:xfrm>
            <a:off x="7018548" y="550403"/>
            <a:ext cx="2041376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48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Grouping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variables</a:t>
            </a: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68960"/>
            <a:ext cx="4570413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pe 4"/>
          <p:cNvGrpSpPr/>
          <p:nvPr/>
        </p:nvGrpSpPr>
        <p:grpSpPr>
          <a:xfrm>
            <a:off x="7067128" y="139034"/>
            <a:ext cx="1944216" cy="1374568"/>
            <a:chOff x="1547664" y="1772816"/>
            <a:chExt cx="4680520" cy="4248472"/>
          </a:xfrm>
        </p:grpSpPr>
        <p:sp>
          <p:nvSpPr>
            <p:cNvPr id="6" name="Avrundet rektangel 5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detail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level</a:t>
              </a:r>
              <a:endParaRPr lang="nb-NO" sz="800" dirty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 smtClean="0"/>
                <a:t>Review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potential</a:t>
              </a:r>
              <a:r>
                <a:rPr lang="nb-NO" sz="800" dirty="0" smtClean="0"/>
                <a:t> risk drivers</a:t>
              </a:r>
              <a:endParaRPr lang="nb-NO" sz="800" dirty="0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groups</a:t>
              </a:r>
              <a:r>
                <a:rPr lang="nb-NO" sz="800" dirty="0" smtClean="0"/>
                <a:t> for </a:t>
              </a:r>
              <a:r>
                <a:rPr lang="nb-NO" sz="800" dirty="0" err="1" smtClean="0"/>
                <a:t>each</a:t>
              </a:r>
              <a:r>
                <a:rPr lang="nb-NO" sz="800" dirty="0" smtClean="0"/>
                <a:t> risk driver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/>
                <a:t>Select </a:t>
              </a:r>
              <a:r>
                <a:rPr lang="nb-NO" sz="800" dirty="0" err="1"/>
                <a:t>large</a:t>
              </a:r>
              <a:r>
                <a:rPr lang="nb-NO" sz="800" dirty="0"/>
                <a:t> </a:t>
              </a:r>
              <a:r>
                <a:rPr lang="nb-NO" sz="800" dirty="0" err="1"/>
                <a:t>claims</a:t>
              </a:r>
              <a:r>
                <a:rPr lang="nb-NO" sz="800" dirty="0"/>
                <a:t> </a:t>
              </a:r>
              <a:r>
                <a:rPr lang="nb-NO" sz="800" dirty="0" err="1" smtClean="0"/>
                <a:t>strategy</a:t>
              </a:r>
              <a:endParaRPr lang="nb-NO" sz="800" dirty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55640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Price </a:t>
              </a:r>
              <a:r>
                <a:rPr lang="nb-NO" sz="800" dirty="0" err="1" smtClean="0"/>
                <a:t>assessment</a:t>
              </a:r>
              <a:endParaRPr lang="nb-NO" sz="800" dirty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339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identify</a:t>
              </a:r>
              <a:r>
                <a:rPr lang="nb-NO" sz="800" dirty="0"/>
                <a:t> </a:t>
              </a:r>
              <a:r>
                <a:rPr lang="nb-NO" sz="800" dirty="0" err="1"/>
                <a:t>potential</a:t>
              </a:r>
              <a:r>
                <a:rPr lang="nb-NO" sz="800" dirty="0"/>
                <a:t> </a:t>
              </a:r>
              <a:r>
                <a:rPr lang="nb-NO" sz="800" dirty="0" err="1"/>
                <a:t>interactions</a:t>
              </a:r>
              <a:endParaRPr lang="nb-NO" sz="800" dirty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97093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construct</a:t>
              </a:r>
              <a:r>
                <a:rPr lang="nb-NO" sz="800" dirty="0"/>
                <a:t> final </a:t>
              </a:r>
              <a:r>
                <a:rPr lang="nb-NO" sz="800" dirty="0" err="1"/>
                <a:t>model</a:t>
              </a:r>
              <a:endParaRPr lang="nb-NO" sz="800" dirty="0"/>
            </a:p>
          </p:txBody>
        </p:sp>
      </p:grpSp>
      <p:sp>
        <p:nvSpPr>
          <p:cNvPr id="13" name="Ellipse 12"/>
          <p:cNvSpPr/>
          <p:nvPr/>
        </p:nvSpPr>
        <p:spPr>
          <a:xfrm>
            <a:off x="6995120" y="332656"/>
            <a:ext cx="2041376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335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Grouping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variables</a:t>
            </a:r>
            <a:endParaRPr lang="nb-N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40968"/>
            <a:ext cx="4570413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pe 4"/>
          <p:cNvGrpSpPr/>
          <p:nvPr/>
        </p:nvGrpSpPr>
        <p:grpSpPr>
          <a:xfrm>
            <a:off x="7067128" y="139034"/>
            <a:ext cx="1944216" cy="1374568"/>
            <a:chOff x="1547664" y="1772816"/>
            <a:chExt cx="4680520" cy="4248472"/>
          </a:xfrm>
        </p:grpSpPr>
        <p:sp>
          <p:nvSpPr>
            <p:cNvPr id="6" name="Avrundet rektangel 5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detail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level</a:t>
              </a:r>
              <a:endParaRPr lang="nb-NO" sz="800" dirty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 smtClean="0"/>
                <a:t>Review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potential</a:t>
              </a:r>
              <a:r>
                <a:rPr lang="nb-NO" sz="800" dirty="0" smtClean="0"/>
                <a:t> risk drivers</a:t>
              </a:r>
              <a:endParaRPr lang="nb-NO" sz="800" dirty="0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groups</a:t>
              </a:r>
              <a:r>
                <a:rPr lang="nb-NO" sz="800" dirty="0" smtClean="0"/>
                <a:t> for </a:t>
              </a:r>
              <a:r>
                <a:rPr lang="nb-NO" sz="800" dirty="0" err="1" smtClean="0"/>
                <a:t>each</a:t>
              </a:r>
              <a:r>
                <a:rPr lang="nb-NO" sz="800" dirty="0" smtClean="0"/>
                <a:t> risk driver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/>
                <a:t>Select </a:t>
              </a:r>
              <a:r>
                <a:rPr lang="nb-NO" sz="800" dirty="0" err="1"/>
                <a:t>large</a:t>
              </a:r>
              <a:r>
                <a:rPr lang="nb-NO" sz="800" dirty="0"/>
                <a:t> </a:t>
              </a:r>
              <a:r>
                <a:rPr lang="nb-NO" sz="800" dirty="0" err="1"/>
                <a:t>claims</a:t>
              </a:r>
              <a:r>
                <a:rPr lang="nb-NO" sz="800" dirty="0"/>
                <a:t> </a:t>
              </a:r>
              <a:r>
                <a:rPr lang="nb-NO" sz="800" dirty="0" err="1" smtClean="0"/>
                <a:t>strategy</a:t>
              </a:r>
              <a:endParaRPr lang="nb-NO" sz="800" dirty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55640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Price </a:t>
              </a:r>
              <a:r>
                <a:rPr lang="nb-NO" sz="800" dirty="0" err="1" smtClean="0"/>
                <a:t>assessment</a:t>
              </a:r>
              <a:endParaRPr lang="nb-NO" sz="800" dirty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339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identify</a:t>
              </a:r>
              <a:r>
                <a:rPr lang="nb-NO" sz="800" dirty="0"/>
                <a:t> </a:t>
              </a:r>
              <a:r>
                <a:rPr lang="nb-NO" sz="800" dirty="0" err="1"/>
                <a:t>potential</a:t>
              </a:r>
              <a:r>
                <a:rPr lang="nb-NO" sz="800" dirty="0"/>
                <a:t> </a:t>
              </a:r>
              <a:r>
                <a:rPr lang="nb-NO" sz="800" dirty="0" err="1"/>
                <a:t>interactions</a:t>
              </a:r>
              <a:endParaRPr lang="nb-NO" sz="800" dirty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97093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construct</a:t>
              </a:r>
              <a:r>
                <a:rPr lang="nb-NO" sz="800" dirty="0"/>
                <a:t> final </a:t>
              </a:r>
              <a:r>
                <a:rPr lang="nb-NO" sz="800" dirty="0" err="1"/>
                <a:t>model</a:t>
              </a:r>
              <a:endParaRPr lang="nb-NO" sz="800" dirty="0"/>
            </a:p>
          </p:txBody>
        </p:sp>
      </p:grpSp>
      <p:sp>
        <p:nvSpPr>
          <p:cNvPr id="13" name="Ellipse 12"/>
          <p:cNvSpPr/>
          <p:nvPr/>
        </p:nvSpPr>
        <p:spPr>
          <a:xfrm>
            <a:off x="6995120" y="332656"/>
            <a:ext cx="2041376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335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600" dirty="0" err="1" smtClean="0"/>
              <a:t>Model</a:t>
            </a:r>
            <a:r>
              <a:rPr lang="nb-NO" sz="3600" dirty="0" smtClean="0"/>
              <a:t> </a:t>
            </a:r>
            <a:r>
              <a:rPr lang="nb-NO" sz="3600" dirty="0" err="1" smtClean="0"/>
              <a:t>important</a:t>
            </a:r>
            <a:r>
              <a:rPr lang="nb-NO" sz="3600" dirty="0" smtClean="0"/>
              <a:t> </a:t>
            </a:r>
            <a:r>
              <a:rPr lang="nb-NO" sz="3600" dirty="0" err="1" smtClean="0"/>
              <a:t>interactions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Definition:</a:t>
            </a:r>
          </a:p>
          <a:p>
            <a:pPr lvl="1"/>
            <a:r>
              <a:rPr lang="nb-NO" dirty="0" err="1" smtClean="0"/>
              <a:t>Consider</a:t>
            </a:r>
            <a:r>
              <a:rPr lang="nb-NO" dirty="0" smtClean="0"/>
              <a:t> a </a:t>
            </a:r>
            <a:r>
              <a:rPr lang="nb-NO" dirty="0" err="1" smtClean="0"/>
              <a:t>regression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explanatory</a:t>
            </a:r>
            <a:r>
              <a:rPr lang="nb-NO" dirty="0" smtClean="0"/>
              <a:t> variables A and B and a </a:t>
            </a:r>
            <a:r>
              <a:rPr lang="nb-NO" dirty="0" err="1" smtClean="0"/>
              <a:t>response</a:t>
            </a:r>
            <a:r>
              <a:rPr lang="nb-NO" dirty="0" smtClean="0"/>
              <a:t> Y. If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effect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 (</a:t>
            </a:r>
            <a:r>
              <a:rPr lang="nb-NO" dirty="0" err="1" smtClean="0"/>
              <a:t>on</a:t>
            </a:r>
            <a:r>
              <a:rPr lang="nb-NO" dirty="0" smtClean="0"/>
              <a:t> Y) </a:t>
            </a:r>
            <a:r>
              <a:rPr lang="nb-NO" dirty="0" err="1" smtClean="0"/>
              <a:t>depends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B,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is an </a:t>
            </a:r>
            <a:r>
              <a:rPr lang="nb-NO" i="1" dirty="0" err="1" smtClean="0"/>
              <a:t>interaction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A and B</a:t>
            </a:r>
          </a:p>
          <a:p>
            <a:r>
              <a:rPr lang="nb-NO" dirty="0" err="1" smtClean="0"/>
              <a:t>Example</a:t>
            </a:r>
            <a:r>
              <a:rPr lang="nb-NO" dirty="0" smtClean="0"/>
              <a:t> (house </a:t>
            </a:r>
            <a:r>
              <a:rPr lang="nb-NO" dirty="0" err="1" smtClean="0"/>
              <a:t>owner</a:t>
            </a:r>
            <a:r>
              <a:rPr lang="nb-NO" dirty="0" smtClean="0"/>
              <a:t>):</a:t>
            </a:r>
          </a:p>
          <a:p>
            <a:pPr lvl="1"/>
            <a:r>
              <a:rPr lang="nb-NO" dirty="0" smtClean="0"/>
              <a:t>The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buildings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old</a:t>
            </a:r>
            <a:r>
              <a:rPr lang="nb-NO" dirty="0" smtClean="0"/>
              <a:t> </a:t>
            </a:r>
            <a:r>
              <a:rPr lang="nb-NO" dirty="0" err="1" smtClean="0"/>
              <a:t>buildings</a:t>
            </a:r>
            <a:endParaRPr lang="nb-NO" dirty="0" smtClean="0"/>
          </a:p>
          <a:p>
            <a:pPr lvl="1"/>
            <a:r>
              <a:rPr lang="nb-NO" dirty="0" smtClean="0"/>
              <a:t>The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young</a:t>
            </a:r>
            <a:r>
              <a:rPr lang="nb-NO" dirty="0" smtClean="0"/>
              <a:t> policy holders is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old</a:t>
            </a:r>
            <a:r>
              <a:rPr lang="nb-NO" dirty="0" smtClean="0"/>
              <a:t> policy holders</a:t>
            </a:r>
          </a:p>
          <a:p>
            <a:pPr lvl="1"/>
            <a:r>
              <a:rPr lang="nb-NO" dirty="0" smtClean="0"/>
              <a:t>The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young</a:t>
            </a:r>
            <a:r>
              <a:rPr lang="nb-NO" dirty="0" smtClean="0"/>
              <a:t> policy holders in </a:t>
            </a:r>
            <a:r>
              <a:rPr lang="nb-NO" dirty="0" err="1" smtClean="0"/>
              <a:t>old</a:t>
            </a:r>
            <a:r>
              <a:rPr lang="nb-NO" dirty="0" smtClean="0"/>
              <a:t> </a:t>
            </a:r>
            <a:r>
              <a:rPr lang="nb-NO" dirty="0" err="1" smtClean="0"/>
              <a:t>buildings</a:t>
            </a:r>
            <a:r>
              <a:rPr lang="nb-NO" dirty="0" smtClean="0"/>
              <a:t> is </a:t>
            </a:r>
            <a:r>
              <a:rPr lang="nb-NO" dirty="0" err="1" smtClean="0"/>
              <a:t>particularly</a:t>
            </a:r>
            <a:r>
              <a:rPr lang="nb-NO" dirty="0" smtClean="0"/>
              <a:t> </a:t>
            </a:r>
            <a:r>
              <a:rPr lang="nb-NO" dirty="0" err="1" smtClean="0"/>
              <a:t>high</a:t>
            </a:r>
            <a:endParaRPr lang="nb-NO" dirty="0" smtClean="0"/>
          </a:p>
          <a:p>
            <a:pPr lvl="1"/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is an </a:t>
            </a:r>
            <a:r>
              <a:rPr lang="nb-NO" dirty="0" err="1" smtClean="0"/>
              <a:t>interaction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building</a:t>
            </a:r>
            <a:r>
              <a:rPr lang="nb-NO" dirty="0" smtClean="0"/>
              <a:t> age and policy holder age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grpSp>
        <p:nvGrpSpPr>
          <p:cNvPr id="4" name="Gruppe 3"/>
          <p:cNvGrpSpPr/>
          <p:nvPr/>
        </p:nvGrpSpPr>
        <p:grpSpPr>
          <a:xfrm>
            <a:off x="7067128" y="139034"/>
            <a:ext cx="1944216" cy="1374568"/>
            <a:chOff x="1547664" y="1772816"/>
            <a:chExt cx="4680520" cy="4248472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detail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level</a:t>
              </a:r>
              <a:endParaRPr lang="nb-NO" sz="800" dirty="0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 smtClean="0"/>
                <a:t>Review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potential</a:t>
              </a:r>
              <a:r>
                <a:rPr lang="nb-NO" sz="800" dirty="0" smtClean="0"/>
                <a:t> risk drivers</a:t>
              </a:r>
              <a:endParaRPr lang="nb-NO" sz="800" dirty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groups</a:t>
              </a:r>
              <a:r>
                <a:rPr lang="nb-NO" sz="800" dirty="0" smtClean="0"/>
                <a:t> for </a:t>
              </a:r>
              <a:r>
                <a:rPr lang="nb-NO" sz="800" dirty="0" err="1" smtClean="0"/>
                <a:t>each</a:t>
              </a:r>
              <a:r>
                <a:rPr lang="nb-NO" sz="800" dirty="0" smtClean="0"/>
                <a:t> risk driver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/>
                <a:t>Select </a:t>
              </a:r>
              <a:r>
                <a:rPr lang="nb-NO" sz="800" dirty="0" err="1"/>
                <a:t>large</a:t>
              </a:r>
              <a:r>
                <a:rPr lang="nb-NO" sz="800" dirty="0"/>
                <a:t> </a:t>
              </a:r>
              <a:r>
                <a:rPr lang="nb-NO" sz="800" dirty="0" err="1"/>
                <a:t>claims</a:t>
              </a:r>
              <a:r>
                <a:rPr lang="nb-NO" sz="800" dirty="0"/>
                <a:t> </a:t>
              </a:r>
              <a:r>
                <a:rPr lang="nb-NO" sz="800" dirty="0" err="1" smtClean="0"/>
                <a:t>strategy</a:t>
              </a:r>
              <a:endParaRPr lang="nb-NO" sz="800" dirty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55640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Price </a:t>
              </a:r>
              <a:r>
                <a:rPr lang="nb-NO" sz="800" dirty="0" err="1" smtClean="0"/>
                <a:t>assessment</a:t>
              </a:r>
              <a:endParaRPr lang="nb-NO" sz="800" dirty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4339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identify</a:t>
              </a:r>
              <a:r>
                <a:rPr lang="nb-NO" sz="800" dirty="0"/>
                <a:t> </a:t>
              </a:r>
              <a:r>
                <a:rPr lang="nb-NO" sz="800" dirty="0" err="1"/>
                <a:t>potential</a:t>
              </a:r>
              <a:r>
                <a:rPr lang="nb-NO" sz="800" dirty="0"/>
                <a:t> </a:t>
              </a:r>
              <a:r>
                <a:rPr lang="nb-NO" sz="800" dirty="0" err="1"/>
                <a:t>interactions</a:t>
              </a:r>
              <a:endParaRPr lang="nb-NO" sz="800" dirty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97093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construct</a:t>
              </a:r>
              <a:r>
                <a:rPr lang="nb-NO" sz="800" dirty="0"/>
                <a:t> final </a:t>
              </a:r>
              <a:r>
                <a:rPr lang="nb-NO" sz="800" dirty="0" err="1"/>
                <a:t>model</a:t>
              </a:r>
              <a:endParaRPr lang="nb-NO" sz="800" dirty="0"/>
            </a:p>
          </p:txBody>
        </p:sp>
      </p:grpSp>
      <p:sp>
        <p:nvSpPr>
          <p:cNvPr id="12" name="Ellipse 11"/>
          <p:cNvSpPr/>
          <p:nvPr/>
        </p:nvSpPr>
        <p:spPr>
          <a:xfrm>
            <a:off x="6969968" y="951910"/>
            <a:ext cx="2041376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645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600" dirty="0" err="1" smtClean="0"/>
              <a:t>Model</a:t>
            </a:r>
            <a:r>
              <a:rPr lang="nb-NO" sz="3600" dirty="0" smtClean="0"/>
              <a:t> </a:t>
            </a:r>
            <a:r>
              <a:rPr lang="nb-NO" sz="3600" dirty="0" err="1" smtClean="0"/>
              <a:t>important</a:t>
            </a:r>
            <a:r>
              <a:rPr lang="nb-NO" sz="3600" dirty="0" smtClean="0"/>
              <a:t> </a:t>
            </a:r>
            <a:r>
              <a:rPr lang="nb-NO" sz="3600" dirty="0" err="1" smtClean="0"/>
              <a:t>interactions</a:t>
            </a:r>
            <a:endParaRPr lang="nb-NO" sz="36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564904"/>
            <a:ext cx="7884368" cy="4042303"/>
          </a:xfrm>
          <a:prstGeom prst="rect">
            <a:avLst/>
          </a:prstGeom>
        </p:spPr>
      </p:pic>
      <p:grpSp>
        <p:nvGrpSpPr>
          <p:cNvPr id="3" name="Gruppe 4"/>
          <p:cNvGrpSpPr/>
          <p:nvPr/>
        </p:nvGrpSpPr>
        <p:grpSpPr>
          <a:xfrm>
            <a:off x="7067128" y="139034"/>
            <a:ext cx="1944216" cy="1374568"/>
            <a:chOff x="1547664" y="1772816"/>
            <a:chExt cx="4680520" cy="4248472"/>
          </a:xfrm>
        </p:grpSpPr>
        <p:sp>
          <p:nvSpPr>
            <p:cNvPr id="6" name="Avrundet rektangel 5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detail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level</a:t>
              </a:r>
              <a:endParaRPr lang="nb-NO" sz="800" dirty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 smtClean="0"/>
                <a:t>Review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potential</a:t>
              </a:r>
              <a:r>
                <a:rPr lang="nb-NO" sz="800" dirty="0" smtClean="0"/>
                <a:t> risk drivers</a:t>
              </a:r>
              <a:endParaRPr lang="nb-NO" sz="800" dirty="0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Select </a:t>
              </a:r>
              <a:r>
                <a:rPr lang="nb-NO" sz="800" dirty="0" err="1" smtClean="0"/>
                <a:t>groups</a:t>
              </a:r>
              <a:r>
                <a:rPr lang="nb-NO" sz="800" dirty="0" smtClean="0"/>
                <a:t> for </a:t>
              </a:r>
              <a:r>
                <a:rPr lang="nb-NO" sz="800" dirty="0" err="1" smtClean="0"/>
                <a:t>each</a:t>
              </a:r>
              <a:r>
                <a:rPr lang="nb-NO" sz="800" dirty="0" smtClean="0"/>
                <a:t> risk driver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/>
                <a:t>Select </a:t>
              </a:r>
              <a:r>
                <a:rPr lang="nb-NO" sz="800" dirty="0" err="1"/>
                <a:t>large</a:t>
              </a:r>
              <a:r>
                <a:rPr lang="nb-NO" sz="800" dirty="0"/>
                <a:t> </a:t>
              </a:r>
              <a:r>
                <a:rPr lang="nb-NO" sz="800" dirty="0" err="1"/>
                <a:t>claims</a:t>
              </a:r>
              <a:r>
                <a:rPr lang="nb-NO" sz="800" dirty="0"/>
                <a:t> </a:t>
              </a:r>
              <a:r>
                <a:rPr lang="nb-NO" sz="800" dirty="0" err="1" smtClean="0"/>
                <a:t>strategy</a:t>
              </a:r>
              <a:endParaRPr lang="nb-NO" sz="800" dirty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55640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Price </a:t>
              </a:r>
              <a:r>
                <a:rPr lang="nb-NO" sz="800" dirty="0" err="1" smtClean="0"/>
                <a:t>assessment</a:t>
              </a:r>
              <a:endParaRPr lang="nb-NO" sz="800" dirty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339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identify</a:t>
              </a:r>
              <a:r>
                <a:rPr lang="nb-NO" sz="800" dirty="0"/>
                <a:t> </a:t>
              </a:r>
              <a:r>
                <a:rPr lang="nb-NO" sz="800" dirty="0" err="1"/>
                <a:t>potential</a:t>
              </a:r>
              <a:r>
                <a:rPr lang="nb-NO" sz="800" dirty="0"/>
                <a:t> </a:t>
              </a:r>
              <a:r>
                <a:rPr lang="nb-NO" sz="800" dirty="0" err="1"/>
                <a:t>interactions</a:t>
              </a:r>
              <a:endParaRPr lang="nb-NO" sz="800" dirty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97093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PP: </a:t>
              </a:r>
              <a:r>
                <a:rPr lang="nb-NO" sz="800" dirty="0" err="1"/>
                <a:t>construct</a:t>
              </a:r>
              <a:r>
                <a:rPr lang="nb-NO" sz="800" dirty="0"/>
                <a:t> final </a:t>
              </a:r>
              <a:r>
                <a:rPr lang="nb-NO" sz="800" dirty="0" err="1"/>
                <a:t>model</a:t>
              </a:r>
              <a:endParaRPr lang="nb-NO" sz="800" dirty="0"/>
            </a:p>
          </p:txBody>
        </p:sp>
      </p:grpSp>
      <p:sp>
        <p:nvSpPr>
          <p:cNvPr id="13" name="Ellipse 12"/>
          <p:cNvSpPr/>
          <p:nvPr/>
        </p:nvSpPr>
        <p:spPr>
          <a:xfrm>
            <a:off x="6969968" y="951910"/>
            <a:ext cx="2041376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941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Main </a:t>
            </a:r>
            <a:r>
              <a:rPr lang="nb-NO" dirty="0" err="1" smtClean="0"/>
              <a:t>issues</a:t>
            </a:r>
            <a:r>
              <a:rPr lang="nb-NO" dirty="0" smtClean="0"/>
              <a:t> so far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Why</a:t>
            </a:r>
            <a:r>
              <a:rPr lang="nb-NO" dirty="0" smtClean="0"/>
              <a:t> </a:t>
            </a:r>
            <a:r>
              <a:rPr lang="nb-NO" dirty="0" err="1" smtClean="0"/>
              <a:t>does</a:t>
            </a:r>
            <a:r>
              <a:rPr lang="nb-NO" dirty="0" smtClean="0"/>
              <a:t> </a:t>
            </a:r>
            <a:r>
              <a:rPr lang="nb-NO" dirty="0" err="1" smtClean="0"/>
              <a:t>insurance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How</a:t>
            </a:r>
            <a:r>
              <a:rPr lang="nb-NO" dirty="0" smtClean="0"/>
              <a:t> is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defined</a:t>
            </a:r>
            <a:r>
              <a:rPr lang="nb-NO" dirty="0" smtClean="0"/>
              <a:t> and </a:t>
            </a:r>
            <a:r>
              <a:rPr lang="nb-NO" dirty="0" err="1" smtClean="0"/>
              <a:t>why</a:t>
            </a:r>
            <a:r>
              <a:rPr lang="nb-NO" dirty="0" smtClean="0"/>
              <a:t> is it </a:t>
            </a:r>
            <a:r>
              <a:rPr lang="nb-NO" dirty="0" err="1" smtClean="0"/>
              <a:t>important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r>
              <a:rPr lang="nb-NO" dirty="0" smtClean="0"/>
              <a:t> be </a:t>
            </a:r>
            <a:r>
              <a:rPr lang="nb-NO" dirty="0" err="1" smtClean="0"/>
              <a:t>modelled</a:t>
            </a:r>
            <a:r>
              <a:rPr lang="nb-NO" dirty="0" smtClean="0"/>
              <a:t>?</a:t>
            </a:r>
          </a:p>
          <a:p>
            <a:pPr lvl="1"/>
            <a:r>
              <a:rPr lang="nb-NO" dirty="0" err="1" smtClean="0"/>
              <a:t>Poisson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deterministic</a:t>
            </a:r>
            <a:r>
              <a:rPr lang="nb-NO" dirty="0" smtClean="0"/>
              <a:t> </a:t>
            </a:r>
            <a:r>
              <a:rPr lang="nb-NO" dirty="0" err="1" smtClean="0"/>
              <a:t>muh</a:t>
            </a:r>
            <a:endParaRPr lang="nb-NO" dirty="0" smtClean="0"/>
          </a:p>
          <a:p>
            <a:pPr lvl="1"/>
            <a:r>
              <a:rPr lang="nb-NO" dirty="0" err="1" smtClean="0"/>
              <a:t>Poisson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stochastic</a:t>
            </a:r>
            <a:r>
              <a:rPr lang="nb-NO" dirty="0" smtClean="0"/>
              <a:t> </a:t>
            </a:r>
            <a:r>
              <a:rPr lang="nb-NO" dirty="0" err="1" smtClean="0"/>
              <a:t>muh</a:t>
            </a:r>
            <a:endParaRPr lang="nb-NO" dirty="0" smtClean="0"/>
          </a:p>
          <a:p>
            <a:pPr lvl="1"/>
            <a:r>
              <a:rPr lang="nb-NO" dirty="0" err="1" smtClean="0"/>
              <a:t>Poisson</a:t>
            </a:r>
            <a:r>
              <a:rPr lang="nb-NO" dirty="0" smtClean="0"/>
              <a:t> </a:t>
            </a:r>
            <a:r>
              <a:rPr lang="nb-NO" dirty="0" err="1" smtClean="0"/>
              <a:t>regression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evaluate</a:t>
            </a:r>
            <a:r>
              <a:rPr lang="nb-NO" dirty="0" smtClean="0"/>
              <a:t> a </a:t>
            </a:r>
            <a:r>
              <a:rPr lang="nb-NO" dirty="0" err="1" smtClean="0"/>
              <a:t>regression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QQplot</a:t>
            </a:r>
            <a:endParaRPr lang="nb-NO" dirty="0" smtClean="0"/>
          </a:p>
          <a:p>
            <a:r>
              <a:rPr lang="nb-NO" dirty="0" err="1" smtClean="0"/>
              <a:t>Akaike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Criterion</a:t>
            </a:r>
            <a:r>
              <a:rPr lang="nb-NO" dirty="0" smtClean="0"/>
              <a:t> (AIC)</a:t>
            </a:r>
            <a:endParaRPr lang="nb-NO" dirty="0" smtClean="0"/>
          </a:p>
          <a:p>
            <a:r>
              <a:rPr lang="nb-NO" dirty="0" err="1" smtClean="0"/>
              <a:t>Scaled</a:t>
            </a:r>
            <a:r>
              <a:rPr lang="nb-NO" dirty="0" smtClean="0"/>
              <a:t> </a:t>
            </a:r>
            <a:r>
              <a:rPr lang="nb-NO" dirty="0" err="1" smtClean="0"/>
              <a:t>deviance</a:t>
            </a:r>
            <a:endParaRPr lang="nb-NO" dirty="0" smtClean="0"/>
          </a:p>
          <a:p>
            <a:r>
              <a:rPr lang="nb-NO" dirty="0" smtClean="0"/>
              <a:t>Cross </a:t>
            </a:r>
            <a:r>
              <a:rPr lang="nb-NO" dirty="0" err="1" smtClean="0"/>
              <a:t>validation</a:t>
            </a:r>
            <a:endParaRPr lang="nb-NO" dirty="0" smtClean="0"/>
          </a:p>
          <a:p>
            <a:r>
              <a:rPr lang="nb-NO" dirty="0" smtClean="0"/>
              <a:t>Type 3 </a:t>
            </a:r>
            <a:r>
              <a:rPr lang="nb-NO" dirty="0" err="1" smtClean="0"/>
              <a:t>analysis</a:t>
            </a:r>
            <a:endParaRPr lang="nb-NO" dirty="0" smtClean="0"/>
          </a:p>
          <a:p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interpretations</a:t>
            </a:r>
            <a:endParaRPr lang="nb-NO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QQplot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quantiles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plotted</a:t>
            </a:r>
            <a:r>
              <a:rPr lang="nb-NO" dirty="0" smtClean="0"/>
              <a:t> </a:t>
            </a:r>
            <a:r>
              <a:rPr lang="nb-NO" dirty="0" err="1" smtClean="0"/>
              <a:t>against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quantiles</a:t>
            </a:r>
            <a:r>
              <a:rPr lang="nb-NO" dirty="0" smtClean="0"/>
              <a:t> from a standard Normal </a:t>
            </a:r>
            <a:r>
              <a:rPr lang="nb-NO" dirty="0" err="1" smtClean="0"/>
              <a:t>distribution</a:t>
            </a:r>
            <a:endParaRPr lang="nb-NO" dirty="0" smtClean="0"/>
          </a:p>
          <a:p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is </a:t>
            </a:r>
            <a:r>
              <a:rPr lang="nb-NO" dirty="0" err="1" smtClean="0"/>
              <a:t>good</a:t>
            </a:r>
            <a:r>
              <a:rPr lang="nb-NO" dirty="0" smtClean="0"/>
              <a:t>,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QQ plot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lie</a:t>
            </a:r>
            <a:r>
              <a:rPr lang="nb-NO" dirty="0" smtClean="0"/>
              <a:t> </a:t>
            </a:r>
            <a:r>
              <a:rPr lang="nb-NO" dirty="0" err="1" smtClean="0"/>
              <a:t>approximately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line </a:t>
            </a:r>
            <a:r>
              <a:rPr lang="nb-NO" dirty="0" err="1" smtClean="0"/>
              <a:t>y=x</a:t>
            </a:r>
            <a:endParaRPr lang="nb-N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AIC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err="1" smtClean="0"/>
              <a:t>Akaike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criterion</a:t>
            </a:r>
            <a:r>
              <a:rPr lang="nb-NO" dirty="0" smtClean="0"/>
              <a:t> is a </a:t>
            </a:r>
            <a:r>
              <a:rPr lang="nb-NO" dirty="0" err="1" smtClean="0"/>
              <a:t>measure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goodness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fit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balances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fit</a:t>
            </a:r>
            <a:r>
              <a:rPr lang="nb-NO" dirty="0" smtClean="0"/>
              <a:t> </a:t>
            </a:r>
            <a:r>
              <a:rPr lang="nb-NO" dirty="0" err="1" smtClean="0"/>
              <a:t>against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simplicity</a:t>
            </a:r>
            <a:endParaRPr lang="nb-NO" dirty="0" smtClean="0"/>
          </a:p>
          <a:p>
            <a:r>
              <a:rPr lang="nb-NO" dirty="0" smtClean="0"/>
              <a:t>AIC has </a:t>
            </a:r>
            <a:r>
              <a:rPr lang="nb-NO" dirty="0" err="1" smtClean="0"/>
              <a:t>the</a:t>
            </a:r>
            <a:r>
              <a:rPr lang="nb-NO" dirty="0" smtClean="0"/>
              <a:t> form</a:t>
            </a:r>
          </a:p>
          <a:p>
            <a:pPr lvl="1"/>
            <a:r>
              <a:rPr lang="nb-NO" dirty="0" smtClean="0"/>
              <a:t>AIC=-2LL+2p </a:t>
            </a:r>
            <a:r>
              <a:rPr lang="nb-NO" dirty="0" err="1" smtClean="0"/>
              <a:t>where</a:t>
            </a:r>
            <a:endParaRPr lang="nb-NO" dirty="0" smtClean="0"/>
          </a:p>
          <a:p>
            <a:r>
              <a:rPr lang="nb-NO" dirty="0" smtClean="0"/>
              <a:t>LL is </a:t>
            </a:r>
            <a:r>
              <a:rPr lang="nb-NO" dirty="0" err="1" smtClean="0"/>
              <a:t>the</a:t>
            </a:r>
            <a:r>
              <a:rPr lang="nb-NO" dirty="0" smtClean="0"/>
              <a:t> log </a:t>
            </a:r>
            <a:r>
              <a:rPr lang="nb-NO" dirty="0" err="1" smtClean="0"/>
              <a:t>likelihood</a:t>
            </a:r>
            <a:r>
              <a:rPr lang="nb-NO" dirty="0" smtClean="0"/>
              <a:t> </a:t>
            </a:r>
            <a:r>
              <a:rPr lang="nb-NO" dirty="0" err="1" smtClean="0"/>
              <a:t>evaluated</a:t>
            </a:r>
            <a:r>
              <a:rPr lang="nb-NO" dirty="0" smtClean="0"/>
              <a:t> at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value</a:t>
            </a:r>
            <a:r>
              <a:rPr lang="nb-NO" dirty="0" smtClean="0"/>
              <a:t> </a:t>
            </a:r>
            <a:r>
              <a:rPr lang="nb-NO" dirty="0" err="1" smtClean="0"/>
              <a:t>fo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estimated</a:t>
            </a:r>
            <a:r>
              <a:rPr lang="nb-NO" dirty="0" smtClean="0"/>
              <a:t> parameters</a:t>
            </a:r>
          </a:p>
          <a:p>
            <a:r>
              <a:rPr lang="nb-NO" dirty="0" smtClean="0"/>
              <a:t>p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parameters </a:t>
            </a:r>
            <a:r>
              <a:rPr lang="nb-NO" dirty="0" err="1" smtClean="0"/>
              <a:t>estimated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 smtClean="0"/>
          </a:p>
          <a:p>
            <a:r>
              <a:rPr lang="nb-NO" dirty="0" smtClean="0"/>
              <a:t>AIC is used to </a:t>
            </a:r>
            <a:r>
              <a:rPr lang="nb-NO" dirty="0" err="1" smtClean="0"/>
              <a:t>compare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alternatives m</a:t>
            </a:r>
            <a:r>
              <a:rPr lang="nb-NO" sz="1900" dirty="0" smtClean="0"/>
              <a:t>1</a:t>
            </a:r>
            <a:r>
              <a:rPr lang="nb-NO" dirty="0" smtClean="0"/>
              <a:t> and m</a:t>
            </a:r>
            <a:r>
              <a:rPr lang="nb-NO" sz="1900" dirty="0" smtClean="0"/>
              <a:t>2</a:t>
            </a:r>
          </a:p>
          <a:p>
            <a:r>
              <a:rPr lang="nb-NO" dirty="0" err="1" smtClean="0"/>
              <a:t>If</a:t>
            </a:r>
            <a:r>
              <a:rPr lang="nb-NO" dirty="0" smtClean="0"/>
              <a:t> AIC </a:t>
            </a:r>
            <a:r>
              <a:rPr lang="nb-NO" dirty="0" err="1" smtClean="0"/>
              <a:t>of</a:t>
            </a:r>
            <a:r>
              <a:rPr lang="nb-NO" dirty="0" smtClean="0"/>
              <a:t> m</a:t>
            </a:r>
            <a:r>
              <a:rPr lang="nb-NO" sz="2100" dirty="0" smtClean="0"/>
              <a:t>1</a:t>
            </a:r>
            <a:r>
              <a:rPr lang="nb-NO" dirty="0" smtClean="0"/>
              <a:t> is less </a:t>
            </a:r>
            <a:r>
              <a:rPr lang="nb-NO" dirty="0" err="1" smtClean="0"/>
              <a:t>than</a:t>
            </a:r>
            <a:r>
              <a:rPr lang="nb-NO" dirty="0" smtClean="0"/>
              <a:t> AIC </a:t>
            </a:r>
            <a:r>
              <a:rPr lang="nb-NO" dirty="0" err="1" smtClean="0"/>
              <a:t>of</a:t>
            </a:r>
            <a:r>
              <a:rPr lang="nb-NO" dirty="0" smtClean="0"/>
              <a:t> m</a:t>
            </a:r>
            <a:r>
              <a:rPr lang="nb-NO" sz="2100" dirty="0" smtClean="0"/>
              <a:t>2</a:t>
            </a:r>
            <a:r>
              <a:rPr lang="nb-NO" dirty="0" smtClean="0"/>
              <a:t> </a:t>
            </a:r>
            <a:r>
              <a:rPr lang="nb-NO" dirty="0" err="1" smtClean="0"/>
              <a:t>then</a:t>
            </a:r>
            <a:r>
              <a:rPr lang="nb-NO" dirty="0" smtClean="0"/>
              <a:t> m</a:t>
            </a:r>
            <a:r>
              <a:rPr lang="nb-NO" sz="2100" dirty="0" smtClean="0"/>
              <a:t>1</a:t>
            </a:r>
            <a:r>
              <a:rPr lang="nb-NO" dirty="0" smtClean="0"/>
              <a:t> is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m</a:t>
            </a:r>
            <a:r>
              <a:rPr lang="nb-NO" sz="2100" dirty="0" smtClean="0"/>
              <a:t>2</a:t>
            </a:r>
            <a:endParaRPr lang="nb-N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Scaled</a:t>
            </a:r>
            <a:r>
              <a:rPr lang="nb-NO" dirty="0" smtClean="0"/>
              <a:t> </a:t>
            </a:r>
            <a:r>
              <a:rPr lang="nb-NO" dirty="0" err="1" smtClean="0"/>
              <a:t>deviance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Scaled</a:t>
            </a:r>
            <a:r>
              <a:rPr lang="nb-NO" dirty="0" smtClean="0"/>
              <a:t> </a:t>
            </a:r>
            <a:r>
              <a:rPr lang="nb-NO" dirty="0" err="1" smtClean="0"/>
              <a:t>deviance</a:t>
            </a:r>
            <a:r>
              <a:rPr lang="nb-NO" dirty="0" smtClean="0"/>
              <a:t> = 2(l(</a:t>
            </a:r>
            <a:r>
              <a:rPr lang="nb-NO" dirty="0" err="1" smtClean="0"/>
              <a:t>y,y</a:t>
            </a:r>
            <a:r>
              <a:rPr lang="nb-NO" dirty="0" smtClean="0"/>
              <a:t>)-l(</a:t>
            </a:r>
            <a:r>
              <a:rPr lang="nb-NO" dirty="0" err="1" smtClean="0"/>
              <a:t>y,muh</a:t>
            </a:r>
            <a:r>
              <a:rPr lang="nb-NO" dirty="0" smtClean="0"/>
              <a:t>)) </a:t>
            </a:r>
            <a:r>
              <a:rPr lang="nb-NO" dirty="0" err="1" smtClean="0"/>
              <a:t>where</a:t>
            </a:r>
            <a:endParaRPr lang="nb-NO" dirty="0" smtClean="0"/>
          </a:p>
          <a:p>
            <a:pPr lvl="1"/>
            <a:r>
              <a:rPr lang="nb-NO" dirty="0" smtClean="0"/>
              <a:t>l(</a:t>
            </a:r>
            <a:r>
              <a:rPr lang="nb-NO" dirty="0" err="1" smtClean="0"/>
              <a:t>y,y</a:t>
            </a:r>
            <a:r>
              <a:rPr lang="nb-NO" dirty="0" smtClean="0"/>
              <a:t>)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maximum</a:t>
            </a:r>
            <a:r>
              <a:rPr lang="nb-NO" dirty="0" smtClean="0"/>
              <a:t> </a:t>
            </a:r>
            <a:r>
              <a:rPr lang="nb-NO" dirty="0" err="1" smtClean="0"/>
              <a:t>achievable</a:t>
            </a:r>
            <a:r>
              <a:rPr lang="nb-NO" dirty="0" smtClean="0"/>
              <a:t> log </a:t>
            </a:r>
            <a:r>
              <a:rPr lang="nb-NO" dirty="0" err="1" smtClean="0"/>
              <a:t>likelihood</a:t>
            </a:r>
            <a:r>
              <a:rPr lang="nb-NO" dirty="0" smtClean="0"/>
              <a:t> and l(</a:t>
            </a:r>
            <a:r>
              <a:rPr lang="nb-NO" dirty="0" err="1" smtClean="0"/>
              <a:t>y,muh</a:t>
            </a:r>
            <a:r>
              <a:rPr lang="nb-NO" dirty="0" smtClean="0"/>
              <a:t>) is </a:t>
            </a:r>
            <a:r>
              <a:rPr lang="nb-NO" dirty="0" err="1" smtClean="0"/>
              <a:t>the</a:t>
            </a:r>
            <a:r>
              <a:rPr lang="nb-NO" dirty="0" smtClean="0"/>
              <a:t> log </a:t>
            </a:r>
            <a:r>
              <a:rPr lang="nb-NO" dirty="0" err="1" smtClean="0"/>
              <a:t>likelihood</a:t>
            </a:r>
            <a:r>
              <a:rPr lang="nb-NO" dirty="0" smtClean="0"/>
              <a:t> at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maximum</a:t>
            </a:r>
            <a:r>
              <a:rPr lang="nb-NO" dirty="0" smtClean="0"/>
              <a:t> </a:t>
            </a:r>
            <a:r>
              <a:rPr lang="nb-NO" dirty="0" err="1" smtClean="0"/>
              <a:t>estimates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regression</a:t>
            </a:r>
            <a:r>
              <a:rPr lang="nb-NO" dirty="0" smtClean="0"/>
              <a:t> parameters</a:t>
            </a:r>
          </a:p>
          <a:p>
            <a:r>
              <a:rPr lang="nb-NO" dirty="0" err="1" smtClean="0"/>
              <a:t>Scaled</a:t>
            </a:r>
            <a:r>
              <a:rPr lang="nb-NO" dirty="0" smtClean="0"/>
              <a:t> </a:t>
            </a:r>
            <a:r>
              <a:rPr lang="nb-NO" dirty="0" err="1" smtClean="0"/>
              <a:t>deviance</a:t>
            </a:r>
            <a:r>
              <a:rPr lang="nb-NO" dirty="0" smtClean="0"/>
              <a:t> is </a:t>
            </a:r>
            <a:r>
              <a:rPr lang="nb-NO" dirty="0" err="1" smtClean="0"/>
              <a:t>approximately</a:t>
            </a:r>
            <a:r>
              <a:rPr lang="nb-NO" dirty="0" smtClean="0"/>
              <a:t> </a:t>
            </a:r>
            <a:r>
              <a:rPr lang="nb-NO" dirty="0" err="1" smtClean="0"/>
              <a:t>distributed</a:t>
            </a:r>
            <a:r>
              <a:rPr lang="nb-NO" dirty="0" smtClean="0"/>
              <a:t> as a Chi Square </a:t>
            </a:r>
            <a:r>
              <a:rPr lang="nb-NO" dirty="0" err="1" smtClean="0"/>
              <a:t>random</a:t>
            </a:r>
            <a:r>
              <a:rPr lang="nb-NO" dirty="0" smtClean="0"/>
              <a:t> variables </a:t>
            </a:r>
            <a:r>
              <a:rPr lang="nb-NO" dirty="0" err="1" smtClean="0"/>
              <a:t>with</a:t>
            </a:r>
            <a:r>
              <a:rPr lang="nb-NO" dirty="0" smtClean="0"/>
              <a:t> n-p </a:t>
            </a:r>
            <a:r>
              <a:rPr lang="nb-NO" dirty="0" err="1" smtClean="0"/>
              <a:t>degrees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freedom</a:t>
            </a:r>
            <a:endParaRPr lang="nb-NO" dirty="0" smtClean="0"/>
          </a:p>
          <a:p>
            <a:r>
              <a:rPr lang="nb-NO" dirty="0" err="1" smtClean="0"/>
              <a:t>Scaled</a:t>
            </a:r>
            <a:r>
              <a:rPr lang="nb-NO" dirty="0" smtClean="0"/>
              <a:t> </a:t>
            </a:r>
            <a:r>
              <a:rPr lang="nb-NO" dirty="0" err="1" smtClean="0"/>
              <a:t>deviance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close</a:t>
            </a:r>
            <a:r>
              <a:rPr lang="nb-NO" dirty="0" smtClean="0"/>
              <a:t> to 1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is </a:t>
            </a:r>
            <a:r>
              <a:rPr lang="nb-NO" dirty="0" err="1" smtClean="0"/>
              <a:t>good</a:t>
            </a:r>
            <a:endParaRPr lang="nb-N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Cross </a:t>
            </a:r>
            <a:r>
              <a:rPr lang="nb-NO" dirty="0" err="1" smtClean="0"/>
              <a:t>validation</a:t>
            </a:r>
            <a:endParaRPr lang="nb-NO" dirty="0"/>
          </a:p>
        </p:txBody>
      </p:sp>
      <p:sp>
        <p:nvSpPr>
          <p:cNvPr id="3" name="Oval 2"/>
          <p:cNvSpPr/>
          <p:nvPr/>
        </p:nvSpPr>
        <p:spPr>
          <a:xfrm>
            <a:off x="755576" y="1556792"/>
            <a:ext cx="3290664" cy="16344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Estimation</a:t>
            </a:r>
            <a:endParaRPr lang="nb-NO" dirty="0"/>
          </a:p>
        </p:txBody>
      </p:sp>
      <p:sp>
        <p:nvSpPr>
          <p:cNvPr id="4" name="Oval 3"/>
          <p:cNvSpPr/>
          <p:nvPr/>
        </p:nvSpPr>
        <p:spPr>
          <a:xfrm>
            <a:off x="4860032" y="1556792"/>
            <a:ext cx="3290664" cy="16344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Validation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42900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err="1" smtClean="0"/>
              <a:t>Model</a:t>
            </a:r>
            <a:r>
              <a:rPr lang="nb-NO" dirty="0" smtClean="0"/>
              <a:t> is </a:t>
            </a:r>
            <a:r>
              <a:rPr lang="nb-NO" dirty="0" err="1" smtClean="0"/>
              <a:t>calibrated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for </a:t>
            </a:r>
            <a:r>
              <a:rPr lang="nb-NO" dirty="0" err="1" smtClean="0"/>
              <a:t>example</a:t>
            </a:r>
            <a:r>
              <a:rPr lang="nb-NO" dirty="0" smtClean="0"/>
              <a:t> 50%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portfolio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3573016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err="1" smtClean="0"/>
              <a:t>Model</a:t>
            </a:r>
            <a:r>
              <a:rPr lang="nb-NO" dirty="0" smtClean="0"/>
              <a:t> is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validated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remaining</a:t>
            </a:r>
            <a:r>
              <a:rPr lang="nb-NO" dirty="0" smtClean="0"/>
              <a:t> 50%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portfolio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For a </a:t>
            </a: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predicts</a:t>
            </a:r>
            <a:r>
              <a:rPr lang="nb-NO" dirty="0" smtClean="0"/>
              <a:t> </a:t>
            </a:r>
            <a:r>
              <a:rPr lang="nb-NO" dirty="0" err="1" smtClean="0"/>
              <a:t>well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not be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much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modelled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in a </a:t>
            </a:r>
            <a:r>
              <a:rPr lang="nb-NO" dirty="0" err="1" smtClean="0"/>
              <a:t>group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observed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group</a:t>
            </a:r>
            <a:endParaRPr lang="nb-N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 3 </a:t>
            </a:r>
            <a:r>
              <a:rPr lang="nb-NO" dirty="0" err="1" smtClean="0"/>
              <a:t>analysis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Does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degree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variation</a:t>
            </a:r>
            <a:r>
              <a:rPr lang="nb-NO" dirty="0" smtClean="0"/>
              <a:t> </a:t>
            </a:r>
            <a:r>
              <a:rPr lang="nb-NO" dirty="0" err="1" smtClean="0"/>
              <a:t>explained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increase</a:t>
            </a:r>
            <a:r>
              <a:rPr lang="nb-NO" dirty="0" smtClean="0"/>
              <a:t> </a:t>
            </a:r>
            <a:r>
              <a:rPr lang="nb-NO" dirty="0" err="1" smtClean="0"/>
              <a:t>significantly</a:t>
            </a:r>
            <a:r>
              <a:rPr lang="nb-NO" dirty="0" smtClean="0"/>
              <a:t> by </a:t>
            </a:r>
            <a:r>
              <a:rPr lang="nb-NO" dirty="0" err="1" smtClean="0"/>
              <a:t>including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relevant </a:t>
            </a:r>
            <a:r>
              <a:rPr lang="nb-NO" dirty="0" err="1" smtClean="0"/>
              <a:t>explanatory</a:t>
            </a:r>
            <a:r>
              <a:rPr lang="nb-NO" dirty="0" smtClean="0"/>
              <a:t> variable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?</a:t>
            </a:r>
          </a:p>
          <a:p>
            <a:r>
              <a:rPr lang="nb-NO" dirty="0" smtClean="0"/>
              <a:t>Type 3 </a:t>
            </a:r>
            <a:r>
              <a:rPr lang="nb-NO" dirty="0" err="1" smtClean="0"/>
              <a:t>analysis</a:t>
            </a:r>
            <a:r>
              <a:rPr lang="nb-NO" dirty="0" smtClean="0"/>
              <a:t> tests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fit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and </a:t>
            </a:r>
            <a:r>
              <a:rPr lang="nb-NO" dirty="0" err="1" smtClean="0"/>
              <a:t>without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relevant </a:t>
            </a:r>
            <a:r>
              <a:rPr lang="nb-NO" dirty="0" err="1" smtClean="0"/>
              <a:t>explanatory</a:t>
            </a:r>
            <a:r>
              <a:rPr lang="nb-NO" dirty="0" smtClean="0"/>
              <a:t> variable</a:t>
            </a:r>
          </a:p>
          <a:p>
            <a:r>
              <a:rPr lang="nb-NO" dirty="0" smtClean="0"/>
              <a:t>A </a:t>
            </a:r>
            <a:r>
              <a:rPr lang="nb-NO" dirty="0" err="1" smtClean="0"/>
              <a:t>low</a:t>
            </a:r>
            <a:r>
              <a:rPr lang="nb-NO" dirty="0" smtClean="0"/>
              <a:t> p </a:t>
            </a:r>
            <a:r>
              <a:rPr lang="nb-NO" dirty="0" err="1" smtClean="0"/>
              <a:t>value</a:t>
            </a:r>
            <a:r>
              <a:rPr lang="nb-NO" dirty="0" smtClean="0"/>
              <a:t> </a:t>
            </a:r>
            <a:r>
              <a:rPr lang="nb-NO" dirty="0" err="1" smtClean="0"/>
              <a:t>indicates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relevant </a:t>
            </a:r>
            <a:r>
              <a:rPr lang="nb-NO" dirty="0" err="1" smtClean="0"/>
              <a:t>explanatory</a:t>
            </a:r>
            <a:r>
              <a:rPr lang="nb-NO" dirty="0" smtClean="0"/>
              <a:t> variable </a:t>
            </a:r>
            <a:r>
              <a:rPr lang="nb-NO" dirty="0" err="1" smtClean="0"/>
              <a:t>improves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significantly</a:t>
            </a:r>
            <a:endParaRPr lang="nb-N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interpretation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intercept</a:t>
            </a:r>
            <a:r>
              <a:rPr lang="nb-NO" dirty="0" smtClean="0"/>
              <a:t> </a:t>
            </a:r>
            <a:r>
              <a:rPr lang="nb-NO" dirty="0" err="1" smtClean="0"/>
              <a:t>reasonable</a:t>
            </a:r>
            <a:r>
              <a:rPr lang="nb-NO" dirty="0" smtClean="0"/>
              <a:t>?</a:t>
            </a:r>
          </a:p>
          <a:p>
            <a:r>
              <a:rPr lang="nb-NO" dirty="0" smtClean="0"/>
              <a:t>Are </a:t>
            </a:r>
            <a:r>
              <a:rPr lang="nb-NO" dirty="0" err="1" smtClean="0"/>
              <a:t>the</a:t>
            </a:r>
            <a:r>
              <a:rPr lang="nb-NO" dirty="0" smtClean="0"/>
              <a:t> parameter </a:t>
            </a:r>
            <a:r>
              <a:rPr lang="nb-NO" dirty="0" err="1" smtClean="0"/>
              <a:t>estimates</a:t>
            </a:r>
            <a:r>
              <a:rPr lang="nb-NO" dirty="0" smtClean="0"/>
              <a:t> </a:t>
            </a:r>
            <a:r>
              <a:rPr lang="nb-NO" dirty="0" err="1" smtClean="0"/>
              <a:t>reasonable</a:t>
            </a:r>
            <a:r>
              <a:rPr lang="nb-NO" dirty="0" smtClean="0"/>
              <a:t> </a:t>
            </a:r>
            <a:r>
              <a:rPr lang="nb-NO" dirty="0" err="1" smtClean="0"/>
              <a:t>compared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way</a:t>
            </a:r>
            <a:r>
              <a:rPr lang="nb-NO" smtClean="0"/>
              <a:t> analyses?</a:t>
            </a:r>
            <a:endParaRPr lang="nb-N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a </a:t>
            </a:r>
            <a:r>
              <a:rPr lang="nb-NO" dirty="0" err="1" smtClean="0"/>
              <a:t>regression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Smoothing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smtClean="0"/>
              <a:t>estimates</a:t>
            </a:r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Insurance </a:t>
            </a:r>
            <a:r>
              <a:rPr lang="nb-NO" dirty="0" err="1" smtClean="0"/>
              <a:t>works</a:t>
            </a:r>
            <a:r>
              <a:rPr lang="nb-NO" dirty="0" smtClean="0"/>
              <a:t> </a:t>
            </a:r>
            <a:r>
              <a:rPr lang="nb-NO" dirty="0" err="1" smtClean="0"/>
              <a:t>because</a:t>
            </a:r>
            <a:r>
              <a:rPr lang="nb-NO" dirty="0" smtClean="0"/>
              <a:t> risk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diversified</a:t>
            </a:r>
            <a:r>
              <a:rPr lang="nb-NO" dirty="0" smtClean="0"/>
              <a:t> </a:t>
            </a:r>
            <a:r>
              <a:rPr lang="nb-NO" dirty="0" err="1" smtClean="0"/>
              <a:t>away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6119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idea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insurance</a:t>
            </a:r>
            <a:r>
              <a:rPr lang="nb-NO" dirty="0" smtClean="0"/>
              <a:t> is risk </a:t>
            </a:r>
            <a:r>
              <a:rPr lang="nb-NO" dirty="0" err="1" smtClean="0"/>
              <a:t>spread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units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Assume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policy risks X</a:t>
            </a:r>
            <a:r>
              <a:rPr lang="nb-NO" sz="1200" dirty="0" smtClean="0"/>
              <a:t>1</a:t>
            </a:r>
            <a:r>
              <a:rPr lang="nb-NO" dirty="0" smtClean="0"/>
              <a:t>,…,X</a:t>
            </a:r>
            <a:r>
              <a:rPr lang="nb-NO" sz="1200" dirty="0" smtClean="0"/>
              <a:t>J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stochastically</a:t>
            </a:r>
            <a:r>
              <a:rPr lang="nb-NO" dirty="0" smtClean="0"/>
              <a:t> independent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Mean</a:t>
            </a:r>
            <a:r>
              <a:rPr lang="nb-NO" dirty="0" smtClean="0"/>
              <a:t> and </a:t>
            </a:r>
            <a:r>
              <a:rPr lang="nb-NO" dirty="0" err="1" smtClean="0"/>
              <a:t>variance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portfolio</a:t>
            </a:r>
            <a:r>
              <a:rPr lang="nb-NO" dirty="0" smtClean="0"/>
              <a:t> total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endParaRPr lang="nb-N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1640" y="2420888"/>
          <a:ext cx="5902898" cy="474340"/>
        </p:xfrm>
        <a:graphic>
          <a:graphicData uri="http://schemas.openxmlformats.org/presentationml/2006/ole">
            <p:oleObj spid="_x0000_s1026" name="Formel" r:id="rId3" imgW="284472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08050" y="2990850"/>
          <a:ext cx="6034088" cy="501650"/>
        </p:xfrm>
        <a:graphic>
          <a:graphicData uri="http://schemas.openxmlformats.org/presentationml/2006/ole">
            <p:oleObj spid="_x0000_s1027" name="Formel" r:id="rId4" imgW="290808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52538" y="3430588"/>
          <a:ext cx="6061075" cy="817562"/>
        </p:xfrm>
        <a:graphic>
          <a:graphicData uri="http://schemas.openxmlformats.org/presentationml/2006/ole">
            <p:oleObj spid="_x0000_s1028" name="Formel" r:id="rId5" imgW="29206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4161854"/>
            <a:ext cx="47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w</a:t>
            </a:r>
            <a:r>
              <a:rPr lang="nb-NO" dirty="0" err="1" smtClean="0"/>
              <a:t>hich</a:t>
            </a:r>
            <a:r>
              <a:rPr lang="nb-NO" dirty="0" smtClean="0"/>
              <a:t> is </a:t>
            </a:r>
            <a:r>
              <a:rPr lang="nb-NO" dirty="0" err="1" smtClean="0"/>
              <a:t>average</a:t>
            </a:r>
            <a:r>
              <a:rPr lang="nb-NO" dirty="0" smtClean="0"/>
              <a:t> </a:t>
            </a:r>
            <a:r>
              <a:rPr lang="nb-NO" dirty="0" err="1" smtClean="0"/>
              <a:t>expectation</a:t>
            </a:r>
            <a:r>
              <a:rPr lang="nb-NO" dirty="0" smtClean="0"/>
              <a:t> and </a:t>
            </a:r>
            <a:r>
              <a:rPr lang="nb-NO" dirty="0" err="1" smtClean="0"/>
              <a:t>variance</a:t>
            </a:r>
            <a:r>
              <a:rPr lang="nb-NO" dirty="0" smtClean="0"/>
              <a:t>. </a:t>
            </a:r>
            <a:r>
              <a:rPr lang="nb-NO" dirty="0" err="1" smtClean="0"/>
              <a:t>Then</a:t>
            </a:r>
            <a:endParaRPr lang="nb-NO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99592" y="4509120"/>
          <a:ext cx="7037387" cy="869950"/>
        </p:xfrm>
        <a:graphic>
          <a:graphicData uri="http://schemas.openxmlformats.org/presentationml/2006/ole">
            <p:oleObj spid="_x0000_s1030" name="Formel" r:id="rId6" imgW="339084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5229201"/>
            <a:ext cx="7756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i="1" dirty="0" err="1" smtClean="0"/>
              <a:t>coefficient</a:t>
            </a:r>
            <a:r>
              <a:rPr lang="nb-NO" i="1" dirty="0" smtClean="0"/>
              <a:t> </a:t>
            </a:r>
            <a:r>
              <a:rPr lang="nb-NO" i="1" dirty="0" err="1" smtClean="0"/>
              <a:t>of</a:t>
            </a:r>
            <a:r>
              <a:rPr lang="nb-NO" i="1" dirty="0" smtClean="0"/>
              <a:t> </a:t>
            </a:r>
            <a:r>
              <a:rPr lang="nb-NO" i="1" dirty="0" err="1" smtClean="0"/>
              <a:t>variation</a:t>
            </a:r>
            <a:r>
              <a:rPr lang="nb-NO" dirty="0" smtClean="0"/>
              <a:t> </a:t>
            </a:r>
            <a:r>
              <a:rPr lang="nb-NO" dirty="0" err="1" smtClean="0"/>
              <a:t>approaches</a:t>
            </a:r>
            <a:r>
              <a:rPr lang="nb-NO" dirty="0" smtClean="0"/>
              <a:t> 0 as J </a:t>
            </a:r>
            <a:r>
              <a:rPr lang="nb-NO" dirty="0" err="1" smtClean="0"/>
              <a:t>grows</a:t>
            </a:r>
            <a:r>
              <a:rPr lang="nb-NO" dirty="0" smtClean="0"/>
              <a:t> large (</a:t>
            </a:r>
            <a:r>
              <a:rPr lang="nb-NO" dirty="0" err="1" smtClean="0"/>
              <a:t>law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large </a:t>
            </a:r>
            <a:r>
              <a:rPr lang="nb-NO" dirty="0" err="1" smtClean="0"/>
              <a:t>numbers</a:t>
            </a:r>
            <a:r>
              <a:rPr lang="nb-NO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Insurance risk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diversified</a:t>
            </a:r>
            <a:r>
              <a:rPr lang="nb-NO" dirty="0" smtClean="0"/>
              <a:t> </a:t>
            </a:r>
            <a:r>
              <a:rPr lang="nb-NO" dirty="0" err="1" smtClean="0"/>
              <a:t>away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Insurance </a:t>
            </a:r>
            <a:r>
              <a:rPr lang="nb-NO" dirty="0" err="1" smtClean="0"/>
              <a:t>portfolios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still not </a:t>
            </a:r>
            <a:r>
              <a:rPr lang="nb-NO" dirty="0" err="1" smtClean="0"/>
              <a:t>risk-free</a:t>
            </a:r>
            <a:r>
              <a:rPr lang="nb-NO" dirty="0" smtClean="0"/>
              <a:t> </a:t>
            </a:r>
            <a:r>
              <a:rPr lang="nb-NO" dirty="0" err="1" smtClean="0"/>
              <a:t>because</a:t>
            </a:r>
            <a:r>
              <a:rPr lang="nb-NO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uncertainty</a:t>
            </a:r>
            <a:r>
              <a:rPr lang="nb-NO" dirty="0" smtClean="0"/>
              <a:t> in </a:t>
            </a:r>
            <a:r>
              <a:rPr lang="nb-NO" dirty="0" err="1" smtClean="0"/>
              <a:t>underlying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endParaRPr lang="nb-NO" dirty="0" smtClean="0"/>
          </a:p>
          <a:p>
            <a:pPr lvl="1">
              <a:buFont typeface="Arial" pitchFamily="34" charset="0"/>
              <a:buChar char="•"/>
            </a:pPr>
            <a:r>
              <a:rPr lang="nb-NO" dirty="0"/>
              <a:t>r</a:t>
            </a:r>
            <a:r>
              <a:rPr lang="nb-NO" dirty="0" smtClean="0"/>
              <a:t>isks </a:t>
            </a:r>
            <a:r>
              <a:rPr lang="nb-NO" dirty="0" err="1" smtClean="0"/>
              <a:t>may</a:t>
            </a:r>
            <a:r>
              <a:rPr lang="nb-NO" dirty="0" smtClean="0"/>
              <a:t> be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expresses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per policy and is </a:t>
            </a:r>
            <a:r>
              <a:rPr lang="nb-NO" dirty="0" err="1" smtClean="0"/>
              <a:t>important</a:t>
            </a:r>
            <a:r>
              <a:rPr lang="nb-NO" dirty="0" smtClean="0"/>
              <a:t> in </a:t>
            </a:r>
            <a:r>
              <a:rPr lang="nb-NO" dirty="0" err="1" smtClean="0"/>
              <a:t>pricing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5801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Risk </a:t>
            </a:r>
            <a:r>
              <a:rPr lang="nb-NO" dirty="0" err="1" smtClean="0"/>
              <a:t>premium</a:t>
            </a:r>
            <a:r>
              <a:rPr lang="nb-NO" dirty="0" smtClean="0"/>
              <a:t> is </a:t>
            </a:r>
            <a:r>
              <a:rPr lang="nb-NO" dirty="0" err="1" smtClean="0"/>
              <a:t>defined</a:t>
            </a:r>
            <a:r>
              <a:rPr lang="nb-NO" dirty="0" smtClean="0"/>
              <a:t> as P(</a:t>
            </a:r>
            <a:r>
              <a:rPr lang="nb-NO" dirty="0" err="1" smtClean="0"/>
              <a:t>Event</a:t>
            </a:r>
            <a:r>
              <a:rPr lang="nb-NO" dirty="0" smtClean="0"/>
              <a:t>)*</a:t>
            </a:r>
            <a:r>
              <a:rPr lang="nb-NO" dirty="0" err="1" smtClean="0"/>
              <a:t>Consequence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Event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More </a:t>
            </a:r>
            <a:r>
              <a:rPr lang="nb-NO" dirty="0" err="1" smtClean="0"/>
              <a:t>formally</a:t>
            </a:r>
            <a:endParaRPr lang="nb-N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75656" y="2204864"/>
          <a:ext cx="6194425" cy="2733675"/>
        </p:xfrm>
        <a:graphic>
          <a:graphicData uri="http://schemas.openxmlformats.org/presentationml/2006/ole">
            <p:oleObj spid="_x0000_s2050" name="Formel" r:id="rId3" imgW="2984400" imgH="1320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5229201"/>
            <a:ext cx="775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From </a:t>
            </a:r>
            <a:r>
              <a:rPr lang="nb-NO" dirty="0" err="1" smtClean="0"/>
              <a:t>above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expresses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per policy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price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r>
              <a:rPr lang="nb-NO" dirty="0" smtClean="0"/>
              <a:t> </a:t>
            </a:r>
            <a:r>
              <a:rPr lang="nb-NO" dirty="0" err="1" smtClean="0"/>
              <a:t>rely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sound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We</a:t>
            </a:r>
            <a:r>
              <a:rPr lang="nb-NO" dirty="0" smtClean="0"/>
              <a:t> start by </a:t>
            </a:r>
            <a:r>
              <a:rPr lang="nb-NO" dirty="0" err="1" smtClean="0"/>
              <a:t>modelling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867650" cy="71973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world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Poisson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8.2)</a:t>
            </a: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  <p:cxnSp>
        <p:nvCxnSpPr>
          <p:cNvPr id="5" name="Rett pil 4"/>
          <p:cNvCxnSpPr/>
          <p:nvPr/>
        </p:nvCxnSpPr>
        <p:spPr>
          <a:xfrm flipV="1">
            <a:off x="1691680" y="2052222"/>
            <a:ext cx="4896544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1907704" y="19912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4355976" y="19912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1691680" y="2135263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0</a:t>
            </a:r>
            <a:r>
              <a:rPr lang="nb-NO" sz="1200" dirty="0" smtClean="0"/>
              <a:t>=0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084168" y="2124230"/>
            <a:ext cx="489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</a:t>
            </a:r>
            <a:r>
              <a:rPr lang="nb-NO" sz="1200" baseline="-25000" dirty="0" err="1" smtClean="0"/>
              <a:t>k</a:t>
            </a:r>
            <a:r>
              <a:rPr lang="nb-NO" sz="1200" dirty="0" err="1" smtClean="0"/>
              <a:t>=T</a:t>
            </a:r>
            <a:r>
              <a:rPr lang="nb-NO" sz="1200" baseline="-25000" dirty="0" smtClean="0"/>
              <a:t> </a:t>
            </a:r>
          </a:p>
        </p:txBody>
      </p:sp>
      <p:sp>
        <p:nvSpPr>
          <p:cNvPr id="11" name="Høyre klammeparentes 10"/>
          <p:cNvSpPr/>
          <p:nvPr/>
        </p:nvSpPr>
        <p:spPr>
          <a:xfrm rot="-5400000">
            <a:off x="3486545" y="626023"/>
            <a:ext cx="132983" cy="15624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2843808" y="1052736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Number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endParaRPr lang="nb-NO" sz="1200" dirty="0" smtClean="0"/>
          </a:p>
        </p:txBody>
      </p:sp>
      <p:cxnSp>
        <p:nvCxnSpPr>
          <p:cNvPr id="16" name="Rett linje 15"/>
          <p:cNvCxnSpPr/>
          <p:nvPr/>
        </p:nvCxnSpPr>
        <p:spPr>
          <a:xfrm>
            <a:off x="2627784" y="199746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3203848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779912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6228184" y="199746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2411760" y="212423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k-2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3049258" y="213526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k-1</a:t>
            </a:r>
            <a:endParaRPr lang="nb-NO" sz="12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3625322" y="212423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</a:t>
            </a:r>
            <a:r>
              <a:rPr lang="nb-NO" sz="1200" baseline="-25000" dirty="0" err="1" smtClean="0"/>
              <a:t>k</a:t>
            </a:r>
            <a:endParaRPr lang="nb-NO" sz="1200" dirty="0" smtClean="0"/>
          </a:p>
        </p:txBody>
      </p:sp>
      <p:sp>
        <p:nvSpPr>
          <p:cNvPr id="23" name="TekstSylinder 22"/>
          <p:cNvSpPr txBox="1"/>
          <p:nvPr/>
        </p:nvSpPr>
        <p:spPr>
          <a:xfrm>
            <a:off x="4211960" y="2124230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k+1</a:t>
            </a:r>
            <a:endParaRPr lang="nb-NO" sz="1200" dirty="0" smtClean="0"/>
          </a:p>
        </p:txBody>
      </p:sp>
      <p:sp>
        <p:nvSpPr>
          <p:cNvPr id="24" name="TekstSylinder 23"/>
          <p:cNvSpPr txBox="1"/>
          <p:nvPr/>
        </p:nvSpPr>
        <p:spPr>
          <a:xfrm>
            <a:off x="2761226" y="141518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</a:t>
            </a:r>
            <a:r>
              <a:rPr lang="nb-NO" sz="1200" baseline="-25000" dirty="0" smtClean="0"/>
              <a:t>k-1</a:t>
            </a:r>
            <a:endParaRPr lang="nb-NO" sz="1200" dirty="0" smtClean="0"/>
          </a:p>
        </p:txBody>
      </p:sp>
      <p:sp>
        <p:nvSpPr>
          <p:cNvPr id="25" name="TekstSylinder 24"/>
          <p:cNvSpPr txBox="1"/>
          <p:nvPr/>
        </p:nvSpPr>
        <p:spPr>
          <a:xfrm>
            <a:off x="3265282" y="141277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</a:t>
            </a:r>
            <a:r>
              <a:rPr lang="nb-NO" sz="1200" baseline="-25000" dirty="0" err="1" smtClean="0"/>
              <a:t>k</a:t>
            </a:r>
            <a:endParaRPr lang="nb-NO" sz="1200" dirty="0" smtClean="0"/>
          </a:p>
        </p:txBody>
      </p:sp>
      <p:sp>
        <p:nvSpPr>
          <p:cNvPr id="26" name="TekstSylinder 25"/>
          <p:cNvSpPr txBox="1"/>
          <p:nvPr/>
        </p:nvSpPr>
        <p:spPr>
          <a:xfrm>
            <a:off x="3860708" y="1412776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</a:t>
            </a:r>
            <a:r>
              <a:rPr lang="nb-NO" sz="1200" baseline="-25000" dirty="0" smtClean="0"/>
              <a:t>k+1</a:t>
            </a:r>
            <a:endParaRPr lang="nb-NO" sz="1200" dirty="0" smtClean="0"/>
          </a:p>
        </p:txBody>
      </p:sp>
      <p:cxnSp>
        <p:nvCxnSpPr>
          <p:cNvPr id="30" name="Rett pil 29"/>
          <p:cNvCxnSpPr/>
          <p:nvPr/>
        </p:nvCxnSpPr>
        <p:spPr>
          <a:xfrm>
            <a:off x="2987824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 30"/>
          <p:cNvCxnSpPr/>
          <p:nvPr/>
        </p:nvCxnSpPr>
        <p:spPr>
          <a:xfrm>
            <a:off x="3491880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>
            <a:off x="3995936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/>
          <p:cNvSpPr txBox="1"/>
          <p:nvPr/>
        </p:nvSpPr>
        <p:spPr>
          <a:xfrm>
            <a:off x="899592" y="2492896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What</a:t>
            </a:r>
            <a:r>
              <a:rPr lang="nb-NO" sz="1600" dirty="0" smtClean="0"/>
              <a:t> is rare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described</a:t>
            </a:r>
            <a:r>
              <a:rPr lang="nb-NO" sz="1600" dirty="0" smtClean="0"/>
              <a:t> </a:t>
            </a:r>
            <a:r>
              <a:rPr lang="nb-NO" sz="1600" dirty="0" err="1" smtClean="0"/>
              <a:t>mathematically</a:t>
            </a:r>
            <a:r>
              <a:rPr lang="nb-NO" sz="1600" dirty="0" smtClean="0"/>
              <a:t> by </a:t>
            </a:r>
            <a:r>
              <a:rPr lang="nb-NO" sz="1600" dirty="0" err="1" smtClean="0"/>
              <a:t>cutting</a:t>
            </a:r>
            <a:r>
              <a:rPr lang="nb-NO" sz="1600" dirty="0" smtClean="0"/>
              <a:t> a given time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T </a:t>
            </a:r>
            <a:r>
              <a:rPr lang="nb-NO" sz="1600" dirty="0" err="1" smtClean="0"/>
              <a:t>into</a:t>
            </a:r>
            <a:r>
              <a:rPr lang="nb-NO" sz="1600" dirty="0" smtClean="0"/>
              <a:t> K </a:t>
            </a:r>
            <a:r>
              <a:rPr lang="nb-NO" sz="1600" dirty="0" err="1" smtClean="0"/>
              <a:t>small</a:t>
            </a:r>
            <a:r>
              <a:rPr lang="nb-NO" sz="1600" dirty="0" smtClean="0"/>
              <a:t> pieces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equal</a:t>
            </a:r>
            <a:r>
              <a:rPr lang="nb-NO" sz="1600" dirty="0" smtClean="0"/>
              <a:t> </a:t>
            </a:r>
            <a:r>
              <a:rPr lang="nb-NO" sz="1600" dirty="0" err="1" smtClean="0"/>
              <a:t>length</a:t>
            </a:r>
            <a:r>
              <a:rPr lang="nb-NO" sz="1600" dirty="0" smtClean="0"/>
              <a:t> </a:t>
            </a:r>
            <a:r>
              <a:rPr lang="nb-NO" sz="1600" dirty="0" err="1" smtClean="0"/>
              <a:t>h=T/K</a:t>
            </a:r>
            <a:endParaRPr lang="nb-NO" sz="1600" dirty="0" smtClean="0"/>
          </a:p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On </a:t>
            </a:r>
            <a:r>
              <a:rPr lang="nb-NO" sz="1600" dirty="0" err="1" smtClean="0"/>
              <a:t>short</a:t>
            </a:r>
            <a:r>
              <a:rPr lang="nb-NO" sz="1600" dirty="0" smtClean="0"/>
              <a:t> </a:t>
            </a:r>
            <a:r>
              <a:rPr lang="nb-NO" sz="1600" dirty="0" err="1" smtClean="0"/>
              <a:t>intervals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chance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more </a:t>
            </a:r>
            <a:r>
              <a:rPr lang="nb-NO" sz="1600" dirty="0" err="1" smtClean="0"/>
              <a:t>than</a:t>
            </a:r>
            <a:r>
              <a:rPr lang="nb-NO" sz="1600" dirty="0" smtClean="0"/>
              <a:t> </a:t>
            </a:r>
            <a:r>
              <a:rPr lang="nb-NO" sz="1600" dirty="0" err="1" smtClean="0"/>
              <a:t>one</a:t>
            </a:r>
            <a:r>
              <a:rPr lang="nb-NO" sz="1600" dirty="0" smtClean="0"/>
              <a:t> </a:t>
            </a:r>
            <a:r>
              <a:rPr lang="nb-NO" sz="1600" dirty="0" err="1" smtClean="0"/>
              <a:t>incident</a:t>
            </a:r>
            <a:r>
              <a:rPr lang="nb-NO" sz="1600" dirty="0" smtClean="0"/>
              <a:t> is </a:t>
            </a:r>
            <a:r>
              <a:rPr lang="nb-NO" sz="1600" dirty="0" err="1" smtClean="0"/>
              <a:t>remote</a:t>
            </a:r>
            <a:endParaRPr lang="nb-NO" sz="1600" dirty="0" smtClean="0"/>
          </a:p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Assuming</a:t>
            </a:r>
            <a:r>
              <a:rPr lang="nb-NO" sz="1600" dirty="0" smtClean="0"/>
              <a:t> </a:t>
            </a:r>
            <a:r>
              <a:rPr lang="nb-NO" sz="1600" dirty="0" err="1" smtClean="0"/>
              <a:t>no</a:t>
            </a:r>
            <a:r>
              <a:rPr lang="nb-NO" sz="1600" dirty="0" smtClean="0"/>
              <a:t> more </a:t>
            </a:r>
            <a:r>
              <a:rPr lang="nb-NO" sz="1600" dirty="0" err="1" smtClean="0"/>
              <a:t>than</a:t>
            </a:r>
            <a:r>
              <a:rPr lang="nb-NO" sz="1600" dirty="0" smtClean="0"/>
              <a:t> 1 </a:t>
            </a:r>
            <a:r>
              <a:rPr lang="nb-NO" sz="1600" dirty="0" err="1" smtClean="0"/>
              <a:t>event</a:t>
            </a:r>
            <a:r>
              <a:rPr lang="nb-NO" sz="1600" dirty="0" smtClean="0"/>
              <a:t> per </a:t>
            </a:r>
            <a:r>
              <a:rPr lang="nb-NO" sz="1600" dirty="0" err="1" smtClean="0"/>
              <a:t>interval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count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entire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is </a:t>
            </a:r>
          </a:p>
          <a:p>
            <a:pPr marL="0" indent="0">
              <a:buClr>
                <a:schemeClr val="accent2"/>
              </a:buClr>
            </a:pPr>
            <a:endParaRPr lang="nb-NO" sz="1600" dirty="0" smtClean="0"/>
          </a:p>
          <a:p>
            <a:pPr marL="0" indent="0">
              <a:buClr>
                <a:schemeClr val="accent2"/>
              </a:buClr>
            </a:pPr>
            <a:r>
              <a:rPr lang="nb-NO" sz="1600" dirty="0" smtClean="0"/>
              <a:t>	N=I</a:t>
            </a:r>
            <a:r>
              <a:rPr lang="nb-NO" sz="1600" baseline="-25000" dirty="0" smtClean="0"/>
              <a:t>1</a:t>
            </a:r>
            <a:r>
              <a:rPr lang="nb-NO" sz="1600" dirty="0" smtClean="0"/>
              <a:t>+...+I</a:t>
            </a:r>
            <a:r>
              <a:rPr lang="nb-NO" sz="1600" baseline="-25000" dirty="0" smtClean="0"/>
              <a:t>K </a:t>
            </a:r>
            <a:r>
              <a:rPr lang="nb-NO" sz="1600" dirty="0" smtClean="0"/>
              <a:t>,	</a:t>
            </a:r>
            <a:r>
              <a:rPr lang="nb-NO" sz="1600" dirty="0" err="1" smtClean="0"/>
              <a:t>where</a:t>
            </a:r>
            <a:r>
              <a:rPr lang="nb-NO" sz="1600" dirty="0" smtClean="0"/>
              <a:t> </a:t>
            </a:r>
            <a:r>
              <a:rPr lang="nb-NO" sz="1600" dirty="0" err="1" smtClean="0"/>
              <a:t>I</a:t>
            </a:r>
            <a:r>
              <a:rPr lang="nb-NO" sz="1600" baseline="-25000" dirty="0" err="1" smtClean="0"/>
              <a:t>j</a:t>
            </a:r>
            <a:r>
              <a:rPr lang="nb-NO" sz="1600" baseline="-25000" dirty="0" smtClean="0"/>
              <a:t> </a:t>
            </a:r>
            <a:r>
              <a:rPr lang="nb-NO" sz="1600" dirty="0" smtClean="0"/>
              <a:t> is </a:t>
            </a:r>
            <a:r>
              <a:rPr lang="nb-NO" sz="1600" dirty="0" err="1" smtClean="0"/>
              <a:t>either</a:t>
            </a:r>
            <a:r>
              <a:rPr lang="nb-NO" sz="1600" dirty="0" smtClean="0"/>
              <a:t> 0 or 1 for j=1,...,K</a:t>
            </a:r>
            <a:endParaRPr lang="nb-NO" sz="1600" baseline="-25000" dirty="0" smtClean="0"/>
          </a:p>
        </p:txBody>
      </p:sp>
      <p:sp>
        <p:nvSpPr>
          <p:cNvPr id="34" name="TekstSylinder 33"/>
          <p:cNvSpPr txBox="1"/>
          <p:nvPr/>
        </p:nvSpPr>
        <p:spPr>
          <a:xfrm>
            <a:off x="899592" y="422108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If</a:t>
            </a:r>
            <a:r>
              <a:rPr lang="nb-NO" sz="1600" dirty="0" smtClean="0"/>
              <a:t> </a:t>
            </a:r>
            <a:r>
              <a:rPr lang="nb-NO" sz="1600" dirty="0" err="1" smtClean="0"/>
              <a:t>p=Pr</a:t>
            </a:r>
            <a:r>
              <a:rPr lang="nb-NO" sz="1600" dirty="0" smtClean="0"/>
              <a:t>(I</a:t>
            </a:r>
            <a:r>
              <a:rPr lang="nb-NO" sz="1600" baseline="-25000" dirty="0" smtClean="0"/>
              <a:t>k</a:t>
            </a:r>
            <a:r>
              <a:rPr lang="nb-NO" sz="1600" dirty="0" smtClean="0"/>
              <a:t>=1) is </a:t>
            </a:r>
            <a:r>
              <a:rPr lang="nb-NO" sz="1600" dirty="0" err="1" smtClean="0"/>
              <a:t>equal</a:t>
            </a:r>
            <a:r>
              <a:rPr lang="nb-NO" sz="1600" dirty="0" smtClean="0"/>
              <a:t> for all k and </a:t>
            </a:r>
            <a:r>
              <a:rPr lang="nb-NO" sz="1600" dirty="0" err="1" smtClean="0"/>
              <a:t>events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independent, </a:t>
            </a:r>
            <a:r>
              <a:rPr lang="nb-NO" sz="1600" dirty="0" err="1" smtClean="0"/>
              <a:t>this</a:t>
            </a:r>
            <a:r>
              <a:rPr lang="nb-NO" sz="1600" dirty="0" smtClean="0"/>
              <a:t> is an </a:t>
            </a:r>
            <a:r>
              <a:rPr lang="nb-NO" sz="1600" dirty="0" err="1" smtClean="0"/>
              <a:t>ordinary</a:t>
            </a:r>
            <a:r>
              <a:rPr lang="nb-NO" sz="1600" dirty="0" smtClean="0"/>
              <a:t> </a:t>
            </a:r>
            <a:r>
              <a:rPr lang="nb-NO" sz="1600" dirty="0" err="1" smtClean="0"/>
              <a:t>Bernoulli</a:t>
            </a:r>
            <a:r>
              <a:rPr lang="nb-NO" sz="1600" dirty="0" smtClean="0"/>
              <a:t> series</a:t>
            </a:r>
            <a:endParaRPr lang="nb-NO" sz="1600" baseline="-25000" dirty="0" smtClean="0"/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/>
        </p:nvGraphicFramePr>
        <p:xfrm>
          <a:off x="1619672" y="4869160"/>
          <a:ext cx="5061746" cy="635124"/>
        </p:xfrm>
        <a:graphic>
          <a:graphicData uri="http://schemas.openxmlformats.org/presentationml/2006/ole">
            <p:oleObj spid="_x0000_s5122" name="Equation" r:id="rId3" imgW="3340100" imgH="419100" progId="Equation.3">
              <p:embed/>
            </p:oleObj>
          </a:graphicData>
        </a:graphic>
      </p:graphicFrame>
      <p:sp>
        <p:nvSpPr>
          <p:cNvPr id="36" name="TekstSylinder 35"/>
          <p:cNvSpPr txBox="1"/>
          <p:nvPr/>
        </p:nvSpPr>
        <p:spPr>
          <a:xfrm>
            <a:off x="1043608" y="566124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Assume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p is </a:t>
            </a:r>
            <a:r>
              <a:rPr lang="nb-NO" sz="1600" dirty="0" err="1" smtClean="0"/>
              <a:t>proportional</a:t>
            </a:r>
            <a:r>
              <a:rPr lang="nb-NO" sz="1600" dirty="0" smtClean="0"/>
              <a:t> to h and </a:t>
            </a:r>
            <a:r>
              <a:rPr lang="nb-NO" sz="1600" dirty="0" err="1" smtClean="0"/>
              <a:t>set</a:t>
            </a:r>
            <a:r>
              <a:rPr lang="nb-NO" sz="1600" dirty="0" smtClean="0"/>
              <a:t> </a:t>
            </a:r>
            <a:endParaRPr lang="nb-NO" sz="1600" baseline="-25000" dirty="0" smtClean="0"/>
          </a:p>
        </p:txBody>
      </p:sp>
      <p:graphicFrame>
        <p:nvGraphicFramePr>
          <p:cNvPr id="37" name="Objekt 36"/>
          <p:cNvGraphicFramePr>
            <a:graphicFrameLocks noChangeAspect="1"/>
          </p:cNvGraphicFramePr>
          <p:nvPr/>
        </p:nvGraphicFramePr>
        <p:xfrm>
          <a:off x="5004048" y="5687126"/>
          <a:ext cx="685924" cy="296616"/>
        </p:xfrm>
        <a:graphic>
          <a:graphicData uri="http://schemas.openxmlformats.org/presentationml/2006/ole">
            <p:oleObj spid="_x0000_s5123" name="Equation" r:id="rId4" imgW="469696" imgH="203112" progId="Equation.3">
              <p:embed/>
            </p:oleObj>
          </a:graphicData>
        </a:graphic>
      </p:graphicFrame>
      <p:sp>
        <p:nvSpPr>
          <p:cNvPr id="38" name="TekstSylinder 37"/>
          <p:cNvSpPr txBox="1"/>
          <p:nvPr/>
        </p:nvSpPr>
        <p:spPr>
          <a:xfrm>
            <a:off x="5724128" y="565262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</a:pPr>
            <a:r>
              <a:rPr lang="nb-NO" sz="1600" dirty="0" err="1" smtClean="0"/>
              <a:t>where</a:t>
            </a:r>
            <a:endParaRPr lang="nb-NO" sz="1600" baseline="-25000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516216" y="5733256"/>
          <a:ext cx="222250" cy="241300"/>
        </p:xfrm>
        <a:graphic>
          <a:graphicData uri="http://schemas.openxmlformats.org/presentationml/2006/ole">
            <p:oleObj spid="_x0000_s5124" name="Equation" r:id="rId5" imgW="152268" imgH="164957" progId="Equation.3">
              <p:embed/>
            </p:oleObj>
          </a:graphicData>
        </a:graphic>
      </p:graphicFrame>
      <p:sp>
        <p:nvSpPr>
          <p:cNvPr id="40" name="TekstSylinder 39"/>
          <p:cNvSpPr txBox="1"/>
          <p:nvPr/>
        </p:nvSpPr>
        <p:spPr>
          <a:xfrm>
            <a:off x="1043608" y="5970766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</a:pPr>
            <a:r>
              <a:rPr lang="nb-NO" sz="1600" dirty="0" smtClean="0"/>
              <a:t>is an </a:t>
            </a:r>
            <a:r>
              <a:rPr lang="nb-NO" sz="1600" dirty="0" err="1" smtClean="0"/>
              <a:t>intensity</a:t>
            </a:r>
            <a:r>
              <a:rPr lang="nb-NO" sz="1600" dirty="0" smtClean="0"/>
              <a:t>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applies</a:t>
            </a:r>
            <a:r>
              <a:rPr lang="nb-NO" sz="1600" dirty="0" smtClean="0"/>
              <a:t> per time </a:t>
            </a:r>
            <a:r>
              <a:rPr lang="nb-NO" sz="1600" dirty="0" err="1" smtClean="0"/>
              <a:t>unit</a:t>
            </a:r>
            <a:endParaRPr lang="nb-NO" sz="1600" baseline="-25000" dirty="0" smtClean="0"/>
          </a:p>
        </p:txBody>
      </p:sp>
      <p:grpSp>
        <p:nvGrpSpPr>
          <p:cNvPr id="3" name="Gruppe 38"/>
          <p:cNvGrpSpPr/>
          <p:nvPr/>
        </p:nvGrpSpPr>
        <p:grpSpPr>
          <a:xfrm>
            <a:off x="7092280" y="404664"/>
            <a:ext cx="1584176" cy="944623"/>
            <a:chOff x="1547664" y="2348880"/>
            <a:chExt cx="4680520" cy="2376264"/>
          </a:xfrm>
        </p:grpSpPr>
        <p:sp>
          <p:nvSpPr>
            <p:cNvPr id="41" name="Avrundet rektangel 40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42" name="Avrundet rektangel 41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43" name="Avrundet rektangel 42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44" name="Avrundet rektangel 43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45" name="Ellipse 44"/>
          <p:cNvSpPr/>
          <p:nvPr/>
        </p:nvSpPr>
        <p:spPr>
          <a:xfrm>
            <a:off x="7139136" y="40466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421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67650" cy="71973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The world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Poisson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/>
        </p:nvGraphicFramePr>
        <p:xfrm>
          <a:off x="1331640" y="1052736"/>
          <a:ext cx="5907087" cy="2462213"/>
        </p:xfrm>
        <a:graphic>
          <a:graphicData uri="http://schemas.openxmlformats.org/presentationml/2006/ole">
            <p:oleObj spid="_x0000_s3074" name="Equation" r:id="rId3" imgW="3898900" imgH="1625600" progId="Equation.3">
              <p:embed/>
            </p:oleObj>
          </a:graphicData>
        </a:graphic>
      </p:graphicFrame>
      <p:sp>
        <p:nvSpPr>
          <p:cNvPr id="39" name="Venstre klammeparentes 38"/>
          <p:cNvSpPr/>
          <p:nvPr/>
        </p:nvSpPr>
        <p:spPr>
          <a:xfrm rot="-5400000">
            <a:off x="3871356" y="2617476"/>
            <a:ext cx="227456" cy="1418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Venstre klammeparentes 40"/>
          <p:cNvSpPr/>
          <p:nvPr/>
        </p:nvSpPr>
        <p:spPr>
          <a:xfrm rot="-5400000">
            <a:off x="5527540" y="290550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Venstre klammeparentes 41"/>
          <p:cNvSpPr/>
          <p:nvPr/>
        </p:nvSpPr>
        <p:spPr>
          <a:xfrm rot="-5400000">
            <a:off x="6679668" y="326554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3" name="Objekt 42"/>
          <p:cNvGraphicFramePr>
            <a:graphicFrameLocks noChangeAspect="1"/>
          </p:cNvGraphicFramePr>
          <p:nvPr/>
        </p:nvGraphicFramePr>
        <p:xfrm>
          <a:off x="3419872" y="4005064"/>
          <a:ext cx="774948" cy="631439"/>
        </p:xfrm>
        <a:graphic>
          <a:graphicData uri="http://schemas.openxmlformats.org/presentationml/2006/ole">
            <p:oleObj spid="_x0000_s3075" name="Equation" r:id="rId4" imgW="342751" imgH="279279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6444208" y="4051194"/>
          <a:ext cx="774700" cy="631825"/>
        </p:xfrm>
        <a:graphic>
          <a:graphicData uri="http://schemas.openxmlformats.org/presentationml/2006/ole">
            <p:oleObj spid="_x0000_s3076" name="Equation" r:id="rId5" imgW="342751" imgH="279279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4932040" y="4005064"/>
          <a:ext cx="1235075" cy="660400"/>
        </p:xfrm>
        <a:graphic>
          <a:graphicData uri="http://schemas.openxmlformats.org/presentationml/2006/ole">
            <p:oleObj spid="_x0000_s3077" name="Equation" r:id="rId6" imgW="545863" imgH="291973" progId="Equation.3">
              <p:embed/>
            </p:oleObj>
          </a:graphicData>
        </a:graphic>
      </p:graphicFrame>
      <p:graphicFrame>
        <p:nvGraphicFramePr>
          <p:cNvPr id="44" name="Objekt 43"/>
          <p:cNvGraphicFramePr>
            <a:graphicFrameLocks noChangeAspect="1"/>
          </p:cNvGraphicFramePr>
          <p:nvPr/>
        </p:nvGraphicFramePr>
        <p:xfrm>
          <a:off x="1187624" y="4797152"/>
          <a:ext cx="4632920" cy="1107873"/>
        </p:xfrm>
        <a:graphic>
          <a:graphicData uri="http://schemas.openxmlformats.org/presentationml/2006/ole">
            <p:oleObj spid="_x0000_s3078" name="Equation" r:id="rId7" imgW="1752600" imgH="419100" progId="Equation.3">
              <p:embed/>
            </p:oleObj>
          </a:graphicData>
        </a:graphic>
      </p:graphicFrame>
      <p:sp>
        <p:nvSpPr>
          <p:cNvPr id="45" name="TekstSylinder 44"/>
          <p:cNvSpPr txBox="1"/>
          <p:nvPr/>
        </p:nvSpPr>
        <p:spPr>
          <a:xfrm>
            <a:off x="1043608" y="5970766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</a:pPr>
            <a:r>
              <a:rPr lang="nb-NO" sz="1600" dirty="0" smtClean="0"/>
              <a:t>In </a:t>
            </a:r>
            <a:r>
              <a:rPr lang="nb-NO" sz="1600" dirty="0" err="1" smtClean="0"/>
              <a:t>the</a:t>
            </a:r>
            <a:r>
              <a:rPr lang="nb-NO" sz="1600" dirty="0" smtClean="0"/>
              <a:t> limit N is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parameter  </a:t>
            </a:r>
            <a:endParaRPr lang="nb-NO" sz="1600" baseline="-25000" dirty="0" smtClean="0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5788025" y="6021388"/>
          <a:ext cx="703263" cy="296862"/>
        </p:xfrm>
        <a:graphic>
          <a:graphicData uri="http://schemas.openxmlformats.org/presentationml/2006/ole">
            <p:oleObj spid="_x0000_s3079" name="Equation" r:id="rId8" imgW="482391" imgH="203112" progId="Equation.3">
              <p:embed/>
            </p:oleObj>
          </a:graphicData>
        </a:graphic>
      </p:graphicFrame>
      <p:cxnSp>
        <p:nvCxnSpPr>
          <p:cNvPr id="47" name="Rett pil 46"/>
          <p:cNvCxnSpPr/>
          <p:nvPr/>
        </p:nvCxnSpPr>
        <p:spPr>
          <a:xfrm flipV="1">
            <a:off x="3779912" y="3501008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V="1">
            <a:off x="5436096" y="3573016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 48"/>
          <p:cNvCxnSpPr/>
          <p:nvPr/>
        </p:nvCxnSpPr>
        <p:spPr>
          <a:xfrm flipV="1">
            <a:off x="6732240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16"/>
          <p:cNvGrpSpPr/>
          <p:nvPr/>
        </p:nvGrpSpPr>
        <p:grpSpPr>
          <a:xfrm>
            <a:off x="7164288" y="332656"/>
            <a:ext cx="1584176" cy="944623"/>
            <a:chOff x="1547664" y="2348880"/>
            <a:chExt cx="4680520" cy="2376264"/>
          </a:xfrm>
        </p:grpSpPr>
        <p:sp>
          <p:nvSpPr>
            <p:cNvPr id="18" name="Avrundet rektangel 17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2" name="Ellipse 21"/>
          <p:cNvSpPr/>
          <p:nvPr/>
        </p:nvSpPr>
        <p:spPr>
          <a:xfrm>
            <a:off x="7211144" y="33265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993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67650" cy="71973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The world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Poisson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971600" y="114623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</a:t>
            </a:r>
            <a:r>
              <a:rPr lang="nb-NO" sz="1600" dirty="0" err="1" smtClean="0"/>
              <a:t>follows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portfolio</a:t>
            </a:r>
            <a:r>
              <a:rPr lang="nb-NO" sz="1600" dirty="0" smtClean="0"/>
              <a:t> </a:t>
            </a:r>
            <a:r>
              <a:rPr lang="nb-NO" sz="1600" dirty="0" err="1" smtClean="0"/>
              <a:t>number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b="1" dirty="0" smtClean="0"/>
              <a:t>N</a:t>
            </a:r>
            <a:r>
              <a:rPr lang="nb-NO" sz="1600" dirty="0" smtClean="0"/>
              <a:t> is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parameter</a:t>
            </a:r>
            <a:endParaRPr lang="nb-NO" sz="1600" baseline="-25000" dirty="0" smtClean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1317625" y="1793881"/>
          <a:ext cx="6719888" cy="444500"/>
        </p:xfrm>
        <a:graphic>
          <a:graphicData uri="http://schemas.openxmlformats.org/presentationml/2006/ole">
            <p:oleObj spid="_x0000_s6147" name="Equation" r:id="rId3" imgW="3454400" imgH="228600" progId="Equation.3">
              <p:embed/>
            </p:oleObj>
          </a:graphicData>
        </a:graphic>
      </p:graphicFrame>
      <p:sp>
        <p:nvSpPr>
          <p:cNvPr id="19" name="TekstSylinder 18"/>
          <p:cNvSpPr txBox="1"/>
          <p:nvPr/>
        </p:nvSpPr>
        <p:spPr>
          <a:xfrm>
            <a:off x="1043608" y="229835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intensities</a:t>
            </a:r>
            <a:r>
              <a:rPr lang="nb-NO" sz="1600" dirty="0" smtClean="0"/>
              <a:t> </a:t>
            </a:r>
            <a:r>
              <a:rPr lang="nb-NO" sz="1600" dirty="0" err="1" smtClean="0"/>
              <a:t>vary</a:t>
            </a:r>
            <a:r>
              <a:rPr lang="nb-NO" sz="1600" dirty="0" smtClean="0"/>
              <a:t> over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portfolio</a:t>
            </a:r>
            <a:r>
              <a:rPr lang="nb-NO" sz="1600" dirty="0" smtClean="0"/>
              <a:t>, </a:t>
            </a:r>
            <a:r>
              <a:rPr lang="nb-NO" sz="1600" dirty="0" err="1" smtClean="0"/>
              <a:t>only</a:t>
            </a:r>
            <a:r>
              <a:rPr lang="nb-NO" sz="1600" dirty="0" smtClean="0"/>
              <a:t> </a:t>
            </a:r>
            <a:r>
              <a:rPr lang="nb-NO" sz="1600" dirty="0" err="1" smtClean="0"/>
              <a:t>their</a:t>
            </a:r>
            <a:r>
              <a:rPr lang="nb-NO" sz="1600" dirty="0" smtClean="0"/>
              <a:t> </a:t>
            </a:r>
            <a:r>
              <a:rPr lang="nb-NO" sz="1600" dirty="0" err="1" smtClean="0"/>
              <a:t>average</a:t>
            </a:r>
            <a:r>
              <a:rPr lang="nb-NO" sz="1600" dirty="0" smtClean="0"/>
              <a:t> </a:t>
            </a:r>
            <a:r>
              <a:rPr lang="nb-NO" sz="1600" dirty="0" err="1" smtClean="0"/>
              <a:t>counts</a:t>
            </a:r>
            <a:endParaRPr lang="nb-NO" sz="1600" baseline="-25000" dirty="0" smtClean="0"/>
          </a:p>
        </p:txBody>
      </p:sp>
      <p:grpSp>
        <p:nvGrpSpPr>
          <p:cNvPr id="3" name="Gruppe 8"/>
          <p:cNvGrpSpPr/>
          <p:nvPr/>
        </p:nvGrpSpPr>
        <p:grpSpPr>
          <a:xfrm>
            <a:off x="7236296" y="116632"/>
            <a:ext cx="1584176" cy="944623"/>
            <a:chOff x="1547664" y="2348880"/>
            <a:chExt cx="4680520" cy="2376264"/>
          </a:xfrm>
        </p:grpSpPr>
        <p:sp>
          <p:nvSpPr>
            <p:cNvPr id="10" name="Avrundet rektangel 9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14" name="Ellipse 13"/>
          <p:cNvSpPr/>
          <p:nvPr/>
        </p:nvSpPr>
        <p:spPr>
          <a:xfrm>
            <a:off x="7283152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3287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332210"/>
            <a:ext cx="7875590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Random</a:t>
            </a:r>
            <a:r>
              <a:rPr lang="nb-NO" sz="2800" dirty="0" smtClean="0"/>
              <a:t> </a:t>
            </a:r>
            <a:r>
              <a:rPr lang="nb-NO" sz="2800" dirty="0" err="1" smtClean="0"/>
              <a:t>intensities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8.3)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1943546"/>
          </a:xfrm>
        </p:spPr>
        <p:txBody>
          <a:bodyPr>
            <a:normAutofit/>
          </a:bodyPr>
          <a:lstStyle/>
          <a:p>
            <a:r>
              <a:rPr lang="nb-NO" sz="1600" dirty="0" err="1" smtClean="0"/>
              <a:t>How</a:t>
            </a:r>
            <a:r>
              <a:rPr lang="nb-NO" sz="1600" dirty="0" smtClean="0"/>
              <a:t> 	   </a:t>
            </a:r>
            <a:r>
              <a:rPr lang="nb-NO" sz="1600" dirty="0" err="1" smtClean="0"/>
              <a:t>varies</a:t>
            </a:r>
            <a:r>
              <a:rPr lang="nb-NO" sz="1600" dirty="0" smtClean="0"/>
              <a:t> over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portfolio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</a:t>
            </a:r>
            <a:r>
              <a:rPr lang="nb-NO" sz="1600" dirty="0" err="1" smtClean="0"/>
              <a:t>partially</a:t>
            </a:r>
            <a:r>
              <a:rPr lang="nb-NO" sz="1600" dirty="0" smtClean="0"/>
              <a:t> be </a:t>
            </a:r>
            <a:r>
              <a:rPr lang="nb-NO" sz="1600" dirty="0" err="1" smtClean="0"/>
              <a:t>described</a:t>
            </a:r>
            <a:r>
              <a:rPr lang="nb-NO" sz="1600" dirty="0" smtClean="0"/>
              <a:t> by </a:t>
            </a:r>
            <a:r>
              <a:rPr lang="nb-NO" sz="1600" dirty="0" err="1" smtClean="0"/>
              <a:t>observables</a:t>
            </a:r>
            <a:r>
              <a:rPr lang="nb-NO" sz="1600" dirty="0" smtClean="0"/>
              <a:t> </a:t>
            </a:r>
            <a:r>
              <a:rPr lang="nb-NO" sz="1600" dirty="0" err="1" smtClean="0"/>
              <a:t>such</a:t>
            </a:r>
            <a:r>
              <a:rPr lang="nb-NO" sz="1600" dirty="0" smtClean="0"/>
              <a:t> as age or sex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individual</a:t>
            </a:r>
            <a:r>
              <a:rPr lang="nb-NO" sz="1600" dirty="0" smtClean="0"/>
              <a:t> (</a:t>
            </a:r>
            <a:r>
              <a:rPr lang="nb-NO" sz="1600" dirty="0" err="1" smtClean="0"/>
              <a:t>treated</a:t>
            </a:r>
            <a:r>
              <a:rPr lang="nb-NO" sz="1600" dirty="0" smtClean="0"/>
              <a:t> in </a:t>
            </a:r>
            <a:r>
              <a:rPr lang="nb-NO" sz="1600" dirty="0" err="1" smtClean="0"/>
              <a:t>Chapter</a:t>
            </a:r>
            <a:r>
              <a:rPr lang="nb-NO" sz="1600" dirty="0" smtClean="0"/>
              <a:t> 8.4)</a:t>
            </a:r>
          </a:p>
          <a:p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however</a:t>
            </a:r>
            <a:r>
              <a:rPr lang="nb-NO" sz="1600" dirty="0" smtClean="0"/>
              <a:t> </a:t>
            </a:r>
            <a:r>
              <a:rPr lang="nb-NO" sz="1600" dirty="0" err="1" smtClean="0"/>
              <a:t>factors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have </a:t>
            </a:r>
            <a:r>
              <a:rPr lang="nb-NO" sz="1600" dirty="0" err="1" smtClean="0"/>
              <a:t>impact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risk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</a:t>
            </a:r>
            <a:r>
              <a:rPr lang="nb-NO" sz="1600" dirty="0" err="1" smtClean="0"/>
              <a:t>can’t</a:t>
            </a:r>
            <a:r>
              <a:rPr lang="nb-NO" sz="1600" dirty="0" smtClean="0"/>
              <a:t> know </a:t>
            </a:r>
            <a:r>
              <a:rPr lang="nb-NO" sz="1600" dirty="0" err="1" smtClean="0"/>
              <a:t>much</a:t>
            </a:r>
            <a:r>
              <a:rPr lang="nb-NO" sz="1600" dirty="0" smtClean="0"/>
              <a:t> </a:t>
            </a:r>
            <a:r>
              <a:rPr lang="nb-NO" sz="1600" dirty="0" err="1" smtClean="0"/>
              <a:t>about</a:t>
            </a:r>
            <a:endParaRPr lang="nb-NO" sz="1600" dirty="0" smtClean="0"/>
          </a:p>
          <a:p>
            <a:pPr lvl="1"/>
            <a:r>
              <a:rPr lang="nb-NO" sz="1200" dirty="0" smtClean="0"/>
              <a:t>Driver </a:t>
            </a:r>
            <a:r>
              <a:rPr lang="nb-NO" sz="1200" dirty="0" err="1" smtClean="0"/>
              <a:t>ability</a:t>
            </a:r>
            <a:r>
              <a:rPr lang="nb-NO" sz="1200" dirty="0" smtClean="0"/>
              <a:t>, personal risk </a:t>
            </a:r>
            <a:r>
              <a:rPr lang="nb-NO" sz="1200" dirty="0" err="1" smtClean="0"/>
              <a:t>averseness</a:t>
            </a:r>
            <a:r>
              <a:rPr lang="nb-NO" sz="1200" dirty="0" smtClean="0"/>
              <a:t>, </a:t>
            </a:r>
            <a:endParaRPr lang="nb-NO" sz="1600" dirty="0" smtClean="0"/>
          </a:p>
          <a:p>
            <a:r>
              <a:rPr lang="nb-NO" sz="1600" dirty="0" smtClean="0"/>
              <a:t>This </a:t>
            </a:r>
            <a:r>
              <a:rPr lang="nb-NO" sz="1600" dirty="0" err="1" smtClean="0"/>
              <a:t>randomeness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managed</a:t>
            </a:r>
            <a:r>
              <a:rPr lang="nb-NO" sz="1600" dirty="0" smtClean="0"/>
              <a:t> by making		a </a:t>
            </a:r>
            <a:r>
              <a:rPr lang="nb-NO" sz="1600" dirty="0" err="1" smtClean="0"/>
              <a:t>stochastic</a:t>
            </a:r>
            <a:r>
              <a:rPr lang="nb-NO" sz="1600" dirty="0" smtClean="0"/>
              <a:t> variable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727300" y="1412776"/>
          <a:ext cx="252412" cy="274637"/>
        </p:xfrm>
        <a:graphic>
          <a:graphicData uri="http://schemas.openxmlformats.org/presentationml/2006/ole">
            <p:oleObj spid="_x0000_s7170" name="Equation" r:id="rId3" imgW="152268" imgH="164957" progId="Equation.3">
              <p:embed/>
            </p:oleObj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5652120" y="2708920"/>
          <a:ext cx="252413" cy="274638"/>
        </p:xfrm>
        <a:graphic>
          <a:graphicData uri="http://schemas.openxmlformats.org/presentationml/2006/ole">
            <p:oleObj spid="_x0000_s7171" name="Equation" r:id="rId4" imgW="152268" imgH="164957" progId="Equation.3">
              <p:embed/>
            </p:oleObj>
          </a:graphicData>
        </a:graphic>
      </p:graphicFrame>
      <p:grpSp>
        <p:nvGrpSpPr>
          <p:cNvPr id="7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79712" y="4081420"/>
            <a:ext cx="2880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2038120" y="3356992"/>
            <a:ext cx="2577947" cy="683046"/>
          </a:xfrm>
          <a:custGeom>
            <a:avLst/>
            <a:gdLst>
              <a:gd name="connsiteX0" fmla="*/ 0 w 2577947"/>
              <a:gd name="connsiteY0" fmla="*/ 661012 h 683046"/>
              <a:gd name="connsiteX1" fmla="*/ 308473 w 2577947"/>
              <a:gd name="connsiteY1" fmla="*/ 550844 h 683046"/>
              <a:gd name="connsiteX2" fmla="*/ 804232 w 2577947"/>
              <a:gd name="connsiteY2" fmla="*/ 121186 h 683046"/>
              <a:gd name="connsiteX3" fmla="*/ 1322025 w 2577947"/>
              <a:gd name="connsiteY3" fmla="*/ 22034 h 683046"/>
              <a:gd name="connsiteX4" fmla="*/ 1784733 w 2577947"/>
              <a:gd name="connsiteY4" fmla="*/ 253388 h 683046"/>
              <a:gd name="connsiteX5" fmla="*/ 2093205 w 2577947"/>
              <a:gd name="connsiteY5" fmla="*/ 528810 h 683046"/>
              <a:gd name="connsiteX6" fmla="*/ 2577947 w 2577947"/>
              <a:gd name="connsiteY6" fmla="*/ 683046 h 68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7947" h="683046">
                <a:moveTo>
                  <a:pt x="0" y="661012"/>
                </a:moveTo>
                <a:cubicBezTo>
                  <a:pt x="87217" y="650913"/>
                  <a:pt x="174434" y="640815"/>
                  <a:pt x="308473" y="550844"/>
                </a:cubicBezTo>
                <a:cubicBezTo>
                  <a:pt x="442512" y="460873"/>
                  <a:pt x="635307" y="209321"/>
                  <a:pt x="804232" y="121186"/>
                </a:cubicBezTo>
                <a:cubicBezTo>
                  <a:pt x="973157" y="33051"/>
                  <a:pt x="1158608" y="0"/>
                  <a:pt x="1322025" y="22034"/>
                </a:cubicBezTo>
                <a:cubicBezTo>
                  <a:pt x="1485442" y="44068"/>
                  <a:pt x="1656203" y="168925"/>
                  <a:pt x="1784733" y="253388"/>
                </a:cubicBezTo>
                <a:cubicBezTo>
                  <a:pt x="1913263" y="337851"/>
                  <a:pt x="1961003" y="457200"/>
                  <a:pt x="2093205" y="528810"/>
                </a:cubicBezTo>
                <a:cubicBezTo>
                  <a:pt x="2225407" y="600420"/>
                  <a:pt x="2401677" y="641733"/>
                  <a:pt x="2577947" y="6830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2735796" y="41174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751635" y="4153428"/>
          <a:ext cx="252413" cy="274638"/>
        </p:xfrm>
        <a:graphic>
          <a:graphicData uri="http://schemas.openxmlformats.org/presentationml/2006/ole">
            <p:oleObj spid="_x0000_s7175" name="Equation" r:id="rId5" imgW="152268" imgH="164957" progId="Equation.3">
              <p:embed/>
            </p:oleObj>
          </a:graphicData>
        </a:graphic>
      </p:graphicFrame>
      <p:cxnSp>
        <p:nvCxnSpPr>
          <p:cNvPr id="30" name="Straight Connector 29"/>
          <p:cNvCxnSpPr/>
          <p:nvPr/>
        </p:nvCxnSpPr>
        <p:spPr>
          <a:xfrm rot="5400000">
            <a:off x="3599892" y="41174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679700" y="4184558"/>
          <a:ext cx="293688" cy="358775"/>
        </p:xfrm>
        <a:graphic>
          <a:graphicData uri="http://schemas.openxmlformats.org/presentationml/2006/ole">
            <p:oleObj spid="_x0000_s7176" name="Formel" r:id="rId6" imgW="177480" imgH="21564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552825" y="4200319"/>
          <a:ext cx="315913" cy="358775"/>
        </p:xfrm>
        <a:graphic>
          <a:graphicData uri="http://schemas.openxmlformats.org/presentationml/2006/ole">
            <p:oleObj spid="_x0000_s7177" name="Formel" r:id="rId7" imgW="190440" imgH="215640" progId="Equation.3">
              <p:embed/>
            </p:oleObj>
          </a:graphicData>
        </a:graphic>
      </p:graphicFrame>
      <p:cxnSp>
        <p:nvCxnSpPr>
          <p:cNvPr id="34" name="Straight Connector 33"/>
          <p:cNvCxnSpPr/>
          <p:nvPr/>
        </p:nvCxnSpPr>
        <p:spPr>
          <a:xfrm rot="5400000">
            <a:off x="395536" y="544522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971600" y="558924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39552" y="6093296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1547665" y="5805264"/>
            <a:ext cx="5760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-287746" y="5264410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5536" y="6165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0</a:t>
            </a:r>
            <a:endParaRPr lang="nb-NO" dirty="0"/>
          </a:p>
        </p:txBody>
      </p:sp>
      <p:sp>
        <p:nvSpPr>
          <p:cNvPr id="47" name="TextBox 46"/>
          <p:cNvSpPr txBox="1"/>
          <p:nvPr/>
        </p:nvSpPr>
        <p:spPr>
          <a:xfrm>
            <a:off x="899592" y="6165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17986" y="6165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49" name="TextBox 48"/>
          <p:cNvSpPr txBox="1"/>
          <p:nvPr/>
        </p:nvSpPr>
        <p:spPr>
          <a:xfrm>
            <a:off x="1691680" y="616530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3</a:t>
            </a:r>
            <a:endParaRPr lang="nb-NO" dirty="0"/>
          </a:p>
        </p:txBody>
      </p:sp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6228184" y="4509120"/>
          <a:ext cx="2328863" cy="358775"/>
        </p:xfrm>
        <a:graphic>
          <a:graphicData uri="http://schemas.openxmlformats.org/presentationml/2006/ole">
            <p:oleObj spid="_x0000_s7178" name="Formel" r:id="rId8" imgW="1409400" imgH="215640" progId="Equation.3">
              <p:embed/>
            </p:oleObj>
          </a:graphicData>
        </a:graphic>
      </p:graphicFrame>
      <p:cxnSp>
        <p:nvCxnSpPr>
          <p:cNvPr id="51" name="Straight Connector 50"/>
          <p:cNvCxnSpPr/>
          <p:nvPr/>
        </p:nvCxnSpPr>
        <p:spPr>
          <a:xfrm rot="5400000">
            <a:off x="6124818" y="5764614"/>
            <a:ext cx="6387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732240" y="59492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940152" y="6084004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132933" y="5980639"/>
            <a:ext cx="20673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5112854" y="525511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96136" y="615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0</a:t>
            </a:r>
            <a:endParaRPr lang="nb-NO" dirty="0"/>
          </a:p>
        </p:txBody>
      </p:sp>
      <p:sp>
        <p:nvSpPr>
          <p:cNvPr id="57" name="TextBox 56"/>
          <p:cNvSpPr txBox="1"/>
          <p:nvPr/>
        </p:nvSpPr>
        <p:spPr>
          <a:xfrm>
            <a:off x="6300192" y="615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18586" y="615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59" name="TextBox 58"/>
          <p:cNvSpPr txBox="1"/>
          <p:nvPr/>
        </p:nvSpPr>
        <p:spPr>
          <a:xfrm>
            <a:off x="7092280" y="615601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3</a:t>
            </a:r>
            <a:endParaRPr lang="nb-NO" dirty="0"/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144713" y="5300663"/>
          <a:ext cx="2286000" cy="358775"/>
        </p:xfrm>
        <a:graphic>
          <a:graphicData uri="http://schemas.openxmlformats.org/presentationml/2006/ole">
            <p:oleObj spid="_x0000_s7179" name="Formel" r:id="rId9" imgW="1384200" imgH="215640" progId="Equation.3">
              <p:embed/>
            </p:oleObj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rot="5400000" flipH="1" flipV="1">
            <a:off x="2447764" y="4761148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3851920" y="4437112"/>
            <a:ext cx="23762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31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332210"/>
            <a:ext cx="7875590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Random</a:t>
            </a:r>
            <a:r>
              <a:rPr lang="nb-NO" sz="2800" dirty="0" smtClean="0"/>
              <a:t> </a:t>
            </a:r>
            <a:r>
              <a:rPr lang="nb-NO" sz="2800" dirty="0" err="1" smtClean="0"/>
              <a:t>intensities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8.3)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>
          <a:xfrm>
            <a:off x="873124" y="1484784"/>
            <a:ext cx="7875589" cy="2952328"/>
          </a:xfrm>
        </p:spPr>
        <p:txBody>
          <a:bodyPr>
            <a:normAutofit lnSpcReduction="10000"/>
          </a:bodyPr>
          <a:lstStyle/>
          <a:p>
            <a:r>
              <a:rPr lang="nb-NO" sz="1600" dirty="0" smtClean="0"/>
              <a:t>The </a:t>
            </a:r>
            <a:r>
              <a:rPr lang="nb-NO" sz="1600" dirty="0" err="1" smtClean="0"/>
              <a:t>models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conditional</a:t>
            </a:r>
            <a:r>
              <a:rPr lang="nb-NO" sz="1600" dirty="0" smtClean="0"/>
              <a:t> </a:t>
            </a:r>
            <a:r>
              <a:rPr lang="nb-NO" sz="1600" dirty="0" err="1" smtClean="0"/>
              <a:t>ones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form</a:t>
            </a:r>
          </a:p>
          <a:p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smtClean="0"/>
              <a:t>Let								 </a:t>
            </a:r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r>
              <a:rPr lang="nb-NO" sz="1600" dirty="0" smtClean="0"/>
              <a:t>	</a:t>
            </a:r>
            <a:r>
              <a:rPr lang="nb-NO" sz="1600" dirty="0" err="1" smtClean="0"/>
              <a:t>which</a:t>
            </a:r>
            <a:r>
              <a:rPr lang="nb-NO" sz="1600" dirty="0" smtClean="0"/>
              <a:t> by double </a:t>
            </a:r>
            <a:r>
              <a:rPr lang="nb-NO" sz="1600" dirty="0" err="1" smtClean="0"/>
              <a:t>rules</a:t>
            </a:r>
            <a:r>
              <a:rPr lang="nb-NO" sz="1600" dirty="0" smtClean="0"/>
              <a:t> in 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6.3 </a:t>
            </a:r>
            <a:r>
              <a:rPr lang="nb-NO" sz="1600" dirty="0" err="1" smtClean="0"/>
              <a:t>imply</a:t>
            </a:r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err="1" smtClean="0"/>
              <a:t>Now</a:t>
            </a:r>
            <a:r>
              <a:rPr lang="nb-NO" sz="1600" dirty="0" smtClean="0"/>
              <a:t> E(N)&lt;var(N) and N is </a:t>
            </a:r>
            <a:r>
              <a:rPr lang="nb-NO" sz="1600" dirty="0" err="1" smtClean="0"/>
              <a:t>no</a:t>
            </a:r>
            <a:r>
              <a:rPr lang="nb-NO" sz="1600" dirty="0" smtClean="0"/>
              <a:t> longer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endParaRPr lang="nb-NO" sz="16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83636331"/>
              </p:ext>
            </p:extLst>
          </p:nvPr>
        </p:nvGraphicFramePr>
        <p:xfrm>
          <a:off x="2267744" y="1988840"/>
          <a:ext cx="5218112" cy="331787"/>
        </p:xfrm>
        <a:graphic>
          <a:graphicData uri="http://schemas.openxmlformats.org/presentationml/2006/ole">
            <p:oleObj spid="_x0000_s8196" name="Equation" r:id="rId3" imgW="3200400" imgH="203200" progId="Equation.3">
              <p:embed/>
            </p:oleObj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2699792" y="2348880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Policy </a:t>
            </a:r>
            <a:r>
              <a:rPr lang="nb-NO" sz="900" dirty="0" err="1" smtClean="0"/>
              <a:t>level</a:t>
            </a:r>
            <a:endParaRPr lang="nb-NO" sz="900" dirty="0" smtClean="0"/>
          </a:p>
        </p:txBody>
      </p:sp>
      <p:sp>
        <p:nvSpPr>
          <p:cNvPr id="14" name="TekstSylinder 13"/>
          <p:cNvSpPr txBox="1"/>
          <p:nvPr/>
        </p:nvSpPr>
        <p:spPr>
          <a:xfrm>
            <a:off x="5580112" y="2348880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Portfolio</a:t>
            </a:r>
            <a:r>
              <a:rPr lang="nb-NO" sz="900" dirty="0" smtClean="0"/>
              <a:t> </a:t>
            </a:r>
            <a:r>
              <a:rPr lang="nb-NO" sz="900" dirty="0" err="1" smtClean="0"/>
              <a:t>level</a:t>
            </a:r>
            <a:endParaRPr lang="nb-NO" sz="900" dirty="0" smtClean="0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86565683"/>
              </p:ext>
            </p:extLst>
          </p:nvPr>
        </p:nvGraphicFramePr>
        <p:xfrm>
          <a:off x="1763688" y="2636912"/>
          <a:ext cx="6935788" cy="331787"/>
        </p:xfrm>
        <a:graphic>
          <a:graphicData uri="http://schemas.openxmlformats.org/presentationml/2006/ole">
            <p:oleObj spid="_x0000_s8197" name="Equation" r:id="rId4" imgW="4254500" imgH="203200" progId="Equation.3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5858896"/>
              </p:ext>
            </p:extLst>
          </p:nvPr>
        </p:nvGraphicFramePr>
        <p:xfrm>
          <a:off x="1763688" y="3429000"/>
          <a:ext cx="6727825" cy="373063"/>
        </p:xfrm>
        <a:graphic>
          <a:graphicData uri="http://schemas.openxmlformats.org/presentationml/2006/ole">
            <p:oleObj spid="_x0000_s8198" name="Equation" r:id="rId5" imgW="4127500" imgH="228600" progId="Equation.3">
              <p:embed/>
            </p:oleObj>
          </a:graphicData>
        </a:graphic>
      </p:graphicFrame>
      <p:grpSp>
        <p:nvGrpSpPr>
          <p:cNvPr id="7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631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1276</Words>
  <Application>Microsoft Office PowerPoint</Application>
  <PresentationFormat>On-screen Show (4:3)</PresentationFormat>
  <Paragraphs>253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Formel</vt:lpstr>
      <vt:lpstr>Equation</vt:lpstr>
      <vt:lpstr>Non-life insurance mathematics</vt:lpstr>
      <vt:lpstr>Main issues so far</vt:lpstr>
      <vt:lpstr>Insurance works because risk can be diversified away through size</vt:lpstr>
      <vt:lpstr>Risk premium expresses cost per policy and is important in pricing</vt:lpstr>
      <vt:lpstr>The world of Poisson (Chapter 8.2)</vt:lpstr>
      <vt:lpstr>The world of Poisson</vt:lpstr>
      <vt:lpstr>The world of Poisson</vt:lpstr>
      <vt:lpstr>Random intensities (Chapter 8.3)</vt:lpstr>
      <vt:lpstr>Random intensities (Chapter 8.3)</vt:lpstr>
      <vt:lpstr>The Poisson regression model (Section 8.4)</vt:lpstr>
      <vt:lpstr>The model (Section 8.4)</vt:lpstr>
      <vt:lpstr>Main steps</vt:lpstr>
      <vt:lpstr>How to build a regression model</vt:lpstr>
      <vt:lpstr>Slide 14</vt:lpstr>
      <vt:lpstr>Grouping of variables</vt:lpstr>
      <vt:lpstr>Grouping of variables</vt:lpstr>
      <vt:lpstr>Grouping of variables</vt:lpstr>
      <vt:lpstr>Model important interactions</vt:lpstr>
      <vt:lpstr>Model important interactions</vt:lpstr>
      <vt:lpstr>How to evaluate a regression model</vt:lpstr>
      <vt:lpstr>QQplot</vt:lpstr>
      <vt:lpstr>AIC</vt:lpstr>
      <vt:lpstr>Scaled deviance</vt:lpstr>
      <vt:lpstr>Cross validation</vt:lpstr>
      <vt:lpstr>Type 3 analysis</vt:lpstr>
      <vt:lpstr>Results interpretation</vt:lpstr>
      <vt:lpstr>How to use a regression model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wenche_adm</dc:creator>
  <cp:lastModifiedBy>wenche_adm</cp:lastModifiedBy>
  <cp:revision>38</cp:revision>
  <dcterms:created xsi:type="dcterms:W3CDTF">2013-09-03T17:18:10Z</dcterms:created>
  <dcterms:modified xsi:type="dcterms:W3CDTF">2013-09-06T07:09:47Z</dcterms:modified>
</cp:coreProperties>
</file>