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8" r:id="rId2"/>
    <p:sldId id="321" r:id="rId3"/>
    <p:sldId id="322" r:id="rId4"/>
    <p:sldId id="323" r:id="rId5"/>
    <p:sldId id="257" r:id="rId6"/>
    <p:sldId id="259" r:id="rId7"/>
    <p:sldId id="260" r:id="rId8"/>
    <p:sldId id="263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2" r:id="rId36"/>
    <p:sldId id="293" r:id="rId37"/>
    <p:sldId id="300" r:id="rId38"/>
    <p:sldId id="302" r:id="rId39"/>
    <p:sldId id="309" r:id="rId40"/>
    <p:sldId id="310" r:id="rId41"/>
    <p:sldId id="311" r:id="rId42"/>
    <p:sldId id="315" r:id="rId43"/>
    <p:sldId id="316" r:id="rId44"/>
    <p:sldId id="317" r:id="rId45"/>
    <p:sldId id="318" r:id="rId46"/>
    <p:sldId id="319" r:id="rId47"/>
    <p:sldId id="320" r:id="rId4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5.wmf"/><Relationship Id="rId1" Type="http://schemas.openxmlformats.org/officeDocument/2006/relationships/image" Target="../media/image36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6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4" Type="http://schemas.openxmlformats.org/officeDocument/2006/relationships/image" Target="../media/image8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0BA0C-DD10-44A2-86E2-31A344DAFD99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68999-E057-46C2-A58A-A9E8CE327EE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00205-00A6-49BE-822B-D1C7F2B87AE9}" type="slidenum">
              <a:rPr lang="nb-NO" smtClean="0"/>
              <a:pPr/>
              <a:t>39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00205-00A6-49BE-822B-D1C7F2B87AE9}" type="slidenum">
              <a:rPr lang="nb-NO" smtClean="0"/>
              <a:pPr/>
              <a:t>40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00205-00A6-49BE-822B-D1C7F2B87AE9}" type="slidenum">
              <a:rPr lang="nb-NO" smtClean="0"/>
              <a:pPr/>
              <a:t>41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59443" y="6569076"/>
            <a:ext cx="6172552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873124" y="1341438"/>
            <a:ext cx="7875589" cy="460784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EC700-9842-4AFE-9687-13D471D013C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83162159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936291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936291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825764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825764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825764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825764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82576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550694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550694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550694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5506940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5506940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03900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5B0D3-8989-4227-A566-6163CC296BA2}" type="datetimeFigureOut">
              <a:rPr lang="nb-NO" smtClean="0"/>
              <a:pPr/>
              <a:t>22.11.2013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88323-B373-4221-BB4E-47186E3BBE1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0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8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5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88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9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92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6696744" cy="1082675"/>
          </a:xfrm>
        </p:spPr>
        <p:txBody>
          <a:bodyPr/>
          <a:lstStyle/>
          <a:p>
            <a:r>
              <a:rPr lang="nb-NO" sz="3200" dirty="0" err="1" smtClean="0"/>
              <a:t>Non-life</a:t>
            </a:r>
            <a:r>
              <a:rPr lang="nb-NO" sz="3200" dirty="0" smtClean="0"/>
              <a:t> </a:t>
            </a:r>
            <a:r>
              <a:rPr lang="nb-NO" sz="3200" dirty="0" err="1" smtClean="0"/>
              <a:t>insurance</a:t>
            </a:r>
            <a:r>
              <a:rPr lang="nb-NO" sz="3200" dirty="0" smtClean="0"/>
              <a:t> </a:t>
            </a:r>
            <a:r>
              <a:rPr lang="nb-NO" sz="3200" dirty="0" err="1" smtClean="0"/>
              <a:t>mathematics</a:t>
            </a:r>
            <a:endParaRPr lang="nb-NO" sz="320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873125" y="3357563"/>
            <a:ext cx="6311900" cy="1752600"/>
          </a:xfrm>
        </p:spPr>
        <p:txBody>
          <a:bodyPr/>
          <a:lstStyle/>
          <a:p>
            <a:r>
              <a:rPr lang="nb-NO" sz="2000" dirty="0" smtClean="0"/>
              <a:t>Nils F. Haavardsson, University </a:t>
            </a:r>
            <a:r>
              <a:rPr lang="nb-NO" sz="2000" dirty="0" err="1" smtClean="0"/>
              <a:t>of</a:t>
            </a:r>
            <a:r>
              <a:rPr lang="nb-NO" sz="2000" dirty="0" smtClean="0"/>
              <a:t> Oslo and DNB Skadeforsikring</a:t>
            </a:r>
          </a:p>
        </p:txBody>
      </p:sp>
    </p:spTree>
    <p:extLst>
      <p:ext uri="{BB962C8B-B14F-4D97-AF65-F5344CB8AC3E}">
        <p14:creationId xmlns:p14="http://schemas.microsoft.com/office/powerpoint/2010/main" xmlns="" val="34323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67650" cy="71973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The world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Poisson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6FFA7-8DB0-475A-869C-953EA25CFCF0}" type="slidenum">
              <a:rPr lang="nb-NO" smtClean="0"/>
              <a:pPr>
                <a:defRPr/>
              </a:pPr>
              <a:t>10</a:t>
            </a:fld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971600" y="114623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It </a:t>
            </a:r>
            <a:r>
              <a:rPr lang="nb-NO" sz="1600" dirty="0" err="1" smtClean="0"/>
              <a:t>follows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portfolio</a:t>
            </a:r>
            <a:r>
              <a:rPr lang="nb-NO" sz="1600" dirty="0" smtClean="0"/>
              <a:t> </a:t>
            </a:r>
            <a:r>
              <a:rPr lang="nb-NO" sz="1600" dirty="0" err="1" smtClean="0"/>
              <a:t>number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</a:t>
            </a:r>
            <a:r>
              <a:rPr lang="nb-NO" sz="1600" b="1" dirty="0" smtClean="0"/>
              <a:t>N</a:t>
            </a:r>
            <a:r>
              <a:rPr lang="nb-NO" sz="1600" dirty="0" smtClean="0"/>
              <a:t> is </a:t>
            </a:r>
            <a:r>
              <a:rPr lang="nb-NO" sz="1600" dirty="0" err="1" smtClean="0"/>
              <a:t>Poisson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distributed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parameter</a:t>
            </a:r>
            <a:endParaRPr lang="nb-NO" sz="1600" baseline="-25000" dirty="0" smtClean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1317625" y="1793881"/>
          <a:ext cx="6719888" cy="444500"/>
        </p:xfrm>
        <a:graphic>
          <a:graphicData uri="http://schemas.openxmlformats.org/presentationml/2006/ole">
            <p:oleObj spid="_x0000_s6147" name="Equation" r:id="rId3" imgW="3454400" imgH="228600" progId="Equation.3">
              <p:embed/>
            </p:oleObj>
          </a:graphicData>
        </a:graphic>
      </p:graphicFrame>
      <p:sp>
        <p:nvSpPr>
          <p:cNvPr id="19" name="TekstSylinder 18"/>
          <p:cNvSpPr txBox="1"/>
          <p:nvPr/>
        </p:nvSpPr>
        <p:spPr>
          <a:xfrm>
            <a:off x="1043608" y="2298358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When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intensities</a:t>
            </a:r>
            <a:r>
              <a:rPr lang="nb-NO" sz="1600" dirty="0" smtClean="0"/>
              <a:t> </a:t>
            </a:r>
            <a:r>
              <a:rPr lang="nb-NO" sz="1600" dirty="0" err="1" smtClean="0"/>
              <a:t>vary</a:t>
            </a:r>
            <a:r>
              <a:rPr lang="nb-NO" sz="1600" dirty="0" smtClean="0"/>
              <a:t> over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portfolio</a:t>
            </a:r>
            <a:r>
              <a:rPr lang="nb-NO" sz="1600" dirty="0" smtClean="0"/>
              <a:t>, </a:t>
            </a:r>
            <a:r>
              <a:rPr lang="nb-NO" sz="1600" dirty="0" err="1" smtClean="0"/>
              <a:t>only</a:t>
            </a:r>
            <a:r>
              <a:rPr lang="nb-NO" sz="1600" dirty="0" smtClean="0"/>
              <a:t> </a:t>
            </a:r>
            <a:r>
              <a:rPr lang="nb-NO" sz="1600" dirty="0" err="1" smtClean="0"/>
              <a:t>their</a:t>
            </a:r>
            <a:r>
              <a:rPr lang="nb-NO" sz="1600" dirty="0" smtClean="0"/>
              <a:t> </a:t>
            </a:r>
            <a:r>
              <a:rPr lang="nb-NO" sz="1600" dirty="0" err="1" smtClean="0"/>
              <a:t>average</a:t>
            </a:r>
            <a:r>
              <a:rPr lang="nb-NO" sz="1600" dirty="0" smtClean="0"/>
              <a:t> </a:t>
            </a:r>
            <a:r>
              <a:rPr lang="nb-NO" sz="1600" dirty="0" err="1" smtClean="0"/>
              <a:t>counts</a:t>
            </a:r>
            <a:endParaRPr lang="nb-NO" sz="1600" baseline="-25000" dirty="0" smtClean="0"/>
          </a:p>
        </p:txBody>
      </p:sp>
      <p:grpSp>
        <p:nvGrpSpPr>
          <p:cNvPr id="3" name="Gruppe 8"/>
          <p:cNvGrpSpPr/>
          <p:nvPr/>
        </p:nvGrpSpPr>
        <p:grpSpPr>
          <a:xfrm>
            <a:off x="7236296" y="116632"/>
            <a:ext cx="1584176" cy="944623"/>
            <a:chOff x="1547664" y="2348880"/>
            <a:chExt cx="4680520" cy="2376264"/>
          </a:xfrm>
        </p:grpSpPr>
        <p:sp>
          <p:nvSpPr>
            <p:cNvPr id="10" name="Avrundet rektangel 9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14" name="Ellipse 13"/>
          <p:cNvSpPr/>
          <p:nvPr/>
        </p:nvSpPr>
        <p:spPr>
          <a:xfrm>
            <a:off x="7283152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287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332210"/>
            <a:ext cx="7875590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Random</a:t>
            </a:r>
            <a:r>
              <a:rPr lang="nb-NO" sz="2800" dirty="0" smtClean="0"/>
              <a:t> </a:t>
            </a:r>
            <a:r>
              <a:rPr lang="nb-NO" sz="2800" dirty="0" err="1" smtClean="0"/>
              <a:t>intensities</a:t>
            </a:r>
            <a:r>
              <a:rPr lang="nb-NO" sz="2800" dirty="0" smtClean="0"/>
              <a:t> (</a:t>
            </a:r>
            <a:r>
              <a:rPr lang="nb-NO" sz="2800" dirty="0" err="1" smtClean="0"/>
              <a:t>Chapter</a:t>
            </a:r>
            <a:r>
              <a:rPr lang="nb-NO" sz="2800" dirty="0" smtClean="0"/>
              <a:t> 8.3)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7"/>
          </p:nvPr>
        </p:nvSpPr>
        <p:spPr>
          <a:xfrm>
            <a:off x="873124" y="1341438"/>
            <a:ext cx="7875589" cy="1943546"/>
          </a:xfrm>
        </p:spPr>
        <p:txBody>
          <a:bodyPr>
            <a:normAutofit/>
          </a:bodyPr>
          <a:lstStyle/>
          <a:p>
            <a:r>
              <a:rPr lang="nb-NO" sz="1600" dirty="0" err="1" smtClean="0"/>
              <a:t>How</a:t>
            </a:r>
            <a:r>
              <a:rPr lang="nb-NO" sz="1600" dirty="0" smtClean="0"/>
              <a:t> 	   </a:t>
            </a:r>
            <a:r>
              <a:rPr lang="nb-NO" sz="1600" dirty="0" err="1" smtClean="0"/>
              <a:t>varies</a:t>
            </a:r>
            <a:r>
              <a:rPr lang="nb-NO" sz="1600" dirty="0" smtClean="0"/>
              <a:t> over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portfolio</a:t>
            </a:r>
            <a:r>
              <a:rPr lang="nb-NO" sz="1600" dirty="0" smtClean="0"/>
              <a:t> </a:t>
            </a:r>
            <a:r>
              <a:rPr lang="nb-NO" sz="1600" dirty="0" err="1" smtClean="0"/>
              <a:t>can</a:t>
            </a:r>
            <a:r>
              <a:rPr lang="nb-NO" sz="1600" dirty="0" smtClean="0"/>
              <a:t> </a:t>
            </a:r>
            <a:r>
              <a:rPr lang="nb-NO" sz="1600" dirty="0" err="1" smtClean="0"/>
              <a:t>partially</a:t>
            </a:r>
            <a:r>
              <a:rPr lang="nb-NO" sz="1600" dirty="0" smtClean="0"/>
              <a:t> be </a:t>
            </a:r>
            <a:r>
              <a:rPr lang="nb-NO" sz="1600" dirty="0" err="1" smtClean="0"/>
              <a:t>described</a:t>
            </a:r>
            <a:r>
              <a:rPr lang="nb-NO" sz="1600" dirty="0" smtClean="0"/>
              <a:t> by </a:t>
            </a:r>
            <a:r>
              <a:rPr lang="nb-NO" sz="1600" dirty="0" err="1" smtClean="0"/>
              <a:t>observables</a:t>
            </a:r>
            <a:r>
              <a:rPr lang="nb-NO" sz="1600" dirty="0" smtClean="0"/>
              <a:t> </a:t>
            </a:r>
            <a:r>
              <a:rPr lang="nb-NO" sz="1600" dirty="0" err="1" smtClean="0"/>
              <a:t>such</a:t>
            </a:r>
            <a:r>
              <a:rPr lang="nb-NO" sz="1600" dirty="0" smtClean="0"/>
              <a:t> as age or sex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individual</a:t>
            </a:r>
            <a:r>
              <a:rPr lang="nb-NO" sz="1600" dirty="0" smtClean="0"/>
              <a:t> (</a:t>
            </a:r>
            <a:r>
              <a:rPr lang="nb-NO" sz="1600" dirty="0" err="1" smtClean="0"/>
              <a:t>treated</a:t>
            </a:r>
            <a:r>
              <a:rPr lang="nb-NO" sz="1600" dirty="0" smtClean="0"/>
              <a:t> in </a:t>
            </a:r>
            <a:r>
              <a:rPr lang="nb-NO" sz="1600" dirty="0" err="1" smtClean="0"/>
              <a:t>Chapter</a:t>
            </a:r>
            <a:r>
              <a:rPr lang="nb-NO" sz="1600" dirty="0" smtClean="0"/>
              <a:t> 8.4)</a:t>
            </a:r>
          </a:p>
          <a:p>
            <a:r>
              <a:rPr lang="nb-NO" sz="1600" dirty="0" err="1" smtClean="0"/>
              <a:t>There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however</a:t>
            </a:r>
            <a:r>
              <a:rPr lang="nb-NO" sz="1600" dirty="0" smtClean="0"/>
              <a:t> </a:t>
            </a:r>
            <a:r>
              <a:rPr lang="nb-NO" sz="1600" dirty="0" err="1" smtClean="0"/>
              <a:t>factors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have </a:t>
            </a:r>
            <a:r>
              <a:rPr lang="nb-NO" sz="1600" dirty="0" err="1" smtClean="0"/>
              <a:t>impact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risk </a:t>
            </a:r>
            <a:r>
              <a:rPr lang="nb-NO" sz="1600" dirty="0" err="1" smtClean="0"/>
              <a:t>which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company</a:t>
            </a:r>
            <a:r>
              <a:rPr lang="nb-NO" sz="1600" dirty="0" smtClean="0"/>
              <a:t> </a:t>
            </a:r>
            <a:r>
              <a:rPr lang="nb-NO" sz="1600" dirty="0" err="1" smtClean="0"/>
              <a:t>can’t</a:t>
            </a:r>
            <a:r>
              <a:rPr lang="nb-NO" sz="1600" dirty="0" smtClean="0"/>
              <a:t> know </a:t>
            </a:r>
            <a:r>
              <a:rPr lang="nb-NO" sz="1600" dirty="0" err="1" smtClean="0"/>
              <a:t>much</a:t>
            </a:r>
            <a:r>
              <a:rPr lang="nb-NO" sz="1600" dirty="0" smtClean="0"/>
              <a:t> </a:t>
            </a:r>
            <a:r>
              <a:rPr lang="nb-NO" sz="1600" dirty="0" err="1" smtClean="0"/>
              <a:t>about</a:t>
            </a:r>
            <a:endParaRPr lang="nb-NO" sz="1600" dirty="0" smtClean="0"/>
          </a:p>
          <a:p>
            <a:pPr lvl="1"/>
            <a:r>
              <a:rPr lang="nb-NO" sz="1200" dirty="0" smtClean="0"/>
              <a:t>Driver </a:t>
            </a:r>
            <a:r>
              <a:rPr lang="nb-NO" sz="1200" dirty="0" err="1" smtClean="0"/>
              <a:t>ability</a:t>
            </a:r>
            <a:r>
              <a:rPr lang="nb-NO" sz="1200" dirty="0" smtClean="0"/>
              <a:t>, personal risk </a:t>
            </a:r>
            <a:r>
              <a:rPr lang="nb-NO" sz="1200" dirty="0" err="1" smtClean="0"/>
              <a:t>averseness</a:t>
            </a:r>
            <a:r>
              <a:rPr lang="nb-NO" sz="1200" dirty="0" smtClean="0"/>
              <a:t>, </a:t>
            </a:r>
            <a:endParaRPr lang="nb-NO" sz="1600" dirty="0" smtClean="0"/>
          </a:p>
          <a:p>
            <a:r>
              <a:rPr lang="nb-NO" sz="1600" dirty="0" smtClean="0"/>
              <a:t>This </a:t>
            </a:r>
            <a:r>
              <a:rPr lang="nb-NO" sz="1600" dirty="0" err="1" smtClean="0"/>
              <a:t>randomeness</a:t>
            </a:r>
            <a:r>
              <a:rPr lang="nb-NO" sz="1600" dirty="0" smtClean="0"/>
              <a:t>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</a:t>
            </a:r>
            <a:r>
              <a:rPr lang="nb-NO" sz="1600" dirty="0" err="1" smtClean="0"/>
              <a:t>managed</a:t>
            </a:r>
            <a:r>
              <a:rPr lang="nb-NO" sz="1600" dirty="0" smtClean="0"/>
              <a:t> by making		a </a:t>
            </a:r>
            <a:r>
              <a:rPr lang="nb-NO" sz="1600" dirty="0" err="1" smtClean="0"/>
              <a:t>stochastic</a:t>
            </a:r>
            <a:r>
              <a:rPr lang="nb-NO" sz="1600" dirty="0" smtClean="0"/>
              <a:t> variable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8EC700-9842-4AFE-9687-13D471D013CD}" type="slidenum">
              <a:rPr lang="nb-NO" smtClean="0"/>
              <a:pPr>
                <a:defRPr/>
              </a:pPr>
              <a:t>11</a:t>
            </a:fld>
            <a:endParaRPr lang="nb-NO" dirty="0"/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1727300" y="1412776"/>
          <a:ext cx="252412" cy="274637"/>
        </p:xfrm>
        <a:graphic>
          <a:graphicData uri="http://schemas.openxmlformats.org/presentationml/2006/ole">
            <p:oleObj spid="_x0000_s7170" name="Equation" r:id="rId3" imgW="152268" imgH="164957" progId="Equation.3">
              <p:embed/>
            </p:oleObj>
          </a:graphicData>
        </a:graphic>
      </p:graphicFrame>
      <p:graphicFrame>
        <p:nvGraphicFramePr>
          <p:cNvPr id="77830" name="Object 6"/>
          <p:cNvGraphicFramePr>
            <a:graphicFrameLocks noChangeAspect="1"/>
          </p:cNvGraphicFramePr>
          <p:nvPr/>
        </p:nvGraphicFramePr>
        <p:xfrm>
          <a:off x="5652120" y="2708920"/>
          <a:ext cx="252413" cy="274638"/>
        </p:xfrm>
        <a:graphic>
          <a:graphicData uri="http://schemas.openxmlformats.org/presentationml/2006/ole">
            <p:oleObj spid="_x0000_s7171" name="Equation" r:id="rId4" imgW="152268" imgH="164957" progId="Equation.3">
              <p:embed/>
            </p:oleObj>
          </a:graphicData>
        </a:graphic>
      </p:graphicFrame>
      <p:grpSp>
        <p:nvGrpSpPr>
          <p:cNvPr id="7" name="Gruppe 14"/>
          <p:cNvGrpSpPr/>
          <p:nvPr/>
        </p:nvGrpSpPr>
        <p:grpSpPr>
          <a:xfrm>
            <a:off x="7308304" y="188640"/>
            <a:ext cx="1584176" cy="944623"/>
            <a:chOff x="1547664" y="2348880"/>
            <a:chExt cx="4680520" cy="2376264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20" name="Ellipse 19"/>
          <p:cNvSpPr/>
          <p:nvPr/>
        </p:nvSpPr>
        <p:spPr>
          <a:xfrm>
            <a:off x="7308304" y="95191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79712" y="4081420"/>
            <a:ext cx="28803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2038120" y="3356992"/>
            <a:ext cx="2577947" cy="683046"/>
          </a:xfrm>
          <a:custGeom>
            <a:avLst/>
            <a:gdLst>
              <a:gd name="connsiteX0" fmla="*/ 0 w 2577947"/>
              <a:gd name="connsiteY0" fmla="*/ 661012 h 683046"/>
              <a:gd name="connsiteX1" fmla="*/ 308473 w 2577947"/>
              <a:gd name="connsiteY1" fmla="*/ 550844 h 683046"/>
              <a:gd name="connsiteX2" fmla="*/ 804232 w 2577947"/>
              <a:gd name="connsiteY2" fmla="*/ 121186 h 683046"/>
              <a:gd name="connsiteX3" fmla="*/ 1322025 w 2577947"/>
              <a:gd name="connsiteY3" fmla="*/ 22034 h 683046"/>
              <a:gd name="connsiteX4" fmla="*/ 1784733 w 2577947"/>
              <a:gd name="connsiteY4" fmla="*/ 253388 h 683046"/>
              <a:gd name="connsiteX5" fmla="*/ 2093205 w 2577947"/>
              <a:gd name="connsiteY5" fmla="*/ 528810 h 683046"/>
              <a:gd name="connsiteX6" fmla="*/ 2577947 w 2577947"/>
              <a:gd name="connsiteY6" fmla="*/ 683046 h 68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7947" h="683046">
                <a:moveTo>
                  <a:pt x="0" y="661012"/>
                </a:moveTo>
                <a:cubicBezTo>
                  <a:pt x="87217" y="650913"/>
                  <a:pt x="174434" y="640815"/>
                  <a:pt x="308473" y="550844"/>
                </a:cubicBezTo>
                <a:cubicBezTo>
                  <a:pt x="442512" y="460873"/>
                  <a:pt x="635307" y="209321"/>
                  <a:pt x="804232" y="121186"/>
                </a:cubicBezTo>
                <a:cubicBezTo>
                  <a:pt x="973157" y="33051"/>
                  <a:pt x="1158608" y="0"/>
                  <a:pt x="1322025" y="22034"/>
                </a:cubicBezTo>
                <a:cubicBezTo>
                  <a:pt x="1485442" y="44068"/>
                  <a:pt x="1656203" y="168925"/>
                  <a:pt x="1784733" y="253388"/>
                </a:cubicBezTo>
                <a:cubicBezTo>
                  <a:pt x="1913263" y="337851"/>
                  <a:pt x="1961003" y="457200"/>
                  <a:pt x="2093205" y="528810"/>
                </a:cubicBezTo>
                <a:cubicBezTo>
                  <a:pt x="2225407" y="600420"/>
                  <a:pt x="2401677" y="641733"/>
                  <a:pt x="2577947" y="68304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2735796" y="411742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751635" y="4153428"/>
          <a:ext cx="252413" cy="274638"/>
        </p:xfrm>
        <a:graphic>
          <a:graphicData uri="http://schemas.openxmlformats.org/presentationml/2006/ole">
            <p:oleObj spid="_x0000_s7175" name="Equation" r:id="rId5" imgW="152268" imgH="164957" progId="Equation.3">
              <p:embed/>
            </p:oleObj>
          </a:graphicData>
        </a:graphic>
      </p:graphicFrame>
      <p:cxnSp>
        <p:nvCxnSpPr>
          <p:cNvPr id="30" name="Straight Connector 29"/>
          <p:cNvCxnSpPr/>
          <p:nvPr/>
        </p:nvCxnSpPr>
        <p:spPr>
          <a:xfrm rot="5400000">
            <a:off x="3599892" y="411742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679700" y="4184558"/>
          <a:ext cx="293688" cy="358775"/>
        </p:xfrm>
        <a:graphic>
          <a:graphicData uri="http://schemas.openxmlformats.org/presentationml/2006/ole">
            <p:oleObj spid="_x0000_s7176" name="Formel" r:id="rId6" imgW="177480" imgH="21564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3552825" y="4200319"/>
          <a:ext cx="315913" cy="358775"/>
        </p:xfrm>
        <a:graphic>
          <a:graphicData uri="http://schemas.openxmlformats.org/presentationml/2006/ole">
            <p:oleObj spid="_x0000_s7177" name="Formel" r:id="rId7" imgW="190440" imgH="215640" progId="Equation.3">
              <p:embed/>
            </p:oleObj>
          </a:graphicData>
        </a:graphic>
      </p:graphicFrame>
      <p:cxnSp>
        <p:nvCxnSpPr>
          <p:cNvPr id="34" name="Straight Connector 33"/>
          <p:cNvCxnSpPr/>
          <p:nvPr/>
        </p:nvCxnSpPr>
        <p:spPr>
          <a:xfrm rot="5400000">
            <a:off x="395536" y="544522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971600" y="558924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39552" y="6093296"/>
            <a:ext cx="2592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1547665" y="5805264"/>
            <a:ext cx="5760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-287746" y="5264410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5536" y="6165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0</a:t>
            </a:r>
            <a:endParaRPr lang="nb-NO" dirty="0"/>
          </a:p>
        </p:txBody>
      </p:sp>
      <p:sp>
        <p:nvSpPr>
          <p:cNvPr id="47" name="TextBox 46"/>
          <p:cNvSpPr txBox="1"/>
          <p:nvPr/>
        </p:nvSpPr>
        <p:spPr>
          <a:xfrm>
            <a:off x="899592" y="6165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17986" y="6165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2</a:t>
            </a:r>
            <a:endParaRPr lang="nb-NO" dirty="0"/>
          </a:p>
        </p:txBody>
      </p:sp>
      <p:sp>
        <p:nvSpPr>
          <p:cNvPr id="49" name="TextBox 48"/>
          <p:cNvSpPr txBox="1"/>
          <p:nvPr/>
        </p:nvSpPr>
        <p:spPr>
          <a:xfrm>
            <a:off x="1691680" y="6165304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3</a:t>
            </a:r>
            <a:endParaRPr lang="nb-NO" dirty="0"/>
          </a:p>
        </p:txBody>
      </p:sp>
      <p:graphicFrame>
        <p:nvGraphicFramePr>
          <p:cNvPr id="50" name="Object 8"/>
          <p:cNvGraphicFramePr>
            <a:graphicFrameLocks noChangeAspect="1"/>
          </p:cNvGraphicFramePr>
          <p:nvPr/>
        </p:nvGraphicFramePr>
        <p:xfrm>
          <a:off x="6228184" y="4509120"/>
          <a:ext cx="2328863" cy="358775"/>
        </p:xfrm>
        <a:graphic>
          <a:graphicData uri="http://schemas.openxmlformats.org/presentationml/2006/ole">
            <p:oleObj spid="_x0000_s7178" name="Formel" r:id="rId8" imgW="1409400" imgH="215640" progId="Equation.3">
              <p:embed/>
            </p:oleObj>
          </a:graphicData>
        </a:graphic>
      </p:graphicFrame>
      <p:cxnSp>
        <p:nvCxnSpPr>
          <p:cNvPr id="51" name="Straight Connector 50"/>
          <p:cNvCxnSpPr/>
          <p:nvPr/>
        </p:nvCxnSpPr>
        <p:spPr>
          <a:xfrm rot="5400000">
            <a:off x="6124818" y="5764614"/>
            <a:ext cx="6387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6732240" y="59492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940152" y="6084004"/>
            <a:ext cx="25922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7132933" y="5980639"/>
            <a:ext cx="20673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5112854" y="5255118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796136" y="6156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0</a:t>
            </a:r>
            <a:endParaRPr lang="nb-NO" dirty="0"/>
          </a:p>
        </p:txBody>
      </p:sp>
      <p:sp>
        <p:nvSpPr>
          <p:cNvPr id="57" name="TextBox 56"/>
          <p:cNvSpPr txBox="1"/>
          <p:nvPr/>
        </p:nvSpPr>
        <p:spPr>
          <a:xfrm>
            <a:off x="6300192" y="6156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718586" y="6156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2</a:t>
            </a:r>
            <a:endParaRPr lang="nb-NO" dirty="0"/>
          </a:p>
        </p:txBody>
      </p:sp>
      <p:sp>
        <p:nvSpPr>
          <p:cNvPr id="59" name="TextBox 58"/>
          <p:cNvSpPr txBox="1"/>
          <p:nvPr/>
        </p:nvSpPr>
        <p:spPr>
          <a:xfrm>
            <a:off x="7092280" y="615601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3</a:t>
            </a:r>
            <a:endParaRPr lang="nb-NO" dirty="0"/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144713" y="5300663"/>
          <a:ext cx="2286000" cy="358775"/>
        </p:xfrm>
        <a:graphic>
          <a:graphicData uri="http://schemas.openxmlformats.org/presentationml/2006/ole">
            <p:oleObj spid="_x0000_s7179" name="Formel" r:id="rId9" imgW="1384200" imgH="215640" progId="Equation.3">
              <p:embed/>
            </p:oleObj>
          </a:graphicData>
        </a:graphic>
      </p:graphicFrame>
      <p:cxnSp>
        <p:nvCxnSpPr>
          <p:cNvPr id="65" name="Straight Arrow Connector 64"/>
          <p:cNvCxnSpPr/>
          <p:nvPr/>
        </p:nvCxnSpPr>
        <p:spPr>
          <a:xfrm rot="5400000" flipH="1" flipV="1">
            <a:off x="2447764" y="4761148"/>
            <a:ext cx="5760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>
            <a:off x="3851920" y="4437112"/>
            <a:ext cx="23762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631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332210"/>
            <a:ext cx="7875590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Random</a:t>
            </a:r>
            <a:r>
              <a:rPr lang="nb-NO" sz="2800" dirty="0" smtClean="0"/>
              <a:t> </a:t>
            </a:r>
            <a:r>
              <a:rPr lang="nb-NO" sz="2800" dirty="0" err="1" smtClean="0"/>
              <a:t>intensities</a:t>
            </a:r>
            <a:r>
              <a:rPr lang="nb-NO" sz="2800" dirty="0" smtClean="0"/>
              <a:t> (</a:t>
            </a:r>
            <a:r>
              <a:rPr lang="nb-NO" sz="2800" dirty="0" err="1" smtClean="0"/>
              <a:t>Chapter</a:t>
            </a:r>
            <a:r>
              <a:rPr lang="nb-NO" sz="2800" dirty="0" smtClean="0"/>
              <a:t> 8.3)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7"/>
          </p:nvPr>
        </p:nvSpPr>
        <p:spPr>
          <a:xfrm>
            <a:off x="873124" y="1484784"/>
            <a:ext cx="7875589" cy="2952328"/>
          </a:xfrm>
        </p:spPr>
        <p:txBody>
          <a:bodyPr>
            <a:normAutofit lnSpcReduction="10000"/>
          </a:bodyPr>
          <a:lstStyle/>
          <a:p>
            <a:r>
              <a:rPr lang="nb-NO" sz="1600" dirty="0" smtClean="0"/>
              <a:t>The </a:t>
            </a:r>
            <a:r>
              <a:rPr lang="nb-NO" sz="1600" dirty="0" err="1" smtClean="0"/>
              <a:t>models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conditional</a:t>
            </a:r>
            <a:r>
              <a:rPr lang="nb-NO" sz="1600" dirty="0" smtClean="0"/>
              <a:t> </a:t>
            </a:r>
            <a:r>
              <a:rPr lang="nb-NO" sz="1600" dirty="0" err="1" smtClean="0"/>
              <a:t>ones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form</a:t>
            </a:r>
          </a:p>
          <a:p>
            <a:endParaRPr lang="nb-NO" sz="1600" dirty="0" smtClean="0"/>
          </a:p>
          <a:p>
            <a:endParaRPr lang="nb-NO" sz="1600" dirty="0" smtClean="0"/>
          </a:p>
          <a:p>
            <a:endParaRPr lang="nb-NO" sz="1600" dirty="0" smtClean="0"/>
          </a:p>
          <a:p>
            <a:r>
              <a:rPr lang="nb-NO" sz="1600" dirty="0" smtClean="0"/>
              <a:t>Let								 </a:t>
            </a:r>
          </a:p>
          <a:p>
            <a:pPr>
              <a:buNone/>
            </a:pPr>
            <a:endParaRPr lang="nb-NO" sz="1600" dirty="0" smtClean="0"/>
          </a:p>
          <a:p>
            <a:pPr>
              <a:buNone/>
            </a:pPr>
            <a:r>
              <a:rPr lang="nb-NO" sz="1600" dirty="0" smtClean="0"/>
              <a:t>	</a:t>
            </a:r>
            <a:r>
              <a:rPr lang="nb-NO" sz="1600" dirty="0" err="1" smtClean="0"/>
              <a:t>which</a:t>
            </a:r>
            <a:r>
              <a:rPr lang="nb-NO" sz="1600" dirty="0" smtClean="0"/>
              <a:t> by double </a:t>
            </a:r>
            <a:r>
              <a:rPr lang="nb-NO" sz="1600" dirty="0" err="1" smtClean="0"/>
              <a:t>rules</a:t>
            </a:r>
            <a:r>
              <a:rPr lang="nb-NO" sz="1600" dirty="0" smtClean="0"/>
              <a:t> in </a:t>
            </a:r>
            <a:r>
              <a:rPr lang="nb-NO" sz="1600" dirty="0" err="1" smtClean="0"/>
              <a:t>Section</a:t>
            </a:r>
            <a:r>
              <a:rPr lang="nb-NO" sz="1600" dirty="0" smtClean="0"/>
              <a:t> 6.3 </a:t>
            </a:r>
            <a:r>
              <a:rPr lang="nb-NO" sz="1600" dirty="0" err="1" smtClean="0"/>
              <a:t>imply</a:t>
            </a:r>
            <a:endParaRPr lang="nb-NO" sz="1600" dirty="0" smtClean="0"/>
          </a:p>
          <a:p>
            <a:endParaRPr lang="nb-NO" sz="1600" dirty="0" smtClean="0"/>
          </a:p>
          <a:p>
            <a:endParaRPr lang="nb-NO" sz="1600" dirty="0" smtClean="0"/>
          </a:p>
          <a:p>
            <a:r>
              <a:rPr lang="nb-NO" sz="1600" dirty="0" err="1" smtClean="0"/>
              <a:t>Now</a:t>
            </a:r>
            <a:r>
              <a:rPr lang="nb-NO" sz="1600" dirty="0" smtClean="0"/>
              <a:t> E(N)&lt;var(N) and N is </a:t>
            </a:r>
            <a:r>
              <a:rPr lang="nb-NO" sz="1600" dirty="0" err="1" smtClean="0"/>
              <a:t>no</a:t>
            </a:r>
            <a:r>
              <a:rPr lang="nb-NO" sz="1600" dirty="0" smtClean="0"/>
              <a:t> longer </a:t>
            </a:r>
            <a:r>
              <a:rPr lang="nb-NO" sz="1600" dirty="0" err="1" smtClean="0"/>
              <a:t>Poisson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distributed</a:t>
            </a:r>
            <a:endParaRPr lang="nb-NO" sz="16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8EC700-9842-4AFE-9687-13D471D013CD}" type="slidenum">
              <a:rPr lang="nb-NO" smtClean="0"/>
              <a:pPr>
                <a:defRPr/>
              </a:pPr>
              <a:t>12</a:t>
            </a:fld>
            <a:endParaRPr lang="nb-NO" dirty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3636331"/>
              </p:ext>
            </p:extLst>
          </p:nvPr>
        </p:nvGraphicFramePr>
        <p:xfrm>
          <a:off x="2267744" y="1988840"/>
          <a:ext cx="5218112" cy="331787"/>
        </p:xfrm>
        <a:graphic>
          <a:graphicData uri="http://schemas.openxmlformats.org/presentationml/2006/ole">
            <p:oleObj spid="_x0000_s8196" name="Equation" r:id="rId3" imgW="3200400" imgH="203200" progId="Equation.3">
              <p:embed/>
            </p:oleObj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2699792" y="2348880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Policy </a:t>
            </a:r>
            <a:r>
              <a:rPr lang="nb-NO" sz="900" dirty="0" err="1" smtClean="0"/>
              <a:t>level</a:t>
            </a:r>
            <a:endParaRPr lang="nb-NO" sz="900" dirty="0" smtClean="0"/>
          </a:p>
        </p:txBody>
      </p:sp>
      <p:sp>
        <p:nvSpPr>
          <p:cNvPr id="14" name="TekstSylinder 13"/>
          <p:cNvSpPr txBox="1"/>
          <p:nvPr/>
        </p:nvSpPr>
        <p:spPr>
          <a:xfrm>
            <a:off x="5580112" y="2348880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Portfolio</a:t>
            </a:r>
            <a:r>
              <a:rPr lang="nb-NO" sz="900" dirty="0" smtClean="0"/>
              <a:t> </a:t>
            </a:r>
            <a:r>
              <a:rPr lang="nb-NO" sz="900" dirty="0" err="1" smtClean="0"/>
              <a:t>level</a:t>
            </a:r>
            <a:endParaRPr lang="nb-NO" sz="900" dirty="0" smtClean="0"/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6565683"/>
              </p:ext>
            </p:extLst>
          </p:nvPr>
        </p:nvGraphicFramePr>
        <p:xfrm>
          <a:off x="1763688" y="2636912"/>
          <a:ext cx="6935788" cy="331787"/>
        </p:xfrm>
        <a:graphic>
          <a:graphicData uri="http://schemas.openxmlformats.org/presentationml/2006/ole">
            <p:oleObj spid="_x0000_s8197" name="Equation" r:id="rId4" imgW="4254500" imgH="203200" progId="Equation.3">
              <p:embed/>
            </p:oleObj>
          </a:graphicData>
        </a:graphic>
      </p:graphicFrame>
      <p:graphicFrame>
        <p:nvGraphicFramePr>
          <p:cNvPr id="778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05858896"/>
              </p:ext>
            </p:extLst>
          </p:nvPr>
        </p:nvGraphicFramePr>
        <p:xfrm>
          <a:off x="1763688" y="3429000"/>
          <a:ext cx="6727825" cy="373063"/>
        </p:xfrm>
        <a:graphic>
          <a:graphicData uri="http://schemas.openxmlformats.org/presentationml/2006/ole">
            <p:oleObj spid="_x0000_s8198" name="Equation" r:id="rId5" imgW="4127500" imgH="228600" progId="Equation.3">
              <p:embed/>
            </p:oleObj>
          </a:graphicData>
        </a:graphic>
      </p:graphicFrame>
      <p:grpSp>
        <p:nvGrpSpPr>
          <p:cNvPr id="7" name="Gruppe 14"/>
          <p:cNvGrpSpPr/>
          <p:nvPr/>
        </p:nvGrpSpPr>
        <p:grpSpPr>
          <a:xfrm>
            <a:off x="7308304" y="188640"/>
            <a:ext cx="1584176" cy="944623"/>
            <a:chOff x="1547664" y="2348880"/>
            <a:chExt cx="4680520" cy="2376264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20" name="Ellipse 19"/>
          <p:cNvSpPr/>
          <p:nvPr/>
        </p:nvSpPr>
        <p:spPr>
          <a:xfrm>
            <a:off x="7308304" y="95191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631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smtClean="0"/>
              <a:t>The </a:t>
            </a:r>
            <a:r>
              <a:rPr lang="nb-NO" sz="2800" dirty="0" err="1" smtClean="0"/>
              <a:t>Poisson</a:t>
            </a:r>
            <a:r>
              <a:rPr lang="nb-NO" sz="2800" dirty="0" smtClean="0"/>
              <a:t> </a:t>
            </a:r>
            <a:r>
              <a:rPr lang="nb-NO" sz="2800" dirty="0" err="1" smtClean="0"/>
              <a:t>regression</a:t>
            </a:r>
            <a:r>
              <a:rPr lang="nb-NO" sz="2800" dirty="0" smtClean="0"/>
              <a:t> </a:t>
            </a:r>
            <a:r>
              <a:rPr lang="nb-NO" sz="2800" dirty="0" err="1" smtClean="0"/>
              <a:t>model</a:t>
            </a:r>
            <a:r>
              <a:rPr lang="nb-NO" sz="2800" dirty="0" smtClean="0"/>
              <a:t> (</a:t>
            </a:r>
            <a:r>
              <a:rPr lang="nb-NO" sz="2800" dirty="0" err="1" smtClean="0"/>
              <a:t>Section</a:t>
            </a:r>
            <a:r>
              <a:rPr lang="nb-NO" sz="2800" dirty="0" smtClean="0"/>
              <a:t> 8.4)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13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99592" y="1412776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idea</a:t>
            </a:r>
            <a:r>
              <a:rPr lang="nb-NO" sz="1600" dirty="0" smtClean="0"/>
              <a:t> is to </a:t>
            </a:r>
            <a:r>
              <a:rPr lang="nb-NO" sz="1600" dirty="0" err="1" smtClean="0"/>
              <a:t>attribute</a:t>
            </a:r>
            <a:r>
              <a:rPr lang="nb-NO" sz="1600" dirty="0" smtClean="0"/>
              <a:t> </a:t>
            </a:r>
            <a:r>
              <a:rPr lang="nb-NO" sz="1600" dirty="0" err="1" smtClean="0"/>
              <a:t>variation</a:t>
            </a:r>
            <a:r>
              <a:rPr lang="nb-NO" sz="1600" dirty="0" smtClean="0"/>
              <a:t> in 	to </a:t>
            </a:r>
            <a:r>
              <a:rPr lang="nb-NO" sz="1600" dirty="0" err="1" smtClean="0"/>
              <a:t>variations</a:t>
            </a:r>
            <a:r>
              <a:rPr lang="nb-NO" sz="1600" dirty="0" smtClean="0"/>
              <a:t> in a </a:t>
            </a:r>
            <a:r>
              <a:rPr lang="nb-NO" sz="1600" dirty="0" err="1" smtClean="0"/>
              <a:t>set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observable</a:t>
            </a:r>
            <a:r>
              <a:rPr lang="nb-NO" sz="1600" dirty="0" smtClean="0"/>
              <a:t> variables x</a:t>
            </a:r>
            <a:r>
              <a:rPr lang="nb-NO" sz="1000" dirty="0" smtClean="0"/>
              <a:t>1</a:t>
            </a:r>
            <a:r>
              <a:rPr lang="nb-NO" sz="1600" dirty="0" smtClean="0"/>
              <a:t>,...,x</a:t>
            </a:r>
            <a:r>
              <a:rPr lang="nb-NO" sz="1050" dirty="0" smtClean="0"/>
              <a:t>v</a:t>
            </a:r>
            <a:r>
              <a:rPr lang="nb-NO" sz="1600" dirty="0" smtClean="0"/>
              <a:t>. </a:t>
            </a:r>
            <a:r>
              <a:rPr lang="nb-NO" sz="1600" dirty="0" err="1" smtClean="0"/>
              <a:t>Poisson</a:t>
            </a:r>
            <a:r>
              <a:rPr lang="nb-NO" sz="1600" dirty="0" smtClean="0"/>
              <a:t> </a:t>
            </a:r>
            <a:r>
              <a:rPr lang="nb-NO" sz="1600" dirty="0" err="1" smtClean="0"/>
              <a:t>regressjon</a:t>
            </a:r>
            <a:r>
              <a:rPr lang="nb-NO" sz="1600" dirty="0" smtClean="0"/>
              <a:t> makes </a:t>
            </a:r>
            <a:r>
              <a:rPr lang="nb-NO" sz="1600" dirty="0" err="1" smtClean="0"/>
              <a:t>use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relationships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form</a:t>
            </a:r>
            <a:endParaRPr lang="nb-NO" sz="1600" baseline="-25000" dirty="0" smtClean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771800" y="1988840"/>
          <a:ext cx="2560638" cy="346075"/>
        </p:xfrm>
        <a:graphic>
          <a:graphicData uri="http://schemas.openxmlformats.org/presentationml/2006/ole">
            <p:oleObj spid="_x0000_s9218" name="Equation" r:id="rId3" imgW="1689100" imgH="228600" progId="Equation.3">
              <p:embed/>
            </p:oleObj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4211960" y="1464532"/>
          <a:ext cx="309211" cy="332508"/>
        </p:xfrm>
        <a:graphic>
          <a:graphicData uri="http://schemas.openxmlformats.org/presentationml/2006/ole">
            <p:oleObj spid="_x0000_s9219" name="Equation" r:id="rId4" imgW="152268" imgH="164957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899592" y="2412177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Why</a:t>
            </a:r>
            <a:r>
              <a:rPr lang="nb-NO" sz="1600" dirty="0" smtClean="0"/>
              <a:t> 		and not 	  </a:t>
            </a:r>
            <a:r>
              <a:rPr lang="nb-NO" sz="1600" dirty="0" err="1" smtClean="0"/>
              <a:t>itself</a:t>
            </a:r>
            <a:r>
              <a:rPr lang="nb-NO" sz="1600" dirty="0" smtClean="0"/>
              <a:t>?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expected</a:t>
            </a:r>
            <a:r>
              <a:rPr lang="nb-NO" sz="1600" dirty="0" smtClean="0"/>
              <a:t> </a:t>
            </a:r>
            <a:r>
              <a:rPr lang="nb-NO" sz="1600" dirty="0" err="1" smtClean="0"/>
              <a:t>number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is </a:t>
            </a:r>
            <a:r>
              <a:rPr lang="nb-NO" sz="1600" dirty="0" err="1" smtClean="0"/>
              <a:t>non-negative</a:t>
            </a:r>
            <a:r>
              <a:rPr lang="nb-NO" sz="1600" dirty="0" smtClean="0"/>
              <a:t>, </a:t>
            </a:r>
            <a:r>
              <a:rPr lang="nb-NO" sz="1600" dirty="0" err="1" smtClean="0"/>
              <a:t>where</a:t>
            </a:r>
            <a:r>
              <a:rPr lang="nb-NO" sz="1600" dirty="0" smtClean="0"/>
              <a:t> as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predictor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right </a:t>
            </a:r>
            <a:r>
              <a:rPr lang="nb-NO" sz="1600" dirty="0" err="1" smtClean="0"/>
              <a:t>of</a:t>
            </a:r>
            <a:r>
              <a:rPr lang="nb-NO" sz="1600" dirty="0" smtClean="0"/>
              <a:t> (1.12)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</a:t>
            </a:r>
            <a:r>
              <a:rPr lang="nb-NO" sz="1600" dirty="0" err="1" smtClean="0"/>
              <a:t>anything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real line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It makes more </a:t>
            </a:r>
            <a:r>
              <a:rPr lang="nb-NO" sz="1600" dirty="0" err="1" smtClean="0"/>
              <a:t>sense</a:t>
            </a:r>
            <a:r>
              <a:rPr lang="nb-NO" sz="1600" dirty="0" smtClean="0"/>
              <a:t> to </a:t>
            </a:r>
            <a:r>
              <a:rPr lang="nb-NO" sz="1600" dirty="0" err="1" smtClean="0"/>
              <a:t>transform</a:t>
            </a:r>
            <a:r>
              <a:rPr lang="nb-NO" sz="1600" dirty="0" smtClean="0"/>
              <a:t>	so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left</a:t>
            </a:r>
            <a:r>
              <a:rPr lang="nb-NO" sz="1600" dirty="0" smtClean="0"/>
              <a:t> and right side </a:t>
            </a:r>
            <a:r>
              <a:rPr lang="nb-NO" sz="1600" dirty="0" err="1" smtClean="0"/>
              <a:t>of</a:t>
            </a:r>
            <a:r>
              <a:rPr lang="nb-NO" sz="1600" dirty="0" smtClean="0"/>
              <a:t> (1.12) </a:t>
            </a:r>
            <a:r>
              <a:rPr lang="nb-NO" sz="1600" dirty="0" err="1" smtClean="0"/>
              <a:t>are</a:t>
            </a:r>
            <a:r>
              <a:rPr lang="nb-NO" sz="1600" dirty="0" smtClean="0"/>
              <a:t> more in line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each</a:t>
            </a:r>
            <a:r>
              <a:rPr lang="nb-NO" sz="1600" dirty="0" smtClean="0"/>
              <a:t> </a:t>
            </a:r>
            <a:r>
              <a:rPr lang="nb-NO" sz="1600" dirty="0" err="1" smtClean="0"/>
              <a:t>other</a:t>
            </a:r>
            <a:r>
              <a:rPr lang="nb-NO" sz="1600" dirty="0" smtClean="0"/>
              <a:t>. 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Historical</a:t>
            </a:r>
            <a:r>
              <a:rPr lang="nb-NO" sz="1600" dirty="0" smtClean="0"/>
              <a:t> data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following</a:t>
            </a:r>
            <a:r>
              <a:rPr lang="nb-NO" sz="1600" dirty="0" smtClean="0"/>
              <a:t> form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n</a:t>
            </a:r>
            <a:r>
              <a:rPr lang="nb-NO" sz="1100" dirty="0" smtClean="0"/>
              <a:t>1</a:t>
            </a:r>
            <a:r>
              <a:rPr lang="nb-NO" sz="1600" dirty="0" smtClean="0"/>
              <a:t> 	T</a:t>
            </a:r>
            <a:r>
              <a:rPr lang="nb-NO" sz="1100" dirty="0" smtClean="0"/>
              <a:t>1</a:t>
            </a:r>
            <a:r>
              <a:rPr lang="nb-NO" sz="1600" dirty="0" smtClean="0"/>
              <a:t> 	x</a:t>
            </a:r>
            <a:r>
              <a:rPr lang="nb-NO" sz="800" dirty="0" smtClean="0"/>
              <a:t>11</a:t>
            </a:r>
            <a:r>
              <a:rPr lang="nb-NO" sz="1600" dirty="0" smtClean="0"/>
              <a:t>...x</a:t>
            </a:r>
            <a:r>
              <a:rPr lang="nb-NO" sz="1000" dirty="0" smtClean="0"/>
              <a:t>1x</a:t>
            </a:r>
            <a:endParaRPr lang="nb-NO" sz="16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n</a:t>
            </a:r>
            <a:r>
              <a:rPr lang="nb-NO" sz="1050" dirty="0" smtClean="0"/>
              <a:t>2</a:t>
            </a:r>
            <a:r>
              <a:rPr lang="nb-NO" sz="1600" dirty="0" smtClean="0"/>
              <a:t> 	T</a:t>
            </a:r>
            <a:r>
              <a:rPr lang="nb-NO" sz="1050" dirty="0" smtClean="0"/>
              <a:t>2</a:t>
            </a:r>
            <a:r>
              <a:rPr lang="nb-NO" sz="1600" dirty="0" smtClean="0"/>
              <a:t> 	x</a:t>
            </a:r>
            <a:r>
              <a:rPr lang="nb-NO" sz="1050" dirty="0" smtClean="0"/>
              <a:t>21</a:t>
            </a:r>
            <a:r>
              <a:rPr lang="nb-NO" sz="1600" dirty="0" smtClean="0"/>
              <a:t>...x</a:t>
            </a:r>
            <a:r>
              <a:rPr lang="nb-NO" sz="1050" dirty="0" smtClean="0"/>
              <a:t>2x</a:t>
            </a:r>
            <a:endParaRPr lang="nb-NO" sz="16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n</a:t>
            </a:r>
            <a:r>
              <a:rPr lang="nb-NO" sz="1100" dirty="0" err="1" smtClean="0"/>
              <a:t>n</a:t>
            </a:r>
            <a:r>
              <a:rPr lang="nb-NO" sz="1600" dirty="0" smtClean="0"/>
              <a:t> 	</a:t>
            </a:r>
            <a:r>
              <a:rPr lang="nb-NO" sz="1600" dirty="0" err="1" smtClean="0"/>
              <a:t>T</a:t>
            </a:r>
            <a:r>
              <a:rPr lang="nb-NO" sz="1100" dirty="0" err="1" smtClean="0"/>
              <a:t>n</a:t>
            </a:r>
            <a:r>
              <a:rPr lang="nb-NO" sz="1600" dirty="0" smtClean="0"/>
              <a:t> 	x</a:t>
            </a:r>
            <a:r>
              <a:rPr lang="nb-NO" sz="1100" dirty="0" smtClean="0"/>
              <a:t>n1</a:t>
            </a:r>
            <a:r>
              <a:rPr lang="nb-NO" sz="1600" dirty="0" smtClean="0"/>
              <a:t>...x</a:t>
            </a:r>
            <a:r>
              <a:rPr lang="nb-NO" sz="1100" dirty="0" smtClean="0"/>
              <a:t>nv</a:t>
            </a: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coefficients</a:t>
            </a:r>
            <a:r>
              <a:rPr lang="nb-NO" sz="1600" dirty="0" smtClean="0"/>
              <a:t> b</a:t>
            </a:r>
            <a:r>
              <a:rPr lang="nb-NO" sz="1000" dirty="0" smtClean="0"/>
              <a:t>0</a:t>
            </a:r>
            <a:r>
              <a:rPr lang="nb-NO" sz="1600" dirty="0" smtClean="0"/>
              <a:t>,...,b</a:t>
            </a:r>
            <a:r>
              <a:rPr lang="nb-NO" sz="1200" dirty="0" smtClean="0"/>
              <a:t>v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usually</a:t>
            </a:r>
            <a:r>
              <a:rPr lang="nb-NO" sz="1600" dirty="0" smtClean="0"/>
              <a:t> </a:t>
            </a:r>
            <a:r>
              <a:rPr lang="nb-NO" sz="1600" dirty="0" err="1" smtClean="0"/>
              <a:t>determined</a:t>
            </a:r>
            <a:r>
              <a:rPr lang="nb-NO" sz="1600" dirty="0" smtClean="0"/>
              <a:t> by </a:t>
            </a:r>
            <a:r>
              <a:rPr lang="nb-NO" sz="1600" dirty="0" err="1" smtClean="0"/>
              <a:t>likelihood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estimation</a:t>
            </a:r>
            <a:r>
              <a:rPr lang="nb-NO" sz="1600" dirty="0" smtClean="0"/>
              <a:t> 	</a:t>
            </a:r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3559064" y="2492896"/>
          <a:ext cx="242378" cy="259779"/>
        </p:xfrm>
        <a:graphic>
          <a:graphicData uri="http://schemas.openxmlformats.org/presentationml/2006/ole">
            <p:oleObj spid="_x0000_s9220" name="Equation" r:id="rId5" imgW="152268" imgH="164957" progId="Equation.3">
              <p:embed/>
            </p:oleObj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1835696" y="2420888"/>
          <a:ext cx="762896" cy="344577"/>
        </p:xfrm>
        <a:graphic>
          <a:graphicData uri="http://schemas.openxmlformats.org/presentationml/2006/ole">
            <p:oleObj spid="_x0000_s9221" name="Equation" r:id="rId6" imgW="444307" imgH="203112" progId="Equation.3">
              <p:embed/>
            </p:oleObj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7020272" y="19888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smtClean="0"/>
              <a:t>(1.12)</a:t>
            </a:r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4185096" y="3230228"/>
          <a:ext cx="242888" cy="260350"/>
        </p:xfrm>
        <a:graphic>
          <a:graphicData uri="http://schemas.openxmlformats.org/presentationml/2006/ole">
            <p:oleObj spid="_x0000_s9222" name="Equation" r:id="rId7" imgW="152268" imgH="164957" progId="Equation.3">
              <p:embed/>
            </p:oleObj>
          </a:graphicData>
        </a:graphic>
      </p:graphicFrame>
      <p:sp>
        <p:nvSpPr>
          <p:cNvPr id="15" name="TekstSylinder 14"/>
          <p:cNvSpPr txBox="1"/>
          <p:nvPr/>
        </p:nvSpPr>
        <p:spPr>
          <a:xfrm>
            <a:off x="1331640" y="5445224"/>
            <a:ext cx="2284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Claims</a:t>
            </a:r>
            <a:r>
              <a:rPr lang="nb-NO" sz="1200" dirty="0" smtClean="0"/>
              <a:t>  </a:t>
            </a:r>
            <a:r>
              <a:rPr lang="nb-NO" sz="1200" dirty="0" err="1" smtClean="0"/>
              <a:t>exposure</a:t>
            </a:r>
            <a:r>
              <a:rPr lang="nb-NO" sz="1200" dirty="0" smtClean="0"/>
              <a:t>     </a:t>
            </a:r>
            <a:r>
              <a:rPr lang="nb-NO" sz="1200" dirty="0" err="1" smtClean="0"/>
              <a:t>covariates</a:t>
            </a:r>
            <a:endParaRPr lang="nb-NO" sz="1200" dirty="0" smtClean="0"/>
          </a:p>
        </p:txBody>
      </p:sp>
      <p:grpSp>
        <p:nvGrpSpPr>
          <p:cNvPr id="8" name="Gruppe 15"/>
          <p:cNvGrpSpPr/>
          <p:nvPr/>
        </p:nvGrpSpPr>
        <p:grpSpPr>
          <a:xfrm>
            <a:off x="7355160" y="123403"/>
            <a:ext cx="1512168" cy="1207616"/>
            <a:chOff x="1547664" y="1844824"/>
            <a:chExt cx="4680520" cy="3024336"/>
          </a:xfrm>
        </p:grpSpPr>
        <p:sp>
          <p:nvSpPr>
            <p:cNvPr id="17" name="Avrundet rektangel 16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</a:t>
              </a:r>
              <a:r>
                <a:rPr lang="nb-NO" sz="800" dirty="0" err="1" smtClean="0"/>
                <a:t>model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Why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regression</a:t>
              </a:r>
              <a:r>
                <a:rPr lang="nb-NO" sz="800" dirty="0" smtClean="0"/>
                <a:t>?</a:t>
              </a:r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Repetition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of</a:t>
              </a:r>
              <a:r>
                <a:rPr lang="nb-NO" sz="800" dirty="0" smtClean="0"/>
                <a:t> GLM</a:t>
              </a:r>
            </a:p>
          </p:txBody>
        </p:sp>
        <p:sp>
          <p:nvSpPr>
            <p:cNvPr id="21" name="Avrundet rektangel 2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fair </a:t>
              </a:r>
              <a:r>
                <a:rPr lang="nb-NO" sz="800" dirty="0" err="1" smtClean="0"/>
                <a:t>price</a:t>
              </a:r>
              <a:endParaRPr lang="nb-NO" sz="800" dirty="0" smtClean="0"/>
            </a:p>
          </p:txBody>
        </p:sp>
      </p:grpSp>
      <p:sp>
        <p:nvSpPr>
          <p:cNvPr id="22" name="Ellipse 21"/>
          <p:cNvSpPr/>
          <p:nvPr/>
        </p:nvSpPr>
        <p:spPr>
          <a:xfrm>
            <a:off x="7355160" y="375846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38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model</a:t>
            </a:r>
            <a:r>
              <a:rPr lang="nb-NO" sz="2800" dirty="0" smtClean="0"/>
              <a:t> (</a:t>
            </a:r>
            <a:r>
              <a:rPr lang="nb-NO" sz="2800" dirty="0" err="1" smtClean="0"/>
              <a:t>Section</a:t>
            </a:r>
            <a:r>
              <a:rPr lang="nb-NO" sz="2800" dirty="0" smtClean="0"/>
              <a:t> 8.4)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14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99592" y="1412776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In </a:t>
            </a:r>
            <a:r>
              <a:rPr lang="nb-NO" sz="1600" dirty="0" err="1" smtClean="0"/>
              <a:t>likelihood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estimation</a:t>
            </a:r>
            <a:r>
              <a:rPr lang="nb-NO" sz="1600" dirty="0" smtClean="0"/>
              <a:t> it is </a:t>
            </a:r>
            <a:r>
              <a:rPr lang="nb-NO" sz="1600" dirty="0" err="1" smtClean="0"/>
              <a:t>assumed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n</a:t>
            </a:r>
            <a:r>
              <a:rPr lang="nb-NO" sz="1100" dirty="0" err="1" smtClean="0"/>
              <a:t>j</a:t>
            </a:r>
            <a:r>
              <a:rPr lang="nb-NO" sz="1600" dirty="0" smtClean="0"/>
              <a:t> is </a:t>
            </a:r>
            <a:r>
              <a:rPr lang="nb-NO" sz="1600" dirty="0" err="1" smtClean="0"/>
              <a:t>Poisson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distributed</a:t>
            </a:r>
            <a:r>
              <a:rPr lang="nb-NO" sz="1600" dirty="0" smtClean="0"/>
              <a:t>		 </a:t>
            </a:r>
            <a:r>
              <a:rPr lang="nb-NO" sz="1600" dirty="0" err="1" smtClean="0"/>
              <a:t>where</a:t>
            </a:r>
            <a:r>
              <a:rPr lang="nb-NO" sz="1600" dirty="0" smtClean="0"/>
              <a:t> 	is </a:t>
            </a:r>
            <a:r>
              <a:rPr lang="nb-NO" sz="1600" dirty="0" err="1" smtClean="0"/>
              <a:t>tied</a:t>
            </a:r>
            <a:r>
              <a:rPr lang="nb-NO" sz="1600" dirty="0" smtClean="0"/>
              <a:t> to </a:t>
            </a:r>
            <a:r>
              <a:rPr lang="nb-NO" sz="1600" dirty="0" err="1" smtClean="0"/>
              <a:t>covariates</a:t>
            </a:r>
            <a:r>
              <a:rPr lang="nb-NO" sz="1600" dirty="0" smtClean="0"/>
              <a:t> x</a:t>
            </a:r>
            <a:r>
              <a:rPr lang="nb-NO" sz="900" dirty="0" smtClean="0"/>
              <a:t>j1</a:t>
            </a:r>
            <a:r>
              <a:rPr lang="nb-NO" sz="1600" dirty="0" smtClean="0"/>
              <a:t>,...,x</a:t>
            </a:r>
            <a:r>
              <a:rPr lang="nb-NO" sz="1000" dirty="0" smtClean="0"/>
              <a:t>jv</a:t>
            </a:r>
            <a:r>
              <a:rPr lang="nb-NO" sz="1600" dirty="0" smtClean="0"/>
              <a:t> as in (1.12). The </a:t>
            </a:r>
            <a:r>
              <a:rPr lang="nb-NO" sz="1600" dirty="0" err="1" smtClean="0"/>
              <a:t>density</a:t>
            </a:r>
            <a:r>
              <a:rPr lang="nb-NO" sz="1600" dirty="0" smtClean="0"/>
              <a:t> </a:t>
            </a:r>
            <a:r>
              <a:rPr lang="nb-NO" sz="1600" dirty="0" err="1" smtClean="0"/>
              <a:t>function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n</a:t>
            </a:r>
            <a:r>
              <a:rPr lang="nb-NO" sz="1000" dirty="0" err="1" smtClean="0"/>
              <a:t>j</a:t>
            </a:r>
            <a:r>
              <a:rPr lang="nb-NO" sz="1600" dirty="0" smtClean="0"/>
              <a:t> is </a:t>
            </a:r>
            <a:r>
              <a:rPr lang="nb-NO" sz="1600" dirty="0" err="1" smtClean="0"/>
              <a:t>then</a:t>
            </a:r>
            <a:r>
              <a:rPr lang="nb-NO" sz="1600" dirty="0" smtClean="0"/>
              <a:t>  </a:t>
            </a:r>
            <a:endParaRPr lang="nb-NO" sz="1600" baseline="-25000" dirty="0" smtClean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699792" y="2060848"/>
          <a:ext cx="2714625" cy="749300"/>
        </p:xfrm>
        <a:graphic>
          <a:graphicData uri="http://schemas.openxmlformats.org/presentationml/2006/ole">
            <p:oleObj spid="_x0000_s10242" name="Equation" r:id="rId3" imgW="1790700" imgH="495300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899592" y="3284984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log(f(</a:t>
            </a:r>
            <a:r>
              <a:rPr lang="nb-NO" sz="1600" dirty="0" err="1" smtClean="0"/>
              <a:t>n</a:t>
            </a:r>
            <a:r>
              <a:rPr lang="nb-NO" sz="1100" dirty="0" err="1" smtClean="0"/>
              <a:t>j</a:t>
            </a:r>
            <a:r>
              <a:rPr lang="nb-NO" sz="1600" dirty="0" smtClean="0"/>
              <a:t>)) </a:t>
            </a:r>
            <a:r>
              <a:rPr lang="nb-NO" sz="1600" dirty="0" err="1" smtClean="0"/>
              <a:t>above</a:t>
            </a:r>
            <a:r>
              <a:rPr lang="nb-NO" sz="1600" dirty="0" smtClean="0"/>
              <a:t> is to be </a:t>
            </a:r>
            <a:r>
              <a:rPr lang="nb-NO" sz="1600" dirty="0" err="1" smtClean="0"/>
              <a:t>added</a:t>
            </a:r>
            <a:r>
              <a:rPr lang="nb-NO" sz="1600" dirty="0" smtClean="0"/>
              <a:t> over all j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likehood</a:t>
            </a:r>
            <a:r>
              <a:rPr lang="nb-NO" sz="1600" dirty="0" smtClean="0"/>
              <a:t> </a:t>
            </a:r>
            <a:r>
              <a:rPr lang="nb-NO" sz="1600" dirty="0" err="1" smtClean="0"/>
              <a:t>function</a:t>
            </a:r>
            <a:r>
              <a:rPr lang="nb-NO" sz="1600" dirty="0" smtClean="0"/>
              <a:t> L(b</a:t>
            </a:r>
            <a:r>
              <a:rPr lang="nb-NO" sz="1000" dirty="0" smtClean="0"/>
              <a:t>0</a:t>
            </a:r>
            <a:r>
              <a:rPr lang="nb-NO" sz="1600" dirty="0" smtClean="0"/>
              <a:t>,...,b</a:t>
            </a:r>
            <a:r>
              <a:rPr lang="nb-NO" sz="1050" dirty="0" smtClean="0"/>
              <a:t>v</a:t>
            </a:r>
            <a:r>
              <a:rPr lang="nb-NO" sz="1600" dirty="0" smtClean="0"/>
              <a:t>). 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Skip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middle</a:t>
            </a:r>
            <a:r>
              <a:rPr lang="nb-NO" sz="1600" dirty="0" smtClean="0"/>
              <a:t> terms </a:t>
            </a:r>
            <a:r>
              <a:rPr lang="nb-NO" sz="1600" dirty="0" err="1" smtClean="0"/>
              <a:t>n</a:t>
            </a:r>
            <a:r>
              <a:rPr lang="nb-NO" sz="1000" dirty="0" err="1" smtClean="0"/>
              <a:t>j</a:t>
            </a:r>
            <a:r>
              <a:rPr lang="nb-NO" sz="1600" dirty="0" err="1" smtClean="0"/>
              <a:t>T</a:t>
            </a:r>
            <a:r>
              <a:rPr lang="nb-NO" sz="1050" dirty="0" err="1" smtClean="0"/>
              <a:t>j</a:t>
            </a:r>
            <a:r>
              <a:rPr lang="nb-NO" sz="1600" dirty="0" smtClean="0"/>
              <a:t> and log (</a:t>
            </a:r>
            <a:r>
              <a:rPr lang="nb-NO" sz="1600" dirty="0" err="1" smtClean="0"/>
              <a:t>n</a:t>
            </a:r>
            <a:r>
              <a:rPr lang="nb-NO" sz="1000" dirty="0" err="1" smtClean="0"/>
              <a:t>j</a:t>
            </a:r>
            <a:r>
              <a:rPr lang="nb-NO" sz="1600" dirty="0" smtClean="0"/>
              <a:t>!) </a:t>
            </a:r>
            <a:r>
              <a:rPr lang="nb-NO" sz="1600" dirty="0" err="1" smtClean="0"/>
              <a:t>since</a:t>
            </a:r>
            <a:r>
              <a:rPr lang="nb-NO" sz="1600" dirty="0" smtClean="0"/>
              <a:t> </a:t>
            </a:r>
            <a:r>
              <a:rPr lang="nb-NO" sz="1600" dirty="0" err="1" smtClean="0"/>
              <a:t>they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constants</a:t>
            </a:r>
            <a:r>
              <a:rPr lang="nb-NO" sz="1600" dirty="0" smtClean="0"/>
              <a:t> in </a:t>
            </a:r>
            <a:r>
              <a:rPr lang="nb-NO" sz="1600" dirty="0" err="1" smtClean="0"/>
              <a:t>this</a:t>
            </a:r>
            <a:r>
              <a:rPr lang="nb-NO" sz="1600" dirty="0" smtClean="0"/>
              <a:t> </a:t>
            </a:r>
            <a:r>
              <a:rPr lang="nb-NO" sz="1600" dirty="0" err="1" smtClean="0"/>
              <a:t>context</a:t>
            </a:r>
            <a:r>
              <a:rPr lang="nb-NO" sz="1600" dirty="0" smtClean="0"/>
              <a:t>.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likelihood</a:t>
            </a:r>
            <a:r>
              <a:rPr lang="nb-NO" sz="1600" dirty="0" smtClean="0"/>
              <a:t> </a:t>
            </a:r>
            <a:r>
              <a:rPr lang="nb-NO" sz="1600" dirty="0" err="1" smtClean="0"/>
              <a:t>criterion</a:t>
            </a:r>
            <a:r>
              <a:rPr lang="nb-NO" sz="1600" dirty="0" smtClean="0"/>
              <a:t> </a:t>
            </a:r>
            <a:r>
              <a:rPr lang="nb-NO" sz="1600" dirty="0" err="1" smtClean="0"/>
              <a:t>becomes</a:t>
            </a:r>
            <a:endParaRPr lang="nb-NO" sz="1600" dirty="0" smtClean="0"/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6444208" y="1412776"/>
          <a:ext cx="1022226" cy="399716"/>
        </p:xfrm>
        <a:graphic>
          <a:graphicData uri="http://schemas.openxmlformats.org/presentationml/2006/ole">
            <p:oleObj spid="_x0000_s10243" name="Equation" r:id="rId4" imgW="609336" imgH="241195" progId="Equation.3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1403648" y="1628800"/>
          <a:ext cx="387350" cy="484187"/>
        </p:xfrm>
        <a:graphic>
          <a:graphicData uri="http://schemas.openxmlformats.org/presentationml/2006/ole">
            <p:oleObj spid="_x0000_s10244" name="Equation" r:id="rId5" imgW="190417" imgH="241195" progId="Equation.3">
              <p:embed/>
            </p:oleObj>
          </a:graphicData>
        </a:graphic>
      </p:graphicFrame>
      <p:sp>
        <p:nvSpPr>
          <p:cNvPr id="17" name="TekstSylinder 16"/>
          <p:cNvSpPr txBox="1"/>
          <p:nvPr/>
        </p:nvSpPr>
        <p:spPr>
          <a:xfrm>
            <a:off x="899592" y="234888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r>
              <a:rPr lang="nb-NO" sz="1600" dirty="0" smtClean="0"/>
              <a:t>or</a:t>
            </a:r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1652588" y="3087688"/>
          <a:ext cx="4851400" cy="365125"/>
        </p:xfrm>
        <a:graphic>
          <a:graphicData uri="http://schemas.openxmlformats.org/presentationml/2006/ole">
            <p:oleObj spid="_x0000_s10245" name="Equation" r:id="rId6" imgW="3200400" imgH="241300" progId="Equation.3">
              <p:embed/>
            </p:oleObj>
          </a:graphicData>
        </a:graphic>
      </p:graphicFrame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1763688" y="4293096"/>
          <a:ext cx="6662738" cy="671513"/>
        </p:xfrm>
        <a:graphic>
          <a:graphicData uri="http://schemas.openxmlformats.org/presentationml/2006/ole">
            <p:oleObj spid="_x0000_s10246" name="Equation" r:id="rId7" imgW="4394200" imgH="444500" progId="Equation.3">
              <p:embed/>
            </p:oleObj>
          </a:graphicData>
        </a:graphic>
      </p:graphicFrame>
      <p:sp>
        <p:nvSpPr>
          <p:cNvPr id="20" name="TekstSylinder 19"/>
          <p:cNvSpPr txBox="1"/>
          <p:nvPr/>
        </p:nvSpPr>
        <p:spPr>
          <a:xfrm>
            <a:off x="899592" y="465313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Numerical</a:t>
            </a:r>
            <a:r>
              <a:rPr lang="nb-NO" sz="1600" dirty="0" smtClean="0"/>
              <a:t> software is used to </a:t>
            </a:r>
            <a:r>
              <a:rPr lang="nb-NO" sz="1600" dirty="0" err="1" smtClean="0"/>
              <a:t>optimize</a:t>
            </a:r>
            <a:r>
              <a:rPr lang="nb-NO" sz="1600" dirty="0" smtClean="0"/>
              <a:t> (1.13).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McCullagh</a:t>
            </a:r>
            <a:r>
              <a:rPr lang="nb-NO" sz="1600" dirty="0" smtClean="0"/>
              <a:t> and </a:t>
            </a:r>
            <a:r>
              <a:rPr lang="nb-NO" sz="1600" dirty="0" err="1" smtClean="0"/>
              <a:t>Nelder</a:t>
            </a:r>
            <a:r>
              <a:rPr lang="nb-NO" sz="1600" dirty="0" smtClean="0"/>
              <a:t> (1989) </a:t>
            </a:r>
            <a:r>
              <a:rPr lang="nb-NO" sz="1600" dirty="0" err="1" smtClean="0"/>
              <a:t>proved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L(b</a:t>
            </a:r>
            <a:r>
              <a:rPr lang="nb-NO" sz="1000" dirty="0" smtClean="0"/>
              <a:t>0</a:t>
            </a:r>
            <a:r>
              <a:rPr lang="nb-NO" sz="1600" dirty="0" smtClean="0"/>
              <a:t>,...,b</a:t>
            </a:r>
            <a:r>
              <a:rPr lang="nb-NO" sz="1050" dirty="0" smtClean="0"/>
              <a:t>v</a:t>
            </a:r>
            <a:r>
              <a:rPr lang="nb-NO" sz="1600" dirty="0" smtClean="0"/>
              <a:t>) is a </a:t>
            </a:r>
            <a:r>
              <a:rPr lang="nb-NO" sz="1600" dirty="0" err="1" smtClean="0"/>
              <a:t>convex</a:t>
            </a:r>
            <a:r>
              <a:rPr lang="nb-NO" sz="1600" dirty="0" smtClean="0"/>
              <a:t> </a:t>
            </a:r>
            <a:r>
              <a:rPr lang="nb-NO" sz="1600" dirty="0" err="1" smtClean="0"/>
              <a:t>surface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a single </a:t>
            </a:r>
            <a:r>
              <a:rPr lang="nb-NO" sz="1600" dirty="0" err="1" smtClean="0"/>
              <a:t>maximum</a:t>
            </a:r>
            <a:endParaRPr lang="nb-NO" sz="1600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Therefore</a:t>
            </a:r>
            <a:r>
              <a:rPr lang="nb-NO" sz="1600" dirty="0" smtClean="0"/>
              <a:t> </a:t>
            </a:r>
            <a:r>
              <a:rPr lang="nb-NO" sz="1600" dirty="0" err="1" smtClean="0"/>
              <a:t>optimization</a:t>
            </a:r>
            <a:r>
              <a:rPr lang="nb-NO" sz="1600" dirty="0" smtClean="0"/>
              <a:t> is straight forward. </a:t>
            </a:r>
          </a:p>
        </p:txBody>
      </p:sp>
      <p:sp>
        <p:nvSpPr>
          <p:cNvPr id="21" name="TekstSylinder 20"/>
          <p:cNvSpPr txBox="1"/>
          <p:nvPr/>
        </p:nvSpPr>
        <p:spPr>
          <a:xfrm>
            <a:off x="8387408" y="4437112"/>
            <a:ext cx="756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smtClean="0"/>
              <a:t>(1.13)</a:t>
            </a:r>
          </a:p>
        </p:txBody>
      </p:sp>
      <p:grpSp>
        <p:nvGrpSpPr>
          <p:cNvPr id="8" name="Gruppe 15"/>
          <p:cNvGrpSpPr/>
          <p:nvPr/>
        </p:nvGrpSpPr>
        <p:grpSpPr>
          <a:xfrm>
            <a:off x="7355160" y="123403"/>
            <a:ext cx="1512168" cy="1207616"/>
            <a:chOff x="1547664" y="1844824"/>
            <a:chExt cx="4680520" cy="3024336"/>
          </a:xfrm>
        </p:grpSpPr>
        <p:sp>
          <p:nvSpPr>
            <p:cNvPr id="18" name="Avrundet rektangel 17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</a:t>
              </a:r>
              <a:r>
                <a:rPr lang="nb-NO" sz="800" dirty="0" err="1" smtClean="0"/>
                <a:t>model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22" name="Avrundet rektangel 21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Why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regression</a:t>
              </a:r>
              <a:r>
                <a:rPr lang="nb-NO" sz="800" dirty="0" smtClean="0"/>
                <a:t>?</a:t>
              </a:r>
            </a:p>
          </p:txBody>
        </p:sp>
        <p:sp>
          <p:nvSpPr>
            <p:cNvPr id="23" name="Avrundet rektangel 22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Repetition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of</a:t>
              </a:r>
              <a:r>
                <a:rPr lang="nb-NO" sz="800" dirty="0" smtClean="0"/>
                <a:t> GLM</a:t>
              </a:r>
            </a:p>
          </p:txBody>
        </p:sp>
        <p:sp>
          <p:nvSpPr>
            <p:cNvPr id="24" name="Avrundet rektangel 23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fair </a:t>
              </a:r>
              <a:r>
                <a:rPr lang="nb-NO" sz="800" dirty="0" err="1" smtClean="0"/>
                <a:t>price</a:t>
              </a:r>
              <a:endParaRPr lang="nb-NO" sz="800" dirty="0" smtClean="0"/>
            </a:p>
          </p:txBody>
        </p:sp>
      </p:grpSp>
      <p:sp>
        <p:nvSpPr>
          <p:cNvPr id="25" name="Ellipse 24"/>
          <p:cNvSpPr/>
          <p:nvPr/>
        </p:nvSpPr>
        <p:spPr>
          <a:xfrm>
            <a:off x="7355160" y="375846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756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Repetition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15</a:t>
            </a:fld>
            <a:endParaRPr lang="nb-NO" dirty="0"/>
          </a:p>
        </p:txBody>
      </p:sp>
      <p:sp>
        <p:nvSpPr>
          <p:cNvPr id="12" name="Avrundet rektangel 11"/>
          <p:cNvSpPr/>
          <p:nvPr/>
        </p:nvSpPr>
        <p:spPr>
          <a:xfrm>
            <a:off x="1547664" y="3800057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Skewness</a:t>
            </a:r>
            <a:endParaRPr lang="nb-NO" sz="1200" dirty="0" smtClean="0"/>
          </a:p>
        </p:txBody>
      </p:sp>
      <p:sp>
        <p:nvSpPr>
          <p:cNvPr id="13" name="Avrundet rektangel 12"/>
          <p:cNvSpPr/>
          <p:nvPr/>
        </p:nvSpPr>
        <p:spPr>
          <a:xfrm>
            <a:off x="1547664" y="4916016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r>
              <a:rPr lang="nb-NO" sz="1200" dirty="0" smtClean="0"/>
              <a:t>: </a:t>
            </a:r>
            <a:r>
              <a:rPr lang="nb-NO" sz="1200" dirty="0" err="1" smtClean="0"/>
              <a:t>the</a:t>
            </a:r>
            <a:r>
              <a:rPr lang="nb-NO" sz="1200" dirty="0" smtClean="0"/>
              <a:t> log normal </a:t>
            </a:r>
            <a:r>
              <a:rPr lang="nb-NO" sz="1200" dirty="0" err="1" smtClean="0"/>
              <a:t>family</a:t>
            </a:r>
            <a:endParaRPr lang="nb-NO" sz="1200" dirty="0" smtClean="0"/>
          </a:p>
        </p:txBody>
      </p:sp>
      <p:sp>
        <p:nvSpPr>
          <p:cNvPr id="14" name="Avrundet rektangel 13"/>
          <p:cNvSpPr/>
          <p:nvPr/>
        </p:nvSpPr>
        <p:spPr>
          <a:xfrm>
            <a:off x="1547664" y="5475952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</a:pP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r>
              <a:rPr lang="nb-NO" sz="1200" dirty="0" smtClean="0"/>
              <a:t>: </a:t>
            </a:r>
            <a:r>
              <a:rPr lang="nb-NO" sz="1200" dirty="0" err="1" smtClean="0"/>
              <a:t>the</a:t>
            </a:r>
            <a:r>
              <a:rPr lang="nb-NO" sz="1200" dirty="0" smtClean="0"/>
              <a:t> gamma </a:t>
            </a:r>
            <a:r>
              <a:rPr lang="nb-NO" sz="1200" dirty="0" err="1" smtClean="0"/>
              <a:t>family</a:t>
            </a:r>
            <a:endParaRPr lang="nb-NO" sz="1200" dirty="0" smtClean="0"/>
          </a:p>
        </p:txBody>
      </p:sp>
      <p:sp>
        <p:nvSpPr>
          <p:cNvPr id="16" name="Avrundet rektangel 11"/>
          <p:cNvSpPr/>
          <p:nvPr/>
        </p:nvSpPr>
        <p:spPr>
          <a:xfrm>
            <a:off x="1547664" y="3259832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Shifted</a:t>
            </a:r>
            <a:r>
              <a:rPr lang="nb-NO" sz="1200" dirty="0" smtClean="0"/>
              <a:t> </a:t>
            </a:r>
            <a:r>
              <a:rPr lang="nb-NO" sz="1200" dirty="0" err="1" smtClean="0"/>
              <a:t>distributions</a:t>
            </a:r>
            <a:endParaRPr lang="nb-NO" sz="1200" dirty="0" smtClean="0"/>
          </a:p>
        </p:txBody>
      </p:sp>
      <p:sp>
        <p:nvSpPr>
          <p:cNvPr id="17" name="Avrundet rektangel 11"/>
          <p:cNvSpPr/>
          <p:nvPr/>
        </p:nvSpPr>
        <p:spPr>
          <a:xfrm>
            <a:off x="1547664" y="2725843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Fitting a </a:t>
            </a:r>
            <a:r>
              <a:rPr lang="nb-NO" sz="1200" dirty="0" err="1" smtClean="0"/>
              <a:t>scale</a:t>
            </a:r>
            <a:r>
              <a:rPr lang="nb-NO" sz="1200" dirty="0" smtClean="0"/>
              <a:t> </a:t>
            </a:r>
            <a:r>
              <a:rPr lang="nb-NO" sz="1200" dirty="0" err="1" smtClean="0"/>
              <a:t>family</a:t>
            </a:r>
            <a:endParaRPr lang="nb-NO" sz="1200" dirty="0" smtClean="0"/>
          </a:p>
        </p:txBody>
      </p:sp>
      <p:sp>
        <p:nvSpPr>
          <p:cNvPr id="18" name="Avrundet rektangel 11"/>
          <p:cNvSpPr/>
          <p:nvPr/>
        </p:nvSpPr>
        <p:spPr>
          <a:xfrm>
            <a:off x="1547664" y="2182830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Scale</a:t>
            </a:r>
            <a:r>
              <a:rPr lang="nb-NO" sz="1200" dirty="0" smtClean="0"/>
              <a:t> families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distributions</a:t>
            </a:r>
            <a:endParaRPr lang="nb-NO" sz="1200" dirty="0" smtClean="0"/>
          </a:p>
        </p:txBody>
      </p:sp>
      <p:sp>
        <p:nvSpPr>
          <p:cNvPr id="19" name="Avrundet rektangel 11"/>
          <p:cNvSpPr/>
          <p:nvPr/>
        </p:nvSpPr>
        <p:spPr>
          <a:xfrm>
            <a:off x="1547664" y="1650834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Non </a:t>
            </a: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modelling</a:t>
            </a:r>
            <a:endParaRPr lang="nb-NO" sz="1200" dirty="0" smtClean="0"/>
          </a:p>
        </p:txBody>
      </p:sp>
      <p:sp>
        <p:nvSpPr>
          <p:cNvPr id="20" name="Avrundet rektangel 11"/>
          <p:cNvSpPr/>
          <p:nvPr/>
        </p:nvSpPr>
        <p:spPr>
          <a:xfrm>
            <a:off x="1547664" y="1113727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</a:t>
            </a:r>
            <a:r>
              <a:rPr lang="nb-NO" sz="1200" dirty="0" err="1" smtClean="0"/>
              <a:t>concept</a:t>
            </a:r>
            <a:endParaRPr lang="nb-NO" sz="1200" dirty="0" smtClean="0"/>
          </a:p>
        </p:txBody>
      </p:sp>
      <p:sp>
        <p:nvSpPr>
          <p:cNvPr id="21" name="Avrundet rektangel 12"/>
          <p:cNvSpPr/>
          <p:nvPr/>
        </p:nvSpPr>
        <p:spPr>
          <a:xfrm>
            <a:off x="1547664" y="4365104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Non </a:t>
            </a: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endParaRPr lang="nb-NO" sz="1200" dirty="0" smtClean="0"/>
          </a:p>
        </p:txBody>
      </p:sp>
      <p:sp>
        <p:nvSpPr>
          <p:cNvPr id="22" name="Avrundet rektangel 13"/>
          <p:cNvSpPr/>
          <p:nvPr/>
        </p:nvSpPr>
        <p:spPr>
          <a:xfrm>
            <a:off x="1547664" y="6046110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</a:pP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r>
              <a:rPr lang="nb-NO" sz="1200" dirty="0" smtClean="0"/>
              <a:t>: fitting </a:t>
            </a:r>
            <a:r>
              <a:rPr lang="nb-NO" sz="1200" dirty="0" err="1" smtClean="0"/>
              <a:t>the</a:t>
            </a:r>
            <a:r>
              <a:rPr lang="nb-NO" sz="1200" dirty="0" smtClean="0"/>
              <a:t> gamma</a:t>
            </a:r>
          </a:p>
        </p:txBody>
      </p:sp>
    </p:spTree>
    <p:extLst>
      <p:ext uri="{BB962C8B-B14F-4D97-AF65-F5344CB8AC3E}">
        <p14:creationId xmlns:p14="http://schemas.microsoft.com/office/powerpoint/2010/main" xmlns="" val="12875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32210"/>
            <a:ext cx="7848699" cy="936203"/>
          </a:xfrm>
        </p:spPr>
        <p:txBody>
          <a:bodyPr>
            <a:noAutofit/>
          </a:bodyPr>
          <a:lstStyle/>
          <a:p>
            <a:pPr algn="l"/>
            <a:r>
              <a:rPr lang="nb-NO" sz="2800" dirty="0" err="1" smtClean="0"/>
              <a:t>Claim</a:t>
            </a:r>
            <a:r>
              <a:rPr lang="nb-NO" sz="2800" dirty="0" smtClean="0"/>
              <a:t> </a:t>
            </a:r>
            <a:r>
              <a:rPr lang="nb-NO" sz="2800" dirty="0" err="1" smtClean="0"/>
              <a:t>severity</a:t>
            </a:r>
            <a:r>
              <a:rPr lang="nb-NO" sz="2800" dirty="0" smtClean="0"/>
              <a:t> </a:t>
            </a:r>
            <a:r>
              <a:rPr lang="nb-NO" sz="2800" dirty="0" err="1" smtClean="0"/>
              <a:t>modelling</a:t>
            </a:r>
            <a:r>
              <a:rPr lang="nb-NO" sz="2800" dirty="0" smtClean="0"/>
              <a:t> is </a:t>
            </a:r>
            <a:r>
              <a:rPr lang="nb-NO" sz="2800" dirty="0" err="1" smtClean="0"/>
              <a:t>about</a:t>
            </a:r>
            <a:r>
              <a:rPr lang="nb-NO" sz="2800" dirty="0" smtClean="0"/>
              <a:t> </a:t>
            </a:r>
            <a:br>
              <a:rPr lang="nb-NO" sz="2800" dirty="0" smtClean="0"/>
            </a:br>
            <a:r>
              <a:rPr lang="nb-NO" sz="2800" dirty="0" err="1" smtClean="0"/>
              <a:t>describing</a:t>
            </a:r>
            <a:r>
              <a:rPr lang="nb-NO" sz="2800" dirty="0" smtClean="0"/>
              <a:t> </a:t>
            </a:r>
            <a:r>
              <a:rPr lang="nb-NO" sz="2800" dirty="0" err="1" smtClean="0"/>
              <a:t>the</a:t>
            </a:r>
            <a:r>
              <a:rPr lang="nb-NO" sz="2800" dirty="0" smtClean="0"/>
              <a:t> </a:t>
            </a:r>
            <a:r>
              <a:rPr lang="nb-NO" sz="2800" dirty="0" err="1" smtClean="0"/>
              <a:t>variation</a:t>
            </a:r>
            <a:r>
              <a:rPr lang="nb-NO" sz="2800" dirty="0" smtClean="0"/>
              <a:t> in </a:t>
            </a:r>
            <a:r>
              <a:rPr lang="nb-NO" sz="2800" dirty="0" err="1" smtClean="0"/>
              <a:t>claim</a:t>
            </a:r>
            <a:r>
              <a:rPr lang="nb-NO" sz="2800" dirty="0" smtClean="0"/>
              <a:t> </a:t>
            </a:r>
            <a:r>
              <a:rPr lang="nb-NO" sz="2800" dirty="0" err="1" smtClean="0"/>
              <a:t>size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16</a:t>
            </a:fld>
            <a:endParaRPr lang="nb-NO" dirty="0"/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057701" cy="326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1115616" y="1340768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graph</a:t>
            </a:r>
            <a:r>
              <a:rPr lang="nb-NO" sz="1600" dirty="0" smtClean="0"/>
              <a:t> </a:t>
            </a:r>
            <a:r>
              <a:rPr lang="nb-NO" sz="1600" dirty="0" err="1" smtClean="0"/>
              <a:t>below</a:t>
            </a:r>
            <a:r>
              <a:rPr lang="nb-NO" sz="1600" dirty="0" smtClean="0"/>
              <a:t> shows </a:t>
            </a:r>
            <a:r>
              <a:rPr lang="nb-NO" sz="1600" dirty="0" err="1" smtClean="0"/>
              <a:t>how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size</a:t>
            </a:r>
            <a:r>
              <a:rPr lang="nb-NO" sz="1600" dirty="0" smtClean="0"/>
              <a:t> </a:t>
            </a:r>
            <a:r>
              <a:rPr lang="nb-NO" sz="1600" dirty="0" err="1" smtClean="0"/>
              <a:t>varies</a:t>
            </a:r>
            <a:r>
              <a:rPr lang="nb-NO" sz="1600" dirty="0" smtClean="0"/>
              <a:t> for fire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for houses</a:t>
            </a:r>
            <a:endParaRPr lang="nb-NO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graph</a:t>
            </a:r>
            <a:r>
              <a:rPr lang="nb-NO" sz="1600" dirty="0" smtClean="0"/>
              <a:t> shows data up to </a:t>
            </a:r>
            <a:r>
              <a:rPr lang="nb-NO" sz="1600" dirty="0" err="1" smtClean="0"/>
              <a:t>the</a:t>
            </a:r>
            <a:r>
              <a:rPr lang="nb-NO" sz="1600" dirty="0" smtClean="0"/>
              <a:t> 88th </a:t>
            </a:r>
            <a:r>
              <a:rPr lang="nb-NO" sz="1600" dirty="0" err="1" smtClean="0"/>
              <a:t>percentile</a:t>
            </a:r>
            <a:endParaRPr lang="nb-NO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2924944"/>
            <a:ext cx="3970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does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r>
              <a:rPr lang="nb-NO" dirty="0" smtClean="0"/>
              <a:t> </a:t>
            </a:r>
            <a:r>
              <a:rPr lang="nb-NO" dirty="0" err="1" smtClean="0"/>
              <a:t>vary</a:t>
            </a:r>
            <a:r>
              <a:rPr lang="nb-NO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variation</a:t>
            </a:r>
            <a:r>
              <a:rPr lang="nb-NO" dirty="0" smtClean="0"/>
              <a:t> be </a:t>
            </a:r>
            <a:r>
              <a:rPr lang="nb-NO" dirty="0" err="1" smtClean="0"/>
              <a:t>modelled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16" name="TextBox 15"/>
          <p:cNvSpPr txBox="1"/>
          <p:nvPr/>
        </p:nvSpPr>
        <p:spPr>
          <a:xfrm>
            <a:off x="1259632" y="5302949"/>
            <a:ext cx="7754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err="1" smtClean="0"/>
              <a:t>Truncation</a:t>
            </a:r>
            <a:r>
              <a:rPr lang="nb-NO" dirty="0" smtClean="0"/>
              <a:t> is </a:t>
            </a:r>
            <a:r>
              <a:rPr lang="nb-NO" dirty="0" err="1" smtClean="0"/>
              <a:t>necessary</a:t>
            </a:r>
            <a:r>
              <a:rPr lang="nb-NO" dirty="0" smtClean="0"/>
              <a:t> (large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rare and </a:t>
            </a:r>
            <a:r>
              <a:rPr lang="nb-NO" dirty="0" err="1" smtClean="0"/>
              <a:t>disturb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picture</a:t>
            </a:r>
            <a:r>
              <a:rPr lang="nb-NO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0-claims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occur</a:t>
            </a:r>
            <a:r>
              <a:rPr lang="nb-NO" dirty="0" smtClean="0"/>
              <a:t> (</a:t>
            </a:r>
            <a:r>
              <a:rPr lang="nb-NO" dirty="0" err="1" smtClean="0"/>
              <a:t>because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deductibles</a:t>
            </a:r>
            <a:r>
              <a:rPr lang="nb-NO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Two </a:t>
            </a:r>
            <a:r>
              <a:rPr lang="nb-NO" dirty="0" err="1" smtClean="0"/>
              <a:t>approaches</a:t>
            </a:r>
            <a:r>
              <a:rPr lang="nb-NO" dirty="0" smtClean="0"/>
              <a:t> to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r>
              <a:rPr lang="nb-NO" dirty="0" smtClean="0"/>
              <a:t> </a:t>
            </a:r>
            <a:r>
              <a:rPr lang="nb-NO" dirty="0" err="1" smtClean="0"/>
              <a:t>modelling</a:t>
            </a:r>
            <a:r>
              <a:rPr lang="nb-NO" dirty="0" smtClean="0"/>
              <a:t> – </a:t>
            </a:r>
            <a:r>
              <a:rPr lang="nb-NO" dirty="0" err="1" smtClean="0"/>
              <a:t>non-parametric</a:t>
            </a:r>
            <a:r>
              <a:rPr lang="nb-NO" dirty="0" smtClean="0"/>
              <a:t> and </a:t>
            </a:r>
            <a:r>
              <a:rPr lang="nb-NO" dirty="0" err="1" smtClean="0"/>
              <a:t>parametric</a:t>
            </a:r>
            <a:endParaRPr lang="nb-NO" dirty="0"/>
          </a:p>
        </p:txBody>
      </p:sp>
      <p:sp>
        <p:nvSpPr>
          <p:cNvPr id="17" name="Avrundet rektangel 11"/>
          <p:cNvSpPr/>
          <p:nvPr/>
        </p:nvSpPr>
        <p:spPr>
          <a:xfrm>
            <a:off x="7092280" y="476672"/>
            <a:ext cx="1872208" cy="3851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</a:t>
            </a:r>
            <a:r>
              <a:rPr lang="nb-NO" sz="1200" dirty="0" err="1" smtClean="0"/>
              <a:t>concept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87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/>
          <p:cNvSpPr txBox="1"/>
          <p:nvPr/>
        </p:nvSpPr>
        <p:spPr>
          <a:xfrm>
            <a:off x="971600" y="1484784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size</a:t>
            </a:r>
            <a:r>
              <a:rPr lang="nb-NO" sz="1600" dirty="0" smtClean="0"/>
              <a:t> </a:t>
            </a:r>
            <a:r>
              <a:rPr lang="nb-NO" sz="1600" dirty="0" err="1" smtClean="0"/>
              <a:t>modelling</a:t>
            </a:r>
            <a:r>
              <a:rPr lang="nb-NO" sz="1600" dirty="0" smtClean="0"/>
              <a:t>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</a:t>
            </a:r>
            <a:r>
              <a:rPr lang="nb-NO" sz="1600" i="1" dirty="0" err="1" smtClean="0"/>
              <a:t>non-parametric</a:t>
            </a:r>
            <a:r>
              <a:rPr lang="nb-NO" sz="1600" dirty="0" smtClean="0"/>
              <a:t> </a:t>
            </a:r>
            <a:r>
              <a:rPr lang="nb-NO" sz="1600" dirty="0" err="1" smtClean="0"/>
              <a:t>where</a:t>
            </a:r>
            <a:r>
              <a:rPr lang="nb-NO" sz="1600" dirty="0" smtClean="0"/>
              <a:t> </a:t>
            </a:r>
            <a:r>
              <a:rPr lang="nb-NO" sz="1600" dirty="0" err="1" smtClean="0"/>
              <a:t>each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z</a:t>
            </a:r>
            <a:r>
              <a:rPr lang="nb-NO" sz="1050" dirty="0" err="1" smtClean="0"/>
              <a:t>i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past</a:t>
            </a:r>
            <a:r>
              <a:rPr lang="nb-NO" sz="1600" dirty="0" smtClean="0"/>
              <a:t> is </a:t>
            </a:r>
            <a:r>
              <a:rPr lang="nb-NO" sz="1600" dirty="0" err="1" smtClean="0"/>
              <a:t>assigned</a:t>
            </a:r>
            <a:r>
              <a:rPr lang="nb-NO" sz="1600" dirty="0" smtClean="0"/>
              <a:t> a </a:t>
            </a:r>
            <a:r>
              <a:rPr lang="nb-NO" sz="1600" dirty="0" err="1" smtClean="0"/>
              <a:t>probability</a:t>
            </a:r>
            <a:r>
              <a:rPr lang="nb-NO" sz="1600" dirty="0" smtClean="0"/>
              <a:t> 1/n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re-appearing</a:t>
            </a:r>
            <a:r>
              <a:rPr lang="nb-NO" sz="1600" dirty="0" smtClean="0"/>
              <a:t>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future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A </a:t>
            </a:r>
            <a:r>
              <a:rPr lang="nb-NO" sz="1600" dirty="0" err="1" smtClean="0"/>
              <a:t>new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 is </a:t>
            </a:r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  <a:r>
              <a:rPr lang="nb-NO" sz="1600" dirty="0" err="1" smtClean="0"/>
              <a:t>envisaged</a:t>
            </a:r>
            <a:r>
              <a:rPr lang="nb-NO" sz="1600" dirty="0" smtClean="0"/>
              <a:t> as a random variable     for </a:t>
            </a:r>
            <a:r>
              <a:rPr lang="nb-NO" sz="1600" dirty="0" err="1" smtClean="0"/>
              <a:t>which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This is an </a:t>
            </a:r>
            <a:r>
              <a:rPr lang="nb-NO" sz="1600" dirty="0" err="1" smtClean="0"/>
              <a:t>entirely</a:t>
            </a:r>
            <a:r>
              <a:rPr lang="nb-NO" sz="1600" dirty="0" smtClean="0"/>
              <a:t> proper </a:t>
            </a:r>
            <a:r>
              <a:rPr lang="nb-NO" sz="1600" dirty="0" err="1" smtClean="0"/>
              <a:t>probability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distribution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It is </a:t>
            </a:r>
            <a:r>
              <a:rPr lang="nb-NO" sz="1600" dirty="0" err="1" smtClean="0"/>
              <a:t>known</a:t>
            </a:r>
            <a:r>
              <a:rPr lang="nb-NO" sz="1600" dirty="0" smtClean="0"/>
              <a:t> as </a:t>
            </a:r>
            <a:r>
              <a:rPr lang="nb-NO" sz="1600" i="1" dirty="0" err="1" smtClean="0"/>
              <a:t>the</a:t>
            </a:r>
            <a:r>
              <a:rPr lang="nb-NO" sz="1600" i="1" dirty="0" smtClean="0"/>
              <a:t> </a:t>
            </a:r>
            <a:r>
              <a:rPr lang="nb-NO" sz="1600" i="1" dirty="0" err="1" smtClean="0"/>
              <a:t>empirical</a:t>
            </a:r>
            <a:r>
              <a:rPr lang="nb-NO" sz="1600" i="1" dirty="0" smtClean="0"/>
              <a:t> </a:t>
            </a:r>
            <a:r>
              <a:rPr lang="nb-NO" sz="1600" i="1" dirty="0" err="1" smtClean="0"/>
              <a:t>distribution</a:t>
            </a:r>
            <a:r>
              <a:rPr lang="nb-NO" sz="1600" dirty="0" smtClean="0"/>
              <a:t> and </a:t>
            </a:r>
            <a:r>
              <a:rPr lang="nb-NO" sz="1600" dirty="0" err="1" smtClean="0"/>
              <a:t>will</a:t>
            </a:r>
            <a:r>
              <a:rPr lang="nb-NO" sz="1600" dirty="0" smtClean="0"/>
              <a:t> be </a:t>
            </a:r>
            <a:r>
              <a:rPr lang="nb-NO" sz="1600" dirty="0" err="1" smtClean="0"/>
              <a:t>useful</a:t>
            </a:r>
            <a:r>
              <a:rPr lang="nb-NO" sz="1600" dirty="0" smtClean="0"/>
              <a:t> in </a:t>
            </a:r>
            <a:r>
              <a:rPr lang="nb-NO" sz="1600" dirty="0" err="1" smtClean="0"/>
              <a:t>Section</a:t>
            </a:r>
            <a:r>
              <a:rPr lang="nb-NO" sz="1600" dirty="0" smtClean="0"/>
              <a:t> 9.5. 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614" y="347065"/>
            <a:ext cx="7848699" cy="936203"/>
          </a:xfrm>
        </p:spPr>
        <p:txBody>
          <a:bodyPr>
            <a:noAutofit/>
          </a:bodyPr>
          <a:lstStyle/>
          <a:p>
            <a:pPr algn="l"/>
            <a:r>
              <a:rPr lang="nb-NO" sz="2800" dirty="0" err="1" smtClean="0"/>
              <a:t>Non-parametric</a:t>
            </a:r>
            <a:r>
              <a:rPr lang="nb-NO" sz="2800" dirty="0" smtClean="0"/>
              <a:t> </a:t>
            </a:r>
            <a:r>
              <a:rPr lang="nb-NO" sz="2800" dirty="0" err="1" smtClean="0"/>
              <a:t>modelling</a:t>
            </a:r>
            <a:r>
              <a:rPr lang="nb-NO" sz="2800" dirty="0" smtClean="0"/>
              <a:t> </a:t>
            </a:r>
            <a:br>
              <a:rPr lang="nb-NO" sz="2800" dirty="0" smtClean="0"/>
            </a:br>
            <a:r>
              <a:rPr lang="nb-NO" sz="2800" dirty="0" err="1" smtClean="0"/>
              <a:t>can</a:t>
            </a:r>
            <a:r>
              <a:rPr lang="nb-NO" sz="2800" dirty="0" smtClean="0"/>
              <a:t> be </a:t>
            </a:r>
            <a:r>
              <a:rPr lang="nb-NO" sz="2800" dirty="0" err="1" smtClean="0"/>
              <a:t>useful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17</a:t>
            </a:fld>
            <a:endParaRPr lang="nb-NO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85535715"/>
              </p:ext>
            </p:extLst>
          </p:nvPr>
        </p:nvGraphicFramePr>
        <p:xfrm>
          <a:off x="1907704" y="2348880"/>
          <a:ext cx="2484809" cy="599189"/>
        </p:xfrm>
        <a:graphic>
          <a:graphicData uri="http://schemas.openxmlformats.org/presentationml/2006/ole">
            <p:oleObj spid="_x0000_s27650" name="Equation" r:id="rId3" imgW="1625400" imgH="39348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723013"/>
              </p:ext>
            </p:extLst>
          </p:nvPr>
        </p:nvGraphicFramePr>
        <p:xfrm>
          <a:off x="6012160" y="2060848"/>
          <a:ext cx="160337" cy="215900"/>
        </p:xfrm>
        <a:graphic>
          <a:graphicData uri="http://schemas.openxmlformats.org/presentationml/2006/ole">
            <p:oleObj spid="_x0000_s27651" name="Equation" r:id="rId4" imgW="152280" imgH="203040" progId="Equation.3">
              <p:embed/>
            </p:oleObj>
          </a:graphicData>
        </a:graphic>
      </p:graphicFrame>
      <p:sp>
        <p:nvSpPr>
          <p:cNvPr id="27" name="Avrundet rektangel 11"/>
          <p:cNvSpPr/>
          <p:nvPr/>
        </p:nvSpPr>
        <p:spPr>
          <a:xfrm>
            <a:off x="6444208" y="404664"/>
            <a:ext cx="2520280" cy="3352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Non </a:t>
            </a: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modelling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2529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/>
          <p:cNvSpPr txBox="1"/>
          <p:nvPr/>
        </p:nvSpPr>
        <p:spPr>
          <a:xfrm>
            <a:off x="971600" y="1484784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All sensible </a:t>
            </a:r>
            <a:r>
              <a:rPr lang="nb-NO" sz="1600" dirty="0" err="1" smtClean="0"/>
              <a:t>parametric</a:t>
            </a:r>
            <a:r>
              <a:rPr lang="nb-NO" sz="1600" dirty="0" smtClean="0"/>
              <a:t> </a:t>
            </a:r>
            <a:r>
              <a:rPr lang="nb-NO" sz="1600" dirty="0" err="1" smtClean="0"/>
              <a:t>models</a:t>
            </a:r>
            <a:r>
              <a:rPr lang="nb-NO" sz="1600" dirty="0" smtClean="0"/>
              <a:t> for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size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form</a:t>
            </a: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and Z</a:t>
            </a:r>
            <a:r>
              <a:rPr lang="nb-NO" sz="1050" dirty="0" smtClean="0"/>
              <a:t>0</a:t>
            </a:r>
            <a:r>
              <a:rPr lang="nb-NO" sz="1600" dirty="0" smtClean="0"/>
              <a:t> is a </a:t>
            </a:r>
            <a:r>
              <a:rPr lang="nb-NO" sz="1600" dirty="0" err="1" smtClean="0"/>
              <a:t>standardized</a:t>
            </a:r>
            <a:r>
              <a:rPr lang="nb-NO" sz="1600" dirty="0" smtClean="0"/>
              <a:t> </a:t>
            </a:r>
            <a:r>
              <a:rPr lang="nb-NO" sz="1600" dirty="0" err="1" smtClean="0"/>
              <a:t>random</a:t>
            </a:r>
            <a:r>
              <a:rPr lang="nb-NO" sz="1600" dirty="0" smtClean="0"/>
              <a:t> variable </a:t>
            </a:r>
            <a:r>
              <a:rPr lang="nb-NO" sz="1600" dirty="0" err="1" smtClean="0"/>
              <a:t>corresponding</a:t>
            </a:r>
            <a:r>
              <a:rPr lang="nb-NO" sz="1600" dirty="0" smtClean="0"/>
              <a:t> to           .	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large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scale</a:t>
            </a:r>
            <a:r>
              <a:rPr lang="nb-NO" sz="1600" dirty="0" smtClean="0"/>
              <a:t> parameter, </a:t>
            </a:r>
            <a:r>
              <a:rPr lang="nb-NO" sz="1600" dirty="0" err="1" smtClean="0"/>
              <a:t>the</a:t>
            </a:r>
            <a:r>
              <a:rPr lang="nb-NO" sz="1600" dirty="0" smtClean="0"/>
              <a:t> more </a:t>
            </a:r>
            <a:r>
              <a:rPr lang="nb-NO" sz="1600" dirty="0" err="1" smtClean="0"/>
              <a:t>spread</a:t>
            </a:r>
            <a:r>
              <a:rPr lang="nb-NO" sz="1600" dirty="0" smtClean="0"/>
              <a:t> </a:t>
            </a:r>
            <a:r>
              <a:rPr lang="nb-NO" sz="1600" dirty="0" err="1" smtClean="0"/>
              <a:t>out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distribution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614" y="347065"/>
            <a:ext cx="7848699" cy="936203"/>
          </a:xfrm>
        </p:spPr>
        <p:txBody>
          <a:bodyPr>
            <a:noAutofit/>
          </a:bodyPr>
          <a:lstStyle/>
          <a:p>
            <a:pPr algn="l"/>
            <a:r>
              <a:rPr lang="nb-NO" sz="2800" dirty="0" err="1" smtClean="0"/>
              <a:t>Non-parametric</a:t>
            </a:r>
            <a:r>
              <a:rPr lang="nb-NO" sz="2800" dirty="0" smtClean="0"/>
              <a:t> </a:t>
            </a:r>
            <a:r>
              <a:rPr lang="nb-NO" sz="2800" dirty="0" err="1" smtClean="0"/>
              <a:t>modelling</a:t>
            </a:r>
            <a:r>
              <a:rPr lang="nb-NO" sz="2800" dirty="0" smtClean="0"/>
              <a:t> </a:t>
            </a:r>
            <a:br>
              <a:rPr lang="nb-NO" sz="2800" dirty="0" smtClean="0"/>
            </a:br>
            <a:r>
              <a:rPr lang="nb-NO" sz="2800" dirty="0" err="1" smtClean="0"/>
              <a:t>can</a:t>
            </a:r>
            <a:r>
              <a:rPr lang="nb-NO" sz="2800" dirty="0" smtClean="0"/>
              <a:t> be </a:t>
            </a:r>
            <a:r>
              <a:rPr lang="nb-NO" sz="2800" dirty="0" err="1" smtClean="0"/>
              <a:t>useful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18</a:t>
            </a:fld>
            <a:endParaRPr lang="nb-NO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85535715"/>
              </p:ext>
            </p:extLst>
          </p:nvPr>
        </p:nvGraphicFramePr>
        <p:xfrm>
          <a:off x="1809616" y="3140968"/>
          <a:ext cx="2797780" cy="1969889"/>
        </p:xfrm>
        <a:graphic>
          <a:graphicData uri="http://schemas.openxmlformats.org/presentationml/2006/ole">
            <p:oleObj spid="_x0000_s28674" name="Formel" r:id="rId3" imgW="1295280" imgH="9144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723013"/>
              </p:ext>
            </p:extLst>
          </p:nvPr>
        </p:nvGraphicFramePr>
        <p:xfrm>
          <a:off x="6012160" y="2060848"/>
          <a:ext cx="160337" cy="215900"/>
        </p:xfrm>
        <a:graphic>
          <a:graphicData uri="http://schemas.openxmlformats.org/presentationml/2006/ole">
            <p:oleObj spid="_x0000_s28675" name="Equation" r:id="rId4" imgW="152280" imgH="203040" progId="Equation.3">
              <p:embed/>
            </p:oleObj>
          </a:graphicData>
        </a:graphic>
      </p:graphicFrame>
      <p:sp>
        <p:nvSpPr>
          <p:cNvPr id="27" name="Avrundet rektangel 11"/>
          <p:cNvSpPr/>
          <p:nvPr/>
        </p:nvSpPr>
        <p:spPr>
          <a:xfrm>
            <a:off x="6444208" y="404664"/>
            <a:ext cx="2520280" cy="3352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Scale</a:t>
            </a:r>
            <a:r>
              <a:rPr lang="nb-NO" sz="1200" dirty="0" smtClean="0"/>
              <a:t> families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distributions</a:t>
            </a:r>
            <a:endParaRPr lang="nb-NO" sz="1200" dirty="0" smtClean="0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763688" y="1844824"/>
          <a:ext cx="3568700" cy="342900"/>
        </p:xfrm>
        <a:graphic>
          <a:graphicData uri="http://schemas.openxmlformats.org/presentationml/2006/ole">
            <p:oleObj spid="_x0000_s28676" name="Formel" r:id="rId5" imgW="2336760" imgH="228600" progId="Equation.3">
              <p:embed/>
            </p:oleObj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6660232" y="2249087"/>
          <a:ext cx="533400" cy="304800"/>
        </p:xfrm>
        <a:graphic>
          <a:graphicData uri="http://schemas.openxmlformats.org/presentationml/2006/ole">
            <p:oleObj spid="_x0000_s28677" name="Equation" r:id="rId6" imgW="35532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529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971600" y="1196752"/>
            <a:ext cx="76328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Models for </a:t>
            </a:r>
            <a:r>
              <a:rPr lang="nb-NO" sz="1600" dirty="0" err="1" smtClean="0"/>
              <a:t>scale</a:t>
            </a:r>
            <a:r>
              <a:rPr lang="nb-NO" sz="1600" dirty="0" smtClean="0"/>
              <a:t> families </a:t>
            </a:r>
            <a:r>
              <a:rPr lang="nb-NO" sz="1600" dirty="0" err="1" smtClean="0"/>
              <a:t>satisfy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>
              <a:buClr>
                <a:schemeClr val="accent2"/>
              </a:buClr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r>
              <a:rPr lang="nb-NO" sz="1600" dirty="0" smtClean="0"/>
              <a:t>     </a:t>
            </a:r>
            <a:r>
              <a:rPr lang="nb-NO" sz="1600" dirty="0" err="1" smtClean="0"/>
              <a:t>where</a:t>
            </a:r>
            <a:r>
              <a:rPr lang="nb-NO" sz="1600" dirty="0" smtClean="0"/>
              <a:t>		 	      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distribution</a:t>
            </a:r>
            <a:r>
              <a:rPr lang="nb-NO" sz="1600" dirty="0" smtClean="0"/>
              <a:t> </a:t>
            </a:r>
            <a:r>
              <a:rPr lang="nb-NO" sz="1600" dirty="0" err="1" smtClean="0"/>
              <a:t>functions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Z and Z</a:t>
            </a:r>
            <a:r>
              <a:rPr lang="nb-NO" sz="1050" dirty="0" smtClean="0"/>
              <a:t>0</a:t>
            </a:r>
            <a:r>
              <a:rPr lang="nb-NO" sz="1600" dirty="0" smtClean="0"/>
              <a:t>.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Differentiating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respect</a:t>
            </a:r>
            <a:r>
              <a:rPr lang="nb-NO" sz="1600" dirty="0" smtClean="0"/>
              <a:t> to z </a:t>
            </a:r>
            <a:r>
              <a:rPr lang="nb-NO" sz="1600" dirty="0" err="1" smtClean="0"/>
              <a:t>yields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family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density</a:t>
            </a:r>
            <a:r>
              <a:rPr lang="nb-NO" sz="1600" dirty="0" smtClean="0"/>
              <a:t> </a:t>
            </a:r>
            <a:r>
              <a:rPr lang="nb-NO" sz="1600" dirty="0" err="1" smtClean="0"/>
              <a:t>functions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standard </a:t>
            </a:r>
            <a:r>
              <a:rPr lang="nb-NO" sz="1600" dirty="0" err="1" smtClean="0"/>
              <a:t>way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fitting </a:t>
            </a:r>
            <a:r>
              <a:rPr lang="nb-NO" sz="1600" dirty="0" err="1" smtClean="0"/>
              <a:t>such</a:t>
            </a:r>
            <a:r>
              <a:rPr lang="nb-NO" sz="1600" dirty="0" smtClean="0"/>
              <a:t> </a:t>
            </a:r>
            <a:r>
              <a:rPr lang="nb-NO" sz="1600" dirty="0" err="1" smtClean="0"/>
              <a:t>models</a:t>
            </a:r>
            <a:r>
              <a:rPr lang="nb-NO" sz="1600" dirty="0" smtClean="0"/>
              <a:t> is </a:t>
            </a:r>
            <a:r>
              <a:rPr lang="nb-NO" sz="1600" dirty="0" err="1" smtClean="0"/>
              <a:t>through</a:t>
            </a:r>
            <a:r>
              <a:rPr lang="nb-NO" sz="1600" dirty="0" smtClean="0"/>
              <a:t> </a:t>
            </a:r>
            <a:r>
              <a:rPr lang="nb-NO" sz="1600" dirty="0" err="1" smtClean="0"/>
              <a:t>likelihood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estimation</a:t>
            </a:r>
            <a:r>
              <a:rPr lang="nb-NO" sz="1600" dirty="0" smtClean="0"/>
              <a:t>. If z</a:t>
            </a:r>
            <a:r>
              <a:rPr lang="nb-NO" sz="1100" dirty="0" smtClean="0"/>
              <a:t>1</a:t>
            </a:r>
            <a:r>
              <a:rPr lang="nb-NO" sz="1600" dirty="0" smtClean="0"/>
              <a:t>,…,</a:t>
            </a:r>
            <a:r>
              <a:rPr lang="nb-NO" sz="1600" dirty="0" err="1" smtClean="0"/>
              <a:t>z</a:t>
            </a:r>
            <a:r>
              <a:rPr lang="nb-NO" sz="1100" dirty="0" err="1" smtClean="0"/>
              <a:t>n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historical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,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criterion</a:t>
            </a:r>
            <a:r>
              <a:rPr lang="nb-NO" sz="1600" dirty="0" smtClean="0"/>
              <a:t> </a:t>
            </a:r>
            <a:r>
              <a:rPr lang="nb-NO" sz="1600" dirty="0" err="1" smtClean="0"/>
              <a:t>becomes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3943350" lvl="8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r>
              <a:rPr lang="nb-NO" sz="1600" dirty="0"/>
              <a:t> </a:t>
            </a:r>
            <a:r>
              <a:rPr lang="nb-NO" sz="1600" dirty="0" smtClean="0"/>
              <a:t>     </a:t>
            </a:r>
          </a:p>
          <a:p>
            <a:pPr>
              <a:buClr>
                <a:schemeClr val="accent2"/>
              </a:buClr>
            </a:pPr>
            <a:r>
              <a:rPr lang="nb-NO" sz="1600" dirty="0"/>
              <a:t> </a:t>
            </a:r>
            <a:r>
              <a:rPr lang="nb-NO" sz="1600" dirty="0" smtClean="0"/>
              <a:t>    </a:t>
            </a:r>
            <a:r>
              <a:rPr lang="nb-NO" sz="1600" dirty="0" err="1" smtClean="0"/>
              <a:t>which</a:t>
            </a:r>
            <a:r>
              <a:rPr lang="nb-NO" sz="1600" dirty="0" smtClean="0"/>
              <a:t> is to be </a:t>
            </a:r>
            <a:r>
              <a:rPr lang="nb-NO" sz="1600" dirty="0" err="1" smtClean="0"/>
              <a:t>maximized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respect</a:t>
            </a:r>
            <a:r>
              <a:rPr lang="nb-NO" sz="1600" dirty="0" smtClean="0"/>
              <a:t> to      and </a:t>
            </a:r>
            <a:r>
              <a:rPr lang="nb-NO" sz="1600" dirty="0" err="1" smtClean="0"/>
              <a:t>other</a:t>
            </a:r>
            <a:r>
              <a:rPr lang="nb-NO" sz="1600" dirty="0" smtClean="0"/>
              <a:t> parameters. 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A </a:t>
            </a:r>
            <a:r>
              <a:rPr lang="nb-NO" sz="1600" dirty="0" err="1" smtClean="0"/>
              <a:t>useful</a:t>
            </a:r>
            <a:r>
              <a:rPr lang="nb-NO" sz="1600" dirty="0" smtClean="0"/>
              <a:t> </a:t>
            </a:r>
            <a:r>
              <a:rPr lang="nb-NO" sz="1600" dirty="0" err="1" smtClean="0"/>
              <a:t>extension</a:t>
            </a:r>
            <a:r>
              <a:rPr lang="nb-NO" sz="1600" dirty="0" smtClean="0"/>
              <a:t> covers </a:t>
            </a:r>
            <a:r>
              <a:rPr lang="nb-NO" sz="1600" dirty="0" err="1" smtClean="0"/>
              <a:t>situations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i="1" dirty="0" err="1" smtClean="0"/>
              <a:t>censoring</a:t>
            </a:r>
            <a:r>
              <a:rPr lang="nb-NO" sz="1600" dirty="0" smtClean="0"/>
              <a:t>. </a:t>
            </a:r>
          </a:p>
          <a:p>
            <a:pPr>
              <a:buClr>
                <a:schemeClr val="accent2"/>
              </a:buClr>
            </a:pPr>
            <a:endParaRPr lang="nb-NO" sz="16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Fitting a </a:t>
            </a:r>
            <a:r>
              <a:rPr lang="nb-NO" dirty="0" err="1" smtClean="0"/>
              <a:t>scale</a:t>
            </a:r>
            <a:r>
              <a:rPr lang="nb-NO" dirty="0" smtClean="0"/>
              <a:t> </a:t>
            </a:r>
            <a:r>
              <a:rPr lang="nb-NO" dirty="0" err="1" smtClean="0"/>
              <a:t>family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19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0941"/>
              </p:ext>
            </p:extLst>
          </p:nvPr>
        </p:nvGraphicFramePr>
        <p:xfrm>
          <a:off x="2035844" y="1557338"/>
          <a:ext cx="4624388" cy="347662"/>
        </p:xfrm>
        <a:graphic>
          <a:graphicData uri="http://schemas.openxmlformats.org/presentationml/2006/ole">
            <p:oleObj spid="_x0000_s29698" name="Equation" r:id="rId3" imgW="3022560" imgH="228600" progId="Equation.3">
              <p:embed/>
            </p:oleObj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3585803"/>
              </p:ext>
            </p:extLst>
          </p:nvPr>
        </p:nvGraphicFramePr>
        <p:xfrm>
          <a:off x="2028006" y="1942710"/>
          <a:ext cx="2039938" cy="347662"/>
        </p:xfrm>
        <a:graphic>
          <a:graphicData uri="http://schemas.openxmlformats.org/presentationml/2006/ole">
            <p:oleObj spid="_x0000_s29699" name="Equation" r:id="rId4" imgW="1333440" imgH="228600" progId="Equation.3">
              <p:embed/>
            </p:oleObj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6253333"/>
              </p:ext>
            </p:extLst>
          </p:nvPr>
        </p:nvGraphicFramePr>
        <p:xfrm>
          <a:off x="2059905" y="2492896"/>
          <a:ext cx="5032375" cy="636588"/>
        </p:xfrm>
        <a:graphic>
          <a:graphicData uri="http://schemas.openxmlformats.org/presentationml/2006/ole">
            <p:oleObj spid="_x0000_s29700" name="Equation" r:id="rId5" imgW="3288960" imgH="419040" progId="Equation.3">
              <p:embed/>
            </p:oleObj>
          </a:graphicData>
        </a:graphic>
      </p:graphicFrame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35494146"/>
              </p:ext>
            </p:extLst>
          </p:nvPr>
        </p:nvGraphicFramePr>
        <p:xfrm>
          <a:off x="2124075" y="3719513"/>
          <a:ext cx="3865563" cy="655637"/>
        </p:xfrm>
        <a:graphic>
          <a:graphicData uri="http://schemas.openxmlformats.org/presentationml/2006/ole">
            <p:oleObj spid="_x0000_s29701" name="Equation" r:id="rId6" imgW="2527200" imgH="431640" progId="Equation.3">
              <p:embed/>
            </p:oleObj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62398577"/>
              </p:ext>
            </p:extLst>
          </p:nvPr>
        </p:nvGraphicFramePr>
        <p:xfrm>
          <a:off x="4644008" y="4382356"/>
          <a:ext cx="231775" cy="311150"/>
        </p:xfrm>
        <a:graphic>
          <a:graphicData uri="http://schemas.openxmlformats.org/presentationml/2006/ole">
            <p:oleObj spid="_x0000_s29702" name="Equation" r:id="rId7" imgW="152280" imgH="203040" progId="Equation.3">
              <p:embed/>
            </p:oleObj>
          </a:graphicData>
        </a:graphic>
      </p:graphicFrame>
      <p:sp>
        <p:nvSpPr>
          <p:cNvPr id="19" name="Avrundet rektangel 11"/>
          <p:cNvSpPr/>
          <p:nvPr/>
        </p:nvSpPr>
        <p:spPr>
          <a:xfrm>
            <a:off x="6444208" y="404664"/>
            <a:ext cx="2448272" cy="47412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Fitting a </a:t>
            </a:r>
            <a:r>
              <a:rPr lang="nb-NO" sz="1200" dirty="0" err="1" smtClean="0"/>
              <a:t>scale</a:t>
            </a:r>
            <a:r>
              <a:rPr lang="nb-NO" sz="1200" dirty="0" smtClean="0"/>
              <a:t> </a:t>
            </a:r>
            <a:r>
              <a:rPr lang="nb-NO" sz="1200" dirty="0" err="1" smtClean="0"/>
              <a:t>family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312130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Last </a:t>
            </a:r>
            <a:r>
              <a:rPr lang="nb-NO" dirty="0" err="1" smtClean="0"/>
              <a:t>lecture</a:t>
            </a:r>
            <a:r>
              <a:rPr lang="nb-NO" dirty="0" smtClean="0"/>
              <a:t>….	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nb-NO" dirty="0" err="1" smtClean="0"/>
              <a:t>Exame</a:t>
            </a:r>
            <a:r>
              <a:rPr lang="nb-NO" dirty="0" smtClean="0"/>
              <a:t> 2011 problem 1, 2 and </a:t>
            </a:r>
            <a:r>
              <a:rPr lang="nb-NO" dirty="0" smtClean="0"/>
              <a:t>3 (1.5-2h)</a:t>
            </a:r>
            <a:endParaRPr lang="nb-NO" dirty="0" smtClean="0"/>
          </a:p>
          <a:p>
            <a:r>
              <a:rPr lang="nb-NO" dirty="0" err="1" smtClean="0"/>
              <a:t>Repetition</a:t>
            </a:r>
            <a:r>
              <a:rPr lang="nb-NO" dirty="0" smtClean="0"/>
              <a:t>, </a:t>
            </a:r>
            <a:r>
              <a:rPr lang="nb-NO" dirty="0" err="1" smtClean="0"/>
              <a:t>highlighting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important</a:t>
            </a:r>
            <a:r>
              <a:rPr lang="nb-NO" dirty="0" smtClean="0"/>
              <a:t> </a:t>
            </a:r>
            <a:r>
              <a:rPr lang="nb-NO" dirty="0" err="1" smtClean="0"/>
              <a:t>topics</a:t>
            </a:r>
            <a:r>
              <a:rPr lang="nb-NO" dirty="0" smtClean="0"/>
              <a:t> from pensum and </a:t>
            </a:r>
            <a:r>
              <a:rPr lang="nb-NO" dirty="0" err="1" smtClean="0"/>
              <a:t>advice</a:t>
            </a:r>
            <a:r>
              <a:rPr lang="nb-NO" dirty="0" smtClean="0"/>
              <a:t> for </a:t>
            </a:r>
            <a:r>
              <a:rPr lang="nb-NO" dirty="0" err="1" smtClean="0"/>
              <a:t>exame</a:t>
            </a:r>
            <a:r>
              <a:rPr lang="nb-NO" dirty="0" smtClean="0"/>
              <a:t> (0.5-1h)</a:t>
            </a:r>
            <a:endParaRPr lang="nb-NO" dirty="0" smtClean="0"/>
          </a:p>
          <a:p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brief</a:t>
            </a:r>
            <a:r>
              <a:rPr lang="nb-NO" dirty="0" smtClean="0"/>
              <a:t> </a:t>
            </a:r>
            <a:r>
              <a:rPr lang="nb-NO" dirty="0" err="1" smtClean="0"/>
              <a:t>words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assignment</a:t>
            </a:r>
            <a:r>
              <a:rPr lang="nb-NO" smtClean="0"/>
              <a:t> (0.5h)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8EC700-9842-4AFE-9687-13D471D013CD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971600" y="3933056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chance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a </a:t>
            </a:r>
            <a:r>
              <a:rPr lang="nb-NO" sz="1600" dirty="0" err="1" smtClean="0"/>
              <a:t>claim</a:t>
            </a:r>
            <a:r>
              <a:rPr lang="nb-NO" sz="1600" dirty="0" smtClean="0"/>
              <a:t> Z </a:t>
            </a:r>
            <a:r>
              <a:rPr lang="nb-NO" sz="1600" dirty="0" err="1" smtClean="0"/>
              <a:t>exceeding</a:t>
            </a:r>
            <a:r>
              <a:rPr lang="nb-NO" sz="1600" dirty="0" smtClean="0"/>
              <a:t> b is	        , 		and for </a:t>
            </a:r>
            <a:r>
              <a:rPr lang="nb-NO" sz="1600" dirty="0" err="1" smtClean="0"/>
              <a:t>nb</a:t>
            </a:r>
            <a:r>
              <a:rPr lang="nb-NO" sz="1600" dirty="0" smtClean="0"/>
              <a:t> </a:t>
            </a:r>
            <a:r>
              <a:rPr lang="nb-NO" sz="1600" dirty="0" err="1" smtClean="0"/>
              <a:t>such</a:t>
            </a:r>
            <a:r>
              <a:rPr lang="nb-NO" sz="1600" dirty="0" smtClean="0"/>
              <a:t> </a:t>
            </a:r>
            <a:r>
              <a:rPr lang="nb-NO" sz="1600" dirty="0" err="1" smtClean="0"/>
              <a:t>events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lower</a:t>
            </a:r>
            <a:r>
              <a:rPr lang="nb-NO" sz="1600" dirty="0" smtClean="0"/>
              <a:t> </a:t>
            </a:r>
            <a:r>
              <a:rPr lang="nb-NO" sz="1600" dirty="0" err="1" smtClean="0"/>
              <a:t>bounds</a:t>
            </a:r>
            <a:r>
              <a:rPr lang="nb-NO" sz="1600" dirty="0" smtClean="0"/>
              <a:t> b1,…,bnb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analogous</a:t>
            </a:r>
            <a:r>
              <a:rPr lang="nb-NO" sz="1600" dirty="0" smtClean="0"/>
              <a:t> joint </a:t>
            </a:r>
            <a:r>
              <a:rPr lang="nb-NO" sz="1600" dirty="0" err="1" smtClean="0"/>
              <a:t>probability</a:t>
            </a:r>
            <a:r>
              <a:rPr lang="nb-NO" sz="1600" dirty="0" smtClean="0"/>
              <a:t> </a:t>
            </a:r>
            <a:r>
              <a:rPr lang="nb-NO" sz="1600" dirty="0" err="1" smtClean="0"/>
              <a:t>becomes</a:t>
            </a:r>
            <a:r>
              <a:rPr lang="nb-NO" sz="1600" dirty="0" smtClean="0"/>
              <a:t>	 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>
              <a:buClr>
                <a:schemeClr val="accent2"/>
              </a:buClr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r>
              <a:rPr lang="nb-NO" sz="1600" dirty="0" smtClean="0"/>
              <a:t>     </a:t>
            </a:r>
            <a:r>
              <a:rPr lang="nb-NO" sz="1600" dirty="0" err="1" smtClean="0"/>
              <a:t>Take</a:t>
            </a:r>
            <a:r>
              <a:rPr lang="nb-NO" sz="1600" dirty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logarithm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this</a:t>
            </a:r>
            <a:r>
              <a:rPr lang="nb-NO" sz="1600" dirty="0" smtClean="0"/>
              <a:t> </a:t>
            </a:r>
            <a:r>
              <a:rPr lang="nb-NO" sz="1600" dirty="0" err="1" smtClean="0"/>
              <a:t>product</a:t>
            </a:r>
            <a:r>
              <a:rPr lang="nb-NO" sz="1600" dirty="0" smtClean="0"/>
              <a:t> and </a:t>
            </a:r>
            <a:r>
              <a:rPr lang="nb-NO" sz="1600" dirty="0" err="1" smtClean="0"/>
              <a:t>add</a:t>
            </a:r>
            <a:r>
              <a:rPr lang="nb-NO" sz="1600" dirty="0" smtClean="0"/>
              <a:t> it to </a:t>
            </a:r>
            <a:r>
              <a:rPr lang="nb-NO" sz="1600" dirty="0" err="1" smtClean="0"/>
              <a:t>the</a:t>
            </a:r>
            <a:r>
              <a:rPr lang="nb-NO" sz="1600" dirty="0" smtClean="0"/>
              <a:t> log </a:t>
            </a:r>
            <a:r>
              <a:rPr lang="nb-NO" sz="1600" dirty="0" err="1" smtClean="0"/>
              <a:t>likelihood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fully</a:t>
            </a:r>
            <a:r>
              <a:rPr lang="nb-NO" sz="1600" dirty="0" smtClean="0"/>
              <a:t> </a:t>
            </a:r>
            <a:r>
              <a:rPr lang="nb-NO" sz="1600" dirty="0" err="1" smtClean="0"/>
              <a:t>observed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z</a:t>
            </a:r>
            <a:r>
              <a:rPr lang="nb-NO" sz="1100" dirty="0" smtClean="0"/>
              <a:t>1</a:t>
            </a:r>
            <a:r>
              <a:rPr lang="nb-NO" sz="1600" dirty="0" smtClean="0"/>
              <a:t>,…,</a:t>
            </a:r>
            <a:r>
              <a:rPr lang="nb-NO" sz="1600" dirty="0" err="1" smtClean="0"/>
              <a:t>z</a:t>
            </a:r>
            <a:r>
              <a:rPr lang="nb-NO" sz="1100" dirty="0" err="1" smtClean="0"/>
              <a:t>n</a:t>
            </a:r>
            <a:r>
              <a:rPr lang="nb-NO" sz="1600" dirty="0" smtClean="0"/>
              <a:t>. The </a:t>
            </a:r>
            <a:r>
              <a:rPr lang="nb-NO" sz="1600" dirty="0" err="1" smtClean="0"/>
              <a:t>criterion</a:t>
            </a:r>
            <a:r>
              <a:rPr lang="nb-NO" sz="1600" dirty="0" smtClean="0"/>
              <a:t> </a:t>
            </a:r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  <a:r>
              <a:rPr lang="nb-NO" sz="1600" dirty="0" err="1" smtClean="0"/>
              <a:t>becomes</a:t>
            </a: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>
              <a:buClr>
                <a:schemeClr val="accent2"/>
              </a:buClr>
            </a:pPr>
            <a:endParaRPr lang="nb-NO" sz="16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Fitting a </a:t>
            </a:r>
            <a:r>
              <a:rPr lang="nb-NO" dirty="0" err="1" smtClean="0"/>
              <a:t>scale</a:t>
            </a:r>
            <a:r>
              <a:rPr lang="nb-NO" dirty="0" smtClean="0"/>
              <a:t> </a:t>
            </a:r>
            <a:r>
              <a:rPr lang="nb-NO" dirty="0" err="1" smtClean="0"/>
              <a:t>family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20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1654995"/>
              </p:ext>
            </p:extLst>
          </p:nvPr>
        </p:nvGraphicFramePr>
        <p:xfrm>
          <a:off x="2443163" y="4571454"/>
          <a:ext cx="3265487" cy="366713"/>
        </p:xfrm>
        <a:graphic>
          <a:graphicData uri="http://schemas.openxmlformats.org/presentationml/2006/ole">
            <p:oleObj spid="_x0000_s30722" name="Equation" r:id="rId3" imgW="2133360" imgH="2412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45225867"/>
              </p:ext>
            </p:extLst>
          </p:nvPr>
        </p:nvGraphicFramePr>
        <p:xfrm>
          <a:off x="4793977" y="3941905"/>
          <a:ext cx="1146175" cy="347663"/>
        </p:xfrm>
        <a:graphic>
          <a:graphicData uri="http://schemas.openxmlformats.org/presentationml/2006/ole">
            <p:oleObj spid="_x0000_s30723" name="Equation" r:id="rId4" imgW="749160" imgH="22860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6989038"/>
              </p:ext>
            </p:extLst>
          </p:nvPr>
        </p:nvGraphicFramePr>
        <p:xfrm>
          <a:off x="2332038" y="5385916"/>
          <a:ext cx="5980112" cy="673100"/>
        </p:xfrm>
        <a:graphic>
          <a:graphicData uri="http://schemas.openxmlformats.org/presentationml/2006/ole">
            <p:oleObj spid="_x0000_s30724" name="Formel" r:id="rId5" imgW="3911400" imgH="444240" progId="Equation.3">
              <p:embed/>
            </p:oleObj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3851920" y="6032321"/>
            <a:ext cx="185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i="1" dirty="0" err="1" smtClean="0"/>
              <a:t>complete</a:t>
            </a:r>
            <a:r>
              <a:rPr lang="nb-NO" sz="1200" i="1" dirty="0" smtClean="0"/>
              <a:t> </a:t>
            </a:r>
            <a:r>
              <a:rPr lang="nb-NO" sz="1200" i="1" dirty="0" err="1" smtClean="0"/>
              <a:t>information</a:t>
            </a:r>
            <a:endParaRPr lang="nb-NO" sz="1200" i="1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i="1" dirty="0" smtClean="0"/>
              <a:t>(for </a:t>
            </a:r>
            <a:r>
              <a:rPr lang="nb-NO" sz="1200" i="1" dirty="0" err="1" smtClean="0"/>
              <a:t>objects</a:t>
            </a:r>
            <a:r>
              <a:rPr lang="nb-NO" sz="1200" i="1" dirty="0" smtClean="0"/>
              <a:t> </a:t>
            </a:r>
            <a:r>
              <a:rPr lang="nb-NO" sz="1200" i="1" dirty="0" err="1" smtClean="0"/>
              <a:t>fully</a:t>
            </a:r>
            <a:r>
              <a:rPr lang="nb-NO" sz="1200" i="1" dirty="0" smtClean="0"/>
              <a:t> </a:t>
            </a:r>
            <a:r>
              <a:rPr lang="nb-NO" sz="1200" i="1" dirty="0" err="1" smtClean="0"/>
              <a:t>insured</a:t>
            </a:r>
            <a:r>
              <a:rPr lang="nb-NO" sz="1200" i="1" dirty="0" smtClean="0"/>
              <a:t>)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6156176" y="6032321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i="1" dirty="0" err="1" smtClean="0"/>
              <a:t>censoring</a:t>
            </a:r>
            <a:r>
              <a:rPr lang="nb-NO" sz="1200" i="1" dirty="0" smtClean="0"/>
              <a:t> to </a:t>
            </a:r>
            <a:r>
              <a:rPr lang="nb-NO" sz="1200" i="1" dirty="0" err="1" smtClean="0"/>
              <a:t>the</a:t>
            </a:r>
            <a:r>
              <a:rPr lang="nb-NO" sz="1200" i="1" dirty="0" smtClean="0"/>
              <a:t> right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i="1" dirty="0" smtClean="0"/>
              <a:t>(for first loss </a:t>
            </a:r>
            <a:r>
              <a:rPr lang="nb-NO" sz="1200" i="1" dirty="0" err="1" smtClean="0"/>
              <a:t>insured</a:t>
            </a:r>
            <a:r>
              <a:rPr lang="nb-NO" sz="1200" i="1" dirty="0" smtClean="0"/>
              <a:t>)</a:t>
            </a:r>
          </a:p>
        </p:txBody>
      </p:sp>
      <p:sp>
        <p:nvSpPr>
          <p:cNvPr id="20" name="TekstSylinder 5"/>
          <p:cNvSpPr txBox="1"/>
          <p:nvPr/>
        </p:nvSpPr>
        <p:spPr>
          <a:xfrm>
            <a:off x="971600" y="1196752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Full </a:t>
            </a:r>
            <a:r>
              <a:rPr lang="nb-NO" sz="1600" dirty="0" err="1" smtClean="0"/>
              <a:t>value</a:t>
            </a:r>
            <a:r>
              <a:rPr lang="nb-NO" sz="1600" dirty="0" smtClean="0"/>
              <a:t> </a:t>
            </a:r>
            <a:r>
              <a:rPr lang="nb-NO" sz="1600" dirty="0" err="1" smtClean="0"/>
              <a:t>insurance</a:t>
            </a:r>
            <a:r>
              <a:rPr lang="nb-NO" sz="1600" dirty="0" smtClean="0"/>
              <a:t>:</a:t>
            </a: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insurance</a:t>
            </a:r>
            <a:r>
              <a:rPr lang="nb-NO" sz="1600" dirty="0" smtClean="0"/>
              <a:t> </a:t>
            </a:r>
            <a:r>
              <a:rPr lang="nb-NO" sz="1600" dirty="0" err="1" smtClean="0"/>
              <a:t>company</a:t>
            </a:r>
            <a:r>
              <a:rPr lang="nb-NO" sz="1600" dirty="0" smtClean="0"/>
              <a:t> is </a:t>
            </a:r>
            <a:r>
              <a:rPr lang="nb-NO" sz="1600" dirty="0" err="1" smtClean="0"/>
              <a:t>liable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object</a:t>
            </a:r>
            <a:r>
              <a:rPr lang="nb-NO" sz="1600" dirty="0" smtClean="0"/>
              <a:t> at all times is </a:t>
            </a:r>
            <a:r>
              <a:rPr lang="nb-NO" sz="1600" dirty="0" err="1" smtClean="0"/>
              <a:t>insured</a:t>
            </a:r>
            <a:r>
              <a:rPr lang="nb-NO" sz="1600" dirty="0" smtClean="0"/>
              <a:t> at </a:t>
            </a:r>
            <a:r>
              <a:rPr lang="nb-NO" sz="1600" dirty="0" err="1" smtClean="0"/>
              <a:t>its</a:t>
            </a:r>
            <a:r>
              <a:rPr lang="nb-NO" sz="1600" dirty="0" smtClean="0"/>
              <a:t> true </a:t>
            </a:r>
            <a:r>
              <a:rPr lang="nb-NO" sz="1600" dirty="0" err="1" smtClean="0"/>
              <a:t>value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First loss </a:t>
            </a:r>
            <a:r>
              <a:rPr lang="nb-NO" sz="1600" dirty="0" err="1" smtClean="0"/>
              <a:t>insurance</a:t>
            </a:r>
            <a:endParaRPr lang="nb-NO" sz="1600" dirty="0" smtClean="0"/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object</a:t>
            </a:r>
            <a:r>
              <a:rPr lang="nb-NO" sz="1600" dirty="0" smtClean="0"/>
              <a:t> is </a:t>
            </a:r>
            <a:r>
              <a:rPr lang="nb-NO" sz="1600" dirty="0" err="1" smtClean="0"/>
              <a:t>insured</a:t>
            </a:r>
            <a:r>
              <a:rPr lang="nb-NO" sz="1600" dirty="0" smtClean="0"/>
              <a:t> up to a </a:t>
            </a:r>
            <a:r>
              <a:rPr lang="nb-NO" sz="1600" dirty="0" err="1" smtClean="0"/>
              <a:t>pre-specified</a:t>
            </a:r>
            <a:r>
              <a:rPr lang="nb-NO" sz="1600" dirty="0" smtClean="0"/>
              <a:t> sum.</a:t>
            </a: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insurance</a:t>
            </a:r>
            <a:r>
              <a:rPr lang="nb-NO" sz="1600" dirty="0" smtClean="0"/>
              <a:t> </a:t>
            </a:r>
            <a:r>
              <a:rPr lang="nb-NO" sz="1600" dirty="0" err="1" smtClean="0"/>
              <a:t>company</a:t>
            </a:r>
            <a:r>
              <a:rPr lang="nb-NO" sz="1600" dirty="0" smtClean="0"/>
              <a:t> </a:t>
            </a:r>
            <a:r>
              <a:rPr lang="nb-NO" sz="1600" dirty="0" err="1" smtClean="0"/>
              <a:t>will</a:t>
            </a:r>
            <a:r>
              <a:rPr lang="nb-NO" sz="1600" dirty="0" smtClean="0"/>
              <a:t> cover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if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size</a:t>
            </a:r>
            <a:r>
              <a:rPr lang="nb-NO" sz="1600" dirty="0" smtClean="0"/>
              <a:t> </a:t>
            </a:r>
            <a:r>
              <a:rPr lang="nb-NO" sz="1600" dirty="0" err="1" smtClean="0"/>
              <a:t>does</a:t>
            </a:r>
            <a:r>
              <a:rPr lang="nb-NO" sz="1600" dirty="0" smtClean="0"/>
              <a:t> not </a:t>
            </a:r>
            <a:r>
              <a:rPr lang="nb-NO" sz="1600" dirty="0" err="1" smtClean="0"/>
              <a:t>exceed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pre-specified</a:t>
            </a:r>
            <a:r>
              <a:rPr lang="nb-NO" sz="1600" dirty="0" smtClean="0"/>
              <a:t> sum</a:t>
            </a:r>
          </a:p>
        </p:txBody>
      </p:sp>
      <p:sp>
        <p:nvSpPr>
          <p:cNvPr id="21" name="Avrundet rektangel 11"/>
          <p:cNvSpPr/>
          <p:nvPr/>
        </p:nvSpPr>
        <p:spPr>
          <a:xfrm>
            <a:off x="6444208" y="404664"/>
            <a:ext cx="2448272" cy="47412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Fitting a </a:t>
            </a:r>
            <a:r>
              <a:rPr lang="nb-NO" sz="1200" dirty="0" err="1" smtClean="0"/>
              <a:t>scale</a:t>
            </a:r>
            <a:r>
              <a:rPr lang="nb-NO" sz="1200" dirty="0" smtClean="0"/>
              <a:t> </a:t>
            </a:r>
            <a:r>
              <a:rPr lang="nb-NO" sz="1200" dirty="0" err="1" smtClean="0"/>
              <a:t>family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72941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971600" y="1484784"/>
            <a:ext cx="76328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distribution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a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may</a:t>
            </a:r>
            <a:r>
              <a:rPr lang="nb-NO" sz="1600" dirty="0" smtClean="0"/>
              <a:t> start at </a:t>
            </a:r>
            <a:r>
              <a:rPr lang="nb-NO" sz="1600" dirty="0" err="1" smtClean="0"/>
              <a:t>some</a:t>
            </a:r>
            <a:r>
              <a:rPr lang="nb-NO" sz="1600" dirty="0" smtClean="0"/>
              <a:t> </a:t>
            </a:r>
            <a:r>
              <a:rPr lang="nb-NO" sz="1600" dirty="0" err="1" smtClean="0"/>
              <a:t>treshold</a:t>
            </a:r>
            <a:r>
              <a:rPr lang="nb-NO" sz="1600" dirty="0" smtClean="0"/>
              <a:t> b </a:t>
            </a:r>
            <a:r>
              <a:rPr lang="nb-NO" sz="1600" dirty="0" err="1" smtClean="0"/>
              <a:t>instead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origin</a:t>
            </a:r>
            <a:r>
              <a:rPr lang="nb-NO" sz="1600" dirty="0" smtClean="0"/>
              <a:t>. 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Obvious</a:t>
            </a:r>
            <a:r>
              <a:rPr lang="nb-NO" sz="1600" dirty="0" smtClean="0"/>
              <a:t> </a:t>
            </a:r>
            <a:r>
              <a:rPr lang="nb-NO" sz="1600" dirty="0" err="1" smtClean="0"/>
              <a:t>examples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deductibles</a:t>
            </a:r>
            <a:r>
              <a:rPr lang="nb-NO" sz="1600" dirty="0" smtClean="0"/>
              <a:t> and re-</a:t>
            </a:r>
            <a:r>
              <a:rPr lang="nb-NO" sz="1600" dirty="0" err="1" smtClean="0"/>
              <a:t>insurance</a:t>
            </a:r>
            <a:r>
              <a:rPr lang="nb-NO" sz="1600" dirty="0" smtClean="0"/>
              <a:t> </a:t>
            </a:r>
            <a:r>
              <a:rPr lang="nb-NO" sz="1600" dirty="0" err="1" smtClean="0"/>
              <a:t>contracts</a:t>
            </a:r>
            <a:r>
              <a:rPr lang="nb-NO" sz="1600" dirty="0" smtClean="0"/>
              <a:t>. 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Models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</a:t>
            </a:r>
            <a:r>
              <a:rPr lang="nb-NO" sz="1600" dirty="0" err="1" smtClean="0"/>
              <a:t>constructed</a:t>
            </a:r>
            <a:r>
              <a:rPr lang="nb-NO" sz="1600" dirty="0" smtClean="0"/>
              <a:t> by </a:t>
            </a:r>
            <a:r>
              <a:rPr lang="nb-NO" sz="1600" dirty="0" err="1" smtClean="0"/>
              <a:t>adding</a:t>
            </a:r>
            <a:r>
              <a:rPr lang="nb-NO" sz="1600" dirty="0" smtClean="0"/>
              <a:t> b to variables </a:t>
            </a:r>
            <a:r>
              <a:rPr lang="nb-NO" sz="1600" dirty="0" err="1" smtClean="0"/>
              <a:t>starting</a:t>
            </a:r>
            <a:r>
              <a:rPr lang="nb-NO" sz="1600" dirty="0" smtClean="0"/>
              <a:t> at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origin</a:t>
            </a:r>
            <a:r>
              <a:rPr lang="nb-NO" sz="1600" dirty="0" smtClean="0"/>
              <a:t>; i.e.  		 	</a:t>
            </a:r>
            <a:r>
              <a:rPr lang="nb-NO" sz="1600" dirty="0" err="1" smtClean="0"/>
              <a:t>where</a:t>
            </a:r>
            <a:r>
              <a:rPr lang="nb-NO" sz="1600" dirty="0" smtClean="0"/>
              <a:t> Z</a:t>
            </a:r>
            <a:r>
              <a:rPr lang="nb-NO" sz="1100" dirty="0" smtClean="0"/>
              <a:t>0</a:t>
            </a:r>
            <a:r>
              <a:rPr lang="nb-NO" sz="1600" dirty="0" smtClean="0"/>
              <a:t> is a </a:t>
            </a:r>
            <a:r>
              <a:rPr lang="nb-NO" sz="1600" dirty="0" err="1" smtClean="0"/>
              <a:t>standardized</a:t>
            </a:r>
            <a:r>
              <a:rPr lang="nb-NO" sz="1600" dirty="0" smtClean="0"/>
              <a:t> variable as </a:t>
            </a:r>
            <a:r>
              <a:rPr lang="nb-NO" sz="1600" dirty="0" err="1" smtClean="0"/>
              <a:t>before</a:t>
            </a:r>
            <a:r>
              <a:rPr lang="nb-NO" sz="1600" dirty="0" smtClean="0"/>
              <a:t>. </a:t>
            </a:r>
            <a:r>
              <a:rPr lang="nb-NO" sz="1600" dirty="0" err="1" smtClean="0"/>
              <a:t>Now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Example</a:t>
            </a:r>
            <a:r>
              <a:rPr lang="nb-NO" sz="1600" dirty="0" smtClean="0"/>
              <a:t>:</a:t>
            </a: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Re-insurance</a:t>
            </a:r>
            <a:r>
              <a:rPr lang="nb-NO" sz="1600" dirty="0" smtClean="0"/>
              <a:t> </a:t>
            </a:r>
            <a:r>
              <a:rPr lang="nb-NO" sz="1600" dirty="0" err="1" smtClean="0"/>
              <a:t>company</a:t>
            </a:r>
            <a:r>
              <a:rPr lang="nb-NO" sz="1600" dirty="0" smtClean="0"/>
              <a:t> </a:t>
            </a:r>
            <a:r>
              <a:rPr lang="nb-NO" sz="1600" dirty="0" err="1" smtClean="0"/>
              <a:t>will</a:t>
            </a:r>
            <a:r>
              <a:rPr lang="nb-NO" sz="1600" dirty="0" smtClean="0"/>
              <a:t> </a:t>
            </a:r>
            <a:r>
              <a:rPr lang="nb-NO" sz="1600" dirty="0" err="1" smtClean="0"/>
              <a:t>pay</a:t>
            </a:r>
            <a:r>
              <a:rPr lang="nb-NO" sz="1600" dirty="0" smtClean="0"/>
              <a:t> </a:t>
            </a:r>
            <a:r>
              <a:rPr lang="nb-NO" sz="1600" dirty="0" err="1" smtClean="0"/>
              <a:t>if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exceeds</a:t>
            </a:r>
            <a:r>
              <a:rPr lang="nb-NO" sz="1600" dirty="0" smtClean="0"/>
              <a:t> 1 000 000 NOK</a:t>
            </a: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>
              <a:buClr>
                <a:schemeClr val="accent2"/>
              </a:buClr>
            </a:pPr>
            <a:endParaRPr lang="nb-NO" sz="16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err="1" smtClean="0"/>
              <a:t>Shifted</a:t>
            </a:r>
            <a:r>
              <a:rPr lang="nb-NO" dirty="0" smtClean="0"/>
              <a:t> </a:t>
            </a:r>
            <a:r>
              <a:rPr lang="nb-NO" dirty="0" err="1" smtClean="0"/>
              <a:t>distributions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21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20627717"/>
              </p:ext>
            </p:extLst>
          </p:nvPr>
        </p:nvGraphicFramePr>
        <p:xfrm>
          <a:off x="2015976" y="2503934"/>
          <a:ext cx="4140200" cy="636587"/>
        </p:xfrm>
        <a:graphic>
          <a:graphicData uri="http://schemas.openxmlformats.org/presentationml/2006/ole">
            <p:oleObj spid="_x0000_s31746" name="Equation" r:id="rId3" imgW="2705040" imgH="41904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8986784"/>
              </p:ext>
            </p:extLst>
          </p:nvPr>
        </p:nvGraphicFramePr>
        <p:xfrm>
          <a:off x="1835696" y="3933056"/>
          <a:ext cx="1827212" cy="347662"/>
        </p:xfrm>
        <a:graphic>
          <a:graphicData uri="http://schemas.openxmlformats.org/presentationml/2006/ole">
            <p:oleObj spid="_x0000_s31747" name="Formel" r:id="rId4" imgW="1193760" imgH="228600" progId="Equation.3">
              <p:embed/>
            </p:oleObj>
          </a:graphicData>
        </a:graphic>
      </p:graphicFrame>
      <p:sp>
        <p:nvSpPr>
          <p:cNvPr id="18" name="Avrundet rektangel 11"/>
          <p:cNvSpPr/>
          <p:nvPr/>
        </p:nvSpPr>
        <p:spPr>
          <a:xfrm>
            <a:off x="6012160" y="476672"/>
            <a:ext cx="2880320" cy="3851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Shifted</a:t>
            </a:r>
            <a:r>
              <a:rPr lang="nb-NO" sz="1200" dirty="0" smtClean="0"/>
              <a:t> </a:t>
            </a:r>
            <a:r>
              <a:rPr lang="nb-NO" sz="1200" dirty="0" err="1" smtClean="0"/>
              <a:t>distributions</a:t>
            </a:r>
            <a:endParaRPr lang="nb-NO" sz="12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295636" y="4617132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3275856" y="4725144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87624" y="5517232"/>
            <a:ext cx="210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Total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amount</a:t>
            </a:r>
            <a:endParaRPr lang="nb-NO" dirty="0"/>
          </a:p>
        </p:txBody>
      </p:sp>
      <p:sp>
        <p:nvSpPr>
          <p:cNvPr id="24" name="TextBox 23"/>
          <p:cNvSpPr txBox="1"/>
          <p:nvPr/>
        </p:nvSpPr>
        <p:spPr>
          <a:xfrm>
            <a:off x="3543787" y="5445224"/>
            <a:ext cx="4772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Currency</a:t>
            </a:r>
            <a:r>
              <a:rPr lang="nb-NO" dirty="0" smtClean="0"/>
              <a:t> rate for </a:t>
            </a:r>
            <a:r>
              <a:rPr lang="nb-NO" dirty="0" err="1" smtClean="0"/>
              <a:t>example</a:t>
            </a:r>
            <a:r>
              <a:rPr lang="nb-NO" dirty="0" smtClean="0"/>
              <a:t> NOK per EURO, for </a:t>
            </a:r>
            <a:r>
              <a:rPr lang="nb-NO" dirty="0" err="1" smtClean="0"/>
              <a:t>example</a:t>
            </a:r>
            <a:r>
              <a:rPr lang="nb-NO" dirty="0" smtClean="0"/>
              <a:t> 8 NOK per EURO</a:t>
            </a:r>
            <a:endParaRPr lang="nb-NO" dirty="0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V="1">
            <a:off x="2951820" y="4689140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67663" y="4941168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payout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insurance</a:t>
            </a:r>
            <a:r>
              <a:rPr lang="nb-NO" dirty="0" smtClean="0"/>
              <a:t> </a:t>
            </a:r>
            <a:r>
              <a:rPr lang="nb-NO" dirty="0" err="1" smtClean="0"/>
              <a:t>company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5719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971600" y="1496973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A major </a:t>
            </a:r>
            <a:r>
              <a:rPr lang="nb-NO" sz="1600" dirty="0" err="1" smtClean="0"/>
              <a:t>issue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 </a:t>
            </a:r>
            <a:r>
              <a:rPr lang="nb-NO" sz="1600" dirty="0" err="1" smtClean="0"/>
              <a:t>size</a:t>
            </a:r>
            <a:r>
              <a:rPr lang="nb-NO" sz="1600" dirty="0" smtClean="0"/>
              <a:t> </a:t>
            </a:r>
            <a:r>
              <a:rPr lang="nb-NO" sz="1600" dirty="0" err="1" smtClean="0"/>
              <a:t>modelling</a:t>
            </a:r>
            <a:r>
              <a:rPr lang="nb-NO" sz="1600" dirty="0" smtClean="0"/>
              <a:t> is </a:t>
            </a:r>
            <a:r>
              <a:rPr lang="nb-NO" sz="1600" dirty="0" err="1" smtClean="0"/>
              <a:t>asymmetry</a:t>
            </a:r>
            <a:r>
              <a:rPr lang="nb-NO" sz="1600" dirty="0" smtClean="0"/>
              <a:t> and </a:t>
            </a:r>
            <a:r>
              <a:rPr lang="nb-NO" sz="1600" dirty="0" err="1" smtClean="0"/>
              <a:t>the</a:t>
            </a:r>
            <a:r>
              <a:rPr lang="nb-NO" sz="1600" dirty="0" smtClean="0"/>
              <a:t> right </a:t>
            </a:r>
            <a:r>
              <a:rPr lang="nb-NO" sz="1600" dirty="0" err="1" smtClean="0"/>
              <a:t>tail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distribution</a:t>
            </a:r>
            <a:r>
              <a:rPr lang="nb-NO" sz="1600" dirty="0" smtClean="0"/>
              <a:t>. A simple </a:t>
            </a:r>
            <a:r>
              <a:rPr lang="nb-NO" sz="1600" dirty="0" err="1" smtClean="0"/>
              <a:t>summary</a:t>
            </a:r>
            <a:r>
              <a:rPr lang="nb-NO" sz="1600" dirty="0" smtClean="0"/>
              <a:t> is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coefficient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skewness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332210"/>
            <a:ext cx="7848699" cy="936203"/>
          </a:xfrm>
        </p:spPr>
        <p:txBody>
          <a:bodyPr>
            <a:normAutofit/>
          </a:bodyPr>
          <a:lstStyle/>
          <a:p>
            <a:pPr algn="l"/>
            <a:r>
              <a:rPr lang="nb-NO" sz="2800" dirty="0" err="1" smtClean="0"/>
              <a:t>Skewness</a:t>
            </a:r>
            <a:r>
              <a:rPr lang="nb-NO" sz="2800" dirty="0" smtClean="0"/>
              <a:t> as simple </a:t>
            </a:r>
            <a:r>
              <a:rPr lang="nb-NO" sz="2800" dirty="0" err="1" smtClean="0"/>
              <a:t>description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shape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22</a:t>
            </a:fld>
            <a:endParaRPr lang="nb-NO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1933294"/>
              </p:ext>
            </p:extLst>
          </p:nvPr>
        </p:nvGraphicFramePr>
        <p:xfrm>
          <a:off x="1619672" y="1988840"/>
          <a:ext cx="3906838" cy="638175"/>
        </p:xfrm>
        <a:graphic>
          <a:graphicData uri="http://schemas.openxmlformats.org/presentationml/2006/ole">
            <p:oleObj spid="_x0000_s32770" name="Equation" r:id="rId3" imgW="2552400" imgH="419040" progId="Equation.3">
              <p:embed/>
            </p:oleObj>
          </a:graphicData>
        </a:graphic>
      </p:graphicFrame>
      <p:sp>
        <p:nvSpPr>
          <p:cNvPr id="19" name="Avrundet rektangel 11"/>
          <p:cNvSpPr/>
          <p:nvPr/>
        </p:nvSpPr>
        <p:spPr>
          <a:xfrm>
            <a:off x="7020272" y="476672"/>
            <a:ext cx="1800200" cy="39620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Skewness</a:t>
            </a:r>
            <a:endParaRPr lang="nb-NO" sz="1200" dirty="0" smtClean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332434" y="3861048"/>
            <a:ext cx="28795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828378" y="3356198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1355075" y="2842352"/>
            <a:ext cx="2577947" cy="980501"/>
          </a:xfrm>
          <a:custGeom>
            <a:avLst/>
            <a:gdLst>
              <a:gd name="connsiteX0" fmla="*/ 0 w 2577947"/>
              <a:gd name="connsiteY0" fmla="*/ 980501 h 980501"/>
              <a:gd name="connsiteX1" fmla="*/ 1057619 w 2577947"/>
              <a:gd name="connsiteY1" fmla="*/ 672029 h 980501"/>
              <a:gd name="connsiteX2" fmla="*/ 1718631 w 2577947"/>
              <a:gd name="connsiteY2" fmla="*/ 99152 h 980501"/>
              <a:gd name="connsiteX3" fmla="*/ 2115238 w 2577947"/>
              <a:gd name="connsiteY3" fmla="*/ 143219 h 980501"/>
              <a:gd name="connsiteX4" fmla="*/ 2577947 w 2577947"/>
              <a:gd name="connsiteY4" fmla="*/ 958467 h 98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7947" h="980501">
                <a:moveTo>
                  <a:pt x="0" y="980501"/>
                </a:moveTo>
                <a:cubicBezTo>
                  <a:pt x="385590" y="899710"/>
                  <a:pt x="771181" y="818920"/>
                  <a:pt x="1057619" y="672029"/>
                </a:cubicBezTo>
                <a:cubicBezTo>
                  <a:pt x="1344057" y="525138"/>
                  <a:pt x="1542361" y="187287"/>
                  <a:pt x="1718631" y="99152"/>
                </a:cubicBezTo>
                <a:cubicBezTo>
                  <a:pt x="1894901" y="11017"/>
                  <a:pt x="1972019" y="0"/>
                  <a:pt x="2115238" y="143219"/>
                </a:cubicBezTo>
                <a:cubicBezTo>
                  <a:pt x="2258457" y="286438"/>
                  <a:pt x="2418202" y="622452"/>
                  <a:pt x="2577947" y="95846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860826" y="3871632"/>
            <a:ext cx="28795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4356770" y="3366782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4891489" y="2757890"/>
            <a:ext cx="2346593" cy="1142081"/>
          </a:xfrm>
          <a:custGeom>
            <a:avLst/>
            <a:gdLst>
              <a:gd name="connsiteX0" fmla="*/ 0 w 2346593"/>
              <a:gd name="connsiteY0" fmla="*/ 1142081 h 1142081"/>
              <a:gd name="connsiteX1" fmla="*/ 275422 w 2346593"/>
              <a:gd name="connsiteY1" fmla="*/ 282765 h 1142081"/>
              <a:gd name="connsiteX2" fmla="*/ 605928 w 2346593"/>
              <a:gd name="connsiteY2" fmla="*/ 18361 h 1142081"/>
              <a:gd name="connsiteX3" fmla="*/ 947451 w 2346593"/>
              <a:gd name="connsiteY3" fmla="*/ 392934 h 1142081"/>
              <a:gd name="connsiteX4" fmla="*/ 1542362 w 2346593"/>
              <a:gd name="connsiteY4" fmla="*/ 679373 h 1142081"/>
              <a:gd name="connsiteX5" fmla="*/ 2346593 w 2346593"/>
              <a:gd name="connsiteY5" fmla="*/ 1086997 h 114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593" h="1142081">
                <a:moveTo>
                  <a:pt x="0" y="1142081"/>
                </a:moveTo>
                <a:cubicBezTo>
                  <a:pt x="87217" y="806066"/>
                  <a:pt x="174434" y="470052"/>
                  <a:pt x="275422" y="282765"/>
                </a:cubicBezTo>
                <a:cubicBezTo>
                  <a:pt x="376410" y="95478"/>
                  <a:pt x="493923" y="0"/>
                  <a:pt x="605928" y="18361"/>
                </a:cubicBezTo>
                <a:cubicBezTo>
                  <a:pt x="717933" y="36723"/>
                  <a:pt x="791379" y="282765"/>
                  <a:pt x="947451" y="392934"/>
                </a:cubicBezTo>
                <a:cubicBezTo>
                  <a:pt x="1103523" y="503103"/>
                  <a:pt x="1309172" y="563696"/>
                  <a:pt x="1542362" y="679373"/>
                </a:cubicBezTo>
                <a:cubicBezTo>
                  <a:pt x="1775552" y="795050"/>
                  <a:pt x="2061072" y="941023"/>
                  <a:pt x="2346593" y="108699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TextBox 31"/>
          <p:cNvSpPr txBox="1"/>
          <p:nvPr/>
        </p:nvSpPr>
        <p:spPr>
          <a:xfrm>
            <a:off x="899592" y="4725144"/>
            <a:ext cx="74943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Negative </a:t>
            </a:r>
            <a:r>
              <a:rPr lang="nb-NO" dirty="0" err="1" smtClean="0"/>
              <a:t>skewness</a:t>
            </a:r>
            <a:r>
              <a:rPr lang="nb-NO" dirty="0" smtClean="0"/>
              <a:t>: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left</a:t>
            </a:r>
            <a:r>
              <a:rPr lang="nb-NO" dirty="0" smtClean="0"/>
              <a:t> </a:t>
            </a:r>
            <a:r>
              <a:rPr lang="nb-NO" dirty="0" err="1" smtClean="0"/>
              <a:t>tail</a:t>
            </a:r>
            <a:r>
              <a:rPr lang="nb-NO" dirty="0" smtClean="0"/>
              <a:t> is longer;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mass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distribution</a:t>
            </a:r>
            <a:endParaRPr lang="nb-NO" dirty="0" smtClean="0"/>
          </a:p>
          <a:p>
            <a:r>
              <a:rPr lang="nb-NO" dirty="0" smtClean="0"/>
              <a:t>Is </a:t>
            </a:r>
            <a:r>
              <a:rPr lang="nb-NO" dirty="0" err="1" smtClean="0"/>
              <a:t>concentrated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right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figure</a:t>
            </a:r>
            <a:r>
              <a:rPr lang="nb-NO" dirty="0" smtClean="0"/>
              <a:t>. It has </a:t>
            </a:r>
            <a:r>
              <a:rPr lang="nb-NO" dirty="0" err="1" smtClean="0"/>
              <a:t>relatively</a:t>
            </a:r>
            <a:r>
              <a:rPr lang="nb-NO" dirty="0" smtClean="0"/>
              <a:t> </a:t>
            </a:r>
            <a:r>
              <a:rPr lang="nb-NO" dirty="0" err="1" smtClean="0"/>
              <a:t>few</a:t>
            </a:r>
            <a:r>
              <a:rPr lang="nb-NO" dirty="0" smtClean="0"/>
              <a:t> </a:t>
            </a:r>
            <a:r>
              <a:rPr lang="nb-NO" dirty="0" err="1" smtClean="0"/>
              <a:t>low</a:t>
            </a:r>
            <a:r>
              <a:rPr lang="nb-NO" dirty="0" smtClean="0"/>
              <a:t> </a:t>
            </a:r>
            <a:r>
              <a:rPr lang="nb-NO" dirty="0" err="1" smtClean="0"/>
              <a:t>values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Positive </a:t>
            </a:r>
            <a:r>
              <a:rPr lang="nb-NO" dirty="0" err="1" smtClean="0"/>
              <a:t>skewness</a:t>
            </a:r>
            <a:r>
              <a:rPr lang="nb-NO" dirty="0" smtClean="0"/>
              <a:t>: </a:t>
            </a:r>
            <a:r>
              <a:rPr lang="nb-NO" dirty="0" err="1" smtClean="0"/>
              <a:t>the</a:t>
            </a:r>
            <a:r>
              <a:rPr lang="nb-NO" dirty="0" smtClean="0"/>
              <a:t> right </a:t>
            </a:r>
            <a:r>
              <a:rPr lang="nb-NO" dirty="0" err="1" smtClean="0"/>
              <a:t>tail</a:t>
            </a:r>
            <a:r>
              <a:rPr lang="nb-NO" dirty="0" smtClean="0"/>
              <a:t> is longer;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mass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distribution</a:t>
            </a:r>
            <a:endParaRPr lang="nb-NO" dirty="0" smtClean="0"/>
          </a:p>
          <a:p>
            <a:r>
              <a:rPr lang="nb-NO" dirty="0" smtClean="0"/>
              <a:t>Is </a:t>
            </a:r>
            <a:r>
              <a:rPr lang="nb-NO" dirty="0" err="1" smtClean="0"/>
              <a:t>concentrated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left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figure</a:t>
            </a:r>
            <a:r>
              <a:rPr lang="nb-NO" dirty="0" smtClean="0"/>
              <a:t>. It has </a:t>
            </a:r>
            <a:r>
              <a:rPr lang="nb-NO" dirty="0" err="1" smtClean="0"/>
              <a:t>relatively</a:t>
            </a:r>
            <a:r>
              <a:rPr lang="nb-NO" dirty="0" smtClean="0"/>
              <a:t> </a:t>
            </a:r>
            <a:r>
              <a:rPr lang="nb-NO" dirty="0" err="1" smtClean="0"/>
              <a:t>few</a:t>
            </a:r>
            <a:r>
              <a:rPr lang="nb-NO" dirty="0" smtClean="0"/>
              <a:t> </a:t>
            </a:r>
            <a:r>
              <a:rPr lang="nb-NO" dirty="0" err="1" smtClean="0"/>
              <a:t>high</a:t>
            </a:r>
            <a:r>
              <a:rPr lang="nb-NO" dirty="0" smtClean="0"/>
              <a:t> </a:t>
            </a:r>
            <a:r>
              <a:rPr lang="nb-NO" dirty="0" err="1" smtClean="0"/>
              <a:t>values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33" name="TextBox 32"/>
          <p:cNvSpPr txBox="1"/>
          <p:nvPr/>
        </p:nvSpPr>
        <p:spPr>
          <a:xfrm>
            <a:off x="1907704" y="4005064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Negative </a:t>
            </a:r>
            <a:r>
              <a:rPr lang="nb-NO" dirty="0" err="1" smtClean="0"/>
              <a:t>skewness</a:t>
            </a:r>
            <a:endParaRPr lang="nb-NO" dirty="0"/>
          </a:p>
        </p:txBody>
      </p:sp>
      <p:sp>
        <p:nvSpPr>
          <p:cNvPr id="34" name="TextBox 33"/>
          <p:cNvSpPr txBox="1"/>
          <p:nvPr/>
        </p:nvSpPr>
        <p:spPr>
          <a:xfrm>
            <a:off x="5063906" y="4005064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Positive </a:t>
            </a:r>
            <a:r>
              <a:rPr lang="nb-NO" dirty="0" err="1" smtClean="0"/>
              <a:t>skewness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717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971600" y="1417994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random variable        </a:t>
            </a:r>
            <a:r>
              <a:rPr lang="nb-NO" sz="1600" dirty="0" err="1" smtClean="0"/>
              <a:t>that</a:t>
            </a:r>
            <a:r>
              <a:rPr lang="nb-NO" sz="1600" dirty="0" smtClean="0"/>
              <a:t> attaches </a:t>
            </a:r>
            <a:r>
              <a:rPr lang="nb-NO" sz="1600" dirty="0" err="1" smtClean="0"/>
              <a:t>probabilities</a:t>
            </a:r>
            <a:r>
              <a:rPr lang="nb-NO" sz="1600" dirty="0" smtClean="0"/>
              <a:t> 1/n to all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</a:t>
            </a:r>
            <a:r>
              <a:rPr lang="nb-NO" sz="1600" dirty="0" err="1" smtClean="0"/>
              <a:t>z</a:t>
            </a:r>
            <a:r>
              <a:rPr lang="nb-NO" sz="1100" dirty="0" err="1" smtClean="0"/>
              <a:t>i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past</a:t>
            </a:r>
            <a:r>
              <a:rPr lang="nb-NO" sz="1600" dirty="0" smtClean="0"/>
              <a:t> is a </a:t>
            </a:r>
            <a:r>
              <a:rPr lang="nb-NO" sz="1600" dirty="0" err="1" smtClean="0"/>
              <a:t>possible</a:t>
            </a:r>
            <a:r>
              <a:rPr lang="nb-NO" sz="1600" dirty="0" smtClean="0"/>
              <a:t> </a:t>
            </a:r>
            <a:r>
              <a:rPr lang="nb-NO" sz="1600" dirty="0" err="1" smtClean="0"/>
              <a:t>model</a:t>
            </a:r>
            <a:r>
              <a:rPr lang="nb-NO" sz="1600" dirty="0" smtClean="0"/>
              <a:t> for </a:t>
            </a:r>
            <a:r>
              <a:rPr lang="nb-NO" sz="1600" i="1" dirty="0" err="1" smtClean="0"/>
              <a:t>future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.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Expectation</a:t>
            </a:r>
            <a:r>
              <a:rPr lang="nb-NO" sz="1600" dirty="0" smtClean="0"/>
              <a:t>, standard </a:t>
            </a:r>
            <a:r>
              <a:rPr lang="nb-NO" sz="1600" dirty="0" err="1" smtClean="0"/>
              <a:t>deviation</a:t>
            </a:r>
            <a:r>
              <a:rPr lang="nb-NO" sz="1600" dirty="0" smtClean="0"/>
              <a:t>, </a:t>
            </a:r>
            <a:r>
              <a:rPr lang="nb-NO" sz="1600" dirty="0" err="1" smtClean="0"/>
              <a:t>skewness</a:t>
            </a:r>
            <a:r>
              <a:rPr lang="nb-NO" sz="1600" dirty="0" smtClean="0"/>
              <a:t> and </a:t>
            </a:r>
            <a:r>
              <a:rPr lang="nb-NO" sz="1600" dirty="0" err="1" smtClean="0"/>
              <a:t>percentiles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all </a:t>
            </a:r>
            <a:r>
              <a:rPr lang="nb-NO" sz="1600" dirty="0" err="1" smtClean="0"/>
              <a:t>closely</a:t>
            </a:r>
            <a:r>
              <a:rPr lang="nb-NO" sz="1600" dirty="0" smtClean="0"/>
              <a:t> </a:t>
            </a:r>
            <a:r>
              <a:rPr lang="nb-NO" sz="1600" dirty="0" err="1" smtClean="0"/>
              <a:t>related</a:t>
            </a:r>
            <a:r>
              <a:rPr lang="nb-NO" sz="1600" dirty="0" smtClean="0"/>
              <a:t> to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ordinary</a:t>
            </a:r>
            <a:r>
              <a:rPr lang="nb-NO" sz="1600" dirty="0" smtClean="0"/>
              <a:t> sample </a:t>
            </a:r>
            <a:r>
              <a:rPr lang="nb-NO" sz="1600" dirty="0" err="1" smtClean="0"/>
              <a:t>versions</a:t>
            </a:r>
            <a:r>
              <a:rPr lang="nb-NO" sz="1600" dirty="0" smtClean="0"/>
              <a:t>. For </a:t>
            </a:r>
            <a:r>
              <a:rPr lang="nb-NO" sz="1600" dirty="0" err="1" smtClean="0"/>
              <a:t>example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Furthermore</a:t>
            </a:r>
            <a:r>
              <a:rPr lang="nb-NO" sz="1600" dirty="0" smtClean="0"/>
              <a:t>,</a:t>
            </a: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Third order moment and </a:t>
            </a:r>
            <a:r>
              <a:rPr lang="nb-NO" sz="1600" dirty="0" err="1" smtClean="0"/>
              <a:t>skewness</a:t>
            </a:r>
            <a:r>
              <a:rPr lang="nb-NO" sz="1600" dirty="0" smtClean="0"/>
              <a:t> </a:t>
            </a:r>
            <a:r>
              <a:rPr lang="nb-NO" sz="1600" dirty="0" err="1" smtClean="0"/>
              <a:t>becomes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>
              <a:buClr>
                <a:schemeClr val="accent2"/>
              </a:buClr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4252612"/>
              </p:ext>
            </p:extLst>
          </p:nvPr>
        </p:nvGraphicFramePr>
        <p:xfrm>
          <a:off x="1763688" y="3354158"/>
          <a:ext cx="5832475" cy="1390650"/>
        </p:xfrm>
        <a:graphic>
          <a:graphicData uri="http://schemas.openxmlformats.org/presentationml/2006/ole">
            <p:oleObj spid="_x0000_s33794" name="Equation" r:id="rId3" imgW="3809880" imgH="914400" progId="Equation.3">
              <p:embed/>
            </p:oleObj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332210"/>
            <a:ext cx="7848699" cy="936203"/>
          </a:xfrm>
        </p:spPr>
        <p:txBody>
          <a:bodyPr/>
          <a:lstStyle/>
          <a:p>
            <a:pPr algn="l"/>
            <a:r>
              <a:rPr lang="nb-NO" dirty="0" smtClean="0"/>
              <a:t>Non-</a:t>
            </a:r>
            <a:r>
              <a:rPr lang="nb-NO" dirty="0" err="1" smtClean="0"/>
              <a:t>parametric</a:t>
            </a:r>
            <a:r>
              <a:rPr lang="nb-NO" dirty="0" smtClean="0"/>
              <a:t> </a:t>
            </a:r>
            <a:r>
              <a:rPr lang="nb-NO" dirty="0" err="1" smtClean="0"/>
              <a:t>estimation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23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78219633"/>
              </p:ext>
            </p:extLst>
          </p:nvPr>
        </p:nvGraphicFramePr>
        <p:xfrm>
          <a:off x="1763688" y="2498114"/>
          <a:ext cx="3421063" cy="657225"/>
        </p:xfrm>
        <a:graphic>
          <a:graphicData uri="http://schemas.openxmlformats.org/presentationml/2006/ole">
            <p:oleObj spid="_x0000_s33795" name="Equation" r:id="rId4" imgW="2234880" imgH="43164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3163262"/>
              </p:ext>
            </p:extLst>
          </p:nvPr>
        </p:nvGraphicFramePr>
        <p:xfrm>
          <a:off x="1606550" y="5144080"/>
          <a:ext cx="4529138" cy="715962"/>
        </p:xfrm>
        <a:graphic>
          <a:graphicData uri="http://schemas.openxmlformats.org/presentationml/2006/ole">
            <p:oleObj spid="_x0000_s33796" name="Equation" r:id="rId5" imgW="2958840" imgH="46980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4696111"/>
              </p:ext>
            </p:extLst>
          </p:nvPr>
        </p:nvGraphicFramePr>
        <p:xfrm>
          <a:off x="3275856" y="1417994"/>
          <a:ext cx="233363" cy="309562"/>
        </p:xfrm>
        <a:graphic>
          <a:graphicData uri="http://schemas.openxmlformats.org/presentationml/2006/ole">
            <p:oleObj spid="_x0000_s33797" name="Equation" r:id="rId6" imgW="152280" imgH="203040" progId="Equation.3">
              <p:embed/>
            </p:oleObj>
          </a:graphicData>
        </a:graphic>
      </p:graphicFrame>
      <p:sp>
        <p:nvSpPr>
          <p:cNvPr id="18" name="Avrundet rektangel 12"/>
          <p:cNvSpPr/>
          <p:nvPr/>
        </p:nvSpPr>
        <p:spPr>
          <a:xfrm>
            <a:off x="6335688" y="404664"/>
            <a:ext cx="2808312" cy="31318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Non </a:t>
            </a: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8956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971600" y="1417994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A </a:t>
            </a:r>
            <a:r>
              <a:rPr lang="nb-NO" sz="1600" dirty="0" err="1" smtClean="0"/>
              <a:t>convenient</a:t>
            </a:r>
            <a:r>
              <a:rPr lang="nb-NO" sz="1600" dirty="0" smtClean="0"/>
              <a:t> </a:t>
            </a:r>
            <a:r>
              <a:rPr lang="nb-NO" sz="1600" dirty="0" err="1" smtClean="0"/>
              <a:t>definition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log-normal </a:t>
            </a:r>
            <a:r>
              <a:rPr lang="nb-NO" sz="1600" dirty="0" err="1" smtClean="0"/>
              <a:t>model</a:t>
            </a:r>
            <a:r>
              <a:rPr lang="nb-NO" sz="1600" dirty="0" smtClean="0"/>
              <a:t>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present </a:t>
            </a:r>
            <a:r>
              <a:rPr lang="nb-NO" sz="1600" dirty="0" err="1" smtClean="0"/>
              <a:t>context</a:t>
            </a:r>
            <a:r>
              <a:rPr lang="nb-NO" sz="1600" dirty="0" smtClean="0"/>
              <a:t> is </a:t>
            </a:r>
          </a:p>
          <a:p>
            <a:pPr>
              <a:buClr>
                <a:schemeClr val="accent2"/>
              </a:buClr>
            </a:pPr>
            <a:r>
              <a:rPr lang="nb-NO" sz="1600" dirty="0" smtClean="0"/>
              <a:t>     as		</a:t>
            </a:r>
            <a:r>
              <a:rPr lang="nb-NO" sz="1600" dirty="0" err="1" smtClean="0"/>
              <a:t>where</a:t>
            </a:r>
            <a:r>
              <a:rPr lang="nb-NO" sz="1600" dirty="0" smtClean="0"/>
              <a:t>  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Mean</a:t>
            </a:r>
            <a:r>
              <a:rPr lang="nb-NO" sz="1600" dirty="0" smtClean="0"/>
              <a:t>, standard </a:t>
            </a:r>
            <a:r>
              <a:rPr lang="nb-NO" sz="1600" dirty="0" err="1" smtClean="0"/>
              <a:t>deviation</a:t>
            </a:r>
            <a:r>
              <a:rPr lang="nb-NO" sz="1600" dirty="0" smtClean="0"/>
              <a:t> and </a:t>
            </a:r>
            <a:r>
              <a:rPr lang="nb-NO" sz="1600" dirty="0" err="1" smtClean="0"/>
              <a:t>skewness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r>
              <a:rPr lang="nb-NO" sz="1600" dirty="0" smtClean="0"/>
              <a:t>     </a:t>
            </a:r>
            <a:r>
              <a:rPr lang="nb-NO" sz="1600" dirty="0" err="1" smtClean="0"/>
              <a:t>see</a:t>
            </a:r>
            <a:r>
              <a:rPr lang="nb-NO" sz="1600" dirty="0" smtClean="0"/>
              <a:t> </a:t>
            </a:r>
            <a:r>
              <a:rPr lang="nb-NO" sz="1600" dirty="0" err="1" smtClean="0"/>
              <a:t>section</a:t>
            </a:r>
            <a:r>
              <a:rPr lang="nb-NO" sz="1600" dirty="0" smtClean="0"/>
              <a:t> 2.4.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Parameter </a:t>
            </a:r>
            <a:r>
              <a:rPr lang="nb-NO" sz="1600" dirty="0" err="1" smtClean="0"/>
              <a:t>estimation</a:t>
            </a:r>
            <a:r>
              <a:rPr lang="nb-NO" sz="1600" dirty="0" smtClean="0"/>
              <a:t> is </a:t>
            </a:r>
            <a:r>
              <a:rPr lang="nb-NO" sz="1600" dirty="0" err="1" smtClean="0"/>
              <a:t>usually</a:t>
            </a:r>
            <a:r>
              <a:rPr lang="nb-NO" sz="1600" dirty="0" smtClean="0"/>
              <a:t> </a:t>
            </a:r>
            <a:r>
              <a:rPr lang="nb-NO" sz="1600" dirty="0" err="1" smtClean="0"/>
              <a:t>carried</a:t>
            </a:r>
            <a:r>
              <a:rPr lang="nb-NO" sz="1600" dirty="0" smtClean="0"/>
              <a:t> </a:t>
            </a:r>
            <a:r>
              <a:rPr lang="nb-NO" sz="1600" dirty="0" err="1" smtClean="0"/>
              <a:t>out</a:t>
            </a:r>
            <a:r>
              <a:rPr lang="nb-NO" sz="1600" dirty="0" smtClean="0"/>
              <a:t> by </a:t>
            </a:r>
            <a:r>
              <a:rPr lang="nb-NO" sz="1600" dirty="0" err="1" smtClean="0"/>
              <a:t>noting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logarithms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Gaussian</a:t>
            </a:r>
            <a:r>
              <a:rPr lang="nb-NO" sz="1600" dirty="0" smtClean="0"/>
              <a:t>. Thus 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endParaRPr lang="nb-NO" sz="1600" dirty="0"/>
          </a:p>
          <a:p>
            <a:pPr>
              <a:buClr>
                <a:schemeClr val="accent2"/>
              </a:buClr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r>
              <a:rPr lang="nb-NO" sz="1600" dirty="0" smtClean="0"/>
              <a:t>     and </a:t>
            </a:r>
            <a:r>
              <a:rPr lang="nb-NO" sz="1600" dirty="0" err="1" smtClean="0"/>
              <a:t>when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original log-normal </a:t>
            </a:r>
            <a:r>
              <a:rPr lang="nb-NO" sz="1600" dirty="0" err="1" smtClean="0"/>
              <a:t>observations</a:t>
            </a:r>
            <a:r>
              <a:rPr lang="nb-NO" sz="1600" dirty="0" smtClean="0"/>
              <a:t> z</a:t>
            </a:r>
            <a:r>
              <a:rPr lang="nb-NO" sz="1050" dirty="0" smtClean="0"/>
              <a:t>1</a:t>
            </a:r>
            <a:r>
              <a:rPr lang="nb-NO" sz="1600" dirty="0" smtClean="0"/>
              <a:t>,…,</a:t>
            </a:r>
            <a:r>
              <a:rPr lang="nb-NO" sz="1600" dirty="0" err="1" smtClean="0"/>
              <a:t>z</a:t>
            </a:r>
            <a:r>
              <a:rPr lang="nb-NO" sz="1050" dirty="0" err="1" smtClean="0"/>
              <a:t>n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transformed</a:t>
            </a:r>
            <a:r>
              <a:rPr lang="nb-NO" sz="1600" dirty="0" smtClean="0"/>
              <a:t> to       	</a:t>
            </a:r>
            <a:r>
              <a:rPr lang="nb-NO" sz="1600" dirty="0" err="1" smtClean="0"/>
              <a:t>Gaussian</a:t>
            </a:r>
            <a:r>
              <a:rPr lang="nb-NO" sz="1600" dirty="0" smtClean="0"/>
              <a:t> </a:t>
            </a:r>
            <a:r>
              <a:rPr lang="nb-NO" sz="1600" dirty="0" err="1" smtClean="0"/>
              <a:t>ones</a:t>
            </a:r>
            <a:r>
              <a:rPr lang="nb-NO" sz="1600" dirty="0" smtClean="0"/>
              <a:t> </a:t>
            </a:r>
            <a:r>
              <a:rPr lang="nb-NO" sz="1600" dirty="0" err="1" smtClean="0"/>
              <a:t>through</a:t>
            </a:r>
            <a:r>
              <a:rPr lang="nb-NO" sz="1600" dirty="0" smtClean="0"/>
              <a:t> y</a:t>
            </a:r>
            <a:r>
              <a:rPr lang="nb-NO" sz="1050" dirty="0" smtClean="0"/>
              <a:t>1</a:t>
            </a:r>
            <a:r>
              <a:rPr lang="nb-NO" sz="1600" dirty="0" smtClean="0"/>
              <a:t>=log(z</a:t>
            </a:r>
            <a:r>
              <a:rPr lang="nb-NO" sz="1050" dirty="0" smtClean="0"/>
              <a:t>1</a:t>
            </a:r>
            <a:r>
              <a:rPr lang="nb-NO" sz="1600" dirty="0" smtClean="0"/>
              <a:t>),…,</a:t>
            </a:r>
            <a:r>
              <a:rPr lang="nb-NO" sz="1600" dirty="0" err="1" smtClean="0"/>
              <a:t>yn</a:t>
            </a:r>
            <a:r>
              <a:rPr lang="nb-NO" sz="1600" dirty="0" smtClean="0"/>
              <a:t>=log(</a:t>
            </a:r>
            <a:r>
              <a:rPr lang="nb-NO" sz="1600" dirty="0" err="1" smtClean="0"/>
              <a:t>z</a:t>
            </a:r>
            <a:r>
              <a:rPr lang="nb-NO" sz="1050" dirty="0" err="1" smtClean="0"/>
              <a:t>n</a:t>
            </a:r>
            <a:r>
              <a:rPr lang="nb-NO" sz="1600" dirty="0" smtClean="0"/>
              <a:t>) </a:t>
            </a:r>
            <a:r>
              <a:rPr lang="nb-NO" sz="1600" dirty="0" err="1" smtClean="0"/>
              <a:t>with</a:t>
            </a:r>
            <a:r>
              <a:rPr lang="nb-NO" sz="1600" dirty="0" smtClean="0"/>
              <a:t> sample </a:t>
            </a:r>
            <a:r>
              <a:rPr lang="nb-NO" sz="1600" dirty="0" err="1" smtClean="0"/>
              <a:t>mean</a:t>
            </a:r>
            <a:r>
              <a:rPr lang="nb-NO" sz="1600" dirty="0" smtClean="0"/>
              <a:t> and 	</a:t>
            </a:r>
            <a:r>
              <a:rPr lang="nb-NO" sz="1600" dirty="0" err="1" smtClean="0"/>
              <a:t>variance</a:t>
            </a:r>
            <a:r>
              <a:rPr lang="nb-NO" sz="1600" dirty="0" smtClean="0"/>
              <a:t> 		,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			</a:t>
            </a:r>
            <a:r>
              <a:rPr lang="nb-NO" sz="1600" dirty="0" err="1" smtClean="0"/>
              <a:t>become</a:t>
            </a:r>
            <a:endParaRPr lang="nb-NO" sz="1600" dirty="0" smtClean="0"/>
          </a:p>
          <a:p>
            <a:pPr>
              <a:buClr>
                <a:schemeClr val="accent2"/>
              </a:buClr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>
              <a:buClr>
                <a:schemeClr val="accent2"/>
              </a:buClr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88651215"/>
              </p:ext>
            </p:extLst>
          </p:nvPr>
        </p:nvGraphicFramePr>
        <p:xfrm>
          <a:off x="1763688" y="3789040"/>
          <a:ext cx="3149600" cy="347662"/>
        </p:xfrm>
        <a:graphic>
          <a:graphicData uri="http://schemas.openxmlformats.org/presentationml/2006/ole">
            <p:oleObj spid="_x0000_s34818" name="Equation" r:id="rId3" imgW="2057400" imgH="228600" progId="Equation.3">
              <p:embed/>
            </p:oleObj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The log-normal </a:t>
            </a:r>
            <a:r>
              <a:rPr lang="nb-NO" dirty="0" err="1" smtClean="0"/>
              <a:t>family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24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575408"/>
              </p:ext>
            </p:extLst>
          </p:nvPr>
        </p:nvGraphicFramePr>
        <p:xfrm>
          <a:off x="1763688" y="2348880"/>
          <a:ext cx="5248275" cy="425450"/>
        </p:xfrm>
        <a:graphic>
          <a:graphicData uri="http://schemas.openxmlformats.org/presentationml/2006/ole">
            <p:oleObj spid="_x0000_s34819" name="Equation" r:id="rId4" imgW="3429000" imgH="279360" progId="Equation.3">
              <p:embed/>
            </p:oleObj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39967964"/>
              </p:ext>
            </p:extLst>
          </p:nvPr>
        </p:nvGraphicFramePr>
        <p:xfrm>
          <a:off x="1683054" y="1683556"/>
          <a:ext cx="777875" cy="347662"/>
        </p:xfrm>
        <a:graphic>
          <a:graphicData uri="http://schemas.openxmlformats.org/presentationml/2006/ole">
            <p:oleObj spid="_x0000_s34820" name="Equation" r:id="rId5" imgW="507960" imgH="228600" progId="Equation.3">
              <p:embed/>
            </p:oleObj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1726474"/>
              </p:ext>
            </p:extLst>
          </p:nvPr>
        </p:nvGraphicFramePr>
        <p:xfrm>
          <a:off x="3563888" y="1628800"/>
          <a:ext cx="2878137" cy="404813"/>
        </p:xfrm>
        <a:graphic>
          <a:graphicData uri="http://schemas.openxmlformats.org/presentationml/2006/ole">
            <p:oleObj spid="_x0000_s34821" name="Equation" r:id="rId6" imgW="1879560" imgH="266400" progId="Equation.3">
              <p:embed/>
            </p:oleObj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02373858"/>
              </p:ext>
            </p:extLst>
          </p:nvPr>
        </p:nvGraphicFramePr>
        <p:xfrm>
          <a:off x="1723107" y="5326063"/>
          <a:ext cx="4937125" cy="444500"/>
        </p:xfrm>
        <a:graphic>
          <a:graphicData uri="http://schemas.openxmlformats.org/presentationml/2006/ole">
            <p:oleObj spid="_x0000_s34822" name="Equation" r:id="rId7" imgW="3225600" imgH="291960" progId="Equation.3">
              <p:embed/>
            </p:oleObj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14912079"/>
              </p:ext>
            </p:extLst>
          </p:nvPr>
        </p:nvGraphicFramePr>
        <p:xfrm>
          <a:off x="2787724" y="4836610"/>
          <a:ext cx="992188" cy="366712"/>
        </p:xfrm>
        <a:graphic>
          <a:graphicData uri="http://schemas.openxmlformats.org/presentationml/2006/ole">
            <p:oleObj spid="_x0000_s34823" name="Equation" r:id="rId8" imgW="647640" imgH="241200" progId="Equation.3">
              <p:embed/>
            </p:oleObj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73741474"/>
              </p:ext>
            </p:extLst>
          </p:nvPr>
        </p:nvGraphicFramePr>
        <p:xfrm>
          <a:off x="5805488" y="4897438"/>
          <a:ext cx="973137" cy="307975"/>
        </p:xfrm>
        <a:graphic>
          <a:graphicData uri="http://schemas.openxmlformats.org/presentationml/2006/ole">
            <p:oleObj spid="_x0000_s34824" name="Equation" r:id="rId9" imgW="634680" imgH="203040" progId="Equation.3">
              <p:embed/>
            </p:oleObj>
          </a:graphicData>
        </a:graphic>
      </p:graphicFrame>
      <p:sp>
        <p:nvSpPr>
          <p:cNvPr id="23" name="Avrundet rektangel 12"/>
          <p:cNvSpPr/>
          <p:nvPr/>
        </p:nvSpPr>
        <p:spPr>
          <a:xfrm>
            <a:off x="5903640" y="188640"/>
            <a:ext cx="3240360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r>
              <a:rPr lang="nb-NO" sz="1200" dirty="0" smtClean="0"/>
              <a:t>: </a:t>
            </a:r>
            <a:r>
              <a:rPr lang="nb-NO" sz="1200" dirty="0" err="1" smtClean="0"/>
              <a:t>the</a:t>
            </a:r>
            <a:r>
              <a:rPr lang="nb-NO" sz="1200" dirty="0" smtClean="0"/>
              <a:t> log normal </a:t>
            </a:r>
            <a:r>
              <a:rPr lang="nb-NO" sz="1200" dirty="0" err="1" smtClean="0"/>
              <a:t>family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3496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971600" y="1417994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Gamma </a:t>
            </a:r>
            <a:r>
              <a:rPr lang="nb-NO" sz="1600" dirty="0" err="1" smtClean="0"/>
              <a:t>family</a:t>
            </a:r>
            <a:r>
              <a:rPr lang="nb-NO" sz="1600" dirty="0" smtClean="0"/>
              <a:t> is an </a:t>
            </a:r>
            <a:r>
              <a:rPr lang="nb-NO" sz="1600" dirty="0" err="1" smtClean="0"/>
              <a:t>important</a:t>
            </a:r>
            <a:r>
              <a:rPr lang="nb-NO" sz="1600" dirty="0" smtClean="0"/>
              <a:t> </a:t>
            </a:r>
            <a:r>
              <a:rPr lang="nb-NO" sz="1600" dirty="0" err="1" smtClean="0"/>
              <a:t>family</a:t>
            </a:r>
            <a:r>
              <a:rPr lang="nb-NO" sz="1600" dirty="0" smtClean="0"/>
              <a:t> for </a:t>
            </a:r>
            <a:r>
              <a:rPr lang="nb-NO" sz="1600" dirty="0" err="1" smtClean="0"/>
              <a:t>which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density</a:t>
            </a:r>
            <a:r>
              <a:rPr lang="nb-NO" sz="1600" dirty="0" smtClean="0"/>
              <a:t> </a:t>
            </a:r>
            <a:r>
              <a:rPr lang="nb-NO" sz="1600" dirty="0" err="1" smtClean="0"/>
              <a:t>function</a:t>
            </a:r>
            <a:r>
              <a:rPr lang="nb-NO" sz="1600" dirty="0" smtClean="0"/>
              <a:t> is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It </a:t>
            </a:r>
            <a:r>
              <a:rPr lang="nb-NO" sz="1600" dirty="0" err="1" smtClean="0"/>
              <a:t>was</a:t>
            </a:r>
            <a:r>
              <a:rPr lang="nb-NO" sz="1600" dirty="0" smtClean="0"/>
              <a:t> </a:t>
            </a:r>
            <a:r>
              <a:rPr lang="nb-NO" sz="1600" dirty="0" err="1" smtClean="0"/>
              <a:t>defined</a:t>
            </a:r>
            <a:r>
              <a:rPr lang="nb-NO" sz="1600" dirty="0" smtClean="0"/>
              <a:t> in </a:t>
            </a:r>
            <a:r>
              <a:rPr lang="nb-NO" sz="1600" dirty="0" err="1" smtClean="0"/>
              <a:t>Section</a:t>
            </a:r>
            <a:r>
              <a:rPr lang="nb-NO" sz="1600" dirty="0" smtClean="0"/>
              <a:t> 2.5 as				is </a:t>
            </a:r>
            <a:r>
              <a:rPr lang="nb-NO" sz="1600" dirty="0" err="1" smtClean="0"/>
              <a:t>the</a:t>
            </a:r>
            <a:r>
              <a:rPr lang="nb-NO" sz="1600" dirty="0" smtClean="0"/>
              <a:t> standard Gamma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mean</a:t>
            </a:r>
            <a:r>
              <a:rPr lang="nb-NO" sz="1600" dirty="0" smtClean="0"/>
              <a:t> </a:t>
            </a:r>
            <a:r>
              <a:rPr lang="nb-NO" sz="1600" dirty="0" err="1" smtClean="0"/>
              <a:t>one</a:t>
            </a:r>
            <a:r>
              <a:rPr lang="nb-NO" sz="1600" dirty="0" smtClean="0"/>
              <a:t> and </a:t>
            </a:r>
            <a:r>
              <a:rPr lang="nb-NO" sz="1600" dirty="0" err="1" smtClean="0"/>
              <a:t>shape</a:t>
            </a:r>
            <a:r>
              <a:rPr lang="nb-NO" sz="1600" dirty="0" smtClean="0"/>
              <a:t> </a:t>
            </a:r>
            <a:r>
              <a:rPr lang="nb-NO" sz="1600" dirty="0" err="1" smtClean="0"/>
              <a:t>alpha</a:t>
            </a:r>
            <a:r>
              <a:rPr lang="nb-NO" sz="1600" dirty="0" smtClean="0"/>
              <a:t>.  The </a:t>
            </a:r>
            <a:r>
              <a:rPr lang="nb-NO" sz="1600" dirty="0" err="1" smtClean="0"/>
              <a:t>density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standard Gamma </a:t>
            </a:r>
            <a:r>
              <a:rPr lang="nb-NO" sz="1600" dirty="0" err="1" smtClean="0"/>
              <a:t>simplifies</a:t>
            </a:r>
            <a:r>
              <a:rPr lang="nb-NO" sz="1600" dirty="0" smtClean="0"/>
              <a:t> to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endParaRPr lang="nb-NO" sz="1600" dirty="0"/>
          </a:p>
          <a:p>
            <a:pPr>
              <a:buClr>
                <a:schemeClr val="accent2"/>
              </a:buClr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r>
              <a:rPr lang="nb-NO" sz="1600" dirty="0" smtClean="0"/>
              <a:t>     </a:t>
            </a:r>
            <a:r>
              <a:rPr lang="nb-NO" sz="1600" dirty="0" err="1" smtClean="0"/>
              <a:t>Mean</a:t>
            </a:r>
            <a:r>
              <a:rPr lang="nb-NO" sz="1600" dirty="0" smtClean="0"/>
              <a:t>, standard </a:t>
            </a:r>
            <a:r>
              <a:rPr lang="nb-NO" sz="1600" dirty="0" err="1" smtClean="0"/>
              <a:t>deviation</a:t>
            </a:r>
            <a:r>
              <a:rPr lang="nb-NO" sz="1600" dirty="0" smtClean="0"/>
              <a:t> and </a:t>
            </a:r>
            <a:r>
              <a:rPr lang="nb-NO" sz="1600" dirty="0" err="1" smtClean="0"/>
              <a:t>skewness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endParaRPr lang="nb-NO" sz="1600" dirty="0" smtClean="0"/>
          </a:p>
          <a:p>
            <a:pPr>
              <a:buClr>
                <a:schemeClr val="accent2"/>
              </a:buClr>
            </a:pPr>
            <a:endParaRPr lang="nb-NO" sz="1600" dirty="0"/>
          </a:p>
          <a:p>
            <a:pPr>
              <a:buClr>
                <a:schemeClr val="accent2"/>
              </a:buClr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endParaRPr lang="nb-NO" sz="1600" dirty="0"/>
          </a:p>
          <a:p>
            <a:pPr>
              <a:buClr>
                <a:schemeClr val="accent2"/>
              </a:buClr>
            </a:pPr>
            <a:r>
              <a:rPr lang="nb-NO" sz="1600" dirty="0" smtClean="0"/>
              <a:t>     and </a:t>
            </a:r>
            <a:r>
              <a:rPr lang="nb-NO" sz="1600" dirty="0" err="1" smtClean="0"/>
              <a:t>there</a:t>
            </a:r>
            <a:r>
              <a:rPr lang="nb-NO" sz="1600" dirty="0" smtClean="0"/>
              <a:t> is a </a:t>
            </a:r>
            <a:r>
              <a:rPr lang="nb-NO" sz="1600" dirty="0" err="1" smtClean="0"/>
              <a:t>convolution</a:t>
            </a:r>
            <a:r>
              <a:rPr lang="nb-NO" sz="1600" dirty="0" smtClean="0"/>
              <a:t> </a:t>
            </a:r>
            <a:r>
              <a:rPr lang="nb-NO" sz="1600" dirty="0" err="1" smtClean="0"/>
              <a:t>property</a:t>
            </a:r>
            <a:r>
              <a:rPr lang="nb-NO" sz="1600" dirty="0" smtClean="0"/>
              <a:t>. </a:t>
            </a:r>
            <a:r>
              <a:rPr lang="nb-NO" sz="1600" dirty="0" err="1" smtClean="0"/>
              <a:t>Suppose</a:t>
            </a:r>
            <a:r>
              <a:rPr lang="nb-NO" sz="1600" dirty="0" smtClean="0"/>
              <a:t> G</a:t>
            </a:r>
            <a:r>
              <a:rPr lang="nb-NO" sz="1100" dirty="0" smtClean="0"/>
              <a:t>1</a:t>
            </a:r>
            <a:r>
              <a:rPr lang="nb-NO" sz="1600" dirty="0" smtClean="0"/>
              <a:t>,…,</a:t>
            </a:r>
            <a:r>
              <a:rPr lang="nb-NO" sz="1600" dirty="0" err="1" smtClean="0"/>
              <a:t>G</a:t>
            </a:r>
            <a:r>
              <a:rPr lang="nb-NO" sz="1100" dirty="0" err="1" smtClean="0"/>
              <a:t>n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independent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	</a:t>
            </a:r>
          </a:p>
          <a:p>
            <a:pPr>
              <a:buClr>
                <a:schemeClr val="accent2"/>
              </a:buClr>
            </a:pPr>
            <a:r>
              <a:rPr lang="nb-NO" sz="1600" dirty="0" smtClean="0"/>
              <a:t>		 . </a:t>
            </a:r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>
              <a:buClr>
                <a:schemeClr val="accent2"/>
              </a:buClr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The Gamma </a:t>
            </a:r>
            <a:r>
              <a:rPr lang="nb-NO" dirty="0" err="1" smtClean="0"/>
              <a:t>family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25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1776834"/>
              </p:ext>
            </p:extLst>
          </p:nvPr>
        </p:nvGraphicFramePr>
        <p:xfrm>
          <a:off x="1979712" y="1716088"/>
          <a:ext cx="5500688" cy="735012"/>
        </p:xfrm>
        <a:graphic>
          <a:graphicData uri="http://schemas.openxmlformats.org/presentationml/2006/ole">
            <p:oleObj spid="_x0000_s35842" name="Equation" r:id="rId3" imgW="3593880" imgH="482400" progId="Equation.3">
              <p:embed/>
            </p:oleObj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89581537"/>
              </p:ext>
            </p:extLst>
          </p:nvPr>
        </p:nvGraphicFramePr>
        <p:xfrm>
          <a:off x="2195736" y="4330700"/>
          <a:ext cx="4121150" cy="366713"/>
        </p:xfrm>
        <a:graphic>
          <a:graphicData uri="http://schemas.openxmlformats.org/presentationml/2006/ole">
            <p:oleObj spid="_x0000_s35843" name="Equation" r:id="rId4" imgW="2692080" imgH="2412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6103854"/>
              </p:ext>
            </p:extLst>
          </p:nvPr>
        </p:nvGraphicFramePr>
        <p:xfrm>
          <a:off x="2182813" y="3125788"/>
          <a:ext cx="5092700" cy="735012"/>
        </p:xfrm>
        <a:graphic>
          <a:graphicData uri="http://schemas.openxmlformats.org/presentationml/2006/ole">
            <p:oleObj spid="_x0000_s35844" name="Equation" r:id="rId5" imgW="3327120" imgH="48240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7651865"/>
              </p:ext>
            </p:extLst>
          </p:nvPr>
        </p:nvGraphicFramePr>
        <p:xfrm>
          <a:off x="4258146" y="2432050"/>
          <a:ext cx="2978150" cy="307975"/>
        </p:xfrm>
        <a:graphic>
          <a:graphicData uri="http://schemas.openxmlformats.org/presentationml/2006/ole">
            <p:oleObj spid="_x0000_s35845" name="Equation" r:id="rId6" imgW="1942920" imgH="203040" progId="Equation.3">
              <p:embed/>
            </p:oleObj>
          </a:graphicData>
        </a:graphic>
      </p:graphicFrame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7531164"/>
              </p:ext>
            </p:extLst>
          </p:nvPr>
        </p:nvGraphicFramePr>
        <p:xfrm>
          <a:off x="1335236" y="5094288"/>
          <a:ext cx="1652588" cy="347662"/>
        </p:xfrm>
        <a:graphic>
          <a:graphicData uri="http://schemas.openxmlformats.org/presentationml/2006/ole">
            <p:oleObj spid="_x0000_s35846" name="Equation" r:id="rId7" imgW="1079280" imgH="228600" progId="Equation.3">
              <p:embed/>
            </p:oleObj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6713914"/>
              </p:ext>
            </p:extLst>
          </p:nvPr>
        </p:nvGraphicFramePr>
        <p:xfrm>
          <a:off x="2219672" y="5508079"/>
          <a:ext cx="4800600" cy="657225"/>
        </p:xfrm>
        <a:graphic>
          <a:graphicData uri="http://schemas.openxmlformats.org/presentationml/2006/ole">
            <p:oleObj spid="_x0000_s35847" name="Equation" r:id="rId8" imgW="3136680" imgH="431640" progId="Equation.3">
              <p:embed/>
            </p:oleObj>
          </a:graphicData>
        </a:graphic>
      </p:graphicFrame>
      <p:sp>
        <p:nvSpPr>
          <p:cNvPr id="21" name="Avrundet rektangel 12"/>
          <p:cNvSpPr/>
          <p:nvPr/>
        </p:nvSpPr>
        <p:spPr>
          <a:xfrm>
            <a:off x="5796136" y="260648"/>
            <a:ext cx="3240360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r>
              <a:rPr lang="nb-NO" sz="1200" dirty="0" smtClean="0"/>
              <a:t>: </a:t>
            </a:r>
            <a:r>
              <a:rPr lang="nb-NO" sz="1200" dirty="0" err="1" smtClean="0"/>
              <a:t>the</a:t>
            </a:r>
            <a:r>
              <a:rPr lang="nb-NO" sz="1200" dirty="0" smtClean="0"/>
              <a:t> gamma </a:t>
            </a:r>
            <a:r>
              <a:rPr lang="nb-NO" sz="1200" dirty="0" err="1" smtClean="0"/>
              <a:t>family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3036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971600" y="1417994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Gamma </a:t>
            </a:r>
            <a:r>
              <a:rPr lang="nb-NO" sz="1600" dirty="0" err="1" smtClean="0"/>
              <a:t>family</a:t>
            </a:r>
            <a:r>
              <a:rPr lang="nb-NO" sz="1600" dirty="0" smtClean="0"/>
              <a:t> is an </a:t>
            </a:r>
            <a:r>
              <a:rPr lang="nb-NO" sz="1600" dirty="0" err="1" smtClean="0"/>
              <a:t>important</a:t>
            </a:r>
            <a:r>
              <a:rPr lang="nb-NO" sz="1600" dirty="0" smtClean="0"/>
              <a:t> </a:t>
            </a:r>
            <a:r>
              <a:rPr lang="nb-NO" sz="1600" dirty="0" err="1" smtClean="0"/>
              <a:t>family</a:t>
            </a:r>
            <a:r>
              <a:rPr lang="nb-NO" sz="1600" dirty="0" smtClean="0"/>
              <a:t> for </a:t>
            </a:r>
            <a:r>
              <a:rPr lang="nb-NO" sz="1600" dirty="0" err="1" smtClean="0"/>
              <a:t>which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density</a:t>
            </a:r>
            <a:r>
              <a:rPr lang="nb-NO" sz="1600" dirty="0" smtClean="0"/>
              <a:t> </a:t>
            </a:r>
            <a:r>
              <a:rPr lang="nb-NO" sz="1600" dirty="0" err="1" smtClean="0"/>
              <a:t>function</a:t>
            </a:r>
            <a:r>
              <a:rPr lang="nb-NO" sz="1600" dirty="0" smtClean="0"/>
              <a:t> is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It </a:t>
            </a:r>
            <a:r>
              <a:rPr lang="nb-NO" sz="1600" dirty="0" err="1" smtClean="0"/>
              <a:t>was</a:t>
            </a:r>
            <a:r>
              <a:rPr lang="nb-NO" sz="1600" dirty="0" smtClean="0"/>
              <a:t> </a:t>
            </a:r>
            <a:r>
              <a:rPr lang="nb-NO" sz="1600" dirty="0" err="1" smtClean="0"/>
              <a:t>defined</a:t>
            </a:r>
            <a:r>
              <a:rPr lang="nb-NO" sz="1600" dirty="0" smtClean="0"/>
              <a:t> in </a:t>
            </a:r>
            <a:r>
              <a:rPr lang="nb-NO" sz="1600" dirty="0" err="1" smtClean="0"/>
              <a:t>Section</a:t>
            </a:r>
            <a:r>
              <a:rPr lang="nb-NO" sz="1600" dirty="0" smtClean="0"/>
              <a:t> 2.5 as				is </a:t>
            </a:r>
            <a:r>
              <a:rPr lang="nb-NO" sz="1600" dirty="0" err="1" smtClean="0"/>
              <a:t>the</a:t>
            </a:r>
            <a:r>
              <a:rPr lang="nb-NO" sz="1600" dirty="0" smtClean="0"/>
              <a:t> standard Gamma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mean</a:t>
            </a:r>
            <a:r>
              <a:rPr lang="nb-NO" sz="1600" dirty="0" smtClean="0"/>
              <a:t> </a:t>
            </a:r>
            <a:r>
              <a:rPr lang="nb-NO" sz="1600" dirty="0" err="1" smtClean="0"/>
              <a:t>one</a:t>
            </a:r>
            <a:r>
              <a:rPr lang="nb-NO" sz="1600" dirty="0" smtClean="0"/>
              <a:t> and </a:t>
            </a:r>
            <a:r>
              <a:rPr lang="nb-NO" sz="1600" dirty="0" err="1" smtClean="0"/>
              <a:t>shape</a:t>
            </a:r>
            <a:r>
              <a:rPr lang="nb-NO" sz="1600" dirty="0" smtClean="0"/>
              <a:t> </a:t>
            </a:r>
            <a:r>
              <a:rPr lang="nb-NO" sz="1600" dirty="0" err="1" smtClean="0"/>
              <a:t>alpha</a:t>
            </a:r>
            <a:r>
              <a:rPr lang="nb-NO" sz="1600" dirty="0" smtClean="0"/>
              <a:t>.  The </a:t>
            </a:r>
            <a:r>
              <a:rPr lang="nb-NO" sz="1600" dirty="0" err="1" smtClean="0"/>
              <a:t>density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standard Gamma </a:t>
            </a:r>
            <a:r>
              <a:rPr lang="nb-NO" sz="1600" dirty="0" err="1" smtClean="0"/>
              <a:t>simplifies</a:t>
            </a:r>
            <a:r>
              <a:rPr lang="nb-NO" sz="1600" dirty="0" smtClean="0"/>
              <a:t> to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endParaRPr lang="nb-NO" sz="1600" dirty="0" smtClean="0"/>
          </a:p>
          <a:p>
            <a:pPr>
              <a:buClr>
                <a:schemeClr val="accent2"/>
              </a:buClr>
            </a:pPr>
            <a:endParaRPr lang="nb-NO" sz="16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The Gamma </a:t>
            </a:r>
            <a:r>
              <a:rPr lang="nb-NO" dirty="0" err="1" smtClean="0"/>
              <a:t>family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26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1776834"/>
              </p:ext>
            </p:extLst>
          </p:nvPr>
        </p:nvGraphicFramePr>
        <p:xfrm>
          <a:off x="1979712" y="1716088"/>
          <a:ext cx="5500688" cy="735012"/>
        </p:xfrm>
        <a:graphic>
          <a:graphicData uri="http://schemas.openxmlformats.org/presentationml/2006/ole">
            <p:oleObj spid="_x0000_s36866" name="Equation" r:id="rId3" imgW="3593880" imgH="4824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6103854"/>
              </p:ext>
            </p:extLst>
          </p:nvPr>
        </p:nvGraphicFramePr>
        <p:xfrm>
          <a:off x="2182813" y="3125788"/>
          <a:ext cx="5092700" cy="735012"/>
        </p:xfrm>
        <a:graphic>
          <a:graphicData uri="http://schemas.openxmlformats.org/presentationml/2006/ole">
            <p:oleObj spid="_x0000_s36867" name="Equation" r:id="rId4" imgW="3327120" imgH="48240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7651865"/>
              </p:ext>
            </p:extLst>
          </p:nvPr>
        </p:nvGraphicFramePr>
        <p:xfrm>
          <a:off x="4258146" y="2432050"/>
          <a:ext cx="2978150" cy="307975"/>
        </p:xfrm>
        <a:graphic>
          <a:graphicData uri="http://schemas.openxmlformats.org/presentationml/2006/ole">
            <p:oleObj spid="_x0000_s36868" name="Equation" r:id="rId5" imgW="1942920" imgH="203040" progId="Equation.3">
              <p:embed/>
            </p:oleObj>
          </a:graphicData>
        </a:graphic>
      </p:graphicFrame>
      <p:sp>
        <p:nvSpPr>
          <p:cNvPr id="21" name="Avrundet rektangel 12"/>
          <p:cNvSpPr/>
          <p:nvPr/>
        </p:nvSpPr>
        <p:spPr>
          <a:xfrm>
            <a:off x="5796136" y="260648"/>
            <a:ext cx="3240360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r>
              <a:rPr lang="nb-NO" sz="1200" dirty="0" smtClean="0"/>
              <a:t>: fitting </a:t>
            </a:r>
            <a:r>
              <a:rPr lang="nb-NO" sz="1200" dirty="0" err="1" smtClean="0"/>
              <a:t>the</a:t>
            </a:r>
            <a:r>
              <a:rPr lang="nb-NO" sz="1200" dirty="0" smtClean="0"/>
              <a:t> gamma</a:t>
            </a:r>
          </a:p>
        </p:txBody>
      </p:sp>
    </p:spTree>
    <p:extLst>
      <p:ext uri="{BB962C8B-B14F-4D97-AF65-F5344CB8AC3E}">
        <p14:creationId xmlns:p14="http://schemas.microsoft.com/office/powerpoint/2010/main" xmlns="" val="23036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The Gamma </a:t>
            </a:r>
            <a:r>
              <a:rPr lang="nb-NO" dirty="0" err="1" smtClean="0"/>
              <a:t>family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27</a:t>
            </a:fld>
            <a:endParaRPr lang="nb-NO" dirty="0"/>
          </a:p>
        </p:txBody>
      </p:sp>
      <p:sp>
        <p:nvSpPr>
          <p:cNvPr id="21" name="Avrundet rektangel 12"/>
          <p:cNvSpPr/>
          <p:nvPr/>
        </p:nvSpPr>
        <p:spPr>
          <a:xfrm>
            <a:off x="5796136" y="260648"/>
            <a:ext cx="3240360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Parametric</a:t>
            </a:r>
            <a:r>
              <a:rPr lang="nb-NO" sz="1200" dirty="0" smtClean="0"/>
              <a:t> </a:t>
            </a:r>
            <a:r>
              <a:rPr lang="nb-NO" sz="1200" dirty="0" err="1" smtClean="0"/>
              <a:t>estimation</a:t>
            </a:r>
            <a:r>
              <a:rPr lang="nb-NO" sz="1200" dirty="0" smtClean="0"/>
              <a:t>: fitting </a:t>
            </a:r>
            <a:r>
              <a:rPr lang="nb-NO" sz="1200" dirty="0" err="1" smtClean="0"/>
              <a:t>the</a:t>
            </a:r>
            <a:r>
              <a:rPr lang="nb-NO" sz="1200" dirty="0" smtClean="0"/>
              <a:t> gamma</a:t>
            </a:r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899592" y="1052736"/>
          <a:ext cx="7521575" cy="5445125"/>
        </p:xfrm>
        <a:graphic>
          <a:graphicData uri="http://schemas.openxmlformats.org/presentationml/2006/ole">
            <p:oleObj spid="_x0000_s37890" name="Formel" r:id="rId3" imgW="4228920" imgH="31240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036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Solvency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Financial </a:t>
            </a:r>
            <a:r>
              <a:rPr lang="nb-NO" dirty="0" err="1" smtClean="0"/>
              <a:t>control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liabilities</a:t>
            </a:r>
            <a:r>
              <a:rPr lang="nb-NO" dirty="0" smtClean="0"/>
              <a:t> under </a:t>
            </a:r>
            <a:r>
              <a:rPr lang="nb-NO" dirty="0" err="1" smtClean="0"/>
              <a:t>nearly</a:t>
            </a:r>
            <a:r>
              <a:rPr lang="nb-NO" dirty="0" smtClean="0"/>
              <a:t> </a:t>
            </a:r>
            <a:r>
              <a:rPr lang="nb-NO" dirty="0" err="1" smtClean="0"/>
              <a:t>worst-case</a:t>
            </a:r>
            <a:r>
              <a:rPr lang="nb-NO" dirty="0" smtClean="0"/>
              <a:t> scenarios</a:t>
            </a:r>
          </a:p>
          <a:p>
            <a:r>
              <a:rPr lang="nb-NO" dirty="0" smtClean="0"/>
              <a:t>Target: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i="1" dirty="0" smtClean="0"/>
              <a:t>reserve</a:t>
            </a:r>
          </a:p>
          <a:p>
            <a:pPr lvl="1"/>
            <a:r>
              <a:rPr lang="nb-NO" dirty="0" err="1" smtClean="0"/>
              <a:t>which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upper</a:t>
            </a:r>
            <a:r>
              <a:rPr lang="nb-NO" dirty="0" smtClean="0"/>
              <a:t> </a:t>
            </a:r>
            <a:r>
              <a:rPr lang="nb-NO" dirty="0" err="1" smtClean="0"/>
              <a:t>percentile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portfolio</a:t>
            </a:r>
            <a:r>
              <a:rPr lang="nb-NO" dirty="0" smtClean="0"/>
              <a:t> </a:t>
            </a:r>
            <a:r>
              <a:rPr lang="nb-NO" dirty="0" err="1" smtClean="0"/>
              <a:t>liability</a:t>
            </a:r>
            <a:endParaRPr lang="nb-NO" dirty="0" smtClean="0"/>
          </a:p>
          <a:p>
            <a:r>
              <a:rPr lang="nb-NO" dirty="0" err="1" smtClean="0"/>
              <a:t>Modelling</a:t>
            </a:r>
            <a:r>
              <a:rPr lang="nb-NO" dirty="0" smtClean="0"/>
              <a:t> has </a:t>
            </a:r>
            <a:r>
              <a:rPr lang="nb-NO" dirty="0" err="1" smtClean="0"/>
              <a:t>been</a:t>
            </a:r>
            <a:r>
              <a:rPr lang="nb-NO" dirty="0" smtClean="0"/>
              <a:t> </a:t>
            </a:r>
            <a:r>
              <a:rPr lang="nb-NO" dirty="0" err="1" smtClean="0"/>
              <a:t>covered</a:t>
            </a:r>
            <a:r>
              <a:rPr lang="nb-NO" dirty="0" smtClean="0"/>
              <a:t> (Risk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calculations</a:t>
            </a:r>
            <a:r>
              <a:rPr lang="nb-NO" dirty="0" smtClean="0"/>
              <a:t>)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issue</a:t>
            </a:r>
            <a:r>
              <a:rPr lang="nb-NO" dirty="0" smtClean="0"/>
              <a:t> </a:t>
            </a:r>
            <a:r>
              <a:rPr lang="nb-NO" dirty="0" err="1" smtClean="0"/>
              <a:t>now</a:t>
            </a:r>
            <a:r>
              <a:rPr lang="nb-NO" dirty="0" smtClean="0"/>
              <a:t> is </a:t>
            </a:r>
            <a:r>
              <a:rPr lang="nb-NO" dirty="0" err="1" smtClean="0"/>
              <a:t>computation</a:t>
            </a:r>
            <a:endParaRPr lang="nb-NO" dirty="0" smtClean="0"/>
          </a:p>
          <a:p>
            <a:pPr lvl="1"/>
            <a:r>
              <a:rPr lang="nb-NO" dirty="0" smtClean="0"/>
              <a:t>Monte Carlo is </a:t>
            </a:r>
            <a:r>
              <a:rPr lang="nb-NO" dirty="0" err="1" smtClean="0"/>
              <a:t>the</a:t>
            </a:r>
            <a:r>
              <a:rPr lang="nb-NO" dirty="0" smtClean="0"/>
              <a:t> general </a:t>
            </a:r>
            <a:r>
              <a:rPr lang="nb-NO" dirty="0" err="1" smtClean="0"/>
              <a:t>tool</a:t>
            </a:r>
            <a:endParaRPr lang="nb-NO" dirty="0" smtClean="0"/>
          </a:p>
          <a:p>
            <a:pPr lvl="1"/>
            <a:r>
              <a:rPr lang="nb-NO" dirty="0" err="1" smtClean="0"/>
              <a:t>Some</a:t>
            </a:r>
            <a:r>
              <a:rPr lang="nb-NO" dirty="0" smtClean="0"/>
              <a:t> problems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handled</a:t>
            </a:r>
            <a:r>
              <a:rPr lang="nb-NO" dirty="0" smtClean="0"/>
              <a:t> by </a:t>
            </a:r>
            <a:r>
              <a:rPr lang="nb-NO" dirty="0" err="1" smtClean="0"/>
              <a:t>simpler</a:t>
            </a:r>
            <a:r>
              <a:rPr lang="nb-NO" dirty="0" smtClean="0"/>
              <a:t>, </a:t>
            </a:r>
            <a:r>
              <a:rPr lang="nb-NO" dirty="0" err="1" smtClean="0"/>
              <a:t>Gaussian</a:t>
            </a:r>
            <a:r>
              <a:rPr lang="nb-NO" dirty="0" smtClean="0"/>
              <a:t> </a:t>
            </a:r>
            <a:r>
              <a:rPr lang="nb-NO" dirty="0" err="1" smtClean="0"/>
              <a:t>approximations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10.2 </a:t>
            </a:r>
            <a:r>
              <a:rPr lang="nb-NO" dirty="0" err="1" smtClean="0"/>
              <a:t>Portfolio</a:t>
            </a:r>
            <a:r>
              <a:rPr lang="nb-NO" dirty="0" smtClean="0"/>
              <a:t> </a:t>
            </a:r>
            <a:r>
              <a:rPr lang="nb-NO" dirty="0" err="1" smtClean="0"/>
              <a:t>liabilities</a:t>
            </a:r>
            <a:r>
              <a:rPr lang="nb-NO" dirty="0" smtClean="0"/>
              <a:t> by simple </a:t>
            </a:r>
            <a:r>
              <a:rPr lang="nb-NO" dirty="0" err="1" smtClean="0"/>
              <a:t>approximation</a:t>
            </a:r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82413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The </a:t>
            </a:r>
            <a:r>
              <a:rPr lang="nb-NO" dirty="0" err="1" smtClean="0"/>
              <a:t>portfolio</a:t>
            </a:r>
            <a:r>
              <a:rPr lang="nb-NO" dirty="0" smtClean="0"/>
              <a:t> loss for independent risks </a:t>
            </a:r>
            <a:r>
              <a:rPr lang="nb-NO" dirty="0" err="1" smtClean="0"/>
              <a:t>become</a:t>
            </a:r>
            <a:r>
              <a:rPr lang="nb-NO" dirty="0" smtClean="0"/>
              <a:t> </a:t>
            </a:r>
            <a:r>
              <a:rPr lang="nb-NO" dirty="0" err="1" smtClean="0"/>
              <a:t>Gaussian</a:t>
            </a:r>
            <a:r>
              <a:rPr lang="nb-NO" dirty="0" smtClean="0"/>
              <a:t> as J </a:t>
            </a:r>
            <a:r>
              <a:rPr lang="nb-NO" dirty="0" err="1" smtClean="0"/>
              <a:t>tends</a:t>
            </a:r>
            <a:r>
              <a:rPr lang="nb-NO" dirty="0" smtClean="0"/>
              <a:t> to </a:t>
            </a:r>
            <a:r>
              <a:rPr lang="nb-NO" dirty="0" err="1" smtClean="0"/>
              <a:t>infinity</a:t>
            </a:r>
            <a:r>
              <a:rPr lang="nb-NO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Assume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policy risks X</a:t>
            </a:r>
            <a:r>
              <a:rPr lang="nb-NO" sz="1200" dirty="0" smtClean="0"/>
              <a:t>1</a:t>
            </a:r>
            <a:r>
              <a:rPr lang="nb-NO" dirty="0" smtClean="0"/>
              <a:t>,…,X</a:t>
            </a:r>
            <a:r>
              <a:rPr lang="nb-NO" sz="1200" dirty="0" smtClean="0"/>
              <a:t>J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stochastically</a:t>
            </a:r>
            <a:r>
              <a:rPr lang="nb-NO" dirty="0" smtClean="0"/>
              <a:t> independent</a:t>
            </a:r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Mean</a:t>
            </a:r>
            <a:r>
              <a:rPr lang="nb-NO" dirty="0" smtClean="0"/>
              <a:t> and </a:t>
            </a:r>
            <a:r>
              <a:rPr lang="nb-NO" dirty="0" err="1" smtClean="0"/>
              <a:t>variance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portfolio</a:t>
            </a:r>
            <a:r>
              <a:rPr lang="nb-NO" dirty="0" smtClean="0"/>
              <a:t> total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then</a:t>
            </a:r>
            <a:r>
              <a:rPr lang="nb-NO" dirty="0" smtClean="0"/>
              <a:t> </a:t>
            </a:r>
            <a:endParaRPr lang="nb-NO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31640" y="2420888"/>
          <a:ext cx="5902898" cy="474340"/>
        </p:xfrm>
        <a:graphic>
          <a:graphicData uri="http://schemas.openxmlformats.org/presentationml/2006/ole">
            <p:oleObj spid="_x0000_s38914" name="Formel" r:id="rId3" imgW="284472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08050" y="2990850"/>
          <a:ext cx="6034088" cy="501650"/>
        </p:xfrm>
        <a:graphic>
          <a:graphicData uri="http://schemas.openxmlformats.org/presentationml/2006/ole">
            <p:oleObj spid="_x0000_s38915" name="Formel" r:id="rId4" imgW="2908080" imgH="241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52538" y="3430588"/>
          <a:ext cx="6061075" cy="817562"/>
        </p:xfrm>
        <a:graphic>
          <a:graphicData uri="http://schemas.openxmlformats.org/presentationml/2006/ole">
            <p:oleObj spid="_x0000_s38916" name="Formel" r:id="rId5" imgW="292068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4161854"/>
            <a:ext cx="47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w</a:t>
            </a:r>
            <a:r>
              <a:rPr lang="nb-NO" dirty="0" err="1" smtClean="0"/>
              <a:t>hich</a:t>
            </a:r>
            <a:r>
              <a:rPr lang="nb-NO" dirty="0" smtClean="0"/>
              <a:t> is </a:t>
            </a:r>
            <a:r>
              <a:rPr lang="nb-NO" dirty="0" err="1" smtClean="0"/>
              <a:t>average</a:t>
            </a:r>
            <a:r>
              <a:rPr lang="nb-NO" dirty="0" smtClean="0"/>
              <a:t> </a:t>
            </a:r>
            <a:r>
              <a:rPr lang="nb-NO" dirty="0" err="1" smtClean="0"/>
              <a:t>expectation</a:t>
            </a:r>
            <a:r>
              <a:rPr lang="nb-NO" dirty="0" smtClean="0"/>
              <a:t> and </a:t>
            </a:r>
            <a:r>
              <a:rPr lang="nb-NO" dirty="0" err="1" smtClean="0"/>
              <a:t>variance</a:t>
            </a:r>
            <a:r>
              <a:rPr lang="nb-NO" dirty="0" smtClean="0"/>
              <a:t>. </a:t>
            </a:r>
            <a:r>
              <a:rPr lang="nb-NO" dirty="0" err="1" smtClean="0"/>
              <a:t>Then</a:t>
            </a:r>
            <a:endParaRPr lang="nb-NO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060700" y="4495800"/>
          <a:ext cx="2714625" cy="896938"/>
        </p:xfrm>
        <a:graphic>
          <a:graphicData uri="http://schemas.openxmlformats.org/presentationml/2006/ole">
            <p:oleObj spid="_x0000_s38917" name="Formel" r:id="rId6" imgW="1307880" imgH="431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9592" y="5229201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as J </a:t>
            </a:r>
            <a:r>
              <a:rPr lang="nb-NO" dirty="0" err="1" smtClean="0"/>
              <a:t>tends</a:t>
            </a:r>
            <a:r>
              <a:rPr lang="nb-NO" dirty="0" smtClean="0"/>
              <a:t> to </a:t>
            </a:r>
            <a:r>
              <a:rPr lang="nb-NO" dirty="0" err="1" smtClean="0"/>
              <a:t>infinfity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Note </a:t>
            </a:r>
            <a:r>
              <a:rPr lang="nb-NO" dirty="0" err="1" smtClean="0"/>
              <a:t>that</a:t>
            </a:r>
            <a:r>
              <a:rPr lang="nb-NO" dirty="0" smtClean="0"/>
              <a:t> risk is </a:t>
            </a:r>
            <a:r>
              <a:rPr lang="nb-NO" dirty="0" err="1" smtClean="0"/>
              <a:t>underestimated</a:t>
            </a:r>
            <a:r>
              <a:rPr lang="nb-NO" dirty="0" smtClean="0"/>
              <a:t> for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portfolios</a:t>
            </a:r>
            <a:r>
              <a:rPr lang="nb-NO" dirty="0" smtClean="0"/>
              <a:t> and in </a:t>
            </a:r>
            <a:r>
              <a:rPr lang="nb-NO" dirty="0" err="1" smtClean="0"/>
              <a:t>branches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large </a:t>
            </a:r>
            <a:r>
              <a:rPr lang="nb-NO" dirty="0" err="1" smtClean="0"/>
              <a:t>claims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exame</a:t>
            </a:r>
            <a:r>
              <a:rPr lang="nb-NO" dirty="0" smtClean="0"/>
              <a:t> 1	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4th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December</a:t>
            </a:r>
            <a:r>
              <a:rPr lang="nb-NO" dirty="0" smtClean="0"/>
              <a:t>, 1430-1830</a:t>
            </a:r>
          </a:p>
          <a:p>
            <a:r>
              <a:rPr lang="nb-NO" dirty="0" smtClean="0"/>
              <a:t>Bring an </a:t>
            </a:r>
            <a:r>
              <a:rPr lang="nb-NO" dirty="0" err="1" smtClean="0"/>
              <a:t>approved</a:t>
            </a:r>
            <a:r>
              <a:rPr lang="nb-NO" dirty="0" smtClean="0"/>
              <a:t> </a:t>
            </a:r>
            <a:r>
              <a:rPr lang="nb-NO" dirty="0" err="1" smtClean="0"/>
              <a:t>calculator</a:t>
            </a:r>
            <a:endParaRPr lang="nb-NO" dirty="0" smtClean="0"/>
          </a:p>
          <a:p>
            <a:r>
              <a:rPr lang="nb-NO" dirty="0" smtClean="0"/>
              <a:t>Bring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 smtClean="0"/>
              <a:t>books</a:t>
            </a:r>
            <a:r>
              <a:rPr lang="nb-NO" dirty="0" smtClean="0"/>
              <a:t> or notes</a:t>
            </a:r>
            <a:endParaRPr lang="nb-NO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Normal </a:t>
            </a:r>
            <a:r>
              <a:rPr lang="nb-NO" dirty="0" err="1" smtClean="0"/>
              <a:t>approximations</a:t>
            </a:r>
            <a:endParaRPr lang="nb-NO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568" y="1268760"/>
          <a:ext cx="7720012" cy="3238500"/>
        </p:xfrm>
        <a:graphic>
          <a:graphicData uri="http://schemas.openxmlformats.org/presentationml/2006/ole">
            <p:oleObj spid="_x0000_s39938" name="Formel" r:id="rId3" imgW="4025880" imgH="1688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rule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double </a:t>
            </a:r>
            <a:r>
              <a:rPr lang="nb-NO" sz="2800" dirty="0" err="1" smtClean="0"/>
              <a:t>variance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31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187624" y="1340768"/>
            <a:ext cx="4854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smtClean="0"/>
              <a:t>Let X and Y be </a:t>
            </a:r>
            <a:r>
              <a:rPr lang="nb-NO" sz="1600" dirty="0" err="1" smtClean="0"/>
              <a:t>arbitrary</a:t>
            </a:r>
            <a:r>
              <a:rPr lang="nb-NO" sz="1600" dirty="0" smtClean="0"/>
              <a:t> </a:t>
            </a:r>
            <a:r>
              <a:rPr lang="nb-NO" sz="1600" dirty="0" err="1" smtClean="0"/>
              <a:t>random</a:t>
            </a:r>
            <a:r>
              <a:rPr lang="nb-NO" sz="1600" dirty="0" smtClean="0"/>
              <a:t> variables for </a:t>
            </a:r>
            <a:r>
              <a:rPr lang="nb-NO" sz="1600" dirty="0" err="1" smtClean="0"/>
              <a:t>which</a:t>
            </a:r>
            <a:endParaRPr lang="nb-NO" sz="1600" dirty="0" smtClean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835696" y="1844824"/>
          <a:ext cx="3933169" cy="372616"/>
        </p:xfrm>
        <a:graphic>
          <a:graphicData uri="http://schemas.openxmlformats.org/presentationml/2006/ole">
            <p:oleObj spid="_x0000_s40962" name="Equation" r:id="rId3" imgW="2413000" imgH="228600" progId="Equation.3">
              <p:embed/>
            </p:oleObj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1187624" y="2348880"/>
            <a:ext cx="3594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have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important</a:t>
            </a:r>
            <a:r>
              <a:rPr lang="nb-NO" sz="1600" dirty="0" smtClean="0"/>
              <a:t> </a:t>
            </a:r>
            <a:r>
              <a:rPr lang="nb-NO" sz="1600" dirty="0" err="1" smtClean="0"/>
              <a:t>identities</a:t>
            </a:r>
            <a:endParaRPr lang="nb-NO" sz="1600" dirty="0" smtClean="0"/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4837938"/>
              </p:ext>
            </p:extLst>
          </p:nvPr>
        </p:nvGraphicFramePr>
        <p:xfrm>
          <a:off x="1835696" y="2852936"/>
          <a:ext cx="6292850" cy="373062"/>
        </p:xfrm>
        <a:graphic>
          <a:graphicData uri="http://schemas.openxmlformats.org/presentationml/2006/ole">
            <p:oleObj spid="_x0000_s40963" name="Equation" r:id="rId4" imgW="3860640" imgH="228600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2267744" y="3140968"/>
            <a:ext cx="15504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Rule</a:t>
            </a:r>
            <a:r>
              <a:rPr lang="nb-NO" sz="900" dirty="0" smtClean="0"/>
              <a:t> </a:t>
            </a:r>
            <a:r>
              <a:rPr lang="nb-NO" sz="900" dirty="0" err="1" smtClean="0"/>
              <a:t>of</a:t>
            </a:r>
            <a:r>
              <a:rPr lang="nb-NO" sz="900" dirty="0" smtClean="0"/>
              <a:t> double </a:t>
            </a:r>
            <a:r>
              <a:rPr lang="nb-NO" sz="900" dirty="0" err="1" smtClean="0"/>
              <a:t>expectation</a:t>
            </a:r>
            <a:endParaRPr lang="nb-NO" sz="900" dirty="0" smtClean="0"/>
          </a:p>
        </p:txBody>
      </p:sp>
      <p:sp>
        <p:nvSpPr>
          <p:cNvPr id="11" name="TekstSylinder 10"/>
          <p:cNvSpPr txBox="1"/>
          <p:nvPr/>
        </p:nvSpPr>
        <p:spPr>
          <a:xfrm>
            <a:off x="5901896" y="3140968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Rule</a:t>
            </a:r>
            <a:r>
              <a:rPr lang="nb-NO" sz="900" dirty="0" smtClean="0"/>
              <a:t> </a:t>
            </a:r>
            <a:r>
              <a:rPr lang="nb-NO" sz="900" dirty="0" err="1" smtClean="0"/>
              <a:t>of</a:t>
            </a:r>
            <a:r>
              <a:rPr lang="nb-NO" sz="900" dirty="0" smtClean="0"/>
              <a:t> double </a:t>
            </a:r>
            <a:r>
              <a:rPr lang="nb-NO" sz="900" dirty="0" err="1" smtClean="0"/>
              <a:t>variance</a:t>
            </a:r>
            <a:endParaRPr lang="nb-NO" sz="900" dirty="0" smtClean="0"/>
          </a:p>
        </p:txBody>
      </p:sp>
      <p:grpSp>
        <p:nvGrpSpPr>
          <p:cNvPr id="9" name="Gruppe 14"/>
          <p:cNvGrpSpPr/>
          <p:nvPr/>
        </p:nvGrpSpPr>
        <p:grpSpPr>
          <a:xfrm>
            <a:off x="7308304" y="188640"/>
            <a:ext cx="1584176" cy="944623"/>
            <a:chOff x="1547664" y="2348880"/>
            <a:chExt cx="4680520" cy="2376264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20" name="Ellipse 19"/>
          <p:cNvSpPr/>
          <p:nvPr/>
        </p:nvSpPr>
        <p:spPr>
          <a:xfrm>
            <a:off x="7308304" y="95191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705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rule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double </a:t>
            </a:r>
            <a:r>
              <a:rPr lang="nb-NO" sz="2800" dirty="0" err="1" smtClean="0"/>
              <a:t>variance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32</a:t>
            </a:fld>
            <a:endParaRPr lang="nb-NO" dirty="0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1428750" y="4308475"/>
          <a:ext cx="5837238" cy="1912938"/>
        </p:xfrm>
        <a:graphic>
          <a:graphicData uri="http://schemas.openxmlformats.org/presentationml/2006/ole">
            <p:oleObj spid="_x0000_s41986" name="Formel" r:id="rId3" imgW="2997000" imgH="990360" progId="Equation.3">
              <p:embed/>
            </p:oleObj>
          </a:graphicData>
        </a:graphic>
      </p:graphicFrame>
      <p:grpSp>
        <p:nvGrpSpPr>
          <p:cNvPr id="6" name="Gruppe 14"/>
          <p:cNvGrpSpPr/>
          <p:nvPr/>
        </p:nvGrpSpPr>
        <p:grpSpPr>
          <a:xfrm>
            <a:off x="7308304" y="188640"/>
            <a:ext cx="1584176" cy="944623"/>
            <a:chOff x="1547664" y="2348880"/>
            <a:chExt cx="4680520" cy="2376264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20" name="Ellipse 19"/>
          <p:cNvSpPr/>
          <p:nvPr/>
        </p:nvSpPr>
        <p:spPr>
          <a:xfrm>
            <a:off x="7308304" y="95191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1331640" y="3717032"/>
          <a:ext cx="6410325" cy="325437"/>
        </p:xfrm>
        <a:graphic>
          <a:graphicData uri="http://schemas.openxmlformats.org/presentationml/2006/ole">
            <p:oleObj spid="_x0000_s41987" name="Formel" r:id="rId4" imgW="3936960" imgH="203040" progId="Equation.3">
              <p:embed/>
            </p:oleObj>
          </a:graphicData>
        </a:graphic>
      </p:graphicFrame>
      <p:sp>
        <p:nvSpPr>
          <p:cNvPr id="21" name="TekstSylinder 5"/>
          <p:cNvSpPr txBox="1"/>
          <p:nvPr/>
        </p:nvSpPr>
        <p:spPr>
          <a:xfrm>
            <a:off x="1187624" y="1340768"/>
            <a:ext cx="3215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err="1" smtClean="0"/>
              <a:t>Portfolio</a:t>
            </a:r>
            <a:r>
              <a:rPr lang="nb-NO" sz="1600" dirty="0" smtClean="0"/>
              <a:t> risk in general </a:t>
            </a:r>
            <a:r>
              <a:rPr lang="nb-NO" sz="1600" dirty="0" err="1" smtClean="0"/>
              <a:t>insurance</a:t>
            </a:r>
            <a:endParaRPr lang="nb-NO" sz="1600" dirty="0" smtClean="0"/>
          </a:p>
        </p:txBody>
      </p:sp>
      <p:graphicFrame>
        <p:nvGraphicFramePr>
          <p:cNvPr id="22" name="Objekt 6"/>
          <p:cNvGraphicFramePr>
            <a:graphicFrameLocks noChangeAspect="1"/>
          </p:cNvGraphicFramePr>
          <p:nvPr/>
        </p:nvGraphicFramePr>
        <p:xfrm>
          <a:off x="1382713" y="1700808"/>
          <a:ext cx="7246937" cy="746125"/>
        </p:xfrm>
        <a:graphic>
          <a:graphicData uri="http://schemas.openxmlformats.org/presentationml/2006/ole">
            <p:oleObj spid="_x0000_s41988" name="Formel" r:id="rId5" imgW="4444920" imgH="457200" progId="Equation.3">
              <p:embed/>
            </p:oleObj>
          </a:graphicData>
        </a:graphic>
      </p:graphicFrame>
      <p:sp>
        <p:nvSpPr>
          <p:cNvPr id="23" name="TekstSylinder 7"/>
          <p:cNvSpPr txBox="1"/>
          <p:nvPr/>
        </p:nvSpPr>
        <p:spPr>
          <a:xfrm>
            <a:off x="1187624" y="2514382"/>
            <a:ext cx="3858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err="1" smtClean="0"/>
              <a:t>Elementary</a:t>
            </a:r>
            <a:r>
              <a:rPr lang="nb-NO" sz="1600" dirty="0" smtClean="0"/>
              <a:t> </a:t>
            </a:r>
            <a:r>
              <a:rPr lang="nb-NO" sz="1600" dirty="0" err="1" smtClean="0"/>
              <a:t>rules</a:t>
            </a:r>
            <a:r>
              <a:rPr lang="nb-NO" sz="1600" dirty="0" smtClean="0"/>
              <a:t> for </a:t>
            </a:r>
            <a:r>
              <a:rPr lang="nb-NO" sz="1600" dirty="0" err="1" smtClean="0"/>
              <a:t>random</a:t>
            </a:r>
            <a:r>
              <a:rPr lang="nb-NO" sz="1600" dirty="0" smtClean="0"/>
              <a:t> sums </a:t>
            </a:r>
            <a:r>
              <a:rPr lang="nb-NO" sz="1600" dirty="0" err="1" smtClean="0"/>
              <a:t>imply</a:t>
            </a:r>
            <a:endParaRPr lang="nb-NO" sz="1600" dirty="0" smtClean="0"/>
          </a:p>
        </p:txBody>
      </p:sp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4837938"/>
              </p:ext>
            </p:extLst>
          </p:nvPr>
        </p:nvGraphicFramePr>
        <p:xfrm>
          <a:off x="4887913" y="2862263"/>
          <a:ext cx="187325" cy="352425"/>
        </p:xfrm>
        <a:graphic>
          <a:graphicData uri="http://schemas.openxmlformats.org/presentationml/2006/ole">
            <p:oleObj spid="_x0000_s41989" name="Formel" r:id="rId6" imgW="114120" imgH="215640" progId="Equation.3">
              <p:embed/>
            </p:oleObj>
          </a:graphicData>
        </a:graphic>
      </p:graphicFrame>
      <p:graphicFrame>
        <p:nvGraphicFramePr>
          <p:cNvPr id="166920" name="Object 8"/>
          <p:cNvGraphicFramePr>
            <a:graphicFrameLocks noChangeAspect="1"/>
          </p:cNvGraphicFramePr>
          <p:nvPr/>
        </p:nvGraphicFramePr>
        <p:xfrm>
          <a:off x="1691680" y="2996952"/>
          <a:ext cx="5540375" cy="441325"/>
        </p:xfrm>
        <a:graphic>
          <a:graphicData uri="http://schemas.openxmlformats.org/presentationml/2006/ole">
            <p:oleObj spid="_x0000_s41990" name="Formel" r:id="rId7" imgW="284472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7057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rule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double </a:t>
            </a:r>
            <a:r>
              <a:rPr lang="nb-NO" sz="2800" dirty="0" err="1" smtClean="0"/>
              <a:t>variance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33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187624" y="1340768"/>
            <a:ext cx="5998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smtClean="0"/>
              <a:t>This leads to </a:t>
            </a:r>
            <a:r>
              <a:rPr lang="nb-NO" sz="1600" dirty="0" err="1" smtClean="0"/>
              <a:t>the</a:t>
            </a:r>
            <a:r>
              <a:rPr lang="nb-NO" sz="1600" dirty="0" smtClean="0"/>
              <a:t> true </a:t>
            </a:r>
            <a:r>
              <a:rPr lang="nb-NO" sz="1600" dirty="0" err="1" smtClean="0"/>
              <a:t>percentile</a:t>
            </a:r>
            <a:r>
              <a:rPr lang="nb-NO" sz="1600" dirty="0" smtClean="0"/>
              <a:t> </a:t>
            </a:r>
            <a:r>
              <a:rPr lang="nb-NO" sz="1600" dirty="0" err="1" smtClean="0"/>
              <a:t>qepsilon</a:t>
            </a:r>
            <a:r>
              <a:rPr lang="nb-NO" sz="1600" dirty="0" smtClean="0"/>
              <a:t> </a:t>
            </a:r>
            <a:r>
              <a:rPr lang="nb-NO" sz="1600" dirty="0" err="1" smtClean="0"/>
              <a:t>being</a:t>
            </a:r>
            <a:r>
              <a:rPr lang="nb-NO" sz="1600" dirty="0" smtClean="0"/>
              <a:t> </a:t>
            </a:r>
            <a:r>
              <a:rPr lang="nb-NO" sz="1600" dirty="0" err="1" smtClean="0"/>
              <a:t>approximated</a:t>
            </a:r>
            <a:r>
              <a:rPr lang="nb-NO" sz="1600" dirty="0" smtClean="0"/>
              <a:t> by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691680" y="1772816"/>
          <a:ext cx="2376264" cy="475991"/>
        </p:xfrm>
        <a:graphic>
          <a:graphicData uri="http://schemas.openxmlformats.org/presentationml/2006/ole">
            <p:oleObj spid="_x0000_s43010" name="Formel" r:id="rId3" imgW="1257120" imgH="253800" progId="Equation.3">
              <p:embed/>
            </p:oleObj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1187624" y="2348880"/>
            <a:ext cx="776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600" dirty="0" err="1" smtClean="0"/>
              <a:t>Where</a:t>
            </a:r>
            <a:r>
              <a:rPr lang="nb-NO" sz="1600" dirty="0" smtClean="0"/>
              <a:t> phi </a:t>
            </a:r>
            <a:r>
              <a:rPr lang="nb-NO" sz="1600" dirty="0" err="1" smtClean="0"/>
              <a:t>epsilon</a:t>
            </a:r>
            <a:r>
              <a:rPr lang="nb-NO" sz="1600" dirty="0" smtClean="0"/>
              <a:t> is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upper</a:t>
            </a:r>
            <a:r>
              <a:rPr lang="nb-NO" sz="1600" dirty="0" smtClean="0"/>
              <a:t> </a:t>
            </a:r>
            <a:r>
              <a:rPr lang="nb-NO" sz="1600" dirty="0" err="1" smtClean="0"/>
              <a:t>epsilon</a:t>
            </a:r>
            <a:r>
              <a:rPr lang="nb-NO" sz="1600" dirty="0" smtClean="0"/>
              <a:t> </a:t>
            </a:r>
            <a:r>
              <a:rPr lang="nb-NO" sz="1600" dirty="0" err="1" smtClean="0"/>
              <a:t>percentile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standard normal </a:t>
            </a:r>
            <a:r>
              <a:rPr lang="nb-NO" sz="1600" smtClean="0"/>
              <a:t>distribution</a:t>
            </a:r>
            <a:endParaRPr lang="nb-NO" sz="1600" dirty="0" smtClean="0"/>
          </a:p>
        </p:txBody>
      </p:sp>
      <p:grpSp>
        <p:nvGrpSpPr>
          <p:cNvPr id="9" name="Gruppe 14"/>
          <p:cNvGrpSpPr/>
          <p:nvPr/>
        </p:nvGrpSpPr>
        <p:grpSpPr>
          <a:xfrm>
            <a:off x="7308304" y="188640"/>
            <a:ext cx="1584176" cy="944623"/>
            <a:chOff x="1547664" y="2348880"/>
            <a:chExt cx="4680520" cy="2376264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20" name="Ellipse 19"/>
          <p:cNvSpPr/>
          <p:nvPr/>
        </p:nvSpPr>
        <p:spPr>
          <a:xfrm>
            <a:off x="7308304" y="95191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705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Fire data from DNB</a:t>
            </a:r>
            <a:endParaRPr lang="nb-NO" dirty="0"/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77742"/>
            <a:ext cx="5188048" cy="518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err="1" smtClean="0"/>
              <a:t>Portfolio</a:t>
            </a:r>
            <a:r>
              <a:rPr lang="nb-NO" dirty="0" smtClean="0"/>
              <a:t> </a:t>
            </a:r>
            <a:r>
              <a:rPr lang="nb-NO" dirty="0" err="1" smtClean="0"/>
              <a:t>liabilities</a:t>
            </a:r>
            <a:r>
              <a:rPr lang="nb-NO" dirty="0" smtClean="0"/>
              <a:t> by </a:t>
            </a:r>
            <a:r>
              <a:rPr lang="nb-NO" dirty="0" err="1" smtClean="0"/>
              <a:t>simulation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Monte Carlo </a:t>
            </a:r>
            <a:r>
              <a:rPr lang="nb-NO" dirty="0" err="1" smtClean="0"/>
              <a:t>simulation</a:t>
            </a:r>
            <a:endParaRPr lang="nb-NO" dirty="0" smtClean="0"/>
          </a:p>
          <a:p>
            <a:r>
              <a:rPr lang="nb-NO" dirty="0" err="1" smtClean="0"/>
              <a:t>Advantages</a:t>
            </a:r>
            <a:endParaRPr lang="nb-NO" dirty="0" smtClean="0"/>
          </a:p>
          <a:p>
            <a:pPr lvl="1"/>
            <a:r>
              <a:rPr lang="nb-NO" dirty="0" smtClean="0"/>
              <a:t>More general (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 smtClean="0"/>
              <a:t>restriction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More versatile (</a:t>
            </a:r>
            <a:r>
              <a:rPr lang="nb-NO" dirty="0" err="1" smtClean="0"/>
              <a:t>easy</a:t>
            </a:r>
            <a:r>
              <a:rPr lang="nb-NO" dirty="0" smtClean="0"/>
              <a:t> to </a:t>
            </a:r>
            <a:r>
              <a:rPr lang="nb-NO" dirty="0" err="1" smtClean="0"/>
              <a:t>adapt</a:t>
            </a:r>
            <a:r>
              <a:rPr lang="nb-NO" dirty="0" smtClean="0"/>
              <a:t> to </a:t>
            </a:r>
            <a:r>
              <a:rPr lang="nb-NO" dirty="0" err="1" smtClean="0"/>
              <a:t>changing</a:t>
            </a:r>
            <a:r>
              <a:rPr lang="nb-NO" dirty="0" smtClean="0"/>
              <a:t> </a:t>
            </a:r>
            <a:r>
              <a:rPr lang="nb-NO" dirty="0" err="1" smtClean="0"/>
              <a:t>circumstances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Better </a:t>
            </a:r>
            <a:r>
              <a:rPr lang="nb-NO" dirty="0" err="1" smtClean="0"/>
              <a:t>suited</a:t>
            </a:r>
            <a:r>
              <a:rPr lang="nb-NO" dirty="0" smtClean="0"/>
              <a:t> for longer time </a:t>
            </a:r>
            <a:r>
              <a:rPr lang="nb-NO" dirty="0" err="1" smtClean="0"/>
              <a:t>horizons</a:t>
            </a:r>
            <a:endParaRPr lang="nb-NO" dirty="0" smtClean="0"/>
          </a:p>
          <a:p>
            <a:r>
              <a:rPr lang="nb-NO" dirty="0" err="1" smtClean="0"/>
              <a:t>Disadvantages</a:t>
            </a:r>
            <a:endParaRPr lang="nb-NO" dirty="0" smtClean="0"/>
          </a:p>
          <a:p>
            <a:pPr lvl="1"/>
            <a:r>
              <a:rPr lang="nb-NO" dirty="0" err="1" smtClean="0"/>
              <a:t>Slow</a:t>
            </a:r>
            <a:r>
              <a:rPr lang="nb-NO" dirty="0" smtClean="0"/>
              <a:t> </a:t>
            </a:r>
            <a:r>
              <a:rPr lang="nb-NO" dirty="0" err="1" smtClean="0"/>
              <a:t>computationally</a:t>
            </a:r>
            <a:r>
              <a:rPr lang="nb-NO" dirty="0" smtClean="0"/>
              <a:t>?</a:t>
            </a:r>
          </a:p>
          <a:p>
            <a:pPr lvl="1"/>
            <a:r>
              <a:rPr lang="nb-NO" dirty="0" err="1" smtClean="0"/>
              <a:t>Depending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r>
              <a:rPr lang="nb-NO" dirty="0" smtClean="0"/>
              <a:t> </a:t>
            </a:r>
            <a:r>
              <a:rPr lang="nb-NO" dirty="0" err="1" smtClean="0"/>
              <a:t>distribution</a:t>
            </a:r>
            <a:r>
              <a:rPr lang="nb-NO" dirty="0" smtClean="0"/>
              <a:t>?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An </a:t>
            </a:r>
            <a:r>
              <a:rPr lang="nb-NO" dirty="0" err="1" smtClean="0"/>
              <a:t>algorithm</a:t>
            </a:r>
            <a:r>
              <a:rPr lang="nb-NO" dirty="0" smtClean="0"/>
              <a:t> for </a:t>
            </a:r>
            <a:r>
              <a:rPr lang="nb-NO" dirty="0" err="1" smtClean="0"/>
              <a:t>liabilities</a:t>
            </a:r>
            <a:r>
              <a:rPr lang="nb-NO" dirty="0" smtClean="0"/>
              <a:t> </a:t>
            </a:r>
            <a:r>
              <a:rPr lang="nb-NO" dirty="0" err="1" smtClean="0"/>
              <a:t>simulation</a:t>
            </a:r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51733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err="1" smtClean="0"/>
              <a:t>Assume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intensities</a:t>
            </a:r>
            <a:r>
              <a:rPr lang="nb-NO" dirty="0" smtClean="0"/>
              <a:t> 		           for J </a:t>
            </a:r>
            <a:r>
              <a:rPr lang="nb-NO" dirty="0" err="1" smtClean="0"/>
              <a:t>policies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stored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file</a:t>
            </a:r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Assume</a:t>
            </a:r>
            <a:r>
              <a:rPr lang="nb-NO" dirty="0" smtClean="0"/>
              <a:t> J </a:t>
            </a:r>
            <a:r>
              <a:rPr lang="nb-NO" dirty="0" err="1" smtClean="0"/>
              <a:t>different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r>
              <a:rPr lang="nb-NO" dirty="0" smtClean="0"/>
              <a:t> </a:t>
            </a:r>
            <a:r>
              <a:rPr lang="nb-NO" dirty="0" err="1" smtClean="0"/>
              <a:t>distributions</a:t>
            </a:r>
            <a:r>
              <a:rPr lang="nb-NO" dirty="0" smtClean="0"/>
              <a:t> and </a:t>
            </a:r>
            <a:r>
              <a:rPr lang="nb-NO" dirty="0" err="1" smtClean="0"/>
              <a:t>payment</a:t>
            </a:r>
            <a:r>
              <a:rPr lang="nb-NO" dirty="0" smtClean="0"/>
              <a:t> </a:t>
            </a:r>
            <a:r>
              <a:rPr lang="nb-NO" dirty="0" err="1" smtClean="0"/>
              <a:t>functions</a:t>
            </a:r>
            <a:r>
              <a:rPr lang="nb-NO" dirty="0" smtClean="0"/>
              <a:t> H</a:t>
            </a:r>
            <a:r>
              <a:rPr lang="nb-NO" sz="1100" dirty="0" smtClean="0"/>
              <a:t>1</a:t>
            </a:r>
            <a:r>
              <a:rPr lang="nb-NO" dirty="0" smtClean="0"/>
              <a:t>(z),…,H</a:t>
            </a:r>
            <a:r>
              <a:rPr lang="nb-NO" sz="1200" dirty="0" smtClean="0"/>
              <a:t>J</a:t>
            </a:r>
            <a:r>
              <a:rPr lang="nb-NO" dirty="0" smtClean="0"/>
              <a:t>(z)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stored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The program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organised</a:t>
            </a:r>
            <a:r>
              <a:rPr lang="nb-NO" dirty="0" smtClean="0"/>
              <a:t> as </a:t>
            </a:r>
            <a:r>
              <a:rPr lang="nb-NO" dirty="0" err="1" smtClean="0"/>
              <a:t>follows</a:t>
            </a:r>
            <a:r>
              <a:rPr lang="nb-NO" dirty="0" smtClean="0"/>
              <a:t> (</a:t>
            </a:r>
            <a:r>
              <a:rPr lang="nb-NO" dirty="0" err="1" smtClean="0"/>
              <a:t>Algorithm</a:t>
            </a:r>
            <a:r>
              <a:rPr lang="nb-NO" dirty="0" smtClean="0"/>
              <a:t> 10.1)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35896" y="1340768"/>
          <a:ext cx="1305165" cy="546348"/>
        </p:xfrm>
        <a:graphic>
          <a:graphicData uri="http://schemas.openxmlformats.org/presentationml/2006/ole">
            <p:oleObj spid="_x0000_s44034" name="Formel" r:id="rId3" imgW="545760" imgH="228600" progId="Equation.3">
              <p:embed/>
            </p:oleObj>
          </a:graphicData>
        </a:graphic>
      </p:graphicFrame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971600" y="2780928"/>
          <a:ext cx="7236946" cy="3790900"/>
        </p:xfrm>
        <a:graphic>
          <a:graphicData uri="http://schemas.openxmlformats.org/presentationml/2006/ole">
            <p:oleObj spid="_x0000_s44035" name="Formel" r:id="rId4" imgW="4178160" imgH="2197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err="1" smtClean="0"/>
              <a:t>Experiments</a:t>
            </a:r>
            <a:r>
              <a:rPr lang="nb-NO" dirty="0" smtClean="0"/>
              <a:t> in 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37</a:t>
            </a:fld>
            <a:endParaRPr lang="nb-NO" dirty="0"/>
          </a:p>
        </p:txBody>
      </p:sp>
      <p:sp>
        <p:nvSpPr>
          <p:cNvPr id="12" name="Avrundet rektangel 11"/>
          <p:cNvSpPr/>
          <p:nvPr/>
        </p:nvSpPr>
        <p:spPr>
          <a:xfrm>
            <a:off x="1691680" y="5661248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7. </a:t>
            </a:r>
            <a:r>
              <a:rPr lang="nb-NO" sz="1200" dirty="0" err="1" smtClean="0"/>
              <a:t>Mixed</a:t>
            </a:r>
            <a:r>
              <a:rPr lang="nb-NO" sz="1200" dirty="0" smtClean="0"/>
              <a:t> </a:t>
            </a:r>
            <a:r>
              <a:rPr lang="nb-NO" sz="1200" dirty="0" err="1" smtClean="0"/>
              <a:t>distribution</a:t>
            </a:r>
            <a:r>
              <a:rPr lang="nb-NO" sz="1200" dirty="0" smtClean="0"/>
              <a:t> 2</a:t>
            </a:r>
          </a:p>
        </p:txBody>
      </p:sp>
      <p:sp>
        <p:nvSpPr>
          <p:cNvPr id="16" name="Avrundet rektangel 11"/>
          <p:cNvSpPr/>
          <p:nvPr/>
        </p:nvSpPr>
        <p:spPr>
          <a:xfrm>
            <a:off x="1691680" y="4303783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5. </a:t>
            </a:r>
            <a:r>
              <a:rPr lang="nb-NO" sz="1200" dirty="0" err="1" smtClean="0"/>
              <a:t>Mixed</a:t>
            </a:r>
            <a:r>
              <a:rPr lang="nb-NO" sz="1200" dirty="0" smtClean="0"/>
              <a:t> </a:t>
            </a:r>
            <a:r>
              <a:rPr lang="nb-NO" sz="1200" dirty="0" err="1" smtClean="0"/>
              <a:t>distribution</a:t>
            </a:r>
            <a:r>
              <a:rPr lang="nb-NO" sz="1200" dirty="0" smtClean="0"/>
              <a:t> 1</a:t>
            </a:r>
          </a:p>
        </p:txBody>
      </p:sp>
      <p:sp>
        <p:nvSpPr>
          <p:cNvPr id="17" name="Avrundet rektangel 11"/>
          <p:cNvSpPr/>
          <p:nvPr/>
        </p:nvSpPr>
        <p:spPr>
          <a:xfrm>
            <a:off x="1691680" y="3625778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4. </a:t>
            </a:r>
            <a:r>
              <a:rPr lang="nb-NO" sz="1200" dirty="0" err="1" smtClean="0"/>
              <a:t>Weibull</a:t>
            </a:r>
            <a:endParaRPr lang="nb-NO" sz="1200" dirty="0" smtClean="0"/>
          </a:p>
        </p:txBody>
      </p:sp>
      <p:sp>
        <p:nvSpPr>
          <p:cNvPr id="18" name="Avrundet rektangel 11"/>
          <p:cNvSpPr/>
          <p:nvPr/>
        </p:nvSpPr>
        <p:spPr>
          <a:xfrm>
            <a:off x="1691680" y="2938749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3. </a:t>
            </a:r>
            <a:r>
              <a:rPr lang="nb-NO" sz="1200" dirty="0" err="1" smtClean="0"/>
              <a:t>Pareto</a:t>
            </a:r>
            <a:endParaRPr lang="nb-NO" sz="1200" dirty="0" smtClean="0"/>
          </a:p>
        </p:txBody>
      </p:sp>
      <p:sp>
        <p:nvSpPr>
          <p:cNvPr id="19" name="Avrundet rektangel 11"/>
          <p:cNvSpPr/>
          <p:nvPr/>
        </p:nvSpPr>
        <p:spPr>
          <a:xfrm>
            <a:off x="1691680" y="2262737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2. Gamma </a:t>
            </a:r>
            <a:r>
              <a:rPr lang="nb-NO" sz="1200" dirty="0" err="1" smtClean="0"/>
              <a:t>on</a:t>
            </a:r>
            <a:r>
              <a:rPr lang="nb-NO" sz="1200" dirty="0" smtClean="0"/>
              <a:t> log </a:t>
            </a:r>
            <a:r>
              <a:rPr lang="nb-NO" sz="1200" dirty="0" err="1" smtClean="0"/>
              <a:t>scale</a:t>
            </a:r>
            <a:endParaRPr lang="nb-NO" sz="1200" dirty="0" smtClean="0"/>
          </a:p>
        </p:txBody>
      </p:sp>
      <p:sp>
        <p:nvSpPr>
          <p:cNvPr id="20" name="Avrundet rektangel 11"/>
          <p:cNvSpPr/>
          <p:nvPr/>
        </p:nvSpPr>
        <p:spPr>
          <a:xfrm>
            <a:off x="1691680" y="1581614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1. Log normal </a:t>
            </a:r>
            <a:r>
              <a:rPr lang="nb-NO" sz="1200" dirty="0" err="1" smtClean="0"/>
              <a:t>distribution</a:t>
            </a:r>
            <a:endParaRPr lang="nb-NO" sz="1200" dirty="0" smtClean="0"/>
          </a:p>
        </p:txBody>
      </p:sp>
      <p:sp>
        <p:nvSpPr>
          <p:cNvPr id="23" name="Avrundet rektangel 11"/>
          <p:cNvSpPr/>
          <p:nvPr/>
        </p:nvSpPr>
        <p:spPr>
          <a:xfrm>
            <a:off x="1691680" y="4963202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6. Monte Carlo </a:t>
            </a:r>
            <a:r>
              <a:rPr lang="nb-NO" sz="1200" dirty="0" err="1" smtClean="0"/>
              <a:t>algorithm</a:t>
            </a:r>
            <a:r>
              <a:rPr lang="nb-NO" sz="1200" dirty="0" smtClean="0"/>
              <a:t> for  </a:t>
            </a:r>
            <a:r>
              <a:rPr lang="nb-NO" sz="1200" dirty="0" err="1" smtClean="0"/>
              <a:t>portfolio</a:t>
            </a:r>
            <a:r>
              <a:rPr lang="nb-NO" sz="1200" dirty="0" smtClean="0"/>
              <a:t> </a:t>
            </a:r>
            <a:r>
              <a:rPr lang="nb-NO" sz="1200" dirty="0" err="1" smtClean="0"/>
              <a:t>liabilities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2875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Comparison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endParaRPr lang="nb-NO" dirty="0"/>
          </a:p>
        </p:txBody>
      </p:sp>
      <p:pic>
        <p:nvPicPr>
          <p:cNvPr id="169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39719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Monte Carlo </a:t>
            </a:r>
            <a:r>
              <a:rPr lang="nb-NO" dirty="0" err="1" smtClean="0"/>
              <a:t>theory</a:t>
            </a:r>
            <a:endParaRPr lang="nb-NO" dirty="0"/>
          </a:p>
        </p:txBody>
      </p:sp>
      <p:graphicFrame>
        <p:nvGraphicFramePr>
          <p:cNvPr id="173058" name="Object 2"/>
          <p:cNvGraphicFramePr>
            <a:graphicFrameLocks noChangeAspect="1"/>
          </p:cNvGraphicFramePr>
          <p:nvPr/>
        </p:nvGraphicFramePr>
        <p:xfrm>
          <a:off x="1475656" y="2204864"/>
          <a:ext cx="4751387" cy="722313"/>
        </p:xfrm>
        <a:graphic>
          <a:graphicData uri="http://schemas.openxmlformats.org/presentationml/2006/ole">
            <p:oleObj spid="_x0000_s47106" name="Formel" r:id="rId4" imgW="2743200" imgH="419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1556792"/>
            <a:ext cx="8215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Suppose</a:t>
            </a:r>
            <a:r>
              <a:rPr lang="nb-NO" dirty="0" smtClean="0"/>
              <a:t> X</a:t>
            </a:r>
            <a:r>
              <a:rPr lang="nb-NO" sz="1200" dirty="0" smtClean="0"/>
              <a:t>1</a:t>
            </a:r>
            <a:r>
              <a:rPr lang="nb-NO" dirty="0" smtClean="0"/>
              <a:t>, X</a:t>
            </a:r>
            <a:r>
              <a:rPr lang="nb-NO" sz="1200" dirty="0" smtClean="0"/>
              <a:t>2</a:t>
            </a:r>
            <a:r>
              <a:rPr lang="nb-NO" dirty="0" smtClean="0"/>
              <a:t>,… </a:t>
            </a:r>
            <a:r>
              <a:rPr lang="nb-NO" dirty="0" err="1" smtClean="0"/>
              <a:t>are</a:t>
            </a:r>
            <a:r>
              <a:rPr lang="nb-NO" dirty="0" smtClean="0"/>
              <a:t> independent and </a:t>
            </a:r>
            <a:r>
              <a:rPr lang="nb-NO" dirty="0" err="1" smtClean="0"/>
              <a:t>exponentially</a:t>
            </a:r>
            <a:r>
              <a:rPr lang="nb-NO" dirty="0" smtClean="0"/>
              <a:t> </a:t>
            </a:r>
            <a:r>
              <a:rPr lang="nb-NO" dirty="0" err="1" smtClean="0"/>
              <a:t>distributed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mean</a:t>
            </a:r>
            <a:r>
              <a:rPr lang="nb-NO" dirty="0" smtClean="0"/>
              <a:t>  1.</a:t>
            </a:r>
          </a:p>
          <a:p>
            <a:r>
              <a:rPr lang="nb-NO" dirty="0" smtClean="0"/>
              <a:t>It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then</a:t>
            </a:r>
            <a:r>
              <a:rPr lang="nb-NO" dirty="0" smtClean="0"/>
              <a:t> be </a:t>
            </a:r>
            <a:r>
              <a:rPr lang="nb-NO" dirty="0" err="1" smtClean="0"/>
              <a:t>proved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251521" y="2926685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for all n &gt;= 0 and all lambda &gt; 0. 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From (1)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see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exponential</a:t>
            </a:r>
            <a:r>
              <a:rPr lang="nb-NO" dirty="0" smtClean="0"/>
              <a:t> </a:t>
            </a:r>
            <a:r>
              <a:rPr lang="nb-NO" dirty="0" err="1" smtClean="0"/>
              <a:t>distribution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distribution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describes</a:t>
            </a:r>
            <a:r>
              <a:rPr lang="nb-NO" dirty="0" smtClean="0"/>
              <a:t> time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events</a:t>
            </a:r>
            <a:r>
              <a:rPr lang="nb-NO" dirty="0" smtClean="0"/>
              <a:t> in a </a:t>
            </a:r>
            <a:r>
              <a:rPr lang="nb-NO" dirty="0" err="1" smtClean="0"/>
              <a:t>Poisson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In </a:t>
            </a:r>
            <a:r>
              <a:rPr lang="nb-NO" dirty="0" err="1" smtClean="0"/>
              <a:t>Section</a:t>
            </a:r>
            <a:r>
              <a:rPr lang="nb-NO" dirty="0" smtClean="0"/>
              <a:t> 9.3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learnt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distribution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X</a:t>
            </a:r>
            <a:r>
              <a:rPr lang="nb-NO" sz="1200" dirty="0" smtClean="0"/>
              <a:t>1</a:t>
            </a:r>
            <a:r>
              <a:rPr lang="nb-NO" dirty="0" smtClean="0"/>
              <a:t>+…+X</a:t>
            </a:r>
            <a:r>
              <a:rPr lang="nb-NO" sz="1200" dirty="0" smtClean="0"/>
              <a:t>n</a:t>
            </a:r>
            <a:r>
              <a:rPr lang="nb-NO" dirty="0" smtClean="0"/>
              <a:t> is gamma </a:t>
            </a:r>
            <a:r>
              <a:rPr lang="nb-NO" dirty="0" err="1" smtClean="0"/>
              <a:t>distributed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mean</a:t>
            </a:r>
            <a:r>
              <a:rPr lang="nb-NO" dirty="0" smtClean="0"/>
              <a:t> n and </a:t>
            </a:r>
            <a:r>
              <a:rPr lang="nb-NO" dirty="0" err="1" smtClean="0"/>
              <a:t>shape</a:t>
            </a:r>
            <a:r>
              <a:rPr lang="nb-NO" dirty="0" smtClean="0"/>
              <a:t> n 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The </a:t>
            </a:r>
            <a:r>
              <a:rPr lang="nb-NO" dirty="0" err="1" smtClean="0"/>
              <a:t>Poisson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 is a </a:t>
            </a:r>
            <a:r>
              <a:rPr lang="nb-NO" dirty="0" err="1" smtClean="0"/>
              <a:t>process</a:t>
            </a:r>
            <a:r>
              <a:rPr lang="nb-NO" dirty="0" smtClean="0"/>
              <a:t> in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events</a:t>
            </a:r>
            <a:r>
              <a:rPr lang="nb-NO" dirty="0" smtClean="0"/>
              <a:t> </a:t>
            </a:r>
            <a:r>
              <a:rPr lang="nb-NO" dirty="0" err="1" smtClean="0"/>
              <a:t>occur</a:t>
            </a:r>
            <a:r>
              <a:rPr lang="nb-NO" dirty="0" smtClean="0"/>
              <a:t> </a:t>
            </a:r>
            <a:r>
              <a:rPr lang="nb-NO" dirty="0" err="1" smtClean="0"/>
              <a:t>continuously</a:t>
            </a:r>
            <a:r>
              <a:rPr lang="nb-NO" dirty="0" smtClean="0"/>
              <a:t> and </a:t>
            </a:r>
            <a:r>
              <a:rPr lang="nb-NO" dirty="0" err="1" smtClean="0"/>
              <a:t>independently</a:t>
            </a:r>
            <a:r>
              <a:rPr lang="nb-NO" dirty="0" smtClean="0"/>
              <a:t> at a </a:t>
            </a:r>
            <a:r>
              <a:rPr lang="nb-NO" dirty="0" err="1" smtClean="0"/>
              <a:t>constant</a:t>
            </a:r>
            <a:r>
              <a:rPr lang="nb-NO" dirty="0" smtClean="0"/>
              <a:t> </a:t>
            </a:r>
            <a:r>
              <a:rPr lang="nb-NO" dirty="0" err="1" smtClean="0"/>
              <a:t>average</a:t>
            </a:r>
            <a:r>
              <a:rPr lang="nb-NO" dirty="0" smtClean="0"/>
              <a:t> rate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The </a:t>
            </a:r>
            <a:r>
              <a:rPr lang="nb-NO" dirty="0" err="1" smtClean="0"/>
              <a:t>Poisson</a:t>
            </a:r>
            <a:r>
              <a:rPr lang="nb-NO" dirty="0" smtClean="0"/>
              <a:t> </a:t>
            </a:r>
            <a:r>
              <a:rPr lang="nb-NO" dirty="0" err="1" smtClean="0"/>
              <a:t>probabilities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right </a:t>
            </a:r>
            <a:r>
              <a:rPr lang="nb-NO" dirty="0" err="1" smtClean="0"/>
              <a:t>define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density</a:t>
            </a:r>
            <a:r>
              <a:rPr lang="nb-NO" dirty="0" smtClean="0"/>
              <a:t> </a:t>
            </a:r>
            <a:r>
              <a:rPr lang="nb-NO" dirty="0" err="1" smtClean="0"/>
              <a:t>function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pPr>
              <a:buFont typeface="Arial" pitchFamily="34" charset="0"/>
              <a:buChar char="•"/>
            </a:pPr>
            <a:endParaRPr lang="nb-NO" dirty="0" smtClean="0"/>
          </a:p>
          <a:p>
            <a:r>
              <a:rPr lang="nb-NO" dirty="0" err="1" smtClean="0"/>
              <a:t>which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central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for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numbers</a:t>
            </a:r>
            <a:r>
              <a:rPr lang="nb-NO" dirty="0" smtClean="0"/>
              <a:t> in </a:t>
            </a:r>
            <a:r>
              <a:rPr lang="nb-NO" dirty="0" err="1" smtClean="0"/>
              <a:t>property</a:t>
            </a:r>
            <a:r>
              <a:rPr lang="nb-NO" dirty="0" smtClean="0"/>
              <a:t> </a:t>
            </a:r>
            <a:r>
              <a:rPr lang="nb-NO" dirty="0" err="1" smtClean="0"/>
              <a:t>insurance</a:t>
            </a:r>
            <a:r>
              <a:rPr lang="nb-NO" dirty="0" smtClean="0"/>
              <a:t>. </a:t>
            </a:r>
          </a:p>
          <a:p>
            <a:r>
              <a:rPr lang="nb-NO" dirty="0" err="1" smtClean="0"/>
              <a:t>Mean</a:t>
            </a:r>
            <a:r>
              <a:rPr lang="nb-NO" dirty="0" smtClean="0"/>
              <a:t> and standard </a:t>
            </a:r>
            <a:r>
              <a:rPr lang="nb-NO" dirty="0" err="1" smtClean="0"/>
              <a:t>deviation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E(N)=lambda and </a:t>
            </a:r>
            <a:r>
              <a:rPr lang="nb-NO" dirty="0" err="1" smtClean="0"/>
              <a:t>sd</a:t>
            </a:r>
            <a:r>
              <a:rPr lang="nb-NO" dirty="0" smtClean="0"/>
              <a:t>(N)=</a:t>
            </a:r>
            <a:r>
              <a:rPr lang="nb-NO" dirty="0" err="1" smtClean="0"/>
              <a:t>sqrt</a:t>
            </a:r>
            <a:r>
              <a:rPr lang="nb-NO" dirty="0" smtClean="0"/>
              <a:t>(lambda)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288" y="234888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(1)</a:t>
            </a:r>
            <a:endParaRPr lang="nb-NO" dirty="0"/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1619672" y="5301208"/>
          <a:ext cx="3276600" cy="722313"/>
        </p:xfrm>
        <a:graphic>
          <a:graphicData uri="http://schemas.openxmlformats.org/presentationml/2006/ole">
            <p:oleObj spid="_x0000_s47107" name="Formel" r:id="rId5" imgW="1892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exame</a:t>
            </a:r>
            <a:r>
              <a:rPr lang="nb-NO" dirty="0" smtClean="0"/>
              <a:t> 2	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exame</a:t>
            </a:r>
            <a:r>
              <a:rPr lang="nb-NO" dirty="0" smtClean="0"/>
              <a:t> </a:t>
            </a:r>
            <a:r>
              <a:rPr lang="nb-NO" dirty="0" err="1" smtClean="0"/>
              <a:t>aims</a:t>
            </a:r>
            <a:r>
              <a:rPr lang="nb-NO" dirty="0" smtClean="0"/>
              <a:t> to </a:t>
            </a:r>
            <a:r>
              <a:rPr lang="nb-NO" dirty="0" err="1" smtClean="0"/>
              <a:t>reflect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focus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course</a:t>
            </a:r>
            <a:r>
              <a:rPr lang="nb-NO" dirty="0" smtClean="0"/>
              <a:t>, </a:t>
            </a:r>
            <a:r>
              <a:rPr lang="nb-NO" dirty="0" err="1" smtClean="0"/>
              <a:t>which</a:t>
            </a:r>
            <a:r>
              <a:rPr lang="nb-NO" dirty="0" smtClean="0"/>
              <a:t> has </a:t>
            </a:r>
            <a:r>
              <a:rPr lang="nb-NO" dirty="0" err="1" smtClean="0"/>
              <a:t>been</a:t>
            </a:r>
            <a:r>
              <a:rPr lang="nb-NO" dirty="0" smtClean="0"/>
              <a:t> </a:t>
            </a:r>
            <a:r>
              <a:rPr lang="nb-NO" dirty="0" err="1" smtClean="0"/>
              <a:t>practical</a:t>
            </a:r>
            <a:r>
              <a:rPr lang="nb-NO" dirty="0" smtClean="0"/>
              <a:t> and </a:t>
            </a:r>
            <a:r>
              <a:rPr lang="nb-NO" dirty="0" err="1" smtClean="0"/>
              <a:t>focused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application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statistical</a:t>
            </a:r>
            <a:r>
              <a:rPr lang="nb-NO" dirty="0" smtClean="0"/>
              <a:t> </a:t>
            </a:r>
            <a:r>
              <a:rPr lang="nb-NO" dirty="0" err="1" smtClean="0"/>
              <a:t>techniques</a:t>
            </a:r>
            <a:r>
              <a:rPr lang="nb-NO" dirty="0" smtClean="0"/>
              <a:t> in general </a:t>
            </a:r>
            <a:r>
              <a:rPr lang="nb-NO" dirty="0" err="1" smtClean="0"/>
              <a:t>insurance</a:t>
            </a:r>
            <a:endParaRPr lang="nb-NO" dirty="0" smtClean="0"/>
          </a:p>
          <a:p>
            <a:r>
              <a:rPr lang="nb-NO" dirty="0" err="1" smtClean="0"/>
              <a:t>However</a:t>
            </a:r>
            <a:r>
              <a:rPr lang="nb-NO" dirty="0" smtClean="0"/>
              <a:t>, </a:t>
            </a:r>
            <a:r>
              <a:rPr lang="nb-NO" dirty="0" err="1" smtClean="0"/>
              <a:t>since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is a </a:t>
            </a:r>
            <a:r>
              <a:rPr lang="nb-NO" dirty="0" err="1" smtClean="0"/>
              <a:t>course</a:t>
            </a:r>
            <a:r>
              <a:rPr lang="nb-NO" dirty="0" smtClean="0"/>
              <a:t> at </a:t>
            </a:r>
            <a:r>
              <a:rPr lang="nb-NO" dirty="0" err="1" smtClean="0"/>
              <a:t>the</a:t>
            </a:r>
            <a:r>
              <a:rPr lang="nb-NO" dirty="0" smtClean="0"/>
              <a:t> Department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Mathematics</a:t>
            </a:r>
            <a:r>
              <a:rPr lang="nb-NO" dirty="0" smtClean="0"/>
              <a:t>, </a:t>
            </a:r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be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mathematics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exame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exame</a:t>
            </a:r>
            <a:r>
              <a:rPr lang="nb-NO" dirty="0" smtClean="0"/>
              <a:t> </a:t>
            </a:r>
            <a:r>
              <a:rPr lang="nb-NO" dirty="0" err="1" smtClean="0"/>
              <a:t>aims</a:t>
            </a:r>
            <a:r>
              <a:rPr lang="nb-NO" dirty="0" smtClean="0"/>
              <a:t> to be </a:t>
            </a:r>
            <a:r>
              <a:rPr lang="nb-NO" dirty="0" err="1" smtClean="0"/>
              <a:t>comprehensive</a:t>
            </a:r>
            <a:r>
              <a:rPr lang="nb-NO" dirty="0" smtClean="0"/>
              <a:t>, i.e., cover as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topics</a:t>
            </a:r>
            <a:r>
              <a:rPr lang="nb-NO" dirty="0" smtClean="0"/>
              <a:t> from </a:t>
            </a:r>
            <a:r>
              <a:rPr lang="nb-NO" dirty="0" err="1" smtClean="0"/>
              <a:t>the</a:t>
            </a:r>
            <a:r>
              <a:rPr lang="nb-NO" dirty="0" smtClean="0"/>
              <a:t> pensum as </a:t>
            </a:r>
            <a:r>
              <a:rPr lang="nb-NO" dirty="0" err="1" smtClean="0"/>
              <a:t>possible</a:t>
            </a:r>
            <a:endParaRPr lang="nb-NO" dirty="0" smtClean="0"/>
          </a:p>
          <a:p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be 3 </a:t>
            </a:r>
            <a:r>
              <a:rPr lang="nb-NO" dirty="0" err="1" smtClean="0"/>
              <a:t>practical</a:t>
            </a:r>
            <a:r>
              <a:rPr lang="nb-NO" dirty="0" smtClean="0"/>
              <a:t> and 1 </a:t>
            </a:r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task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exame</a:t>
            </a:r>
            <a:r>
              <a:rPr lang="nb-NO" dirty="0" smtClean="0"/>
              <a:t> </a:t>
            </a:r>
            <a:r>
              <a:rPr lang="nb-NO" dirty="0" err="1" smtClean="0"/>
              <a:t>aims</a:t>
            </a:r>
            <a:r>
              <a:rPr lang="nb-NO" dirty="0" smtClean="0"/>
              <a:t> to test </a:t>
            </a:r>
            <a:r>
              <a:rPr lang="nb-NO" dirty="0" err="1" smtClean="0"/>
              <a:t>understanding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important</a:t>
            </a:r>
            <a:r>
              <a:rPr lang="nb-NO" dirty="0" smtClean="0"/>
              <a:t> </a:t>
            </a:r>
            <a:r>
              <a:rPr lang="nb-NO" dirty="0" err="1" smtClean="0"/>
              <a:t>concepts</a:t>
            </a:r>
            <a:r>
              <a:rPr lang="nb-NO" dirty="0" smtClean="0"/>
              <a:t> from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course</a:t>
            </a:r>
            <a:endParaRPr lang="nb-NO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Monte Carlo </a:t>
            </a:r>
            <a:r>
              <a:rPr lang="nb-NO" dirty="0" err="1" smtClean="0"/>
              <a:t>theory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55679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It is </a:t>
            </a:r>
            <a:r>
              <a:rPr lang="nb-NO" dirty="0" err="1" smtClean="0"/>
              <a:t>then</a:t>
            </a:r>
            <a:r>
              <a:rPr lang="nb-NO" dirty="0" smtClean="0"/>
              <a:t> </a:t>
            </a:r>
            <a:r>
              <a:rPr lang="nb-NO" dirty="0" err="1" smtClean="0"/>
              <a:t>utilized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X</a:t>
            </a:r>
            <a:r>
              <a:rPr lang="nb-NO" sz="1200" dirty="0" err="1" smtClean="0"/>
              <a:t>j</a:t>
            </a:r>
            <a:r>
              <a:rPr lang="nb-NO" dirty="0" err="1" smtClean="0"/>
              <a:t>=-log</a:t>
            </a:r>
            <a:r>
              <a:rPr lang="nb-NO" dirty="0" smtClean="0"/>
              <a:t>(</a:t>
            </a:r>
            <a:r>
              <a:rPr lang="nb-NO" dirty="0" err="1" smtClean="0"/>
              <a:t>U</a:t>
            </a:r>
            <a:r>
              <a:rPr lang="nb-NO" sz="1200" dirty="0" err="1" smtClean="0"/>
              <a:t>j</a:t>
            </a:r>
            <a:r>
              <a:rPr lang="nb-NO" dirty="0" smtClean="0"/>
              <a:t>) is </a:t>
            </a:r>
            <a:r>
              <a:rPr lang="nb-NO" dirty="0" err="1" smtClean="0"/>
              <a:t>exponential</a:t>
            </a:r>
            <a:r>
              <a:rPr lang="nb-NO" dirty="0" smtClean="0"/>
              <a:t>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U</a:t>
            </a:r>
            <a:r>
              <a:rPr lang="nb-NO" sz="1200" dirty="0" err="1" smtClean="0"/>
              <a:t>j</a:t>
            </a:r>
            <a:r>
              <a:rPr lang="nb-NO" dirty="0" smtClean="0"/>
              <a:t> is uniform, and </a:t>
            </a:r>
            <a:r>
              <a:rPr lang="nb-NO" dirty="0" err="1" smtClean="0"/>
              <a:t>the</a:t>
            </a:r>
            <a:r>
              <a:rPr lang="nb-NO" dirty="0" smtClean="0"/>
              <a:t> sum X</a:t>
            </a:r>
            <a:r>
              <a:rPr lang="nb-NO" sz="1200" dirty="0" smtClean="0"/>
              <a:t>1</a:t>
            </a:r>
            <a:r>
              <a:rPr lang="nb-NO" dirty="0" smtClean="0"/>
              <a:t>+X</a:t>
            </a:r>
            <a:r>
              <a:rPr lang="nb-NO" sz="1200" dirty="0" smtClean="0"/>
              <a:t>2</a:t>
            </a:r>
            <a:r>
              <a:rPr lang="nb-NO" dirty="0" smtClean="0"/>
              <a:t>+… is </a:t>
            </a:r>
            <a:r>
              <a:rPr lang="nb-NO" dirty="0" err="1" smtClean="0"/>
              <a:t>monitored</a:t>
            </a:r>
            <a:r>
              <a:rPr lang="nb-NO" dirty="0" smtClean="0"/>
              <a:t> </a:t>
            </a:r>
            <a:r>
              <a:rPr lang="nb-NO" dirty="0" err="1" smtClean="0"/>
              <a:t>until</a:t>
            </a:r>
            <a:r>
              <a:rPr lang="nb-NO" dirty="0" smtClean="0"/>
              <a:t> it </a:t>
            </a:r>
            <a:r>
              <a:rPr lang="nb-NO" dirty="0" err="1" smtClean="0"/>
              <a:t>exceeds</a:t>
            </a:r>
            <a:r>
              <a:rPr lang="nb-NO" dirty="0" smtClean="0"/>
              <a:t> lambda, in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words</a:t>
            </a:r>
            <a:endParaRPr lang="nb-NO" dirty="0"/>
          </a:p>
        </p:txBody>
      </p:sp>
      <p:graphicFrame>
        <p:nvGraphicFramePr>
          <p:cNvPr id="178180" name="Object 4"/>
          <p:cNvGraphicFramePr>
            <a:graphicFrameLocks noChangeAspect="1"/>
          </p:cNvGraphicFramePr>
          <p:nvPr/>
        </p:nvGraphicFramePr>
        <p:xfrm>
          <a:off x="971550" y="2295525"/>
          <a:ext cx="5697538" cy="2849563"/>
        </p:xfrm>
        <a:graphic>
          <a:graphicData uri="http://schemas.openxmlformats.org/presentationml/2006/ole">
            <p:oleObj spid="_x0000_s48130" name="Formel" r:id="rId4" imgW="3288960" imgH="1650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/>
              <a:t>Monte Carlo </a:t>
            </a:r>
            <a:r>
              <a:rPr lang="nb-NO" sz="3200" dirty="0" err="1" smtClean="0"/>
              <a:t>theory</a:t>
            </a:r>
            <a:endParaRPr lang="nb-NO" sz="3200" dirty="0"/>
          </a:p>
        </p:txBody>
      </p:sp>
      <p:graphicFrame>
        <p:nvGraphicFramePr>
          <p:cNvPr id="173058" name="Object 2"/>
          <p:cNvGraphicFramePr>
            <a:graphicFrameLocks noChangeAspect="1"/>
          </p:cNvGraphicFramePr>
          <p:nvPr/>
        </p:nvGraphicFramePr>
        <p:xfrm>
          <a:off x="209550" y="1196975"/>
          <a:ext cx="8096250" cy="5297488"/>
        </p:xfrm>
        <a:graphic>
          <a:graphicData uri="http://schemas.openxmlformats.org/presentationml/2006/ole">
            <p:oleObj spid="_x0000_s49154" name="Formel" r:id="rId4" imgW="4673520" imgH="30733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64288" y="234888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(1)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smtClean="0"/>
              <a:t>The </a:t>
            </a:r>
            <a:r>
              <a:rPr lang="nb-NO" sz="2800" dirty="0" err="1" smtClean="0"/>
              <a:t>credibility</a:t>
            </a:r>
            <a:r>
              <a:rPr lang="nb-NO" sz="2800" dirty="0" smtClean="0"/>
              <a:t> </a:t>
            </a:r>
            <a:r>
              <a:rPr lang="nb-NO" sz="2800" dirty="0" err="1" smtClean="0"/>
              <a:t>approach</a:t>
            </a:r>
            <a:endParaRPr lang="nb-NO" sz="2800" dirty="0"/>
          </a:p>
        </p:txBody>
      </p:sp>
      <p:grpSp>
        <p:nvGrpSpPr>
          <p:cNvPr id="3" name="Gruppe 3"/>
          <p:cNvGrpSpPr/>
          <p:nvPr/>
        </p:nvGrpSpPr>
        <p:grpSpPr>
          <a:xfrm>
            <a:off x="6778611" y="259386"/>
            <a:ext cx="2160240" cy="904746"/>
            <a:chOff x="1547664" y="1772816"/>
            <a:chExt cx="4680520" cy="2376264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177281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Motivation</a:t>
              </a:r>
              <a:endParaRPr lang="nb-NO" sz="900" dirty="0"/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239175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</a:pPr>
              <a:r>
                <a:rPr lang="nb-NO" sz="900" dirty="0"/>
                <a:t>Model</a:t>
              </a:r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04380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Example</a:t>
              </a:r>
              <a:endParaRPr lang="nb-NO" sz="900" dirty="0" smtClean="0"/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3691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Combining</a:t>
              </a:r>
              <a:r>
                <a:rPr lang="nb-NO" sz="900" dirty="0" smtClean="0"/>
                <a:t> </a:t>
              </a:r>
              <a:r>
                <a:rPr lang="nb-NO" sz="900" dirty="0" err="1" smtClean="0"/>
                <a:t>credibility</a:t>
              </a:r>
              <a:r>
                <a:rPr lang="nb-NO" sz="900" dirty="0" smtClean="0"/>
                <a:t> </a:t>
              </a:r>
              <a:r>
                <a:rPr lang="nb-NO" sz="900" dirty="0" err="1" smtClean="0"/>
                <a:t>theory</a:t>
              </a:r>
              <a:r>
                <a:rPr lang="nb-NO" sz="900" dirty="0" smtClean="0"/>
                <a:t> and GLM</a:t>
              </a:r>
            </a:p>
          </p:txBody>
        </p:sp>
      </p:grpSp>
      <p:sp>
        <p:nvSpPr>
          <p:cNvPr id="9" name="Ellipse 8"/>
          <p:cNvSpPr/>
          <p:nvPr/>
        </p:nvSpPr>
        <p:spPr>
          <a:xfrm>
            <a:off x="6732240" y="487652"/>
            <a:ext cx="2210544" cy="18795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683569" y="1164132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The </a:t>
            </a:r>
            <a:r>
              <a:rPr lang="nb-NO" dirty="0" err="1" smtClean="0"/>
              <a:t>basic</a:t>
            </a:r>
            <a:r>
              <a:rPr lang="nb-NO" dirty="0" smtClean="0"/>
              <a:t> </a:t>
            </a:r>
            <a:r>
              <a:rPr lang="nb-NO" dirty="0" err="1" smtClean="0"/>
              <a:t>assumption</a:t>
            </a:r>
            <a:r>
              <a:rPr lang="nb-NO" dirty="0" smtClean="0"/>
              <a:t> is </a:t>
            </a:r>
            <a:r>
              <a:rPr lang="nb-NO" dirty="0" err="1" smtClean="0"/>
              <a:t>that</a:t>
            </a:r>
            <a:r>
              <a:rPr lang="nb-NO" dirty="0" smtClean="0"/>
              <a:t> policy holders </a:t>
            </a:r>
            <a:r>
              <a:rPr lang="nb-NO" dirty="0" err="1" smtClean="0"/>
              <a:t>carry</a:t>
            </a:r>
            <a:r>
              <a:rPr lang="nb-NO" dirty="0" smtClean="0"/>
              <a:t> a list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attributes</a:t>
            </a:r>
            <a:r>
              <a:rPr lang="nb-NO" dirty="0" smtClean="0"/>
              <a:t> 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impact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risk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The parameter 		</a:t>
            </a:r>
            <a:r>
              <a:rPr lang="nb-NO" dirty="0" err="1" smtClean="0"/>
              <a:t>could</a:t>
            </a:r>
            <a:r>
              <a:rPr lang="nb-NO" dirty="0" smtClean="0"/>
              <a:t> be </a:t>
            </a:r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car</a:t>
            </a:r>
            <a:r>
              <a:rPr lang="nb-NO" dirty="0" smtClean="0"/>
              <a:t> is used by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customer</a:t>
            </a:r>
            <a:r>
              <a:rPr lang="nb-NO" dirty="0" smtClean="0"/>
              <a:t> (</a:t>
            </a:r>
            <a:r>
              <a:rPr lang="nb-NO" dirty="0" err="1" smtClean="0"/>
              <a:t>degree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recklessness</a:t>
            </a:r>
            <a:r>
              <a:rPr lang="nb-NO" dirty="0" smtClean="0"/>
              <a:t>) or for </a:t>
            </a:r>
            <a:r>
              <a:rPr lang="nb-NO" dirty="0" err="1" smtClean="0"/>
              <a:t>example</a:t>
            </a:r>
            <a:r>
              <a:rPr lang="nb-NO" dirty="0" smtClean="0"/>
              <a:t> driving skill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It is </a:t>
            </a:r>
            <a:r>
              <a:rPr lang="nb-NO" dirty="0" err="1" smtClean="0"/>
              <a:t>assumed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	</a:t>
            </a:r>
            <a:r>
              <a:rPr lang="nb-NO" dirty="0" err="1" smtClean="0"/>
              <a:t>exists</a:t>
            </a:r>
            <a:r>
              <a:rPr lang="nb-NO" dirty="0" smtClean="0"/>
              <a:t> and has </a:t>
            </a:r>
            <a:r>
              <a:rPr lang="nb-NO" dirty="0" err="1" smtClean="0"/>
              <a:t>been</a:t>
            </a:r>
            <a:r>
              <a:rPr lang="nb-NO" dirty="0" smtClean="0"/>
              <a:t> </a:t>
            </a:r>
            <a:r>
              <a:rPr lang="nb-NO" dirty="0" err="1" smtClean="0"/>
              <a:t>drawn</a:t>
            </a:r>
            <a:r>
              <a:rPr lang="nb-NO" dirty="0" smtClean="0"/>
              <a:t> </a:t>
            </a:r>
            <a:r>
              <a:rPr lang="nb-NO" dirty="0" err="1" smtClean="0"/>
              <a:t>randomly</a:t>
            </a:r>
            <a:r>
              <a:rPr lang="nb-NO" dirty="0" smtClean="0"/>
              <a:t> for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individual</a:t>
            </a: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b-NO" dirty="0" err="1" smtClean="0"/>
              <a:t>X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sum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during a </a:t>
            </a:r>
            <a:r>
              <a:rPr lang="nb-NO" dirty="0" err="1" smtClean="0"/>
              <a:t>certain</a:t>
            </a:r>
            <a:r>
              <a:rPr lang="nb-NO" dirty="0" smtClean="0"/>
              <a:t> </a:t>
            </a:r>
            <a:r>
              <a:rPr lang="nb-NO" dirty="0" err="1" smtClean="0"/>
              <a:t>period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time (</a:t>
            </a:r>
            <a:r>
              <a:rPr lang="nb-NO" dirty="0" err="1" smtClean="0"/>
              <a:t>say</a:t>
            </a:r>
            <a:r>
              <a:rPr lang="nb-NO" dirty="0" smtClean="0"/>
              <a:t> a </a:t>
            </a:r>
            <a:r>
              <a:rPr lang="nb-NO" dirty="0" err="1" smtClean="0"/>
              <a:t>year</a:t>
            </a:r>
            <a:r>
              <a:rPr lang="nb-NO" dirty="0" smtClean="0"/>
              <a:t>) and introduce</a:t>
            </a:r>
          </a:p>
          <a:p>
            <a:pPr marL="285750" indent="-285750">
              <a:buFont typeface="Arial" pitchFamily="34" charset="0"/>
              <a:buChar char="•"/>
            </a:pP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seek</a:t>
            </a:r>
            <a:r>
              <a:rPr lang="nb-NO" dirty="0" smtClean="0"/>
              <a:t>		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conditional</a:t>
            </a:r>
            <a:r>
              <a:rPr lang="nb-NO" dirty="0" smtClean="0"/>
              <a:t> pure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policy holder as basis for </a:t>
            </a:r>
            <a:r>
              <a:rPr lang="nb-NO" dirty="0" err="1" smtClean="0"/>
              <a:t>pricing</a:t>
            </a: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On </a:t>
            </a:r>
            <a:r>
              <a:rPr lang="nb-NO" dirty="0" err="1" smtClean="0"/>
              <a:t>group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is a </a:t>
            </a:r>
            <a:r>
              <a:rPr lang="nb-NO" dirty="0" err="1" smtClean="0"/>
              <a:t>common</a:t>
            </a:r>
            <a:r>
              <a:rPr lang="nb-NO" dirty="0" smtClean="0"/>
              <a:t> 		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applies</a:t>
            </a:r>
            <a:r>
              <a:rPr lang="nb-NO" dirty="0" smtClean="0"/>
              <a:t> to all risks </a:t>
            </a:r>
            <a:r>
              <a:rPr lang="nb-NO" dirty="0" err="1" smtClean="0"/>
              <a:t>jointly</a:t>
            </a: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focus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individual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here</a:t>
            </a:r>
            <a:r>
              <a:rPr lang="nb-NO" dirty="0" smtClean="0"/>
              <a:t>, as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difference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individual</a:t>
            </a:r>
            <a:r>
              <a:rPr lang="nb-NO" dirty="0" smtClean="0"/>
              <a:t> and </a:t>
            </a:r>
            <a:r>
              <a:rPr lang="nb-NO" dirty="0" err="1" smtClean="0"/>
              <a:t>group</a:t>
            </a:r>
            <a:r>
              <a:rPr lang="nb-NO" dirty="0" smtClean="0"/>
              <a:t> is </a:t>
            </a:r>
            <a:r>
              <a:rPr lang="nb-NO" dirty="0" err="1" smtClean="0"/>
              <a:t>minor</a:t>
            </a:r>
            <a:r>
              <a:rPr lang="nb-NO" dirty="0" smtClean="0"/>
              <a:t> from a </a:t>
            </a:r>
            <a:r>
              <a:rPr lang="nb-NO" dirty="0" err="1" smtClean="0"/>
              <a:t>mathematical</a:t>
            </a:r>
            <a:r>
              <a:rPr lang="nb-NO" dirty="0" smtClean="0"/>
              <a:t> </a:t>
            </a:r>
            <a:r>
              <a:rPr lang="nb-NO" dirty="0" err="1" smtClean="0"/>
              <a:t>point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view</a:t>
            </a: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1903820"/>
              </p:ext>
            </p:extLst>
          </p:nvPr>
        </p:nvGraphicFramePr>
        <p:xfrm>
          <a:off x="7880176" y="1196752"/>
          <a:ext cx="364232" cy="333879"/>
        </p:xfrm>
        <a:graphic>
          <a:graphicData uri="http://schemas.openxmlformats.org/presentationml/2006/ole">
            <p:oleObj spid="_x0000_s51202" name="Equation" r:id="rId3" imgW="152280" imgH="13968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7632866"/>
              </p:ext>
            </p:extLst>
          </p:nvPr>
        </p:nvGraphicFramePr>
        <p:xfrm>
          <a:off x="2915816" y="1700808"/>
          <a:ext cx="363538" cy="333375"/>
        </p:xfrm>
        <a:graphic>
          <a:graphicData uri="http://schemas.openxmlformats.org/presentationml/2006/ole">
            <p:oleObj spid="_x0000_s51203" name="Equation" r:id="rId4" imgW="152334" imgH="139639" progId="Equation.3">
              <p:embed/>
            </p:oleObj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9042363"/>
              </p:ext>
            </p:extLst>
          </p:nvPr>
        </p:nvGraphicFramePr>
        <p:xfrm>
          <a:off x="3056334" y="2294991"/>
          <a:ext cx="363538" cy="333375"/>
        </p:xfrm>
        <a:graphic>
          <a:graphicData uri="http://schemas.openxmlformats.org/presentationml/2006/ole">
            <p:oleObj spid="_x0000_s51204" name="Equation" r:id="rId5" imgW="152334" imgH="139639" progId="Equation.3">
              <p:embed/>
            </p:oleObj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5972329"/>
              </p:ext>
            </p:extLst>
          </p:nvPr>
        </p:nvGraphicFramePr>
        <p:xfrm>
          <a:off x="1547664" y="3429000"/>
          <a:ext cx="4340200" cy="347216"/>
        </p:xfrm>
        <a:graphic>
          <a:graphicData uri="http://schemas.openxmlformats.org/presentationml/2006/ole">
            <p:oleObj spid="_x0000_s51205" name="Equation" r:id="rId6" imgW="2539800" imgH="203040" progId="Equation.3">
              <p:embed/>
            </p:oleObj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1512661"/>
              </p:ext>
            </p:extLst>
          </p:nvPr>
        </p:nvGraphicFramePr>
        <p:xfrm>
          <a:off x="2018432" y="3933825"/>
          <a:ext cx="1041400" cy="347663"/>
        </p:xfrm>
        <a:graphic>
          <a:graphicData uri="http://schemas.openxmlformats.org/presentationml/2006/ole">
            <p:oleObj spid="_x0000_s51206" name="Equation" r:id="rId7" imgW="609480" imgH="203040" progId="Equation.3">
              <p:embed/>
            </p:oleObj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7334753"/>
              </p:ext>
            </p:extLst>
          </p:nvPr>
        </p:nvGraphicFramePr>
        <p:xfrm>
          <a:off x="4283968" y="4509120"/>
          <a:ext cx="363538" cy="333375"/>
        </p:xfrm>
        <a:graphic>
          <a:graphicData uri="http://schemas.openxmlformats.org/presentationml/2006/ole">
            <p:oleObj spid="_x0000_s51207" name="Equation" r:id="rId8" imgW="152334" imgH="13963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378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nb-NO" sz="3200" dirty="0" smtClean="0"/>
              <a:t>Omega is random and has </a:t>
            </a:r>
            <a:r>
              <a:rPr lang="nb-NO" sz="3200" dirty="0" err="1" smtClean="0"/>
              <a:t>been</a:t>
            </a:r>
            <a:r>
              <a:rPr lang="nb-NO" sz="3200" dirty="0" smtClean="0"/>
              <a:t> </a:t>
            </a:r>
            <a:br>
              <a:rPr lang="nb-NO" sz="3200" dirty="0" smtClean="0"/>
            </a:br>
            <a:r>
              <a:rPr lang="nb-NO" sz="3200" dirty="0" err="1" smtClean="0"/>
              <a:t>drawn</a:t>
            </a:r>
            <a:r>
              <a:rPr lang="nb-NO" sz="3200" dirty="0" smtClean="0"/>
              <a:t> for </a:t>
            </a:r>
            <a:r>
              <a:rPr lang="nb-NO" sz="3200" dirty="0" err="1" smtClean="0"/>
              <a:t>each</a:t>
            </a:r>
            <a:r>
              <a:rPr lang="nb-NO" sz="3200" dirty="0" smtClean="0"/>
              <a:t> policy holder</a:t>
            </a:r>
            <a:endParaRPr lang="nb-NO" sz="3200" dirty="0"/>
          </a:p>
        </p:txBody>
      </p:sp>
      <p:cxnSp>
        <p:nvCxnSpPr>
          <p:cNvPr id="4" name="Rett pil 3"/>
          <p:cNvCxnSpPr/>
          <p:nvPr/>
        </p:nvCxnSpPr>
        <p:spPr>
          <a:xfrm>
            <a:off x="2195736" y="2596950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ihåndsform 5"/>
          <p:cNvSpPr/>
          <p:nvPr/>
        </p:nvSpPr>
        <p:spPr>
          <a:xfrm>
            <a:off x="2195736" y="1556792"/>
            <a:ext cx="2350093" cy="1040158"/>
          </a:xfrm>
          <a:custGeom>
            <a:avLst/>
            <a:gdLst>
              <a:gd name="connsiteX0" fmla="*/ 0 w 2350093"/>
              <a:gd name="connsiteY0" fmla="*/ 980338 h 1040158"/>
              <a:gd name="connsiteX1" fmla="*/ 555477 w 2350093"/>
              <a:gd name="connsiteY1" fmla="*/ 860697 h 1040158"/>
              <a:gd name="connsiteX2" fmla="*/ 1213503 w 2350093"/>
              <a:gd name="connsiteY2" fmla="*/ 48846 h 1040158"/>
              <a:gd name="connsiteX3" fmla="*/ 1871529 w 2350093"/>
              <a:gd name="connsiteY3" fmla="*/ 194125 h 1040158"/>
              <a:gd name="connsiteX4" fmla="*/ 2350093 w 2350093"/>
              <a:gd name="connsiteY4" fmla="*/ 1040158 h 1040158"/>
              <a:gd name="connsiteX5" fmla="*/ 2350093 w 2350093"/>
              <a:gd name="connsiteY5" fmla="*/ 1040158 h 10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0093" h="1040158">
                <a:moveTo>
                  <a:pt x="0" y="980338"/>
                </a:moveTo>
                <a:cubicBezTo>
                  <a:pt x="176613" y="998142"/>
                  <a:pt x="353227" y="1015946"/>
                  <a:pt x="555477" y="860697"/>
                </a:cubicBezTo>
                <a:cubicBezTo>
                  <a:pt x="757727" y="705448"/>
                  <a:pt x="994161" y="159941"/>
                  <a:pt x="1213503" y="48846"/>
                </a:cubicBezTo>
                <a:cubicBezTo>
                  <a:pt x="1432845" y="-62249"/>
                  <a:pt x="1682097" y="28906"/>
                  <a:pt x="1871529" y="194125"/>
                </a:cubicBezTo>
                <a:cubicBezTo>
                  <a:pt x="2060961" y="359344"/>
                  <a:pt x="2350093" y="1040158"/>
                  <a:pt x="2350093" y="1040158"/>
                </a:cubicBezTo>
                <a:lnTo>
                  <a:pt x="2350093" y="10401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4927082"/>
              </p:ext>
            </p:extLst>
          </p:nvPr>
        </p:nvGraphicFramePr>
        <p:xfrm>
          <a:off x="5004048" y="2524942"/>
          <a:ext cx="436240" cy="399887"/>
        </p:xfrm>
        <a:graphic>
          <a:graphicData uri="http://schemas.openxmlformats.org/presentationml/2006/ole">
            <p:oleObj spid="_x0000_s52226" name="Equation" r:id="rId3" imgW="152280" imgH="139680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5436096" y="252494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(driving skill)</a:t>
            </a:r>
            <a:endParaRPr lang="nb-NO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26657821"/>
              </p:ext>
            </p:extLst>
          </p:nvPr>
        </p:nvGraphicFramePr>
        <p:xfrm>
          <a:off x="2732088" y="2567929"/>
          <a:ext cx="508000" cy="619125"/>
        </p:xfrm>
        <a:graphic>
          <a:graphicData uri="http://schemas.openxmlformats.org/presentationml/2006/ole">
            <p:oleObj spid="_x0000_s52227" name="Equation" r:id="rId4" imgW="177480" imgH="21564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2705741"/>
              </p:ext>
            </p:extLst>
          </p:nvPr>
        </p:nvGraphicFramePr>
        <p:xfrm>
          <a:off x="4097908" y="2561579"/>
          <a:ext cx="546100" cy="617537"/>
        </p:xfrm>
        <a:graphic>
          <a:graphicData uri="http://schemas.openxmlformats.org/presentationml/2006/ole">
            <p:oleObj spid="_x0000_s52228" name="Equation" r:id="rId5" imgW="190440" imgH="215640" progId="Equation.3">
              <p:embed/>
            </p:oleObj>
          </a:graphicData>
        </a:graphic>
      </p:graphicFrame>
      <p:cxnSp>
        <p:nvCxnSpPr>
          <p:cNvPr id="14" name="Rett linje 13"/>
          <p:cNvCxnSpPr/>
          <p:nvPr/>
        </p:nvCxnSpPr>
        <p:spPr>
          <a:xfrm>
            <a:off x="2987824" y="2524942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4300289" y="2524942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/>
          <p:cNvSpPr txBox="1"/>
          <p:nvPr/>
        </p:nvSpPr>
        <p:spPr>
          <a:xfrm>
            <a:off x="2267744" y="309171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poor</a:t>
            </a:r>
            <a:r>
              <a:rPr lang="nb-NO" dirty="0" smtClean="0"/>
              <a:t> driver)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4049891" y="3101006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(</a:t>
            </a:r>
            <a:r>
              <a:rPr lang="nb-NO" dirty="0" err="1" smtClean="0"/>
              <a:t>excellent</a:t>
            </a:r>
            <a:r>
              <a:rPr lang="nb-NO" dirty="0" smtClean="0"/>
              <a:t> driver)</a:t>
            </a:r>
            <a:endParaRPr lang="nb-NO" dirty="0"/>
          </a:p>
        </p:txBody>
      </p:sp>
      <p:cxnSp>
        <p:nvCxnSpPr>
          <p:cNvPr id="23" name="Rett pil 22"/>
          <p:cNvCxnSpPr/>
          <p:nvPr/>
        </p:nvCxnSpPr>
        <p:spPr>
          <a:xfrm>
            <a:off x="2627784" y="5477270"/>
            <a:ext cx="44644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ihåndsform 23"/>
          <p:cNvSpPr/>
          <p:nvPr/>
        </p:nvSpPr>
        <p:spPr>
          <a:xfrm>
            <a:off x="2627784" y="4437112"/>
            <a:ext cx="4032448" cy="1040158"/>
          </a:xfrm>
          <a:custGeom>
            <a:avLst/>
            <a:gdLst>
              <a:gd name="connsiteX0" fmla="*/ 0 w 2350093"/>
              <a:gd name="connsiteY0" fmla="*/ 980338 h 1040158"/>
              <a:gd name="connsiteX1" fmla="*/ 555477 w 2350093"/>
              <a:gd name="connsiteY1" fmla="*/ 860697 h 1040158"/>
              <a:gd name="connsiteX2" fmla="*/ 1213503 w 2350093"/>
              <a:gd name="connsiteY2" fmla="*/ 48846 h 1040158"/>
              <a:gd name="connsiteX3" fmla="*/ 1871529 w 2350093"/>
              <a:gd name="connsiteY3" fmla="*/ 194125 h 1040158"/>
              <a:gd name="connsiteX4" fmla="*/ 2350093 w 2350093"/>
              <a:gd name="connsiteY4" fmla="*/ 1040158 h 1040158"/>
              <a:gd name="connsiteX5" fmla="*/ 2350093 w 2350093"/>
              <a:gd name="connsiteY5" fmla="*/ 1040158 h 10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0093" h="1040158">
                <a:moveTo>
                  <a:pt x="0" y="980338"/>
                </a:moveTo>
                <a:cubicBezTo>
                  <a:pt x="176613" y="998142"/>
                  <a:pt x="353227" y="1015946"/>
                  <a:pt x="555477" y="860697"/>
                </a:cubicBezTo>
                <a:cubicBezTo>
                  <a:pt x="757727" y="705448"/>
                  <a:pt x="994161" y="159941"/>
                  <a:pt x="1213503" y="48846"/>
                </a:cubicBezTo>
                <a:cubicBezTo>
                  <a:pt x="1432845" y="-62249"/>
                  <a:pt x="1682097" y="28906"/>
                  <a:pt x="1871529" y="194125"/>
                </a:cubicBezTo>
                <a:cubicBezTo>
                  <a:pt x="2060961" y="359344"/>
                  <a:pt x="2350093" y="1040158"/>
                  <a:pt x="2350093" y="1040158"/>
                </a:cubicBezTo>
                <a:lnTo>
                  <a:pt x="2350093" y="10401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1789762"/>
              </p:ext>
            </p:extLst>
          </p:nvPr>
        </p:nvGraphicFramePr>
        <p:xfrm>
          <a:off x="5436096" y="5949280"/>
          <a:ext cx="1959570" cy="379083"/>
        </p:xfrm>
        <a:graphic>
          <a:graphicData uri="http://schemas.openxmlformats.org/presentationml/2006/ole">
            <p:oleObj spid="_x0000_s52229" name="Equation" r:id="rId6" imgW="1117440" imgH="215640" progId="Equation.3">
              <p:embed/>
            </p:oleObj>
          </a:graphicData>
        </a:graphic>
      </p:graphicFrame>
      <p:cxnSp>
        <p:nvCxnSpPr>
          <p:cNvPr id="30" name="Rett linje 29"/>
          <p:cNvCxnSpPr/>
          <p:nvPr/>
        </p:nvCxnSpPr>
        <p:spPr>
          <a:xfrm>
            <a:off x="5220072" y="4437112"/>
            <a:ext cx="0" cy="1040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ihåndsform 32"/>
          <p:cNvSpPr/>
          <p:nvPr/>
        </p:nvSpPr>
        <p:spPr>
          <a:xfrm>
            <a:off x="3309936" y="4022126"/>
            <a:ext cx="2198168" cy="1471576"/>
          </a:xfrm>
          <a:custGeom>
            <a:avLst/>
            <a:gdLst>
              <a:gd name="connsiteX0" fmla="*/ 0 w 2198168"/>
              <a:gd name="connsiteY0" fmla="*/ 1344633 h 1471576"/>
              <a:gd name="connsiteX1" fmla="*/ 564022 w 2198168"/>
              <a:gd name="connsiteY1" fmla="*/ 1318995 h 1471576"/>
              <a:gd name="connsiteX2" fmla="*/ 1247686 w 2198168"/>
              <a:gd name="connsiteY2" fmla="*/ 54218 h 1471576"/>
              <a:gd name="connsiteX3" fmla="*/ 1717704 w 2198168"/>
              <a:gd name="connsiteY3" fmla="*/ 353321 h 1471576"/>
              <a:gd name="connsiteX4" fmla="*/ 2196269 w 2198168"/>
              <a:gd name="connsiteY4" fmla="*/ 1455728 h 1471576"/>
              <a:gd name="connsiteX5" fmla="*/ 2196269 w 2198168"/>
              <a:gd name="connsiteY5" fmla="*/ 1455728 h 1471576"/>
              <a:gd name="connsiteX6" fmla="*/ 2196269 w 2198168"/>
              <a:gd name="connsiteY6" fmla="*/ 1464274 h 1471576"/>
              <a:gd name="connsiteX7" fmla="*/ 2170632 w 2198168"/>
              <a:gd name="connsiteY7" fmla="*/ 1336087 h 147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8168" h="1471576">
                <a:moveTo>
                  <a:pt x="0" y="1344633"/>
                </a:moveTo>
                <a:cubicBezTo>
                  <a:pt x="178037" y="1439348"/>
                  <a:pt x="356074" y="1534064"/>
                  <a:pt x="564022" y="1318995"/>
                </a:cubicBezTo>
                <a:cubicBezTo>
                  <a:pt x="771970" y="1103926"/>
                  <a:pt x="1055406" y="215164"/>
                  <a:pt x="1247686" y="54218"/>
                </a:cubicBezTo>
                <a:cubicBezTo>
                  <a:pt x="1439966" y="-106728"/>
                  <a:pt x="1559607" y="119736"/>
                  <a:pt x="1717704" y="353321"/>
                </a:cubicBezTo>
                <a:cubicBezTo>
                  <a:pt x="1875801" y="586906"/>
                  <a:pt x="2196269" y="1455728"/>
                  <a:pt x="2196269" y="1455728"/>
                </a:cubicBezTo>
                <a:lnTo>
                  <a:pt x="2196269" y="1455728"/>
                </a:lnTo>
                <a:cubicBezTo>
                  <a:pt x="2196269" y="1457152"/>
                  <a:pt x="2200542" y="1484214"/>
                  <a:pt x="2196269" y="1464274"/>
                </a:cubicBezTo>
                <a:cubicBezTo>
                  <a:pt x="2191996" y="1444334"/>
                  <a:pt x="2181314" y="1390210"/>
                  <a:pt x="2170632" y="1336087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5226437"/>
              </p:ext>
            </p:extLst>
          </p:nvPr>
        </p:nvGraphicFramePr>
        <p:xfrm>
          <a:off x="6444208" y="4929611"/>
          <a:ext cx="2070100" cy="377825"/>
        </p:xfrm>
        <a:graphic>
          <a:graphicData uri="http://schemas.openxmlformats.org/presentationml/2006/ole">
            <p:oleObj spid="_x0000_s52230" name="Equation" r:id="rId7" imgW="1180800" imgH="215640" progId="Equation.3">
              <p:embed/>
            </p:oleObj>
          </a:graphicData>
        </a:graphic>
      </p:graphicFrame>
      <p:cxnSp>
        <p:nvCxnSpPr>
          <p:cNvPr id="36" name="Rett pil 35"/>
          <p:cNvCxnSpPr/>
          <p:nvPr/>
        </p:nvCxnSpPr>
        <p:spPr>
          <a:xfrm flipH="1" flipV="1">
            <a:off x="5220072" y="5493702"/>
            <a:ext cx="504056" cy="455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/>
          <p:cNvCxnSpPr/>
          <p:nvPr/>
        </p:nvCxnSpPr>
        <p:spPr>
          <a:xfrm>
            <a:off x="4716016" y="4069433"/>
            <a:ext cx="0" cy="1424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k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454432"/>
              </p:ext>
            </p:extLst>
          </p:nvPr>
        </p:nvGraphicFramePr>
        <p:xfrm>
          <a:off x="2317750" y="6092825"/>
          <a:ext cx="2028825" cy="377825"/>
        </p:xfrm>
        <a:graphic>
          <a:graphicData uri="http://schemas.openxmlformats.org/presentationml/2006/ole">
            <p:oleObj spid="_x0000_s52231" name="Equation" r:id="rId8" imgW="1155600" imgH="215640" progId="Equation.3">
              <p:embed/>
            </p:oleObj>
          </a:graphicData>
        </a:graphic>
      </p:graphicFrame>
      <p:cxnSp>
        <p:nvCxnSpPr>
          <p:cNvPr id="40" name="Rett pil 39"/>
          <p:cNvCxnSpPr/>
          <p:nvPr/>
        </p:nvCxnSpPr>
        <p:spPr>
          <a:xfrm flipV="1">
            <a:off x="4211960" y="5493702"/>
            <a:ext cx="504056" cy="599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k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06117627"/>
              </p:ext>
            </p:extLst>
          </p:nvPr>
        </p:nvGraphicFramePr>
        <p:xfrm>
          <a:off x="1292225" y="4594225"/>
          <a:ext cx="2114550" cy="377825"/>
        </p:xfrm>
        <a:graphic>
          <a:graphicData uri="http://schemas.openxmlformats.org/presentationml/2006/ole">
            <p:oleObj spid="_x0000_s52232" name="Equation" r:id="rId9" imgW="1206360" imgH="215640" progId="Equation.3">
              <p:embed/>
            </p:oleObj>
          </a:graphicData>
        </a:graphic>
      </p:graphicFrame>
      <p:cxnSp>
        <p:nvCxnSpPr>
          <p:cNvPr id="44" name="Rett linje 43"/>
          <p:cNvCxnSpPr/>
          <p:nvPr/>
        </p:nvCxnSpPr>
        <p:spPr>
          <a:xfrm>
            <a:off x="5220072" y="515719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/>
          <p:cNvCxnSpPr/>
          <p:nvPr/>
        </p:nvCxnSpPr>
        <p:spPr>
          <a:xfrm>
            <a:off x="4049891" y="5157192"/>
            <a:ext cx="66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/>
          <p:cNvCxnSpPr/>
          <p:nvPr/>
        </p:nvCxnSpPr>
        <p:spPr>
          <a:xfrm>
            <a:off x="3491880" y="4781567"/>
            <a:ext cx="808409" cy="303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e 48"/>
          <p:cNvGrpSpPr/>
          <p:nvPr/>
        </p:nvGrpSpPr>
        <p:grpSpPr>
          <a:xfrm>
            <a:off x="6778611" y="259386"/>
            <a:ext cx="2160240" cy="904746"/>
            <a:chOff x="1547664" y="1772816"/>
            <a:chExt cx="4680520" cy="2376264"/>
          </a:xfrm>
        </p:grpSpPr>
        <p:sp>
          <p:nvSpPr>
            <p:cNvPr id="50" name="Avrundet rektangel 49"/>
            <p:cNvSpPr/>
            <p:nvPr/>
          </p:nvSpPr>
          <p:spPr>
            <a:xfrm>
              <a:off x="1547664" y="177281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Motivation</a:t>
              </a:r>
              <a:endParaRPr lang="nb-NO" sz="900" dirty="0"/>
            </a:p>
          </p:txBody>
        </p:sp>
        <p:sp>
          <p:nvSpPr>
            <p:cNvPr id="51" name="Avrundet rektangel 50"/>
            <p:cNvSpPr/>
            <p:nvPr/>
          </p:nvSpPr>
          <p:spPr>
            <a:xfrm>
              <a:off x="1547664" y="239175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</a:pPr>
              <a:r>
                <a:rPr lang="nb-NO" sz="900" dirty="0"/>
                <a:t>Model</a:t>
              </a:r>
            </a:p>
          </p:txBody>
        </p:sp>
        <p:sp>
          <p:nvSpPr>
            <p:cNvPr id="52" name="Avrundet rektangel 51"/>
            <p:cNvSpPr/>
            <p:nvPr/>
          </p:nvSpPr>
          <p:spPr>
            <a:xfrm>
              <a:off x="1547664" y="304380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Example</a:t>
              </a:r>
              <a:endParaRPr lang="nb-NO" sz="900" dirty="0" smtClean="0"/>
            </a:p>
          </p:txBody>
        </p:sp>
        <p:sp>
          <p:nvSpPr>
            <p:cNvPr id="53" name="Avrundet rektangel 52"/>
            <p:cNvSpPr/>
            <p:nvPr/>
          </p:nvSpPr>
          <p:spPr>
            <a:xfrm>
              <a:off x="1547664" y="3691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Combining</a:t>
              </a:r>
              <a:r>
                <a:rPr lang="nb-NO" sz="900" dirty="0" smtClean="0"/>
                <a:t> </a:t>
              </a:r>
              <a:r>
                <a:rPr lang="nb-NO" sz="900" dirty="0" err="1" smtClean="0"/>
                <a:t>credibility</a:t>
              </a:r>
              <a:r>
                <a:rPr lang="nb-NO" sz="900" dirty="0" smtClean="0"/>
                <a:t> </a:t>
              </a:r>
              <a:r>
                <a:rPr lang="nb-NO" sz="900" dirty="0" err="1" smtClean="0"/>
                <a:t>theory</a:t>
              </a:r>
              <a:r>
                <a:rPr lang="nb-NO" sz="900" dirty="0" smtClean="0"/>
                <a:t> and GLM</a:t>
              </a:r>
            </a:p>
          </p:txBody>
        </p:sp>
      </p:grpSp>
      <p:sp>
        <p:nvSpPr>
          <p:cNvPr id="54" name="Ellipse 53"/>
          <p:cNvSpPr/>
          <p:nvPr/>
        </p:nvSpPr>
        <p:spPr>
          <a:xfrm>
            <a:off x="6732240" y="487652"/>
            <a:ext cx="2210544" cy="18795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1661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3600" dirty="0" smtClean="0"/>
              <a:t>The most </a:t>
            </a:r>
            <a:r>
              <a:rPr lang="nb-NO" sz="3600" dirty="0" err="1" smtClean="0"/>
              <a:t>accurate</a:t>
            </a:r>
            <a:r>
              <a:rPr lang="nb-NO" sz="3600" dirty="0" smtClean="0"/>
              <a:t> </a:t>
            </a:r>
            <a:r>
              <a:rPr lang="nb-NO" sz="3600" dirty="0" err="1" smtClean="0"/>
              <a:t>estimate</a:t>
            </a:r>
            <a:endParaRPr lang="nb-NO" sz="3600" dirty="0"/>
          </a:p>
        </p:txBody>
      </p:sp>
      <p:grpSp>
        <p:nvGrpSpPr>
          <p:cNvPr id="3" name="Gruppe 2"/>
          <p:cNvGrpSpPr/>
          <p:nvPr/>
        </p:nvGrpSpPr>
        <p:grpSpPr>
          <a:xfrm>
            <a:off x="6778611" y="259386"/>
            <a:ext cx="2160240" cy="904746"/>
            <a:chOff x="1547664" y="1772816"/>
            <a:chExt cx="4680520" cy="2376264"/>
          </a:xfrm>
        </p:grpSpPr>
        <p:sp>
          <p:nvSpPr>
            <p:cNvPr id="4" name="Avrundet rektangel 3"/>
            <p:cNvSpPr/>
            <p:nvPr/>
          </p:nvSpPr>
          <p:spPr>
            <a:xfrm>
              <a:off x="1547664" y="177281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Motivation</a:t>
              </a:r>
              <a:endParaRPr lang="nb-NO" sz="900" dirty="0"/>
            </a:p>
          </p:txBody>
        </p:sp>
        <p:sp>
          <p:nvSpPr>
            <p:cNvPr id="5" name="Avrundet rektangel 4"/>
            <p:cNvSpPr/>
            <p:nvPr/>
          </p:nvSpPr>
          <p:spPr>
            <a:xfrm>
              <a:off x="1547664" y="239175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</a:pPr>
              <a:r>
                <a:rPr lang="nb-NO" sz="900" dirty="0"/>
                <a:t>Model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04380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Example</a:t>
              </a:r>
              <a:endParaRPr lang="nb-NO" sz="9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691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Combining</a:t>
              </a:r>
              <a:r>
                <a:rPr lang="nb-NO" sz="900" dirty="0" smtClean="0"/>
                <a:t> </a:t>
              </a:r>
              <a:r>
                <a:rPr lang="nb-NO" sz="900" dirty="0" err="1" smtClean="0"/>
                <a:t>credibility</a:t>
              </a:r>
              <a:r>
                <a:rPr lang="nb-NO" sz="900" dirty="0" smtClean="0"/>
                <a:t> </a:t>
              </a:r>
              <a:r>
                <a:rPr lang="nb-NO" sz="900" dirty="0" err="1" smtClean="0"/>
                <a:t>theory</a:t>
              </a:r>
              <a:r>
                <a:rPr lang="nb-NO" sz="900" dirty="0" smtClean="0"/>
                <a:t> and GLM</a:t>
              </a:r>
            </a:p>
          </p:txBody>
        </p:sp>
      </p:grpSp>
      <p:sp>
        <p:nvSpPr>
          <p:cNvPr id="8" name="Ellipse 7"/>
          <p:cNvSpPr/>
          <p:nvPr/>
        </p:nvSpPr>
        <p:spPr>
          <a:xfrm>
            <a:off x="6732240" y="487652"/>
            <a:ext cx="2210544" cy="18795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683569" y="1164132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Let X</a:t>
            </a:r>
            <a:r>
              <a:rPr lang="nb-NO" sz="1100" dirty="0" smtClean="0"/>
              <a:t>1</a:t>
            </a:r>
            <a:r>
              <a:rPr lang="nb-NO" dirty="0" smtClean="0"/>
              <a:t>,…,X</a:t>
            </a:r>
            <a:r>
              <a:rPr lang="nb-NO" sz="1050" dirty="0" smtClean="0"/>
              <a:t>K</a:t>
            </a:r>
            <a:r>
              <a:rPr lang="nb-NO" dirty="0" smtClean="0"/>
              <a:t> (policy </a:t>
            </a:r>
            <a:r>
              <a:rPr lang="nb-NO" dirty="0" err="1" smtClean="0"/>
              <a:t>level</a:t>
            </a:r>
            <a:r>
              <a:rPr lang="nb-NO" dirty="0" smtClean="0"/>
              <a:t>) be </a:t>
            </a:r>
            <a:r>
              <a:rPr lang="nb-NO" dirty="0" err="1" smtClean="0"/>
              <a:t>realizations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X</a:t>
            </a:r>
            <a:r>
              <a:rPr lang="nb-NO" dirty="0" smtClean="0"/>
              <a:t> </a:t>
            </a:r>
            <a:r>
              <a:rPr lang="nb-NO" dirty="0" err="1" smtClean="0"/>
              <a:t>dating</a:t>
            </a:r>
            <a:r>
              <a:rPr lang="nb-NO" dirty="0" smtClean="0"/>
              <a:t> K </a:t>
            </a:r>
            <a:r>
              <a:rPr lang="nb-NO" dirty="0" err="1" smtClean="0"/>
              <a:t>years</a:t>
            </a:r>
            <a:r>
              <a:rPr lang="nb-NO" dirty="0" smtClean="0"/>
              <a:t> back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The most </a:t>
            </a:r>
            <a:r>
              <a:rPr lang="nb-NO" dirty="0" err="1" smtClean="0"/>
              <a:t>accurate</a:t>
            </a:r>
            <a:r>
              <a:rPr lang="nb-NO" dirty="0" smtClean="0"/>
              <a:t> </a:t>
            </a:r>
            <a:r>
              <a:rPr lang="nb-NO" dirty="0" err="1" smtClean="0"/>
              <a:t>estimate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pi from </a:t>
            </a:r>
            <a:r>
              <a:rPr lang="nb-NO" dirty="0" err="1" smtClean="0"/>
              <a:t>such</a:t>
            </a:r>
            <a:r>
              <a:rPr lang="nb-NO" dirty="0" smtClean="0"/>
              <a:t> </a:t>
            </a:r>
            <a:r>
              <a:rPr lang="nb-NO" dirty="0" err="1" smtClean="0"/>
              <a:t>records</a:t>
            </a:r>
            <a:r>
              <a:rPr lang="nb-NO" dirty="0" smtClean="0"/>
              <a:t> is (</a:t>
            </a:r>
            <a:r>
              <a:rPr lang="nb-NO" dirty="0" err="1" smtClean="0"/>
              <a:t>section</a:t>
            </a:r>
            <a:r>
              <a:rPr lang="nb-NO" dirty="0" smtClean="0"/>
              <a:t> 6.4)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conditional</a:t>
            </a:r>
            <a:r>
              <a:rPr lang="nb-NO" dirty="0" smtClean="0"/>
              <a:t> </a:t>
            </a:r>
            <a:r>
              <a:rPr lang="nb-NO" dirty="0" err="1" smtClean="0"/>
              <a:t>mean</a:t>
            </a: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r>
              <a:rPr lang="nb-NO" dirty="0" smtClean="0"/>
              <a:t>     </a:t>
            </a:r>
            <a:r>
              <a:rPr lang="nb-NO" dirty="0" err="1" smtClean="0"/>
              <a:t>where</a:t>
            </a:r>
            <a:r>
              <a:rPr lang="nb-NO" dirty="0" smtClean="0"/>
              <a:t> x</a:t>
            </a:r>
            <a:r>
              <a:rPr lang="nb-NO" sz="1200" dirty="0" smtClean="0"/>
              <a:t>1</a:t>
            </a:r>
            <a:r>
              <a:rPr lang="nb-NO" dirty="0" smtClean="0"/>
              <a:t>,…,</a:t>
            </a:r>
            <a:r>
              <a:rPr lang="nb-NO" dirty="0" err="1" smtClean="0"/>
              <a:t>x</a:t>
            </a:r>
            <a:r>
              <a:rPr lang="nb-NO" sz="1200" dirty="0" err="1" smtClean="0"/>
              <a:t>K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actual</a:t>
            </a:r>
            <a:r>
              <a:rPr lang="nb-NO" dirty="0" smtClean="0"/>
              <a:t> </a:t>
            </a:r>
            <a:r>
              <a:rPr lang="nb-NO" dirty="0" err="1" smtClean="0"/>
              <a:t>values</a:t>
            </a:r>
            <a:r>
              <a:rPr lang="nb-NO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A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framework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factor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Section</a:t>
            </a:r>
            <a:r>
              <a:rPr lang="nb-NO" dirty="0" smtClean="0"/>
              <a:t> 6.3 </a:t>
            </a:r>
            <a:r>
              <a:rPr lang="nb-NO" dirty="0" err="1" smtClean="0"/>
              <a:t>where</a:t>
            </a:r>
            <a:r>
              <a:rPr lang="nb-NO" dirty="0" smtClean="0"/>
              <a:t> X,X</a:t>
            </a:r>
            <a:r>
              <a:rPr lang="nb-NO" sz="1200" dirty="0" smtClean="0"/>
              <a:t>1</a:t>
            </a:r>
            <a:r>
              <a:rPr lang="nb-NO" dirty="0" smtClean="0"/>
              <a:t>,…,X</a:t>
            </a:r>
            <a:r>
              <a:rPr lang="nb-NO" sz="1200" dirty="0" smtClean="0"/>
              <a:t>K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identically</a:t>
            </a:r>
            <a:r>
              <a:rPr lang="nb-NO" dirty="0" smtClean="0"/>
              <a:t> and </a:t>
            </a:r>
            <a:r>
              <a:rPr lang="nb-NO" dirty="0" err="1" smtClean="0"/>
              <a:t>independently</a:t>
            </a:r>
            <a:r>
              <a:rPr lang="nb-NO" dirty="0" smtClean="0"/>
              <a:t> </a:t>
            </a:r>
            <a:r>
              <a:rPr lang="nb-NO" dirty="0" err="1" smtClean="0"/>
              <a:t>distributed</a:t>
            </a:r>
            <a:r>
              <a:rPr lang="nb-NO" dirty="0" smtClean="0"/>
              <a:t> given omega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This </a:t>
            </a:r>
            <a:r>
              <a:rPr lang="nb-NO" dirty="0" err="1" smtClean="0"/>
              <a:t>won’t</a:t>
            </a:r>
            <a:r>
              <a:rPr lang="nb-NO" dirty="0" smtClean="0"/>
              <a:t> be true </a:t>
            </a:r>
            <a:r>
              <a:rPr lang="nb-NO" dirty="0" err="1" smtClean="0"/>
              <a:t>when</a:t>
            </a:r>
            <a:r>
              <a:rPr lang="nb-NO" dirty="0" smtClean="0"/>
              <a:t> underlying </a:t>
            </a:r>
            <a:r>
              <a:rPr lang="nb-NO" dirty="0" err="1" smtClean="0"/>
              <a:t>conditions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systematically</a:t>
            </a: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A problem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estimate</a:t>
            </a:r>
            <a:r>
              <a:rPr lang="nb-NO" dirty="0" smtClean="0"/>
              <a:t> </a:t>
            </a:r>
            <a:r>
              <a:rPr lang="nb-NO" dirty="0" err="1" smtClean="0"/>
              <a:t>above</a:t>
            </a:r>
            <a:r>
              <a:rPr lang="nb-NO" dirty="0" smtClean="0"/>
              <a:t> is </a:t>
            </a:r>
            <a:r>
              <a:rPr lang="nb-NO" dirty="0" err="1" smtClean="0"/>
              <a:t>that</a:t>
            </a:r>
            <a:r>
              <a:rPr lang="nb-NO" dirty="0" smtClean="0"/>
              <a:t> it </a:t>
            </a:r>
            <a:r>
              <a:rPr lang="nb-NO" dirty="0" err="1" smtClean="0"/>
              <a:t>requires</a:t>
            </a:r>
            <a:r>
              <a:rPr lang="nb-NO" dirty="0" smtClean="0"/>
              <a:t> a joint </a:t>
            </a:r>
            <a:r>
              <a:rPr lang="nb-NO" dirty="0" err="1" smtClean="0"/>
              <a:t>model</a:t>
            </a:r>
            <a:r>
              <a:rPr lang="nb-NO" dirty="0" smtClean="0"/>
              <a:t> for X,X</a:t>
            </a:r>
            <a:r>
              <a:rPr lang="nb-NO" sz="1200" dirty="0" smtClean="0"/>
              <a:t>1</a:t>
            </a:r>
            <a:r>
              <a:rPr lang="nb-NO" dirty="0" smtClean="0"/>
              <a:t>,…,X</a:t>
            </a:r>
            <a:r>
              <a:rPr lang="nb-NO" sz="1200" dirty="0" smtClean="0"/>
              <a:t>K</a:t>
            </a:r>
            <a:r>
              <a:rPr lang="nb-NO" dirty="0" smtClean="0"/>
              <a:t> and omega.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A more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framework</a:t>
            </a:r>
            <a:r>
              <a:rPr lang="nb-NO" dirty="0" smtClean="0"/>
              <a:t> is to break </a:t>
            </a:r>
            <a:r>
              <a:rPr lang="nb-NO" dirty="0" err="1" smtClean="0"/>
              <a:t>X</a:t>
            </a:r>
            <a:r>
              <a:rPr lang="nb-NO" dirty="0" smtClean="0"/>
              <a:t> </a:t>
            </a:r>
            <a:r>
              <a:rPr lang="nb-NO" dirty="0" err="1" smtClean="0"/>
              <a:t>down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N and losses per </a:t>
            </a:r>
            <a:r>
              <a:rPr lang="nb-NO" dirty="0" err="1" smtClean="0"/>
              <a:t>incident</a:t>
            </a:r>
            <a:r>
              <a:rPr lang="nb-NO" dirty="0" smtClean="0"/>
              <a:t> Z.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First linear </a:t>
            </a:r>
            <a:r>
              <a:rPr lang="nb-NO" dirty="0" err="1" smtClean="0"/>
              <a:t>credibility</a:t>
            </a:r>
            <a:r>
              <a:rPr lang="nb-NO" dirty="0" smtClean="0"/>
              <a:t> is </a:t>
            </a:r>
            <a:r>
              <a:rPr lang="nb-NO" dirty="0" err="1" smtClean="0"/>
              <a:t>considered</a:t>
            </a: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81269069"/>
              </p:ext>
            </p:extLst>
          </p:nvPr>
        </p:nvGraphicFramePr>
        <p:xfrm>
          <a:off x="2528888" y="2098675"/>
          <a:ext cx="2235200" cy="369888"/>
        </p:xfrm>
        <a:graphic>
          <a:graphicData uri="http://schemas.openxmlformats.org/presentationml/2006/ole">
            <p:oleObj spid="_x0000_s53250" name="Equation" r:id="rId3" imgW="1307880" imgH="215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089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3600" dirty="0" smtClean="0"/>
              <a:t>Linear </a:t>
            </a:r>
            <a:r>
              <a:rPr lang="nb-NO" sz="3600" dirty="0" err="1" smtClean="0"/>
              <a:t>credibility</a:t>
            </a:r>
            <a:endParaRPr lang="nb-NO" sz="3600" dirty="0"/>
          </a:p>
        </p:txBody>
      </p:sp>
      <p:grpSp>
        <p:nvGrpSpPr>
          <p:cNvPr id="3" name="Gruppe 2"/>
          <p:cNvGrpSpPr/>
          <p:nvPr/>
        </p:nvGrpSpPr>
        <p:grpSpPr>
          <a:xfrm>
            <a:off x="6778611" y="259386"/>
            <a:ext cx="2160240" cy="904746"/>
            <a:chOff x="1547664" y="1772816"/>
            <a:chExt cx="4680520" cy="2376264"/>
          </a:xfrm>
        </p:grpSpPr>
        <p:sp>
          <p:nvSpPr>
            <p:cNvPr id="4" name="Avrundet rektangel 3"/>
            <p:cNvSpPr/>
            <p:nvPr/>
          </p:nvSpPr>
          <p:spPr>
            <a:xfrm>
              <a:off x="1547664" y="177281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Motivation</a:t>
              </a:r>
              <a:endParaRPr lang="nb-NO" sz="900" dirty="0"/>
            </a:p>
          </p:txBody>
        </p:sp>
        <p:sp>
          <p:nvSpPr>
            <p:cNvPr id="5" name="Avrundet rektangel 4"/>
            <p:cNvSpPr/>
            <p:nvPr/>
          </p:nvSpPr>
          <p:spPr>
            <a:xfrm>
              <a:off x="1547664" y="239175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</a:pPr>
              <a:r>
                <a:rPr lang="nb-NO" sz="900" dirty="0"/>
                <a:t>Model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04380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Example</a:t>
              </a:r>
              <a:endParaRPr lang="nb-NO" sz="9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691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Combining</a:t>
              </a:r>
              <a:r>
                <a:rPr lang="nb-NO" sz="900" dirty="0" smtClean="0"/>
                <a:t> </a:t>
              </a:r>
              <a:r>
                <a:rPr lang="nb-NO" sz="900" dirty="0" err="1" smtClean="0"/>
                <a:t>credibility</a:t>
              </a:r>
              <a:r>
                <a:rPr lang="nb-NO" sz="900" dirty="0" smtClean="0"/>
                <a:t> </a:t>
              </a:r>
              <a:r>
                <a:rPr lang="nb-NO" sz="900" dirty="0" err="1" smtClean="0"/>
                <a:t>theory</a:t>
              </a:r>
              <a:r>
                <a:rPr lang="nb-NO" sz="900" dirty="0" smtClean="0"/>
                <a:t> and GLM</a:t>
              </a:r>
            </a:p>
          </p:txBody>
        </p:sp>
      </p:grpSp>
      <p:sp>
        <p:nvSpPr>
          <p:cNvPr id="8" name="Ellipse 7"/>
          <p:cNvSpPr/>
          <p:nvPr/>
        </p:nvSpPr>
        <p:spPr>
          <a:xfrm>
            <a:off x="6732240" y="487652"/>
            <a:ext cx="2210544" cy="18795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683569" y="1164132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The standard </a:t>
            </a:r>
            <a:r>
              <a:rPr lang="nb-NO" dirty="0" err="1" smtClean="0"/>
              <a:t>method</a:t>
            </a:r>
            <a:r>
              <a:rPr lang="nb-NO" dirty="0" smtClean="0"/>
              <a:t> in </a:t>
            </a:r>
            <a:r>
              <a:rPr lang="nb-NO" dirty="0" err="1" smtClean="0"/>
              <a:t>credibility</a:t>
            </a:r>
            <a:r>
              <a:rPr lang="nb-NO" dirty="0" smtClean="0"/>
              <a:t> is </a:t>
            </a:r>
            <a:r>
              <a:rPr lang="nb-NO" dirty="0" err="1" smtClean="0"/>
              <a:t>the</a:t>
            </a:r>
            <a:r>
              <a:rPr lang="nb-NO" dirty="0" smtClean="0"/>
              <a:t> linear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estimates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pi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form</a:t>
            </a:r>
          </a:p>
          <a:p>
            <a:pPr marL="285750" indent="-285750">
              <a:buFont typeface="Arial" pitchFamily="34" charset="0"/>
              <a:buChar char="•"/>
            </a:pP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r>
              <a:rPr lang="nb-NO" dirty="0" smtClean="0"/>
              <a:t>     </a:t>
            </a:r>
            <a:r>
              <a:rPr lang="nb-NO" dirty="0" err="1" smtClean="0"/>
              <a:t>where</a:t>
            </a:r>
            <a:r>
              <a:rPr lang="nb-NO" dirty="0" smtClean="0"/>
              <a:t> b</a:t>
            </a:r>
            <a:r>
              <a:rPr lang="nb-NO" sz="1200" dirty="0" smtClean="0"/>
              <a:t>0</a:t>
            </a:r>
            <a:r>
              <a:rPr lang="nb-NO" dirty="0" smtClean="0"/>
              <a:t>,…,</a:t>
            </a:r>
            <a:r>
              <a:rPr lang="nb-NO" dirty="0" err="1" smtClean="0"/>
              <a:t>b</a:t>
            </a:r>
            <a:r>
              <a:rPr lang="nb-NO" sz="1200" dirty="0" err="1" smtClean="0"/>
              <a:t>K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coefficients</a:t>
            </a:r>
            <a:r>
              <a:rPr lang="nb-NO" dirty="0" smtClean="0"/>
              <a:t> so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mean</a:t>
            </a:r>
            <a:r>
              <a:rPr lang="nb-NO" dirty="0" smtClean="0"/>
              <a:t> </a:t>
            </a:r>
            <a:r>
              <a:rPr lang="nb-NO" dirty="0" err="1" smtClean="0"/>
              <a:t>squared</a:t>
            </a:r>
            <a:r>
              <a:rPr lang="nb-NO" dirty="0" smtClean="0"/>
              <a:t> </a:t>
            </a:r>
            <a:r>
              <a:rPr lang="nb-NO" dirty="0" err="1" smtClean="0"/>
              <a:t>error</a:t>
            </a:r>
            <a:r>
              <a:rPr lang="nb-NO" dirty="0" smtClean="0"/>
              <a:t>		is as </a:t>
            </a:r>
            <a:r>
              <a:rPr lang="nb-NO" dirty="0" err="1" smtClean="0"/>
              <a:t>small</a:t>
            </a:r>
            <a:r>
              <a:rPr lang="nb-NO" dirty="0" smtClean="0"/>
              <a:t> as </a:t>
            </a:r>
            <a:r>
              <a:rPr lang="nb-NO" dirty="0" err="1" smtClean="0"/>
              <a:t>possible</a:t>
            </a:r>
            <a:r>
              <a:rPr lang="nb-NO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The </a:t>
            </a:r>
            <a:r>
              <a:rPr lang="nb-NO" dirty="0" err="1" smtClean="0"/>
              <a:t>fact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 X,X</a:t>
            </a:r>
            <a:r>
              <a:rPr lang="nb-NO" sz="1200" dirty="0" smtClean="0"/>
              <a:t>1</a:t>
            </a:r>
            <a:r>
              <a:rPr lang="nb-NO" dirty="0" smtClean="0"/>
              <a:t>,…,X</a:t>
            </a:r>
            <a:r>
              <a:rPr lang="nb-NO" sz="1200" dirty="0" smtClean="0"/>
              <a:t>K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conditionally</a:t>
            </a:r>
            <a:r>
              <a:rPr lang="nb-NO" dirty="0" smtClean="0"/>
              <a:t> </a:t>
            </a:r>
            <a:r>
              <a:rPr lang="nb-NO" dirty="0" err="1" smtClean="0"/>
              <a:t>independent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distribution</a:t>
            </a:r>
            <a:r>
              <a:rPr lang="nb-NO" dirty="0" smtClean="0"/>
              <a:t> </a:t>
            </a:r>
            <a:r>
              <a:rPr lang="nb-NO" dirty="0" err="1" smtClean="0"/>
              <a:t>forces</a:t>
            </a:r>
            <a:r>
              <a:rPr lang="nb-NO" dirty="0" smtClean="0"/>
              <a:t> b</a:t>
            </a:r>
            <a:r>
              <a:rPr lang="nb-NO" sz="1100" dirty="0" smtClean="0"/>
              <a:t>1</a:t>
            </a:r>
            <a:r>
              <a:rPr lang="nb-NO" dirty="0" smtClean="0"/>
              <a:t>=…=</a:t>
            </a:r>
            <a:r>
              <a:rPr lang="nb-NO" dirty="0" err="1" smtClean="0"/>
              <a:t>b</a:t>
            </a:r>
            <a:r>
              <a:rPr lang="nb-NO" sz="1200" dirty="0" err="1" smtClean="0"/>
              <a:t>K</a:t>
            </a:r>
            <a:r>
              <a:rPr lang="nb-NO" dirty="0" smtClean="0"/>
              <a:t>, and </a:t>
            </a:r>
            <a:r>
              <a:rPr lang="nb-NO" dirty="0" err="1" smtClean="0"/>
              <a:t>if</a:t>
            </a:r>
            <a:r>
              <a:rPr lang="nb-NO" dirty="0" smtClean="0"/>
              <a:t> w/K is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value</a:t>
            </a:r>
            <a:r>
              <a:rPr lang="nb-NO" dirty="0" smtClean="0"/>
              <a:t>,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estimate</a:t>
            </a:r>
            <a:r>
              <a:rPr lang="nb-NO" dirty="0" smtClean="0"/>
              <a:t> </a:t>
            </a:r>
            <a:r>
              <a:rPr lang="nb-NO" dirty="0" err="1" smtClean="0"/>
              <a:t>becomes</a:t>
            </a: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To </a:t>
            </a:r>
            <a:r>
              <a:rPr lang="nb-NO" dirty="0" err="1" smtClean="0"/>
              <a:t>proceed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so-</a:t>
            </a:r>
            <a:r>
              <a:rPr lang="nb-NO" dirty="0" err="1" smtClean="0"/>
              <a:t>called</a:t>
            </a:r>
            <a:r>
              <a:rPr lang="nb-NO" dirty="0" smtClean="0"/>
              <a:t> </a:t>
            </a:r>
            <a:r>
              <a:rPr lang="nb-NO" i="1" dirty="0" err="1" smtClean="0"/>
              <a:t>structural</a:t>
            </a:r>
            <a:r>
              <a:rPr lang="nb-NO" i="1" dirty="0" smtClean="0"/>
              <a:t> parameters</a:t>
            </a:r>
          </a:p>
          <a:p>
            <a:pPr marL="285750" indent="-285750">
              <a:buFont typeface="Arial" pitchFamily="34" charset="0"/>
              <a:buChar char="•"/>
            </a:pPr>
            <a:endParaRPr lang="nb-NO" i="1" dirty="0"/>
          </a:p>
          <a:p>
            <a:pPr marL="285750" indent="-285750">
              <a:buFont typeface="Arial" pitchFamily="34" charset="0"/>
              <a:buChar char="•"/>
            </a:pPr>
            <a:endParaRPr lang="nb-NO" i="1" dirty="0" smtClean="0"/>
          </a:p>
          <a:p>
            <a:r>
              <a:rPr lang="nb-NO" i="1" dirty="0"/>
              <a:t> </a:t>
            </a:r>
            <a:r>
              <a:rPr lang="nb-NO" i="1" dirty="0" smtClean="0"/>
              <a:t>    </a:t>
            </a:r>
            <a:r>
              <a:rPr lang="nb-NO" dirty="0" err="1" smtClean="0"/>
              <a:t>where</a:t>
            </a:r>
            <a:r>
              <a:rPr lang="nb-NO" dirty="0" smtClean="0"/>
              <a:t> 	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average</a:t>
            </a:r>
            <a:r>
              <a:rPr lang="nb-NO" dirty="0" smtClean="0"/>
              <a:t> pure </a:t>
            </a:r>
            <a:r>
              <a:rPr lang="nb-NO" dirty="0" err="1" smtClean="0"/>
              <a:t>premium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entire</a:t>
            </a:r>
            <a:r>
              <a:rPr lang="nb-NO" dirty="0" smtClean="0"/>
              <a:t> </a:t>
            </a:r>
            <a:r>
              <a:rPr lang="nb-NO" dirty="0" err="1" smtClean="0"/>
              <a:t>population</a:t>
            </a:r>
            <a:r>
              <a:rPr lang="nb-NO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It is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expectation</a:t>
            </a:r>
            <a:r>
              <a:rPr lang="nb-NO" dirty="0" smtClean="0"/>
              <a:t> for </a:t>
            </a:r>
            <a:r>
              <a:rPr lang="nb-NO" dirty="0" err="1" smtClean="0"/>
              <a:t>individuals</a:t>
            </a:r>
            <a:r>
              <a:rPr lang="nb-NO" dirty="0" smtClean="0"/>
              <a:t> </a:t>
            </a:r>
            <a:r>
              <a:rPr lang="nb-NO" dirty="0" err="1" smtClean="0"/>
              <a:t>since</a:t>
            </a:r>
            <a:r>
              <a:rPr lang="nb-NO" dirty="0" smtClean="0"/>
              <a:t> by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rule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double </a:t>
            </a:r>
            <a:r>
              <a:rPr lang="nb-NO" dirty="0" err="1" smtClean="0"/>
              <a:t>expectation</a:t>
            </a:r>
            <a:endParaRPr lang="nb-NO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56370212"/>
              </p:ext>
            </p:extLst>
          </p:nvPr>
        </p:nvGraphicFramePr>
        <p:xfrm>
          <a:off x="1475656" y="1772816"/>
          <a:ext cx="2776537" cy="390525"/>
        </p:xfrm>
        <a:graphic>
          <a:graphicData uri="http://schemas.openxmlformats.org/presentationml/2006/ole">
            <p:oleObj spid="_x0000_s54274" name="Equation" r:id="rId3" imgW="1625400" imgH="22860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5703153"/>
              </p:ext>
            </p:extLst>
          </p:nvPr>
        </p:nvGraphicFramePr>
        <p:xfrm>
          <a:off x="7511802" y="2251234"/>
          <a:ext cx="1236662" cy="390525"/>
        </p:xfrm>
        <a:graphic>
          <a:graphicData uri="http://schemas.openxmlformats.org/presentationml/2006/ole">
            <p:oleObj spid="_x0000_s54275" name="Equation" r:id="rId4" imgW="723600" imgH="22860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141614"/>
              </p:ext>
            </p:extLst>
          </p:nvPr>
        </p:nvGraphicFramePr>
        <p:xfrm>
          <a:off x="1630653" y="3789040"/>
          <a:ext cx="5076825" cy="411162"/>
        </p:xfrm>
        <a:graphic>
          <a:graphicData uri="http://schemas.openxmlformats.org/presentationml/2006/ole">
            <p:oleObj spid="_x0000_s54276" name="Equation" r:id="rId5" imgW="2971800" imgH="24120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4619378"/>
              </p:ext>
            </p:extLst>
          </p:nvPr>
        </p:nvGraphicFramePr>
        <p:xfrm>
          <a:off x="1608138" y="4611688"/>
          <a:ext cx="5099050" cy="390525"/>
        </p:xfrm>
        <a:graphic>
          <a:graphicData uri="http://schemas.openxmlformats.org/presentationml/2006/ole">
            <p:oleObj spid="_x0000_s54277" name="Equation" r:id="rId6" imgW="2984400" imgH="228600" progId="Equation.3">
              <p:embed/>
            </p:oleObj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5735613"/>
              </p:ext>
            </p:extLst>
          </p:nvPr>
        </p:nvGraphicFramePr>
        <p:xfrm>
          <a:off x="2051720" y="5047360"/>
          <a:ext cx="260350" cy="282575"/>
        </p:xfrm>
        <a:graphic>
          <a:graphicData uri="http://schemas.openxmlformats.org/presentationml/2006/ole">
            <p:oleObj spid="_x0000_s54278" name="Equation" r:id="rId7" imgW="152280" imgH="164880" progId="Equation.3">
              <p:embed/>
            </p:oleObj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7669562"/>
              </p:ext>
            </p:extLst>
          </p:nvPr>
        </p:nvGraphicFramePr>
        <p:xfrm>
          <a:off x="1547664" y="5965446"/>
          <a:ext cx="3883025" cy="346075"/>
        </p:xfrm>
        <a:graphic>
          <a:graphicData uri="http://schemas.openxmlformats.org/presentationml/2006/ole">
            <p:oleObj spid="_x0000_s54279" name="Equation" r:id="rId8" imgW="227304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038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3600" dirty="0" smtClean="0"/>
              <a:t>Linear </a:t>
            </a:r>
            <a:r>
              <a:rPr lang="nb-NO" sz="3600" dirty="0" err="1" smtClean="0"/>
              <a:t>credibility</a:t>
            </a:r>
            <a:endParaRPr lang="nb-NO" sz="3600" dirty="0"/>
          </a:p>
        </p:txBody>
      </p:sp>
      <p:grpSp>
        <p:nvGrpSpPr>
          <p:cNvPr id="3" name="Gruppe 2"/>
          <p:cNvGrpSpPr/>
          <p:nvPr/>
        </p:nvGrpSpPr>
        <p:grpSpPr>
          <a:xfrm>
            <a:off x="6778611" y="259386"/>
            <a:ext cx="2160240" cy="904746"/>
            <a:chOff x="1547664" y="1772816"/>
            <a:chExt cx="4680520" cy="2376264"/>
          </a:xfrm>
        </p:grpSpPr>
        <p:sp>
          <p:nvSpPr>
            <p:cNvPr id="4" name="Avrundet rektangel 3"/>
            <p:cNvSpPr/>
            <p:nvPr/>
          </p:nvSpPr>
          <p:spPr>
            <a:xfrm>
              <a:off x="1547664" y="177281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Motivation</a:t>
              </a:r>
              <a:endParaRPr lang="nb-NO" sz="900" dirty="0"/>
            </a:p>
          </p:txBody>
        </p:sp>
        <p:sp>
          <p:nvSpPr>
            <p:cNvPr id="5" name="Avrundet rektangel 4"/>
            <p:cNvSpPr/>
            <p:nvPr/>
          </p:nvSpPr>
          <p:spPr>
            <a:xfrm>
              <a:off x="1547664" y="239175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chemeClr val="accent2"/>
                </a:buClr>
              </a:pPr>
              <a:r>
                <a:rPr lang="nb-NO" sz="900" dirty="0"/>
                <a:t>Model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04380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Example</a:t>
              </a:r>
              <a:endParaRPr lang="nb-NO" sz="9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691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900" dirty="0" err="1" smtClean="0"/>
                <a:t>Combining</a:t>
              </a:r>
              <a:r>
                <a:rPr lang="nb-NO" sz="900" dirty="0" smtClean="0"/>
                <a:t> </a:t>
              </a:r>
              <a:r>
                <a:rPr lang="nb-NO" sz="900" dirty="0" err="1" smtClean="0"/>
                <a:t>credibility</a:t>
              </a:r>
              <a:r>
                <a:rPr lang="nb-NO" sz="900" dirty="0" smtClean="0"/>
                <a:t> </a:t>
              </a:r>
              <a:r>
                <a:rPr lang="nb-NO" sz="900" dirty="0" err="1" smtClean="0"/>
                <a:t>theory</a:t>
              </a:r>
              <a:r>
                <a:rPr lang="nb-NO" sz="900" dirty="0" smtClean="0"/>
                <a:t> and GLM</a:t>
              </a:r>
            </a:p>
          </p:txBody>
        </p:sp>
      </p:grpSp>
      <p:sp>
        <p:nvSpPr>
          <p:cNvPr id="8" name="Ellipse 7"/>
          <p:cNvSpPr/>
          <p:nvPr/>
        </p:nvSpPr>
        <p:spPr>
          <a:xfrm>
            <a:off x="6732240" y="487652"/>
            <a:ext cx="2210544" cy="18795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683569" y="1164132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dirty="0" err="1" smtClean="0"/>
              <a:t>Both</a:t>
            </a:r>
            <a:r>
              <a:rPr lang="nb-NO" dirty="0" smtClean="0"/>
              <a:t> 		    </a:t>
            </a:r>
            <a:r>
              <a:rPr lang="nb-NO" dirty="0" err="1" smtClean="0"/>
              <a:t>represent</a:t>
            </a:r>
            <a:r>
              <a:rPr lang="nb-NO" dirty="0" smtClean="0"/>
              <a:t> </a:t>
            </a:r>
            <a:r>
              <a:rPr lang="nb-NO" dirty="0" err="1" smtClean="0"/>
              <a:t>variation</a:t>
            </a:r>
            <a:r>
              <a:rPr lang="nb-NO" dirty="0" smtClean="0"/>
              <a:t>. The former is </a:t>
            </a:r>
            <a:r>
              <a:rPr lang="nb-NO" dirty="0" err="1" smtClean="0"/>
              <a:t>caused</a:t>
            </a:r>
            <a:r>
              <a:rPr lang="nb-NO" dirty="0" smtClean="0"/>
              <a:t> by </a:t>
            </a:r>
            <a:r>
              <a:rPr lang="nb-NO" dirty="0" err="1" smtClean="0"/>
              <a:t>diversity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individuals</a:t>
            </a:r>
            <a:r>
              <a:rPr lang="nb-NO" dirty="0" smtClean="0"/>
              <a:t> and </a:t>
            </a:r>
            <a:r>
              <a:rPr lang="nb-NO" dirty="0" err="1" smtClean="0"/>
              <a:t>the</a:t>
            </a:r>
            <a:r>
              <a:rPr lang="nb-NO" dirty="0" smtClean="0"/>
              <a:t> latter by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physical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r>
              <a:rPr lang="nb-NO" dirty="0" smtClean="0"/>
              <a:t> </a:t>
            </a:r>
            <a:r>
              <a:rPr lang="nb-NO" dirty="0" err="1" smtClean="0"/>
              <a:t>behind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incidents.Their</a:t>
            </a:r>
            <a:r>
              <a:rPr lang="nb-NO" dirty="0" smtClean="0"/>
              <a:t> </a:t>
            </a:r>
            <a:r>
              <a:rPr lang="nb-NO" dirty="0" err="1" smtClean="0"/>
              <a:t>impact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var(</a:t>
            </a:r>
            <a:r>
              <a:rPr lang="nb-NO" dirty="0" err="1" smtClean="0"/>
              <a:t>X</a:t>
            </a:r>
            <a:r>
              <a:rPr lang="nb-NO" dirty="0" smtClean="0"/>
              <a:t>)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understood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rule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double </a:t>
            </a:r>
            <a:r>
              <a:rPr lang="nb-NO" dirty="0" err="1" smtClean="0"/>
              <a:t>variance</a:t>
            </a:r>
            <a:r>
              <a:rPr lang="nb-NO" dirty="0" smtClean="0"/>
              <a:t>, i.e.,</a:t>
            </a:r>
          </a:p>
          <a:p>
            <a:pPr marL="285750" indent="-285750">
              <a:buFont typeface="Arial" pitchFamily="34" charset="0"/>
              <a:buChar char="•"/>
            </a:pP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r>
              <a:rPr lang="nb-NO" dirty="0"/>
              <a:t> </a:t>
            </a:r>
            <a:r>
              <a:rPr lang="nb-NO" dirty="0" smtClean="0"/>
              <a:t>    and 		    </a:t>
            </a:r>
            <a:r>
              <a:rPr lang="nb-NO" dirty="0" err="1" smtClean="0"/>
              <a:t>represent</a:t>
            </a:r>
            <a:r>
              <a:rPr lang="nb-NO" dirty="0" smtClean="0"/>
              <a:t> </a:t>
            </a:r>
            <a:r>
              <a:rPr lang="nb-NO" dirty="0" err="1" smtClean="0"/>
              <a:t>uncertainties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different </a:t>
            </a:r>
            <a:r>
              <a:rPr lang="nb-NO" dirty="0" err="1" smtClean="0"/>
              <a:t>origin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add</a:t>
            </a:r>
            <a:r>
              <a:rPr lang="nb-NO" dirty="0" smtClean="0"/>
              <a:t> to   	var(</a:t>
            </a:r>
            <a:r>
              <a:rPr lang="nb-NO" dirty="0" err="1" smtClean="0"/>
              <a:t>X</a:t>
            </a:r>
            <a:r>
              <a:rPr lang="nb-NO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The optimal linear </a:t>
            </a:r>
            <a:r>
              <a:rPr lang="nb-NO" dirty="0" err="1" smtClean="0"/>
              <a:t>credibility</a:t>
            </a:r>
            <a:r>
              <a:rPr lang="nb-NO" dirty="0" smtClean="0"/>
              <a:t> </a:t>
            </a:r>
            <a:r>
              <a:rPr lang="nb-NO" dirty="0" err="1" smtClean="0"/>
              <a:t>estimate</a:t>
            </a:r>
            <a:r>
              <a:rPr lang="nb-NO" dirty="0" smtClean="0"/>
              <a:t> </a:t>
            </a:r>
            <a:r>
              <a:rPr lang="nb-NO" dirty="0" err="1" smtClean="0"/>
              <a:t>now</a:t>
            </a:r>
            <a:r>
              <a:rPr lang="nb-NO" dirty="0" smtClean="0"/>
              <a:t> </a:t>
            </a:r>
            <a:r>
              <a:rPr lang="nb-NO" dirty="0" err="1" smtClean="0"/>
              <a:t>becomes</a:t>
            </a: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/>
          </a:p>
          <a:p>
            <a:r>
              <a:rPr lang="nb-NO" dirty="0" smtClean="0"/>
              <a:t>    </a:t>
            </a:r>
            <a:r>
              <a:rPr lang="nb-NO" dirty="0" err="1" smtClean="0"/>
              <a:t>which</a:t>
            </a:r>
            <a:r>
              <a:rPr lang="nb-NO" dirty="0" smtClean="0"/>
              <a:t> is </a:t>
            </a:r>
            <a:r>
              <a:rPr lang="nb-NO" dirty="0" err="1" smtClean="0"/>
              <a:t>proved</a:t>
            </a:r>
            <a:r>
              <a:rPr lang="nb-NO" dirty="0" smtClean="0"/>
              <a:t> in </a:t>
            </a:r>
            <a:r>
              <a:rPr lang="nb-NO" dirty="0" err="1" smtClean="0"/>
              <a:t>Section</a:t>
            </a:r>
            <a:r>
              <a:rPr lang="nb-NO" dirty="0" smtClean="0"/>
              <a:t> 10.7, </a:t>
            </a:r>
            <a:r>
              <a:rPr lang="nb-NO" dirty="0" err="1" smtClean="0"/>
              <a:t>where</a:t>
            </a:r>
            <a:r>
              <a:rPr lang="nb-NO" dirty="0" smtClean="0"/>
              <a:t> it is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established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The </a:t>
            </a:r>
            <a:r>
              <a:rPr lang="nb-NO" dirty="0" err="1" smtClean="0"/>
              <a:t>estimate</a:t>
            </a:r>
            <a:r>
              <a:rPr lang="nb-NO" dirty="0" smtClean="0"/>
              <a:t> is </a:t>
            </a:r>
            <a:r>
              <a:rPr lang="nb-NO" dirty="0" err="1" smtClean="0"/>
              <a:t>ubiased</a:t>
            </a:r>
            <a:r>
              <a:rPr lang="nb-NO" dirty="0" smtClean="0"/>
              <a:t> and </a:t>
            </a:r>
            <a:r>
              <a:rPr lang="nb-NO" dirty="0" err="1" smtClean="0"/>
              <a:t>its</a:t>
            </a:r>
            <a:r>
              <a:rPr lang="nb-NO" dirty="0" smtClean="0"/>
              <a:t> standard </a:t>
            </a:r>
            <a:r>
              <a:rPr lang="nb-NO" dirty="0" err="1" smtClean="0"/>
              <a:t>deviation</a:t>
            </a:r>
            <a:r>
              <a:rPr lang="nb-NO" dirty="0" smtClean="0"/>
              <a:t> </a:t>
            </a:r>
            <a:r>
              <a:rPr lang="nb-NO" dirty="0" err="1" smtClean="0"/>
              <a:t>decreases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K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2609561"/>
              </p:ext>
            </p:extLst>
          </p:nvPr>
        </p:nvGraphicFramePr>
        <p:xfrm>
          <a:off x="1547664" y="2386704"/>
          <a:ext cx="4230688" cy="781050"/>
        </p:xfrm>
        <a:graphic>
          <a:graphicData uri="http://schemas.openxmlformats.org/presentationml/2006/ole">
            <p:oleObj spid="_x0000_s55298" name="Equation" r:id="rId3" imgW="2476440" imgH="457200" progId="Equation.3">
              <p:embed/>
            </p:oleObj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75260901"/>
              </p:ext>
            </p:extLst>
          </p:nvPr>
        </p:nvGraphicFramePr>
        <p:xfrm>
          <a:off x="1691680" y="1205210"/>
          <a:ext cx="1085850" cy="303212"/>
        </p:xfrm>
        <a:graphic>
          <a:graphicData uri="http://schemas.openxmlformats.org/presentationml/2006/ole">
            <p:oleObj spid="_x0000_s55299" name="Equation" r:id="rId4" imgW="634680" imgH="177480" progId="Equation.3">
              <p:embed/>
            </p:oleObj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4305371"/>
              </p:ext>
            </p:extLst>
          </p:nvPr>
        </p:nvGraphicFramePr>
        <p:xfrm>
          <a:off x="1522413" y="3092450"/>
          <a:ext cx="1281112" cy="347663"/>
        </p:xfrm>
        <a:graphic>
          <a:graphicData uri="http://schemas.openxmlformats.org/presentationml/2006/ole">
            <p:oleObj spid="_x0000_s55300" name="Equation" r:id="rId5" imgW="749160" imgH="203040" progId="Equation.3">
              <p:embed/>
            </p:oleObj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7769378"/>
              </p:ext>
            </p:extLst>
          </p:nvPr>
        </p:nvGraphicFramePr>
        <p:xfrm>
          <a:off x="1547664" y="4057650"/>
          <a:ext cx="4946650" cy="715963"/>
        </p:xfrm>
        <a:graphic>
          <a:graphicData uri="http://schemas.openxmlformats.org/presentationml/2006/ole">
            <p:oleObj spid="_x0000_s55301" name="Equation" r:id="rId6" imgW="2895480" imgH="419040" progId="Equation.3">
              <p:embed/>
            </p:oleObj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3318236"/>
              </p:ext>
            </p:extLst>
          </p:nvPr>
        </p:nvGraphicFramePr>
        <p:xfrm>
          <a:off x="1455738" y="5084763"/>
          <a:ext cx="5597525" cy="738187"/>
        </p:xfrm>
        <a:graphic>
          <a:graphicData uri="http://schemas.openxmlformats.org/presentationml/2006/ole">
            <p:oleObj spid="_x0000_s55302" name="Equation" r:id="rId7" imgW="327636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135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Linear </a:t>
            </a:r>
            <a:r>
              <a:rPr lang="nb-NO" dirty="0" err="1" smtClean="0"/>
              <a:t>credibility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The </a:t>
            </a:r>
            <a:r>
              <a:rPr lang="nb-NO" sz="2000" dirty="0" err="1"/>
              <a:t>weight</a:t>
            </a:r>
            <a:r>
              <a:rPr lang="nb-NO" sz="2000" dirty="0"/>
              <a:t> w </a:t>
            </a:r>
            <a:r>
              <a:rPr lang="nb-NO" sz="2000" dirty="0" err="1"/>
              <a:t>defines</a:t>
            </a:r>
            <a:r>
              <a:rPr lang="nb-NO" sz="2000" dirty="0"/>
              <a:t> a </a:t>
            </a:r>
            <a:r>
              <a:rPr lang="nb-NO" sz="2000" dirty="0" err="1"/>
              <a:t>compromise</a:t>
            </a:r>
            <a:r>
              <a:rPr lang="nb-NO" sz="2000" dirty="0"/>
              <a:t> </a:t>
            </a:r>
            <a:r>
              <a:rPr lang="nb-NO" sz="2000" dirty="0" err="1"/>
              <a:t>between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average</a:t>
            </a:r>
            <a:r>
              <a:rPr lang="nb-NO" sz="2000" dirty="0"/>
              <a:t> pure </a:t>
            </a:r>
            <a:r>
              <a:rPr lang="nb-NO" sz="2000" dirty="0" err="1"/>
              <a:t>premium</a:t>
            </a:r>
            <a:r>
              <a:rPr lang="nb-NO" sz="2000" dirty="0"/>
              <a:t> pi bar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population</a:t>
            </a:r>
            <a:r>
              <a:rPr lang="nb-NO" sz="2000" dirty="0"/>
              <a:t> and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track</a:t>
            </a:r>
            <a:r>
              <a:rPr lang="nb-NO" sz="2000" dirty="0"/>
              <a:t> </a:t>
            </a:r>
            <a:r>
              <a:rPr lang="nb-NO" sz="2000" dirty="0" err="1"/>
              <a:t>record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policy </a:t>
            </a:r>
            <a:r>
              <a:rPr lang="nb-NO" sz="2000" dirty="0" smtClean="0"/>
              <a:t>holder</a:t>
            </a:r>
          </a:p>
          <a:p>
            <a:r>
              <a:rPr lang="nb-NO" sz="2000" dirty="0" smtClean="0"/>
              <a:t>Note </a:t>
            </a:r>
            <a:r>
              <a:rPr lang="nb-NO" sz="2000" dirty="0" err="1" smtClean="0"/>
              <a:t>that</a:t>
            </a:r>
            <a:r>
              <a:rPr lang="nb-NO" sz="2000" dirty="0" smtClean="0"/>
              <a:t> w=0 </a:t>
            </a:r>
            <a:r>
              <a:rPr lang="nb-NO" sz="2000" dirty="0" err="1" smtClean="0"/>
              <a:t>if</a:t>
            </a:r>
            <a:r>
              <a:rPr lang="nb-NO" sz="2000" dirty="0" smtClean="0"/>
              <a:t> K=0; i.e. </a:t>
            </a:r>
            <a:r>
              <a:rPr lang="nb-NO" sz="2000" dirty="0" err="1" smtClean="0"/>
              <a:t>without</a:t>
            </a:r>
            <a:r>
              <a:rPr lang="nb-NO" sz="2000" dirty="0" smtClean="0"/>
              <a:t> </a:t>
            </a:r>
            <a:r>
              <a:rPr lang="nb-NO" sz="2000" dirty="0" err="1" smtClean="0"/>
              <a:t>historical</a:t>
            </a:r>
            <a:r>
              <a:rPr lang="nb-NO" sz="2000" dirty="0" smtClean="0"/>
              <a:t> </a:t>
            </a:r>
            <a:r>
              <a:rPr lang="nb-NO" sz="2000" dirty="0" err="1" smtClean="0"/>
              <a:t>information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best </a:t>
            </a:r>
            <a:r>
              <a:rPr lang="nb-NO" sz="2000" dirty="0" err="1" smtClean="0"/>
              <a:t>estimate</a:t>
            </a:r>
            <a:r>
              <a:rPr lang="nb-NO" sz="2000" dirty="0" smtClean="0"/>
              <a:t> is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population</a:t>
            </a:r>
            <a:r>
              <a:rPr lang="nb-NO" sz="2000" dirty="0" smtClean="0"/>
              <a:t> </a:t>
            </a:r>
            <a:r>
              <a:rPr lang="nb-NO" sz="2000" dirty="0" err="1" smtClean="0"/>
              <a:t>average</a:t>
            </a: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5297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STK 4540 - </a:t>
            </a:r>
            <a:r>
              <a:rPr lang="nb-NO" dirty="0" err="1" smtClean="0"/>
              <a:t>main</a:t>
            </a:r>
            <a:r>
              <a:rPr lang="nb-NO" dirty="0" smtClean="0"/>
              <a:t> </a:t>
            </a:r>
            <a:r>
              <a:rPr lang="nb-NO" dirty="0" err="1" smtClean="0"/>
              <a:t>issues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concept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diversification</a:t>
            </a:r>
            <a:r>
              <a:rPr lang="nb-NO" dirty="0" smtClean="0"/>
              <a:t> and risk </a:t>
            </a:r>
            <a:r>
              <a:rPr lang="nb-NO" dirty="0" err="1" smtClean="0"/>
              <a:t>premium</a:t>
            </a:r>
            <a:endParaRPr lang="nb-NO" dirty="0" smtClean="0"/>
          </a:p>
          <a:p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frequency</a:t>
            </a:r>
            <a:r>
              <a:rPr lang="nb-NO" dirty="0" smtClean="0"/>
              <a:t> be </a:t>
            </a:r>
            <a:r>
              <a:rPr lang="nb-NO" dirty="0" err="1" smtClean="0"/>
              <a:t>modelled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r>
              <a:rPr lang="nb-NO" dirty="0" smtClean="0"/>
              <a:t> be </a:t>
            </a:r>
            <a:r>
              <a:rPr lang="nb-NO" dirty="0" err="1" smtClean="0"/>
              <a:t>modelled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solvency</a:t>
            </a:r>
            <a:r>
              <a:rPr lang="nb-NO" dirty="0" smtClean="0"/>
              <a:t> be </a:t>
            </a:r>
            <a:r>
              <a:rPr lang="nb-NO" dirty="0" err="1" smtClean="0"/>
              <a:t>simulated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Pricing</a:t>
            </a:r>
            <a:r>
              <a:rPr lang="nb-NO" dirty="0" smtClean="0"/>
              <a:t> in general </a:t>
            </a:r>
            <a:r>
              <a:rPr lang="nb-NO" dirty="0" err="1" smtClean="0"/>
              <a:t>insurance</a:t>
            </a:r>
            <a:r>
              <a:rPr lang="nb-NO" dirty="0" smtClean="0"/>
              <a:t> by </a:t>
            </a:r>
            <a:r>
              <a:rPr lang="nb-NO" dirty="0" err="1" smtClean="0"/>
              <a:t>regression</a:t>
            </a:r>
            <a:endParaRPr lang="nb-NO" dirty="0" smtClean="0"/>
          </a:p>
          <a:p>
            <a:r>
              <a:rPr lang="nb-NO" dirty="0" err="1" smtClean="0"/>
              <a:t>Pricing</a:t>
            </a:r>
            <a:r>
              <a:rPr lang="nb-NO" dirty="0" smtClean="0"/>
              <a:t> in general </a:t>
            </a:r>
            <a:r>
              <a:rPr lang="nb-NO" dirty="0" err="1" smtClean="0"/>
              <a:t>insurance</a:t>
            </a:r>
            <a:r>
              <a:rPr lang="nb-NO" dirty="0" smtClean="0"/>
              <a:t> by </a:t>
            </a:r>
            <a:r>
              <a:rPr lang="nb-NO" dirty="0" err="1" smtClean="0"/>
              <a:t>credibility</a:t>
            </a:r>
            <a:r>
              <a:rPr lang="nb-NO" dirty="0" smtClean="0"/>
              <a:t> </a:t>
            </a:r>
            <a:r>
              <a:rPr lang="nb-NO" dirty="0" err="1" smtClean="0"/>
              <a:t>theory</a:t>
            </a:r>
            <a:endParaRPr lang="nb-NO" dirty="0" smtClean="0"/>
          </a:p>
          <a:p>
            <a:r>
              <a:rPr lang="nb-NO" dirty="0" err="1" smtClean="0"/>
              <a:t>Reduction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risk in general </a:t>
            </a:r>
            <a:r>
              <a:rPr lang="nb-NO" dirty="0" err="1" smtClean="0"/>
              <a:t>insurance</a:t>
            </a:r>
            <a:r>
              <a:rPr lang="nb-NO" dirty="0" smtClean="0"/>
              <a:t> </a:t>
            </a:r>
            <a:r>
              <a:rPr lang="nb-NO" dirty="0" err="1" smtClean="0"/>
              <a:t>using</a:t>
            </a:r>
            <a:r>
              <a:rPr lang="nb-NO" dirty="0" smtClean="0"/>
              <a:t> </a:t>
            </a:r>
            <a:r>
              <a:rPr lang="nb-NO" dirty="0" err="1" smtClean="0"/>
              <a:t>re-insurance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Insurance </a:t>
            </a:r>
            <a:r>
              <a:rPr lang="nb-NO" dirty="0" err="1" smtClean="0"/>
              <a:t>works</a:t>
            </a:r>
            <a:r>
              <a:rPr lang="nb-NO" dirty="0" smtClean="0"/>
              <a:t> </a:t>
            </a:r>
            <a:r>
              <a:rPr lang="nb-NO" dirty="0" err="1" smtClean="0"/>
              <a:t>because</a:t>
            </a:r>
            <a:r>
              <a:rPr lang="nb-NO" dirty="0" smtClean="0"/>
              <a:t> risk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diversified</a:t>
            </a:r>
            <a:r>
              <a:rPr lang="nb-NO" dirty="0" smtClean="0"/>
              <a:t> </a:t>
            </a:r>
            <a:r>
              <a:rPr lang="nb-NO" dirty="0" err="1" smtClean="0"/>
              <a:t>away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6119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The </a:t>
            </a:r>
            <a:r>
              <a:rPr lang="nb-NO" dirty="0" err="1" smtClean="0"/>
              <a:t>core</a:t>
            </a:r>
            <a:r>
              <a:rPr lang="nb-NO" dirty="0" smtClean="0"/>
              <a:t> </a:t>
            </a:r>
            <a:r>
              <a:rPr lang="nb-NO" dirty="0" err="1" smtClean="0"/>
              <a:t>idea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insurance</a:t>
            </a:r>
            <a:r>
              <a:rPr lang="nb-NO" dirty="0" smtClean="0"/>
              <a:t> is risk </a:t>
            </a:r>
            <a:r>
              <a:rPr lang="nb-NO" dirty="0" err="1" smtClean="0"/>
              <a:t>spread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units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Assume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policy risks X</a:t>
            </a:r>
            <a:r>
              <a:rPr lang="nb-NO" sz="1200" dirty="0" smtClean="0"/>
              <a:t>1</a:t>
            </a:r>
            <a:r>
              <a:rPr lang="nb-NO" dirty="0" smtClean="0"/>
              <a:t>,…,X</a:t>
            </a:r>
            <a:r>
              <a:rPr lang="nb-NO" sz="1200" dirty="0" smtClean="0"/>
              <a:t>J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stochastically</a:t>
            </a:r>
            <a:r>
              <a:rPr lang="nb-NO" dirty="0" smtClean="0"/>
              <a:t> independent</a:t>
            </a:r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Mean</a:t>
            </a:r>
            <a:r>
              <a:rPr lang="nb-NO" dirty="0" smtClean="0"/>
              <a:t> and </a:t>
            </a:r>
            <a:r>
              <a:rPr lang="nb-NO" dirty="0" err="1" smtClean="0"/>
              <a:t>variance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portfolio</a:t>
            </a:r>
            <a:r>
              <a:rPr lang="nb-NO" dirty="0" smtClean="0"/>
              <a:t> total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then</a:t>
            </a:r>
            <a:r>
              <a:rPr lang="nb-NO" dirty="0" smtClean="0"/>
              <a:t> </a:t>
            </a:r>
            <a:endParaRPr lang="nb-NO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31640" y="2420888"/>
          <a:ext cx="5902898" cy="474340"/>
        </p:xfrm>
        <a:graphic>
          <a:graphicData uri="http://schemas.openxmlformats.org/presentationml/2006/ole">
            <p:oleObj spid="_x0000_s1026" name="Formel" r:id="rId3" imgW="284472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08050" y="2990850"/>
          <a:ext cx="6034088" cy="501650"/>
        </p:xfrm>
        <a:graphic>
          <a:graphicData uri="http://schemas.openxmlformats.org/presentationml/2006/ole">
            <p:oleObj spid="_x0000_s1027" name="Formel" r:id="rId4" imgW="2908080" imgH="241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52538" y="3430588"/>
          <a:ext cx="6061075" cy="817562"/>
        </p:xfrm>
        <a:graphic>
          <a:graphicData uri="http://schemas.openxmlformats.org/presentationml/2006/ole">
            <p:oleObj spid="_x0000_s1028" name="Formel" r:id="rId5" imgW="292068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4161854"/>
            <a:ext cx="47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w</a:t>
            </a:r>
            <a:r>
              <a:rPr lang="nb-NO" dirty="0" err="1" smtClean="0"/>
              <a:t>hich</a:t>
            </a:r>
            <a:r>
              <a:rPr lang="nb-NO" dirty="0" smtClean="0"/>
              <a:t> is </a:t>
            </a:r>
            <a:r>
              <a:rPr lang="nb-NO" dirty="0" err="1" smtClean="0"/>
              <a:t>average</a:t>
            </a:r>
            <a:r>
              <a:rPr lang="nb-NO" dirty="0" smtClean="0"/>
              <a:t> </a:t>
            </a:r>
            <a:r>
              <a:rPr lang="nb-NO" dirty="0" err="1" smtClean="0"/>
              <a:t>expectation</a:t>
            </a:r>
            <a:r>
              <a:rPr lang="nb-NO" dirty="0" smtClean="0"/>
              <a:t> and </a:t>
            </a:r>
            <a:r>
              <a:rPr lang="nb-NO" dirty="0" err="1" smtClean="0"/>
              <a:t>variance</a:t>
            </a:r>
            <a:r>
              <a:rPr lang="nb-NO" dirty="0" smtClean="0"/>
              <a:t>. </a:t>
            </a:r>
            <a:r>
              <a:rPr lang="nb-NO" dirty="0" err="1" smtClean="0"/>
              <a:t>Then</a:t>
            </a:r>
            <a:endParaRPr lang="nb-NO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899592" y="4509120"/>
          <a:ext cx="7037387" cy="869950"/>
        </p:xfrm>
        <a:graphic>
          <a:graphicData uri="http://schemas.openxmlformats.org/presentationml/2006/ole">
            <p:oleObj spid="_x0000_s1030" name="Formel" r:id="rId6" imgW="3390840" imgH="419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9592" y="5229201"/>
            <a:ext cx="7756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The </a:t>
            </a:r>
            <a:r>
              <a:rPr lang="nb-NO" i="1" dirty="0" err="1" smtClean="0"/>
              <a:t>coefficient</a:t>
            </a:r>
            <a:r>
              <a:rPr lang="nb-NO" i="1" dirty="0" smtClean="0"/>
              <a:t> </a:t>
            </a:r>
            <a:r>
              <a:rPr lang="nb-NO" i="1" dirty="0" err="1" smtClean="0"/>
              <a:t>of</a:t>
            </a:r>
            <a:r>
              <a:rPr lang="nb-NO" i="1" dirty="0" smtClean="0"/>
              <a:t> </a:t>
            </a:r>
            <a:r>
              <a:rPr lang="nb-NO" i="1" dirty="0" err="1" smtClean="0"/>
              <a:t>variation</a:t>
            </a:r>
            <a:r>
              <a:rPr lang="nb-NO" dirty="0" smtClean="0"/>
              <a:t> </a:t>
            </a:r>
            <a:r>
              <a:rPr lang="nb-NO" dirty="0" err="1" smtClean="0"/>
              <a:t>approaches</a:t>
            </a:r>
            <a:r>
              <a:rPr lang="nb-NO" dirty="0" smtClean="0"/>
              <a:t> 0 as J </a:t>
            </a:r>
            <a:r>
              <a:rPr lang="nb-NO" dirty="0" err="1" smtClean="0"/>
              <a:t>grows</a:t>
            </a:r>
            <a:r>
              <a:rPr lang="nb-NO" dirty="0" smtClean="0"/>
              <a:t> large (</a:t>
            </a:r>
            <a:r>
              <a:rPr lang="nb-NO" dirty="0" err="1" smtClean="0"/>
              <a:t>law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large </a:t>
            </a:r>
            <a:r>
              <a:rPr lang="nb-NO" dirty="0" err="1" smtClean="0"/>
              <a:t>numbers</a:t>
            </a:r>
            <a:r>
              <a:rPr lang="nb-NO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Insurance risk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diversified</a:t>
            </a:r>
            <a:r>
              <a:rPr lang="nb-NO" dirty="0" smtClean="0"/>
              <a:t> </a:t>
            </a:r>
            <a:r>
              <a:rPr lang="nb-NO" dirty="0" err="1" smtClean="0"/>
              <a:t>away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Insurance </a:t>
            </a:r>
            <a:r>
              <a:rPr lang="nb-NO" dirty="0" err="1" smtClean="0"/>
              <a:t>portfolios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still not </a:t>
            </a:r>
            <a:r>
              <a:rPr lang="nb-NO" dirty="0" err="1" smtClean="0"/>
              <a:t>risk-free</a:t>
            </a:r>
            <a:r>
              <a:rPr lang="nb-NO" dirty="0" smtClean="0"/>
              <a:t> </a:t>
            </a:r>
            <a:r>
              <a:rPr lang="nb-NO" dirty="0" err="1" smtClean="0"/>
              <a:t>because</a:t>
            </a:r>
            <a:r>
              <a:rPr lang="nb-NO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uncertainty</a:t>
            </a:r>
            <a:r>
              <a:rPr lang="nb-NO" dirty="0" smtClean="0"/>
              <a:t> in </a:t>
            </a:r>
            <a:r>
              <a:rPr lang="nb-NO" dirty="0" err="1" smtClean="0"/>
              <a:t>underlying</a:t>
            </a:r>
            <a:r>
              <a:rPr lang="nb-NO" dirty="0" smtClean="0"/>
              <a:t> </a:t>
            </a:r>
            <a:r>
              <a:rPr lang="nb-NO" dirty="0" err="1" smtClean="0"/>
              <a:t>models</a:t>
            </a:r>
            <a:endParaRPr lang="nb-NO" dirty="0" smtClean="0"/>
          </a:p>
          <a:p>
            <a:pPr lvl="1">
              <a:buFont typeface="Arial" pitchFamily="34" charset="0"/>
              <a:buChar char="•"/>
            </a:pPr>
            <a:r>
              <a:rPr lang="nb-NO" dirty="0"/>
              <a:t>r</a:t>
            </a:r>
            <a:r>
              <a:rPr lang="nb-NO" dirty="0" smtClean="0"/>
              <a:t>isks </a:t>
            </a:r>
            <a:r>
              <a:rPr lang="nb-NO" dirty="0" err="1" smtClean="0"/>
              <a:t>may</a:t>
            </a:r>
            <a:r>
              <a:rPr lang="nb-NO" dirty="0" smtClean="0"/>
              <a:t> be 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expresses</a:t>
            </a:r>
            <a:r>
              <a:rPr lang="nb-NO" dirty="0" smtClean="0"/>
              <a:t> </a:t>
            </a:r>
            <a:r>
              <a:rPr lang="nb-NO" dirty="0" err="1" smtClean="0"/>
              <a:t>cost</a:t>
            </a:r>
            <a:r>
              <a:rPr lang="nb-NO" dirty="0" smtClean="0"/>
              <a:t> per policy and is </a:t>
            </a:r>
            <a:r>
              <a:rPr lang="nb-NO" dirty="0" err="1" smtClean="0"/>
              <a:t>important</a:t>
            </a:r>
            <a:r>
              <a:rPr lang="nb-NO" dirty="0" smtClean="0"/>
              <a:t> in </a:t>
            </a:r>
            <a:r>
              <a:rPr lang="nb-NO" dirty="0" err="1" smtClean="0"/>
              <a:t>pricing</a:t>
            </a:r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5801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Risk </a:t>
            </a:r>
            <a:r>
              <a:rPr lang="nb-NO" dirty="0" err="1" smtClean="0"/>
              <a:t>premium</a:t>
            </a:r>
            <a:r>
              <a:rPr lang="nb-NO" dirty="0" smtClean="0"/>
              <a:t> is </a:t>
            </a:r>
            <a:r>
              <a:rPr lang="nb-NO" dirty="0" err="1" smtClean="0"/>
              <a:t>defined</a:t>
            </a:r>
            <a:r>
              <a:rPr lang="nb-NO" dirty="0" smtClean="0"/>
              <a:t> as P(</a:t>
            </a:r>
            <a:r>
              <a:rPr lang="nb-NO" dirty="0" err="1" smtClean="0"/>
              <a:t>Event</a:t>
            </a:r>
            <a:r>
              <a:rPr lang="nb-NO" dirty="0" smtClean="0"/>
              <a:t>)*</a:t>
            </a:r>
            <a:r>
              <a:rPr lang="nb-NO" dirty="0" err="1" smtClean="0"/>
              <a:t>Consequence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Event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More </a:t>
            </a:r>
            <a:r>
              <a:rPr lang="nb-NO" dirty="0" err="1" smtClean="0"/>
              <a:t>formally</a:t>
            </a:r>
            <a:endParaRPr lang="nb-NO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75656" y="2204864"/>
          <a:ext cx="6194425" cy="2733675"/>
        </p:xfrm>
        <a:graphic>
          <a:graphicData uri="http://schemas.openxmlformats.org/presentationml/2006/ole">
            <p:oleObj spid="_x0000_s2050" name="Formel" r:id="rId3" imgW="2984400" imgH="1320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9592" y="5229201"/>
            <a:ext cx="7756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From </a:t>
            </a:r>
            <a:r>
              <a:rPr lang="nb-NO" dirty="0" err="1" smtClean="0"/>
              <a:t>above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see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risk </a:t>
            </a:r>
            <a:r>
              <a:rPr lang="nb-NO" dirty="0" err="1" smtClean="0"/>
              <a:t>premium</a:t>
            </a:r>
            <a:r>
              <a:rPr lang="nb-NO" dirty="0" smtClean="0"/>
              <a:t> </a:t>
            </a:r>
            <a:r>
              <a:rPr lang="nb-NO" dirty="0" err="1" smtClean="0"/>
              <a:t>expresses</a:t>
            </a:r>
            <a:r>
              <a:rPr lang="nb-NO" dirty="0" smtClean="0"/>
              <a:t> </a:t>
            </a:r>
            <a:r>
              <a:rPr lang="nb-NO" dirty="0" err="1" smtClean="0"/>
              <a:t>cost</a:t>
            </a:r>
            <a:r>
              <a:rPr lang="nb-NO" dirty="0" smtClean="0"/>
              <a:t> per policy</a:t>
            </a:r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Good</a:t>
            </a:r>
            <a:r>
              <a:rPr lang="nb-NO" dirty="0" smtClean="0"/>
              <a:t> </a:t>
            </a:r>
            <a:r>
              <a:rPr lang="nb-NO" dirty="0" err="1" smtClean="0"/>
              <a:t>price</a:t>
            </a:r>
            <a:r>
              <a:rPr lang="nb-NO" dirty="0" smtClean="0"/>
              <a:t> </a:t>
            </a:r>
            <a:r>
              <a:rPr lang="nb-NO" dirty="0" err="1" smtClean="0"/>
              <a:t>models</a:t>
            </a:r>
            <a:r>
              <a:rPr lang="nb-NO" dirty="0" smtClean="0"/>
              <a:t> </a:t>
            </a:r>
            <a:r>
              <a:rPr lang="nb-NO" dirty="0" err="1" smtClean="0"/>
              <a:t>rely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sound </a:t>
            </a:r>
            <a:r>
              <a:rPr lang="nb-NO" dirty="0" err="1" smtClean="0"/>
              <a:t>understanding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risk </a:t>
            </a:r>
            <a:r>
              <a:rPr lang="nb-NO" dirty="0" err="1" smtClean="0"/>
              <a:t>premium</a:t>
            </a:r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err="1" smtClean="0"/>
              <a:t>We</a:t>
            </a:r>
            <a:r>
              <a:rPr lang="nb-NO" dirty="0" smtClean="0"/>
              <a:t> start by </a:t>
            </a:r>
            <a:r>
              <a:rPr lang="nb-NO" dirty="0" err="1" smtClean="0"/>
              <a:t>modelling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frequency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7867650" cy="71973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The world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Poisson</a:t>
            </a:r>
            <a:r>
              <a:rPr lang="nb-NO" sz="2800" dirty="0" smtClean="0"/>
              <a:t> (</a:t>
            </a:r>
            <a:r>
              <a:rPr lang="nb-NO" sz="2800" dirty="0" err="1" smtClean="0"/>
              <a:t>Chapter</a:t>
            </a:r>
            <a:r>
              <a:rPr lang="nb-NO" sz="2800" dirty="0" smtClean="0"/>
              <a:t> 8.2)</a:t>
            </a:r>
            <a:endParaRPr lang="nb-NO" sz="2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6FFA7-8DB0-475A-869C-953EA25CFCF0}" type="slidenum">
              <a:rPr lang="nb-NO" smtClean="0"/>
              <a:pPr>
                <a:defRPr/>
              </a:pPr>
              <a:t>8</a:t>
            </a:fld>
            <a:endParaRPr lang="nb-NO" dirty="0"/>
          </a:p>
        </p:txBody>
      </p:sp>
      <p:cxnSp>
        <p:nvCxnSpPr>
          <p:cNvPr id="5" name="Rett pil 4"/>
          <p:cNvCxnSpPr/>
          <p:nvPr/>
        </p:nvCxnSpPr>
        <p:spPr>
          <a:xfrm flipV="1">
            <a:off x="1691680" y="2052222"/>
            <a:ext cx="4896544" cy="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1907704" y="1991247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>
            <a:off x="4355976" y="1991247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1691680" y="2135263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0</a:t>
            </a:r>
            <a:r>
              <a:rPr lang="nb-NO" sz="1200" dirty="0" smtClean="0"/>
              <a:t>=0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6084168" y="2124230"/>
            <a:ext cx="489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t</a:t>
            </a:r>
            <a:r>
              <a:rPr lang="nb-NO" sz="1200" baseline="-25000" dirty="0" err="1" smtClean="0"/>
              <a:t>k</a:t>
            </a:r>
            <a:r>
              <a:rPr lang="nb-NO" sz="1200" dirty="0" err="1" smtClean="0"/>
              <a:t>=T</a:t>
            </a:r>
            <a:r>
              <a:rPr lang="nb-NO" sz="1200" baseline="-25000" dirty="0" smtClean="0"/>
              <a:t> </a:t>
            </a:r>
          </a:p>
        </p:txBody>
      </p:sp>
      <p:sp>
        <p:nvSpPr>
          <p:cNvPr id="11" name="Høyre klammeparentes 10"/>
          <p:cNvSpPr/>
          <p:nvPr/>
        </p:nvSpPr>
        <p:spPr>
          <a:xfrm rot="-5400000">
            <a:off x="3486545" y="626023"/>
            <a:ext cx="132983" cy="15624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kstSylinder 11"/>
          <p:cNvSpPr txBox="1"/>
          <p:nvPr/>
        </p:nvSpPr>
        <p:spPr>
          <a:xfrm>
            <a:off x="2843808" y="1052736"/>
            <a:ext cx="1378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Number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endParaRPr lang="nb-NO" sz="1200" dirty="0" smtClean="0"/>
          </a:p>
        </p:txBody>
      </p:sp>
      <p:cxnSp>
        <p:nvCxnSpPr>
          <p:cNvPr id="16" name="Rett linje 15"/>
          <p:cNvCxnSpPr/>
          <p:nvPr/>
        </p:nvCxnSpPr>
        <p:spPr>
          <a:xfrm>
            <a:off x="2627784" y="199746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3203848" y="19888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/>
        </p:nvCxnSpPr>
        <p:spPr>
          <a:xfrm>
            <a:off x="3779912" y="19888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>
            <a:off x="6228184" y="199746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Sylinder 19"/>
          <p:cNvSpPr txBox="1"/>
          <p:nvPr/>
        </p:nvSpPr>
        <p:spPr>
          <a:xfrm>
            <a:off x="2411760" y="2124230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k-2</a:t>
            </a:r>
            <a:endParaRPr lang="nb-NO" sz="12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3049258" y="2135263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k-1</a:t>
            </a:r>
            <a:endParaRPr lang="nb-NO" sz="1200" dirty="0" smtClean="0"/>
          </a:p>
        </p:txBody>
      </p:sp>
      <p:sp>
        <p:nvSpPr>
          <p:cNvPr id="22" name="TekstSylinder 21"/>
          <p:cNvSpPr txBox="1"/>
          <p:nvPr/>
        </p:nvSpPr>
        <p:spPr>
          <a:xfrm>
            <a:off x="3625322" y="212423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t</a:t>
            </a:r>
            <a:r>
              <a:rPr lang="nb-NO" sz="1200" baseline="-25000" dirty="0" err="1" smtClean="0"/>
              <a:t>k</a:t>
            </a:r>
            <a:endParaRPr lang="nb-NO" sz="1200" dirty="0" smtClean="0"/>
          </a:p>
        </p:txBody>
      </p:sp>
      <p:sp>
        <p:nvSpPr>
          <p:cNvPr id="23" name="TekstSylinder 22"/>
          <p:cNvSpPr txBox="1"/>
          <p:nvPr/>
        </p:nvSpPr>
        <p:spPr>
          <a:xfrm>
            <a:off x="4211960" y="2124230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</a:t>
            </a:r>
            <a:r>
              <a:rPr lang="nb-NO" sz="1200" baseline="-25000" dirty="0" smtClean="0"/>
              <a:t>k+1</a:t>
            </a:r>
            <a:endParaRPr lang="nb-NO" sz="1200" dirty="0" smtClean="0"/>
          </a:p>
        </p:txBody>
      </p:sp>
      <p:sp>
        <p:nvSpPr>
          <p:cNvPr id="24" name="TekstSylinder 23"/>
          <p:cNvSpPr txBox="1"/>
          <p:nvPr/>
        </p:nvSpPr>
        <p:spPr>
          <a:xfrm>
            <a:off x="2761226" y="1415183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I</a:t>
            </a:r>
            <a:r>
              <a:rPr lang="nb-NO" sz="1200" baseline="-25000" dirty="0" smtClean="0"/>
              <a:t>k-1</a:t>
            </a:r>
            <a:endParaRPr lang="nb-NO" sz="1200" dirty="0" smtClean="0"/>
          </a:p>
        </p:txBody>
      </p:sp>
      <p:sp>
        <p:nvSpPr>
          <p:cNvPr id="25" name="TekstSylinder 24"/>
          <p:cNvSpPr txBox="1"/>
          <p:nvPr/>
        </p:nvSpPr>
        <p:spPr>
          <a:xfrm>
            <a:off x="3265282" y="141277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</a:t>
            </a:r>
            <a:r>
              <a:rPr lang="nb-NO" sz="1200" baseline="-25000" dirty="0" err="1" smtClean="0"/>
              <a:t>k</a:t>
            </a:r>
            <a:endParaRPr lang="nb-NO" sz="1200" dirty="0" smtClean="0"/>
          </a:p>
        </p:txBody>
      </p:sp>
      <p:sp>
        <p:nvSpPr>
          <p:cNvPr id="26" name="TekstSylinder 25"/>
          <p:cNvSpPr txBox="1"/>
          <p:nvPr/>
        </p:nvSpPr>
        <p:spPr>
          <a:xfrm>
            <a:off x="3860708" y="1412776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I</a:t>
            </a:r>
            <a:r>
              <a:rPr lang="nb-NO" sz="1200" baseline="-25000" dirty="0" smtClean="0"/>
              <a:t>k+1</a:t>
            </a:r>
            <a:endParaRPr lang="nb-NO" sz="1200" dirty="0" smtClean="0"/>
          </a:p>
        </p:txBody>
      </p:sp>
      <p:cxnSp>
        <p:nvCxnSpPr>
          <p:cNvPr id="30" name="Rett pil 29"/>
          <p:cNvCxnSpPr/>
          <p:nvPr/>
        </p:nvCxnSpPr>
        <p:spPr>
          <a:xfrm>
            <a:off x="2987824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pil 30"/>
          <p:cNvCxnSpPr/>
          <p:nvPr/>
        </p:nvCxnSpPr>
        <p:spPr>
          <a:xfrm>
            <a:off x="3491880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>
            <a:off x="3995936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Sylinder 32"/>
          <p:cNvSpPr txBox="1"/>
          <p:nvPr/>
        </p:nvSpPr>
        <p:spPr>
          <a:xfrm>
            <a:off x="899592" y="2492896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What</a:t>
            </a:r>
            <a:r>
              <a:rPr lang="nb-NO" sz="1600" dirty="0" smtClean="0"/>
              <a:t> is rare </a:t>
            </a:r>
            <a:r>
              <a:rPr lang="nb-NO" sz="1600" dirty="0" err="1" smtClean="0"/>
              <a:t>can</a:t>
            </a:r>
            <a:r>
              <a:rPr lang="nb-NO" sz="1600" dirty="0" smtClean="0"/>
              <a:t> be </a:t>
            </a:r>
            <a:r>
              <a:rPr lang="nb-NO" sz="1600" dirty="0" err="1" smtClean="0"/>
              <a:t>described</a:t>
            </a:r>
            <a:r>
              <a:rPr lang="nb-NO" sz="1600" dirty="0" smtClean="0"/>
              <a:t> </a:t>
            </a:r>
            <a:r>
              <a:rPr lang="nb-NO" sz="1600" dirty="0" err="1" smtClean="0"/>
              <a:t>mathematically</a:t>
            </a:r>
            <a:r>
              <a:rPr lang="nb-NO" sz="1600" dirty="0" smtClean="0"/>
              <a:t> by </a:t>
            </a:r>
            <a:r>
              <a:rPr lang="nb-NO" sz="1600" dirty="0" err="1" smtClean="0"/>
              <a:t>cutting</a:t>
            </a:r>
            <a:r>
              <a:rPr lang="nb-NO" sz="1600" dirty="0" smtClean="0"/>
              <a:t> a given time </a:t>
            </a:r>
            <a:r>
              <a:rPr lang="nb-NO" sz="1600" dirty="0" err="1" smtClean="0"/>
              <a:t>period</a:t>
            </a:r>
            <a:r>
              <a:rPr lang="nb-NO" sz="1600" dirty="0" smtClean="0"/>
              <a:t> T </a:t>
            </a:r>
            <a:r>
              <a:rPr lang="nb-NO" sz="1600" dirty="0" err="1" smtClean="0"/>
              <a:t>into</a:t>
            </a:r>
            <a:r>
              <a:rPr lang="nb-NO" sz="1600" dirty="0" smtClean="0"/>
              <a:t> K </a:t>
            </a:r>
            <a:r>
              <a:rPr lang="nb-NO" sz="1600" dirty="0" err="1" smtClean="0"/>
              <a:t>small</a:t>
            </a:r>
            <a:r>
              <a:rPr lang="nb-NO" sz="1600" dirty="0" smtClean="0"/>
              <a:t> pieces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equal</a:t>
            </a:r>
            <a:r>
              <a:rPr lang="nb-NO" sz="1600" dirty="0" smtClean="0"/>
              <a:t> </a:t>
            </a:r>
            <a:r>
              <a:rPr lang="nb-NO" sz="1600" dirty="0" err="1" smtClean="0"/>
              <a:t>length</a:t>
            </a:r>
            <a:r>
              <a:rPr lang="nb-NO" sz="1600" dirty="0" smtClean="0"/>
              <a:t> </a:t>
            </a:r>
            <a:r>
              <a:rPr lang="nb-NO" sz="1600" dirty="0" err="1" smtClean="0"/>
              <a:t>h=T/K</a:t>
            </a:r>
            <a:endParaRPr lang="nb-NO" sz="1600" dirty="0" smtClean="0"/>
          </a:p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On </a:t>
            </a:r>
            <a:r>
              <a:rPr lang="nb-NO" sz="1600" dirty="0" err="1" smtClean="0"/>
              <a:t>short</a:t>
            </a:r>
            <a:r>
              <a:rPr lang="nb-NO" sz="1600" dirty="0" smtClean="0"/>
              <a:t> </a:t>
            </a:r>
            <a:r>
              <a:rPr lang="nb-NO" sz="1600" dirty="0" err="1" smtClean="0"/>
              <a:t>intervals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chance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more </a:t>
            </a:r>
            <a:r>
              <a:rPr lang="nb-NO" sz="1600" dirty="0" err="1" smtClean="0"/>
              <a:t>than</a:t>
            </a:r>
            <a:r>
              <a:rPr lang="nb-NO" sz="1600" dirty="0" smtClean="0"/>
              <a:t> </a:t>
            </a:r>
            <a:r>
              <a:rPr lang="nb-NO" sz="1600" dirty="0" err="1" smtClean="0"/>
              <a:t>one</a:t>
            </a:r>
            <a:r>
              <a:rPr lang="nb-NO" sz="1600" dirty="0" smtClean="0"/>
              <a:t> </a:t>
            </a:r>
            <a:r>
              <a:rPr lang="nb-NO" sz="1600" dirty="0" err="1" smtClean="0"/>
              <a:t>incident</a:t>
            </a:r>
            <a:r>
              <a:rPr lang="nb-NO" sz="1600" dirty="0" smtClean="0"/>
              <a:t> is </a:t>
            </a:r>
            <a:r>
              <a:rPr lang="nb-NO" sz="1600" dirty="0" err="1" smtClean="0"/>
              <a:t>remote</a:t>
            </a:r>
            <a:endParaRPr lang="nb-NO" sz="1600" dirty="0" smtClean="0"/>
          </a:p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Assuming</a:t>
            </a:r>
            <a:r>
              <a:rPr lang="nb-NO" sz="1600" dirty="0" smtClean="0"/>
              <a:t> </a:t>
            </a:r>
            <a:r>
              <a:rPr lang="nb-NO" sz="1600" dirty="0" err="1" smtClean="0"/>
              <a:t>no</a:t>
            </a:r>
            <a:r>
              <a:rPr lang="nb-NO" sz="1600" dirty="0" smtClean="0"/>
              <a:t> more </a:t>
            </a:r>
            <a:r>
              <a:rPr lang="nb-NO" sz="1600" dirty="0" err="1" smtClean="0"/>
              <a:t>than</a:t>
            </a:r>
            <a:r>
              <a:rPr lang="nb-NO" sz="1600" dirty="0" smtClean="0"/>
              <a:t> 1 </a:t>
            </a:r>
            <a:r>
              <a:rPr lang="nb-NO" sz="1600" dirty="0" err="1" smtClean="0"/>
              <a:t>event</a:t>
            </a:r>
            <a:r>
              <a:rPr lang="nb-NO" sz="1600" dirty="0" smtClean="0"/>
              <a:t> per </a:t>
            </a:r>
            <a:r>
              <a:rPr lang="nb-NO" sz="1600" dirty="0" err="1" smtClean="0"/>
              <a:t>interval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count</a:t>
            </a:r>
            <a:r>
              <a:rPr lang="nb-NO" sz="1600" dirty="0" smtClean="0"/>
              <a:t>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entire</a:t>
            </a:r>
            <a:r>
              <a:rPr lang="nb-NO" sz="1600" dirty="0" smtClean="0"/>
              <a:t> </a:t>
            </a:r>
            <a:r>
              <a:rPr lang="nb-NO" sz="1600" dirty="0" err="1" smtClean="0"/>
              <a:t>period</a:t>
            </a:r>
            <a:r>
              <a:rPr lang="nb-NO" sz="1600" dirty="0" smtClean="0"/>
              <a:t> is </a:t>
            </a:r>
          </a:p>
          <a:p>
            <a:pPr marL="0" indent="0">
              <a:buClr>
                <a:schemeClr val="accent2"/>
              </a:buClr>
            </a:pPr>
            <a:endParaRPr lang="nb-NO" sz="1600" dirty="0" smtClean="0"/>
          </a:p>
          <a:p>
            <a:pPr marL="0" indent="0">
              <a:buClr>
                <a:schemeClr val="accent2"/>
              </a:buClr>
            </a:pPr>
            <a:r>
              <a:rPr lang="nb-NO" sz="1600" dirty="0" smtClean="0"/>
              <a:t>	N=I</a:t>
            </a:r>
            <a:r>
              <a:rPr lang="nb-NO" sz="1600" baseline="-25000" dirty="0" smtClean="0"/>
              <a:t>1</a:t>
            </a:r>
            <a:r>
              <a:rPr lang="nb-NO" sz="1600" dirty="0" smtClean="0"/>
              <a:t>+...+I</a:t>
            </a:r>
            <a:r>
              <a:rPr lang="nb-NO" sz="1600" baseline="-25000" dirty="0" smtClean="0"/>
              <a:t>K </a:t>
            </a:r>
            <a:r>
              <a:rPr lang="nb-NO" sz="1600" dirty="0" smtClean="0"/>
              <a:t>,	</a:t>
            </a:r>
            <a:r>
              <a:rPr lang="nb-NO" sz="1600" dirty="0" err="1" smtClean="0"/>
              <a:t>where</a:t>
            </a:r>
            <a:r>
              <a:rPr lang="nb-NO" sz="1600" dirty="0" smtClean="0"/>
              <a:t> </a:t>
            </a:r>
            <a:r>
              <a:rPr lang="nb-NO" sz="1600" dirty="0" err="1" smtClean="0"/>
              <a:t>I</a:t>
            </a:r>
            <a:r>
              <a:rPr lang="nb-NO" sz="1600" baseline="-25000" dirty="0" err="1" smtClean="0"/>
              <a:t>j</a:t>
            </a:r>
            <a:r>
              <a:rPr lang="nb-NO" sz="1600" baseline="-25000" dirty="0" smtClean="0"/>
              <a:t> </a:t>
            </a:r>
            <a:r>
              <a:rPr lang="nb-NO" sz="1600" dirty="0" smtClean="0"/>
              <a:t> is </a:t>
            </a:r>
            <a:r>
              <a:rPr lang="nb-NO" sz="1600" dirty="0" err="1" smtClean="0"/>
              <a:t>either</a:t>
            </a:r>
            <a:r>
              <a:rPr lang="nb-NO" sz="1600" dirty="0" smtClean="0"/>
              <a:t> 0 or 1 for j=1,...,K</a:t>
            </a:r>
            <a:endParaRPr lang="nb-NO" sz="1600" baseline="-25000" dirty="0" smtClean="0"/>
          </a:p>
        </p:txBody>
      </p:sp>
      <p:sp>
        <p:nvSpPr>
          <p:cNvPr id="34" name="TekstSylinder 33"/>
          <p:cNvSpPr txBox="1"/>
          <p:nvPr/>
        </p:nvSpPr>
        <p:spPr>
          <a:xfrm>
            <a:off x="899592" y="422108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If</a:t>
            </a:r>
            <a:r>
              <a:rPr lang="nb-NO" sz="1600" dirty="0" smtClean="0"/>
              <a:t> </a:t>
            </a:r>
            <a:r>
              <a:rPr lang="nb-NO" sz="1600" dirty="0" err="1" smtClean="0"/>
              <a:t>p=Pr</a:t>
            </a:r>
            <a:r>
              <a:rPr lang="nb-NO" sz="1600" dirty="0" smtClean="0"/>
              <a:t>(I</a:t>
            </a:r>
            <a:r>
              <a:rPr lang="nb-NO" sz="1600" baseline="-25000" dirty="0" smtClean="0"/>
              <a:t>k</a:t>
            </a:r>
            <a:r>
              <a:rPr lang="nb-NO" sz="1600" dirty="0" smtClean="0"/>
              <a:t>=1) is </a:t>
            </a:r>
            <a:r>
              <a:rPr lang="nb-NO" sz="1600" dirty="0" err="1" smtClean="0"/>
              <a:t>equal</a:t>
            </a:r>
            <a:r>
              <a:rPr lang="nb-NO" sz="1600" dirty="0" smtClean="0"/>
              <a:t> for all k and </a:t>
            </a:r>
            <a:r>
              <a:rPr lang="nb-NO" sz="1600" dirty="0" err="1" smtClean="0"/>
              <a:t>events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independent, </a:t>
            </a:r>
            <a:r>
              <a:rPr lang="nb-NO" sz="1600" dirty="0" err="1" smtClean="0"/>
              <a:t>this</a:t>
            </a:r>
            <a:r>
              <a:rPr lang="nb-NO" sz="1600" dirty="0" smtClean="0"/>
              <a:t> is an </a:t>
            </a:r>
            <a:r>
              <a:rPr lang="nb-NO" sz="1600" dirty="0" err="1" smtClean="0"/>
              <a:t>ordinary</a:t>
            </a:r>
            <a:r>
              <a:rPr lang="nb-NO" sz="1600" dirty="0" smtClean="0"/>
              <a:t> </a:t>
            </a:r>
            <a:r>
              <a:rPr lang="nb-NO" sz="1600" dirty="0" err="1" smtClean="0"/>
              <a:t>Bernoulli</a:t>
            </a:r>
            <a:r>
              <a:rPr lang="nb-NO" sz="1600" dirty="0" smtClean="0"/>
              <a:t> series</a:t>
            </a:r>
            <a:endParaRPr lang="nb-NO" sz="1600" baseline="-25000" dirty="0" smtClean="0"/>
          </a:p>
        </p:txBody>
      </p:sp>
      <p:graphicFrame>
        <p:nvGraphicFramePr>
          <p:cNvPr id="35" name="Objekt 34"/>
          <p:cNvGraphicFramePr>
            <a:graphicFrameLocks noChangeAspect="1"/>
          </p:cNvGraphicFramePr>
          <p:nvPr/>
        </p:nvGraphicFramePr>
        <p:xfrm>
          <a:off x="1619672" y="4869160"/>
          <a:ext cx="5061746" cy="635124"/>
        </p:xfrm>
        <a:graphic>
          <a:graphicData uri="http://schemas.openxmlformats.org/presentationml/2006/ole">
            <p:oleObj spid="_x0000_s5122" name="Equation" r:id="rId3" imgW="3340100" imgH="419100" progId="Equation.3">
              <p:embed/>
            </p:oleObj>
          </a:graphicData>
        </a:graphic>
      </p:graphicFrame>
      <p:sp>
        <p:nvSpPr>
          <p:cNvPr id="36" name="TekstSylinder 35"/>
          <p:cNvSpPr txBox="1"/>
          <p:nvPr/>
        </p:nvSpPr>
        <p:spPr>
          <a:xfrm>
            <a:off x="1043608" y="5661248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Assume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p is </a:t>
            </a:r>
            <a:r>
              <a:rPr lang="nb-NO" sz="1600" dirty="0" err="1" smtClean="0"/>
              <a:t>proportional</a:t>
            </a:r>
            <a:r>
              <a:rPr lang="nb-NO" sz="1600" dirty="0" smtClean="0"/>
              <a:t> to h and </a:t>
            </a:r>
            <a:r>
              <a:rPr lang="nb-NO" sz="1600" dirty="0" err="1" smtClean="0"/>
              <a:t>set</a:t>
            </a:r>
            <a:r>
              <a:rPr lang="nb-NO" sz="1600" dirty="0" smtClean="0"/>
              <a:t> </a:t>
            </a:r>
            <a:endParaRPr lang="nb-NO" sz="1600" baseline="-25000" dirty="0" smtClean="0"/>
          </a:p>
        </p:txBody>
      </p:sp>
      <p:graphicFrame>
        <p:nvGraphicFramePr>
          <p:cNvPr id="37" name="Objekt 36"/>
          <p:cNvGraphicFramePr>
            <a:graphicFrameLocks noChangeAspect="1"/>
          </p:cNvGraphicFramePr>
          <p:nvPr/>
        </p:nvGraphicFramePr>
        <p:xfrm>
          <a:off x="5004048" y="5687126"/>
          <a:ext cx="685924" cy="296616"/>
        </p:xfrm>
        <a:graphic>
          <a:graphicData uri="http://schemas.openxmlformats.org/presentationml/2006/ole">
            <p:oleObj spid="_x0000_s5123" name="Equation" r:id="rId4" imgW="469696" imgH="203112" progId="Equation.3">
              <p:embed/>
            </p:oleObj>
          </a:graphicData>
        </a:graphic>
      </p:graphicFrame>
      <p:sp>
        <p:nvSpPr>
          <p:cNvPr id="38" name="TekstSylinder 37"/>
          <p:cNvSpPr txBox="1"/>
          <p:nvPr/>
        </p:nvSpPr>
        <p:spPr>
          <a:xfrm>
            <a:off x="5724128" y="565262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</a:pPr>
            <a:r>
              <a:rPr lang="nb-NO" sz="1600" dirty="0" err="1" smtClean="0"/>
              <a:t>where</a:t>
            </a:r>
            <a:endParaRPr lang="nb-NO" sz="1600" baseline="-25000" dirty="0" smtClean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516216" y="5733256"/>
          <a:ext cx="222250" cy="241300"/>
        </p:xfrm>
        <a:graphic>
          <a:graphicData uri="http://schemas.openxmlformats.org/presentationml/2006/ole">
            <p:oleObj spid="_x0000_s5124" name="Equation" r:id="rId5" imgW="152268" imgH="164957" progId="Equation.3">
              <p:embed/>
            </p:oleObj>
          </a:graphicData>
        </a:graphic>
      </p:graphicFrame>
      <p:sp>
        <p:nvSpPr>
          <p:cNvPr id="40" name="TekstSylinder 39"/>
          <p:cNvSpPr txBox="1"/>
          <p:nvPr/>
        </p:nvSpPr>
        <p:spPr>
          <a:xfrm>
            <a:off x="1043608" y="5970766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</a:pPr>
            <a:r>
              <a:rPr lang="nb-NO" sz="1600" dirty="0" smtClean="0"/>
              <a:t>is an </a:t>
            </a:r>
            <a:r>
              <a:rPr lang="nb-NO" sz="1600" dirty="0" err="1" smtClean="0"/>
              <a:t>intensity</a:t>
            </a:r>
            <a:r>
              <a:rPr lang="nb-NO" sz="1600" dirty="0" smtClean="0"/>
              <a:t> </a:t>
            </a:r>
            <a:r>
              <a:rPr lang="nb-NO" sz="1600" dirty="0" err="1" smtClean="0"/>
              <a:t>which</a:t>
            </a:r>
            <a:r>
              <a:rPr lang="nb-NO" sz="1600" dirty="0" smtClean="0"/>
              <a:t> </a:t>
            </a:r>
            <a:r>
              <a:rPr lang="nb-NO" sz="1600" dirty="0" err="1" smtClean="0"/>
              <a:t>applies</a:t>
            </a:r>
            <a:r>
              <a:rPr lang="nb-NO" sz="1600" dirty="0" smtClean="0"/>
              <a:t> per time </a:t>
            </a:r>
            <a:r>
              <a:rPr lang="nb-NO" sz="1600" dirty="0" err="1" smtClean="0"/>
              <a:t>unit</a:t>
            </a:r>
            <a:endParaRPr lang="nb-NO" sz="1600" baseline="-25000" dirty="0" smtClean="0"/>
          </a:p>
        </p:txBody>
      </p:sp>
      <p:grpSp>
        <p:nvGrpSpPr>
          <p:cNvPr id="3" name="Gruppe 38"/>
          <p:cNvGrpSpPr/>
          <p:nvPr/>
        </p:nvGrpSpPr>
        <p:grpSpPr>
          <a:xfrm>
            <a:off x="7092280" y="404664"/>
            <a:ext cx="1584176" cy="944623"/>
            <a:chOff x="1547664" y="2348880"/>
            <a:chExt cx="4680520" cy="2376264"/>
          </a:xfrm>
        </p:grpSpPr>
        <p:sp>
          <p:nvSpPr>
            <p:cNvPr id="41" name="Avrundet rektangel 40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42" name="Avrundet rektangel 41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43" name="Avrundet rektangel 42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44" name="Avrundet rektangel 43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45" name="Ellipse 44"/>
          <p:cNvSpPr/>
          <p:nvPr/>
        </p:nvSpPr>
        <p:spPr>
          <a:xfrm>
            <a:off x="7139136" y="40466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421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67650" cy="71973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The world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Poisson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6FFA7-8DB0-475A-869C-953EA25CFCF0}" type="slidenum">
              <a:rPr lang="nb-NO" smtClean="0"/>
              <a:pPr>
                <a:defRPr/>
              </a:pPr>
              <a:t>9</a:t>
            </a:fld>
            <a:endParaRPr lang="nb-NO" dirty="0"/>
          </a:p>
        </p:txBody>
      </p:sp>
      <p:graphicFrame>
        <p:nvGraphicFramePr>
          <p:cNvPr id="35" name="Objekt 34"/>
          <p:cNvGraphicFramePr>
            <a:graphicFrameLocks noChangeAspect="1"/>
          </p:cNvGraphicFramePr>
          <p:nvPr/>
        </p:nvGraphicFramePr>
        <p:xfrm>
          <a:off x="1331640" y="1052736"/>
          <a:ext cx="5907087" cy="2462213"/>
        </p:xfrm>
        <a:graphic>
          <a:graphicData uri="http://schemas.openxmlformats.org/presentationml/2006/ole">
            <p:oleObj spid="_x0000_s3074" name="Equation" r:id="rId3" imgW="3898900" imgH="1625600" progId="Equation.3">
              <p:embed/>
            </p:oleObj>
          </a:graphicData>
        </a:graphic>
      </p:graphicFrame>
      <p:sp>
        <p:nvSpPr>
          <p:cNvPr id="39" name="Venstre klammeparentes 38"/>
          <p:cNvSpPr/>
          <p:nvPr/>
        </p:nvSpPr>
        <p:spPr>
          <a:xfrm rot="-5400000">
            <a:off x="3871356" y="2617476"/>
            <a:ext cx="227456" cy="14184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1" name="Venstre klammeparentes 40"/>
          <p:cNvSpPr/>
          <p:nvPr/>
        </p:nvSpPr>
        <p:spPr>
          <a:xfrm rot="-5400000">
            <a:off x="5527540" y="2905508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2" name="Venstre klammeparentes 41"/>
          <p:cNvSpPr/>
          <p:nvPr/>
        </p:nvSpPr>
        <p:spPr>
          <a:xfrm rot="-5400000">
            <a:off x="6679668" y="3265548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43" name="Objekt 42"/>
          <p:cNvGraphicFramePr>
            <a:graphicFrameLocks noChangeAspect="1"/>
          </p:cNvGraphicFramePr>
          <p:nvPr/>
        </p:nvGraphicFramePr>
        <p:xfrm>
          <a:off x="3419872" y="4005064"/>
          <a:ext cx="774948" cy="631439"/>
        </p:xfrm>
        <a:graphic>
          <a:graphicData uri="http://schemas.openxmlformats.org/presentationml/2006/ole">
            <p:oleObj spid="_x0000_s3075" name="Equation" r:id="rId4" imgW="342751" imgH="279279" progId="Equation.3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6444208" y="4051194"/>
          <a:ext cx="774700" cy="631825"/>
        </p:xfrm>
        <a:graphic>
          <a:graphicData uri="http://schemas.openxmlformats.org/presentationml/2006/ole">
            <p:oleObj spid="_x0000_s3076" name="Equation" r:id="rId5" imgW="342751" imgH="279279" progId="Equation.3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4932040" y="4005064"/>
          <a:ext cx="1235075" cy="660400"/>
        </p:xfrm>
        <a:graphic>
          <a:graphicData uri="http://schemas.openxmlformats.org/presentationml/2006/ole">
            <p:oleObj spid="_x0000_s3077" name="Equation" r:id="rId6" imgW="545863" imgH="291973" progId="Equation.3">
              <p:embed/>
            </p:oleObj>
          </a:graphicData>
        </a:graphic>
      </p:graphicFrame>
      <p:graphicFrame>
        <p:nvGraphicFramePr>
          <p:cNvPr id="44" name="Objekt 43"/>
          <p:cNvGraphicFramePr>
            <a:graphicFrameLocks noChangeAspect="1"/>
          </p:cNvGraphicFramePr>
          <p:nvPr/>
        </p:nvGraphicFramePr>
        <p:xfrm>
          <a:off x="1187624" y="4797152"/>
          <a:ext cx="4632920" cy="1107873"/>
        </p:xfrm>
        <a:graphic>
          <a:graphicData uri="http://schemas.openxmlformats.org/presentationml/2006/ole">
            <p:oleObj spid="_x0000_s3078" name="Equation" r:id="rId7" imgW="1752600" imgH="419100" progId="Equation.3">
              <p:embed/>
            </p:oleObj>
          </a:graphicData>
        </a:graphic>
      </p:graphicFrame>
      <p:sp>
        <p:nvSpPr>
          <p:cNvPr id="45" name="TekstSylinder 44"/>
          <p:cNvSpPr txBox="1"/>
          <p:nvPr/>
        </p:nvSpPr>
        <p:spPr>
          <a:xfrm>
            <a:off x="1043608" y="5970766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</a:pPr>
            <a:r>
              <a:rPr lang="nb-NO" sz="1600" dirty="0" smtClean="0"/>
              <a:t>In </a:t>
            </a:r>
            <a:r>
              <a:rPr lang="nb-NO" sz="1600" dirty="0" err="1" smtClean="0"/>
              <a:t>the</a:t>
            </a:r>
            <a:r>
              <a:rPr lang="nb-NO" sz="1600" dirty="0" smtClean="0"/>
              <a:t> limit N is </a:t>
            </a:r>
            <a:r>
              <a:rPr lang="nb-NO" sz="1600" dirty="0" err="1" smtClean="0"/>
              <a:t>Poisson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distributed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parameter  </a:t>
            </a:r>
            <a:endParaRPr lang="nb-NO" sz="1600" baseline="-25000" dirty="0" smtClean="0"/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5788025" y="6021388"/>
          <a:ext cx="703263" cy="296862"/>
        </p:xfrm>
        <a:graphic>
          <a:graphicData uri="http://schemas.openxmlformats.org/presentationml/2006/ole">
            <p:oleObj spid="_x0000_s3079" name="Equation" r:id="rId8" imgW="482391" imgH="203112" progId="Equation.3">
              <p:embed/>
            </p:oleObj>
          </a:graphicData>
        </a:graphic>
      </p:graphicFrame>
      <p:cxnSp>
        <p:nvCxnSpPr>
          <p:cNvPr id="47" name="Rett pil 46"/>
          <p:cNvCxnSpPr/>
          <p:nvPr/>
        </p:nvCxnSpPr>
        <p:spPr>
          <a:xfrm flipV="1">
            <a:off x="3779912" y="3501008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/>
          <p:cNvCxnSpPr/>
          <p:nvPr/>
        </p:nvCxnSpPr>
        <p:spPr>
          <a:xfrm flipV="1">
            <a:off x="5436096" y="3573016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pil 48"/>
          <p:cNvCxnSpPr/>
          <p:nvPr/>
        </p:nvCxnSpPr>
        <p:spPr>
          <a:xfrm flipV="1">
            <a:off x="6732240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e 16"/>
          <p:cNvGrpSpPr/>
          <p:nvPr/>
        </p:nvGrpSpPr>
        <p:grpSpPr>
          <a:xfrm>
            <a:off x="7164288" y="332656"/>
            <a:ext cx="1584176" cy="944623"/>
            <a:chOff x="1547664" y="2348880"/>
            <a:chExt cx="4680520" cy="2376264"/>
          </a:xfrm>
        </p:grpSpPr>
        <p:sp>
          <p:nvSpPr>
            <p:cNvPr id="18" name="Avrundet rektangel 17"/>
            <p:cNvSpPr/>
            <p:nvPr/>
          </p:nvSpPr>
          <p:spPr>
            <a:xfrm>
              <a:off x="1547664" y="2996952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Some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notions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361588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Examples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426794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Random </a:t>
              </a:r>
              <a:r>
                <a:rPr lang="nb-NO" sz="800" dirty="0" err="1" smtClean="0"/>
                <a:t>intensities</a:t>
              </a:r>
              <a:endParaRPr lang="nb-NO" sz="800" dirty="0" smtClean="0"/>
            </a:p>
          </p:txBody>
        </p:sp>
        <p:sp>
          <p:nvSpPr>
            <p:cNvPr id="21" name="Avrundet rektangel 20"/>
            <p:cNvSpPr/>
            <p:nvPr/>
          </p:nvSpPr>
          <p:spPr>
            <a:xfrm>
              <a:off x="1547664" y="234888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Poisson</a:t>
              </a:r>
            </a:p>
          </p:txBody>
        </p:sp>
      </p:grpSp>
      <p:sp>
        <p:nvSpPr>
          <p:cNvPr id="22" name="Ellipse 21"/>
          <p:cNvSpPr/>
          <p:nvPr/>
        </p:nvSpPr>
        <p:spPr>
          <a:xfrm>
            <a:off x="7211144" y="332656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4993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2107</Words>
  <Application>Microsoft Office PowerPoint</Application>
  <PresentationFormat>On-screen Show (4:3)</PresentationFormat>
  <Paragraphs>491</Paragraphs>
  <Slides>47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Office Theme</vt:lpstr>
      <vt:lpstr>Formel</vt:lpstr>
      <vt:lpstr>Equation</vt:lpstr>
      <vt:lpstr>Non-life insurance mathematics</vt:lpstr>
      <vt:lpstr>Last lecture…. </vt:lpstr>
      <vt:lpstr>About the exame 1 </vt:lpstr>
      <vt:lpstr>About the exame 2 </vt:lpstr>
      <vt:lpstr>STK 4540 - main issues </vt:lpstr>
      <vt:lpstr>Insurance works because risk can be diversified away through size</vt:lpstr>
      <vt:lpstr>Risk premium expresses cost per policy and is important in pricing</vt:lpstr>
      <vt:lpstr>The world of Poisson (Chapter 8.2)</vt:lpstr>
      <vt:lpstr>The world of Poisson</vt:lpstr>
      <vt:lpstr>The world of Poisson</vt:lpstr>
      <vt:lpstr>Random intensities (Chapter 8.3)</vt:lpstr>
      <vt:lpstr>Random intensities (Chapter 8.3)</vt:lpstr>
      <vt:lpstr>The Poisson regression model (Section 8.4)</vt:lpstr>
      <vt:lpstr>The model (Section 8.4)</vt:lpstr>
      <vt:lpstr>Repetition claim size</vt:lpstr>
      <vt:lpstr>Claim severity modelling is about  describing the variation in claim size</vt:lpstr>
      <vt:lpstr>Non-parametric modelling  can be useful</vt:lpstr>
      <vt:lpstr>Non-parametric modelling  can be useful</vt:lpstr>
      <vt:lpstr>Fitting a scale family</vt:lpstr>
      <vt:lpstr>Fitting a scale family</vt:lpstr>
      <vt:lpstr>Shifted distributions</vt:lpstr>
      <vt:lpstr>Skewness as simple description of shape</vt:lpstr>
      <vt:lpstr>Non-parametric estimation</vt:lpstr>
      <vt:lpstr>The log-normal family</vt:lpstr>
      <vt:lpstr>The Gamma family</vt:lpstr>
      <vt:lpstr>The Gamma family</vt:lpstr>
      <vt:lpstr>The Gamma family</vt:lpstr>
      <vt:lpstr>Solvency </vt:lpstr>
      <vt:lpstr>10.2 Portfolio liabilities by simple approximation</vt:lpstr>
      <vt:lpstr>Normal approximations</vt:lpstr>
      <vt:lpstr>The rule of double variance</vt:lpstr>
      <vt:lpstr>The rule of double variance</vt:lpstr>
      <vt:lpstr>The rule of double variance</vt:lpstr>
      <vt:lpstr>Fire data from DNB</vt:lpstr>
      <vt:lpstr>Portfolio liabilities by simulation </vt:lpstr>
      <vt:lpstr>An algorithm for liabilities simulation</vt:lpstr>
      <vt:lpstr>Experiments in R</vt:lpstr>
      <vt:lpstr>Comparison of results</vt:lpstr>
      <vt:lpstr>Monte Carlo theory</vt:lpstr>
      <vt:lpstr>Monte Carlo theory</vt:lpstr>
      <vt:lpstr>Monte Carlo theory</vt:lpstr>
      <vt:lpstr>The credibility approach</vt:lpstr>
      <vt:lpstr>Omega is random and has been  drawn for each policy holder</vt:lpstr>
      <vt:lpstr>The most accurate estimate</vt:lpstr>
      <vt:lpstr>Linear credibility</vt:lpstr>
      <vt:lpstr>Linear credibility</vt:lpstr>
      <vt:lpstr>Linear credibility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wenche_adm</dc:creator>
  <cp:lastModifiedBy>wenche_adm</cp:lastModifiedBy>
  <cp:revision>51</cp:revision>
  <dcterms:created xsi:type="dcterms:W3CDTF">2013-09-03T17:18:10Z</dcterms:created>
  <dcterms:modified xsi:type="dcterms:W3CDTF">2013-11-22T07:54:03Z</dcterms:modified>
</cp:coreProperties>
</file>