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7" r:id="rId2"/>
    <p:sldId id="266" r:id="rId3"/>
    <p:sldId id="289" r:id="rId4"/>
    <p:sldId id="291" r:id="rId5"/>
    <p:sldId id="290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8" r:id="rId30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9277E-4AD5-4F50-ADA7-59DB1574A800}" type="datetimeFigureOut">
              <a:rPr lang="nb-NO" smtClean="0"/>
              <a:pPr/>
              <a:t>13.09.2014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00205-00A6-49BE-822B-D1C7F2B87AE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451807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8B76-AD4E-4E24-AF28-CB0F88EF905D}" type="datetimeFigureOut">
              <a:rPr lang="nb-NO" smtClean="0"/>
              <a:pPr/>
              <a:t>13.09.2014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BF81-A6F7-4A24-A249-E76BC1AF49D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8B76-AD4E-4E24-AF28-CB0F88EF905D}" type="datetimeFigureOut">
              <a:rPr lang="nb-NO" smtClean="0"/>
              <a:pPr/>
              <a:t>13.09.2014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BF81-A6F7-4A24-A249-E76BC1AF49D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8B76-AD4E-4E24-AF28-CB0F88EF905D}" type="datetimeFigureOut">
              <a:rPr lang="nb-NO" smtClean="0"/>
              <a:pPr/>
              <a:t>13.09.2014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BF81-A6F7-4A24-A249-E76BC1AF49D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-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123" y="332210"/>
            <a:ext cx="7875590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59443" y="6569076"/>
            <a:ext cx="6172552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7"/>
          </p:nvPr>
        </p:nvSpPr>
        <p:spPr>
          <a:xfrm>
            <a:off x="873124" y="1341438"/>
            <a:ext cx="7875589" cy="4607842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EC700-9842-4AFE-9687-13D471D013C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94168985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1596281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159628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159628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1596281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1596281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1596281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159628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8B76-AD4E-4E24-AF28-CB0F88EF905D}" type="datetimeFigureOut">
              <a:rPr lang="nb-NO" smtClean="0"/>
              <a:pPr/>
              <a:t>13.09.2014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BF81-A6F7-4A24-A249-E76BC1AF49D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159628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1596281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1596281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1596281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1596281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1596281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159628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8B76-AD4E-4E24-AF28-CB0F88EF905D}" type="datetimeFigureOut">
              <a:rPr lang="nb-NO" smtClean="0"/>
              <a:pPr/>
              <a:t>13.09.2014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BF81-A6F7-4A24-A249-E76BC1AF49D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8B76-AD4E-4E24-AF28-CB0F88EF905D}" type="datetimeFigureOut">
              <a:rPr lang="nb-NO" smtClean="0"/>
              <a:pPr/>
              <a:t>13.09.2014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BF81-A6F7-4A24-A249-E76BC1AF49D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8B76-AD4E-4E24-AF28-CB0F88EF905D}" type="datetimeFigureOut">
              <a:rPr lang="nb-NO" smtClean="0"/>
              <a:pPr/>
              <a:t>13.09.2014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BF81-A6F7-4A24-A249-E76BC1AF49D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8B76-AD4E-4E24-AF28-CB0F88EF905D}" type="datetimeFigureOut">
              <a:rPr lang="nb-NO" smtClean="0"/>
              <a:pPr/>
              <a:t>13.09.2014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BF81-A6F7-4A24-A249-E76BC1AF49D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8B76-AD4E-4E24-AF28-CB0F88EF905D}" type="datetimeFigureOut">
              <a:rPr lang="nb-NO" smtClean="0"/>
              <a:pPr/>
              <a:t>13.09.2014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BF81-A6F7-4A24-A249-E76BC1AF49D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8B76-AD4E-4E24-AF28-CB0F88EF905D}" type="datetimeFigureOut">
              <a:rPr lang="nb-NO" smtClean="0"/>
              <a:pPr/>
              <a:t>13.09.2014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BF81-A6F7-4A24-A249-E76BC1AF49D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8B76-AD4E-4E24-AF28-CB0F88EF905D}" type="datetimeFigureOut">
              <a:rPr lang="nb-NO" smtClean="0"/>
              <a:pPr/>
              <a:t>13.09.2014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BF81-A6F7-4A24-A249-E76BC1AF49D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78B76-AD4E-4E24-AF28-CB0F88EF905D}" type="datetimeFigureOut">
              <a:rPr lang="nb-NO" smtClean="0"/>
              <a:pPr/>
              <a:t>13.09.2014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0BF81-A6F7-4A24-A249-E76BC1AF49D7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  <p:sldLayoutId id="2147483685" r:id="rId19"/>
    <p:sldLayoutId id="2147483686" r:id="rId20"/>
    <p:sldLayoutId id="2147483687" r:id="rId21"/>
    <p:sldLayoutId id="2147483688" r:id="rId22"/>
    <p:sldLayoutId id="2147483689" r:id="rId23"/>
    <p:sldLayoutId id="2147483690" r:id="rId24"/>
    <p:sldLayoutId id="2147483691" r:id="rId25"/>
    <p:sldLayoutId id="2147483692" r:id="rId2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7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9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0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395536" y="2204864"/>
            <a:ext cx="6696744" cy="1082675"/>
          </a:xfrm>
        </p:spPr>
        <p:txBody>
          <a:bodyPr/>
          <a:lstStyle/>
          <a:p>
            <a:r>
              <a:rPr lang="nb-NO" sz="3200" dirty="0" err="1" smtClean="0"/>
              <a:t>Non-life</a:t>
            </a:r>
            <a:r>
              <a:rPr lang="nb-NO" sz="3200" dirty="0" smtClean="0"/>
              <a:t> </a:t>
            </a:r>
            <a:r>
              <a:rPr lang="nb-NO" sz="3200" dirty="0" err="1" smtClean="0"/>
              <a:t>insurance</a:t>
            </a:r>
            <a:r>
              <a:rPr lang="nb-NO" sz="3200" dirty="0" smtClean="0"/>
              <a:t> </a:t>
            </a:r>
            <a:r>
              <a:rPr lang="nb-NO" sz="3200" dirty="0" err="1" smtClean="0"/>
              <a:t>mathematics</a:t>
            </a:r>
            <a:endParaRPr lang="nb-NO" sz="3200" dirty="0" smtClean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873125" y="3357563"/>
            <a:ext cx="6311900" cy="1752600"/>
          </a:xfrm>
        </p:spPr>
        <p:txBody>
          <a:bodyPr/>
          <a:lstStyle/>
          <a:p>
            <a:r>
              <a:rPr lang="nb-NO" sz="2000" dirty="0" smtClean="0"/>
              <a:t>Nils F. Haavardsson, University </a:t>
            </a:r>
            <a:r>
              <a:rPr lang="nb-NO" sz="2000" dirty="0" err="1" smtClean="0"/>
              <a:t>of</a:t>
            </a:r>
            <a:r>
              <a:rPr lang="nb-NO" sz="2000" dirty="0" smtClean="0"/>
              <a:t> Oslo and DNB Skadeforsikring</a:t>
            </a:r>
          </a:p>
        </p:txBody>
      </p:sp>
    </p:spTree>
    <p:extLst>
      <p:ext uri="{BB962C8B-B14F-4D97-AF65-F5344CB8AC3E}">
        <p14:creationId xmlns:p14="http://schemas.microsoft.com/office/powerpoint/2010/main" xmlns="" val="381993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sz="2800" dirty="0" err="1" smtClean="0"/>
              <a:t>Estimating</a:t>
            </a:r>
            <a:r>
              <a:rPr lang="nb-NO" sz="2800" dirty="0" smtClean="0"/>
              <a:t> </a:t>
            </a:r>
            <a:r>
              <a:rPr lang="nb-NO" sz="2800" dirty="0" err="1" smtClean="0"/>
              <a:t>future</a:t>
            </a:r>
            <a:r>
              <a:rPr lang="nb-NO" sz="2800" dirty="0" smtClean="0"/>
              <a:t> </a:t>
            </a:r>
            <a:r>
              <a:rPr lang="nb-NO" sz="2800" dirty="0" err="1" smtClean="0"/>
              <a:t>claims</a:t>
            </a:r>
            <a:r>
              <a:rPr lang="nb-NO" sz="2800" dirty="0" smtClean="0"/>
              <a:t> </a:t>
            </a:r>
            <a:br>
              <a:rPr lang="nb-NO" sz="2800" dirty="0" smtClean="0"/>
            </a:br>
            <a:r>
              <a:rPr lang="nb-NO" sz="2800" dirty="0" smtClean="0"/>
              <a:t>settlement </a:t>
            </a:r>
            <a:r>
              <a:rPr lang="nb-NO" sz="2800" dirty="0" err="1" smtClean="0"/>
              <a:t>amounts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sz="4900" dirty="0" smtClean="0"/>
              <a:t>Underlying </a:t>
            </a:r>
            <a:r>
              <a:rPr lang="nb-NO" sz="4900" dirty="0" err="1" smtClean="0"/>
              <a:t>assumption</a:t>
            </a:r>
            <a:r>
              <a:rPr lang="nb-NO" sz="4900" dirty="0" smtClean="0"/>
              <a:t> (CLM): </a:t>
            </a:r>
          </a:p>
          <a:p>
            <a:pPr lvl="1"/>
            <a:r>
              <a:rPr lang="nb-NO" sz="4500" dirty="0" err="1" smtClean="0"/>
              <a:t>the</a:t>
            </a:r>
            <a:r>
              <a:rPr lang="nb-NO" sz="4500" dirty="0" smtClean="0"/>
              <a:t> </a:t>
            </a:r>
            <a:r>
              <a:rPr lang="nb-NO" sz="4500" dirty="0" err="1" smtClean="0"/>
              <a:t>cumulative</a:t>
            </a:r>
            <a:r>
              <a:rPr lang="nb-NO" sz="4500" dirty="0" smtClean="0"/>
              <a:t> </a:t>
            </a:r>
            <a:r>
              <a:rPr lang="nb-NO" sz="4500" dirty="0" err="1" smtClean="0"/>
              <a:t>claims</a:t>
            </a:r>
            <a:r>
              <a:rPr lang="nb-NO" sz="4500" dirty="0" smtClean="0"/>
              <a:t> loss settlement </a:t>
            </a:r>
            <a:r>
              <a:rPr lang="nb-NO" sz="4500" dirty="0" err="1" smtClean="0"/>
              <a:t>factor</a:t>
            </a:r>
            <a:r>
              <a:rPr lang="nb-NO" sz="4500" dirty="0" smtClean="0"/>
              <a:t> for a </a:t>
            </a:r>
            <a:r>
              <a:rPr lang="nb-NO" sz="4500" dirty="0" err="1" smtClean="0"/>
              <a:t>specific</a:t>
            </a:r>
            <a:r>
              <a:rPr lang="nb-NO" sz="4500" dirty="0" smtClean="0"/>
              <a:t> </a:t>
            </a:r>
            <a:r>
              <a:rPr lang="nb-NO" sz="4500" dirty="0" err="1" smtClean="0"/>
              <a:t>development</a:t>
            </a:r>
            <a:r>
              <a:rPr lang="nb-NO" sz="4500" dirty="0" smtClean="0"/>
              <a:t> </a:t>
            </a:r>
            <a:r>
              <a:rPr lang="nb-NO" sz="4500" dirty="0" err="1" smtClean="0"/>
              <a:t>year</a:t>
            </a:r>
            <a:r>
              <a:rPr lang="nb-NO" sz="4500" dirty="0" smtClean="0"/>
              <a:t> is </a:t>
            </a:r>
            <a:r>
              <a:rPr lang="nb-NO" sz="4500" dirty="0" err="1" smtClean="0"/>
              <a:t>assumed</a:t>
            </a:r>
            <a:r>
              <a:rPr lang="nb-NO" sz="4500" dirty="0" smtClean="0"/>
              <a:t> to be </a:t>
            </a:r>
            <a:r>
              <a:rPr lang="nb-NO" sz="4500" dirty="0" err="1" smtClean="0"/>
              <a:t>the</a:t>
            </a:r>
            <a:r>
              <a:rPr lang="nb-NO" sz="4500" dirty="0" smtClean="0"/>
              <a:t> same for all </a:t>
            </a:r>
            <a:r>
              <a:rPr lang="nb-NO" sz="4500" dirty="0" err="1" smtClean="0"/>
              <a:t>claims</a:t>
            </a:r>
            <a:r>
              <a:rPr lang="nb-NO" sz="4500" dirty="0" smtClean="0"/>
              <a:t> </a:t>
            </a:r>
            <a:r>
              <a:rPr lang="nb-NO" sz="4500" dirty="0" err="1" smtClean="0"/>
              <a:t>occurence</a:t>
            </a:r>
            <a:r>
              <a:rPr lang="nb-NO" sz="4500" dirty="0" smtClean="0"/>
              <a:t> </a:t>
            </a:r>
            <a:r>
              <a:rPr lang="nb-NO" sz="4500" dirty="0" err="1" smtClean="0"/>
              <a:t>years</a:t>
            </a:r>
            <a:endParaRPr lang="nb-NO" sz="4500" dirty="0" smtClean="0"/>
          </a:p>
          <a:p>
            <a:r>
              <a:rPr lang="nb-NO" sz="4900" dirty="0" smtClean="0"/>
              <a:t>The CLM estimator for </a:t>
            </a:r>
            <a:r>
              <a:rPr lang="nb-NO" sz="4900" dirty="0" err="1" smtClean="0"/>
              <a:t>each</a:t>
            </a:r>
            <a:r>
              <a:rPr lang="nb-NO" sz="4900" dirty="0" smtClean="0"/>
              <a:t> </a:t>
            </a:r>
            <a:r>
              <a:rPr lang="nb-NO" sz="4900" dirty="0" err="1" smtClean="0"/>
              <a:t>of</a:t>
            </a:r>
            <a:r>
              <a:rPr lang="nb-NO" sz="4900" dirty="0" smtClean="0"/>
              <a:t> </a:t>
            </a:r>
            <a:r>
              <a:rPr lang="nb-NO" sz="4900" dirty="0" err="1" smtClean="0"/>
              <a:t>the</a:t>
            </a:r>
            <a:r>
              <a:rPr lang="nb-NO" sz="4900" dirty="0" smtClean="0"/>
              <a:t> </a:t>
            </a:r>
            <a:r>
              <a:rPr lang="nb-NO" sz="4900" dirty="0" err="1" smtClean="0"/>
              <a:t>factors</a:t>
            </a:r>
            <a:r>
              <a:rPr lang="nb-NO" sz="4900" dirty="0" smtClean="0"/>
              <a:t> is </a:t>
            </a:r>
            <a:r>
              <a:rPr lang="nb-NO" sz="4900" dirty="0" err="1" smtClean="0"/>
              <a:t>based</a:t>
            </a:r>
            <a:r>
              <a:rPr lang="nb-NO" sz="4900" dirty="0" smtClean="0"/>
              <a:t> </a:t>
            </a:r>
            <a:r>
              <a:rPr lang="nb-NO" sz="4900" dirty="0" err="1" smtClean="0"/>
              <a:t>on</a:t>
            </a:r>
            <a:r>
              <a:rPr lang="nb-NO" sz="4900" dirty="0" smtClean="0"/>
              <a:t> </a:t>
            </a:r>
            <a:r>
              <a:rPr lang="nb-NO" sz="4900" dirty="0" err="1" smtClean="0"/>
              <a:t>the</a:t>
            </a:r>
            <a:r>
              <a:rPr lang="nb-NO" sz="4900" dirty="0" smtClean="0"/>
              <a:t> </a:t>
            </a:r>
            <a:r>
              <a:rPr lang="nb-NO" sz="4900" dirty="0" err="1" smtClean="0"/>
              <a:t>cumulative</a:t>
            </a:r>
            <a:r>
              <a:rPr lang="nb-NO" sz="4900" dirty="0" smtClean="0"/>
              <a:t> settlement data for as </a:t>
            </a:r>
            <a:r>
              <a:rPr lang="nb-NO" sz="4900" dirty="0" err="1" smtClean="0"/>
              <a:t>many</a:t>
            </a:r>
            <a:r>
              <a:rPr lang="nb-NO" sz="4900" dirty="0" smtClean="0"/>
              <a:t> </a:t>
            </a:r>
            <a:r>
              <a:rPr lang="nb-NO" sz="4900" dirty="0" err="1" smtClean="0"/>
              <a:t>claims</a:t>
            </a:r>
            <a:r>
              <a:rPr lang="nb-NO" sz="4900" dirty="0" smtClean="0"/>
              <a:t> </a:t>
            </a:r>
            <a:r>
              <a:rPr lang="nb-NO" sz="4900" dirty="0" err="1" smtClean="0"/>
              <a:t>occurence</a:t>
            </a:r>
            <a:r>
              <a:rPr lang="nb-NO" sz="4900" dirty="0" smtClean="0"/>
              <a:t> </a:t>
            </a:r>
            <a:r>
              <a:rPr lang="nb-NO" sz="4900" dirty="0" err="1" smtClean="0"/>
              <a:t>years</a:t>
            </a:r>
            <a:r>
              <a:rPr lang="nb-NO" sz="4900" dirty="0" smtClean="0"/>
              <a:t> as </a:t>
            </a:r>
            <a:r>
              <a:rPr lang="nb-NO" sz="4900" dirty="0" err="1" smtClean="0"/>
              <a:t>possible</a:t>
            </a:r>
            <a:endParaRPr lang="nb-NO" sz="4900" dirty="0" smtClean="0"/>
          </a:p>
        </p:txBody>
      </p:sp>
      <p:grpSp>
        <p:nvGrpSpPr>
          <p:cNvPr id="4" name="Gruppe 3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5" name="Avrundet rektangel 4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6" name="Avrundet rektangel 5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7" name="Avrundet rektangel 6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8" name="Avrundet rektangel 7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9" name="Avrundet rektangel 8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10" name="Ellipse 9"/>
          <p:cNvSpPr/>
          <p:nvPr/>
        </p:nvSpPr>
        <p:spPr>
          <a:xfrm>
            <a:off x="7427168" y="116632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30173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 smtClean="0"/>
              <a:t>CLM in </a:t>
            </a:r>
            <a:r>
              <a:rPr lang="nb-NO" dirty="0" err="1" smtClean="0"/>
              <a:t>practice</a:t>
            </a:r>
            <a:endParaRPr lang="nb-NO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32856"/>
            <a:ext cx="8225766" cy="2370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kstSylinder 2"/>
          <p:cNvSpPr txBox="1"/>
          <p:nvPr/>
        </p:nvSpPr>
        <p:spPr>
          <a:xfrm>
            <a:off x="7236296" y="2949002"/>
            <a:ext cx="141256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b-NO" sz="900" dirty="0" smtClean="0"/>
              <a:t>3736+4684+5586+6401</a:t>
            </a:r>
          </a:p>
          <a:p>
            <a:r>
              <a:rPr lang="nb-NO" sz="900" dirty="0" smtClean="0"/>
              <a:t>=20407</a:t>
            </a:r>
            <a:endParaRPr lang="nb-NO" sz="900" dirty="0"/>
          </a:p>
        </p:txBody>
      </p:sp>
      <p:sp>
        <p:nvSpPr>
          <p:cNvPr id="5" name="TekstSylinder 4"/>
          <p:cNvSpPr txBox="1"/>
          <p:nvPr/>
        </p:nvSpPr>
        <p:spPr>
          <a:xfrm>
            <a:off x="7234450" y="3372132"/>
            <a:ext cx="141256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b-NO" sz="900" dirty="0" smtClean="0"/>
              <a:t>3736+4684+5586+6401</a:t>
            </a:r>
          </a:p>
          <a:p>
            <a:r>
              <a:rPr lang="nb-NO" sz="900" dirty="0" smtClean="0"/>
              <a:t>=20407</a:t>
            </a:r>
            <a:endParaRPr lang="nb-NO" sz="900" dirty="0"/>
          </a:p>
        </p:txBody>
      </p:sp>
      <p:sp>
        <p:nvSpPr>
          <p:cNvPr id="6" name="TekstSylinder 5"/>
          <p:cNvSpPr txBox="1"/>
          <p:nvPr/>
        </p:nvSpPr>
        <p:spPr>
          <a:xfrm>
            <a:off x="7236296" y="3846240"/>
            <a:ext cx="1277914" cy="2308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b-NO" sz="900" dirty="0" smtClean="0"/>
              <a:t>20407/18300=1,1151</a:t>
            </a:r>
            <a:endParaRPr lang="nb-NO" sz="900" dirty="0"/>
          </a:p>
        </p:txBody>
      </p:sp>
      <p:sp>
        <p:nvSpPr>
          <p:cNvPr id="4" name="Rektangel 3"/>
          <p:cNvSpPr/>
          <p:nvPr/>
        </p:nvSpPr>
        <p:spPr>
          <a:xfrm>
            <a:off x="5580112" y="2439098"/>
            <a:ext cx="720080" cy="8792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ktangel 7"/>
          <p:cNvSpPr/>
          <p:nvPr/>
        </p:nvSpPr>
        <p:spPr>
          <a:xfrm>
            <a:off x="4788024" y="2420888"/>
            <a:ext cx="720080" cy="8792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9" name="Rett pil 8"/>
          <p:cNvCxnSpPr>
            <a:stCxn id="3" idx="1"/>
            <a:endCxn id="4" idx="3"/>
          </p:cNvCxnSpPr>
          <p:nvPr/>
        </p:nvCxnSpPr>
        <p:spPr>
          <a:xfrm flipH="1" flipV="1">
            <a:off x="6300192" y="2878716"/>
            <a:ext cx="936104" cy="254952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tt pil 10"/>
          <p:cNvCxnSpPr/>
          <p:nvPr/>
        </p:nvCxnSpPr>
        <p:spPr>
          <a:xfrm flipH="1" flipV="1">
            <a:off x="5292080" y="3212976"/>
            <a:ext cx="1872208" cy="432048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pil 12"/>
          <p:cNvCxnSpPr/>
          <p:nvPr/>
        </p:nvCxnSpPr>
        <p:spPr>
          <a:xfrm flipH="1">
            <a:off x="6012160" y="3961656"/>
            <a:ext cx="1222290" cy="259432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uppe 14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16" name="Avrundet rektangel 15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17" name="Avrundet rektangel 16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8" name="Avrundet rektangel 17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19" name="Avrundet rektangel 18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20" name="Avrundet rektangel 19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21" name="Ellipse 20"/>
          <p:cNvSpPr/>
          <p:nvPr/>
        </p:nvSpPr>
        <p:spPr>
          <a:xfrm>
            <a:off x="7427168" y="116632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  <p:sp>
        <p:nvSpPr>
          <p:cNvPr id="22" name="TekstSylinder 21"/>
          <p:cNvSpPr txBox="1"/>
          <p:nvPr/>
        </p:nvSpPr>
        <p:spPr>
          <a:xfrm>
            <a:off x="448152" y="1700808"/>
            <a:ext cx="72715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 err="1" smtClean="0"/>
              <a:t>Determining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CLM estimator for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cumulative</a:t>
            </a:r>
            <a:r>
              <a:rPr lang="nb-NO" sz="1600" dirty="0" smtClean="0"/>
              <a:t> </a:t>
            </a:r>
            <a:r>
              <a:rPr lang="nb-NO" sz="1600" dirty="0" err="1" smtClean="0"/>
              <a:t>claims</a:t>
            </a:r>
            <a:r>
              <a:rPr lang="nb-NO" sz="1600" dirty="0" smtClean="0"/>
              <a:t> loss settlement </a:t>
            </a:r>
            <a:r>
              <a:rPr lang="nb-NO" sz="1600" dirty="0" err="1" smtClean="0"/>
              <a:t>factor</a:t>
            </a:r>
            <a:endParaRPr lang="nb-NO" sz="1600" dirty="0"/>
          </a:p>
        </p:txBody>
      </p:sp>
      <p:sp>
        <p:nvSpPr>
          <p:cNvPr id="23" name="TekstSylinder 22"/>
          <p:cNvSpPr txBox="1"/>
          <p:nvPr/>
        </p:nvSpPr>
        <p:spPr>
          <a:xfrm>
            <a:off x="467544" y="4636293"/>
            <a:ext cx="78527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err="1" smtClean="0"/>
              <a:t>Comments</a:t>
            </a:r>
            <a:r>
              <a:rPr lang="nb-NO" sz="14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err="1" smtClean="0"/>
              <a:t>These</a:t>
            </a:r>
            <a:r>
              <a:rPr lang="nb-NO" sz="1400" dirty="0" smtClean="0"/>
              <a:t> CLM estimators for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cumulative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loss settlement </a:t>
            </a:r>
            <a:r>
              <a:rPr lang="nb-NO" sz="1400" dirty="0" err="1" smtClean="0"/>
              <a:t>factors</a:t>
            </a:r>
            <a:r>
              <a:rPr lang="nb-NO" sz="1400" dirty="0" smtClean="0"/>
              <a:t> </a:t>
            </a:r>
            <a:r>
              <a:rPr lang="nb-NO" sz="1400" dirty="0" err="1" smtClean="0"/>
              <a:t>are</a:t>
            </a:r>
            <a:r>
              <a:rPr lang="nb-NO" sz="1400" dirty="0" smtClean="0"/>
              <a:t> used to </a:t>
            </a:r>
            <a:r>
              <a:rPr lang="nb-NO" sz="1400" dirty="0" err="1" smtClean="0"/>
              <a:t>estimate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cumulative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loss settlement </a:t>
            </a:r>
            <a:r>
              <a:rPr lang="nb-NO" sz="1400" dirty="0" err="1" smtClean="0"/>
              <a:t>amount</a:t>
            </a:r>
            <a:r>
              <a:rPr lang="nb-NO" sz="1400" dirty="0" smtClean="0"/>
              <a:t> in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future</a:t>
            </a:r>
            <a:endParaRPr lang="nb-NO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For </a:t>
            </a:r>
            <a:r>
              <a:rPr lang="nb-NO" sz="1400" dirty="0" err="1" smtClean="0"/>
              <a:t>each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</a:t>
            </a:r>
            <a:r>
              <a:rPr lang="nb-NO" sz="1400" dirty="0" err="1" smtClean="0"/>
              <a:t>occurence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last </a:t>
            </a:r>
            <a:r>
              <a:rPr lang="nb-NO" sz="1400" dirty="0" err="1" smtClean="0"/>
              <a:t>historical</a:t>
            </a:r>
            <a:r>
              <a:rPr lang="nb-NO" sz="1400" dirty="0" smtClean="0"/>
              <a:t> </a:t>
            </a:r>
            <a:r>
              <a:rPr lang="nb-NO" sz="1400" dirty="0" err="1" smtClean="0"/>
              <a:t>observation</a:t>
            </a:r>
            <a:r>
              <a:rPr lang="nb-NO" sz="1400" dirty="0" smtClean="0"/>
              <a:t> is used </a:t>
            </a:r>
            <a:r>
              <a:rPr lang="nb-NO" sz="1400" dirty="0" err="1" smtClean="0"/>
              <a:t>together</a:t>
            </a:r>
            <a:r>
              <a:rPr lang="nb-NO" sz="1400" dirty="0" smtClean="0"/>
              <a:t> </a:t>
            </a:r>
            <a:r>
              <a:rPr lang="nb-NO" sz="1400" dirty="0" err="1" smtClean="0"/>
              <a:t>with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appropriate</a:t>
            </a:r>
            <a:r>
              <a:rPr lang="nb-NO" sz="1400" dirty="0" smtClean="0"/>
              <a:t> CLM estimator for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development</a:t>
            </a:r>
            <a:r>
              <a:rPr lang="nb-NO" sz="1400" dirty="0" smtClean="0"/>
              <a:t> </a:t>
            </a:r>
            <a:r>
              <a:rPr lang="nb-NO" sz="1400" dirty="0" err="1" smtClean="0"/>
              <a:t>factor</a:t>
            </a:r>
            <a:r>
              <a:rPr lang="nb-NO" sz="1400" dirty="0" smtClean="0"/>
              <a:t> to </a:t>
            </a:r>
            <a:r>
              <a:rPr lang="nb-NO" sz="1400" dirty="0" err="1" smtClean="0"/>
              <a:t>estimate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cumulative</a:t>
            </a:r>
            <a:r>
              <a:rPr lang="nb-NO" sz="1400" dirty="0" smtClean="0"/>
              <a:t> settlement </a:t>
            </a:r>
            <a:r>
              <a:rPr lang="nb-NO" sz="1400" dirty="0" err="1" smtClean="0"/>
              <a:t>amount</a:t>
            </a:r>
            <a:r>
              <a:rPr lang="nb-NO" sz="1400" dirty="0" smtClean="0"/>
              <a:t> in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next</a:t>
            </a:r>
            <a:r>
              <a:rPr lang="nb-NO" sz="1400" dirty="0" smtClean="0"/>
              <a:t> </a:t>
            </a:r>
            <a:r>
              <a:rPr lang="nb-NO" sz="1400" dirty="0" err="1" smtClean="0"/>
              <a:t>development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endParaRPr lang="nb-NO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/>
              <a:t>This </a:t>
            </a:r>
            <a:r>
              <a:rPr lang="nb-NO" sz="1400" dirty="0" err="1"/>
              <a:t>value</a:t>
            </a:r>
            <a:r>
              <a:rPr lang="nb-NO" sz="1400" dirty="0"/>
              <a:t> is, </a:t>
            </a:r>
            <a:r>
              <a:rPr lang="nb-NO" sz="1400" dirty="0" smtClean="0"/>
              <a:t>in turn, </a:t>
            </a:r>
            <a:r>
              <a:rPr lang="nb-NO" sz="1400" dirty="0" err="1" smtClean="0"/>
              <a:t>multiplied</a:t>
            </a:r>
            <a:r>
              <a:rPr lang="nb-NO" sz="1400" dirty="0" smtClean="0"/>
              <a:t> by </a:t>
            </a:r>
            <a:r>
              <a:rPr lang="nb-NO" sz="1400" dirty="0" err="1" smtClean="0"/>
              <a:t>the</a:t>
            </a:r>
            <a:r>
              <a:rPr lang="nb-NO" sz="1400" dirty="0" smtClean="0"/>
              <a:t> estimator for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development</a:t>
            </a:r>
            <a:r>
              <a:rPr lang="nb-NO" sz="1400" dirty="0" smtClean="0"/>
              <a:t> </a:t>
            </a:r>
            <a:r>
              <a:rPr lang="nb-NO" sz="1400" dirty="0" err="1" smtClean="0"/>
              <a:t>factor</a:t>
            </a:r>
            <a:r>
              <a:rPr lang="nb-NO" sz="1400" dirty="0" smtClean="0"/>
              <a:t> for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next</a:t>
            </a:r>
            <a:r>
              <a:rPr lang="nb-NO" sz="1400" dirty="0" smtClean="0"/>
              <a:t> </a:t>
            </a:r>
            <a:r>
              <a:rPr lang="nb-NO" sz="1400" dirty="0" err="1" smtClean="0"/>
              <a:t>development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r>
              <a:rPr lang="nb-NO" sz="1400" dirty="0" smtClean="0"/>
              <a:t> and so on.  </a:t>
            </a: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xmlns="" val="136827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16832"/>
            <a:ext cx="7303715" cy="2247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kstSylinder 3"/>
          <p:cNvSpPr txBox="1"/>
          <p:nvPr/>
        </p:nvSpPr>
        <p:spPr>
          <a:xfrm>
            <a:off x="756842" y="1484784"/>
            <a:ext cx="7313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 err="1" smtClean="0"/>
              <a:t>Determining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estimated</a:t>
            </a:r>
            <a:r>
              <a:rPr lang="nb-NO" sz="1600" dirty="0" smtClean="0"/>
              <a:t> </a:t>
            </a:r>
            <a:r>
              <a:rPr lang="nb-NO" sz="1600" dirty="0" err="1" smtClean="0"/>
              <a:t>cumulative</a:t>
            </a:r>
            <a:r>
              <a:rPr lang="nb-NO" sz="1600" dirty="0" smtClean="0"/>
              <a:t> </a:t>
            </a:r>
            <a:r>
              <a:rPr lang="nb-NO" sz="1600" dirty="0" err="1" smtClean="0"/>
              <a:t>claims</a:t>
            </a:r>
            <a:r>
              <a:rPr lang="nb-NO" sz="1600" dirty="0" smtClean="0"/>
              <a:t> loss settlements in </a:t>
            </a:r>
            <a:r>
              <a:rPr lang="nb-NO" sz="1600" dirty="0" err="1" smtClean="0"/>
              <a:t>future</a:t>
            </a:r>
            <a:r>
              <a:rPr lang="nb-NO" sz="1600" dirty="0" smtClean="0"/>
              <a:t> </a:t>
            </a:r>
            <a:r>
              <a:rPr lang="nb-NO" sz="1600" dirty="0" err="1" smtClean="0"/>
              <a:t>periods</a:t>
            </a:r>
            <a:endParaRPr lang="nb-NO" sz="1600" dirty="0"/>
          </a:p>
        </p:txBody>
      </p:sp>
      <p:sp>
        <p:nvSpPr>
          <p:cNvPr id="3" name="TekstSylinder 2"/>
          <p:cNvSpPr txBox="1"/>
          <p:nvPr/>
        </p:nvSpPr>
        <p:spPr>
          <a:xfrm>
            <a:off x="6012160" y="2849161"/>
            <a:ext cx="58221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 smtClean="0"/>
              <a:t>6401</a:t>
            </a:r>
          </a:p>
          <a:p>
            <a:r>
              <a:rPr lang="nb-NO" sz="900" dirty="0" smtClean="0"/>
              <a:t>*1,0491</a:t>
            </a:r>
          </a:p>
          <a:p>
            <a:r>
              <a:rPr lang="nb-NO" sz="900" dirty="0" smtClean="0"/>
              <a:t>=</a:t>
            </a:r>
            <a:endParaRPr lang="nb-NO" sz="900" dirty="0"/>
          </a:p>
        </p:txBody>
      </p:sp>
      <p:sp>
        <p:nvSpPr>
          <p:cNvPr id="6" name="TekstSylinder 5"/>
          <p:cNvSpPr txBox="1"/>
          <p:nvPr/>
        </p:nvSpPr>
        <p:spPr>
          <a:xfrm>
            <a:off x="6717547" y="2852936"/>
            <a:ext cx="58221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 smtClean="0"/>
              <a:t>6715</a:t>
            </a:r>
          </a:p>
          <a:p>
            <a:r>
              <a:rPr lang="nb-NO" sz="900" dirty="0" smtClean="0"/>
              <a:t>*1,0118</a:t>
            </a:r>
          </a:p>
          <a:p>
            <a:r>
              <a:rPr lang="nb-NO" sz="900" dirty="0" smtClean="0"/>
              <a:t>=</a:t>
            </a:r>
            <a:endParaRPr lang="nb-NO" sz="900" dirty="0"/>
          </a:p>
        </p:txBody>
      </p:sp>
      <p:sp>
        <p:nvSpPr>
          <p:cNvPr id="7" name="TekstSylinder 6"/>
          <p:cNvSpPr txBox="1"/>
          <p:nvPr/>
        </p:nvSpPr>
        <p:spPr>
          <a:xfrm>
            <a:off x="7374165" y="2844390"/>
            <a:ext cx="58221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 smtClean="0"/>
              <a:t>6794</a:t>
            </a:r>
          </a:p>
          <a:p>
            <a:r>
              <a:rPr lang="nb-NO" sz="900" dirty="0" smtClean="0"/>
              <a:t>*1,0035</a:t>
            </a:r>
          </a:p>
          <a:p>
            <a:r>
              <a:rPr lang="nb-NO" sz="900" dirty="0" smtClean="0"/>
              <a:t>=</a:t>
            </a:r>
            <a:endParaRPr lang="nb-NO" sz="900" dirty="0"/>
          </a:p>
        </p:txBody>
      </p:sp>
      <p:cxnSp>
        <p:nvCxnSpPr>
          <p:cNvPr id="8" name="Rett pil 7"/>
          <p:cNvCxnSpPr/>
          <p:nvPr/>
        </p:nvCxnSpPr>
        <p:spPr>
          <a:xfrm flipV="1">
            <a:off x="5796136" y="2996953"/>
            <a:ext cx="288032" cy="216023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tt pil 10"/>
          <p:cNvCxnSpPr/>
          <p:nvPr/>
        </p:nvCxnSpPr>
        <p:spPr>
          <a:xfrm flipV="1">
            <a:off x="6516216" y="2979860"/>
            <a:ext cx="288032" cy="216023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tt pil 11"/>
          <p:cNvCxnSpPr/>
          <p:nvPr/>
        </p:nvCxnSpPr>
        <p:spPr>
          <a:xfrm flipV="1">
            <a:off x="7172834" y="2942036"/>
            <a:ext cx="288032" cy="216023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mtClean="0"/>
              <a:t>CLM in practice</a:t>
            </a:r>
            <a:endParaRPr lang="nb-NO" dirty="0"/>
          </a:p>
        </p:txBody>
      </p:sp>
      <p:grpSp>
        <p:nvGrpSpPr>
          <p:cNvPr id="14" name="Gruppe 13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15" name="Avrundet rektangel 14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16" name="Avrundet rektangel 15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7" name="Avrundet rektangel 16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18" name="Avrundet rektangel 17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19" name="Avrundet rektangel 18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20" name="Ellipse 19"/>
          <p:cNvSpPr/>
          <p:nvPr/>
        </p:nvSpPr>
        <p:spPr>
          <a:xfrm>
            <a:off x="7427168" y="116632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  <p:sp>
        <p:nvSpPr>
          <p:cNvPr id="21" name="TekstSylinder 20"/>
          <p:cNvSpPr txBox="1"/>
          <p:nvPr/>
        </p:nvSpPr>
        <p:spPr>
          <a:xfrm>
            <a:off x="751692" y="4365104"/>
            <a:ext cx="78527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err="1" smtClean="0"/>
              <a:t>Comments</a:t>
            </a:r>
            <a:r>
              <a:rPr lang="nb-NO" sz="14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The </a:t>
            </a:r>
            <a:r>
              <a:rPr lang="nb-NO" sz="1400" dirty="0" err="1" smtClean="0"/>
              <a:t>values</a:t>
            </a:r>
            <a:r>
              <a:rPr lang="nb-NO" sz="1400" dirty="0" smtClean="0"/>
              <a:t> </a:t>
            </a:r>
            <a:r>
              <a:rPr lang="nb-NO" sz="1400" dirty="0" err="1" smtClean="0"/>
              <a:t>shown</a:t>
            </a:r>
            <a:r>
              <a:rPr lang="nb-NO" sz="1400" dirty="0" smtClean="0"/>
              <a:t> in </a:t>
            </a:r>
            <a:r>
              <a:rPr lang="nb-NO" sz="1400" dirty="0" err="1" smtClean="0"/>
              <a:t>the</a:t>
            </a:r>
            <a:r>
              <a:rPr lang="nb-NO" sz="1400" dirty="0" smtClean="0"/>
              <a:t> red </a:t>
            </a:r>
            <a:r>
              <a:rPr lang="nb-NO" sz="1400" dirty="0" err="1" smtClean="0"/>
              <a:t>cells</a:t>
            </a:r>
            <a:r>
              <a:rPr lang="nb-NO" sz="1400" dirty="0" smtClean="0"/>
              <a:t> </a:t>
            </a:r>
            <a:r>
              <a:rPr lang="nb-NO" sz="1400" dirty="0" err="1" smtClean="0"/>
              <a:t>are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estimators for </a:t>
            </a:r>
            <a:r>
              <a:rPr lang="nb-NO" sz="1400" dirty="0" err="1" smtClean="0"/>
              <a:t>future</a:t>
            </a:r>
            <a:r>
              <a:rPr lang="nb-NO" sz="1400" dirty="0" smtClean="0"/>
              <a:t> </a:t>
            </a:r>
            <a:r>
              <a:rPr lang="nb-NO" sz="1400" dirty="0" err="1" smtClean="0"/>
              <a:t>cumulative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</a:t>
            </a:r>
            <a:r>
              <a:rPr lang="nb-NO" sz="1400" dirty="0" err="1" smtClean="0"/>
              <a:t>settled</a:t>
            </a:r>
            <a:endParaRPr lang="nb-NO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err="1" smtClean="0"/>
              <a:t>These</a:t>
            </a:r>
            <a:r>
              <a:rPr lang="nb-NO" sz="1400" dirty="0" smtClean="0"/>
              <a:t> </a:t>
            </a:r>
            <a:r>
              <a:rPr lang="nb-NO" sz="1400" dirty="0" err="1" smtClean="0"/>
              <a:t>estimates</a:t>
            </a:r>
            <a:r>
              <a:rPr lang="nb-NO" sz="1400" dirty="0" smtClean="0"/>
              <a:t> </a:t>
            </a:r>
            <a:r>
              <a:rPr lang="nb-NO" sz="1400" dirty="0" err="1" smtClean="0"/>
              <a:t>are</a:t>
            </a:r>
            <a:r>
              <a:rPr lang="nb-NO" sz="1400" dirty="0" smtClean="0"/>
              <a:t> </a:t>
            </a:r>
            <a:r>
              <a:rPr lang="nb-NO" sz="1400" dirty="0" err="1" smtClean="0"/>
              <a:t>always</a:t>
            </a:r>
            <a:r>
              <a:rPr lang="nb-NO" sz="1400" dirty="0" smtClean="0"/>
              <a:t> </a:t>
            </a:r>
            <a:r>
              <a:rPr lang="nb-NO" sz="1400" dirty="0" err="1" smtClean="0"/>
              <a:t>based</a:t>
            </a:r>
            <a:r>
              <a:rPr lang="nb-NO" sz="1400" dirty="0" smtClean="0"/>
              <a:t> </a:t>
            </a:r>
            <a:r>
              <a:rPr lang="nb-NO" sz="1400" dirty="0" err="1" smtClean="0"/>
              <a:t>on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latest </a:t>
            </a:r>
            <a:r>
              <a:rPr lang="nb-NO" sz="1400" dirty="0" err="1" smtClean="0"/>
              <a:t>available</a:t>
            </a:r>
            <a:r>
              <a:rPr lang="nb-NO" sz="1400" dirty="0" smtClean="0"/>
              <a:t> </a:t>
            </a:r>
            <a:r>
              <a:rPr lang="nb-NO" sz="1400" dirty="0" err="1" smtClean="0"/>
              <a:t>cumulative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settlement </a:t>
            </a:r>
            <a:r>
              <a:rPr lang="nb-NO" sz="1400" dirty="0" err="1" smtClean="0"/>
              <a:t>amounts</a:t>
            </a:r>
            <a:r>
              <a:rPr lang="nb-NO" sz="1400" dirty="0" smtClean="0"/>
              <a:t> for </a:t>
            </a:r>
            <a:r>
              <a:rPr lang="nb-NO" sz="1400" dirty="0" err="1" smtClean="0"/>
              <a:t>the</a:t>
            </a:r>
            <a:r>
              <a:rPr lang="nb-NO" sz="1400" dirty="0" smtClean="0"/>
              <a:t> relevant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</a:t>
            </a:r>
            <a:r>
              <a:rPr lang="nb-NO" sz="1400" dirty="0" err="1" smtClean="0"/>
              <a:t>occurence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r>
              <a:rPr lang="nb-NO" sz="1400" dirty="0" smtClean="0"/>
              <a:t>, i.e.,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estimated</a:t>
            </a:r>
            <a:r>
              <a:rPr lang="nb-NO" sz="1400" dirty="0" smtClean="0"/>
              <a:t> </a:t>
            </a:r>
            <a:r>
              <a:rPr lang="nb-NO" sz="1400" dirty="0" err="1" smtClean="0"/>
              <a:t>future</a:t>
            </a:r>
            <a:r>
              <a:rPr lang="nb-NO" sz="1400" dirty="0" smtClean="0"/>
              <a:t> </a:t>
            </a:r>
            <a:r>
              <a:rPr lang="nb-NO" sz="1400" dirty="0" err="1" smtClean="0"/>
              <a:t>cumulative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settlements </a:t>
            </a:r>
            <a:r>
              <a:rPr lang="nb-NO" sz="1400" dirty="0" err="1" smtClean="0"/>
              <a:t>are</a:t>
            </a:r>
            <a:r>
              <a:rPr lang="nb-NO" sz="1400" dirty="0" smtClean="0"/>
              <a:t> </a:t>
            </a:r>
            <a:r>
              <a:rPr lang="nb-NO" sz="1400" dirty="0" err="1" smtClean="0"/>
              <a:t>always</a:t>
            </a:r>
            <a:r>
              <a:rPr lang="nb-NO" sz="1400" dirty="0" smtClean="0"/>
              <a:t> </a:t>
            </a:r>
            <a:r>
              <a:rPr lang="nb-NO" sz="1400" dirty="0" err="1" smtClean="0"/>
              <a:t>based</a:t>
            </a:r>
            <a:r>
              <a:rPr lang="nb-NO" sz="1400" dirty="0" smtClean="0"/>
              <a:t> </a:t>
            </a:r>
            <a:r>
              <a:rPr lang="nb-NO" sz="1400" dirty="0" err="1" smtClean="0"/>
              <a:t>on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last green diagonal </a:t>
            </a:r>
            <a:r>
              <a:rPr lang="nb-NO" sz="1400" dirty="0" err="1" smtClean="0"/>
              <a:t>of</a:t>
            </a:r>
            <a:r>
              <a:rPr lang="nb-NO" sz="1400" dirty="0" smtClean="0"/>
              <a:t>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It is </a:t>
            </a:r>
            <a:r>
              <a:rPr lang="nb-NO" sz="1400" dirty="0" err="1" smtClean="0"/>
              <a:t>now</a:t>
            </a:r>
            <a:r>
              <a:rPr lang="nb-NO" sz="1400" dirty="0" smtClean="0"/>
              <a:t> simple to </a:t>
            </a:r>
            <a:r>
              <a:rPr lang="nb-NO" sz="1400" dirty="0" err="1" smtClean="0"/>
              <a:t>derive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estimated</a:t>
            </a:r>
            <a:r>
              <a:rPr lang="nb-NO" sz="1400" dirty="0" smtClean="0"/>
              <a:t> </a:t>
            </a:r>
            <a:r>
              <a:rPr lang="nb-NO" sz="1400" dirty="0" err="1" smtClean="0"/>
              <a:t>incremental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settlement </a:t>
            </a:r>
            <a:r>
              <a:rPr lang="nb-NO" sz="1400" dirty="0" err="1" smtClean="0"/>
              <a:t>amounts</a:t>
            </a:r>
            <a:r>
              <a:rPr lang="nb-NO" sz="1400" dirty="0" smtClean="0"/>
              <a:t> for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future</a:t>
            </a:r>
            <a:r>
              <a:rPr lang="nb-NO" sz="1400" dirty="0" smtClean="0"/>
              <a:t> </a:t>
            </a:r>
            <a:r>
              <a:rPr lang="nb-NO" sz="1400" dirty="0" err="1" smtClean="0"/>
              <a:t>periods</a:t>
            </a:r>
            <a:endParaRPr lang="nb-NO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An </a:t>
            </a:r>
            <a:r>
              <a:rPr lang="nb-NO" sz="1400" dirty="0" err="1" smtClean="0"/>
              <a:t>incremental</a:t>
            </a:r>
            <a:r>
              <a:rPr lang="nb-NO" sz="1400" dirty="0" smtClean="0"/>
              <a:t> settlement </a:t>
            </a:r>
            <a:r>
              <a:rPr lang="nb-NO" sz="1400" dirty="0" err="1" smtClean="0"/>
              <a:t>amount</a:t>
            </a:r>
            <a:r>
              <a:rPr lang="nb-NO" sz="1400" dirty="0" smtClean="0"/>
              <a:t> is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difference</a:t>
            </a:r>
            <a:r>
              <a:rPr lang="nb-NO" sz="1400" dirty="0" smtClean="0"/>
              <a:t> </a:t>
            </a:r>
            <a:r>
              <a:rPr lang="nb-NO" sz="1400" dirty="0" err="1" smtClean="0"/>
              <a:t>between</a:t>
            </a:r>
            <a:r>
              <a:rPr lang="nb-NO" sz="1400" dirty="0" smtClean="0"/>
              <a:t> </a:t>
            </a:r>
            <a:r>
              <a:rPr lang="nb-NO" sz="1400" dirty="0" err="1" smtClean="0"/>
              <a:t>tow</a:t>
            </a:r>
            <a:r>
              <a:rPr lang="nb-NO" sz="1400" dirty="0" smtClean="0"/>
              <a:t> </a:t>
            </a:r>
            <a:r>
              <a:rPr lang="nb-NO" sz="1400" dirty="0" err="1" smtClean="0"/>
              <a:t>consecutive</a:t>
            </a:r>
            <a:r>
              <a:rPr lang="nb-NO" sz="1400" dirty="0" smtClean="0"/>
              <a:t> </a:t>
            </a:r>
            <a:r>
              <a:rPr lang="nb-NO" sz="1400" dirty="0" err="1" smtClean="0"/>
              <a:t>cumulative</a:t>
            </a:r>
            <a:r>
              <a:rPr lang="nb-NO" sz="1400" dirty="0" smtClean="0"/>
              <a:t> settlement </a:t>
            </a:r>
            <a:r>
              <a:rPr lang="nb-NO" sz="1400" dirty="0" err="1" smtClean="0"/>
              <a:t>amounts</a:t>
            </a: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xmlns="" val="261910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9913" y="2043435"/>
            <a:ext cx="7580519" cy="2321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kstSylinder 3"/>
          <p:cNvSpPr txBox="1"/>
          <p:nvPr/>
        </p:nvSpPr>
        <p:spPr>
          <a:xfrm>
            <a:off x="756842" y="1484784"/>
            <a:ext cx="6815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err="1" smtClean="0"/>
              <a:t>Determining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estimated</a:t>
            </a:r>
            <a:r>
              <a:rPr lang="nb-NO" sz="1600" dirty="0" smtClean="0"/>
              <a:t> </a:t>
            </a:r>
            <a:r>
              <a:rPr lang="nb-NO" sz="1600" dirty="0" err="1" smtClean="0"/>
              <a:t>incremental</a:t>
            </a:r>
            <a:r>
              <a:rPr lang="nb-NO" sz="1600" dirty="0" smtClean="0"/>
              <a:t> settlement </a:t>
            </a:r>
            <a:r>
              <a:rPr lang="nb-NO" sz="1600" dirty="0" err="1" smtClean="0"/>
              <a:t>amounts</a:t>
            </a:r>
            <a:r>
              <a:rPr lang="nb-NO" sz="1600" dirty="0" smtClean="0"/>
              <a:t> from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estimated</a:t>
            </a:r>
            <a:r>
              <a:rPr lang="nb-NO" sz="1600" dirty="0" smtClean="0"/>
              <a:t> </a:t>
            </a:r>
            <a:r>
              <a:rPr lang="nb-NO" sz="1600" dirty="0" err="1" smtClean="0"/>
              <a:t>cumulative</a:t>
            </a:r>
            <a:r>
              <a:rPr lang="nb-NO" sz="1600" dirty="0" smtClean="0"/>
              <a:t> </a:t>
            </a:r>
            <a:r>
              <a:rPr lang="nb-NO" sz="1600" dirty="0" err="1" smtClean="0"/>
              <a:t>amounts</a:t>
            </a:r>
            <a:endParaRPr lang="nb-NO" sz="1600" dirty="0"/>
          </a:p>
        </p:txBody>
      </p:sp>
      <p:sp>
        <p:nvSpPr>
          <p:cNvPr id="3" name="TekstSylinder 2"/>
          <p:cNvSpPr txBox="1"/>
          <p:nvPr/>
        </p:nvSpPr>
        <p:spPr>
          <a:xfrm>
            <a:off x="6424529" y="3174696"/>
            <a:ext cx="47961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b="1" dirty="0" smtClean="0"/>
              <a:t>6715-</a:t>
            </a:r>
          </a:p>
          <a:p>
            <a:r>
              <a:rPr lang="nb-NO" sz="900" b="1" dirty="0" smtClean="0"/>
              <a:t>6401</a:t>
            </a:r>
          </a:p>
          <a:p>
            <a:r>
              <a:rPr lang="nb-NO" sz="900" dirty="0" smtClean="0"/>
              <a:t>=</a:t>
            </a:r>
            <a:endParaRPr lang="nb-NO" sz="900" dirty="0"/>
          </a:p>
        </p:txBody>
      </p:sp>
      <p:sp>
        <p:nvSpPr>
          <p:cNvPr id="13" name="Tit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mtClean="0"/>
              <a:t>CLM in practice</a:t>
            </a:r>
            <a:endParaRPr lang="nb-NO" dirty="0"/>
          </a:p>
        </p:txBody>
      </p:sp>
      <p:grpSp>
        <p:nvGrpSpPr>
          <p:cNvPr id="14" name="Gruppe 13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15" name="Avrundet rektangel 14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16" name="Avrundet rektangel 15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7" name="Avrundet rektangel 16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18" name="Avrundet rektangel 17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19" name="Avrundet rektangel 18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20" name="Ellipse 19"/>
          <p:cNvSpPr/>
          <p:nvPr/>
        </p:nvSpPr>
        <p:spPr>
          <a:xfrm>
            <a:off x="7427168" y="116632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  <p:sp>
        <p:nvSpPr>
          <p:cNvPr id="22" name="TekstSylinder 21"/>
          <p:cNvSpPr txBox="1"/>
          <p:nvPr/>
        </p:nvSpPr>
        <p:spPr>
          <a:xfrm>
            <a:off x="7131223" y="3183242"/>
            <a:ext cx="47961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b="1" dirty="0" smtClean="0"/>
              <a:t>6794-</a:t>
            </a:r>
          </a:p>
          <a:p>
            <a:r>
              <a:rPr lang="nb-NO" sz="900" b="1" dirty="0" smtClean="0"/>
              <a:t>6715</a:t>
            </a:r>
          </a:p>
          <a:p>
            <a:r>
              <a:rPr lang="nb-NO" sz="900" dirty="0" smtClean="0"/>
              <a:t>=</a:t>
            </a:r>
            <a:endParaRPr lang="nb-NO" sz="900" dirty="0"/>
          </a:p>
        </p:txBody>
      </p:sp>
      <p:sp>
        <p:nvSpPr>
          <p:cNvPr id="23" name="TekstSylinder 22"/>
          <p:cNvSpPr txBox="1"/>
          <p:nvPr/>
        </p:nvSpPr>
        <p:spPr>
          <a:xfrm>
            <a:off x="7817119" y="3195563"/>
            <a:ext cx="47961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b="1" dirty="0" smtClean="0"/>
              <a:t>6818-</a:t>
            </a:r>
          </a:p>
          <a:p>
            <a:r>
              <a:rPr lang="nb-NO" sz="900" b="1" dirty="0" smtClean="0"/>
              <a:t>6794</a:t>
            </a:r>
          </a:p>
          <a:p>
            <a:r>
              <a:rPr lang="nb-NO" sz="900" dirty="0" smtClean="0"/>
              <a:t>=</a:t>
            </a:r>
            <a:endParaRPr lang="nb-NO" sz="900" dirty="0"/>
          </a:p>
        </p:txBody>
      </p:sp>
    </p:spTree>
    <p:extLst>
      <p:ext uri="{BB962C8B-B14F-4D97-AF65-F5344CB8AC3E}">
        <p14:creationId xmlns:p14="http://schemas.microsoft.com/office/powerpoint/2010/main" xmlns="" val="318780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616710" y="1196752"/>
            <a:ext cx="6815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err="1" smtClean="0"/>
              <a:t>Determining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estimated</a:t>
            </a:r>
            <a:r>
              <a:rPr lang="nb-NO" sz="1600" dirty="0" smtClean="0"/>
              <a:t> </a:t>
            </a:r>
            <a:r>
              <a:rPr lang="nb-NO" sz="1600" dirty="0" err="1" smtClean="0"/>
              <a:t>incremental</a:t>
            </a:r>
            <a:r>
              <a:rPr lang="nb-NO" sz="1600" dirty="0" smtClean="0"/>
              <a:t> settlement </a:t>
            </a:r>
            <a:r>
              <a:rPr lang="nb-NO" sz="1600" dirty="0" err="1" smtClean="0"/>
              <a:t>amounts</a:t>
            </a:r>
            <a:r>
              <a:rPr lang="nb-NO" sz="1600" dirty="0" smtClean="0"/>
              <a:t> from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estimated</a:t>
            </a:r>
            <a:r>
              <a:rPr lang="nb-NO" sz="1600" dirty="0" smtClean="0"/>
              <a:t> </a:t>
            </a:r>
            <a:r>
              <a:rPr lang="nb-NO" sz="1600" dirty="0" err="1" smtClean="0"/>
              <a:t>cumulative</a:t>
            </a:r>
            <a:r>
              <a:rPr lang="nb-NO" sz="1600" dirty="0" smtClean="0"/>
              <a:t> </a:t>
            </a:r>
            <a:r>
              <a:rPr lang="nb-NO" sz="1600" dirty="0" err="1" smtClean="0"/>
              <a:t>amounts</a:t>
            </a:r>
            <a:endParaRPr lang="nb-NO" sz="1600" dirty="0"/>
          </a:p>
        </p:txBody>
      </p:sp>
      <p:sp>
        <p:nvSpPr>
          <p:cNvPr id="13" name="Tit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mtClean="0"/>
              <a:t>CLM in practice</a:t>
            </a:r>
            <a:endParaRPr lang="nb-NO" dirty="0"/>
          </a:p>
        </p:txBody>
      </p:sp>
      <p:grpSp>
        <p:nvGrpSpPr>
          <p:cNvPr id="14" name="Gruppe 13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15" name="Avrundet rektangel 14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16" name="Avrundet rektangel 15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7" name="Avrundet rektangel 16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18" name="Avrundet rektangel 17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19" name="Avrundet rektangel 18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20" name="Ellipse 19"/>
          <p:cNvSpPr/>
          <p:nvPr/>
        </p:nvSpPr>
        <p:spPr>
          <a:xfrm>
            <a:off x="7427168" y="116632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452" y="2126447"/>
            <a:ext cx="4324980" cy="2550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01954" y="2348880"/>
            <a:ext cx="3434298" cy="1741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ktangel 1"/>
          <p:cNvSpPr/>
          <p:nvPr/>
        </p:nvSpPr>
        <p:spPr>
          <a:xfrm rot="-1680000">
            <a:off x="1778359" y="3730326"/>
            <a:ext cx="3607766" cy="2086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1" name="Rektangel 20"/>
          <p:cNvSpPr/>
          <p:nvPr/>
        </p:nvSpPr>
        <p:spPr>
          <a:xfrm rot="-1680000">
            <a:off x="2339262" y="3842251"/>
            <a:ext cx="3040354" cy="2118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Rektangel 23"/>
          <p:cNvSpPr/>
          <p:nvPr/>
        </p:nvSpPr>
        <p:spPr>
          <a:xfrm rot="-1680000">
            <a:off x="2820534" y="3981888"/>
            <a:ext cx="2502588" cy="2015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Rektangel 24"/>
          <p:cNvSpPr/>
          <p:nvPr/>
        </p:nvSpPr>
        <p:spPr>
          <a:xfrm rot="-1680000">
            <a:off x="3265033" y="4094317"/>
            <a:ext cx="2069504" cy="1601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Rektangel 25"/>
          <p:cNvSpPr/>
          <p:nvPr/>
        </p:nvSpPr>
        <p:spPr>
          <a:xfrm rot="-1680000">
            <a:off x="3494145" y="4254006"/>
            <a:ext cx="1703182" cy="1168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7" name="Rektangel 26"/>
          <p:cNvSpPr/>
          <p:nvPr/>
        </p:nvSpPr>
        <p:spPr>
          <a:xfrm rot="-1680000">
            <a:off x="3819225" y="4321843"/>
            <a:ext cx="1396282" cy="2098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8" name="Rektangel 27"/>
          <p:cNvSpPr/>
          <p:nvPr/>
        </p:nvSpPr>
        <p:spPr>
          <a:xfrm rot="-1680000">
            <a:off x="4245397" y="4448594"/>
            <a:ext cx="945214" cy="2098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29" name="Rett pil 28"/>
          <p:cNvCxnSpPr>
            <a:stCxn id="2" idx="3"/>
          </p:cNvCxnSpPr>
          <p:nvPr/>
        </p:nvCxnSpPr>
        <p:spPr>
          <a:xfrm flipV="1">
            <a:off x="5174976" y="2848353"/>
            <a:ext cx="769060" cy="139431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tt pil 29"/>
          <p:cNvCxnSpPr/>
          <p:nvPr/>
        </p:nvCxnSpPr>
        <p:spPr>
          <a:xfrm flipV="1">
            <a:off x="5223956" y="2987784"/>
            <a:ext cx="720080" cy="225192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tt pil 31"/>
          <p:cNvCxnSpPr/>
          <p:nvPr/>
        </p:nvCxnSpPr>
        <p:spPr>
          <a:xfrm flipV="1">
            <a:off x="5151948" y="3203808"/>
            <a:ext cx="720080" cy="225192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tt pil 32"/>
          <p:cNvCxnSpPr/>
          <p:nvPr/>
        </p:nvCxnSpPr>
        <p:spPr>
          <a:xfrm flipV="1">
            <a:off x="5151948" y="3419832"/>
            <a:ext cx="720080" cy="225192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tt pil 33"/>
          <p:cNvCxnSpPr/>
          <p:nvPr/>
        </p:nvCxnSpPr>
        <p:spPr>
          <a:xfrm flipV="1">
            <a:off x="5151948" y="3635856"/>
            <a:ext cx="720080" cy="225192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tt pil 34"/>
          <p:cNvCxnSpPr/>
          <p:nvPr/>
        </p:nvCxnSpPr>
        <p:spPr>
          <a:xfrm flipV="1">
            <a:off x="5012432" y="3789040"/>
            <a:ext cx="859596" cy="301005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tt pil 36"/>
          <p:cNvCxnSpPr/>
          <p:nvPr/>
        </p:nvCxnSpPr>
        <p:spPr>
          <a:xfrm flipV="1">
            <a:off x="5151948" y="3992091"/>
            <a:ext cx="859596" cy="301005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kstSylinder 37"/>
          <p:cNvSpPr txBox="1"/>
          <p:nvPr/>
        </p:nvSpPr>
        <p:spPr>
          <a:xfrm>
            <a:off x="611560" y="4710043"/>
            <a:ext cx="78527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err="1" smtClean="0"/>
              <a:t>Comments</a:t>
            </a:r>
            <a:r>
              <a:rPr lang="nb-NO" sz="14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Group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estimated</a:t>
            </a:r>
            <a:r>
              <a:rPr lang="nb-NO" sz="1400" dirty="0" smtClean="0"/>
              <a:t> </a:t>
            </a:r>
            <a:r>
              <a:rPr lang="nb-NO" sz="1400" dirty="0" err="1" smtClean="0"/>
              <a:t>incremental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loss settlement </a:t>
            </a:r>
            <a:r>
              <a:rPr lang="nb-NO" sz="1400" dirty="0" err="1" smtClean="0"/>
              <a:t>amounts</a:t>
            </a:r>
            <a:r>
              <a:rPr lang="nb-NO" sz="1400" dirty="0" smtClean="0"/>
              <a:t> by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r>
              <a:rPr lang="nb-NO" sz="1400" dirty="0" smtClean="0"/>
              <a:t> in </a:t>
            </a:r>
            <a:r>
              <a:rPr lang="nb-NO" sz="1400" dirty="0" err="1" smtClean="0"/>
              <a:t>which</a:t>
            </a:r>
            <a:r>
              <a:rPr lang="nb-NO" sz="1400" dirty="0" smtClean="0"/>
              <a:t> </a:t>
            </a:r>
            <a:r>
              <a:rPr lang="nb-NO" sz="1400" dirty="0" err="1" smtClean="0"/>
              <a:t>they</a:t>
            </a:r>
            <a:r>
              <a:rPr lang="nb-NO" sz="1400" dirty="0" smtClean="0"/>
              <a:t> </a:t>
            </a:r>
            <a:r>
              <a:rPr lang="nb-NO" sz="1400" dirty="0" err="1" smtClean="0"/>
              <a:t>will</a:t>
            </a:r>
            <a:r>
              <a:rPr lang="nb-NO" sz="1400" dirty="0" smtClean="0"/>
              <a:t> be </a:t>
            </a:r>
            <a:r>
              <a:rPr lang="nb-NO" sz="1400" dirty="0" err="1" smtClean="0"/>
              <a:t>settled</a:t>
            </a:r>
            <a:endParaRPr lang="nb-NO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err="1" smtClean="0"/>
              <a:t>These</a:t>
            </a:r>
            <a:r>
              <a:rPr lang="nb-NO" sz="1400" dirty="0" smtClean="0"/>
              <a:t> cash </a:t>
            </a:r>
            <a:r>
              <a:rPr lang="nb-NO" sz="1400" dirty="0" err="1" smtClean="0"/>
              <a:t>flows</a:t>
            </a:r>
            <a:r>
              <a:rPr lang="nb-NO" sz="1400" dirty="0" smtClean="0"/>
              <a:t> </a:t>
            </a:r>
            <a:r>
              <a:rPr lang="nb-NO" sz="1400" dirty="0" err="1" smtClean="0"/>
              <a:t>can</a:t>
            </a:r>
            <a:r>
              <a:rPr lang="nb-NO" sz="1400" dirty="0" smtClean="0"/>
              <a:t> </a:t>
            </a:r>
            <a:r>
              <a:rPr lang="nb-NO" sz="1400" dirty="0" err="1" smtClean="0"/>
              <a:t>then</a:t>
            </a:r>
            <a:r>
              <a:rPr lang="nb-NO" sz="1400" dirty="0" smtClean="0"/>
              <a:t> be </a:t>
            </a:r>
            <a:r>
              <a:rPr lang="nb-NO" sz="1400" dirty="0" err="1" smtClean="0"/>
              <a:t>discounted</a:t>
            </a:r>
            <a:r>
              <a:rPr lang="nb-NO" sz="1400" dirty="0" smtClean="0"/>
              <a:t> to </a:t>
            </a:r>
            <a:r>
              <a:rPr lang="nb-NO" sz="1400" dirty="0" err="1" smtClean="0"/>
              <a:t>determine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technical</a:t>
            </a:r>
            <a:r>
              <a:rPr lang="nb-NO" sz="1400" dirty="0" smtClean="0"/>
              <a:t> </a:t>
            </a:r>
            <a:r>
              <a:rPr lang="nb-NO" sz="1400" dirty="0" err="1" smtClean="0"/>
              <a:t>provisions</a:t>
            </a:r>
            <a:endParaRPr lang="nb-NO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Norwegian State </a:t>
            </a:r>
            <a:r>
              <a:rPr lang="nb-NO" sz="1400" dirty="0" err="1" smtClean="0"/>
              <a:t>Treasury</a:t>
            </a:r>
            <a:r>
              <a:rPr lang="nb-NO" sz="1400" dirty="0" smtClean="0"/>
              <a:t> Bonds (Statsobligasjoner in Norwegian) </a:t>
            </a:r>
            <a:r>
              <a:rPr lang="nb-NO" sz="1400" dirty="0" err="1" smtClean="0"/>
              <a:t>may</a:t>
            </a:r>
            <a:r>
              <a:rPr lang="nb-NO" sz="1400" dirty="0" smtClean="0"/>
              <a:t> be used as </a:t>
            </a:r>
            <a:r>
              <a:rPr lang="nb-NO" sz="1400" dirty="0" err="1" smtClean="0"/>
              <a:t>discount</a:t>
            </a:r>
            <a:r>
              <a:rPr lang="nb-NO" sz="1400" dirty="0" smtClean="0"/>
              <a:t> </a:t>
            </a:r>
            <a:r>
              <a:rPr lang="nb-NO" sz="1400" dirty="0" err="1" smtClean="0"/>
              <a:t>factor</a:t>
            </a:r>
            <a:endParaRPr lang="nb-NO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1400" dirty="0" err="1" smtClean="0"/>
              <a:t>Example</a:t>
            </a:r>
            <a:r>
              <a:rPr lang="nb-NO" sz="1400" dirty="0" smtClean="0"/>
              <a:t>: a cash </a:t>
            </a:r>
            <a:r>
              <a:rPr lang="nb-NO" sz="1400" dirty="0" err="1" smtClean="0"/>
              <a:t>flow</a:t>
            </a:r>
            <a:r>
              <a:rPr lang="nb-NO" sz="1400" dirty="0" smtClean="0"/>
              <a:t> due in 2017 is </a:t>
            </a:r>
            <a:r>
              <a:rPr lang="nb-NO" sz="1400" dirty="0" err="1" smtClean="0"/>
              <a:t>discounted</a:t>
            </a:r>
            <a:r>
              <a:rPr lang="nb-NO" sz="1400" dirty="0" smtClean="0"/>
              <a:t> </a:t>
            </a:r>
            <a:r>
              <a:rPr lang="nb-NO" sz="1400" dirty="0" err="1" smtClean="0"/>
              <a:t>with</a:t>
            </a:r>
            <a:r>
              <a:rPr lang="nb-NO" sz="1400" dirty="0" smtClean="0"/>
              <a:t> a 4 </a:t>
            </a:r>
            <a:r>
              <a:rPr lang="nb-NO" sz="1400" dirty="0" err="1" smtClean="0"/>
              <a:t>year</a:t>
            </a:r>
            <a:r>
              <a:rPr lang="nb-NO" sz="1400" dirty="0" smtClean="0"/>
              <a:t> </a:t>
            </a:r>
            <a:r>
              <a:rPr lang="nb-NO" sz="1400" dirty="0" err="1" smtClean="0"/>
              <a:t>old</a:t>
            </a:r>
            <a:r>
              <a:rPr lang="nb-NO" sz="1400" dirty="0" smtClean="0"/>
              <a:t> Norwegian State </a:t>
            </a:r>
            <a:r>
              <a:rPr lang="nb-NO" sz="1400" dirty="0" err="1" smtClean="0"/>
              <a:t>Treasury</a:t>
            </a:r>
            <a:r>
              <a:rPr lang="nb-NO" sz="1400" dirty="0" smtClean="0"/>
              <a:t> Bond etc. </a:t>
            </a:r>
            <a:r>
              <a:rPr lang="nb-NO" sz="1400" dirty="0" err="1" smtClean="0"/>
              <a:t>Why</a:t>
            </a:r>
            <a:r>
              <a:rPr lang="nb-NO" sz="1400" dirty="0" smtClean="0"/>
              <a:t> do </a:t>
            </a:r>
            <a:r>
              <a:rPr lang="nb-NO" sz="1400" dirty="0" err="1" smtClean="0"/>
              <a:t>we</a:t>
            </a:r>
            <a:r>
              <a:rPr lang="nb-NO" sz="1400" dirty="0" smtClean="0"/>
              <a:t> hope </a:t>
            </a:r>
            <a:r>
              <a:rPr lang="nb-NO" sz="1400" dirty="0" err="1" smtClean="0"/>
              <a:t>that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development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r>
              <a:rPr lang="nb-NO" sz="1400" dirty="0" smtClean="0"/>
              <a:t> </a:t>
            </a:r>
            <a:r>
              <a:rPr lang="nb-NO" sz="1400" dirty="0" err="1" smtClean="0"/>
              <a:t>does</a:t>
            </a:r>
            <a:r>
              <a:rPr lang="nb-NO" sz="1400" dirty="0" smtClean="0"/>
              <a:t> not </a:t>
            </a:r>
            <a:r>
              <a:rPr lang="nb-NO" sz="1400" dirty="0" err="1" smtClean="0"/>
              <a:t>exceed</a:t>
            </a:r>
            <a:r>
              <a:rPr lang="nb-NO" sz="1400" dirty="0" smtClean="0"/>
              <a:t> 10 ??</a:t>
            </a:r>
          </a:p>
        </p:txBody>
      </p:sp>
    </p:spTree>
    <p:extLst>
      <p:ext uri="{BB962C8B-B14F-4D97-AF65-F5344CB8AC3E}">
        <p14:creationId xmlns:p14="http://schemas.microsoft.com/office/powerpoint/2010/main" xmlns="" val="1006382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 err="1" smtClean="0"/>
              <a:t>Claims</a:t>
            </a:r>
            <a:r>
              <a:rPr lang="nb-NO" sz="2800" dirty="0" smtClean="0"/>
              <a:t> reserves</a:t>
            </a:r>
            <a:endParaRPr lang="nb-NO" sz="2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r>
              <a:rPr lang="nb-NO" sz="1600" dirty="0" err="1" smtClean="0"/>
              <a:t>Claims</a:t>
            </a:r>
            <a:r>
              <a:rPr lang="nb-NO" sz="1600" dirty="0" smtClean="0"/>
              <a:t> </a:t>
            </a:r>
            <a:r>
              <a:rPr lang="nb-NO" sz="1600" dirty="0" err="1" smtClean="0"/>
              <a:t>reserving</a:t>
            </a:r>
            <a:r>
              <a:rPr lang="nb-NO" sz="1600" dirty="0" smtClean="0"/>
              <a:t> is not </a:t>
            </a:r>
            <a:r>
              <a:rPr lang="nb-NO" sz="1600" dirty="0" err="1" smtClean="0"/>
              <a:t>only</a:t>
            </a:r>
            <a:r>
              <a:rPr lang="nb-NO" sz="1600" dirty="0" smtClean="0"/>
              <a:t> </a:t>
            </a:r>
            <a:r>
              <a:rPr lang="nb-NO" sz="1600" dirty="0" err="1" smtClean="0"/>
              <a:t>about</a:t>
            </a:r>
            <a:r>
              <a:rPr lang="nb-NO" sz="1600" dirty="0" smtClean="0"/>
              <a:t> </a:t>
            </a:r>
            <a:r>
              <a:rPr lang="nb-NO" sz="1600" dirty="0" err="1" smtClean="0"/>
              <a:t>statistical</a:t>
            </a:r>
            <a:r>
              <a:rPr lang="nb-NO" sz="1600" dirty="0" smtClean="0"/>
              <a:t> </a:t>
            </a:r>
            <a:r>
              <a:rPr lang="nb-NO" sz="1600" dirty="0" err="1" smtClean="0"/>
              <a:t>models</a:t>
            </a:r>
            <a:r>
              <a:rPr lang="nb-NO" sz="1600" dirty="0" smtClean="0"/>
              <a:t>:</a:t>
            </a:r>
          </a:p>
          <a:p>
            <a:r>
              <a:rPr lang="nb-NO" sz="1600" dirty="0" err="1" smtClean="0"/>
              <a:t>What</a:t>
            </a:r>
            <a:r>
              <a:rPr lang="nb-NO" sz="1600" dirty="0" smtClean="0"/>
              <a:t> is </a:t>
            </a:r>
            <a:r>
              <a:rPr lang="nb-NO" sz="1600" dirty="0" err="1" smtClean="0"/>
              <a:t>the</a:t>
            </a:r>
            <a:r>
              <a:rPr lang="nb-NO" sz="1600" dirty="0" smtClean="0"/>
              <a:t> purpose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reserving</a:t>
            </a:r>
            <a:r>
              <a:rPr lang="nb-NO" sz="1600" dirty="0" smtClean="0"/>
              <a:t>?</a:t>
            </a:r>
          </a:p>
          <a:p>
            <a:r>
              <a:rPr lang="nb-NO" sz="1600" dirty="0" err="1" smtClean="0"/>
              <a:t>Know</a:t>
            </a:r>
            <a:r>
              <a:rPr lang="nb-NO" sz="1600" dirty="0" smtClean="0"/>
              <a:t> </a:t>
            </a:r>
            <a:r>
              <a:rPr lang="nb-NO" sz="1600" dirty="0" err="1" smtClean="0"/>
              <a:t>your</a:t>
            </a:r>
            <a:r>
              <a:rPr lang="nb-NO" sz="1600" dirty="0" smtClean="0"/>
              <a:t> data:</a:t>
            </a:r>
          </a:p>
          <a:p>
            <a:pPr lvl="1"/>
            <a:r>
              <a:rPr lang="nb-NO" sz="1600" dirty="0" smtClean="0"/>
              <a:t>Is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history</a:t>
            </a:r>
            <a:r>
              <a:rPr lang="nb-NO" sz="1600" dirty="0" smtClean="0"/>
              <a:t> </a:t>
            </a:r>
            <a:r>
              <a:rPr lang="nb-NO" sz="1600" dirty="0" err="1" smtClean="0"/>
              <a:t>consistant</a:t>
            </a:r>
            <a:r>
              <a:rPr lang="nb-NO" sz="1600" dirty="0" smtClean="0"/>
              <a:t>? (relevant </a:t>
            </a:r>
            <a:r>
              <a:rPr lang="nb-NO" sz="1600" dirty="0" err="1" smtClean="0"/>
              <a:t>when</a:t>
            </a:r>
            <a:r>
              <a:rPr lang="nb-NO" sz="1600" dirty="0" smtClean="0"/>
              <a:t> a </a:t>
            </a:r>
            <a:r>
              <a:rPr lang="nb-NO" sz="1600" dirty="0" err="1" smtClean="0"/>
              <a:t>company</a:t>
            </a:r>
            <a:r>
              <a:rPr lang="nb-NO" sz="1600" dirty="0" smtClean="0"/>
              <a:t> has </a:t>
            </a:r>
            <a:r>
              <a:rPr lang="nb-NO" sz="1600" dirty="0" err="1" smtClean="0"/>
              <a:t>had</a:t>
            </a:r>
            <a:r>
              <a:rPr lang="nb-NO" sz="1600" dirty="0" smtClean="0"/>
              <a:t> </a:t>
            </a:r>
            <a:r>
              <a:rPr lang="nb-NO" sz="1600" dirty="0" err="1" smtClean="0"/>
              <a:t>several</a:t>
            </a:r>
            <a:r>
              <a:rPr lang="nb-NO" sz="1600" dirty="0" smtClean="0"/>
              <a:t> </a:t>
            </a:r>
            <a:r>
              <a:rPr lang="nb-NO" sz="1600" dirty="0" err="1" smtClean="0"/>
              <a:t>owners</a:t>
            </a:r>
            <a:r>
              <a:rPr lang="nb-NO" sz="1600" dirty="0" smtClean="0"/>
              <a:t>)</a:t>
            </a:r>
          </a:p>
          <a:p>
            <a:pPr lvl="1"/>
            <a:r>
              <a:rPr lang="nb-NO" sz="1600" dirty="0" smtClean="0"/>
              <a:t>Is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history</a:t>
            </a:r>
            <a:r>
              <a:rPr lang="nb-NO" sz="1600" dirty="0" smtClean="0"/>
              <a:t> representative </a:t>
            </a:r>
            <a:r>
              <a:rPr lang="nb-NO" sz="1600" dirty="0" err="1" smtClean="0"/>
              <a:t>when</a:t>
            </a:r>
            <a:r>
              <a:rPr lang="nb-NO" sz="1600" dirty="0" smtClean="0"/>
              <a:t> </a:t>
            </a:r>
            <a:r>
              <a:rPr lang="nb-NO" sz="1600" dirty="0" err="1" smtClean="0"/>
              <a:t>future</a:t>
            </a:r>
            <a:r>
              <a:rPr lang="nb-NO" sz="1600" dirty="0" smtClean="0"/>
              <a:t> </a:t>
            </a:r>
            <a:r>
              <a:rPr lang="nb-NO" sz="1600" dirty="0" err="1" smtClean="0"/>
              <a:t>predictions</a:t>
            </a:r>
            <a:r>
              <a:rPr lang="nb-NO" sz="1600" dirty="0" smtClean="0"/>
              <a:t> </a:t>
            </a:r>
            <a:r>
              <a:rPr lang="nb-NO" sz="1600" dirty="0" err="1" smtClean="0"/>
              <a:t>are</a:t>
            </a:r>
            <a:r>
              <a:rPr lang="nb-NO" sz="1600" dirty="0" smtClean="0"/>
              <a:t> to be </a:t>
            </a:r>
            <a:r>
              <a:rPr lang="nb-NO" sz="1600" dirty="0" err="1" smtClean="0"/>
              <a:t>made</a:t>
            </a:r>
            <a:r>
              <a:rPr lang="nb-NO" sz="1600" dirty="0" smtClean="0"/>
              <a:t>? (relevant during </a:t>
            </a:r>
            <a:r>
              <a:rPr lang="nb-NO" sz="1600" dirty="0" err="1" smtClean="0"/>
              <a:t>strong</a:t>
            </a:r>
            <a:r>
              <a:rPr lang="nb-NO" sz="1600" dirty="0" smtClean="0"/>
              <a:t> </a:t>
            </a:r>
            <a:r>
              <a:rPr lang="nb-NO" sz="1600" dirty="0" err="1" smtClean="0"/>
              <a:t>growth</a:t>
            </a:r>
            <a:r>
              <a:rPr lang="nb-NO" sz="1600" dirty="0" smtClean="0"/>
              <a:t>)</a:t>
            </a:r>
          </a:p>
          <a:p>
            <a:pPr lvl="1"/>
            <a:r>
              <a:rPr lang="nb-NO" sz="1600" dirty="0" smtClean="0"/>
              <a:t>Has </a:t>
            </a:r>
            <a:r>
              <a:rPr lang="nb-NO" sz="1600" dirty="0" err="1" smtClean="0"/>
              <a:t>there</a:t>
            </a:r>
            <a:r>
              <a:rPr lang="nb-NO" sz="1600" dirty="0" smtClean="0"/>
              <a:t> </a:t>
            </a:r>
            <a:r>
              <a:rPr lang="nb-NO" sz="1600" dirty="0" err="1" smtClean="0"/>
              <a:t>been</a:t>
            </a:r>
            <a:r>
              <a:rPr lang="nb-NO" sz="1600" dirty="0" smtClean="0"/>
              <a:t> </a:t>
            </a:r>
            <a:r>
              <a:rPr lang="nb-NO" sz="1600" dirty="0" err="1" smtClean="0"/>
              <a:t>significant</a:t>
            </a:r>
            <a:r>
              <a:rPr lang="nb-NO" sz="1600" dirty="0" smtClean="0"/>
              <a:t> </a:t>
            </a:r>
            <a:r>
              <a:rPr lang="nb-NO" sz="1600" dirty="0" err="1" smtClean="0"/>
              <a:t>events</a:t>
            </a:r>
            <a:r>
              <a:rPr lang="nb-NO" sz="1600" dirty="0" smtClean="0"/>
              <a:t> </a:t>
            </a:r>
            <a:r>
              <a:rPr lang="nb-NO" sz="1600" dirty="0" err="1" smtClean="0"/>
              <a:t>that</a:t>
            </a:r>
            <a:r>
              <a:rPr lang="nb-NO" sz="1600" dirty="0" smtClean="0"/>
              <a:t> </a:t>
            </a:r>
            <a:r>
              <a:rPr lang="nb-NO" sz="1600" dirty="0" err="1" smtClean="0"/>
              <a:t>affect</a:t>
            </a:r>
            <a:r>
              <a:rPr lang="nb-NO" sz="1600" dirty="0" smtClean="0"/>
              <a:t> settlement </a:t>
            </a:r>
            <a:r>
              <a:rPr lang="nb-NO" sz="1600" dirty="0" err="1" smtClean="0"/>
              <a:t>practice</a:t>
            </a:r>
            <a:r>
              <a:rPr lang="nb-NO" sz="1600" dirty="0" smtClean="0"/>
              <a:t>? (relevant for </a:t>
            </a:r>
            <a:r>
              <a:rPr lang="nb-NO" sz="1600" dirty="0" err="1" smtClean="0"/>
              <a:t>agencies</a:t>
            </a:r>
            <a:r>
              <a:rPr lang="nb-NO" sz="1600" dirty="0" smtClean="0"/>
              <a:t>)</a:t>
            </a:r>
          </a:p>
          <a:p>
            <a:r>
              <a:rPr lang="nb-NO" sz="1600" dirty="0" err="1" smtClean="0"/>
              <a:t>Should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reserves be </a:t>
            </a:r>
            <a:r>
              <a:rPr lang="nb-NO" sz="1600" dirty="0" err="1" smtClean="0"/>
              <a:t>calculated</a:t>
            </a:r>
            <a:r>
              <a:rPr lang="nb-NO" sz="1600" dirty="0" smtClean="0"/>
              <a:t> gross or </a:t>
            </a:r>
            <a:r>
              <a:rPr lang="nb-NO" sz="1600" dirty="0" err="1" smtClean="0"/>
              <a:t>net</a:t>
            </a:r>
            <a:r>
              <a:rPr lang="nb-NO" sz="1600" dirty="0" smtClean="0"/>
              <a:t>?</a:t>
            </a:r>
          </a:p>
          <a:p>
            <a:r>
              <a:rPr lang="nb-NO" sz="1600" dirty="0" err="1" smtClean="0"/>
              <a:t>Adjust</a:t>
            </a:r>
            <a:r>
              <a:rPr lang="nb-NO" sz="1600" dirty="0" smtClean="0"/>
              <a:t> for </a:t>
            </a:r>
            <a:r>
              <a:rPr lang="nb-NO" sz="1600" dirty="0" err="1" smtClean="0"/>
              <a:t>inflation</a:t>
            </a:r>
            <a:endParaRPr lang="nb-NO" sz="1600" dirty="0" smtClean="0"/>
          </a:p>
          <a:p>
            <a:r>
              <a:rPr lang="nb-NO" sz="1600" dirty="0" err="1" smtClean="0"/>
              <a:t>Know</a:t>
            </a:r>
            <a:r>
              <a:rPr lang="nb-NO" sz="1600" dirty="0" smtClean="0"/>
              <a:t> </a:t>
            </a:r>
            <a:r>
              <a:rPr lang="nb-NO" sz="1600" dirty="0" err="1" smtClean="0"/>
              <a:t>your</a:t>
            </a:r>
            <a:r>
              <a:rPr lang="nb-NO" sz="1600" dirty="0" smtClean="0"/>
              <a:t> </a:t>
            </a:r>
            <a:r>
              <a:rPr lang="nb-NO" sz="1600" dirty="0" err="1" smtClean="0"/>
              <a:t>claims</a:t>
            </a:r>
            <a:r>
              <a:rPr lang="nb-NO" sz="1600" dirty="0" smtClean="0"/>
              <a:t> </a:t>
            </a:r>
            <a:r>
              <a:rPr lang="nb-NO" sz="1600" dirty="0" err="1" smtClean="0"/>
              <a:t>department</a:t>
            </a:r>
            <a:r>
              <a:rPr lang="nb-NO" sz="1600" dirty="0" smtClean="0"/>
              <a:t>:</a:t>
            </a:r>
          </a:p>
          <a:p>
            <a:pPr lvl="1"/>
            <a:r>
              <a:rPr lang="nb-NO" sz="1200" dirty="0" smtClean="0"/>
              <a:t>How </a:t>
            </a:r>
            <a:r>
              <a:rPr lang="nb-NO" sz="1200" dirty="0" err="1" smtClean="0"/>
              <a:t>are</a:t>
            </a:r>
            <a:r>
              <a:rPr lang="nb-NO" sz="1200" dirty="0" smtClean="0"/>
              <a:t> </a:t>
            </a:r>
            <a:r>
              <a:rPr lang="nb-NO" sz="1200" dirty="0" err="1" smtClean="0"/>
              <a:t>provisions</a:t>
            </a:r>
            <a:r>
              <a:rPr lang="nb-NO" sz="1200" dirty="0" smtClean="0"/>
              <a:t> </a:t>
            </a:r>
            <a:r>
              <a:rPr lang="nb-NO" sz="1200" dirty="0" err="1" smtClean="0"/>
              <a:t>set</a:t>
            </a:r>
            <a:r>
              <a:rPr lang="nb-NO" sz="1200" dirty="0" smtClean="0"/>
              <a:t>?</a:t>
            </a:r>
          </a:p>
          <a:p>
            <a:pPr lvl="1"/>
            <a:r>
              <a:rPr lang="nb-NO" sz="1200" dirty="0" err="1" smtClean="0"/>
              <a:t>When</a:t>
            </a:r>
            <a:r>
              <a:rPr lang="nb-NO" sz="1200" dirty="0" smtClean="0"/>
              <a:t> do </a:t>
            </a:r>
            <a:r>
              <a:rPr lang="nb-NO" sz="1200" dirty="0" err="1" smtClean="0"/>
              <a:t>they</a:t>
            </a:r>
            <a:r>
              <a:rPr lang="nb-NO" sz="1200" dirty="0" smtClean="0"/>
              <a:t> </a:t>
            </a:r>
            <a:r>
              <a:rPr lang="nb-NO" sz="1200" dirty="0" err="1" smtClean="0"/>
              <a:t>set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provision</a:t>
            </a:r>
            <a:r>
              <a:rPr lang="nb-NO" sz="1200" dirty="0" smtClean="0"/>
              <a:t>?</a:t>
            </a:r>
          </a:p>
          <a:p>
            <a:pPr lvl="1"/>
            <a:r>
              <a:rPr lang="nb-NO" sz="1200" dirty="0" smtClean="0"/>
              <a:t>How </a:t>
            </a:r>
            <a:r>
              <a:rPr lang="nb-NO" sz="1200" dirty="0" err="1" smtClean="0"/>
              <a:t>will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lead time be </a:t>
            </a:r>
            <a:r>
              <a:rPr lang="nb-NO" sz="1200" dirty="0" err="1" smtClean="0"/>
              <a:t>affected</a:t>
            </a:r>
            <a:r>
              <a:rPr lang="nb-NO" sz="1200" dirty="0" smtClean="0"/>
              <a:t> by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size</a:t>
            </a:r>
            <a:r>
              <a:rPr lang="nb-NO" sz="1200" dirty="0" smtClean="0"/>
              <a:t> </a:t>
            </a:r>
            <a:r>
              <a:rPr lang="nb-NO" sz="1200" dirty="0" err="1" smtClean="0"/>
              <a:t>of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claims</a:t>
            </a:r>
            <a:r>
              <a:rPr lang="nb-NO" sz="1200" dirty="0" smtClean="0"/>
              <a:t>?</a:t>
            </a:r>
          </a:p>
          <a:p>
            <a:pPr lvl="1"/>
            <a:r>
              <a:rPr lang="nb-NO" sz="1200" dirty="0" smtClean="0"/>
              <a:t>Are </a:t>
            </a:r>
            <a:r>
              <a:rPr lang="nb-NO" sz="1200" dirty="0" err="1" smtClean="0"/>
              <a:t>there</a:t>
            </a:r>
            <a:r>
              <a:rPr lang="nb-NO" sz="1200" dirty="0" smtClean="0"/>
              <a:t> </a:t>
            </a:r>
            <a:r>
              <a:rPr lang="nb-NO" sz="1200" dirty="0" err="1" smtClean="0"/>
              <a:t>any</a:t>
            </a:r>
            <a:r>
              <a:rPr lang="nb-NO" sz="1200" dirty="0" smtClean="0"/>
              <a:t> </a:t>
            </a:r>
            <a:r>
              <a:rPr lang="nb-NO" sz="1200" dirty="0" err="1" smtClean="0"/>
              <a:t>backlogs</a:t>
            </a:r>
            <a:r>
              <a:rPr lang="nb-NO" sz="1200" dirty="0" smtClean="0"/>
              <a:t>?</a:t>
            </a:r>
          </a:p>
          <a:p>
            <a:pPr lvl="1"/>
            <a:r>
              <a:rPr lang="nb-NO" sz="1200" dirty="0" err="1" smtClean="0"/>
              <a:t>When</a:t>
            </a:r>
            <a:r>
              <a:rPr lang="nb-NO" sz="1200" dirty="0" smtClean="0"/>
              <a:t> do </a:t>
            </a:r>
            <a:r>
              <a:rPr lang="nb-NO" sz="1200" dirty="0" err="1" smtClean="0"/>
              <a:t>they</a:t>
            </a:r>
            <a:r>
              <a:rPr lang="nb-NO" sz="1200" dirty="0" smtClean="0"/>
              <a:t> </a:t>
            </a:r>
            <a:r>
              <a:rPr lang="nb-NO" sz="1200" dirty="0" err="1" smtClean="0"/>
              <a:t>change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reserves?</a:t>
            </a:r>
            <a:endParaRPr lang="nb-NO" sz="1200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458EC700-9842-4AFE-9687-13D471D013CD}" type="slidenum">
              <a:rPr lang="nb-NO" smtClean="0"/>
              <a:pPr>
                <a:defRPr/>
              </a:pPr>
              <a:t>15</a:t>
            </a:fld>
            <a:endParaRPr lang="nb-NO" dirty="0"/>
          </a:p>
        </p:txBody>
      </p:sp>
      <p:grpSp>
        <p:nvGrpSpPr>
          <p:cNvPr id="7" name="Gruppe 6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8" name="Avrundet rektangel 7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9" name="Avrundet rektangel 8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0" name="Avrundet rektangel 9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11" name="Avrundet rektangel 10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12" name="Avrundet rektangel 11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13" name="Ellipse 12"/>
          <p:cNvSpPr/>
          <p:nvPr/>
        </p:nvSpPr>
        <p:spPr>
          <a:xfrm>
            <a:off x="7427168" y="116632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78947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9592" y="30731"/>
            <a:ext cx="7848699" cy="936203"/>
          </a:xfrm>
        </p:spPr>
        <p:txBody>
          <a:bodyPr/>
          <a:lstStyle/>
          <a:p>
            <a:r>
              <a:rPr lang="nb-NO" dirty="0" err="1" smtClean="0"/>
              <a:t>Notation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16</a:t>
            </a:fld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1187624" y="2780928"/>
            <a:ext cx="5759012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C</a:t>
            </a:r>
            <a:r>
              <a:rPr lang="nb-NO" sz="900" dirty="0" err="1" smtClean="0"/>
              <a:t>ij</a:t>
            </a:r>
            <a:r>
              <a:rPr lang="nb-NO" sz="1200" dirty="0" smtClean="0"/>
              <a:t>    </a:t>
            </a:r>
            <a:r>
              <a:rPr lang="nb-NO" sz="1200" dirty="0" err="1" smtClean="0"/>
              <a:t>Cumulative</a:t>
            </a:r>
            <a:r>
              <a:rPr lang="nb-NO" sz="1200" dirty="0" smtClean="0"/>
              <a:t> </a:t>
            </a:r>
            <a:r>
              <a:rPr lang="nb-NO" sz="1200" dirty="0" err="1" smtClean="0"/>
              <a:t>claims</a:t>
            </a:r>
            <a:r>
              <a:rPr lang="nb-NO" sz="1200" dirty="0" smtClean="0"/>
              <a:t> from </a:t>
            </a:r>
            <a:r>
              <a:rPr lang="nb-NO" sz="1200" dirty="0" err="1" smtClean="0"/>
              <a:t>accident</a:t>
            </a:r>
            <a:r>
              <a:rPr lang="nb-NO" sz="1200" dirty="0" smtClean="0"/>
              <a:t> </a:t>
            </a:r>
            <a:r>
              <a:rPr lang="nb-NO" sz="1200" dirty="0" err="1" smtClean="0"/>
              <a:t>year</a:t>
            </a:r>
            <a:r>
              <a:rPr lang="nb-NO" sz="1200" dirty="0" smtClean="0"/>
              <a:t> i, </a:t>
            </a:r>
            <a:r>
              <a:rPr lang="nb-NO" sz="1200" dirty="0" err="1" smtClean="0"/>
              <a:t>reported</a:t>
            </a:r>
            <a:r>
              <a:rPr lang="nb-NO" sz="1200" dirty="0" smtClean="0"/>
              <a:t> </a:t>
            </a:r>
            <a:r>
              <a:rPr lang="nb-NO" sz="1200" dirty="0" err="1" smtClean="0"/>
              <a:t>through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end </a:t>
            </a:r>
            <a:r>
              <a:rPr lang="nb-NO" sz="1200" dirty="0" err="1" smtClean="0"/>
              <a:t>of</a:t>
            </a:r>
            <a:r>
              <a:rPr lang="nb-NO" sz="1200" dirty="0" smtClean="0"/>
              <a:t> </a:t>
            </a:r>
            <a:r>
              <a:rPr lang="nb-NO" sz="1200" dirty="0" err="1" smtClean="0"/>
              <a:t>period</a:t>
            </a:r>
            <a:r>
              <a:rPr lang="nb-NO" sz="1200" dirty="0" smtClean="0"/>
              <a:t> j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endParaRPr lang="nb-NO" sz="1200" dirty="0" smtClean="0"/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D</a:t>
            </a:r>
            <a:r>
              <a:rPr lang="nb-NO" sz="900" dirty="0" err="1" smtClean="0"/>
              <a:t>ij</a:t>
            </a:r>
            <a:r>
              <a:rPr lang="nb-NO" sz="1200" dirty="0" smtClean="0"/>
              <a:t>    = </a:t>
            </a:r>
            <a:r>
              <a:rPr lang="nb-NO" sz="1200" dirty="0" err="1" smtClean="0"/>
              <a:t>C</a:t>
            </a:r>
            <a:r>
              <a:rPr lang="nb-NO" sz="900" dirty="0" err="1" smtClean="0"/>
              <a:t>ij</a:t>
            </a:r>
            <a:r>
              <a:rPr lang="nb-NO" sz="1200" dirty="0" smtClean="0"/>
              <a:t>- C</a:t>
            </a:r>
            <a:r>
              <a:rPr lang="nb-NO" sz="900" dirty="0" smtClean="0"/>
              <a:t>ij-1</a:t>
            </a:r>
            <a:r>
              <a:rPr lang="nb-NO" sz="1200" dirty="0" smtClean="0"/>
              <a:t> </a:t>
            </a:r>
            <a:r>
              <a:rPr lang="nb-NO" sz="1200" dirty="0" err="1" smtClean="0"/>
              <a:t>Incremental</a:t>
            </a:r>
            <a:r>
              <a:rPr lang="nb-NO" sz="1200" dirty="0" smtClean="0"/>
              <a:t> </a:t>
            </a:r>
            <a:r>
              <a:rPr lang="nb-NO" sz="1200" dirty="0" err="1" smtClean="0"/>
              <a:t>claims</a:t>
            </a:r>
            <a:r>
              <a:rPr lang="nb-NO" sz="1200" dirty="0" smtClean="0"/>
              <a:t> from </a:t>
            </a:r>
            <a:r>
              <a:rPr lang="nb-NO" sz="1200" dirty="0" err="1" smtClean="0"/>
              <a:t>accident</a:t>
            </a:r>
            <a:r>
              <a:rPr lang="nb-NO" sz="1200" dirty="0" smtClean="0"/>
              <a:t> </a:t>
            </a:r>
            <a:r>
              <a:rPr lang="nb-NO" sz="1200" dirty="0" err="1" smtClean="0"/>
              <a:t>year</a:t>
            </a:r>
            <a:r>
              <a:rPr lang="nb-NO" sz="1200" dirty="0" smtClean="0"/>
              <a:t> i, </a:t>
            </a:r>
            <a:r>
              <a:rPr lang="nb-NO" sz="1200" dirty="0" err="1" smtClean="0"/>
              <a:t>reported</a:t>
            </a:r>
            <a:r>
              <a:rPr lang="nb-NO" sz="1200" dirty="0" smtClean="0"/>
              <a:t> in </a:t>
            </a:r>
            <a:r>
              <a:rPr lang="nb-NO" sz="1200" dirty="0" err="1" smtClean="0"/>
              <a:t>period</a:t>
            </a:r>
            <a:r>
              <a:rPr lang="nb-NO" sz="1200" dirty="0" smtClean="0"/>
              <a:t> j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endParaRPr lang="nb-NO" sz="1200" dirty="0" smtClean="0"/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C</a:t>
            </a:r>
            <a:r>
              <a:rPr lang="nb-NO" sz="900" dirty="0" err="1" smtClean="0"/>
              <a:t>im</a:t>
            </a:r>
            <a:r>
              <a:rPr lang="nb-NO" sz="1200" dirty="0" smtClean="0"/>
              <a:t>   Ultimate </a:t>
            </a:r>
            <a:r>
              <a:rPr lang="nb-NO" sz="1200" dirty="0" err="1" smtClean="0"/>
              <a:t>claims</a:t>
            </a:r>
            <a:r>
              <a:rPr lang="nb-NO" sz="1200" dirty="0" smtClean="0"/>
              <a:t> for </a:t>
            </a:r>
            <a:r>
              <a:rPr lang="nb-NO" sz="1200" dirty="0" err="1" smtClean="0"/>
              <a:t>accident</a:t>
            </a:r>
            <a:r>
              <a:rPr lang="nb-NO" sz="1200" dirty="0" smtClean="0"/>
              <a:t> </a:t>
            </a:r>
            <a:r>
              <a:rPr lang="nb-NO" sz="1200" dirty="0" err="1" smtClean="0"/>
              <a:t>year</a:t>
            </a:r>
            <a:r>
              <a:rPr lang="nb-NO" sz="1200" dirty="0" smtClean="0"/>
              <a:t> i, </a:t>
            </a:r>
            <a:r>
              <a:rPr lang="nb-NO" sz="1200" dirty="0" err="1" smtClean="0"/>
              <a:t>where</a:t>
            </a:r>
            <a:endParaRPr lang="nb-NO" sz="1200" dirty="0" smtClean="0"/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endParaRPr lang="nb-NO" sz="1200" dirty="0" smtClean="0"/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m     is </a:t>
            </a:r>
            <a:r>
              <a:rPr lang="nb-NO" sz="1200" dirty="0" err="1" smtClean="0"/>
              <a:t>the</a:t>
            </a:r>
            <a:r>
              <a:rPr lang="nb-NO" sz="1200" dirty="0" smtClean="0"/>
              <a:t> last </a:t>
            </a:r>
            <a:r>
              <a:rPr lang="nb-NO" sz="1200" dirty="0" err="1" smtClean="0"/>
              <a:t>development</a:t>
            </a:r>
            <a:r>
              <a:rPr lang="nb-NO" sz="1200" dirty="0" smtClean="0"/>
              <a:t> </a:t>
            </a:r>
            <a:r>
              <a:rPr lang="nb-NO" sz="1200" dirty="0" err="1" smtClean="0"/>
              <a:t>period</a:t>
            </a:r>
            <a:r>
              <a:rPr lang="nb-NO" sz="1200" dirty="0" smtClean="0"/>
              <a:t> </a:t>
            </a:r>
            <a:r>
              <a:rPr lang="nb-NO" sz="1200" dirty="0" err="1" smtClean="0"/>
              <a:t>that</a:t>
            </a:r>
            <a:r>
              <a:rPr lang="nb-NO" sz="1200" dirty="0" smtClean="0"/>
              <a:t> is </a:t>
            </a:r>
            <a:r>
              <a:rPr lang="nb-NO" sz="1200" dirty="0" err="1" smtClean="0"/>
              <a:t>known</a:t>
            </a:r>
            <a:r>
              <a:rPr lang="nb-NO" sz="1200" dirty="0" smtClean="0"/>
              <a:t> and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endParaRPr lang="nb-NO" sz="1200" dirty="0" smtClean="0"/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R</a:t>
            </a:r>
            <a:r>
              <a:rPr lang="nb-NO" sz="900" dirty="0" smtClean="0"/>
              <a:t>i</a:t>
            </a:r>
            <a:r>
              <a:rPr lang="nb-NO" sz="1200" dirty="0" smtClean="0"/>
              <a:t>     = E[</a:t>
            </a:r>
            <a:r>
              <a:rPr lang="nb-NO" sz="1200" dirty="0" err="1" smtClean="0"/>
              <a:t>C</a:t>
            </a:r>
            <a:r>
              <a:rPr lang="nb-NO" sz="900" dirty="0" err="1" smtClean="0"/>
              <a:t>im</a:t>
            </a:r>
            <a:r>
              <a:rPr lang="nb-NO" sz="1200" dirty="0" smtClean="0"/>
              <a:t>] – </a:t>
            </a:r>
            <a:r>
              <a:rPr lang="nb-NO" sz="1200" dirty="0" err="1" smtClean="0"/>
              <a:t>C</a:t>
            </a:r>
            <a:r>
              <a:rPr lang="nb-NO" sz="900" dirty="0" err="1" smtClean="0"/>
              <a:t>ij</a:t>
            </a:r>
            <a:r>
              <a:rPr lang="nb-NO" sz="900" dirty="0" smtClean="0"/>
              <a:t> </a:t>
            </a:r>
            <a:r>
              <a:rPr lang="nb-NO" sz="1200" dirty="0" smtClean="0"/>
              <a:t>	is </a:t>
            </a:r>
            <a:r>
              <a:rPr lang="nb-NO" sz="1200" dirty="0" err="1" smtClean="0"/>
              <a:t>the</a:t>
            </a:r>
            <a:r>
              <a:rPr lang="nb-NO" sz="1200" dirty="0" smtClean="0"/>
              <a:t> reserve for </a:t>
            </a:r>
            <a:r>
              <a:rPr lang="nb-NO" sz="1200" dirty="0" err="1" smtClean="0"/>
              <a:t>accident</a:t>
            </a:r>
            <a:r>
              <a:rPr lang="nb-NO" sz="1200" dirty="0" smtClean="0"/>
              <a:t> </a:t>
            </a:r>
            <a:r>
              <a:rPr lang="nb-NO" sz="1200" dirty="0" err="1" smtClean="0"/>
              <a:t>year</a:t>
            </a:r>
            <a:r>
              <a:rPr lang="nb-NO" sz="1200" dirty="0" smtClean="0"/>
              <a:t> i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endParaRPr lang="nb-NO" sz="1200" dirty="0" smtClean="0"/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f</a:t>
            </a:r>
            <a:r>
              <a:rPr lang="nb-NO" sz="900" dirty="0" err="1" smtClean="0"/>
              <a:t>i</a:t>
            </a:r>
            <a:r>
              <a:rPr lang="nb-NO" sz="1200" dirty="0" smtClean="0"/>
              <a:t>       </a:t>
            </a:r>
            <a:r>
              <a:rPr lang="nb-NO" sz="1200" dirty="0" err="1" smtClean="0"/>
              <a:t>one</a:t>
            </a:r>
            <a:r>
              <a:rPr lang="nb-NO" sz="1200" dirty="0" smtClean="0"/>
              <a:t> </a:t>
            </a:r>
            <a:r>
              <a:rPr lang="nb-NO" sz="1200" dirty="0" err="1" smtClean="0"/>
              <a:t>period</a:t>
            </a:r>
            <a:r>
              <a:rPr lang="nb-NO" sz="1200" dirty="0" smtClean="0"/>
              <a:t> loss </a:t>
            </a:r>
            <a:r>
              <a:rPr lang="nb-NO" sz="1200" dirty="0" err="1" smtClean="0"/>
              <a:t>development</a:t>
            </a:r>
            <a:r>
              <a:rPr lang="nb-NO" sz="1200" dirty="0" smtClean="0"/>
              <a:t> </a:t>
            </a:r>
            <a:r>
              <a:rPr lang="nb-NO" sz="1200" dirty="0" err="1" smtClean="0"/>
              <a:t>factor</a:t>
            </a:r>
            <a:r>
              <a:rPr lang="nb-NO" sz="1200" dirty="0" smtClean="0"/>
              <a:t>. </a:t>
            </a:r>
            <a:r>
              <a:rPr lang="nb-NO" sz="1200" dirty="0" err="1" smtClean="0"/>
              <a:t>Also</a:t>
            </a:r>
            <a:r>
              <a:rPr lang="nb-NO" sz="1200" dirty="0" smtClean="0"/>
              <a:t> </a:t>
            </a:r>
            <a:r>
              <a:rPr lang="nb-NO" sz="1200" dirty="0" err="1" smtClean="0"/>
              <a:t>called</a:t>
            </a:r>
            <a:r>
              <a:rPr lang="nb-NO" sz="1200" dirty="0" smtClean="0"/>
              <a:t> age-to-age </a:t>
            </a:r>
            <a:r>
              <a:rPr lang="nb-NO" sz="1200" dirty="0" err="1" smtClean="0"/>
              <a:t>factor</a:t>
            </a:r>
            <a:r>
              <a:rPr lang="nb-NO" sz="1200" dirty="0" smtClean="0"/>
              <a:t> or link ratio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endParaRPr lang="nb-NO" sz="1200" dirty="0" smtClean="0"/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F</a:t>
            </a:r>
            <a:r>
              <a:rPr lang="nb-NO" sz="700" dirty="0" err="1" smtClean="0"/>
              <a:t>ij</a:t>
            </a:r>
            <a:r>
              <a:rPr lang="nb-NO" sz="1200" dirty="0" smtClean="0"/>
              <a:t>     Development </a:t>
            </a:r>
            <a:r>
              <a:rPr lang="nb-NO" sz="1200" dirty="0" err="1" smtClean="0"/>
              <a:t>factor</a:t>
            </a:r>
            <a:r>
              <a:rPr lang="nb-NO" sz="1200" dirty="0" smtClean="0"/>
              <a:t> from </a:t>
            </a:r>
            <a:r>
              <a:rPr lang="nb-NO" sz="1200" dirty="0" err="1" smtClean="0"/>
              <a:t>accident</a:t>
            </a:r>
            <a:r>
              <a:rPr lang="nb-NO" sz="1200" dirty="0" smtClean="0"/>
              <a:t> </a:t>
            </a:r>
            <a:r>
              <a:rPr lang="nb-NO" sz="1200" dirty="0" err="1" smtClean="0"/>
              <a:t>year</a:t>
            </a:r>
            <a:r>
              <a:rPr lang="nb-NO" sz="1200" dirty="0" smtClean="0"/>
              <a:t> i, </a:t>
            </a:r>
            <a:r>
              <a:rPr lang="nb-NO" sz="1200" dirty="0" err="1" smtClean="0"/>
              <a:t>period</a:t>
            </a:r>
            <a:r>
              <a:rPr lang="nb-NO" sz="1200" dirty="0" smtClean="0"/>
              <a:t> j, to ultimate 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endParaRPr lang="nb-NO" sz="1200" dirty="0" smtClean="0"/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L</a:t>
            </a:r>
            <a:r>
              <a:rPr lang="nb-NO" sz="1000" dirty="0" smtClean="0"/>
              <a:t>i</a:t>
            </a:r>
            <a:r>
              <a:rPr lang="nb-NO" sz="1200" dirty="0" smtClean="0"/>
              <a:t>     </a:t>
            </a:r>
            <a:r>
              <a:rPr lang="nb-NO" sz="1200" dirty="0" err="1" smtClean="0"/>
              <a:t>Claims</a:t>
            </a:r>
            <a:r>
              <a:rPr lang="nb-NO" sz="1200" dirty="0" smtClean="0"/>
              <a:t> relative to an </a:t>
            </a:r>
            <a:r>
              <a:rPr lang="nb-NO" sz="1200" dirty="0" err="1" smtClean="0"/>
              <a:t>exposure</a:t>
            </a:r>
            <a:r>
              <a:rPr lang="nb-NO" sz="1200" dirty="0" smtClean="0"/>
              <a:t> for </a:t>
            </a:r>
            <a:r>
              <a:rPr lang="nb-NO" sz="1200" dirty="0" err="1" smtClean="0"/>
              <a:t>accident</a:t>
            </a:r>
            <a:r>
              <a:rPr lang="nb-NO" sz="1200" dirty="0" smtClean="0"/>
              <a:t> </a:t>
            </a:r>
            <a:r>
              <a:rPr lang="nb-NO" sz="1200" dirty="0" err="1" smtClean="0"/>
              <a:t>year</a:t>
            </a:r>
            <a:r>
              <a:rPr lang="nb-NO" sz="1200" dirty="0" smtClean="0"/>
              <a:t> i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endParaRPr lang="nb-NO" sz="1200" dirty="0" smtClean="0"/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P</a:t>
            </a:r>
            <a:r>
              <a:rPr lang="nb-NO" sz="1000" dirty="0" smtClean="0"/>
              <a:t>i </a:t>
            </a:r>
            <a:r>
              <a:rPr lang="nb-NO" sz="1200" dirty="0" smtClean="0"/>
              <a:t>    A </a:t>
            </a:r>
            <a:r>
              <a:rPr lang="nb-NO" sz="1200" dirty="0" err="1" smtClean="0"/>
              <a:t>measure</a:t>
            </a:r>
            <a:r>
              <a:rPr lang="nb-NO" sz="1200" dirty="0" smtClean="0"/>
              <a:t> </a:t>
            </a:r>
            <a:r>
              <a:rPr lang="nb-NO" sz="1200" dirty="0" err="1" smtClean="0"/>
              <a:t>of</a:t>
            </a:r>
            <a:r>
              <a:rPr lang="nb-NO" sz="1200" dirty="0" smtClean="0"/>
              <a:t> </a:t>
            </a:r>
            <a:r>
              <a:rPr lang="nb-NO" sz="1200" dirty="0" err="1" smtClean="0"/>
              <a:t>exposure</a:t>
            </a:r>
            <a:r>
              <a:rPr lang="nb-NO" sz="1200" dirty="0" smtClean="0"/>
              <a:t> for </a:t>
            </a:r>
            <a:r>
              <a:rPr lang="nb-NO" sz="1200" dirty="0" err="1" smtClean="0"/>
              <a:t>accident</a:t>
            </a:r>
            <a:r>
              <a:rPr lang="nb-NO" sz="1200" dirty="0" smtClean="0"/>
              <a:t> </a:t>
            </a:r>
            <a:r>
              <a:rPr lang="nb-NO" sz="1200" dirty="0" err="1" smtClean="0"/>
              <a:t>year</a:t>
            </a:r>
            <a:r>
              <a:rPr lang="nb-NO" sz="1200" dirty="0" smtClean="0"/>
              <a:t> i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endParaRPr lang="nb-NO" sz="1200" dirty="0" smtClean="0"/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A</a:t>
            </a:r>
            <a:r>
              <a:rPr lang="nb-NO" sz="1000" dirty="0" smtClean="0"/>
              <a:t>k</a:t>
            </a:r>
            <a:r>
              <a:rPr lang="nb-NO" sz="1200" dirty="0" smtClean="0"/>
              <a:t>    </a:t>
            </a:r>
            <a:r>
              <a:rPr lang="nb-NO" sz="1200" dirty="0" err="1" smtClean="0"/>
              <a:t>Experience</a:t>
            </a:r>
            <a:r>
              <a:rPr lang="nb-NO" sz="1200" dirty="0" smtClean="0"/>
              <a:t> up to </a:t>
            </a:r>
            <a:r>
              <a:rPr lang="nb-NO" sz="1200" dirty="0" err="1" smtClean="0"/>
              <a:t>development</a:t>
            </a:r>
            <a:r>
              <a:rPr lang="nb-NO" sz="1200" dirty="0" smtClean="0"/>
              <a:t> </a:t>
            </a:r>
            <a:r>
              <a:rPr lang="nb-NO" sz="1200" dirty="0" err="1" smtClean="0"/>
              <a:t>period</a:t>
            </a:r>
            <a:r>
              <a:rPr lang="nb-NO" sz="1200" dirty="0" smtClean="0"/>
              <a:t> k</a:t>
            </a:r>
          </a:p>
        </p:txBody>
      </p:sp>
      <p:pic>
        <p:nvPicPr>
          <p:cNvPr id="1095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052736"/>
            <a:ext cx="3773081" cy="1512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uppe 7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9" name="Avrundet rektangel 8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10" name="Avrundet rektangel 9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1" name="Avrundet rektangel 10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12" name="Avrundet rektangel 11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13" name="Avrundet rektangel 12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14" name="Ellipse 13"/>
          <p:cNvSpPr/>
          <p:nvPr/>
        </p:nvSpPr>
        <p:spPr>
          <a:xfrm>
            <a:off x="7427168" y="367220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93157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Chain ladder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17</a:t>
            </a:fld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899592" y="1315552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nb-NO" sz="1600" dirty="0" smtClean="0"/>
              <a:t>Chain ladder </a:t>
            </a:r>
            <a:r>
              <a:rPr lang="nb-NO" sz="1600" dirty="0" err="1" smtClean="0"/>
              <a:t>builds</a:t>
            </a:r>
            <a:r>
              <a:rPr lang="nb-NO" sz="1600" dirty="0" smtClean="0"/>
              <a:t> </a:t>
            </a:r>
            <a:r>
              <a:rPr lang="nb-NO" sz="1600" dirty="0" err="1" smtClean="0"/>
              <a:t>on</a:t>
            </a:r>
            <a:r>
              <a:rPr lang="nb-NO" sz="1600" dirty="0" smtClean="0"/>
              <a:t> </a:t>
            </a:r>
            <a:r>
              <a:rPr lang="nb-NO" sz="1600" dirty="0" err="1" smtClean="0"/>
              <a:t>that</a:t>
            </a:r>
            <a:r>
              <a:rPr lang="nb-NO" sz="1600" dirty="0" smtClean="0"/>
              <a:t> </a:t>
            </a:r>
            <a:r>
              <a:rPr lang="nb-NO" sz="1600" dirty="0" err="1" smtClean="0"/>
              <a:t>cumulative</a:t>
            </a:r>
            <a:r>
              <a:rPr lang="nb-NO" sz="1600" dirty="0" smtClean="0"/>
              <a:t> </a:t>
            </a:r>
            <a:r>
              <a:rPr lang="nb-NO" sz="1600" dirty="0" err="1" smtClean="0"/>
              <a:t>claims</a:t>
            </a:r>
            <a:r>
              <a:rPr lang="nb-NO" sz="1600" dirty="0" smtClean="0"/>
              <a:t> in a </a:t>
            </a:r>
            <a:r>
              <a:rPr lang="nb-NO" sz="1600" dirty="0" err="1" smtClean="0"/>
              <a:t>period</a:t>
            </a:r>
            <a:r>
              <a:rPr lang="nb-NO" sz="1600" dirty="0" smtClean="0"/>
              <a:t> </a:t>
            </a:r>
            <a:r>
              <a:rPr lang="nb-NO" sz="1600" dirty="0" err="1" smtClean="0"/>
              <a:t>are</a:t>
            </a:r>
            <a:r>
              <a:rPr lang="nb-NO" sz="1600" dirty="0" smtClean="0"/>
              <a:t> </a:t>
            </a:r>
            <a:r>
              <a:rPr lang="nb-NO" sz="1600" dirty="0" err="1" smtClean="0"/>
              <a:t>proportional</a:t>
            </a:r>
            <a:r>
              <a:rPr lang="nb-NO" sz="1600" dirty="0" smtClean="0"/>
              <a:t> to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claims</a:t>
            </a:r>
            <a:r>
              <a:rPr lang="nb-NO" sz="1600" dirty="0" smtClean="0"/>
              <a:t> in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preceding</a:t>
            </a:r>
            <a:r>
              <a:rPr lang="nb-NO" sz="1600" dirty="0" smtClean="0"/>
              <a:t> </a:t>
            </a:r>
            <a:r>
              <a:rPr lang="nb-NO" sz="1600" dirty="0" err="1" smtClean="0"/>
              <a:t>period</a:t>
            </a:r>
            <a:r>
              <a:rPr lang="nb-NO" sz="1600" dirty="0" smtClean="0"/>
              <a:t>. The </a:t>
            </a:r>
            <a:r>
              <a:rPr lang="nb-NO" sz="1600" dirty="0" err="1" smtClean="0"/>
              <a:t>proportionality</a:t>
            </a:r>
            <a:r>
              <a:rPr lang="nb-NO" sz="1600" dirty="0" smtClean="0"/>
              <a:t> </a:t>
            </a:r>
            <a:r>
              <a:rPr lang="nb-NO" sz="1600" dirty="0" err="1" smtClean="0"/>
              <a:t>factor</a:t>
            </a:r>
            <a:r>
              <a:rPr lang="nb-NO" sz="1600" dirty="0" smtClean="0"/>
              <a:t> </a:t>
            </a:r>
            <a:r>
              <a:rPr lang="nb-NO" sz="1600" dirty="0" err="1" smtClean="0"/>
              <a:t>depends</a:t>
            </a:r>
            <a:r>
              <a:rPr lang="nb-NO" sz="1600" dirty="0" smtClean="0"/>
              <a:t> </a:t>
            </a:r>
            <a:r>
              <a:rPr lang="nb-NO" sz="1600" dirty="0" err="1" smtClean="0"/>
              <a:t>on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number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periods</a:t>
            </a:r>
            <a:r>
              <a:rPr lang="nb-NO" sz="1600" dirty="0" smtClean="0"/>
              <a:t> </a:t>
            </a:r>
            <a:r>
              <a:rPr lang="nb-NO" sz="1600" dirty="0" err="1" smtClean="0"/>
              <a:t>since</a:t>
            </a:r>
            <a:r>
              <a:rPr lang="nb-NO" sz="1600" dirty="0" smtClean="0"/>
              <a:t> </a:t>
            </a:r>
            <a:r>
              <a:rPr lang="nb-NO" sz="1600" dirty="0" err="1" smtClean="0"/>
              <a:t>outset</a:t>
            </a:r>
            <a:r>
              <a:rPr lang="nb-NO" sz="1600" dirty="0" smtClean="0"/>
              <a:t>, </a:t>
            </a:r>
            <a:r>
              <a:rPr lang="nb-NO" sz="1600" dirty="0" err="1" smtClean="0"/>
              <a:t>but</a:t>
            </a:r>
            <a:r>
              <a:rPr lang="nb-NO" sz="1600" dirty="0" smtClean="0"/>
              <a:t> is </a:t>
            </a:r>
            <a:r>
              <a:rPr lang="nb-NO" sz="1600" dirty="0" err="1" smtClean="0"/>
              <a:t>expected</a:t>
            </a:r>
            <a:r>
              <a:rPr lang="nb-NO" sz="1600" dirty="0" smtClean="0"/>
              <a:t> to be </a:t>
            </a:r>
            <a:r>
              <a:rPr lang="nb-NO" sz="1600" dirty="0" err="1" smtClean="0"/>
              <a:t>the</a:t>
            </a:r>
            <a:r>
              <a:rPr lang="nb-NO" sz="1600" dirty="0" smtClean="0"/>
              <a:t> same for all </a:t>
            </a:r>
            <a:r>
              <a:rPr lang="nb-NO" sz="1600" dirty="0" err="1" smtClean="0"/>
              <a:t>periods</a:t>
            </a:r>
            <a:r>
              <a:rPr lang="nb-NO" sz="1600" dirty="0" smtClean="0"/>
              <a:t>. It is </a:t>
            </a:r>
            <a:r>
              <a:rPr lang="nb-NO" sz="1600" dirty="0" err="1" smtClean="0"/>
              <a:t>assumed</a:t>
            </a:r>
            <a:r>
              <a:rPr lang="nb-NO" sz="1600" dirty="0"/>
              <a:t> </a:t>
            </a:r>
            <a:r>
              <a:rPr lang="nb-NO" sz="1600" dirty="0" err="1" smtClean="0"/>
              <a:t>that</a:t>
            </a:r>
            <a:r>
              <a:rPr lang="nb-NO" sz="1600" dirty="0" smtClean="0"/>
              <a:t>:</a:t>
            </a: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14097196"/>
              </p:ext>
            </p:extLst>
          </p:nvPr>
        </p:nvGraphicFramePr>
        <p:xfrm>
          <a:off x="1835696" y="2492896"/>
          <a:ext cx="4680403" cy="480690"/>
        </p:xfrm>
        <a:graphic>
          <a:graphicData uri="http://schemas.openxmlformats.org/presentationml/2006/ole">
            <p:oleObj spid="_x0000_s5266" name="Equation" r:id="rId3" imgW="2349360" imgH="241200" progId="Equation.3">
              <p:embed/>
            </p:oleObj>
          </a:graphicData>
        </a:graphic>
      </p:graphicFrame>
      <p:sp>
        <p:nvSpPr>
          <p:cNvPr id="10" name="TekstSylinder 9"/>
          <p:cNvSpPr txBox="1"/>
          <p:nvPr/>
        </p:nvSpPr>
        <p:spPr>
          <a:xfrm>
            <a:off x="1020658" y="2924944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nb-NO" sz="1600" dirty="0" err="1" smtClean="0"/>
              <a:t>Observe</a:t>
            </a:r>
            <a:r>
              <a:rPr lang="nb-NO" sz="1600" dirty="0" smtClean="0"/>
              <a:t> </a:t>
            </a:r>
            <a:r>
              <a:rPr lang="nb-NO" sz="1600" dirty="0" err="1" smtClean="0"/>
              <a:t>that</a:t>
            </a:r>
            <a:r>
              <a:rPr lang="nb-NO" sz="1600" dirty="0" smtClean="0"/>
              <a:t> </a:t>
            </a:r>
            <a:r>
              <a:rPr lang="nb-NO" sz="1600" dirty="0" err="1" smtClean="0"/>
              <a:t>f</a:t>
            </a:r>
            <a:r>
              <a:rPr lang="nb-NO" sz="1050" dirty="0" err="1" smtClean="0"/>
              <a:t>j</a:t>
            </a:r>
            <a:r>
              <a:rPr lang="nb-NO" sz="1600" dirty="0" smtClean="0"/>
              <a:t> </a:t>
            </a:r>
            <a:r>
              <a:rPr lang="nb-NO" sz="1600" dirty="0" err="1" smtClean="0"/>
              <a:t>does</a:t>
            </a:r>
            <a:r>
              <a:rPr lang="nb-NO" sz="1600" dirty="0" smtClean="0"/>
              <a:t> not </a:t>
            </a:r>
            <a:r>
              <a:rPr lang="nb-NO" sz="1600" dirty="0" err="1" smtClean="0"/>
              <a:t>depend</a:t>
            </a:r>
            <a:r>
              <a:rPr lang="nb-NO" sz="1600" dirty="0" smtClean="0"/>
              <a:t> </a:t>
            </a:r>
            <a:r>
              <a:rPr lang="nb-NO" sz="1600" dirty="0" err="1" smtClean="0"/>
              <a:t>on</a:t>
            </a:r>
            <a:r>
              <a:rPr lang="nb-NO" sz="1600" dirty="0" smtClean="0"/>
              <a:t> </a:t>
            </a:r>
            <a:r>
              <a:rPr lang="nb-NO" sz="1600" dirty="0" err="1" smtClean="0"/>
              <a:t>accident</a:t>
            </a:r>
            <a:r>
              <a:rPr lang="nb-NO" sz="1600" dirty="0" smtClean="0"/>
              <a:t> </a:t>
            </a:r>
            <a:r>
              <a:rPr lang="nb-NO" sz="1600" dirty="0" err="1" smtClean="0"/>
              <a:t>year</a:t>
            </a:r>
            <a:r>
              <a:rPr lang="nb-NO" sz="1600" dirty="0" smtClean="0"/>
              <a:t>.</a:t>
            </a:r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63535597"/>
              </p:ext>
            </p:extLst>
          </p:nvPr>
        </p:nvGraphicFramePr>
        <p:xfrm>
          <a:off x="1835696" y="3309863"/>
          <a:ext cx="6376988" cy="911225"/>
        </p:xfrm>
        <a:graphic>
          <a:graphicData uri="http://schemas.openxmlformats.org/presentationml/2006/ole">
            <p:oleObj spid="_x0000_s5267" name="Equation" r:id="rId4" imgW="3200400" imgH="457200" progId="Equation.3">
              <p:embed/>
            </p:oleObj>
          </a:graphicData>
        </a:graphic>
      </p:graphicFrame>
      <p:sp>
        <p:nvSpPr>
          <p:cNvPr id="12" name="TekstSylinder 11"/>
          <p:cNvSpPr txBox="1"/>
          <p:nvPr/>
        </p:nvSpPr>
        <p:spPr>
          <a:xfrm>
            <a:off x="1043608" y="4293096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nb-NO" sz="1600" dirty="0" smtClean="0"/>
              <a:t>CL1 just </a:t>
            </a:r>
            <a:r>
              <a:rPr lang="nb-NO" sz="1600" dirty="0" err="1" smtClean="0"/>
              <a:t>brings</a:t>
            </a:r>
            <a:r>
              <a:rPr lang="nb-NO" sz="1600" dirty="0" smtClean="0"/>
              <a:t> </a:t>
            </a:r>
            <a:r>
              <a:rPr lang="nb-NO" sz="1600" dirty="0" err="1" smtClean="0"/>
              <a:t>us</a:t>
            </a:r>
            <a:r>
              <a:rPr lang="nb-NO" sz="1600" dirty="0" smtClean="0"/>
              <a:t> </a:t>
            </a:r>
            <a:r>
              <a:rPr lang="nb-NO" sz="1600" dirty="0" err="1" smtClean="0"/>
              <a:t>one</a:t>
            </a:r>
            <a:r>
              <a:rPr lang="nb-NO" sz="1600" dirty="0" smtClean="0"/>
              <a:t> </a:t>
            </a:r>
            <a:r>
              <a:rPr lang="nb-NO" sz="1600" dirty="0" err="1" smtClean="0"/>
              <a:t>step</a:t>
            </a:r>
            <a:r>
              <a:rPr lang="nb-NO" sz="1600" dirty="0" smtClean="0"/>
              <a:t> </a:t>
            </a:r>
            <a:r>
              <a:rPr lang="nb-NO" sz="1600" dirty="0" err="1" smtClean="0"/>
              <a:t>ahead</a:t>
            </a:r>
            <a:r>
              <a:rPr lang="nb-NO" sz="1600" dirty="0" smtClean="0"/>
              <a:t>, </a:t>
            </a:r>
            <a:r>
              <a:rPr lang="nb-NO" sz="1600" dirty="0" err="1" smtClean="0"/>
              <a:t>whereas</a:t>
            </a:r>
            <a:r>
              <a:rPr lang="nb-NO" sz="1600" dirty="0" smtClean="0"/>
              <a:t> </a:t>
            </a:r>
            <a:r>
              <a:rPr lang="nb-NO" sz="1600" dirty="0" err="1" smtClean="0"/>
              <a:t>we</a:t>
            </a:r>
            <a:r>
              <a:rPr lang="nb-NO" sz="1600" dirty="0" smtClean="0"/>
              <a:t> </a:t>
            </a:r>
            <a:r>
              <a:rPr lang="nb-NO" sz="1600" dirty="0" err="1" smtClean="0"/>
              <a:t>want</a:t>
            </a:r>
            <a:r>
              <a:rPr lang="nb-NO" sz="1600" dirty="0" smtClean="0"/>
              <a:t> to </a:t>
            </a:r>
            <a:r>
              <a:rPr lang="nb-NO" sz="1600" dirty="0" err="1" smtClean="0"/>
              <a:t>get</a:t>
            </a:r>
            <a:r>
              <a:rPr lang="nb-NO" sz="1600" dirty="0" smtClean="0"/>
              <a:t> to </a:t>
            </a:r>
            <a:r>
              <a:rPr lang="nb-NO" sz="1600" dirty="0" err="1" smtClean="0"/>
              <a:t>the</a:t>
            </a:r>
            <a:r>
              <a:rPr lang="nb-NO" sz="1600" dirty="0" smtClean="0"/>
              <a:t> end. To </a:t>
            </a:r>
            <a:r>
              <a:rPr lang="nb-NO" sz="1600" dirty="0" err="1" smtClean="0"/>
              <a:t>get</a:t>
            </a:r>
            <a:r>
              <a:rPr lang="nb-NO" sz="1600" dirty="0" smtClean="0"/>
              <a:t> </a:t>
            </a:r>
            <a:r>
              <a:rPr lang="nb-NO" sz="1600" dirty="0" err="1" smtClean="0"/>
              <a:t>there</a:t>
            </a:r>
            <a:r>
              <a:rPr lang="nb-NO" sz="1600" dirty="0" smtClean="0"/>
              <a:t> </a:t>
            </a:r>
            <a:r>
              <a:rPr lang="nb-NO" sz="1600" dirty="0" err="1" smtClean="0"/>
              <a:t>we</a:t>
            </a:r>
            <a:r>
              <a:rPr lang="nb-NO" sz="1600" dirty="0" smtClean="0"/>
              <a:t> </a:t>
            </a:r>
            <a:r>
              <a:rPr lang="nb-NO" sz="1600" dirty="0" err="1" smtClean="0"/>
              <a:t>are</a:t>
            </a:r>
            <a:r>
              <a:rPr lang="nb-NO" sz="1600" dirty="0" smtClean="0"/>
              <a:t> </a:t>
            </a:r>
            <a:r>
              <a:rPr lang="nb-NO" sz="1600" dirty="0" err="1" smtClean="0"/>
              <a:t>going</a:t>
            </a:r>
            <a:r>
              <a:rPr lang="nb-NO" sz="1600" dirty="0" smtClean="0"/>
              <a:t> to </a:t>
            </a:r>
            <a:r>
              <a:rPr lang="nb-NO" sz="1600" dirty="0" err="1" smtClean="0"/>
              <a:t>utilize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rule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double </a:t>
            </a:r>
            <a:r>
              <a:rPr lang="nb-NO" sz="1600" dirty="0" err="1" smtClean="0"/>
              <a:t>expectation</a:t>
            </a:r>
            <a:r>
              <a:rPr lang="nb-NO" sz="1600" dirty="0" smtClean="0"/>
              <a:t>:</a:t>
            </a:r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76571418"/>
              </p:ext>
            </p:extLst>
          </p:nvPr>
        </p:nvGraphicFramePr>
        <p:xfrm>
          <a:off x="1906166" y="5073650"/>
          <a:ext cx="5618162" cy="404813"/>
        </p:xfrm>
        <a:graphic>
          <a:graphicData uri="http://schemas.openxmlformats.org/presentationml/2006/ole">
            <p:oleObj spid="_x0000_s5268" name="Equation" r:id="rId5" imgW="2819160" imgH="203040" progId="Equation.3">
              <p:embed/>
            </p:oleObj>
          </a:graphicData>
        </a:graphic>
      </p:graphicFrame>
      <p:sp>
        <p:nvSpPr>
          <p:cNvPr id="14" name="TekstSylinder 13"/>
          <p:cNvSpPr txBox="1"/>
          <p:nvPr/>
        </p:nvSpPr>
        <p:spPr>
          <a:xfrm>
            <a:off x="1043608" y="5508521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nb-NO" sz="1600" dirty="0" smtClean="0"/>
              <a:t>Using </a:t>
            </a:r>
            <a:r>
              <a:rPr lang="nb-NO" sz="1600" dirty="0" err="1" smtClean="0"/>
              <a:t>this</a:t>
            </a:r>
            <a:r>
              <a:rPr lang="nb-NO" sz="1600" dirty="0" smtClean="0"/>
              <a:t> lemma and CL1, </a:t>
            </a:r>
            <a:r>
              <a:rPr lang="nb-NO" sz="1600" dirty="0" err="1" smtClean="0"/>
              <a:t>we</a:t>
            </a:r>
            <a:r>
              <a:rPr lang="nb-NO" sz="1600" dirty="0" smtClean="0"/>
              <a:t> </a:t>
            </a:r>
            <a:r>
              <a:rPr lang="nb-NO" sz="1600" dirty="0" err="1" smtClean="0"/>
              <a:t>find</a:t>
            </a:r>
            <a:endParaRPr lang="nb-NO" sz="1600" dirty="0" smtClean="0"/>
          </a:p>
        </p:txBody>
      </p:sp>
      <p:grpSp>
        <p:nvGrpSpPr>
          <p:cNvPr id="15" name="Gruppe 14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16" name="Avrundet rektangel 15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17" name="Avrundet rektangel 16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8" name="Avrundet rektangel 17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19" name="Avrundet rektangel 18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20" name="Avrundet rektangel 19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21" name="Ellipse 20"/>
          <p:cNvSpPr/>
          <p:nvPr/>
        </p:nvSpPr>
        <p:spPr>
          <a:xfrm>
            <a:off x="7427168" y="367220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05006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Chain ladder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18</a:t>
            </a:fld>
            <a:endParaRPr lang="nb-NO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67180016"/>
              </p:ext>
            </p:extLst>
          </p:nvPr>
        </p:nvGraphicFramePr>
        <p:xfrm>
          <a:off x="1408113" y="1412875"/>
          <a:ext cx="7164387" cy="3937000"/>
        </p:xfrm>
        <a:graphic>
          <a:graphicData uri="http://schemas.openxmlformats.org/presentationml/2006/ole">
            <p:oleObj spid="_x0000_s6194" name="Equation" r:id="rId3" imgW="3593880" imgH="1981080" progId="Equation.3">
              <p:embed/>
            </p:oleObj>
          </a:graphicData>
        </a:graphic>
      </p:graphicFrame>
      <p:grpSp>
        <p:nvGrpSpPr>
          <p:cNvPr id="8" name="Gruppe 7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9" name="Avrundet rektangel 8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10" name="Avrundet rektangel 9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1" name="Avrundet rektangel 10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12" name="Avrundet rektangel 11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13" name="Avrundet rektangel 12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14" name="Ellipse 13"/>
          <p:cNvSpPr/>
          <p:nvPr/>
        </p:nvSpPr>
        <p:spPr>
          <a:xfrm>
            <a:off x="7427168" y="367220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14837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Chain ladder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19</a:t>
            </a:fld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899592" y="1315552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nb-NO" sz="1600" dirty="0" err="1" smtClean="0"/>
              <a:t>We</a:t>
            </a:r>
            <a:r>
              <a:rPr lang="nb-NO" sz="1600" dirty="0" smtClean="0"/>
              <a:t> </a:t>
            </a:r>
            <a:r>
              <a:rPr lang="nb-NO" sz="1600" dirty="0" err="1" smtClean="0"/>
              <a:t>could</a:t>
            </a:r>
            <a:r>
              <a:rPr lang="nb-NO" sz="1600" dirty="0" smtClean="0"/>
              <a:t> </a:t>
            </a:r>
            <a:r>
              <a:rPr lang="nb-NO" sz="1600" dirty="0" err="1" smtClean="0"/>
              <a:t>rewrite</a:t>
            </a:r>
            <a:r>
              <a:rPr lang="nb-NO" sz="1600" dirty="0" smtClean="0"/>
              <a:t> CL1 </a:t>
            </a:r>
            <a:r>
              <a:rPr lang="nb-NO" sz="1600" dirty="0" err="1" smtClean="0"/>
              <a:t>on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following</a:t>
            </a:r>
            <a:r>
              <a:rPr lang="nb-NO" sz="1600" dirty="0" smtClean="0"/>
              <a:t> form:</a:t>
            </a: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118348"/>
              </p:ext>
            </p:extLst>
          </p:nvPr>
        </p:nvGraphicFramePr>
        <p:xfrm>
          <a:off x="1738313" y="1844675"/>
          <a:ext cx="4730750" cy="481013"/>
        </p:xfrm>
        <a:graphic>
          <a:graphicData uri="http://schemas.openxmlformats.org/presentationml/2006/ole">
            <p:oleObj spid="_x0000_s7266" name="Equation" r:id="rId3" imgW="2374560" imgH="241200" progId="Equation.3">
              <p:embed/>
            </p:oleObj>
          </a:graphicData>
        </a:graphic>
      </p:graphicFrame>
      <p:sp>
        <p:nvSpPr>
          <p:cNvPr id="10" name="TekstSylinder 9"/>
          <p:cNvSpPr txBox="1"/>
          <p:nvPr/>
        </p:nvSpPr>
        <p:spPr>
          <a:xfrm>
            <a:off x="926010" y="2348880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nb-NO" sz="1600" dirty="0" smtClean="0"/>
              <a:t>Thus, </a:t>
            </a:r>
            <a:r>
              <a:rPr lang="nb-NO" sz="1600" dirty="0" err="1" smtClean="0"/>
              <a:t>we</a:t>
            </a:r>
            <a:r>
              <a:rPr lang="nb-NO" sz="1600" dirty="0" smtClean="0"/>
              <a:t> </a:t>
            </a:r>
            <a:r>
              <a:rPr lang="nb-NO" sz="1600" dirty="0" err="1" smtClean="0"/>
              <a:t>could</a:t>
            </a:r>
            <a:r>
              <a:rPr lang="nb-NO" sz="1600" dirty="0" smtClean="0"/>
              <a:t> </a:t>
            </a:r>
            <a:r>
              <a:rPr lang="nb-NO" sz="1600" dirty="0" err="1" smtClean="0"/>
              <a:t>use</a:t>
            </a:r>
            <a:r>
              <a:rPr lang="nb-NO" sz="1600" dirty="0" smtClean="0"/>
              <a:t> </a:t>
            </a:r>
            <a:r>
              <a:rPr lang="nb-NO" sz="1600" dirty="0" err="1" smtClean="0"/>
              <a:t>observed</a:t>
            </a:r>
            <a:r>
              <a:rPr lang="nb-NO" sz="1600" dirty="0" smtClean="0"/>
              <a:t> ratios C</a:t>
            </a:r>
            <a:r>
              <a:rPr lang="nb-NO" sz="1050" dirty="0" smtClean="0"/>
              <a:t>ij+1</a:t>
            </a:r>
            <a:r>
              <a:rPr lang="nb-NO" sz="1600" dirty="0" smtClean="0"/>
              <a:t>/</a:t>
            </a:r>
            <a:r>
              <a:rPr lang="nb-NO" sz="1600" dirty="0" err="1" smtClean="0"/>
              <a:t>C</a:t>
            </a:r>
            <a:r>
              <a:rPr lang="nb-NO" sz="1050" dirty="0" err="1" smtClean="0"/>
              <a:t>ij</a:t>
            </a:r>
            <a:r>
              <a:rPr lang="nb-NO" sz="1600" dirty="0" smtClean="0"/>
              <a:t> as </a:t>
            </a:r>
            <a:r>
              <a:rPr lang="nb-NO" sz="1600" dirty="0" err="1" smtClean="0"/>
              <a:t>unbiased</a:t>
            </a:r>
            <a:r>
              <a:rPr lang="nb-NO" sz="1600" dirty="0" smtClean="0"/>
              <a:t> estimators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f</a:t>
            </a:r>
            <a:r>
              <a:rPr lang="nb-NO" sz="1100" dirty="0" err="1" smtClean="0"/>
              <a:t>j</a:t>
            </a:r>
            <a:r>
              <a:rPr lang="nb-NO" sz="1600" dirty="0" smtClean="0"/>
              <a:t>. </a:t>
            </a:r>
            <a:r>
              <a:rPr lang="nb-NO" sz="1600" dirty="0" err="1" smtClean="0"/>
              <a:t>Before</a:t>
            </a:r>
            <a:r>
              <a:rPr lang="nb-NO" sz="1600" dirty="0" smtClean="0"/>
              <a:t> </a:t>
            </a:r>
            <a:r>
              <a:rPr lang="nb-NO" sz="1600" dirty="0" err="1" smtClean="0"/>
              <a:t>combining</a:t>
            </a:r>
            <a:r>
              <a:rPr lang="nb-NO" sz="1600" dirty="0" smtClean="0"/>
              <a:t> </a:t>
            </a:r>
            <a:r>
              <a:rPr lang="nb-NO" sz="1600" dirty="0" err="1" smtClean="0"/>
              <a:t>estimates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same </a:t>
            </a:r>
            <a:r>
              <a:rPr lang="nb-NO" sz="1600" dirty="0" err="1" smtClean="0"/>
              <a:t>f</a:t>
            </a:r>
            <a:r>
              <a:rPr lang="nb-NO" sz="1200" dirty="0" err="1" smtClean="0"/>
              <a:t>j</a:t>
            </a:r>
            <a:r>
              <a:rPr lang="nb-NO" sz="1600" dirty="0" smtClean="0"/>
              <a:t> </a:t>
            </a:r>
            <a:r>
              <a:rPr lang="nb-NO" sz="1600" dirty="0" err="1" smtClean="0"/>
              <a:t>we</a:t>
            </a:r>
            <a:r>
              <a:rPr lang="nb-NO" sz="1600" dirty="0" smtClean="0"/>
              <a:t> make a </a:t>
            </a:r>
            <a:r>
              <a:rPr lang="nb-NO" sz="1600" dirty="0" err="1" smtClean="0"/>
              <a:t>further</a:t>
            </a:r>
            <a:r>
              <a:rPr lang="nb-NO" sz="1600" dirty="0" smtClean="0"/>
              <a:t> </a:t>
            </a:r>
            <a:r>
              <a:rPr lang="nb-NO" sz="1600" dirty="0" err="1" smtClean="0"/>
              <a:t>assumption</a:t>
            </a:r>
            <a:r>
              <a:rPr lang="nb-NO" sz="1600" dirty="0" smtClean="0"/>
              <a:t>, </a:t>
            </a:r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38939066"/>
              </p:ext>
            </p:extLst>
          </p:nvPr>
        </p:nvGraphicFramePr>
        <p:xfrm>
          <a:off x="1763688" y="3140968"/>
          <a:ext cx="4959350" cy="506413"/>
        </p:xfrm>
        <a:graphic>
          <a:graphicData uri="http://schemas.openxmlformats.org/presentationml/2006/ole">
            <p:oleObj spid="_x0000_s7267" name="Equation" r:id="rId4" imgW="2489040" imgH="253800" progId="Equation.3">
              <p:embed/>
            </p:oleObj>
          </a:graphicData>
        </a:graphic>
      </p:graphicFrame>
      <p:sp>
        <p:nvSpPr>
          <p:cNvPr id="12" name="TekstSylinder 11"/>
          <p:cNvSpPr txBox="1"/>
          <p:nvPr/>
        </p:nvSpPr>
        <p:spPr>
          <a:xfrm>
            <a:off x="1016362" y="3789040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nb-NO" sz="1600" dirty="0" err="1" smtClean="0"/>
              <a:t>Observe</a:t>
            </a:r>
            <a:r>
              <a:rPr lang="nb-NO" sz="1600" dirty="0" smtClean="0"/>
              <a:t> </a:t>
            </a:r>
            <a:r>
              <a:rPr lang="nb-NO" sz="1600" dirty="0" err="1" smtClean="0"/>
              <a:t>that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last </a:t>
            </a:r>
            <a:r>
              <a:rPr lang="nb-NO" sz="1600" dirty="0" err="1" smtClean="0"/>
              <a:t>factor</a:t>
            </a:r>
            <a:r>
              <a:rPr lang="nb-NO" sz="1600" dirty="0" smtClean="0"/>
              <a:t> in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variance</a:t>
            </a:r>
            <a:r>
              <a:rPr lang="nb-NO" sz="1600" dirty="0" smtClean="0"/>
              <a:t> is </a:t>
            </a:r>
            <a:r>
              <a:rPr lang="nb-NO" sz="1600" dirty="0" err="1" smtClean="0"/>
              <a:t>no</a:t>
            </a:r>
            <a:r>
              <a:rPr lang="nb-NO" sz="1600" dirty="0" smtClean="0"/>
              <a:t> </a:t>
            </a:r>
            <a:r>
              <a:rPr lang="nb-NO" sz="1600" dirty="0" err="1" smtClean="0"/>
              <a:t>depending</a:t>
            </a:r>
            <a:r>
              <a:rPr lang="nb-NO" sz="1600" dirty="0" smtClean="0"/>
              <a:t> </a:t>
            </a:r>
            <a:r>
              <a:rPr lang="nb-NO" sz="1600" dirty="0" err="1" smtClean="0"/>
              <a:t>on</a:t>
            </a:r>
            <a:r>
              <a:rPr lang="nb-NO" sz="1600" dirty="0" smtClean="0"/>
              <a:t> </a:t>
            </a:r>
            <a:r>
              <a:rPr lang="nb-NO" sz="1600" dirty="0" err="1" smtClean="0"/>
              <a:t>accident</a:t>
            </a:r>
            <a:r>
              <a:rPr lang="nb-NO" sz="1600" dirty="0" smtClean="0"/>
              <a:t> </a:t>
            </a:r>
            <a:r>
              <a:rPr lang="nb-NO" sz="1600" dirty="0" err="1" smtClean="0"/>
              <a:t>year</a:t>
            </a:r>
            <a:r>
              <a:rPr lang="nb-NO" sz="1600" dirty="0" smtClean="0"/>
              <a:t>. </a:t>
            </a:r>
            <a:r>
              <a:rPr lang="nb-NO" sz="1600" dirty="0" err="1" smtClean="0"/>
              <a:t>We</a:t>
            </a:r>
            <a:r>
              <a:rPr lang="nb-NO" sz="1600" dirty="0" smtClean="0"/>
              <a:t> </a:t>
            </a:r>
            <a:r>
              <a:rPr lang="nb-NO" sz="1600" dirty="0" err="1" smtClean="0"/>
              <a:t>also</a:t>
            </a:r>
            <a:r>
              <a:rPr lang="nb-NO" sz="1600" dirty="0" smtClean="0"/>
              <a:t> </a:t>
            </a:r>
            <a:r>
              <a:rPr lang="nb-NO" sz="1600" dirty="0" err="1" smtClean="0"/>
              <a:t>need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following</a:t>
            </a:r>
            <a:r>
              <a:rPr lang="nb-NO" sz="1600" dirty="0" smtClean="0"/>
              <a:t> Lemma</a:t>
            </a:r>
          </a:p>
        </p:txBody>
      </p:sp>
      <p:grpSp>
        <p:nvGrpSpPr>
          <p:cNvPr id="13" name="Gruppe 12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14" name="Avrundet rektangel 13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15" name="Avrundet rektangel 14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6" name="Avrundet rektangel 15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17" name="Avrundet rektangel 16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18" name="Avrundet rektangel 17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19" name="Ellipse 18"/>
          <p:cNvSpPr/>
          <p:nvPr/>
        </p:nvSpPr>
        <p:spPr>
          <a:xfrm>
            <a:off x="7427168" y="367220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59704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kstSylinder 19"/>
          <p:cNvSpPr txBox="1"/>
          <p:nvPr/>
        </p:nvSpPr>
        <p:spPr>
          <a:xfrm>
            <a:off x="1331640" y="1148114"/>
            <a:ext cx="7344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/>
              <a:t>N</a:t>
            </a:r>
            <a:r>
              <a:rPr lang="nb-NO" sz="1200" dirty="0" smtClean="0"/>
              <a:t>on-</a:t>
            </a:r>
            <a:r>
              <a:rPr lang="nb-NO" sz="1200" dirty="0" err="1" smtClean="0"/>
              <a:t>life</a:t>
            </a:r>
            <a:r>
              <a:rPr lang="nb-NO" sz="1200" dirty="0" smtClean="0"/>
              <a:t> </a:t>
            </a:r>
            <a:r>
              <a:rPr lang="nb-NO" sz="1200" dirty="0" err="1" smtClean="0"/>
              <a:t>insurance</a:t>
            </a:r>
            <a:r>
              <a:rPr lang="nb-NO" sz="1200" dirty="0" smtClean="0"/>
              <a:t> from a </a:t>
            </a:r>
            <a:r>
              <a:rPr lang="nb-NO" sz="1200" dirty="0" err="1" smtClean="0"/>
              <a:t>financial</a:t>
            </a:r>
            <a:r>
              <a:rPr lang="nb-NO" sz="1200" dirty="0" smtClean="0"/>
              <a:t> </a:t>
            </a:r>
            <a:r>
              <a:rPr lang="nb-NO" sz="1200" dirty="0" err="1" smtClean="0"/>
              <a:t>perspective</a:t>
            </a:r>
            <a:r>
              <a:rPr lang="nb-NO" sz="1200" dirty="0" smtClean="0"/>
              <a:t>: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/>
              <a:t>	</a:t>
            </a:r>
            <a:r>
              <a:rPr lang="nb-NO" sz="1200" dirty="0" smtClean="0"/>
              <a:t>for a </a:t>
            </a:r>
            <a:r>
              <a:rPr lang="nb-NO" sz="1200" dirty="0" err="1" smtClean="0"/>
              <a:t>premium</a:t>
            </a:r>
            <a:r>
              <a:rPr lang="nb-NO" sz="1200" dirty="0" smtClean="0"/>
              <a:t> an </a:t>
            </a:r>
            <a:r>
              <a:rPr lang="nb-NO" sz="1200" dirty="0" err="1" smtClean="0"/>
              <a:t>insurance</a:t>
            </a:r>
            <a:r>
              <a:rPr lang="nb-NO" sz="1200" dirty="0" smtClean="0"/>
              <a:t> </a:t>
            </a:r>
            <a:r>
              <a:rPr lang="nb-NO" sz="1200" dirty="0" err="1" smtClean="0"/>
              <a:t>company</a:t>
            </a:r>
            <a:r>
              <a:rPr lang="nb-NO" sz="1200" dirty="0" smtClean="0"/>
              <a:t> </a:t>
            </a:r>
            <a:r>
              <a:rPr lang="nb-NO" sz="1200" dirty="0" err="1" smtClean="0"/>
              <a:t>commits</a:t>
            </a:r>
            <a:r>
              <a:rPr lang="nb-NO" sz="1200" dirty="0" smtClean="0"/>
              <a:t> </a:t>
            </a:r>
            <a:r>
              <a:rPr lang="nb-NO" sz="1200" dirty="0" err="1" smtClean="0"/>
              <a:t>itself</a:t>
            </a:r>
            <a:r>
              <a:rPr lang="nb-NO" sz="1200" dirty="0" smtClean="0"/>
              <a:t> to </a:t>
            </a:r>
            <a:r>
              <a:rPr lang="nb-NO" sz="1200" dirty="0" err="1" smtClean="0"/>
              <a:t>pay</a:t>
            </a:r>
            <a:r>
              <a:rPr lang="nb-NO" sz="1200" dirty="0" smtClean="0"/>
              <a:t> a sum </a:t>
            </a:r>
            <a:r>
              <a:rPr lang="nb-NO" sz="1200" dirty="0" err="1" smtClean="0"/>
              <a:t>if</a:t>
            </a:r>
            <a:r>
              <a:rPr lang="nb-NO" sz="1200" dirty="0" smtClean="0"/>
              <a:t> an </a:t>
            </a:r>
            <a:r>
              <a:rPr lang="nb-NO" sz="1200" dirty="0" err="1" smtClean="0"/>
              <a:t>event</a:t>
            </a:r>
            <a:r>
              <a:rPr lang="nb-NO" sz="1200" dirty="0" smtClean="0"/>
              <a:t> has 	</a:t>
            </a:r>
            <a:r>
              <a:rPr lang="nb-NO" sz="1200" dirty="0" err="1" smtClean="0"/>
              <a:t>occured</a:t>
            </a:r>
            <a:endParaRPr lang="nb-NO" sz="1200" dirty="0" smtClean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848699" cy="936203"/>
          </a:xfrm>
        </p:spPr>
        <p:txBody>
          <a:bodyPr>
            <a:normAutofit/>
          </a:bodyPr>
          <a:lstStyle/>
          <a:p>
            <a:r>
              <a:rPr lang="nb-NO" sz="2800" dirty="0" err="1" smtClean="0"/>
              <a:t>Introduction</a:t>
            </a:r>
            <a:r>
              <a:rPr lang="nb-NO" sz="2800" dirty="0" smtClean="0"/>
              <a:t> to </a:t>
            </a:r>
            <a:r>
              <a:rPr lang="nb-NO" sz="2800" dirty="0" err="1" smtClean="0"/>
              <a:t>reserving</a:t>
            </a:r>
            <a:endParaRPr lang="nb-NO" sz="2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2</a:t>
            </a:fld>
            <a:endParaRPr lang="nb-NO" dirty="0"/>
          </a:p>
        </p:txBody>
      </p:sp>
      <p:cxnSp>
        <p:nvCxnSpPr>
          <p:cNvPr id="7" name="Rett pil 6"/>
          <p:cNvCxnSpPr/>
          <p:nvPr/>
        </p:nvCxnSpPr>
        <p:spPr>
          <a:xfrm>
            <a:off x="1187624" y="2477287"/>
            <a:ext cx="38884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tt pil 11"/>
          <p:cNvCxnSpPr/>
          <p:nvPr/>
        </p:nvCxnSpPr>
        <p:spPr>
          <a:xfrm flipV="1">
            <a:off x="1331640" y="249289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tt linje 13"/>
          <p:cNvCxnSpPr/>
          <p:nvPr/>
        </p:nvCxnSpPr>
        <p:spPr>
          <a:xfrm>
            <a:off x="1835696" y="2376401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linje 14"/>
          <p:cNvCxnSpPr/>
          <p:nvPr/>
        </p:nvCxnSpPr>
        <p:spPr>
          <a:xfrm>
            <a:off x="4716016" y="2367775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tt linje 15"/>
          <p:cNvCxnSpPr/>
          <p:nvPr/>
        </p:nvCxnSpPr>
        <p:spPr>
          <a:xfrm>
            <a:off x="6095600" y="263691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Høyre klammeparentes 17"/>
          <p:cNvSpPr/>
          <p:nvPr/>
        </p:nvSpPr>
        <p:spPr>
          <a:xfrm rot="5400000">
            <a:off x="3131840" y="1268760"/>
            <a:ext cx="288032" cy="28803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TekstSylinder 18"/>
          <p:cNvSpPr txBox="1"/>
          <p:nvPr/>
        </p:nvSpPr>
        <p:spPr>
          <a:xfrm>
            <a:off x="3131840" y="2922770"/>
            <a:ext cx="33073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Contract</a:t>
            </a:r>
            <a:r>
              <a:rPr lang="nb-NO" sz="1200" dirty="0" smtClean="0"/>
              <a:t> </a:t>
            </a:r>
            <a:r>
              <a:rPr lang="nb-NO" sz="1200" dirty="0" err="1" smtClean="0"/>
              <a:t>period</a:t>
            </a:r>
            <a:r>
              <a:rPr lang="nb-NO" sz="1200" dirty="0" smtClean="0"/>
              <a:t>, in </a:t>
            </a:r>
            <a:r>
              <a:rPr lang="nb-NO" sz="1200" dirty="0" err="1" smtClean="0"/>
              <a:t>which</a:t>
            </a:r>
            <a:endParaRPr lang="nb-NO" sz="1200" dirty="0" smtClean="0"/>
          </a:p>
          <a:p>
            <a: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b-NO" sz="1200" dirty="0" err="1" smtClean="0"/>
              <a:t>premium</a:t>
            </a:r>
            <a:r>
              <a:rPr lang="nb-NO" sz="1200" dirty="0" smtClean="0"/>
              <a:t> is </a:t>
            </a:r>
            <a:r>
              <a:rPr lang="nb-NO" sz="1200" dirty="0" err="1" smtClean="0"/>
              <a:t>earned</a:t>
            </a:r>
            <a:endParaRPr lang="nb-NO" sz="1200" dirty="0" smtClean="0"/>
          </a:p>
          <a:p>
            <a: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b-NO" sz="1200" dirty="0" err="1" smtClean="0"/>
              <a:t>claims</a:t>
            </a:r>
            <a:r>
              <a:rPr lang="nb-NO" sz="1200" dirty="0" smtClean="0"/>
              <a:t> </a:t>
            </a:r>
            <a:r>
              <a:rPr lang="nb-NO" sz="1200" dirty="0" err="1" smtClean="0"/>
              <a:t>might</a:t>
            </a:r>
            <a:r>
              <a:rPr lang="nb-NO" sz="1200" dirty="0" smtClean="0"/>
              <a:t> </a:t>
            </a:r>
            <a:r>
              <a:rPr lang="nb-NO" sz="1200" dirty="0" err="1" smtClean="0"/>
              <a:t>occur</a:t>
            </a:r>
            <a:endParaRPr lang="nb-NO" sz="1200" dirty="0" smtClean="0"/>
          </a:p>
          <a:p>
            <a: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b-NO" sz="1200" dirty="0" err="1" smtClean="0"/>
              <a:t>Incurred</a:t>
            </a:r>
            <a:r>
              <a:rPr lang="nb-NO" sz="1200" dirty="0" smtClean="0"/>
              <a:t> </a:t>
            </a:r>
            <a:r>
              <a:rPr lang="nb-NO" sz="1200" dirty="0" err="1" smtClean="0"/>
              <a:t>claims</a:t>
            </a:r>
            <a:r>
              <a:rPr lang="nb-NO" sz="1200" dirty="0" smtClean="0"/>
              <a:t> </a:t>
            </a:r>
            <a:r>
              <a:rPr lang="nb-NO" sz="1200" dirty="0" err="1" smtClean="0"/>
              <a:t>will</a:t>
            </a:r>
            <a:r>
              <a:rPr lang="nb-NO" sz="1200" dirty="0" smtClean="0"/>
              <a:t> be </a:t>
            </a:r>
            <a:r>
              <a:rPr lang="nb-NO" sz="1200" dirty="0" err="1" smtClean="0"/>
              <a:t>reported</a:t>
            </a:r>
            <a:r>
              <a:rPr lang="nb-NO" sz="1200" dirty="0" smtClean="0"/>
              <a:t> and </a:t>
            </a:r>
            <a:r>
              <a:rPr lang="nb-NO" sz="1200" dirty="0" err="1" smtClean="0"/>
              <a:t>settled</a:t>
            </a:r>
            <a:endParaRPr lang="nb-NO" sz="1200" dirty="0" smtClean="0"/>
          </a:p>
        </p:txBody>
      </p:sp>
      <p:sp>
        <p:nvSpPr>
          <p:cNvPr id="21" name="TekstSylinder 20"/>
          <p:cNvSpPr txBox="1"/>
          <p:nvPr/>
        </p:nvSpPr>
        <p:spPr>
          <a:xfrm>
            <a:off x="644344" y="2636912"/>
            <a:ext cx="1191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Policy holder 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signs</a:t>
            </a:r>
            <a:r>
              <a:rPr lang="nb-NO" sz="1200" dirty="0" smtClean="0"/>
              <a:t> up for an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insurance</a:t>
            </a:r>
            <a:endParaRPr lang="nb-NO" sz="1200" dirty="0" smtClean="0"/>
          </a:p>
        </p:txBody>
      </p:sp>
      <p:cxnSp>
        <p:nvCxnSpPr>
          <p:cNvPr id="22" name="Rett pil 21"/>
          <p:cNvCxnSpPr/>
          <p:nvPr/>
        </p:nvCxnSpPr>
        <p:spPr>
          <a:xfrm flipV="1">
            <a:off x="1763688" y="2492896"/>
            <a:ext cx="0" cy="11367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Sylinder 23"/>
          <p:cNvSpPr txBox="1"/>
          <p:nvPr/>
        </p:nvSpPr>
        <p:spPr>
          <a:xfrm>
            <a:off x="683568" y="3356992"/>
            <a:ext cx="1625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Policy holder 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pays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</a:t>
            </a:r>
            <a:r>
              <a:rPr lang="nb-NO" sz="1200" dirty="0" smtClean="0"/>
              <a:t>.</a:t>
            </a:r>
          </a:p>
        </p:txBody>
      </p:sp>
      <p:sp>
        <p:nvSpPr>
          <p:cNvPr id="29" name="TekstSylinder 28"/>
          <p:cNvSpPr txBox="1"/>
          <p:nvPr/>
        </p:nvSpPr>
        <p:spPr>
          <a:xfrm>
            <a:off x="1496073" y="4437112"/>
            <a:ext cx="46975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Issues</a:t>
            </a:r>
            <a:r>
              <a:rPr lang="nb-NO" sz="1200" dirty="0" smtClean="0"/>
              <a:t> </a:t>
            </a:r>
            <a:r>
              <a:rPr lang="nb-NO" sz="1200" dirty="0" err="1" smtClean="0"/>
              <a:t>that</a:t>
            </a:r>
            <a:r>
              <a:rPr lang="nb-NO" sz="1200" dirty="0" smtClean="0"/>
              <a:t> </a:t>
            </a:r>
            <a:r>
              <a:rPr lang="nb-NO" sz="1200" dirty="0" err="1" smtClean="0"/>
              <a:t>need</a:t>
            </a:r>
            <a:r>
              <a:rPr lang="nb-NO" sz="1200" dirty="0" smtClean="0"/>
              <a:t> to be </a:t>
            </a:r>
            <a:r>
              <a:rPr lang="nb-NO" sz="1200" dirty="0" err="1" smtClean="0"/>
              <a:t>solved</a:t>
            </a:r>
            <a:r>
              <a:rPr lang="nb-NO" sz="1200" dirty="0" smtClean="0"/>
              <a:t>:</a:t>
            </a:r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smtClean="0"/>
              <a:t>How </a:t>
            </a:r>
            <a:r>
              <a:rPr lang="nb-NO" sz="1200" dirty="0" err="1" smtClean="0"/>
              <a:t>much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</a:t>
            </a:r>
            <a:r>
              <a:rPr lang="nb-NO" sz="1200" dirty="0" smtClean="0"/>
              <a:t> is </a:t>
            </a:r>
            <a:r>
              <a:rPr lang="nb-NO" sz="1200" dirty="0" err="1" smtClean="0"/>
              <a:t>earned</a:t>
            </a:r>
            <a:r>
              <a:rPr lang="nb-NO" sz="1200" dirty="0" smtClean="0"/>
              <a:t>?</a:t>
            </a:r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smtClean="0"/>
              <a:t>How </a:t>
            </a:r>
            <a:r>
              <a:rPr lang="nb-NO" sz="1200" dirty="0" err="1" smtClean="0"/>
              <a:t>much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</a:t>
            </a:r>
            <a:r>
              <a:rPr lang="nb-NO" sz="1200" dirty="0" smtClean="0"/>
              <a:t> is </a:t>
            </a:r>
            <a:r>
              <a:rPr lang="nb-NO" sz="1200" dirty="0" err="1" smtClean="0"/>
              <a:t>unearned</a:t>
            </a:r>
            <a:r>
              <a:rPr lang="nb-NO" sz="1200" dirty="0" smtClean="0"/>
              <a:t>?</a:t>
            </a:r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smtClean="0"/>
              <a:t>How do </a:t>
            </a:r>
            <a:r>
              <a:rPr lang="nb-NO" sz="1200" dirty="0" err="1" smtClean="0"/>
              <a:t>we</a:t>
            </a:r>
            <a:r>
              <a:rPr lang="nb-NO" sz="1200" dirty="0" smtClean="0"/>
              <a:t> </a:t>
            </a:r>
            <a:r>
              <a:rPr lang="nb-NO" sz="1200" dirty="0" err="1" smtClean="0"/>
              <a:t>measure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number</a:t>
            </a:r>
            <a:r>
              <a:rPr lang="nb-NO" sz="1200" dirty="0" smtClean="0"/>
              <a:t> and </a:t>
            </a:r>
            <a:r>
              <a:rPr lang="nb-NO" sz="1200" dirty="0" err="1" smtClean="0"/>
              <a:t>size</a:t>
            </a:r>
            <a:r>
              <a:rPr lang="nb-NO" sz="1200" dirty="0" smtClean="0"/>
              <a:t> </a:t>
            </a:r>
            <a:r>
              <a:rPr lang="nb-NO" sz="1200" dirty="0" err="1" smtClean="0"/>
              <a:t>of</a:t>
            </a:r>
            <a:r>
              <a:rPr lang="nb-NO" sz="1200" dirty="0" smtClean="0"/>
              <a:t> </a:t>
            </a:r>
            <a:r>
              <a:rPr lang="nb-NO" sz="1200" dirty="0" err="1" smtClean="0"/>
              <a:t>unknown</a:t>
            </a:r>
            <a:r>
              <a:rPr lang="nb-NO" sz="1200" dirty="0" smtClean="0"/>
              <a:t> </a:t>
            </a:r>
            <a:r>
              <a:rPr lang="nb-NO" sz="1200" dirty="0" err="1" smtClean="0"/>
              <a:t>claims</a:t>
            </a:r>
            <a:r>
              <a:rPr lang="nb-NO" sz="1200" dirty="0" smtClean="0"/>
              <a:t>?</a:t>
            </a:r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smtClean="0"/>
              <a:t>How do </a:t>
            </a:r>
            <a:r>
              <a:rPr lang="nb-NO" sz="1200" dirty="0" err="1" smtClean="0"/>
              <a:t>we</a:t>
            </a:r>
            <a:r>
              <a:rPr lang="nb-NO" sz="1200" dirty="0" smtClean="0"/>
              <a:t> </a:t>
            </a:r>
            <a:r>
              <a:rPr lang="nb-NO" sz="1200" dirty="0" err="1" smtClean="0"/>
              <a:t>know</a:t>
            </a:r>
            <a:r>
              <a:rPr lang="nb-NO" sz="1200" dirty="0" smtClean="0"/>
              <a:t> </a:t>
            </a:r>
            <a:r>
              <a:rPr lang="nb-NO" sz="1200" dirty="0" err="1" smtClean="0"/>
              <a:t>if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reserves </a:t>
            </a:r>
            <a:r>
              <a:rPr lang="nb-NO" sz="1200" dirty="0" err="1" smtClean="0"/>
              <a:t>on</a:t>
            </a:r>
            <a:r>
              <a:rPr lang="nb-NO" sz="1200" dirty="0" smtClean="0"/>
              <a:t> </a:t>
            </a:r>
            <a:r>
              <a:rPr lang="nb-NO" sz="1200" dirty="0" err="1" smtClean="0"/>
              <a:t>known</a:t>
            </a:r>
            <a:r>
              <a:rPr lang="nb-NO" sz="1200" dirty="0" smtClean="0"/>
              <a:t> </a:t>
            </a:r>
            <a:r>
              <a:rPr lang="nb-NO" sz="1200" dirty="0" err="1" smtClean="0"/>
              <a:t>claims</a:t>
            </a:r>
            <a:r>
              <a:rPr lang="nb-NO" sz="1200" dirty="0" smtClean="0"/>
              <a:t> </a:t>
            </a:r>
            <a:r>
              <a:rPr lang="nb-NO" sz="1200" dirty="0" err="1" smtClean="0"/>
              <a:t>are</a:t>
            </a:r>
            <a:r>
              <a:rPr lang="nb-NO" sz="1200" dirty="0" smtClean="0"/>
              <a:t> </a:t>
            </a:r>
            <a:r>
              <a:rPr lang="nb-NO" sz="1200" dirty="0" err="1" smtClean="0"/>
              <a:t>sufficient</a:t>
            </a:r>
            <a:r>
              <a:rPr lang="nb-NO" sz="1200" dirty="0" smtClean="0"/>
              <a:t>?</a:t>
            </a:r>
          </a:p>
        </p:txBody>
      </p:sp>
      <p:cxnSp>
        <p:nvCxnSpPr>
          <p:cNvPr id="30" name="Rett pil 29"/>
          <p:cNvCxnSpPr/>
          <p:nvPr/>
        </p:nvCxnSpPr>
        <p:spPr>
          <a:xfrm flipV="1">
            <a:off x="2861357" y="3004659"/>
            <a:ext cx="0" cy="557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uppe 48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53" name="Avrundet rektangel 52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54" name="Avrundet rektangel 53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55" name="Avrundet rektangel 54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57" name="Avrundet rektangel 56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61" name="Avrundet rektangel 60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62" name="Ellipse 61"/>
          <p:cNvSpPr/>
          <p:nvPr/>
        </p:nvSpPr>
        <p:spPr>
          <a:xfrm>
            <a:off x="7427168" y="116632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73670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848699" cy="431701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Chain ladder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20</a:t>
            </a:fld>
            <a:endParaRPr lang="nb-NO" dirty="0"/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72312802"/>
              </p:ext>
            </p:extLst>
          </p:nvPr>
        </p:nvGraphicFramePr>
        <p:xfrm>
          <a:off x="1115616" y="1017588"/>
          <a:ext cx="6503988" cy="5365750"/>
        </p:xfrm>
        <a:graphic>
          <a:graphicData uri="http://schemas.openxmlformats.org/presentationml/2006/ole">
            <p:oleObj spid="_x0000_s8242" name="Equation" r:id="rId3" imgW="3263760" imgH="2692080" progId="Equation.3">
              <p:embed/>
            </p:oleObj>
          </a:graphicData>
        </a:graphic>
      </p:graphicFrame>
      <p:grpSp>
        <p:nvGrpSpPr>
          <p:cNvPr id="7" name="Gruppe 6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8" name="Avrundet rektangel 7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9" name="Avrundet rektangel 8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0" name="Avrundet rektangel 9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11" name="Avrundet rektangel 10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12" name="Avrundet rektangel 11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14" name="Ellipse 13"/>
          <p:cNvSpPr/>
          <p:nvPr/>
        </p:nvSpPr>
        <p:spPr>
          <a:xfrm>
            <a:off x="7427168" y="367220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33934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848699" cy="431701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Chain ladder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21</a:t>
            </a:fld>
            <a:endParaRPr lang="nb-NO" dirty="0"/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86923205"/>
              </p:ext>
            </p:extLst>
          </p:nvPr>
        </p:nvGraphicFramePr>
        <p:xfrm>
          <a:off x="1475656" y="1340768"/>
          <a:ext cx="4806950" cy="860425"/>
        </p:xfrm>
        <a:graphic>
          <a:graphicData uri="http://schemas.openxmlformats.org/presentationml/2006/ole">
            <p:oleObj spid="_x0000_s9362" name="Equation" r:id="rId3" imgW="2412720" imgH="431640" progId="Equation.3">
              <p:embed/>
            </p:oleObj>
          </a:graphicData>
        </a:graphic>
      </p:graphicFrame>
      <p:sp>
        <p:nvSpPr>
          <p:cNvPr id="7" name="TekstSylinder 6"/>
          <p:cNvSpPr txBox="1"/>
          <p:nvPr/>
        </p:nvSpPr>
        <p:spPr>
          <a:xfrm>
            <a:off x="827584" y="955456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nb-NO" sz="1600" dirty="0" err="1" smtClean="0"/>
              <a:t>Proof</a:t>
            </a:r>
            <a:r>
              <a:rPr lang="nb-NO" sz="1600" dirty="0" smtClean="0"/>
              <a:t>: Form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Lagrangian</a:t>
            </a:r>
            <a:endParaRPr lang="nb-NO" sz="1600" dirty="0" smtClean="0"/>
          </a:p>
        </p:txBody>
      </p:sp>
      <p:sp>
        <p:nvSpPr>
          <p:cNvPr id="8" name="TekstSylinder 7"/>
          <p:cNvSpPr txBox="1"/>
          <p:nvPr/>
        </p:nvSpPr>
        <p:spPr>
          <a:xfrm>
            <a:off x="803611" y="2802414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nb-NO" sz="1600" dirty="0" err="1" smtClean="0"/>
              <a:t>Solve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system</a:t>
            </a:r>
          </a:p>
        </p:txBody>
      </p:sp>
      <p:sp>
        <p:nvSpPr>
          <p:cNvPr id="6" name="Venstre klammeparentes 5"/>
          <p:cNvSpPr/>
          <p:nvPr/>
        </p:nvSpPr>
        <p:spPr>
          <a:xfrm rot="-5400000">
            <a:off x="3943364" y="1753380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TekstSylinder 8"/>
          <p:cNvSpPr txBox="1"/>
          <p:nvPr/>
        </p:nvSpPr>
        <p:spPr>
          <a:xfrm>
            <a:off x="3563888" y="2422066"/>
            <a:ext cx="3054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Var 	, </a:t>
            </a:r>
            <a:r>
              <a:rPr lang="nb-NO" sz="1200" dirty="0" err="1" smtClean="0"/>
              <a:t>which</a:t>
            </a:r>
            <a:r>
              <a:rPr lang="nb-NO" sz="1200" dirty="0" smtClean="0"/>
              <a:t> </a:t>
            </a:r>
            <a:r>
              <a:rPr lang="nb-NO" sz="1200" dirty="0" err="1" smtClean="0"/>
              <a:t>we</a:t>
            </a:r>
            <a:r>
              <a:rPr lang="nb-NO" sz="1200" dirty="0" smtClean="0"/>
              <a:t> </a:t>
            </a:r>
            <a:r>
              <a:rPr lang="nb-NO" sz="1200" dirty="0" err="1" smtClean="0"/>
              <a:t>want</a:t>
            </a:r>
            <a:r>
              <a:rPr lang="nb-NO" sz="1200" dirty="0" smtClean="0"/>
              <a:t> to </a:t>
            </a:r>
            <a:r>
              <a:rPr lang="nb-NO" sz="1200" dirty="0" err="1" smtClean="0"/>
              <a:t>minimize</a:t>
            </a:r>
            <a:r>
              <a:rPr lang="nb-NO" sz="1200" dirty="0" smtClean="0"/>
              <a:t> </a:t>
            </a:r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6970372"/>
              </p:ext>
            </p:extLst>
          </p:nvPr>
        </p:nvGraphicFramePr>
        <p:xfrm>
          <a:off x="3896143" y="2294124"/>
          <a:ext cx="675857" cy="547556"/>
        </p:xfrm>
        <a:graphic>
          <a:graphicData uri="http://schemas.openxmlformats.org/presentationml/2006/ole">
            <p:oleObj spid="_x0000_s9363" name="Equation" r:id="rId4" imgW="533160" imgH="431640" progId="Equation.3">
              <p:embed/>
            </p:oleObj>
          </a:graphicData>
        </a:graphic>
      </p:graphicFrame>
      <p:sp>
        <p:nvSpPr>
          <p:cNvPr id="12" name="Venstre klammeparentes 11"/>
          <p:cNvSpPr/>
          <p:nvPr/>
        </p:nvSpPr>
        <p:spPr>
          <a:xfrm rot="5400000">
            <a:off x="5549244" y="889284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TekstSylinder 13"/>
          <p:cNvSpPr txBox="1"/>
          <p:nvPr/>
        </p:nvSpPr>
        <p:spPr>
          <a:xfrm>
            <a:off x="5220072" y="991761"/>
            <a:ext cx="883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Constraint</a:t>
            </a:r>
            <a:endParaRPr lang="nb-NO" sz="1200" dirty="0" smtClean="0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96642210"/>
              </p:ext>
            </p:extLst>
          </p:nvPr>
        </p:nvGraphicFramePr>
        <p:xfrm>
          <a:off x="1350119" y="3284984"/>
          <a:ext cx="4427537" cy="1720850"/>
        </p:xfrm>
        <a:graphic>
          <a:graphicData uri="http://schemas.openxmlformats.org/presentationml/2006/ole">
            <p:oleObj spid="_x0000_s9364" name="Equation" r:id="rId5" imgW="2222280" imgH="863280" progId="Equation.3">
              <p:embed/>
            </p:oleObj>
          </a:graphicData>
        </a:graphic>
      </p:graphicFrame>
      <p:sp>
        <p:nvSpPr>
          <p:cNvPr id="15" name="TekstSylinder 14"/>
          <p:cNvSpPr txBox="1"/>
          <p:nvPr/>
        </p:nvSpPr>
        <p:spPr>
          <a:xfrm>
            <a:off x="6640753" y="3584049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(1)</a:t>
            </a:r>
          </a:p>
        </p:txBody>
      </p:sp>
      <p:sp>
        <p:nvSpPr>
          <p:cNvPr id="16" name="TekstSylinder 15"/>
          <p:cNvSpPr txBox="1"/>
          <p:nvPr/>
        </p:nvSpPr>
        <p:spPr>
          <a:xfrm>
            <a:off x="6648054" y="450912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(2)</a:t>
            </a:r>
          </a:p>
        </p:txBody>
      </p:sp>
      <p:grpSp>
        <p:nvGrpSpPr>
          <p:cNvPr id="17" name="Gruppe 16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18" name="Avrundet rektangel 17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19" name="Avrundet rektangel 18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20" name="Avrundet rektangel 19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21" name="Avrundet rektangel 20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22" name="Avrundet rektangel 21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23" name="Ellipse 22"/>
          <p:cNvSpPr/>
          <p:nvPr/>
        </p:nvSpPr>
        <p:spPr>
          <a:xfrm>
            <a:off x="7427168" y="367220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84637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848699" cy="431701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Chain ladder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22</a:t>
            </a:fld>
            <a:endParaRPr lang="nb-NO" dirty="0"/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76626717"/>
              </p:ext>
            </p:extLst>
          </p:nvPr>
        </p:nvGraphicFramePr>
        <p:xfrm>
          <a:off x="1619672" y="1340768"/>
          <a:ext cx="4376737" cy="1771650"/>
        </p:xfrm>
        <a:graphic>
          <a:graphicData uri="http://schemas.openxmlformats.org/presentationml/2006/ole">
            <p:oleObj spid="_x0000_s10338" name="Equation" r:id="rId3" imgW="2197080" imgH="888840" progId="Equation.3">
              <p:embed/>
            </p:oleObj>
          </a:graphicData>
        </a:graphic>
      </p:graphicFrame>
      <p:sp>
        <p:nvSpPr>
          <p:cNvPr id="7" name="TekstSylinder 6"/>
          <p:cNvSpPr txBox="1"/>
          <p:nvPr/>
        </p:nvSpPr>
        <p:spPr>
          <a:xfrm>
            <a:off x="827584" y="955456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nb-NO" sz="1600" dirty="0" err="1" smtClean="0"/>
              <a:t>Proof</a:t>
            </a:r>
            <a:r>
              <a:rPr lang="nb-NO" sz="1600" dirty="0" smtClean="0"/>
              <a:t>: </a:t>
            </a:r>
            <a:r>
              <a:rPr lang="nb-NO" sz="1600" dirty="0" err="1" smtClean="0"/>
              <a:t>Starting</a:t>
            </a:r>
            <a:r>
              <a:rPr lang="nb-NO" sz="1600" dirty="0" smtClean="0"/>
              <a:t> </a:t>
            </a:r>
            <a:r>
              <a:rPr lang="nb-NO" sz="1600" dirty="0" err="1" smtClean="0"/>
              <a:t>with</a:t>
            </a:r>
            <a:r>
              <a:rPr lang="nb-NO" sz="1600" dirty="0" smtClean="0"/>
              <a:t> (1) </a:t>
            </a:r>
            <a:r>
              <a:rPr lang="nb-NO" sz="1600" dirty="0" err="1" smtClean="0"/>
              <a:t>yields</a:t>
            </a:r>
            <a:endParaRPr lang="nb-NO" sz="1600" dirty="0" smtClean="0"/>
          </a:p>
        </p:txBody>
      </p:sp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48215617"/>
              </p:ext>
            </p:extLst>
          </p:nvPr>
        </p:nvGraphicFramePr>
        <p:xfrm>
          <a:off x="1547664" y="3717032"/>
          <a:ext cx="5237162" cy="2176463"/>
        </p:xfrm>
        <a:graphic>
          <a:graphicData uri="http://schemas.openxmlformats.org/presentationml/2006/ole">
            <p:oleObj spid="_x0000_s10339" name="Equation" r:id="rId4" imgW="2628720" imgH="1091880" progId="Equation.3">
              <p:embed/>
            </p:oleObj>
          </a:graphicData>
        </a:graphic>
      </p:graphicFrame>
      <p:sp>
        <p:nvSpPr>
          <p:cNvPr id="18" name="TekstSylinder 17"/>
          <p:cNvSpPr txBox="1"/>
          <p:nvPr/>
        </p:nvSpPr>
        <p:spPr>
          <a:xfrm>
            <a:off x="827584" y="3140968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nb-NO" sz="1600" dirty="0" err="1" smtClean="0"/>
              <a:t>Continuing</a:t>
            </a:r>
            <a:r>
              <a:rPr lang="nb-NO" sz="1600" dirty="0" smtClean="0"/>
              <a:t> </a:t>
            </a:r>
            <a:r>
              <a:rPr lang="nb-NO" sz="1600" dirty="0" err="1" smtClean="0"/>
              <a:t>with</a:t>
            </a:r>
            <a:r>
              <a:rPr lang="nb-NO" sz="1600" dirty="0" smtClean="0"/>
              <a:t> (2) </a:t>
            </a:r>
            <a:r>
              <a:rPr lang="nb-NO" sz="1600" dirty="0" err="1" smtClean="0"/>
              <a:t>yields</a:t>
            </a:r>
            <a:endParaRPr lang="nb-NO" sz="1600" dirty="0" smtClean="0"/>
          </a:p>
        </p:txBody>
      </p:sp>
      <p:sp>
        <p:nvSpPr>
          <p:cNvPr id="19" name="TekstSylinder 18"/>
          <p:cNvSpPr txBox="1"/>
          <p:nvPr/>
        </p:nvSpPr>
        <p:spPr>
          <a:xfrm>
            <a:off x="7008094" y="5085184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(4)</a:t>
            </a:r>
          </a:p>
        </p:txBody>
      </p:sp>
      <p:grpSp>
        <p:nvGrpSpPr>
          <p:cNvPr id="11" name="Gruppe 10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12" name="Avrundet rektangel 11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14" name="Avrundet rektangel 13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5" name="Avrundet rektangel 14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16" name="Avrundet rektangel 15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20" name="Avrundet rektangel 19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21" name="Ellipse 20"/>
          <p:cNvSpPr/>
          <p:nvPr/>
        </p:nvSpPr>
        <p:spPr>
          <a:xfrm>
            <a:off x="7427168" y="367220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48612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848699" cy="431701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Chain ladder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23</a:t>
            </a:fld>
            <a:endParaRPr lang="nb-NO" dirty="0"/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93189763"/>
              </p:ext>
            </p:extLst>
          </p:nvPr>
        </p:nvGraphicFramePr>
        <p:xfrm>
          <a:off x="2195736" y="1412776"/>
          <a:ext cx="2984500" cy="2049463"/>
        </p:xfrm>
        <a:graphic>
          <a:graphicData uri="http://schemas.openxmlformats.org/presentationml/2006/ole">
            <p:oleObj spid="_x0000_s11410" name="Equation" r:id="rId3" imgW="1498320" imgH="1028520" progId="Equation.3">
              <p:embed/>
            </p:oleObj>
          </a:graphicData>
        </a:graphic>
      </p:graphicFrame>
      <p:sp>
        <p:nvSpPr>
          <p:cNvPr id="7" name="TekstSylinder 6"/>
          <p:cNvSpPr txBox="1"/>
          <p:nvPr/>
        </p:nvSpPr>
        <p:spPr>
          <a:xfrm>
            <a:off x="827584" y="955456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nb-NO" sz="1600" dirty="0" err="1" smtClean="0"/>
              <a:t>Combining</a:t>
            </a:r>
            <a:r>
              <a:rPr lang="nb-NO" sz="1600" dirty="0" smtClean="0"/>
              <a:t> (3) and (4) </a:t>
            </a:r>
            <a:r>
              <a:rPr lang="nb-NO" sz="1600" dirty="0" err="1" smtClean="0"/>
              <a:t>yields</a:t>
            </a:r>
            <a:endParaRPr lang="nb-NO" sz="1600" dirty="0" smtClean="0"/>
          </a:p>
        </p:txBody>
      </p:sp>
      <p:sp>
        <p:nvSpPr>
          <p:cNvPr id="11" name="TekstSylinder 10"/>
          <p:cNvSpPr txBox="1"/>
          <p:nvPr/>
        </p:nvSpPr>
        <p:spPr>
          <a:xfrm>
            <a:off x="827584" y="3501008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nb-NO" sz="1600" dirty="0" err="1" smtClean="0"/>
              <a:t>Rewriting</a:t>
            </a:r>
            <a:r>
              <a:rPr lang="nb-NO" sz="1600" dirty="0" smtClean="0"/>
              <a:t> CL3 </a:t>
            </a:r>
            <a:r>
              <a:rPr lang="nb-NO" sz="1600" dirty="0" err="1" smtClean="0"/>
              <a:t>gives</a:t>
            </a:r>
            <a:endParaRPr lang="nb-NO" sz="1600" dirty="0" smtClean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97299944"/>
              </p:ext>
            </p:extLst>
          </p:nvPr>
        </p:nvGraphicFramePr>
        <p:xfrm>
          <a:off x="1291208" y="3826368"/>
          <a:ext cx="6705600" cy="987425"/>
        </p:xfrm>
        <a:graphic>
          <a:graphicData uri="http://schemas.openxmlformats.org/presentationml/2006/ole">
            <p:oleObj spid="_x0000_s11411" name="Equation" r:id="rId4" imgW="3365280" imgH="495000" progId="Equation.3">
              <p:embed/>
            </p:oleObj>
          </a:graphicData>
        </a:graphic>
      </p:graphicFrame>
      <p:sp>
        <p:nvSpPr>
          <p:cNvPr id="14" name="TekstSylinder 13"/>
          <p:cNvSpPr txBox="1"/>
          <p:nvPr/>
        </p:nvSpPr>
        <p:spPr>
          <a:xfrm>
            <a:off x="6300192" y="2492896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(5)</a:t>
            </a:r>
          </a:p>
        </p:txBody>
      </p:sp>
      <p:sp>
        <p:nvSpPr>
          <p:cNvPr id="15" name="TekstSylinder 14"/>
          <p:cNvSpPr txBox="1"/>
          <p:nvPr/>
        </p:nvSpPr>
        <p:spPr>
          <a:xfrm>
            <a:off x="827584" y="4797152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nb-NO" sz="1600" dirty="0" smtClean="0"/>
              <a:t>and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weights</a:t>
            </a:r>
            <a:r>
              <a:rPr lang="nb-NO" sz="1600" dirty="0" smtClean="0"/>
              <a:t> </a:t>
            </a:r>
            <a:r>
              <a:rPr lang="nb-NO" sz="1600" dirty="0" err="1" smtClean="0"/>
              <a:t>are</a:t>
            </a:r>
            <a:r>
              <a:rPr lang="nb-NO" sz="1600" dirty="0" smtClean="0"/>
              <a:t> </a:t>
            </a:r>
            <a:r>
              <a:rPr lang="nb-NO" sz="1600" dirty="0" err="1" smtClean="0"/>
              <a:t>thus</a:t>
            </a:r>
            <a:r>
              <a:rPr lang="nb-NO" sz="1600" dirty="0" smtClean="0"/>
              <a:t> by (5)</a:t>
            </a: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08113503"/>
              </p:ext>
            </p:extLst>
          </p:nvPr>
        </p:nvGraphicFramePr>
        <p:xfrm>
          <a:off x="1403648" y="5301208"/>
          <a:ext cx="5376863" cy="885825"/>
        </p:xfrm>
        <a:graphic>
          <a:graphicData uri="http://schemas.openxmlformats.org/presentationml/2006/ole">
            <p:oleObj spid="_x0000_s11412" name="Equation" r:id="rId5" imgW="2705040" imgH="444240" progId="Equation.3">
              <p:embed/>
            </p:oleObj>
          </a:graphicData>
        </a:graphic>
      </p:graphicFrame>
      <p:grpSp>
        <p:nvGrpSpPr>
          <p:cNvPr id="16" name="Gruppe 15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17" name="Avrundet rektangel 16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18" name="Avrundet rektangel 17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9" name="Avrundet rektangel 18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20" name="Avrundet rektangel 19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21" name="Avrundet rektangel 20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22" name="Ellipse 21"/>
          <p:cNvSpPr/>
          <p:nvPr/>
        </p:nvSpPr>
        <p:spPr>
          <a:xfrm>
            <a:off x="7427168" y="367220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6552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848699" cy="431701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Chain ladder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24</a:t>
            </a:fld>
            <a:endParaRPr lang="nb-NO" dirty="0"/>
          </a:p>
        </p:txBody>
      </p:sp>
      <p:sp>
        <p:nvSpPr>
          <p:cNvPr id="7" name="TekstSylinder 6"/>
          <p:cNvSpPr txBox="1"/>
          <p:nvPr/>
        </p:nvSpPr>
        <p:spPr>
          <a:xfrm>
            <a:off x="827584" y="955456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nb-NO" sz="1600" dirty="0" smtClean="0"/>
              <a:t>and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827584" y="3212976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nb-NO" sz="1600" dirty="0" smtClean="0"/>
              <a:t>To be </a:t>
            </a:r>
            <a:r>
              <a:rPr lang="nb-NO" sz="1600" dirty="0" err="1" smtClean="0"/>
              <a:t>able</a:t>
            </a:r>
            <a:r>
              <a:rPr lang="nb-NO" sz="1600" dirty="0" smtClean="0"/>
              <a:t> to </a:t>
            </a:r>
            <a:r>
              <a:rPr lang="nb-NO" sz="1600" dirty="0" err="1" smtClean="0"/>
              <a:t>use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algorithm</a:t>
            </a:r>
            <a:r>
              <a:rPr lang="nb-NO" sz="1600" dirty="0" smtClean="0"/>
              <a:t> suggested by </a:t>
            </a:r>
            <a:r>
              <a:rPr lang="nb-NO" sz="1600" dirty="0" err="1" smtClean="0"/>
              <a:t>formula</a:t>
            </a:r>
            <a:r>
              <a:rPr lang="nb-NO" sz="1600" dirty="0" smtClean="0"/>
              <a:t> (6.2) </a:t>
            </a:r>
            <a:r>
              <a:rPr lang="nb-NO" sz="1600" dirty="0" err="1" smtClean="0"/>
              <a:t>with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estimators from (6) </a:t>
            </a:r>
            <a:r>
              <a:rPr lang="nb-NO" sz="1600" dirty="0" err="1" smtClean="0"/>
              <a:t>above</a:t>
            </a:r>
            <a:r>
              <a:rPr lang="nb-NO" sz="1600" dirty="0" smtClean="0"/>
              <a:t> </a:t>
            </a:r>
            <a:r>
              <a:rPr lang="nb-NO" sz="1600" dirty="0" err="1" smtClean="0"/>
              <a:t>we</a:t>
            </a:r>
            <a:r>
              <a:rPr lang="nb-NO" sz="1600" dirty="0" smtClean="0"/>
              <a:t> </a:t>
            </a:r>
            <a:r>
              <a:rPr lang="nb-NO" sz="1600" dirty="0" err="1" smtClean="0"/>
              <a:t>need</a:t>
            </a:r>
            <a:r>
              <a:rPr lang="nb-NO" sz="1600" dirty="0" smtClean="0"/>
              <a:t> to prove </a:t>
            </a:r>
            <a:r>
              <a:rPr lang="nb-NO" sz="1600" dirty="0" err="1" smtClean="0"/>
              <a:t>that</a:t>
            </a:r>
            <a:r>
              <a:rPr lang="nb-NO" sz="1600" dirty="0" smtClean="0"/>
              <a:t> </a:t>
            </a:r>
            <a:r>
              <a:rPr lang="nb-NO" sz="1600" dirty="0" err="1" smtClean="0"/>
              <a:t>estimates</a:t>
            </a:r>
            <a:r>
              <a:rPr lang="nb-NO" sz="1600" dirty="0" smtClean="0"/>
              <a:t> </a:t>
            </a:r>
            <a:r>
              <a:rPr lang="nb-NO" sz="1600" dirty="0" err="1" smtClean="0"/>
              <a:t>are</a:t>
            </a:r>
            <a:r>
              <a:rPr lang="nb-NO" sz="1600" dirty="0" smtClean="0"/>
              <a:t> </a:t>
            </a:r>
            <a:r>
              <a:rPr lang="nb-NO" sz="1600" dirty="0" err="1" smtClean="0"/>
              <a:t>uncorrelated</a:t>
            </a:r>
            <a:r>
              <a:rPr lang="nb-NO" sz="1600" dirty="0" smtClean="0"/>
              <a:t>. </a:t>
            </a:r>
            <a:r>
              <a:rPr lang="nb-NO" sz="1600" dirty="0" err="1" smtClean="0"/>
              <a:t>Define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set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experience</a:t>
            </a:r>
            <a:r>
              <a:rPr lang="nb-NO" sz="1600" dirty="0" smtClean="0"/>
              <a:t> up to </a:t>
            </a:r>
            <a:r>
              <a:rPr lang="nb-NO" sz="1600" dirty="0" err="1" smtClean="0"/>
              <a:t>development</a:t>
            </a:r>
            <a:r>
              <a:rPr lang="nb-NO" sz="1600" dirty="0" smtClean="0"/>
              <a:t> </a:t>
            </a:r>
            <a:r>
              <a:rPr lang="nb-NO" sz="1600" dirty="0" err="1" smtClean="0"/>
              <a:t>period</a:t>
            </a:r>
            <a:r>
              <a:rPr lang="nb-NO" sz="1600" dirty="0" smtClean="0"/>
              <a:t> k by </a:t>
            </a: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54078860"/>
              </p:ext>
            </p:extLst>
          </p:nvPr>
        </p:nvGraphicFramePr>
        <p:xfrm>
          <a:off x="1475656" y="4221088"/>
          <a:ext cx="2759075" cy="481013"/>
        </p:xfrm>
        <a:graphic>
          <a:graphicData uri="http://schemas.openxmlformats.org/presentationml/2006/ole">
            <p:oleObj spid="_x0000_s12386" name="Equation" r:id="rId3" imgW="1384200" imgH="241200" progId="Equation.3">
              <p:embed/>
            </p:oleObj>
          </a:graphicData>
        </a:graphic>
      </p:graphicFrame>
      <p:sp>
        <p:nvSpPr>
          <p:cNvPr id="15" name="TekstSylinder 14"/>
          <p:cNvSpPr txBox="1"/>
          <p:nvPr/>
        </p:nvSpPr>
        <p:spPr>
          <a:xfrm>
            <a:off x="827584" y="4797152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nb-NO" sz="1600" dirty="0" err="1" smtClean="0"/>
              <a:t>Then</a:t>
            </a:r>
            <a:r>
              <a:rPr lang="nb-NO" sz="1600" dirty="0" smtClean="0"/>
              <a:t> </a:t>
            </a:r>
            <a:r>
              <a:rPr lang="nb-NO" sz="1600" dirty="0" err="1" smtClean="0"/>
              <a:t>we</a:t>
            </a:r>
            <a:r>
              <a:rPr lang="nb-NO" sz="1600" dirty="0" smtClean="0"/>
              <a:t> have</a:t>
            </a: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31137640"/>
              </p:ext>
            </p:extLst>
          </p:nvPr>
        </p:nvGraphicFramePr>
        <p:xfrm>
          <a:off x="1403648" y="1412776"/>
          <a:ext cx="4948237" cy="1720850"/>
        </p:xfrm>
        <a:graphic>
          <a:graphicData uri="http://schemas.openxmlformats.org/presentationml/2006/ole">
            <p:oleObj spid="_x0000_s12387" name="Equation" r:id="rId4" imgW="2489040" imgH="863280" progId="Equation.3">
              <p:embed/>
            </p:oleObj>
          </a:graphicData>
        </a:graphic>
      </p:graphicFrame>
      <p:sp>
        <p:nvSpPr>
          <p:cNvPr id="16" name="TekstSylinder 15"/>
          <p:cNvSpPr txBox="1"/>
          <p:nvPr/>
        </p:nvSpPr>
        <p:spPr>
          <a:xfrm>
            <a:off x="7152110" y="2060848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(6)</a:t>
            </a:r>
          </a:p>
        </p:txBody>
      </p:sp>
      <p:grpSp>
        <p:nvGrpSpPr>
          <p:cNvPr id="12" name="Gruppe 11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13" name="Avrundet rektangel 12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14" name="Avrundet rektangel 13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7" name="Avrundet rektangel 16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18" name="Avrundet rektangel 17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19" name="Avrundet rektangel 18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20" name="Ellipse 19"/>
          <p:cNvSpPr/>
          <p:nvPr/>
        </p:nvSpPr>
        <p:spPr>
          <a:xfrm>
            <a:off x="7427168" y="367220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4518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848699" cy="431701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Chain ladder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25</a:t>
            </a:fld>
            <a:endParaRPr lang="nb-NO" dirty="0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85165316"/>
              </p:ext>
            </p:extLst>
          </p:nvPr>
        </p:nvGraphicFramePr>
        <p:xfrm>
          <a:off x="1115616" y="1052736"/>
          <a:ext cx="5983288" cy="4864100"/>
        </p:xfrm>
        <a:graphic>
          <a:graphicData uri="http://schemas.openxmlformats.org/presentationml/2006/ole">
            <p:oleObj spid="_x0000_s13362" name="Equation" r:id="rId3" imgW="3009600" imgH="2438280" progId="Equation.3">
              <p:embed/>
            </p:oleObj>
          </a:graphicData>
        </a:graphic>
      </p:graphicFrame>
      <p:grpSp>
        <p:nvGrpSpPr>
          <p:cNvPr id="7" name="Gruppe 6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9" name="Avrundet rektangel 8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10" name="Avrundet rektangel 9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1" name="Avrundet rektangel 10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12" name="Avrundet rektangel 11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13" name="Avrundet rektangel 12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14" name="Ellipse 13"/>
          <p:cNvSpPr/>
          <p:nvPr/>
        </p:nvSpPr>
        <p:spPr>
          <a:xfrm>
            <a:off x="7427168" y="367220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44079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Chain ladder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26</a:t>
            </a:fld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1022982" y="1400372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nb-NO" sz="1600" dirty="0" smtClean="0"/>
              <a:t>Thus </a:t>
            </a:r>
            <a:r>
              <a:rPr lang="nb-NO" sz="1600" dirty="0" err="1" smtClean="0"/>
              <a:t>we</a:t>
            </a:r>
            <a:r>
              <a:rPr lang="nb-NO" sz="1600" dirty="0" smtClean="0"/>
              <a:t> have </a:t>
            </a:r>
            <a:r>
              <a:rPr lang="nb-NO" sz="1600" dirty="0" err="1" smtClean="0"/>
              <a:t>shown</a:t>
            </a:r>
            <a:r>
              <a:rPr lang="nb-NO" sz="1600" dirty="0" smtClean="0"/>
              <a:t> </a:t>
            </a:r>
            <a:r>
              <a:rPr lang="nb-NO" sz="1600" dirty="0" err="1" smtClean="0"/>
              <a:t>that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estimates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f</a:t>
            </a:r>
            <a:r>
              <a:rPr lang="nb-NO" sz="1100" dirty="0" err="1" smtClean="0"/>
              <a:t>j</a:t>
            </a:r>
            <a:r>
              <a:rPr lang="nb-NO" sz="1600" dirty="0" smtClean="0"/>
              <a:t> and </a:t>
            </a:r>
            <a:r>
              <a:rPr lang="nb-NO" sz="1600" dirty="0" err="1" smtClean="0"/>
              <a:t>f</a:t>
            </a:r>
            <a:r>
              <a:rPr lang="nb-NO" sz="1050" dirty="0" err="1" smtClean="0"/>
              <a:t>k</a:t>
            </a:r>
            <a:r>
              <a:rPr lang="nb-NO" sz="1600" dirty="0" smtClean="0"/>
              <a:t> </a:t>
            </a:r>
            <a:r>
              <a:rPr lang="nb-NO" sz="1600" dirty="0" err="1" smtClean="0"/>
              <a:t>are</a:t>
            </a:r>
            <a:r>
              <a:rPr lang="nb-NO" sz="1600" dirty="0" smtClean="0"/>
              <a:t> </a:t>
            </a:r>
            <a:r>
              <a:rPr lang="nb-NO" sz="1600" dirty="0" err="1" smtClean="0"/>
              <a:t>uncorrelated</a:t>
            </a:r>
            <a:r>
              <a:rPr lang="nb-NO" sz="1600" dirty="0" smtClean="0"/>
              <a:t>. If </a:t>
            </a:r>
            <a:r>
              <a:rPr lang="nb-NO" sz="1600" dirty="0" err="1" smtClean="0"/>
              <a:t>we</a:t>
            </a:r>
            <a:r>
              <a:rPr lang="nb-NO" sz="1600" dirty="0" smtClean="0"/>
              <a:t> </a:t>
            </a:r>
            <a:r>
              <a:rPr lang="nb-NO" sz="1600" dirty="0" err="1" smtClean="0"/>
              <a:t>combine</a:t>
            </a:r>
            <a:r>
              <a:rPr lang="nb-NO" sz="1600" dirty="0" smtClean="0"/>
              <a:t> </a:t>
            </a:r>
            <a:r>
              <a:rPr lang="nb-NO" sz="1600" dirty="0" err="1" smtClean="0"/>
              <a:t>this</a:t>
            </a:r>
            <a:r>
              <a:rPr lang="nb-NO" sz="1600" dirty="0" smtClean="0"/>
              <a:t> </a:t>
            </a:r>
            <a:r>
              <a:rPr lang="nb-NO" sz="1600" dirty="0" err="1" smtClean="0"/>
              <a:t>with</a:t>
            </a:r>
            <a:r>
              <a:rPr lang="nb-NO" sz="1600" dirty="0" smtClean="0"/>
              <a:t> (6.2) it shows </a:t>
            </a:r>
            <a:r>
              <a:rPr lang="nb-NO" sz="1600" dirty="0" err="1" smtClean="0"/>
              <a:t>that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following</a:t>
            </a:r>
            <a:r>
              <a:rPr lang="nb-NO" sz="1600" dirty="0" smtClean="0"/>
              <a:t> ultimate estimator is </a:t>
            </a:r>
            <a:r>
              <a:rPr lang="nb-NO" sz="1600" dirty="0" err="1" smtClean="0"/>
              <a:t>unbiased</a:t>
            </a:r>
            <a:r>
              <a:rPr lang="nb-NO" sz="1600" dirty="0" smtClean="0"/>
              <a:t>,</a:t>
            </a: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50094150"/>
              </p:ext>
            </p:extLst>
          </p:nvPr>
        </p:nvGraphicFramePr>
        <p:xfrm>
          <a:off x="2411760" y="2132856"/>
          <a:ext cx="3619500" cy="657225"/>
        </p:xfrm>
        <a:graphic>
          <a:graphicData uri="http://schemas.openxmlformats.org/presentationml/2006/ole">
            <p:oleObj spid="_x0000_s14386" name="Equation" r:id="rId3" imgW="1815840" imgH="330120" progId="Equation.3">
              <p:embed/>
            </p:oleObj>
          </a:graphicData>
        </a:graphic>
      </p:graphicFrame>
      <p:grpSp>
        <p:nvGrpSpPr>
          <p:cNvPr id="8" name="Gruppe 7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9" name="Avrundet rektangel 8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10" name="Avrundet rektangel 9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1" name="Avrundet rektangel 10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12" name="Avrundet rektangel 11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13" name="Avrundet rektangel 12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14" name="Ellipse 13"/>
          <p:cNvSpPr/>
          <p:nvPr/>
        </p:nvSpPr>
        <p:spPr>
          <a:xfrm>
            <a:off x="7427168" y="367220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62966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74712" y="116632"/>
            <a:ext cx="7848699" cy="936203"/>
          </a:xfrm>
        </p:spPr>
        <p:txBody>
          <a:bodyPr>
            <a:normAutofit/>
          </a:bodyPr>
          <a:lstStyle/>
          <a:p>
            <a:r>
              <a:rPr lang="nb-NO" sz="2800" dirty="0" smtClean="0"/>
              <a:t>Chain ladder - </a:t>
            </a:r>
            <a:r>
              <a:rPr lang="nb-NO" sz="2800" dirty="0" err="1" smtClean="0"/>
              <a:t>example</a:t>
            </a:r>
            <a:endParaRPr lang="nb-NO" sz="2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27</a:t>
            </a:fld>
            <a:endParaRPr lang="nb-NO" dirty="0"/>
          </a:p>
        </p:txBody>
      </p:sp>
      <p:sp>
        <p:nvSpPr>
          <p:cNvPr id="7" name="TekstSylinder 6"/>
          <p:cNvSpPr txBox="1"/>
          <p:nvPr/>
        </p:nvSpPr>
        <p:spPr>
          <a:xfrm>
            <a:off x="1022982" y="1052736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err="1" smtClean="0"/>
              <a:t>Example</a:t>
            </a:r>
            <a:r>
              <a:rPr lang="nb-NO" sz="1600" dirty="0" smtClean="0"/>
              <a:t>: </a:t>
            </a:r>
            <a:r>
              <a:rPr lang="nb-NO" sz="1600" dirty="0" err="1" smtClean="0"/>
              <a:t>one</a:t>
            </a:r>
            <a:r>
              <a:rPr lang="nb-NO" sz="1600" dirty="0" smtClean="0"/>
              <a:t> fire/</a:t>
            </a:r>
            <a:r>
              <a:rPr lang="nb-NO" sz="1600" dirty="0" err="1" smtClean="0"/>
              <a:t>combined</a:t>
            </a:r>
            <a:r>
              <a:rPr lang="nb-NO" sz="1600" dirty="0" smtClean="0"/>
              <a:t> </a:t>
            </a:r>
            <a:r>
              <a:rPr lang="nb-NO" sz="1600" dirty="0" err="1" smtClean="0"/>
              <a:t>product</a:t>
            </a:r>
            <a:r>
              <a:rPr lang="nb-NO" sz="1600" dirty="0" smtClean="0"/>
              <a:t>  (fire/</a:t>
            </a:r>
            <a:r>
              <a:rPr lang="nb-NO" sz="1600" dirty="0" err="1" smtClean="0"/>
              <a:t>combined</a:t>
            </a:r>
            <a:r>
              <a:rPr lang="nb-NO" sz="1600" dirty="0" smtClean="0"/>
              <a:t> in 			Norway </a:t>
            </a:r>
            <a:r>
              <a:rPr lang="nb-NO" sz="1600" dirty="0" err="1" smtClean="0"/>
              <a:t>includes</a:t>
            </a:r>
            <a:r>
              <a:rPr lang="nb-NO" sz="1600" dirty="0" smtClean="0"/>
              <a:t> </a:t>
            </a:r>
            <a:r>
              <a:rPr lang="nb-NO" sz="1600" dirty="0" err="1" smtClean="0"/>
              <a:t>home</a:t>
            </a:r>
            <a:r>
              <a:rPr lang="nb-NO" sz="1600" dirty="0" smtClean="0"/>
              <a:t>, </a:t>
            </a:r>
            <a:r>
              <a:rPr lang="nb-NO" sz="1600" dirty="0" err="1" smtClean="0"/>
              <a:t>contents</a:t>
            </a:r>
            <a:r>
              <a:rPr lang="nb-NO" sz="1600" dirty="0" smtClean="0"/>
              <a:t> and cabin)</a:t>
            </a:r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The </a:t>
            </a:r>
            <a:r>
              <a:rPr lang="nb-NO" sz="1600" dirty="0" err="1" smtClean="0"/>
              <a:t>triangle</a:t>
            </a:r>
            <a:r>
              <a:rPr lang="nb-NO" sz="1600" dirty="0" smtClean="0"/>
              <a:t> shows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payments</a:t>
            </a:r>
            <a:r>
              <a:rPr lang="nb-NO" sz="1600" dirty="0" smtClean="0"/>
              <a:t> for </a:t>
            </a:r>
            <a:r>
              <a:rPr lang="nb-NO" sz="1600" dirty="0" err="1" smtClean="0"/>
              <a:t>the</a:t>
            </a:r>
            <a:r>
              <a:rPr lang="nb-NO" sz="1600" dirty="0" smtClean="0"/>
              <a:t> different </a:t>
            </a:r>
            <a:r>
              <a:rPr lang="nb-NO" sz="1600" dirty="0" err="1" smtClean="0"/>
              <a:t>years</a:t>
            </a:r>
            <a:endParaRPr lang="nb-NO" sz="1600" dirty="0" smtClean="0"/>
          </a:p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smtClean="0"/>
              <a:t>How do </a:t>
            </a:r>
            <a:r>
              <a:rPr lang="nb-NO" sz="1600" dirty="0" err="1" smtClean="0"/>
              <a:t>we</a:t>
            </a:r>
            <a:r>
              <a:rPr lang="nb-NO" sz="1600" dirty="0" smtClean="0"/>
              <a:t> </a:t>
            </a:r>
            <a:r>
              <a:rPr lang="nb-NO" sz="1600" dirty="0" err="1" smtClean="0"/>
              <a:t>fill</a:t>
            </a:r>
            <a:r>
              <a:rPr lang="nb-NO" sz="1600" dirty="0" smtClean="0"/>
              <a:t> </a:t>
            </a:r>
            <a:r>
              <a:rPr lang="nb-NO" sz="1600" dirty="0" err="1" smtClean="0"/>
              <a:t>out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blanks</a:t>
            </a:r>
            <a:r>
              <a:rPr lang="nb-NO" sz="1600" dirty="0" smtClean="0"/>
              <a:t>?</a:t>
            </a: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53263356"/>
              </p:ext>
            </p:extLst>
          </p:nvPr>
        </p:nvGraphicFramePr>
        <p:xfrm>
          <a:off x="1475656" y="3842464"/>
          <a:ext cx="4605338" cy="2479675"/>
        </p:xfrm>
        <a:graphic>
          <a:graphicData uri="http://schemas.openxmlformats.org/presentationml/2006/ole">
            <p:oleObj spid="_x0000_s15410" name="Equation" r:id="rId3" imgW="2311200" imgH="1244520" progId="Equation.3">
              <p:embed/>
            </p:oleObj>
          </a:graphicData>
        </a:graphic>
      </p:graphicFrame>
      <p:sp>
        <p:nvSpPr>
          <p:cNvPr id="9" name="TekstSylinder 8"/>
          <p:cNvSpPr txBox="1"/>
          <p:nvPr/>
        </p:nvSpPr>
        <p:spPr>
          <a:xfrm>
            <a:off x="1043608" y="3503910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err="1" smtClean="0"/>
              <a:t>We</a:t>
            </a:r>
            <a:r>
              <a:rPr lang="nb-NO" sz="1600" dirty="0" smtClean="0"/>
              <a:t> start by </a:t>
            </a:r>
            <a:r>
              <a:rPr lang="nb-NO" sz="1600" dirty="0" err="1" smtClean="0"/>
              <a:t>estimating</a:t>
            </a:r>
            <a:r>
              <a:rPr lang="nb-NO" sz="1600" dirty="0" smtClean="0"/>
              <a:t> f</a:t>
            </a:r>
            <a:r>
              <a:rPr lang="nb-NO" sz="1050" dirty="0" smtClean="0"/>
              <a:t>1</a:t>
            </a:r>
            <a:r>
              <a:rPr lang="nb-NO" sz="1600" dirty="0" smtClean="0"/>
              <a:t>, f</a:t>
            </a:r>
            <a:r>
              <a:rPr lang="nb-NO" sz="1050" dirty="0" smtClean="0"/>
              <a:t>2</a:t>
            </a:r>
            <a:r>
              <a:rPr lang="nb-NO" sz="1600" dirty="0" smtClean="0"/>
              <a:t>, f</a:t>
            </a:r>
            <a:r>
              <a:rPr lang="nb-NO" sz="1100" dirty="0" smtClean="0"/>
              <a:t>3</a:t>
            </a:r>
            <a:r>
              <a:rPr lang="nb-NO" sz="1600" dirty="0" smtClean="0"/>
              <a:t>, f</a:t>
            </a:r>
            <a:r>
              <a:rPr lang="nb-NO" sz="1100" dirty="0" smtClean="0"/>
              <a:t>4</a:t>
            </a:r>
          </a:p>
        </p:txBody>
      </p:sp>
      <p:pic>
        <p:nvPicPr>
          <p:cNvPr id="114749" name="Picture 6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7" y="2247461"/>
            <a:ext cx="401002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4750" name="Picture 6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3202" y="3665739"/>
            <a:ext cx="1343025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Gruppe 10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12" name="Avrundet rektangel 11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13" name="Avrundet rektangel 12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4" name="Avrundet rektangel 13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15" name="Avrundet rektangel 14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16" name="Avrundet rektangel 15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17" name="Ellipse 16"/>
          <p:cNvSpPr/>
          <p:nvPr/>
        </p:nvSpPr>
        <p:spPr>
          <a:xfrm>
            <a:off x="7427168" y="620688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7630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Chain ladder - </a:t>
            </a:r>
            <a:r>
              <a:rPr lang="nb-NO" sz="2800" dirty="0" err="1" smtClean="0"/>
              <a:t>example</a:t>
            </a:r>
            <a:endParaRPr lang="nb-NO" sz="2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28</a:t>
            </a:fld>
            <a:endParaRPr lang="nb-NO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1106967" y="1484784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600" dirty="0" err="1" smtClean="0"/>
              <a:t>Then</a:t>
            </a:r>
            <a:r>
              <a:rPr lang="nb-NO" sz="1600" dirty="0" smtClean="0"/>
              <a:t> </a:t>
            </a:r>
            <a:r>
              <a:rPr lang="nb-NO" sz="1600" dirty="0" err="1" smtClean="0"/>
              <a:t>we</a:t>
            </a:r>
            <a:r>
              <a:rPr lang="nb-NO" sz="1600" dirty="0" smtClean="0"/>
              <a:t> </a:t>
            </a:r>
            <a:r>
              <a:rPr lang="nb-NO" sz="1600" dirty="0" err="1" smtClean="0"/>
              <a:t>use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formula</a:t>
            </a:r>
            <a:r>
              <a:rPr lang="nb-NO" sz="1600" dirty="0" smtClean="0"/>
              <a:t>				to </a:t>
            </a:r>
            <a:r>
              <a:rPr lang="nb-NO" sz="1600" dirty="0" err="1" smtClean="0"/>
              <a:t>fill</a:t>
            </a:r>
            <a:r>
              <a:rPr lang="nb-NO" sz="1600" dirty="0" smtClean="0"/>
              <a:t> </a:t>
            </a:r>
            <a:r>
              <a:rPr lang="nb-NO" sz="1600" dirty="0" err="1" smtClean="0"/>
              <a:t>out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blanks</a:t>
            </a:r>
            <a:r>
              <a:rPr lang="nb-NO" sz="1600" dirty="0" smtClean="0"/>
              <a:t> </a:t>
            </a:r>
            <a:endParaRPr lang="nb-NO" sz="1100" dirty="0" smtClean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83760002"/>
              </p:ext>
            </p:extLst>
          </p:nvPr>
        </p:nvGraphicFramePr>
        <p:xfrm>
          <a:off x="3851920" y="1340768"/>
          <a:ext cx="2775961" cy="504056"/>
        </p:xfrm>
        <a:graphic>
          <a:graphicData uri="http://schemas.openxmlformats.org/presentationml/2006/ole">
            <p:oleObj spid="_x0000_s16434" name="Equation" r:id="rId3" imgW="1815840" imgH="330120" progId="Equation.3">
              <p:embed/>
            </p:oleObj>
          </a:graphicData>
        </a:graphic>
      </p:graphicFrame>
      <p:grpSp>
        <p:nvGrpSpPr>
          <p:cNvPr id="8" name="Gruppe 7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9" name="Avrundet rektangel 8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10" name="Avrundet rektangel 9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1" name="Avrundet rektangel 10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12" name="Avrundet rektangel 11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13" name="Avrundet rektangel 12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15" name="Ellipse 14"/>
          <p:cNvSpPr/>
          <p:nvPr/>
        </p:nvSpPr>
        <p:spPr>
          <a:xfrm>
            <a:off x="7427168" y="620688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32856"/>
            <a:ext cx="7454796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0852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kstSylinder 19"/>
          <p:cNvSpPr txBox="1"/>
          <p:nvPr/>
        </p:nvSpPr>
        <p:spPr>
          <a:xfrm>
            <a:off x="1331640" y="1148114"/>
            <a:ext cx="7344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/>
              <a:t>N</a:t>
            </a:r>
            <a:r>
              <a:rPr lang="nb-NO" sz="1200" dirty="0" smtClean="0"/>
              <a:t>on-</a:t>
            </a:r>
            <a:r>
              <a:rPr lang="nb-NO" sz="1200" dirty="0" err="1" smtClean="0"/>
              <a:t>life</a:t>
            </a:r>
            <a:r>
              <a:rPr lang="nb-NO" sz="1200" dirty="0" smtClean="0"/>
              <a:t> </a:t>
            </a:r>
            <a:r>
              <a:rPr lang="nb-NO" sz="1200" dirty="0" err="1" smtClean="0"/>
              <a:t>insurance</a:t>
            </a:r>
            <a:r>
              <a:rPr lang="nb-NO" sz="1200" dirty="0" smtClean="0"/>
              <a:t> from a </a:t>
            </a:r>
            <a:r>
              <a:rPr lang="nb-NO" sz="1200" dirty="0" err="1" smtClean="0"/>
              <a:t>financial</a:t>
            </a:r>
            <a:r>
              <a:rPr lang="nb-NO" sz="1200" dirty="0" smtClean="0"/>
              <a:t> </a:t>
            </a:r>
            <a:r>
              <a:rPr lang="nb-NO" sz="1200" dirty="0" err="1" smtClean="0"/>
              <a:t>perspective</a:t>
            </a:r>
            <a:r>
              <a:rPr lang="nb-NO" sz="1200" dirty="0" smtClean="0"/>
              <a:t>: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/>
              <a:t>	</a:t>
            </a:r>
            <a:r>
              <a:rPr lang="nb-NO" sz="1200" dirty="0" smtClean="0"/>
              <a:t>for a </a:t>
            </a:r>
            <a:r>
              <a:rPr lang="nb-NO" sz="1200" dirty="0" err="1" smtClean="0"/>
              <a:t>premium</a:t>
            </a:r>
            <a:r>
              <a:rPr lang="nb-NO" sz="1200" dirty="0" smtClean="0"/>
              <a:t> an </a:t>
            </a:r>
            <a:r>
              <a:rPr lang="nb-NO" sz="1200" dirty="0" err="1" smtClean="0"/>
              <a:t>insurance</a:t>
            </a:r>
            <a:r>
              <a:rPr lang="nb-NO" sz="1200" dirty="0" smtClean="0"/>
              <a:t> </a:t>
            </a:r>
            <a:r>
              <a:rPr lang="nb-NO" sz="1200" dirty="0" err="1" smtClean="0"/>
              <a:t>company</a:t>
            </a:r>
            <a:r>
              <a:rPr lang="nb-NO" sz="1200" dirty="0" smtClean="0"/>
              <a:t> </a:t>
            </a:r>
            <a:r>
              <a:rPr lang="nb-NO" sz="1200" dirty="0" err="1" smtClean="0"/>
              <a:t>commits</a:t>
            </a:r>
            <a:r>
              <a:rPr lang="nb-NO" sz="1200" dirty="0" smtClean="0"/>
              <a:t> </a:t>
            </a:r>
            <a:r>
              <a:rPr lang="nb-NO" sz="1200" dirty="0" err="1" smtClean="0"/>
              <a:t>itself</a:t>
            </a:r>
            <a:r>
              <a:rPr lang="nb-NO" sz="1200" dirty="0" smtClean="0"/>
              <a:t> to </a:t>
            </a:r>
            <a:r>
              <a:rPr lang="nb-NO" sz="1200" dirty="0" err="1" smtClean="0"/>
              <a:t>pay</a:t>
            </a:r>
            <a:r>
              <a:rPr lang="nb-NO" sz="1200" dirty="0" smtClean="0"/>
              <a:t> a sum </a:t>
            </a:r>
            <a:r>
              <a:rPr lang="nb-NO" sz="1200" dirty="0" err="1" smtClean="0"/>
              <a:t>if</a:t>
            </a:r>
            <a:r>
              <a:rPr lang="nb-NO" sz="1200" dirty="0" smtClean="0"/>
              <a:t> an </a:t>
            </a:r>
            <a:r>
              <a:rPr lang="nb-NO" sz="1200" dirty="0" err="1" smtClean="0"/>
              <a:t>event</a:t>
            </a:r>
            <a:r>
              <a:rPr lang="nb-NO" sz="1200" dirty="0" smtClean="0"/>
              <a:t> has 	</a:t>
            </a:r>
            <a:r>
              <a:rPr lang="nb-NO" sz="1200" dirty="0" err="1" smtClean="0"/>
              <a:t>occured</a:t>
            </a:r>
            <a:endParaRPr lang="nb-NO" sz="1200" dirty="0" smtClean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848699" cy="936203"/>
          </a:xfrm>
        </p:spPr>
        <p:txBody>
          <a:bodyPr>
            <a:normAutofit/>
          </a:bodyPr>
          <a:lstStyle/>
          <a:p>
            <a:r>
              <a:rPr lang="nb-NO" sz="2800" dirty="0" err="1" smtClean="0"/>
              <a:t>Introduction</a:t>
            </a:r>
            <a:r>
              <a:rPr lang="nb-NO" sz="2800" dirty="0" smtClean="0"/>
              <a:t> to </a:t>
            </a:r>
            <a:r>
              <a:rPr lang="nb-NO" sz="2800" dirty="0" err="1" smtClean="0"/>
              <a:t>reserving</a:t>
            </a:r>
            <a:endParaRPr lang="nb-NO" sz="2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29</a:t>
            </a:fld>
            <a:endParaRPr lang="nb-NO" dirty="0"/>
          </a:p>
        </p:txBody>
      </p:sp>
      <p:cxnSp>
        <p:nvCxnSpPr>
          <p:cNvPr id="7" name="Rett pil 6"/>
          <p:cNvCxnSpPr/>
          <p:nvPr/>
        </p:nvCxnSpPr>
        <p:spPr>
          <a:xfrm>
            <a:off x="1187624" y="2477287"/>
            <a:ext cx="38884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tt pil 11"/>
          <p:cNvCxnSpPr/>
          <p:nvPr/>
        </p:nvCxnSpPr>
        <p:spPr>
          <a:xfrm flipV="1">
            <a:off x="1331640" y="249289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tt linje 13"/>
          <p:cNvCxnSpPr/>
          <p:nvPr/>
        </p:nvCxnSpPr>
        <p:spPr>
          <a:xfrm>
            <a:off x="1835696" y="2376401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linje 14"/>
          <p:cNvCxnSpPr/>
          <p:nvPr/>
        </p:nvCxnSpPr>
        <p:spPr>
          <a:xfrm>
            <a:off x="4716016" y="2367775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tt linje 15"/>
          <p:cNvCxnSpPr/>
          <p:nvPr/>
        </p:nvCxnSpPr>
        <p:spPr>
          <a:xfrm>
            <a:off x="2843808" y="2376401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Høyre klammeparentes 17"/>
          <p:cNvSpPr/>
          <p:nvPr/>
        </p:nvSpPr>
        <p:spPr>
          <a:xfrm rot="-5400000">
            <a:off x="3084984" y="828864"/>
            <a:ext cx="288032" cy="26425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TekstSylinder 18"/>
          <p:cNvSpPr txBox="1"/>
          <p:nvPr/>
        </p:nvSpPr>
        <p:spPr>
          <a:xfrm>
            <a:off x="2699792" y="1700808"/>
            <a:ext cx="12330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Contract</a:t>
            </a:r>
            <a:r>
              <a:rPr lang="nb-NO" sz="1200" dirty="0" smtClean="0"/>
              <a:t> </a:t>
            </a:r>
            <a:r>
              <a:rPr lang="nb-NO" sz="1200" dirty="0" err="1" smtClean="0"/>
              <a:t>period</a:t>
            </a:r>
            <a:endParaRPr lang="nb-NO" sz="1200" dirty="0" smtClean="0"/>
          </a:p>
        </p:txBody>
      </p:sp>
      <p:sp>
        <p:nvSpPr>
          <p:cNvPr id="21" name="TekstSylinder 20"/>
          <p:cNvSpPr txBox="1"/>
          <p:nvPr/>
        </p:nvSpPr>
        <p:spPr>
          <a:xfrm>
            <a:off x="644344" y="2636912"/>
            <a:ext cx="1191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Policy holder 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signs</a:t>
            </a:r>
            <a:r>
              <a:rPr lang="nb-NO" sz="1200" dirty="0" smtClean="0"/>
              <a:t> up for an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insurance</a:t>
            </a:r>
            <a:endParaRPr lang="nb-NO" sz="1200" dirty="0" smtClean="0"/>
          </a:p>
        </p:txBody>
      </p:sp>
      <p:cxnSp>
        <p:nvCxnSpPr>
          <p:cNvPr id="22" name="Rett pil 21"/>
          <p:cNvCxnSpPr/>
          <p:nvPr/>
        </p:nvCxnSpPr>
        <p:spPr>
          <a:xfrm flipV="1">
            <a:off x="1763688" y="2492896"/>
            <a:ext cx="0" cy="11367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Sylinder 23"/>
          <p:cNvSpPr txBox="1"/>
          <p:nvPr/>
        </p:nvSpPr>
        <p:spPr>
          <a:xfrm>
            <a:off x="683568" y="3356992"/>
            <a:ext cx="16250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Policy holder 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pays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</a:t>
            </a:r>
            <a:r>
              <a:rPr lang="nb-NO" sz="1200" dirty="0" smtClean="0"/>
              <a:t>.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Insurance </a:t>
            </a:r>
            <a:r>
              <a:rPr lang="nb-NO" sz="1200" dirty="0" err="1" smtClean="0"/>
              <a:t>company</a:t>
            </a:r>
            <a:r>
              <a:rPr lang="nb-NO" sz="1200" dirty="0" smtClean="0"/>
              <a:t> 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starts to </a:t>
            </a:r>
            <a:r>
              <a:rPr lang="nb-NO" sz="1200" dirty="0" err="1" smtClean="0"/>
              <a:t>earn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</a:t>
            </a:r>
            <a:endParaRPr lang="nb-NO" sz="1200" dirty="0" smtClean="0"/>
          </a:p>
        </p:txBody>
      </p:sp>
      <p:sp>
        <p:nvSpPr>
          <p:cNvPr id="28" name="TekstSylinder 27"/>
          <p:cNvSpPr txBox="1"/>
          <p:nvPr/>
        </p:nvSpPr>
        <p:spPr>
          <a:xfrm>
            <a:off x="2915816" y="4338060"/>
            <a:ext cx="46975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During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duration</a:t>
            </a:r>
            <a:r>
              <a:rPr lang="nb-NO" sz="1200" dirty="0" smtClean="0"/>
              <a:t> </a:t>
            </a:r>
            <a:r>
              <a:rPr lang="nb-NO" sz="1200" dirty="0" err="1" smtClean="0"/>
              <a:t>of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policy, </a:t>
            </a:r>
            <a:r>
              <a:rPr lang="nb-NO" sz="1200" dirty="0" err="1" smtClean="0"/>
              <a:t>claims</a:t>
            </a:r>
            <a:r>
              <a:rPr lang="nb-NO" sz="1200" dirty="0" smtClean="0"/>
              <a:t> </a:t>
            </a:r>
            <a:r>
              <a:rPr lang="nb-NO" sz="1200" dirty="0" err="1" smtClean="0"/>
              <a:t>might</a:t>
            </a:r>
            <a:r>
              <a:rPr lang="nb-NO" sz="1200" dirty="0" smtClean="0"/>
              <a:t> or </a:t>
            </a:r>
            <a:r>
              <a:rPr lang="nb-NO" sz="1200" dirty="0" err="1" smtClean="0"/>
              <a:t>might</a:t>
            </a:r>
            <a:r>
              <a:rPr lang="nb-NO" sz="1200" dirty="0" smtClean="0"/>
              <a:t> not </a:t>
            </a:r>
            <a:r>
              <a:rPr lang="nb-NO" sz="1200" dirty="0" err="1" smtClean="0"/>
              <a:t>occur</a:t>
            </a:r>
            <a:r>
              <a:rPr lang="nb-NO" sz="1200" dirty="0" smtClean="0"/>
              <a:t>:</a:t>
            </a:r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smtClean="0"/>
              <a:t>How do </a:t>
            </a:r>
            <a:r>
              <a:rPr lang="nb-NO" sz="1200" dirty="0" err="1" smtClean="0"/>
              <a:t>we</a:t>
            </a:r>
            <a:r>
              <a:rPr lang="nb-NO" sz="1200" dirty="0" smtClean="0"/>
              <a:t> </a:t>
            </a:r>
            <a:r>
              <a:rPr lang="nb-NO" sz="1200" dirty="0" err="1" smtClean="0"/>
              <a:t>measure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number</a:t>
            </a:r>
            <a:r>
              <a:rPr lang="nb-NO" sz="1200" dirty="0" smtClean="0"/>
              <a:t> and </a:t>
            </a:r>
            <a:r>
              <a:rPr lang="nb-NO" sz="1200" dirty="0" err="1" smtClean="0"/>
              <a:t>size</a:t>
            </a:r>
            <a:r>
              <a:rPr lang="nb-NO" sz="1200" dirty="0" smtClean="0"/>
              <a:t> </a:t>
            </a:r>
            <a:r>
              <a:rPr lang="nb-NO" sz="1200" dirty="0" err="1" smtClean="0"/>
              <a:t>of</a:t>
            </a:r>
            <a:r>
              <a:rPr lang="nb-NO" sz="1200" dirty="0" smtClean="0"/>
              <a:t> </a:t>
            </a:r>
            <a:r>
              <a:rPr lang="nb-NO" sz="1200" dirty="0" err="1" smtClean="0"/>
              <a:t>unknown</a:t>
            </a:r>
            <a:r>
              <a:rPr lang="nb-NO" sz="1200" dirty="0" smtClean="0"/>
              <a:t> </a:t>
            </a:r>
            <a:r>
              <a:rPr lang="nb-NO" sz="1200" dirty="0" err="1" smtClean="0"/>
              <a:t>claims</a:t>
            </a:r>
            <a:r>
              <a:rPr lang="nb-NO" sz="1200" dirty="0" smtClean="0"/>
              <a:t>?</a:t>
            </a:r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smtClean="0"/>
              <a:t>How do </a:t>
            </a:r>
            <a:r>
              <a:rPr lang="nb-NO" sz="1200" dirty="0" err="1" smtClean="0"/>
              <a:t>we</a:t>
            </a:r>
            <a:r>
              <a:rPr lang="nb-NO" sz="1200" dirty="0" smtClean="0"/>
              <a:t> </a:t>
            </a:r>
            <a:r>
              <a:rPr lang="nb-NO" sz="1200" dirty="0" err="1" smtClean="0"/>
              <a:t>know</a:t>
            </a:r>
            <a:r>
              <a:rPr lang="nb-NO" sz="1200" dirty="0" smtClean="0"/>
              <a:t> </a:t>
            </a:r>
            <a:r>
              <a:rPr lang="nb-NO" sz="1200" dirty="0" err="1" smtClean="0"/>
              <a:t>if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reserves </a:t>
            </a:r>
            <a:r>
              <a:rPr lang="nb-NO" sz="1200" dirty="0" err="1" smtClean="0"/>
              <a:t>on</a:t>
            </a:r>
            <a:r>
              <a:rPr lang="nb-NO" sz="1200" dirty="0" smtClean="0"/>
              <a:t> </a:t>
            </a:r>
            <a:r>
              <a:rPr lang="nb-NO" sz="1200" dirty="0" err="1" smtClean="0"/>
              <a:t>known</a:t>
            </a:r>
            <a:r>
              <a:rPr lang="nb-NO" sz="1200" dirty="0" smtClean="0"/>
              <a:t> </a:t>
            </a:r>
            <a:r>
              <a:rPr lang="nb-NO" sz="1200" dirty="0" err="1" smtClean="0"/>
              <a:t>claims</a:t>
            </a:r>
            <a:r>
              <a:rPr lang="nb-NO" sz="1200" dirty="0" smtClean="0"/>
              <a:t> </a:t>
            </a:r>
            <a:r>
              <a:rPr lang="nb-NO" sz="1200" dirty="0" err="1" smtClean="0"/>
              <a:t>are</a:t>
            </a:r>
            <a:r>
              <a:rPr lang="nb-NO" sz="1200" dirty="0" smtClean="0"/>
              <a:t> </a:t>
            </a:r>
            <a:r>
              <a:rPr lang="nb-NO" sz="1200" dirty="0" err="1" smtClean="0"/>
              <a:t>sufficient</a:t>
            </a:r>
            <a:r>
              <a:rPr lang="nb-NO" sz="1200" dirty="0" smtClean="0"/>
              <a:t>?</a:t>
            </a:r>
          </a:p>
        </p:txBody>
      </p:sp>
      <p:sp>
        <p:nvSpPr>
          <p:cNvPr id="29" name="TekstSylinder 28"/>
          <p:cNvSpPr txBox="1"/>
          <p:nvPr/>
        </p:nvSpPr>
        <p:spPr>
          <a:xfrm>
            <a:off x="2843808" y="2917393"/>
            <a:ext cx="30155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During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duration</a:t>
            </a:r>
            <a:r>
              <a:rPr lang="nb-NO" sz="1200" dirty="0" smtClean="0"/>
              <a:t> </a:t>
            </a:r>
            <a:r>
              <a:rPr lang="nb-NO" sz="1200" dirty="0" err="1" smtClean="0"/>
              <a:t>of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policy, </a:t>
            </a:r>
            <a:r>
              <a:rPr lang="nb-NO" sz="1200" dirty="0" err="1" smtClean="0"/>
              <a:t>some</a:t>
            </a:r>
            <a:r>
              <a:rPr lang="nb-NO" sz="1200" dirty="0" smtClean="0"/>
              <a:t> </a:t>
            </a:r>
            <a:r>
              <a:rPr lang="nb-NO" sz="1200" dirty="0" err="1" smtClean="0"/>
              <a:t>of</a:t>
            </a:r>
            <a:endParaRPr lang="nb-NO" sz="1200" dirty="0" smtClean="0"/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</a:t>
            </a:r>
            <a:r>
              <a:rPr lang="nb-NO" sz="1200" dirty="0" smtClean="0"/>
              <a:t> is </a:t>
            </a:r>
            <a:r>
              <a:rPr lang="nb-NO" sz="1200" dirty="0" err="1" smtClean="0"/>
              <a:t>earned</a:t>
            </a:r>
            <a:r>
              <a:rPr lang="nb-NO" sz="1200" dirty="0" smtClean="0"/>
              <a:t>, </a:t>
            </a:r>
            <a:r>
              <a:rPr lang="nb-NO" sz="1200" dirty="0" err="1" smtClean="0"/>
              <a:t>some</a:t>
            </a:r>
            <a:r>
              <a:rPr lang="nb-NO" sz="1200" dirty="0" smtClean="0"/>
              <a:t> is </a:t>
            </a:r>
            <a:r>
              <a:rPr lang="nb-NO" sz="1200" dirty="0" err="1" smtClean="0"/>
              <a:t>unearned</a:t>
            </a:r>
            <a:endParaRPr lang="nb-NO" sz="1200" dirty="0" smtClean="0"/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smtClean="0"/>
              <a:t>How </a:t>
            </a:r>
            <a:r>
              <a:rPr lang="nb-NO" sz="1200" dirty="0" err="1" smtClean="0"/>
              <a:t>much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</a:t>
            </a:r>
            <a:r>
              <a:rPr lang="nb-NO" sz="1200" dirty="0" smtClean="0"/>
              <a:t> is </a:t>
            </a:r>
            <a:r>
              <a:rPr lang="nb-NO" sz="1200" dirty="0" err="1" smtClean="0"/>
              <a:t>earned</a:t>
            </a:r>
            <a:r>
              <a:rPr lang="nb-NO" sz="1200" dirty="0" smtClean="0"/>
              <a:t>?</a:t>
            </a:r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smtClean="0"/>
              <a:t>How </a:t>
            </a:r>
            <a:r>
              <a:rPr lang="nb-NO" sz="1200" dirty="0" err="1" smtClean="0"/>
              <a:t>much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</a:t>
            </a:r>
            <a:r>
              <a:rPr lang="nb-NO" sz="1200" dirty="0" smtClean="0"/>
              <a:t> is </a:t>
            </a:r>
            <a:r>
              <a:rPr lang="nb-NO" sz="1200" dirty="0" err="1" smtClean="0"/>
              <a:t>unearned</a:t>
            </a:r>
            <a:r>
              <a:rPr lang="nb-NO" sz="1200" dirty="0" smtClean="0"/>
              <a:t>?</a:t>
            </a:r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smtClean="0"/>
              <a:t>Is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unearned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</a:t>
            </a:r>
            <a:r>
              <a:rPr lang="nb-NO" sz="1200" dirty="0" smtClean="0"/>
              <a:t> </a:t>
            </a:r>
            <a:r>
              <a:rPr lang="nb-NO" sz="1200" dirty="0" err="1" smtClean="0"/>
              <a:t>sufficient</a:t>
            </a:r>
            <a:r>
              <a:rPr lang="nb-NO" sz="1200" dirty="0" smtClean="0"/>
              <a:t>?</a:t>
            </a:r>
          </a:p>
        </p:txBody>
      </p:sp>
      <p:cxnSp>
        <p:nvCxnSpPr>
          <p:cNvPr id="30" name="Rett pil 29"/>
          <p:cNvCxnSpPr/>
          <p:nvPr/>
        </p:nvCxnSpPr>
        <p:spPr>
          <a:xfrm flipV="1">
            <a:off x="2861357" y="2583800"/>
            <a:ext cx="0" cy="557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tt pil 30"/>
          <p:cNvCxnSpPr/>
          <p:nvPr/>
        </p:nvCxnSpPr>
        <p:spPr>
          <a:xfrm>
            <a:off x="1187624" y="5877272"/>
            <a:ext cx="540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tt pil 33"/>
          <p:cNvCxnSpPr/>
          <p:nvPr/>
        </p:nvCxnSpPr>
        <p:spPr>
          <a:xfrm>
            <a:off x="1619672" y="544522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tt pil 34"/>
          <p:cNvCxnSpPr/>
          <p:nvPr/>
        </p:nvCxnSpPr>
        <p:spPr>
          <a:xfrm>
            <a:off x="2123728" y="544522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tt pil 35"/>
          <p:cNvCxnSpPr/>
          <p:nvPr/>
        </p:nvCxnSpPr>
        <p:spPr>
          <a:xfrm>
            <a:off x="2699792" y="544522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tt pil 36"/>
          <p:cNvCxnSpPr/>
          <p:nvPr/>
        </p:nvCxnSpPr>
        <p:spPr>
          <a:xfrm>
            <a:off x="3419872" y="544522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tt pil 37"/>
          <p:cNvCxnSpPr/>
          <p:nvPr/>
        </p:nvCxnSpPr>
        <p:spPr>
          <a:xfrm>
            <a:off x="4355976" y="544522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tt pil 38"/>
          <p:cNvCxnSpPr/>
          <p:nvPr/>
        </p:nvCxnSpPr>
        <p:spPr>
          <a:xfrm>
            <a:off x="5004048" y="544522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tt pil 39"/>
          <p:cNvCxnSpPr/>
          <p:nvPr/>
        </p:nvCxnSpPr>
        <p:spPr>
          <a:xfrm>
            <a:off x="5796136" y="544522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kstSylinder 40"/>
          <p:cNvSpPr txBox="1"/>
          <p:nvPr/>
        </p:nvSpPr>
        <p:spPr>
          <a:xfrm>
            <a:off x="1259632" y="5085184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Accident</a:t>
            </a:r>
            <a:endParaRPr lang="nb-NO" sz="900" dirty="0" smtClean="0"/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smtClean="0"/>
              <a:t>date</a:t>
            </a:r>
          </a:p>
        </p:txBody>
      </p:sp>
      <p:sp>
        <p:nvSpPr>
          <p:cNvPr id="42" name="TekstSylinder 41"/>
          <p:cNvSpPr txBox="1"/>
          <p:nvPr/>
        </p:nvSpPr>
        <p:spPr>
          <a:xfrm>
            <a:off x="1835696" y="5085184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smtClean="0"/>
              <a:t>Reporting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smtClean="0"/>
              <a:t>date</a:t>
            </a:r>
          </a:p>
        </p:txBody>
      </p:sp>
      <p:sp>
        <p:nvSpPr>
          <p:cNvPr id="43" name="TekstSylinder 42"/>
          <p:cNvSpPr txBox="1"/>
          <p:nvPr/>
        </p:nvSpPr>
        <p:spPr>
          <a:xfrm>
            <a:off x="2432737" y="5085184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Claims</a:t>
            </a:r>
            <a:endParaRPr lang="nb-NO" sz="900" dirty="0" smtClean="0"/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payments</a:t>
            </a:r>
            <a:endParaRPr lang="nb-NO" sz="900" dirty="0" smtClean="0"/>
          </a:p>
        </p:txBody>
      </p:sp>
      <p:sp>
        <p:nvSpPr>
          <p:cNvPr id="44" name="TekstSylinder 43"/>
          <p:cNvSpPr txBox="1"/>
          <p:nvPr/>
        </p:nvSpPr>
        <p:spPr>
          <a:xfrm>
            <a:off x="3152817" y="5085184"/>
            <a:ext cx="8386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Claims</a:t>
            </a:r>
            <a:r>
              <a:rPr lang="nb-NO" sz="900" dirty="0" smtClean="0"/>
              <a:t> </a:t>
            </a:r>
            <a:r>
              <a:rPr lang="nb-NO" sz="900" dirty="0" err="1" smtClean="0"/>
              <a:t>close</a:t>
            </a:r>
            <a:endParaRPr lang="nb-NO" sz="900" dirty="0" smtClean="0"/>
          </a:p>
        </p:txBody>
      </p:sp>
      <p:sp>
        <p:nvSpPr>
          <p:cNvPr id="45" name="TekstSylinder 44"/>
          <p:cNvSpPr txBox="1"/>
          <p:nvPr/>
        </p:nvSpPr>
        <p:spPr>
          <a:xfrm>
            <a:off x="4016913" y="508518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Claims</a:t>
            </a:r>
            <a:endParaRPr lang="nb-NO" sz="900" dirty="0" smtClean="0"/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reopening</a:t>
            </a:r>
            <a:endParaRPr lang="nb-NO" sz="900" dirty="0" smtClean="0"/>
          </a:p>
        </p:txBody>
      </p:sp>
      <p:sp>
        <p:nvSpPr>
          <p:cNvPr id="46" name="TekstSylinder 45"/>
          <p:cNvSpPr txBox="1"/>
          <p:nvPr/>
        </p:nvSpPr>
        <p:spPr>
          <a:xfrm>
            <a:off x="4664985" y="5085184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Claims</a:t>
            </a:r>
            <a:r>
              <a:rPr lang="nb-NO" sz="900" dirty="0" smtClean="0"/>
              <a:t> 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payments</a:t>
            </a:r>
            <a:endParaRPr lang="nb-NO" sz="900" dirty="0" smtClean="0"/>
          </a:p>
        </p:txBody>
      </p:sp>
      <p:sp>
        <p:nvSpPr>
          <p:cNvPr id="47" name="TekstSylinder 46"/>
          <p:cNvSpPr txBox="1"/>
          <p:nvPr/>
        </p:nvSpPr>
        <p:spPr>
          <a:xfrm>
            <a:off x="5508104" y="5085184"/>
            <a:ext cx="8386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Claims</a:t>
            </a:r>
            <a:r>
              <a:rPr lang="nb-NO" sz="900" dirty="0" smtClean="0"/>
              <a:t> </a:t>
            </a:r>
            <a:r>
              <a:rPr lang="nb-NO" sz="900" dirty="0" err="1" smtClean="0"/>
              <a:t>close</a:t>
            </a:r>
            <a:endParaRPr lang="nb-NO" sz="900" dirty="0" smtClean="0"/>
          </a:p>
        </p:txBody>
      </p:sp>
      <p:sp>
        <p:nvSpPr>
          <p:cNvPr id="48" name="Høyre klammeparentes 47"/>
          <p:cNvSpPr/>
          <p:nvPr/>
        </p:nvSpPr>
        <p:spPr>
          <a:xfrm>
            <a:off x="5940152" y="2949646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0" name="Høyre klammeparentes 49"/>
          <p:cNvSpPr/>
          <p:nvPr/>
        </p:nvSpPr>
        <p:spPr>
          <a:xfrm>
            <a:off x="7623672" y="4286200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1" name="TekstSylinder 50"/>
          <p:cNvSpPr txBox="1"/>
          <p:nvPr/>
        </p:nvSpPr>
        <p:spPr>
          <a:xfrm>
            <a:off x="6119486" y="3268346"/>
            <a:ext cx="2223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Premium reserve, </a:t>
            </a:r>
            <a:r>
              <a:rPr lang="nb-NO" sz="1200" i="1" dirty="0" err="1" smtClean="0"/>
              <a:t>prospective</a:t>
            </a:r>
            <a:endParaRPr lang="nb-NO" sz="1200" i="1" dirty="0" smtClean="0"/>
          </a:p>
        </p:txBody>
      </p:sp>
      <p:sp>
        <p:nvSpPr>
          <p:cNvPr id="52" name="TekstSylinder 51"/>
          <p:cNvSpPr txBox="1"/>
          <p:nvPr/>
        </p:nvSpPr>
        <p:spPr>
          <a:xfrm>
            <a:off x="7820922" y="4448145"/>
            <a:ext cx="10631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Claims</a:t>
            </a:r>
            <a:r>
              <a:rPr lang="nb-NO" sz="1200" dirty="0" smtClean="0"/>
              <a:t> 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reserve, 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i="1" dirty="0" err="1" smtClean="0"/>
              <a:t>retrospective</a:t>
            </a:r>
            <a:endParaRPr lang="nb-NO" sz="1200" i="1" dirty="0" smtClean="0"/>
          </a:p>
        </p:txBody>
      </p:sp>
      <p:cxnSp>
        <p:nvCxnSpPr>
          <p:cNvPr id="56" name="Rett pil 55"/>
          <p:cNvCxnSpPr/>
          <p:nvPr/>
        </p:nvCxnSpPr>
        <p:spPr>
          <a:xfrm>
            <a:off x="2987824" y="2636912"/>
            <a:ext cx="656346" cy="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Rett pil 57"/>
          <p:cNvCxnSpPr/>
          <p:nvPr/>
        </p:nvCxnSpPr>
        <p:spPr>
          <a:xfrm flipH="1">
            <a:off x="2267744" y="2645538"/>
            <a:ext cx="5073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kstSylinder 58"/>
          <p:cNvSpPr txBox="1"/>
          <p:nvPr/>
        </p:nvSpPr>
        <p:spPr>
          <a:xfrm>
            <a:off x="2987824" y="2463911"/>
            <a:ext cx="7120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800" i="1" dirty="0" err="1" smtClean="0"/>
              <a:t>prospective</a:t>
            </a:r>
            <a:endParaRPr lang="nb-NO" sz="800" i="1" dirty="0" smtClean="0"/>
          </a:p>
        </p:txBody>
      </p:sp>
      <p:sp>
        <p:nvSpPr>
          <p:cNvPr id="60" name="TekstSylinder 59"/>
          <p:cNvSpPr txBox="1"/>
          <p:nvPr/>
        </p:nvSpPr>
        <p:spPr>
          <a:xfrm>
            <a:off x="2123728" y="2456836"/>
            <a:ext cx="774571" cy="178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800" i="1" dirty="0" err="1" smtClean="0"/>
              <a:t>retrospective</a:t>
            </a:r>
            <a:endParaRPr lang="nb-NO" sz="800" i="1" dirty="0" smtClean="0"/>
          </a:p>
        </p:txBody>
      </p:sp>
      <p:grpSp>
        <p:nvGrpSpPr>
          <p:cNvPr id="49" name="Gruppe 48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53" name="Avrundet rektangel 52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54" name="Avrundet rektangel 53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55" name="Avrundet rektangel 54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57" name="Avrundet rektangel 56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61" name="Avrundet rektangel 60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62" name="Ellipse 61"/>
          <p:cNvSpPr/>
          <p:nvPr/>
        </p:nvSpPr>
        <p:spPr>
          <a:xfrm>
            <a:off x="7427168" y="116632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48690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848699" cy="936203"/>
          </a:xfrm>
        </p:spPr>
        <p:txBody>
          <a:bodyPr>
            <a:normAutofit/>
          </a:bodyPr>
          <a:lstStyle/>
          <a:p>
            <a:r>
              <a:rPr lang="nb-NO" sz="2800" dirty="0" smtClean="0"/>
              <a:t>Premium reserves</a:t>
            </a:r>
            <a:endParaRPr lang="nb-NO" sz="2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3</a:t>
            </a:fld>
            <a:endParaRPr lang="nb-NO" dirty="0"/>
          </a:p>
        </p:txBody>
      </p:sp>
      <p:cxnSp>
        <p:nvCxnSpPr>
          <p:cNvPr id="7" name="Rett pil 6"/>
          <p:cNvCxnSpPr/>
          <p:nvPr/>
        </p:nvCxnSpPr>
        <p:spPr>
          <a:xfrm>
            <a:off x="1966762" y="4247870"/>
            <a:ext cx="38884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tt linje 13"/>
          <p:cNvCxnSpPr/>
          <p:nvPr/>
        </p:nvCxnSpPr>
        <p:spPr>
          <a:xfrm>
            <a:off x="2614834" y="414698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linje 14"/>
          <p:cNvCxnSpPr/>
          <p:nvPr/>
        </p:nvCxnSpPr>
        <p:spPr>
          <a:xfrm>
            <a:off x="5495154" y="413835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kstSylinder 28"/>
          <p:cNvSpPr txBox="1"/>
          <p:nvPr/>
        </p:nvSpPr>
        <p:spPr>
          <a:xfrm>
            <a:off x="1344557" y="764704"/>
            <a:ext cx="7187883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The </a:t>
            </a:r>
            <a:r>
              <a:rPr lang="nb-NO" sz="1200" dirty="0" err="1" smtClean="0"/>
              <a:t>premium</a:t>
            </a:r>
            <a:r>
              <a:rPr lang="nb-NO" sz="1200" dirty="0" smtClean="0"/>
              <a:t> reserve is </a:t>
            </a:r>
            <a:r>
              <a:rPr lang="nb-NO" sz="1200" dirty="0" err="1" smtClean="0"/>
              <a:t>split</a:t>
            </a:r>
            <a:r>
              <a:rPr lang="nb-NO" sz="1200" dirty="0" smtClean="0"/>
              <a:t> in </a:t>
            </a:r>
            <a:r>
              <a:rPr lang="nb-NO" sz="1200" dirty="0" err="1" smtClean="0"/>
              <a:t>two</a:t>
            </a:r>
            <a:r>
              <a:rPr lang="nb-NO" sz="1200" dirty="0" smtClean="0"/>
              <a:t> parts:</a:t>
            </a:r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err="1" smtClean="0"/>
              <a:t>Provision</a:t>
            </a:r>
            <a:r>
              <a:rPr lang="nb-NO" sz="1200" dirty="0" smtClean="0"/>
              <a:t> for </a:t>
            </a:r>
            <a:r>
              <a:rPr lang="nb-NO" sz="1200" dirty="0" err="1" smtClean="0"/>
              <a:t>unearned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premiums</a:t>
            </a:r>
            <a:endParaRPr lang="nb-NO" sz="1200" dirty="0" smtClean="0"/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err="1" smtClean="0"/>
              <a:t>Provisions</a:t>
            </a:r>
            <a:r>
              <a:rPr lang="nb-NO" sz="1200" dirty="0" smtClean="0"/>
              <a:t> for </a:t>
            </a:r>
            <a:r>
              <a:rPr lang="nb-NO" sz="1200" dirty="0" err="1" smtClean="0"/>
              <a:t>unexpired</a:t>
            </a:r>
            <a:r>
              <a:rPr lang="nb-NO" sz="1200" dirty="0" smtClean="0"/>
              <a:t> risks</a:t>
            </a:r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endParaRPr lang="nb-NO" sz="1200" dirty="0" smtClean="0"/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endParaRPr lang="nb-NO" sz="1200" dirty="0"/>
          </a:p>
          <a:p>
            <a:pPr>
              <a:buClr>
                <a:schemeClr val="accent2"/>
              </a:buClr>
            </a:pPr>
            <a:r>
              <a:rPr lang="nb-NO" sz="1200" dirty="0" err="1" smtClean="0"/>
              <a:t>Earned</a:t>
            </a:r>
            <a:r>
              <a:rPr lang="nb-NO" sz="1200" dirty="0" smtClean="0"/>
              <a:t> and </a:t>
            </a:r>
            <a:r>
              <a:rPr lang="nb-NO" sz="1200" dirty="0" err="1" smtClean="0"/>
              <a:t>unearned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</a:t>
            </a:r>
            <a:r>
              <a:rPr lang="nb-NO" sz="1200" dirty="0" smtClean="0"/>
              <a:t>:</a:t>
            </a:r>
            <a:endParaRPr lang="nb-NO" sz="1200" dirty="0"/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err="1" smtClean="0"/>
              <a:t>Written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</a:t>
            </a:r>
            <a:r>
              <a:rPr lang="nb-NO" sz="1200" dirty="0" smtClean="0"/>
              <a:t> is </a:t>
            </a:r>
            <a:r>
              <a:rPr lang="nb-NO" sz="1200" dirty="0" err="1" smtClean="0"/>
              <a:t>earned</a:t>
            </a:r>
            <a:r>
              <a:rPr lang="nb-NO" sz="1200" dirty="0" smtClean="0"/>
              <a:t> </a:t>
            </a:r>
            <a:r>
              <a:rPr lang="nb-NO" sz="1200" dirty="0" err="1" smtClean="0"/>
              <a:t>evenly</a:t>
            </a:r>
            <a:r>
              <a:rPr lang="nb-NO" sz="1200" dirty="0" smtClean="0"/>
              <a:t>/</a:t>
            </a:r>
            <a:r>
              <a:rPr lang="nb-NO" sz="1200" dirty="0" err="1" smtClean="0"/>
              <a:t>uniformly</a:t>
            </a:r>
            <a:r>
              <a:rPr lang="nb-NO" sz="1200" dirty="0" smtClean="0"/>
              <a:t> over </a:t>
            </a:r>
            <a:r>
              <a:rPr lang="nb-NO" sz="1200" dirty="0" err="1" smtClean="0"/>
              <a:t>the</a:t>
            </a:r>
            <a:r>
              <a:rPr lang="nb-NO" sz="1200" dirty="0" smtClean="0"/>
              <a:t> cover </a:t>
            </a:r>
            <a:r>
              <a:rPr lang="nb-NO" sz="1200" dirty="0" err="1" smtClean="0"/>
              <a:t>period</a:t>
            </a:r>
            <a:endParaRPr lang="nb-NO" sz="1200" dirty="0" smtClean="0"/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smtClean="0"/>
              <a:t>The </a:t>
            </a:r>
            <a:r>
              <a:rPr lang="nb-NO" sz="1200" dirty="0" err="1" smtClean="0"/>
              <a:t>share</a:t>
            </a:r>
            <a:r>
              <a:rPr lang="nb-NO" sz="1200" dirty="0" smtClean="0"/>
              <a:t> </a:t>
            </a:r>
            <a:r>
              <a:rPr lang="nb-NO" sz="1200" dirty="0" err="1" smtClean="0"/>
              <a:t>of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</a:t>
            </a:r>
            <a:r>
              <a:rPr lang="nb-NO" sz="1200" dirty="0" smtClean="0"/>
              <a:t> </a:t>
            </a:r>
            <a:r>
              <a:rPr lang="nb-NO" sz="1200" dirty="0" err="1" smtClean="0"/>
              <a:t>that</a:t>
            </a:r>
            <a:r>
              <a:rPr lang="nb-NO" sz="1200" dirty="0" smtClean="0"/>
              <a:t> has </a:t>
            </a:r>
            <a:r>
              <a:rPr lang="nb-NO" sz="1200" dirty="0" err="1" smtClean="0"/>
              <a:t>been</a:t>
            </a:r>
            <a:r>
              <a:rPr lang="nb-NO" sz="1200" dirty="0" smtClean="0"/>
              <a:t> </a:t>
            </a:r>
            <a:r>
              <a:rPr lang="nb-NO" sz="1200" dirty="0" err="1" smtClean="0"/>
              <a:t>earned</a:t>
            </a:r>
            <a:r>
              <a:rPr lang="nb-NO" sz="1200" dirty="0" smtClean="0"/>
              <a:t> is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past</a:t>
            </a:r>
            <a:r>
              <a:rPr lang="nb-NO" sz="1200" dirty="0" smtClean="0"/>
              <a:t> </a:t>
            </a:r>
            <a:r>
              <a:rPr lang="nb-NO" sz="1200" dirty="0" err="1" smtClean="0"/>
              <a:t>time’s</a:t>
            </a:r>
            <a:r>
              <a:rPr lang="nb-NO" sz="1200" dirty="0" smtClean="0"/>
              <a:t> </a:t>
            </a:r>
            <a:r>
              <a:rPr lang="nb-NO" sz="1200" dirty="0" err="1" smtClean="0"/>
              <a:t>proportion</a:t>
            </a:r>
            <a:r>
              <a:rPr lang="nb-NO" sz="1200" dirty="0" smtClean="0"/>
              <a:t> </a:t>
            </a:r>
            <a:r>
              <a:rPr lang="nb-NO" sz="1200" dirty="0" err="1" smtClean="0"/>
              <a:t>of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total </a:t>
            </a:r>
            <a:r>
              <a:rPr lang="nb-NO" sz="1200" dirty="0" err="1" smtClean="0"/>
              <a:t>period</a:t>
            </a:r>
            <a:endParaRPr lang="nb-NO" sz="1200" dirty="0" smtClean="0"/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smtClean="0"/>
              <a:t>If a </a:t>
            </a:r>
            <a:r>
              <a:rPr lang="nb-NO" sz="1200" dirty="0" err="1" smtClean="0"/>
              <a:t>larger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</a:t>
            </a:r>
            <a:r>
              <a:rPr lang="nb-NO" sz="1200" dirty="0" smtClean="0"/>
              <a:t> has </a:t>
            </a:r>
            <a:r>
              <a:rPr lang="nb-NO" sz="1200" dirty="0" err="1" smtClean="0"/>
              <a:t>been</a:t>
            </a:r>
            <a:r>
              <a:rPr lang="nb-NO" sz="1200" dirty="0" smtClean="0"/>
              <a:t> </a:t>
            </a:r>
            <a:r>
              <a:rPr lang="nb-NO" sz="1200" dirty="0" err="1" smtClean="0"/>
              <a:t>received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difference</a:t>
            </a:r>
            <a:r>
              <a:rPr lang="nb-NO" sz="1200" dirty="0" smtClean="0"/>
              <a:t> is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unearned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</a:t>
            </a:r>
            <a:endParaRPr lang="nb-NO" sz="1200" dirty="0" smtClean="0"/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endParaRPr lang="nb-NO" sz="1200" dirty="0"/>
          </a:p>
          <a:p>
            <a:pPr>
              <a:buClr>
                <a:schemeClr val="accent2"/>
              </a:buClr>
            </a:pPr>
            <a:r>
              <a:rPr lang="nb-NO" sz="1200" dirty="0" err="1" smtClean="0"/>
              <a:t>Example</a:t>
            </a:r>
            <a:r>
              <a:rPr lang="nb-NO" sz="1200" dirty="0" smtClean="0"/>
              <a:t>:</a:t>
            </a:r>
          </a:p>
          <a:p>
            <a:pPr>
              <a:buClr>
                <a:schemeClr val="accent2"/>
              </a:buClr>
            </a:pPr>
            <a:r>
              <a:rPr lang="nb-NO" sz="1200" dirty="0" smtClean="0"/>
              <a:t>An </a:t>
            </a:r>
            <a:r>
              <a:rPr lang="nb-NO" sz="1200" dirty="0" err="1" smtClean="0"/>
              <a:t>insurance</a:t>
            </a:r>
            <a:r>
              <a:rPr lang="nb-NO" sz="1200" dirty="0" smtClean="0"/>
              <a:t> policy starts </a:t>
            </a:r>
            <a:r>
              <a:rPr lang="nb-NO" sz="1200" dirty="0" err="1" smtClean="0"/>
              <a:t>on</a:t>
            </a:r>
            <a:r>
              <a:rPr lang="nb-NO" sz="1200" dirty="0" smtClean="0"/>
              <a:t> September 1 2012 and is valid </a:t>
            </a:r>
            <a:r>
              <a:rPr lang="nb-NO" sz="1200" dirty="0" err="1" smtClean="0"/>
              <a:t>until</a:t>
            </a:r>
            <a:r>
              <a:rPr lang="nb-NO" sz="1200" dirty="0" smtClean="0"/>
              <a:t> August 31 2013.</a:t>
            </a:r>
          </a:p>
          <a:p>
            <a:pPr>
              <a:buClr>
                <a:schemeClr val="accent2"/>
              </a:buClr>
            </a:pPr>
            <a:r>
              <a:rPr lang="nb-NO" sz="1200" dirty="0" smtClean="0"/>
              <a:t>The </a:t>
            </a:r>
            <a:r>
              <a:rPr lang="nb-NO" sz="1200" dirty="0" err="1" smtClean="0"/>
              <a:t>premium</a:t>
            </a:r>
            <a:r>
              <a:rPr lang="nb-NO" sz="1200" dirty="0" smtClean="0"/>
              <a:t> for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entire</a:t>
            </a:r>
            <a:r>
              <a:rPr lang="nb-NO" sz="1200" dirty="0" smtClean="0"/>
              <a:t> </a:t>
            </a:r>
            <a:r>
              <a:rPr lang="nb-NO" sz="1200" dirty="0" err="1" smtClean="0"/>
              <a:t>period</a:t>
            </a:r>
            <a:r>
              <a:rPr lang="nb-NO" sz="1200" dirty="0" smtClean="0"/>
              <a:t> is 2400.</a:t>
            </a:r>
          </a:p>
          <a:p>
            <a:pPr>
              <a:buClr>
                <a:schemeClr val="accent2"/>
              </a:buClr>
            </a:pPr>
            <a:r>
              <a:rPr lang="nb-NO" sz="1200" dirty="0" smtClean="0"/>
              <a:t>At 31 </a:t>
            </a:r>
            <a:r>
              <a:rPr lang="nb-NO" sz="1200" dirty="0" err="1" smtClean="0"/>
              <a:t>December</a:t>
            </a:r>
            <a:r>
              <a:rPr lang="nb-NO" sz="1200" dirty="0" smtClean="0"/>
              <a:t> </a:t>
            </a:r>
            <a:r>
              <a:rPr lang="nb-NO" sz="1200" dirty="0" err="1" smtClean="0"/>
              <a:t>we</a:t>
            </a:r>
            <a:r>
              <a:rPr lang="nb-NO" sz="1200" dirty="0" smtClean="0"/>
              <a:t> have </a:t>
            </a:r>
            <a:r>
              <a:rPr lang="nb-NO" sz="1200" dirty="0" err="1" smtClean="0"/>
              <a:t>received</a:t>
            </a:r>
            <a:r>
              <a:rPr lang="nb-NO" sz="1200" dirty="0" smtClean="0"/>
              <a:t> </a:t>
            </a:r>
            <a:r>
              <a:rPr lang="nb-NO" sz="1200" dirty="0" err="1" smtClean="0"/>
              <a:t>two</a:t>
            </a:r>
            <a:r>
              <a:rPr lang="nb-NO" sz="1200" dirty="0" smtClean="0"/>
              <a:t> </a:t>
            </a:r>
            <a:r>
              <a:rPr lang="nb-NO" sz="1200" dirty="0" err="1" smtClean="0"/>
              <a:t>quarterly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premiums</a:t>
            </a:r>
            <a:r>
              <a:rPr lang="nb-NO" sz="1200" dirty="0" smtClean="0"/>
              <a:t> or 1200.</a:t>
            </a:r>
          </a:p>
          <a:p>
            <a:pPr>
              <a:buClr>
                <a:schemeClr val="accent2"/>
              </a:buClr>
            </a:pPr>
            <a:r>
              <a:rPr lang="nb-NO" sz="1200" dirty="0" err="1" smtClean="0"/>
              <a:t>We</a:t>
            </a:r>
            <a:r>
              <a:rPr lang="nb-NO" sz="1200" dirty="0" smtClean="0"/>
              <a:t> have </a:t>
            </a:r>
            <a:r>
              <a:rPr lang="nb-NO" sz="1200" dirty="0" err="1" smtClean="0"/>
              <a:t>then</a:t>
            </a:r>
            <a:r>
              <a:rPr lang="nb-NO" sz="1200" dirty="0" smtClean="0"/>
              <a:t> </a:t>
            </a:r>
            <a:r>
              <a:rPr lang="nb-NO" sz="1200" dirty="0" err="1" smtClean="0"/>
              <a:t>earned</a:t>
            </a:r>
            <a:r>
              <a:rPr lang="nb-NO" sz="1200" dirty="0" smtClean="0"/>
              <a:t> (4/12)*2400 = 800.</a:t>
            </a:r>
          </a:p>
          <a:p>
            <a:pPr>
              <a:buClr>
                <a:schemeClr val="accent2"/>
              </a:buClr>
            </a:pPr>
            <a:r>
              <a:rPr lang="nb-NO" sz="1200" dirty="0" err="1" smtClean="0"/>
              <a:t>Unearned</a:t>
            </a:r>
            <a:r>
              <a:rPr lang="nb-NO" sz="1200" dirty="0" smtClean="0"/>
              <a:t> is 1200-800=400</a:t>
            </a:r>
          </a:p>
          <a:p>
            <a:pPr>
              <a:buClr>
                <a:schemeClr val="accent2"/>
              </a:buClr>
            </a:pPr>
            <a:endParaRPr lang="nb-NO" sz="1200" dirty="0"/>
          </a:p>
          <a:p>
            <a:pPr>
              <a:buClr>
                <a:schemeClr val="accent2"/>
              </a:buClr>
            </a:pPr>
            <a:endParaRPr lang="nb-NO" sz="1200" dirty="0" smtClean="0"/>
          </a:p>
          <a:p>
            <a:pPr>
              <a:buClr>
                <a:schemeClr val="accent2"/>
              </a:buClr>
            </a:pPr>
            <a:endParaRPr lang="nb-NO" sz="1200" dirty="0"/>
          </a:p>
          <a:p>
            <a:pPr>
              <a:buClr>
                <a:schemeClr val="accent2"/>
              </a:buClr>
            </a:pPr>
            <a:endParaRPr lang="nb-NO" sz="1200" dirty="0" smtClean="0"/>
          </a:p>
          <a:p>
            <a:pPr>
              <a:buClr>
                <a:schemeClr val="accent2"/>
              </a:buClr>
            </a:pPr>
            <a:endParaRPr lang="nb-NO" sz="1200" dirty="0"/>
          </a:p>
          <a:p>
            <a:pPr>
              <a:buClr>
                <a:schemeClr val="accent2"/>
              </a:buClr>
            </a:pPr>
            <a:r>
              <a:rPr lang="nb-NO" sz="1200" dirty="0" err="1" smtClean="0"/>
              <a:t>Unexpired</a:t>
            </a:r>
            <a:r>
              <a:rPr lang="nb-NO" sz="1200" dirty="0" smtClean="0"/>
              <a:t> risk reserve</a:t>
            </a:r>
          </a:p>
          <a:p>
            <a: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b-NO" sz="1200" dirty="0" err="1" smtClean="0"/>
              <a:t>Regard</a:t>
            </a:r>
            <a:r>
              <a:rPr lang="nb-NO" sz="1200" dirty="0" smtClean="0"/>
              <a:t> </a:t>
            </a:r>
            <a:r>
              <a:rPr lang="nb-NO" sz="1200" dirty="0" err="1" smtClean="0"/>
              <a:t>entire</a:t>
            </a:r>
            <a:r>
              <a:rPr lang="nb-NO" sz="1200" dirty="0" smtClean="0"/>
              <a:t> </a:t>
            </a:r>
            <a:r>
              <a:rPr lang="nb-NO" sz="1200" dirty="0" err="1" smtClean="0"/>
              <a:t>period</a:t>
            </a:r>
            <a:r>
              <a:rPr lang="nb-NO" sz="1200" dirty="0" smtClean="0"/>
              <a:t> </a:t>
            </a:r>
            <a:r>
              <a:rPr lang="nb-NO" sz="1200" dirty="0" err="1" smtClean="0"/>
              <a:t>covered</a:t>
            </a:r>
            <a:r>
              <a:rPr lang="nb-NO" sz="1200" dirty="0" smtClean="0"/>
              <a:t> by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insurance</a:t>
            </a:r>
            <a:endParaRPr lang="nb-NO" sz="1200" dirty="0" smtClean="0"/>
          </a:p>
          <a:p>
            <a: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b-NO" sz="1200" dirty="0" smtClean="0"/>
              <a:t>From a </a:t>
            </a:r>
            <a:r>
              <a:rPr lang="nb-NO" sz="1200" dirty="0" err="1" smtClean="0"/>
              <a:t>point</a:t>
            </a:r>
            <a:r>
              <a:rPr lang="nb-NO" sz="1200" dirty="0" smtClean="0"/>
              <a:t> in time, </a:t>
            </a:r>
            <a:r>
              <a:rPr lang="nb-NO" sz="1200" dirty="0" err="1" smtClean="0"/>
              <a:t>say</a:t>
            </a:r>
            <a:r>
              <a:rPr lang="nb-NO" sz="1200" dirty="0" smtClean="0"/>
              <a:t> 31/12-2012, </a:t>
            </a:r>
            <a:r>
              <a:rPr lang="nb-NO" sz="1200" dirty="0" err="1" smtClean="0"/>
              <a:t>we</a:t>
            </a:r>
            <a:r>
              <a:rPr lang="nb-NO" sz="1200" dirty="0" smtClean="0"/>
              <a:t> </a:t>
            </a:r>
            <a:r>
              <a:rPr lang="nb-NO" sz="1200" dirty="0" err="1" smtClean="0"/>
              <a:t>look</a:t>
            </a:r>
            <a:r>
              <a:rPr lang="nb-NO" sz="1200" dirty="0" smtClean="0"/>
              <a:t> forward to all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claims</a:t>
            </a:r>
            <a:r>
              <a:rPr lang="nb-NO" sz="1200" dirty="0" smtClean="0"/>
              <a:t> and </a:t>
            </a:r>
            <a:r>
              <a:rPr lang="nb-NO" sz="1200" dirty="0" err="1" smtClean="0"/>
              <a:t>expenses</a:t>
            </a:r>
            <a:r>
              <a:rPr lang="nb-NO" sz="1200" dirty="0" smtClean="0"/>
              <a:t> </a:t>
            </a:r>
            <a:r>
              <a:rPr lang="nb-NO" sz="1200" dirty="0" err="1" smtClean="0"/>
              <a:t>that</a:t>
            </a:r>
            <a:r>
              <a:rPr lang="nb-NO" sz="1200" dirty="0" smtClean="0"/>
              <a:t> </a:t>
            </a:r>
            <a:r>
              <a:rPr lang="nb-NO" sz="1200" dirty="0" err="1" smtClean="0"/>
              <a:t>could</a:t>
            </a:r>
            <a:r>
              <a:rPr lang="nb-NO" sz="1200" dirty="0" smtClean="0"/>
              <a:t> </a:t>
            </a:r>
            <a:r>
              <a:rPr lang="nb-NO" sz="1200" dirty="0" err="1" smtClean="0"/>
              <a:t>occur</a:t>
            </a:r>
            <a:r>
              <a:rPr lang="nb-NO" sz="1200" dirty="0" smtClean="0"/>
              <a:t> </a:t>
            </a:r>
            <a:r>
              <a:rPr lang="nb-NO" sz="1200" dirty="0" err="1" smtClean="0"/>
              <a:t>after</a:t>
            </a:r>
            <a:r>
              <a:rPr lang="nb-NO" sz="1200" dirty="0" smtClean="0"/>
              <a:t> </a:t>
            </a:r>
            <a:r>
              <a:rPr lang="nb-NO" sz="1200" dirty="0" err="1" smtClean="0"/>
              <a:t>this</a:t>
            </a:r>
            <a:r>
              <a:rPr lang="nb-NO" sz="1200" dirty="0" smtClean="0"/>
              <a:t> </a:t>
            </a:r>
            <a:r>
              <a:rPr lang="nb-NO" sz="1200" dirty="0" err="1" smtClean="0"/>
              <a:t>point</a:t>
            </a:r>
            <a:r>
              <a:rPr lang="nb-NO" sz="1200" dirty="0" smtClean="0"/>
              <a:t>. Call </a:t>
            </a:r>
            <a:r>
              <a:rPr lang="nb-NO" sz="1200" dirty="0" err="1" smtClean="0"/>
              <a:t>them</a:t>
            </a:r>
            <a:r>
              <a:rPr lang="nb-NO" sz="1200" dirty="0" smtClean="0"/>
              <a:t> FC</a:t>
            </a:r>
            <a:r>
              <a:rPr lang="nb-NO" sz="800" dirty="0" smtClean="0"/>
              <a:t>3112</a:t>
            </a:r>
          </a:p>
          <a:p>
            <a: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b-NO" sz="1200" dirty="0" smtClean="0"/>
              <a:t>If FC</a:t>
            </a:r>
            <a:r>
              <a:rPr lang="nb-NO" sz="700" dirty="0" smtClean="0"/>
              <a:t>3112</a:t>
            </a:r>
            <a:r>
              <a:rPr lang="nb-NO" sz="1200" dirty="0" smtClean="0"/>
              <a:t>&gt;</a:t>
            </a:r>
            <a:r>
              <a:rPr lang="nb-NO" sz="1200" dirty="0" err="1" smtClean="0"/>
              <a:t>Future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premiums</a:t>
            </a:r>
            <a:r>
              <a:rPr lang="nb-NO" sz="1200" dirty="0" smtClean="0"/>
              <a:t> </a:t>
            </a:r>
            <a:r>
              <a:rPr lang="nb-NO" sz="1200" dirty="0" err="1" smtClean="0"/>
              <a:t>yet</a:t>
            </a:r>
            <a:r>
              <a:rPr lang="nb-NO" sz="1200" dirty="0" smtClean="0"/>
              <a:t> not due (FP)+</a:t>
            </a:r>
            <a:r>
              <a:rPr lang="nb-NO" sz="1200" dirty="0" err="1" smtClean="0"/>
              <a:t>unearned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</a:t>
            </a:r>
            <a:r>
              <a:rPr lang="nb-NO" sz="1200" dirty="0" smtClean="0"/>
              <a:t> reserve </a:t>
            </a:r>
            <a:r>
              <a:rPr lang="nb-NO" sz="1200" dirty="0"/>
              <a:t>(UP)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difference</a:t>
            </a:r>
            <a:r>
              <a:rPr lang="nb-NO" sz="1200" dirty="0" smtClean="0"/>
              <a:t> is </a:t>
            </a:r>
            <a:r>
              <a:rPr lang="nb-NO" sz="1200" dirty="0" err="1" smtClean="0"/>
              <a:t>accounted</a:t>
            </a:r>
            <a:r>
              <a:rPr lang="nb-NO" sz="1200" dirty="0" smtClean="0"/>
              <a:t> as </a:t>
            </a:r>
            <a:r>
              <a:rPr lang="nb-NO" sz="1200" dirty="0" err="1" smtClean="0"/>
              <a:t>unexpired</a:t>
            </a:r>
            <a:r>
              <a:rPr lang="nb-NO" sz="1200" dirty="0" smtClean="0"/>
              <a:t> risk reserve</a:t>
            </a:r>
          </a:p>
          <a:p>
            <a: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b-NO" sz="1200" dirty="0" smtClean="0"/>
              <a:t>In </a:t>
            </a:r>
            <a:r>
              <a:rPr lang="nb-NO" sz="1200" dirty="0" err="1" smtClean="0"/>
              <a:t>example</a:t>
            </a:r>
            <a:r>
              <a:rPr lang="nb-NO" sz="1200" dirty="0" smtClean="0"/>
              <a:t> </a:t>
            </a:r>
            <a:r>
              <a:rPr lang="nb-NO" sz="1200" dirty="0" err="1" smtClean="0"/>
              <a:t>assume</a:t>
            </a:r>
            <a:r>
              <a:rPr lang="nb-NO" sz="1200" dirty="0" smtClean="0"/>
              <a:t> FC</a:t>
            </a:r>
            <a:r>
              <a:rPr lang="nb-NO" sz="900" dirty="0" smtClean="0"/>
              <a:t>3112</a:t>
            </a:r>
            <a:r>
              <a:rPr lang="nb-NO" sz="1200" dirty="0" smtClean="0"/>
              <a:t> = 1800&gt;FP+UP=1200+400=1600, so </a:t>
            </a:r>
            <a:r>
              <a:rPr lang="nb-NO" sz="1200" dirty="0" err="1" smtClean="0"/>
              <a:t>unexpired</a:t>
            </a:r>
            <a:r>
              <a:rPr lang="nb-NO" sz="1200" dirty="0" smtClean="0"/>
              <a:t> risk reserve is 200</a:t>
            </a:r>
          </a:p>
          <a:p>
            <a:pPr>
              <a:buClr>
                <a:schemeClr val="accent2"/>
              </a:buClr>
            </a:pPr>
            <a:endParaRPr lang="nb-NO" sz="1200" dirty="0" smtClean="0"/>
          </a:p>
        </p:txBody>
      </p:sp>
      <p:grpSp>
        <p:nvGrpSpPr>
          <p:cNvPr id="49" name="Gruppe 48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53" name="Avrundet rektangel 52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54" name="Avrundet rektangel 53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55" name="Avrundet rektangel 54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57" name="Avrundet rektangel 56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61" name="Avrundet rektangel 60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62" name="Ellipse 61"/>
          <p:cNvSpPr/>
          <p:nvPr/>
        </p:nvSpPr>
        <p:spPr>
          <a:xfrm>
            <a:off x="7427168" y="116632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  <p:sp>
        <p:nvSpPr>
          <p:cNvPr id="26" name="TekstSylinder 25"/>
          <p:cNvSpPr txBox="1"/>
          <p:nvPr/>
        </p:nvSpPr>
        <p:spPr>
          <a:xfrm>
            <a:off x="2077616" y="3869985"/>
            <a:ext cx="7889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1/9-2012</a:t>
            </a:r>
          </a:p>
        </p:txBody>
      </p:sp>
      <p:sp>
        <p:nvSpPr>
          <p:cNvPr id="27" name="TekstSylinder 26"/>
          <p:cNvSpPr txBox="1"/>
          <p:nvPr/>
        </p:nvSpPr>
        <p:spPr>
          <a:xfrm>
            <a:off x="5066195" y="3861048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31/8-2013</a:t>
            </a:r>
          </a:p>
        </p:txBody>
      </p:sp>
      <p:cxnSp>
        <p:nvCxnSpPr>
          <p:cNvPr id="28" name="Rett linje 27"/>
          <p:cNvCxnSpPr/>
          <p:nvPr/>
        </p:nvCxnSpPr>
        <p:spPr>
          <a:xfrm>
            <a:off x="3694954" y="414908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kstSylinder 30"/>
          <p:cNvSpPr txBox="1"/>
          <p:nvPr/>
        </p:nvSpPr>
        <p:spPr>
          <a:xfrm>
            <a:off x="3334914" y="3861048"/>
            <a:ext cx="9589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31/12-2012</a:t>
            </a:r>
          </a:p>
        </p:txBody>
      </p:sp>
    </p:spTree>
    <p:extLst>
      <p:ext uri="{BB962C8B-B14F-4D97-AF65-F5344CB8AC3E}">
        <p14:creationId xmlns:p14="http://schemas.microsoft.com/office/powerpoint/2010/main" xmlns="" val="202595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848699" cy="936203"/>
          </a:xfrm>
        </p:spPr>
        <p:txBody>
          <a:bodyPr>
            <a:normAutofit/>
          </a:bodyPr>
          <a:lstStyle/>
          <a:p>
            <a:r>
              <a:rPr lang="nb-NO" sz="2800" dirty="0" err="1" smtClean="0"/>
              <a:t>Claims</a:t>
            </a:r>
            <a:r>
              <a:rPr lang="nb-NO" sz="2800" dirty="0" smtClean="0"/>
              <a:t> reserves</a:t>
            </a:r>
            <a:endParaRPr lang="nb-NO" sz="2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4</a:t>
            </a:fld>
            <a:endParaRPr lang="nb-NO" dirty="0"/>
          </a:p>
        </p:txBody>
      </p:sp>
      <p:sp>
        <p:nvSpPr>
          <p:cNvPr id="28" name="TekstSylinder 27"/>
          <p:cNvSpPr txBox="1"/>
          <p:nvPr/>
        </p:nvSpPr>
        <p:spPr>
          <a:xfrm>
            <a:off x="971600" y="2132855"/>
            <a:ext cx="49558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Claims</a:t>
            </a:r>
            <a:r>
              <a:rPr lang="nb-NO" sz="1200" dirty="0" smtClean="0"/>
              <a:t> </a:t>
            </a:r>
            <a:r>
              <a:rPr lang="nb-NO" sz="1200" dirty="0" err="1" smtClean="0"/>
              <a:t>reserving</a:t>
            </a:r>
            <a:r>
              <a:rPr lang="nb-NO" sz="1200" dirty="0" smtClean="0"/>
              <a:t> </a:t>
            </a:r>
            <a:r>
              <a:rPr lang="nb-NO" sz="1200" dirty="0" err="1" smtClean="0"/>
              <a:t>issues</a:t>
            </a:r>
            <a:r>
              <a:rPr lang="nb-NO" sz="1200" dirty="0" smtClean="0"/>
              <a:t>:</a:t>
            </a:r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smtClean="0"/>
              <a:t>How do </a:t>
            </a:r>
            <a:r>
              <a:rPr lang="nb-NO" sz="1200" dirty="0" err="1" smtClean="0"/>
              <a:t>we</a:t>
            </a:r>
            <a:r>
              <a:rPr lang="nb-NO" sz="1200" dirty="0" smtClean="0"/>
              <a:t> </a:t>
            </a:r>
            <a:r>
              <a:rPr lang="nb-NO" sz="1200" dirty="0" err="1" smtClean="0"/>
              <a:t>measure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number</a:t>
            </a:r>
            <a:r>
              <a:rPr lang="nb-NO" sz="1200" dirty="0" smtClean="0"/>
              <a:t> and </a:t>
            </a:r>
            <a:r>
              <a:rPr lang="nb-NO" sz="1200" dirty="0" err="1" smtClean="0"/>
              <a:t>size</a:t>
            </a:r>
            <a:r>
              <a:rPr lang="nb-NO" sz="1200" dirty="0" smtClean="0"/>
              <a:t> </a:t>
            </a:r>
            <a:r>
              <a:rPr lang="nb-NO" sz="1200" dirty="0" err="1" smtClean="0"/>
              <a:t>of</a:t>
            </a:r>
            <a:r>
              <a:rPr lang="nb-NO" sz="1200" dirty="0" smtClean="0"/>
              <a:t> </a:t>
            </a:r>
            <a:r>
              <a:rPr lang="nb-NO" sz="1200" dirty="0" err="1" smtClean="0"/>
              <a:t>unknown</a:t>
            </a:r>
            <a:r>
              <a:rPr lang="nb-NO" sz="1200" dirty="0" smtClean="0"/>
              <a:t> </a:t>
            </a:r>
            <a:r>
              <a:rPr lang="nb-NO" sz="1200" dirty="0" err="1" smtClean="0"/>
              <a:t>claims</a:t>
            </a:r>
            <a:r>
              <a:rPr lang="nb-NO" sz="1200" dirty="0" smtClean="0"/>
              <a:t>? (IBNR reserve, i.e., </a:t>
            </a:r>
            <a:r>
              <a:rPr lang="nb-NO" sz="1200" dirty="0" err="1" smtClean="0"/>
              <a:t>Incurred</a:t>
            </a:r>
            <a:r>
              <a:rPr lang="nb-NO" sz="1200" dirty="0" smtClean="0"/>
              <a:t> Bot Not </a:t>
            </a:r>
            <a:r>
              <a:rPr lang="nb-NO" sz="1200" dirty="0" err="1" smtClean="0"/>
              <a:t>Reported</a:t>
            </a:r>
            <a:r>
              <a:rPr lang="nb-NO" sz="1200" dirty="0" smtClean="0"/>
              <a:t>)</a:t>
            </a:r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smtClean="0"/>
              <a:t>How do </a:t>
            </a:r>
            <a:r>
              <a:rPr lang="nb-NO" sz="1200" dirty="0" err="1" smtClean="0"/>
              <a:t>we</a:t>
            </a:r>
            <a:r>
              <a:rPr lang="nb-NO" sz="1200" dirty="0" smtClean="0"/>
              <a:t> </a:t>
            </a:r>
            <a:r>
              <a:rPr lang="nb-NO" sz="1200" dirty="0" err="1" smtClean="0"/>
              <a:t>know</a:t>
            </a:r>
            <a:r>
              <a:rPr lang="nb-NO" sz="1200" dirty="0" smtClean="0"/>
              <a:t> </a:t>
            </a:r>
            <a:r>
              <a:rPr lang="nb-NO" sz="1200" dirty="0" err="1" smtClean="0"/>
              <a:t>if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reserves </a:t>
            </a:r>
            <a:r>
              <a:rPr lang="nb-NO" sz="1200" dirty="0" err="1" smtClean="0"/>
              <a:t>on</a:t>
            </a:r>
            <a:r>
              <a:rPr lang="nb-NO" sz="1200" dirty="0" smtClean="0"/>
              <a:t> </a:t>
            </a:r>
            <a:r>
              <a:rPr lang="nb-NO" sz="1200" dirty="0" err="1" smtClean="0"/>
              <a:t>known</a:t>
            </a:r>
            <a:r>
              <a:rPr lang="nb-NO" sz="1200" dirty="0" smtClean="0"/>
              <a:t> </a:t>
            </a:r>
            <a:r>
              <a:rPr lang="nb-NO" sz="1200" dirty="0" err="1" smtClean="0"/>
              <a:t>claims</a:t>
            </a:r>
            <a:r>
              <a:rPr lang="nb-NO" sz="1200" dirty="0" smtClean="0"/>
              <a:t> </a:t>
            </a:r>
            <a:r>
              <a:rPr lang="nb-NO" sz="1200" dirty="0" err="1" smtClean="0"/>
              <a:t>are</a:t>
            </a:r>
            <a:r>
              <a:rPr lang="nb-NO" sz="1200" dirty="0" smtClean="0"/>
              <a:t> </a:t>
            </a:r>
            <a:r>
              <a:rPr lang="nb-NO" sz="1200" dirty="0" err="1" smtClean="0"/>
              <a:t>sufficient</a:t>
            </a:r>
            <a:r>
              <a:rPr lang="nb-NO" sz="1200" dirty="0" smtClean="0"/>
              <a:t>? (RBNS reserve, i.e., </a:t>
            </a:r>
            <a:r>
              <a:rPr lang="nb-NO" sz="1200" dirty="0" err="1" smtClean="0"/>
              <a:t>Reserved</a:t>
            </a:r>
            <a:r>
              <a:rPr lang="nb-NO" sz="1200" dirty="0" smtClean="0"/>
              <a:t> </a:t>
            </a:r>
            <a:r>
              <a:rPr lang="nb-NO" sz="1200" dirty="0" err="1" smtClean="0"/>
              <a:t>But</a:t>
            </a:r>
            <a:r>
              <a:rPr lang="nb-NO" sz="1200" dirty="0" smtClean="0"/>
              <a:t> Not </a:t>
            </a:r>
            <a:r>
              <a:rPr lang="nb-NO" sz="1200" dirty="0" err="1" smtClean="0"/>
              <a:t>Settled</a:t>
            </a:r>
            <a:r>
              <a:rPr lang="nb-NO" sz="1200" dirty="0" smtClean="0"/>
              <a:t>)</a:t>
            </a:r>
          </a:p>
        </p:txBody>
      </p:sp>
      <p:cxnSp>
        <p:nvCxnSpPr>
          <p:cNvPr id="31" name="Rett pil 30"/>
          <p:cNvCxnSpPr/>
          <p:nvPr/>
        </p:nvCxnSpPr>
        <p:spPr>
          <a:xfrm>
            <a:off x="1187624" y="1844824"/>
            <a:ext cx="540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tt pil 33"/>
          <p:cNvCxnSpPr/>
          <p:nvPr/>
        </p:nvCxnSpPr>
        <p:spPr>
          <a:xfrm>
            <a:off x="1619672" y="141277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tt pil 34"/>
          <p:cNvCxnSpPr/>
          <p:nvPr/>
        </p:nvCxnSpPr>
        <p:spPr>
          <a:xfrm>
            <a:off x="2123728" y="141277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tt pil 35"/>
          <p:cNvCxnSpPr/>
          <p:nvPr/>
        </p:nvCxnSpPr>
        <p:spPr>
          <a:xfrm>
            <a:off x="2699792" y="141277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tt pil 36"/>
          <p:cNvCxnSpPr/>
          <p:nvPr/>
        </p:nvCxnSpPr>
        <p:spPr>
          <a:xfrm>
            <a:off x="3419872" y="141277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tt pil 37"/>
          <p:cNvCxnSpPr/>
          <p:nvPr/>
        </p:nvCxnSpPr>
        <p:spPr>
          <a:xfrm>
            <a:off x="4355976" y="141277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tt pil 38"/>
          <p:cNvCxnSpPr/>
          <p:nvPr/>
        </p:nvCxnSpPr>
        <p:spPr>
          <a:xfrm>
            <a:off x="5004048" y="141277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tt pil 39"/>
          <p:cNvCxnSpPr/>
          <p:nvPr/>
        </p:nvCxnSpPr>
        <p:spPr>
          <a:xfrm>
            <a:off x="5796136" y="141277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kstSylinder 40"/>
          <p:cNvSpPr txBox="1"/>
          <p:nvPr/>
        </p:nvSpPr>
        <p:spPr>
          <a:xfrm>
            <a:off x="1259632" y="1052736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Accident</a:t>
            </a:r>
            <a:endParaRPr lang="nb-NO" sz="900" dirty="0" smtClean="0"/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smtClean="0"/>
              <a:t>date</a:t>
            </a:r>
          </a:p>
        </p:txBody>
      </p:sp>
      <p:sp>
        <p:nvSpPr>
          <p:cNvPr id="42" name="TekstSylinder 41"/>
          <p:cNvSpPr txBox="1"/>
          <p:nvPr/>
        </p:nvSpPr>
        <p:spPr>
          <a:xfrm>
            <a:off x="1835696" y="1052736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smtClean="0"/>
              <a:t>Reporting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smtClean="0"/>
              <a:t>date</a:t>
            </a:r>
          </a:p>
        </p:txBody>
      </p:sp>
      <p:sp>
        <p:nvSpPr>
          <p:cNvPr id="43" name="TekstSylinder 42"/>
          <p:cNvSpPr txBox="1"/>
          <p:nvPr/>
        </p:nvSpPr>
        <p:spPr>
          <a:xfrm>
            <a:off x="2432737" y="1052736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Claims</a:t>
            </a:r>
            <a:endParaRPr lang="nb-NO" sz="900" dirty="0" smtClean="0"/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payments</a:t>
            </a:r>
            <a:endParaRPr lang="nb-NO" sz="900" dirty="0" smtClean="0"/>
          </a:p>
        </p:txBody>
      </p:sp>
      <p:sp>
        <p:nvSpPr>
          <p:cNvPr id="44" name="TekstSylinder 43"/>
          <p:cNvSpPr txBox="1"/>
          <p:nvPr/>
        </p:nvSpPr>
        <p:spPr>
          <a:xfrm>
            <a:off x="3152817" y="1052736"/>
            <a:ext cx="8386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Claims</a:t>
            </a:r>
            <a:r>
              <a:rPr lang="nb-NO" sz="900" dirty="0" smtClean="0"/>
              <a:t> </a:t>
            </a:r>
            <a:r>
              <a:rPr lang="nb-NO" sz="900" dirty="0" err="1" smtClean="0"/>
              <a:t>close</a:t>
            </a:r>
            <a:endParaRPr lang="nb-NO" sz="900" dirty="0" smtClean="0"/>
          </a:p>
        </p:txBody>
      </p:sp>
      <p:sp>
        <p:nvSpPr>
          <p:cNvPr id="45" name="TekstSylinder 44"/>
          <p:cNvSpPr txBox="1"/>
          <p:nvPr/>
        </p:nvSpPr>
        <p:spPr>
          <a:xfrm>
            <a:off x="4016913" y="1052736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Claims</a:t>
            </a:r>
            <a:endParaRPr lang="nb-NO" sz="900" dirty="0" smtClean="0"/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reopening</a:t>
            </a:r>
            <a:endParaRPr lang="nb-NO" sz="900" dirty="0" smtClean="0"/>
          </a:p>
        </p:txBody>
      </p:sp>
      <p:sp>
        <p:nvSpPr>
          <p:cNvPr id="46" name="TekstSylinder 45"/>
          <p:cNvSpPr txBox="1"/>
          <p:nvPr/>
        </p:nvSpPr>
        <p:spPr>
          <a:xfrm>
            <a:off x="4664985" y="1052736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Claims</a:t>
            </a:r>
            <a:r>
              <a:rPr lang="nb-NO" sz="900" dirty="0" smtClean="0"/>
              <a:t> 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payments</a:t>
            </a:r>
            <a:endParaRPr lang="nb-NO" sz="900" dirty="0" smtClean="0"/>
          </a:p>
        </p:txBody>
      </p:sp>
      <p:sp>
        <p:nvSpPr>
          <p:cNvPr id="47" name="TekstSylinder 46"/>
          <p:cNvSpPr txBox="1"/>
          <p:nvPr/>
        </p:nvSpPr>
        <p:spPr>
          <a:xfrm>
            <a:off x="5508104" y="1052736"/>
            <a:ext cx="8386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Claims</a:t>
            </a:r>
            <a:r>
              <a:rPr lang="nb-NO" sz="900" dirty="0" smtClean="0"/>
              <a:t> </a:t>
            </a:r>
            <a:r>
              <a:rPr lang="nb-NO" sz="900" dirty="0" err="1" smtClean="0"/>
              <a:t>close</a:t>
            </a:r>
            <a:endParaRPr lang="nb-NO" sz="900" dirty="0" smtClean="0"/>
          </a:p>
        </p:txBody>
      </p:sp>
      <p:grpSp>
        <p:nvGrpSpPr>
          <p:cNvPr id="49" name="Gruppe 48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53" name="Avrundet rektangel 52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54" name="Avrundet rektangel 53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55" name="Avrundet rektangel 54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57" name="Avrundet rektangel 56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61" name="Avrundet rektangel 60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62" name="Ellipse 61"/>
          <p:cNvSpPr/>
          <p:nvPr/>
        </p:nvSpPr>
        <p:spPr>
          <a:xfrm>
            <a:off x="7427168" y="116632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04828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848699" cy="936203"/>
          </a:xfrm>
        </p:spPr>
        <p:txBody>
          <a:bodyPr>
            <a:normAutofit/>
          </a:bodyPr>
          <a:lstStyle/>
          <a:p>
            <a:r>
              <a:rPr lang="nb-NO" sz="2800" dirty="0" err="1" smtClean="0"/>
              <a:t>Claims</a:t>
            </a:r>
            <a:r>
              <a:rPr lang="nb-NO" sz="2800" dirty="0" smtClean="0"/>
              <a:t> reserves</a:t>
            </a:r>
            <a:endParaRPr lang="nb-NO" sz="2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5</a:t>
            </a:fld>
            <a:endParaRPr lang="nb-NO" dirty="0"/>
          </a:p>
        </p:txBody>
      </p:sp>
      <p:sp>
        <p:nvSpPr>
          <p:cNvPr id="28" name="TekstSylinder 27"/>
          <p:cNvSpPr txBox="1"/>
          <p:nvPr/>
        </p:nvSpPr>
        <p:spPr>
          <a:xfrm>
            <a:off x="1187624" y="1134834"/>
            <a:ext cx="49558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Claims</a:t>
            </a:r>
            <a:r>
              <a:rPr lang="nb-NO" sz="1200" dirty="0" smtClean="0"/>
              <a:t> </a:t>
            </a:r>
            <a:r>
              <a:rPr lang="nb-NO" sz="1200" dirty="0" err="1" smtClean="0"/>
              <a:t>occuring</a:t>
            </a:r>
            <a:r>
              <a:rPr lang="nb-NO" sz="1200" dirty="0" smtClean="0"/>
              <a:t>:</a:t>
            </a:r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smtClean="0"/>
              <a:t>A </a:t>
            </a:r>
            <a:r>
              <a:rPr lang="nb-NO" sz="1200" i="1" dirty="0" err="1" smtClean="0"/>
              <a:t>claim</a:t>
            </a:r>
            <a:r>
              <a:rPr lang="nb-NO" sz="1200" i="1" dirty="0" smtClean="0"/>
              <a:t> </a:t>
            </a:r>
            <a:r>
              <a:rPr lang="nb-NO" sz="1200" i="1" dirty="0" err="1" smtClean="0"/>
              <a:t>event</a:t>
            </a:r>
            <a:r>
              <a:rPr lang="nb-NO" sz="1200" dirty="0" smtClean="0"/>
              <a:t> is an </a:t>
            </a:r>
            <a:r>
              <a:rPr lang="nb-NO" sz="1200" dirty="0" err="1" smtClean="0"/>
              <a:t>event</a:t>
            </a:r>
            <a:r>
              <a:rPr lang="nb-NO" sz="1200" dirty="0" smtClean="0"/>
              <a:t> </a:t>
            </a:r>
            <a:r>
              <a:rPr lang="nb-NO" sz="1200" dirty="0" err="1" smtClean="0"/>
              <a:t>that</a:t>
            </a:r>
            <a:r>
              <a:rPr lang="nb-NO" sz="1200" dirty="0" smtClean="0"/>
              <a:t> </a:t>
            </a:r>
            <a:r>
              <a:rPr lang="nb-NO" sz="1200" dirty="0" err="1" smtClean="0"/>
              <a:t>gives</a:t>
            </a:r>
            <a:r>
              <a:rPr lang="nb-NO" sz="1200" dirty="0" smtClean="0"/>
              <a:t> rise to a </a:t>
            </a:r>
            <a:r>
              <a:rPr lang="nb-NO" sz="1200" dirty="0" err="1" smtClean="0"/>
              <a:t>claim</a:t>
            </a:r>
            <a:r>
              <a:rPr lang="nb-NO" sz="1200" dirty="0" smtClean="0"/>
              <a:t> </a:t>
            </a:r>
            <a:r>
              <a:rPr lang="nb-NO" sz="1200" dirty="0" err="1" smtClean="0"/>
              <a:t>against</a:t>
            </a:r>
            <a:r>
              <a:rPr lang="nb-NO" sz="1200" dirty="0" smtClean="0"/>
              <a:t> an </a:t>
            </a:r>
            <a:r>
              <a:rPr lang="nb-NO" sz="1200" dirty="0" err="1" smtClean="0"/>
              <a:t>insurer</a:t>
            </a:r>
            <a:r>
              <a:rPr lang="nb-NO" sz="1200" dirty="0" smtClean="0"/>
              <a:t> by a policy holder</a:t>
            </a:r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i="1" dirty="0" smtClean="0"/>
              <a:t>Gross </a:t>
            </a:r>
            <a:r>
              <a:rPr lang="nb-NO" sz="1200" i="1" dirty="0" err="1" smtClean="0"/>
              <a:t>claim</a:t>
            </a:r>
            <a:r>
              <a:rPr lang="nb-NO" sz="1200" i="1" dirty="0" smtClean="0"/>
              <a:t> loss</a:t>
            </a:r>
            <a:r>
              <a:rPr lang="nb-NO" sz="1200" dirty="0" smtClean="0"/>
              <a:t>: </a:t>
            </a:r>
            <a:r>
              <a:rPr lang="nb-NO" sz="1200" dirty="0" err="1" smtClean="0"/>
              <a:t>the</a:t>
            </a:r>
            <a:r>
              <a:rPr lang="nb-NO" sz="1200" dirty="0" smtClean="0"/>
              <a:t> ultimate </a:t>
            </a:r>
            <a:r>
              <a:rPr lang="nb-NO" sz="1200" dirty="0" err="1" smtClean="0"/>
              <a:t>cost</a:t>
            </a:r>
            <a:r>
              <a:rPr lang="nb-NO" sz="1200" dirty="0" smtClean="0"/>
              <a:t> to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insurer</a:t>
            </a:r>
            <a:r>
              <a:rPr lang="nb-NO" sz="1200" dirty="0" smtClean="0"/>
              <a:t> </a:t>
            </a:r>
            <a:r>
              <a:rPr lang="nb-NO" sz="1200" dirty="0" err="1" smtClean="0"/>
              <a:t>of</a:t>
            </a:r>
            <a:r>
              <a:rPr lang="nb-NO" sz="1200" dirty="0" smtClean="0"/>
              <a:t> a </a:t>
            </a:r>
            <a:r>
              <a:rPr lang="nb-NO" sz="1200" dirty="0" err="1" smtClean="0"/>
              <a:t>claim</a:t>
            </a:r>
            <a:r>
              <a:rPr lang="nb-NO" sz="1200" dirty="0" smtClean="0"/>
              <a:t> </a:t>
            </a:r>
            <a:r>
              <a:rPr lang="nb-NO" sz="1200" dirty="0" err="1" smtClean="0"/>
              <a:t>event</a:t>
            </a:r>
            <a:r>
              <a:rPr lang="nb-NO" sz="1200" dirty="0" smtClean="0"/>
              <a:t>, </a:t>
            </a:r>
            <a:r>
              <a:rPr lang="nb-NO" sz="1200" dirty="0" err="1" smtClean="0"/>
              <a:t>including</a:t>
            </a:r>
            <a:r>
              <a:rPr lang="nb-NO" sz="1200" dirty="0" smtClean="0"/>
              <a:t>  </a:t>
            </a:r>
            <a:r>
              <a:rPr lang="nb-NO" sz="1200" dirty="0" err="1" smtClean="0"/>
              <a:t>benefit</a:t>
            </a:r>
            <a:r>
              <a:rPr lang="nb-NO" sz="1200" dirty="0" smtClean="0"/>
              <a:t> </a:t>
            </a:r>
            <a:r>
              <a:rPr lang="nb-NO" sz="1200" dirty="0" err="1" smtClean="0"/>
              <a:t>payments</a:t>
            </a:r>
            <a:r>
              <a:rPr lang="nb-NO" sz="1200" dirty="0" smtClean="0"/>
              <a:t> and </a:t>
            </a:r>
            <a:r>
              <a:rPr lang="nb-NO" sz="1200" dirty="0" err="1" smtClean="0"/>
              <a:t>claims</a:t>
            </a:r>
            <a:r>
              <a:rPr lang="nb-NO" sz="1200" dirty="0" smtClean="0"/>
              <a:t> handling </a:t>
            </a:r>
            <a:r>
              <a:rPr lang="nb-NO" sz="1200" dirty="0" err="1" smtClean="0"/>
              <a:t>expenses</a:t>
            </a:r>
            <a:endParaRPr lang="nb-NO" sz="1200" dirty="0" smtClean="0"/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i="1" dirty="0" smtClean="0"/>
              <a:t>Net </a:t>
            </a:r>
            <a:r>
              <a:rPr lang="nb-NO" sz="1200" i="1" dirty="0" err="1" smtClean="0"/>
              <a:t>claim</a:t>
            </a:r>
            <a:r>
              <a:rPr lang="nb-NO" sz="1200" i="1" dirty="0" smtClean="0"/>
              <a:t> loss</a:t>
            </a:r>
            <a:r>
              <a:rPr lang="nb-NO" sz="1200" dirty="0" smtClean="0"/>
              <a:t>: </a:t>
            </a:r>
            <a:r>
              <a:rPr lang="nb-NO" sz="1200" dirty="0" err="1" smtClean="0"/>
              <a:t>deduction</a:t>
            </a:r>
            <a:r>
              <a:rPr lang="nb-NO" sz="1200" dirty="0" smtClean="0"/>
              <a:t> </a:t>
            </a:r>
            <a:r>
              <a:rPr lang="nb-NO" sz="1200" dirty="0" err="1" smtClean="0"/>
              <a:t>of</a:t>
            </a:r>
            <a:r>
              <a:rPr lang="nb-NO" sz="1200" dirty="0" smtClean="0"/>
              <a:t> </a:t>
            </a:r>
            <a:r>
              <a:rPr lang="nb-NO" sz="1200" dirty="0" err="1" smtClean="0"/>
              <a:t>reinsurance</a:t>
            </a:r>
            <a:r>
              <a:rPr lang="nb-NO" sz="1200" dirty="0" smtClean="0"/>
              <a:t> </a:t>
            </a:r>
            <a:r>
              <a:rPr lang="nb-NO" sz="1200" dirty="0" err="1" smtClean="0"/>
              <a:t>recoveries</a:t>
            </a:r>
            <a:endParaRPr lang="nb-NO" sz="1200" dirty="0" smtClean="0"/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endParaRPr lang="nb-NO" sz="1200" dirty="0"/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err="1" smtClean="0"/>
              <a:t>Example</a:t>
            </a:r>
            <a:r>
              <a:rPr lang="nb-NO" sz="1200" dirty="0" smtClean="0"/>
              <a:t>: settlement </a:t>
            </a:r>
            <a:r>
              <a:rPr lang="nb-NO" sz="1200" dirty="0" err="1" smtClean="0"/>
              <a:t>delays</a:t>
            </a:r>
            <a:r>
              <a:rPr lang="nb-NO" sz="1200" dirty="0" smtClean="0"/>
              <a:t> </a:t>
            </a:r>
            <a:r>
              <a:rPr lang="nb-NO" sz="1200" dirty="0" err="1" smtClean="0"/>
              <a:t>are</a:t>
            </a:r>
            <a:r>
              <a:rPr lang="nb-NO" sz="1200" dirty="0" smtClean="0"/>
              <a:t> </a:t>
            </a:r>
            <a:r>
              <a:rPr lang="nb-NO" sz="1200" dirty="0" err="1" smtClean="0"/>
              <a:t>considered</a:t>
            </a:r>
            <a:r>
              <a:rPr lang="nb-NO" sz="1200" dirty="0" smtClean="0"/>
              <a:t> (RBNS). The </a:t>
            </a:r>
            <a:r>
              <a:rPr lang="nb-NO" sz="1200" dirty="0" err="1" smtClean="0"/>
              <a:t>process</a:t>
            </a:r>
            <a:r>
              <a:rPr lang="nb-NO" sz="1200" dirty="0" smtClean="0"/>
              <a:t> for </a:t>
            </a:r>
            <a:r>
              <a:rPr lang="nb-NO" sz="1200" dirty="0" err="1" smtClean="0"/>
              <a:t>estimating</a:t>
            </a:r>
            <a:r>
              <a:rPr lang="nb-NO" sz="1200" dirty="0" smtClean="0"/>
              <a:t> </a:t>
            </a:r>
            <a:r>
              <a:rPr lang="nb-NO" sz="1200" dirty="0" err="1" smtClean="0"/>
              <a:t>future</a:t>
            </a:r>
            <a:r>
              <a:rPr lang="nb-NO" sz="1200" dirty="0" smtClean="0"/>
              <a:t> </a:t>
            </a:r>
            <a:r>
              <a:rPr lang="nb-NO" sz="1200" dirty="0" err="1" smtClean="0"/>
              <a:t>reported</a:t>
            </a:r>
            <a:r>
              <a:rPr lang="nb-NO" sz="1200" dirty="0" smtClean="0"/>
              <a:t> </a:t>
            </a:r>
            <a:r>
              <a:rPr lang="nb-NO" sz="1200" dirty="0" err="1" smtClean="0"/>
              <a:t>claim</a:t>
            </a:r>
            <a:r>
              <a:rPr lang="nb-NO" sz="1200" dirty="0" smtClean="0"/>
              <a:t> </a:t>
            </a:r>
            <a:r>
              <a:rPr lang="nb-NO" sz="1200" dirty="0" err="1" smtClean="0"/>
              <a:t>amounts</a:t>
            </a:r>
            <a:r>
              <a:rPr lang="nb-NO" sz="1200" dirty="0" smtClean="0"/>
              <a:t> (IBNR) is </a:t>
            </a:r>
            <a:r>
              <a:rPr lang="nb-NO" sz="1200" dirty="0" err="1" smtClean="0"/>
              <a:t>similar</a:t>
            </a:r>
            <a:r>
              <a:rPr lang="nb-NO" sz="1200" dirty="0" smtClean="0"/>
              <a:t>.</a:t>
            </a:r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endParaRPr lang="nb-NO" sz="1200" dirty="0"/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err="1" smtClean="0"/>
              <a:t>Step</a:t>
            </a:r>
            <a:r>
              <a:rPr lang="nb-NO" sz="1200" dirty="0" smtClean="0"/>
              <a:t> 1: Group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claims</a:t>
            </a:r>
            <a:r>
              <a:rPr lang="nb-NO" sz="1200" dirty="0" smtClean="0"/>
              <a:t> loss settlement </a:t>
            </a:r>
            <a:r>
              <a:rPr lang="nb-NO" sz="1200" dirty="0" err="1" smtClean="0"/>
              <a:t>amounts</a:t>
            </a:r>
            <a:r>
              <a:rPr lang="nb-NO" sz="1200" dirty="0" smtClean="0"/>
              <a:t> by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year</a:t>
            </a:r>
            <a:r>
              <a:rPr lang="nb-NO" sz="1200" dirty="0" smtClean="0"/>
              <a:t> in </a:t>
            </a:r>
            <a:r>
              <a:rPr lang="nb-NO" sz="1200" dirty="0" err="1" smtClean="0"/>
              <a:t>which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associated</a:t>
            </a:r>
            <a:r>
              <a:rPr lang="nb-NO" sz="1200" dirty="0" smtClean="0"/>
              <a:t> </a:t>
            </a:r>
            <a:r>
              <a:rPr lang="nb-NO" sz="1200" dirty="0" err="1" smtClean="0"/>
              <a:t>claims</a:t>
            </a:r>
            <a:r>
              <a:rPr lang="nb-NO" sz="1200" dirty="0" smtClean="0"/>
              <a:t> </a:t>
            </a:r>
            <a:r>
              <a:rPr lang="nb-NO" sz="1200" dirty="0" err="1" smtClean="0"/>
              <a:t>events</a:t>
            </a:r>
            <a:r>
              <a:rPr lang="nb-NO" sz="1200" dirty="0" smtClean="0"/>
              <a:t> </a:t>
            </a:r>
            <a:r>
              <a:rPr lang="nb-NO" sz="1200" dirty="0" err="1" smtClean="0"/>
              <a:t>occured</a:t>
            </a:r>
            <a:endParaRPr lang="nb-NO" sz="1200" dirty="0" smtClean="0"/>
          </a:p>
        </p:txBody>
      </p:sp>
      <p:grpSp>
        <p:nvGrpSpPr>
          <p:cNvPr id="49" name="Gruppe 48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53" name="Avrundet rektangel 52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54" name="Avrundet rektangel 53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55" name="Avrundet rektangel 54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57" name="Avrundet rektangel 56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61" name="Avrundet rektangel 60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62" name="Ellipse 61"/>
          <p:cNvSpPr/>
          <p:nvPr/>
        </p:nvSpPr>
        <p:spPr>
          <a:xfrm>
            <a:off x="7427168" y="116632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58374" y="3861048"/>
            <a:ext cx="2493189" cy="203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Rett pil 7"/>
          <p:cNvCxnSpPr/>
          <p:nvPr/>
        </p:nvCxnSpPr>
        <p:spPr>
          <a:xfrm flipH="1">
            <a:off x="4427984" y="3861048"/>
            <a:ext cx="936104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Sylinder 8"/>
          <p:cNvSpPr txBox="1"/>
          <p:nvPr/>
        </p:nvSpPr>
        <p:spPr>
          <a:xfrm>
            <a:off x="5391813" y="3519138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/>
              <a:t>Claim</a:t>
            </a:r>
            <a:r>
              <a:rPr lang="nb-NO" dirty="0" smtClean="0"/>
              <a:t> </a:t>
            </a:r>
            <a:r>
              <a:rPr lang="nb-NO" dirty="0" err="1" smtClean="0"/>
              <a:t>payments</a:t>
            </a:r>
            <a:r>
              <a:rPr lang="nb-NO" dirty="0" smtClean="0"/>
              <a:t> </a:t>
            </a:r>
            <a:r>
              <a:rPr lang="nb-NO" dirty="0" err="1" smtClean="0"/>
              <a:t>plus</a:t>
            </a:r>
            <a:r>
              <a:rPr lang="nb-NO" dirty="0" smtClean="0"/>
              <a:t> </a:t>
            </a:r>
            <a:r>
              <a:rPr lang="nb-NO" dirty="0" err="1" smtClean="0"/>
              <a:t>claims</a:t>
            </a:r>
            <a:r>
              <a:rPr lang="nb-NO" dirty="0" smtClean="0"/>
              <a:t> handling </a:t>
            </a:r>
            <a:r>
              <a:rPr lang="nb-NO" dirty="0" err="1" smtClean="0"/>
              <a:t>expenses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374400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sz="2800" dirty="0" smtClean="0"/>
              <a:t>The </a:t>
            </a:r>
            <a:r>
              <a:rPr lang="nb-NO" sz="2800" dirty="0" err="1" smtClean="0"/>
              <a:t>development</a:t>
            </a:r>
            <a:r>
              <a:rPr lang="nb-NO" sz="2800" dirty="0" smtClean="0"/>
              <a:t> </a:t>
            </a:r>
            <a:r>
              <a:rPr lang="nb-NO" sz="2800" dirty="0" err="1" smtClean="0"/>
              <a:t>of</a:t>
            </a:r>
            <a:r>
              <a:rPr lang="nb-NO" sz="2800" dirty="0" smtClean="0"/>
              <a:t> </a:t>
            </a:r>
            <a:r>
              <a:rPr lang="nb-NO" sz="2800" dirty="0" err="1" smtClean="0"/>
              <a:t>claims</a:t>
            </a:r>
            <a:r>
              <a:rPr lang="nb-NO" sz="2800" dirty="0" smtClean="0"/>
              <a:t> losses </a:t>
            </a:r>
            <a:r>
              <a:rPr lang="nb-NO" sz="2800" dirty="0" err="1" smtClean="0"/>
              <a:t>settled</a:t>
            </a:r>
            <a:endParaRPr lang="nb-NO" sz="2800" dirty="0"/>
          </a:p>
        </p:txBody>
      </p:sp>
      <p:grpSp>
        <p:nvGrpSpPr>
          <p:cNvPr id="4" name="Gruppe 3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5" name="Avrundet rektangel 4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6" name="Avrundet rektangel 5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7" name="Avrundet rektangel 6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8" name="Avrundet rektangel 7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9" name="Avrundet rektangel 8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10" name="Ellipse 9"/>
          <p:cNvSpPr/>
          <p:nvPr/>
        </p:nvSpPr>
        <p:spPr>
          <a:xfrm>
            <a:off x="7427168" y="116632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  <p:sp>
        <p:nvSpPr>
          <p:cNvPr id="3" name="TekstSylinder 2"/>
          <p:cNvSpPr txBox="1"/>
          <p:nvPr/>
        </p:nvSpPr>
        <p:spPr>
          <a:xfrm>
            <a:off x="738440" y="1915396"/>
            <a:ext cx="65721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 err="1" smtClean="0"/>
              <a:t>Incremental</a:t>
            </a:r>
            <a:r>
              <a:rPr lang="nb-NO" sz="1600" dirty="0" smtClean="0"/>
              <a:t> </a:t>
            </a:r>
            <a:r>
              <a:rPr lang="nb-NO" sz="1600" dirty="0" err="1" smtClean="0"/>
              <a:t>claims</a:t>
            </a:r>
            <a:r>
              <a:rPr lang="nb-NO" sz="1600" dirty="0" smtClean="0"/>
              <a:t> loss settlement data </a:t>
            </a:r>
            <a:r>
              <a:rPr lang="nb-NO" sz="1600" dirty="0" err="1" smtClean="0"/>
              <a:t>presented</a:t>
            </a:r>
            <a:r>
              <a:rPr lang="nb-NO" sz="1600" dirty="0" smtClean="0"/>
              <a:t> as a run-</a:t>
            </a:r>
            <a:r>
              <a:rPr lang="nb-NO" sz="1600" dirty="0" err="1" smtClean="0"/>
              <a:t>off</a:t>
            </a:r>
            <a:r>
              <a:rPr lang="nb-NO" sz="1600" dirty="0" smtClean="0"/>
              <a:t> </a:t>
            </a:r>
            <a:r>
              <a:rPr lang="nb-NO" sz="1600" dirty="0" err="1" smtClean="0"/>
              <a:t>triangle</a:t>
            </a:r>
            <a:endParaRPr lang="nb-NO" sz="1600" dirty="0"/>
          </a:p>
        </p:txBody>
      </p:sp>
      <p:sp>
        <p:nvSpPr>
          <p:cNvPr id="11" name="TekstSylinder 10"/>
          <p:cNvSpPr txBox="1"/>
          <p:nvPr/>
        </p:nvSpPr>
        <p:spPr>
          <a:xfrm>
            <a:off x="583293" y="1134834"/>
            <a:ext cx="6797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err="1" smtClean="0"/>
              <a:t>Claims</a:t>
            </a:r>
            <a:r>
              <a:rPr lang="nb-NO" dirty="0" smtClean="0"/>
              <a:t> losses </a:t>
            </a:r>
            <a:r>
              <a:rPr lang="nb-NO" dirty="0" err="1" smtClean="0"/>
              <a:t>settled</a:t>
            </a:r>
            <a:r>
              <a:rPr lang="nb-NO" dirty="0" smtClean="0"/>
              <a:t> for </a:t>
            </a:r>
            <a:r>
              <a:rPr lang="nb-NO" dirty="0" err="1" smtClean="0"/>
              <a:t>each</a:t>
            </a:r>
            <a:r>
              <a:rPr lang="nb-NO" dirty="0" smtClean="0"/>
              <a:t> </a:t>
            </a:r>
            <a:r>
              <a:rPr lang="nb-NO" dirty="0" err="1" smtClean="0"/>
              <a:t>claims</a:t>
            </a:r>
            <a:r>
              <a:rPr lang="nb-NO" dirty="0" smtClean="0"/>
              <a:t> </a:t>
            </a:r>
            <a:r>
              <a:rPr lang="nb-NO" dirty="0" err="1" smtClean="0"/>
              <a:t>occurence</a:t>
            </a:r>
            <a:r>
              <a:rPr lang="nb-NO" dirty="0" smtClean="0"/>
              <a:t> </a:t>
            </a:r>
            <a:r>
              <a:rPr lang="nb-NO" dirty="0" err="1" smtClean="0"/>
              <a:t>year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often</a:t>
            </a:r>
            <a:r>
              <a:rPr lang="nb-NO" smtClean="0"/>
              <a:t> not </a:t>
            </a:r>
            <a:r>
              <a:rPr lang="nb-NO" dirty="0" err="1" smtClean="0"/>
              <a:t>paid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one</a:t>
            </a:r>
            <a:r>
              <a:rPr lang="nb-NO" dirty="0" smtClean="0"/>
              <a:t> date </a:t>
            </a:r>
            <a:r>
              <a:rPr lang="nb-NO" dirty="0" err="1" smtClean="0"/>
              <a:t>but</a:t>
            </a:r>
            <a:r>
              <a:rPr lang="nb-NO" dirty="0" smtClean="0"/>
              <a:t> </a:t>
            </a:r>
            <a:r>
              <a:rPr lang="nb-NO" dirty="0" err="1" smtClean="0"/>
              <a:t>rather</a:t>
            </a:r>
            <a:r>
              <a:rPr lang="nb-NO" dirty="0" smtClean="0"/>
              <a:t> over a </a:t>
            </a:r>
            <a:r>
              <a:rPr lang="nb-NO" dirty="0" err="1" smtClean="0"/>
              <a:t>number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years</a:t>
            </a:r>
            <a:endParaRPr lang="nb-NO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751692" y="4365104"/>
            <a:ext cx="785275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err="1" smtClean="0"/>
              <a:t>Comments</a:t>
            </a:r>
            <a:r>
              <a:rPr lang="nb-NO" sz="14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i="1" dirty="0" smtClean="0"/>
              <a:t>The </a:t>
            </a:r>
            <a:r>
              <a:rPr lang="nb-NO" sz="1400" i="1" dirty="0" err="1" smtClean="0"/>
              <a:t>development</a:t>
            </a:r>
            <a:r>
              <a:rPr lang="nb-NO" sz="1400" i="1" dirty="0" smtClean="0"/>
              <a:t> </a:t>
            </a:r>
            <a:r>
              <a:rPr lang="nb-NO" sz="1400" i="1" dirty="0" err="1" smtClean="0"/>
              <a:t>year</a:t>
            </a:r>
            <a:r>
              <a:rPr lang="nb-NO" sz="1400" dirty="0" smtClean="0"/>
              <a:t> for a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settlement </a:t>
            </a:r>
            <a:r>
              <a:rPr lang="nb-NO" sz="1400" dirty="0" err="1" smtClean="0"/>
              <a:t>amount</a:t>
            </a:r>
            <a:r>
              <a:rPr lang="nb-NO" sz="1400" dirty="0" smtClean="0"/>
              <a:t> </a:t>
            </a:r>
            <a:r>
              <a:rPr lang="nb-NO" sz="1400" dirty="0" err="1" smtClean="0"/>
              <a:t>reflects</a:t>
            </a:r>
            <a:r>
              <a:rPr lang="nb-NO" sz="1400" dirty="0" smtClean="0"/>
              <a:t> </a:t>
            </a:r>
            <a:r>
              <a:rPr lang="nb-NO" sz="1400" dirty="0" err="1" smtClean="0"/>
              <a:t>how</a:t>
            </a:r>
            <a:r>
              <a:rPr lang="nb-NO" sz="1400" dirty="0" smtClean="0"/>
              <a:t> </a:t>
            </a:r>
            <a:r>
              <a:rPr lang="nb-NO" sz="1400" dirty="0" err="1" smtClean="0"/>
              <a:t>long</a:t>
            </a:r>
            <a:r>
              <a:rPr lang="nb-NO" sz="1400" dirty="0" smtClean="0"/>
              <a:t> </a:t>
            </a:r>
            <a:r>
              <a:rPr lang="nb-NO" sz="1400" dirty="0" err="1" smtClean="0"/>
              <a:t>after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</a:t>
            </a:r>
            <a:r>
              <a:rPr lang="nb-NO" sz="1400" dirty="0" err="1" smtClean="0"/>
              <a:t>occurence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amount</a:t>
            </a:r>
            <a:r>
              <a:rPr lang="nb-NO" sz="1400" dirty="0" smtClean="0"/>
              <a:t> </a:t>
            </a:r>
            <a:r>
              <a:rPr lang="nb-NO" sz="1400" dirty="0" err="1" smtClean="0"/>
              <a:t>was</a:t>
            </a:r>
            <a:r>
              <a:rPr lang="nb-NO" sz="1400" dirty="0" smtClean="0"/>
              <a:t> </a:t>
            </a:r>
            <a:r>
              <a:rPr lang="nb-NO" sz="1400" dirty="0" err="1" smtClean="0"/>
              <a:t>settled</a:t>
            </a:r>
            <a:r>
              <a:rPr lang="nb-NO" sz="1400" dirty="0" smtClean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An </a:t>
            </a:r>
            <a:r>
              <a:rPr lang="nb-NO" sz="1400" dirty="0" err="1" smtClean="0"/>
              <a:t>amount</a:t>
            </a:r>
            <a:r>
              <a:rPr lang="nb-NO" sz="1400" dirty="0" smtClean="0"/>
              <a:t> </a:t>
            </a:r>
            <a:r>
              <a:rPr lang="nb-NO" sz="1400" dirty="0" err="1" smtClean="0"/>
              <a:t>settled</a:t>
            </a:r>
            <a:r>
              <a:rPr lang="nb-NO" sz="1400" dirty="0" smtClean="0"/>
              <a:t> during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</a:t>
            </a:r>
            <a:r>
              <a:rPr lang="nb-NO" sz="1400" dirty="0" err="1" smtClean="0"/>
              <a:t>occurence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r>
              <a:rPr lang="nb-NO" sz="1400" dirty="0" smtClean="0"/>
              <a:t> </a:t>
            </a:r>
            <a:r>
              <a:rPr lang="nb-NO" sz="1400" dirty="0" err="1" smtClean="0"/>
              <a:t>was</a:t>
            </a:r>
            <a:r>
              <a:rPr lang="nb-NO" sz="1400" dirty="0" smtClean="0"/>
              <a:t> </a:t>
            </a:r>
            <a:r>
              <a:rPr lang="nb-NO" sz="1400" dirty="0" err="1" smtClean="0"/>
              <a:t>settled</a:t>
            </a:r>
            <a:r>
              <a:rPr lang="nb-NO" sz="1400" dirty="0" smtClean="0"/>
              <a:t> in </a:t>
            </a:r>
            <a:r>
              <a:rPr lang="nb-NO" sz="1400" dirty="0" err="1" smtClean="0"/>
              <a:t>development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r>
              <a:rPr lang="nb-NO" sz="1400" dirty="0" smtClean="0"/>
              <a:t> 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In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example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largest</a:t>
            </a:r>
            <a:r>
              <a:rPr lang="nb-NO" sz="1400" dirty="0" smtClean="0"/>
              <a:t> </a:t>
            </a:r>
            <a:r>
              <a:rPr lang="nb-NO" sz="1400" dirty="0" err="1" smtClean="0"/>
              <a:t>development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r>
              <a:rPr lang="nb-NO" sz="1400" dirty="0" smtClean="0"/>
              <a:t> for </a:t>
            </a:r>
            <a:r>
              <a:rPr lang="nb-NO" sz="1400" dirty="0" err="1" smtClean="0"/>
              <a:t>any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</a:t>
            </a:r>
            <a:r>
              <a:rPr lang="nb-NO" sz="1400" dirty="0" err="1" smtClean="0"/>
              <a:t>occurence</a:t>
            </a:r>
            <a:r>
              <a:rPr lang="nb-NO" sz="1400" dirty="0" smtClean="0"/>
              <a:t> </a:t>
            </a:r>
            <a:r>
              <a:rPr lang="nb-NO" sz="1400" dirty="0" err="1" smtClean="0"/>
              <a:t>years</a:t>
            </a:r>
            <a:r>
              <a:rPr lang="nb-NO" sz="1400" dirty="0" smtClean="0"/>
              <a:t> is 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The data </a:t>
            </a:r>
            <a:r>
              <a:rPr lang="nb-NO" sz="1400" dirty="0" err="1" smtClean="0"/>
              <a:t>shown</a:t>
            </a:r>
            <a:r>
              <a:rPr lang="nb-NO" sz="1400" dirty="0" smtClean="0"/>
              <a:t> </a:t>
            </a:r>
            <a:r>
              <a:rPr lang="nb-NO" sz="1400" dirty="0" err="1" smtClean="0"/>
              <a:t>represents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incremental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losses </a:t>
            </a:r>
            <a:r>
              <a:rPr lang="nb-NO" sz="1400" dirty="0" err="1" smtClean="0"/>
              <a:t>settled</a:t>
            </a:r>
            <a:r>
              <a:rPr lang="nb-NO" sz="1400" dirty="0" smtClean="0"/>
              <a:t> in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development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endParaRPr lang="nb-NO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For </a:t>
            </a:r>
            <a:r>
              <a:rPr lang="nb-NO" sz="1400" dirty="0" err="1" smtClean="0"/>
              <a:t>any</a:t>
            </a:r>
            <a:r>
              <a:rPr lang="nb-NO" sz="1400" dirty="0" smtClean="0"/>
              <a:t> </a:t>
            </a:r>
            <a:r>
              <a:rPr lang="nb-NO" sz="1400" dirty="0" err="1" smtClean="0"/>
              <a:t>cell</a:t>
            </a:r>
            <a:r>
              <a:rPr lang="nb-NO" sz="1400" dirty="0" smtClean="0"/>
              <a:t> in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table</a:t>
            </a:r>
            <a:r>
              <a:rPr lang="nb-NO" sz="1400" dirty="0" smtClean="0"/>
              <a:t>,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value</a:t>
            </a:r>
            <a:r>
              <a:rPr lang="nb-NO" sz="1400" dirty="0" smtClean="0"/>
              <a:t> </a:t>
            </a:r>
            <a:r>
              <a:rPr lang="nb-NO" sz="1400" dirty="0" err="1" smtClean="0"/>
              <a:t>shown</a:t>
            </a:r>
            <a:r>
              <a:rPr lang="nb-NO" sz="1400" dirty="0" smtClean="0"/>
              <a:t> </a:t>
            </a:r>
            <a:r>
              <a:rPr lang="nb-NO" sz="1400" dirty="0" err="1" smtClean="0"/>
              <a:t>represents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incremental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loss </a:t>
            </a:r>
            <a:r>
              <a:rPr lang="nb-NO" sz="1400" dirty="0" err="1" smtClean="0"/>
              <a:t>amount</a:t>
            </a:r>
            <a:r>
              <a:rPr lang="nb-NO" sz="1400" dirty="0" smtClean="0"/>
              <a:t> </a:t>
            </a:r>
            <a:r>
              <a:rPr lang="nb-NO" sz="1400" dirty="0" err="1" smtClean="0"/>
              <a:t>that</a:t>
            </a:r>
            <a:r>
              <a:rPr lang="nb-NO" sz="1400" dirty="0" smtClean="0"/>
              <a:t> </a:t>
            </a:r>
            <a:r>
              <a:rPr lang="nb-NO" sz="1400" dirty="0" err="1" smtClean="0"/>
              <a:t>was</a:t>
            </a:r>
            <a:r>
              <a:rPr lang="nb-NO" sz="1400" dirty="0" smtClean="0"/>
              <a:t> </a:t>
            </a:r>
            <a:r>
              <a:rPr lang="nb-NO" sz="1400" dirty="0" err="1" smtClean="0"/>
              <a:t>settled</a:t>
            </a:r>
            <a:r>
              <a:rPr lang="nb-NO" sz="1400" dirty="0" smtClean="0"/>
              <a:t> in </a:t>
            </a:r>
            <a:r>
              <a:rPr lang="nb-NO" sz="1400" dirty="0" err="1" smtClean="0"/>
              <a:t>calendar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endParaRPr lang="nb-NO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err="1" smtClean="0"/>
              <a:t>Each</a:t>
            </a:r>
            <a:r>
              <a:rPr lang="nb-NO" sz="1400" dirty="0" smtClean="0"/>
              <a:t> diagonal </a:t>
            </a:r>
            <a:r>
              <a:rPr lang="nb-NO" sz="1400" dirty="0" err="1" smtClean="0"/>
              <a:t>set</a:t>
            </a:r>
            <a:r>
              <a:rPr lang="nb-NO" sz="1400" dirty="0" smtClean="0"/>
              <a:t> </a:t>
            </a:r>
            <a:r>
              <a:rPr lang="nb-NO" sz="1400" dirty="0" err="1" smtClean="0"/>
              <a:t>of</a:t>
            </a:r>
            <a:r>
              <a:rPr lang="nb-NO" sz="1400" dirty="0" smtClean="0"/>
              <a:t> data </a:t>
            </a:r>
            <a:r>
              <a:rPr lang="nb-NO" sz="1400" dirty="0" err="1" smtClean="0"/>
              <a:t>represents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amounts</a:t>
            </a:r>
            <a:r>
              <a:rPr lang="nb-NO" sz="1400" dirty="0" smtClean="0"/>
              <a:t> </a:t>
            </a:r>
            <a:r>
              <a:rPr lang="nb-NO" sz="1400" dirty="0" err="1" smtClean="0"/>
              <a:t>settled</a:t>
            </a:r>
            <a:r>
              <a:rPr lang="nb-NO" sz="1400" dirty="0" smtClean="0"/>
              <a:t> in a single </a:t>
            </a:r>
            <a:r>
              <a:rPr lang="nb-NO" sz="1400" dirty="0" err="1" smtClean="0"/>
              <a:t>calendar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endParaRPr lang="nb-NO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Green </a:t>
            </a:r>
            <a:r>
              <a:rPr lang="nb-NO" sz="1400" dirty="0" err="1" smtClean="0"/>
              <a:t>cells</a:t>
            </a:r>
            <a:r>
              <a:rPr lang="nb-NO" sz="1400" dirty="0" smtClean="0"/>
              <a:t> </a:t>
            </a:r>
            <a:r>
              <a:rPr lang="nb-NO" sz="1400" dirty="0" err="1" smtClean="0"/>
              <a:t>represent</a:t>
            </a:r>
            <a:r>
              <a:rPr lang="nb-NO" sz="1400" dirty="0" smtClean="0"/>
              <a:t> </a:t>
            </a:r>
            <a:r>
              <a:rPr lang="nb-NO" sz="1400" dirty="0" err="1" smtClean="0"/>
              <a:t>observed</a:t>
            </a:r>
            <a:r>
              <a:rPr lang="nb-NO" sz="1400" dirty="0" smtClean="0"/>
              <a:t> data – all red </a:t>
            </a:r>
            <a:r>
              <a:rPr lang="nb-NO" sz="1400" dirty="0" err="1" smtClean="0"/>
              <a:t>represent</a:t>
            </a:r>
            <a:r>
              <a:rPr lang="nb-NO" sz="1400" dirty="0" smtClean="0"/>
              <a:t> time </a:t>
            </a:r>
            <a:r>
              <a:rPr lang="nb-NO" sz="1400" dirty="0" err="1" smtClean="0"/>
              <a:t>periods</a:t>
            </a:r>
            <a:r>
              <a:rPr lang="nb-NO" sz="1400" dirty="0" smtClean="0"/>
              <a:t> in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future</a:t>
            </a:r>
            <a:r>
              <a:rPr lang="nb-NO" sz="1400" dirty="0" smtClean="0"/>
              <a:t> for </a:t>
            </a:r>
            <a:r>
              <a:rPr lang="nb-NO" sz="1400" dirty="0" err="1" smtClean="0"/>
              <a:t>which</a:t>
            </a:r>
            <a:r>
              <a:rPr lang="nb-NO" sz="1400" dirty="0" smtClean="0"/>
              <a:t> </a:t>
            </a:r>
            <a:r>
              <a:rPr lang="nb-NO" sz="1400" dirty="0" err="1" smtClean="0"/>
              <a:t>we</a:t>
            </a:r>
            <a:r>
              <a:rPr lang="nb-NO" sz="1400" dirty="0" smtClean="0"/>
              <a:t> </a:t>
            </a:r>
            <a:r>
              <a:rPr lang="nb-NO" sz="1400" dirty="0" err="1" smtClean="0"/>
              <a:t>wish</a:t>
            </a:r>
            <a:r>
              <a:rPr lang="nb-NO" sz="1400" dirty="0" smtClean="0"/>
              <a:t> to </a:t>
            </a:r>
            <a:r>
              <a:rPr lang="nb-NO" sz="1400" dirty="0" err="1" smtClean="0"/>
              <a:t>estimate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expected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settlements </a:t>
            </a:r>
            <a:r>
              <a:rPr lang="nb-NO" sz="1400" dirty="0" err="1" smtClean="0"/>
              <a:t>amounts</a:t>
            </a:r>
            <a:endParaRPr lang="nb-NO" sz="1400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0773" y="2348880"/>
            <a:ext cx="7249619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Rett linje 12"/>
          <p:cNvCxnSpPr/>
          <p:nvPr/>
        </p:nvCxnSpPr>
        <p:spPr>
          <a:xfrm flipV="1">
            <a:off x="2494694" y="2861482"/>
            <a:ext cx="5605698" cy="1368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029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sz="2800" dirty="0" smtClean="0"/>
              <a:t>The </a:t>
            </a:r>
            <a:r>
              <a:rPr lang="nb-NO" sz="2800" dirty="0" err="1" smtClean="0"/>
              <a:t>development</a:t>
            </a:r>
            <a:r>
              <a:rPr lang="nb-NO" sz="2800" dirty="0" smtClean="0"/>
              <a:t> </a:t>
            </a:r>
            <a:r>
              <a:rPr lang="nb-NO" sz="2800" dirty="0" err="1" smtClean="0"/>
              <a:t>of</a:t>
            </a:r>
            <a:r>
              <a:rPr lang="nb-NO" sz="2800" dirty="0" smtClean="0"/>
              <a:t> </a:t>
            </a:r>
            <a:r>
              <a:rPr lang="nb-NO" sz="2800" dirty="0" err="1" smtClean="0"/>
              <a:t>claims</a:t>
            </a:r>
            <a:r>
              <a:rPr lang="nb-NO" sz="2800" dirty="0" smtClean="0"/>
              <a:t> losses </a:t>
            </a:r>
            <a:r>
              <a:rPr lang="nb-NO" sz="2800" dirty="0" err="1" smtClean="0"/>
              <a:t>settled</a:t>
            </a:r>
            <a:endParaRPr lang="nb-NO" sz="2800" dirty="0"/>
          </a:p>
        </p:txBody>
      </p:sp>
      <p:grpSp>
        <p:nvGrpSpPr>
          <p:cNvPr id="4" name="Gruppe 3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5" name="Avrundet rektangel 4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6" name="Avrundet rektangel 5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7" name="Avrundet rektangel 6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8" name="Avrundet rektangel 7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9" name="Avrundet rektangel 8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10" name="Ellipse 9"/>
          <p:cNvSpPr/>
          <p:nvPr/>
        </p:nvSpPr>
        <p:spPr>
          <a:xfrm>
            <a:off x="7427168" y="116632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  <p:sp>
        <p:nvSpPr>
          <p:cNvPr id="3" name="TekstSylinder 2"/>
          <p:cNvSpPr txBox="1"/>
          <p:nvPr/>
        </p:nvSpPr>
        <p:spPr>
          <a:xfrm>
            <a:off x="738440" y="1915396"/>
            <a:ext cx="65721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 err="1" smtClean="0"/>
              <a:t>Incremental</a:t>
            </a:r>
            <a:r>
              <a:rPr lang="nb-NO" sz="1600" dirty="0" smtClean="0"/>
              <a:t> </a:t>
            </a:r>
            <a:r>
              <a:rPr lang="nb-NO" sz="1600" dirty="0" err="1" smtClean="0"/>
              <a:t>claims</a:t>
            </a:r>
            <a:r>
              <a:rPr lang="nb-NO" sz="1600" dirty="0" smtClean="0"/>
              <a:t> loss settlement data </a:t>
            </a:r>
            <a:r>
              <a:rPr lang="nb-NO" sz="1600" dirty="0" err="1" smtClean="0"/>
              <a:t>presented</a:t>
            </a:r>
            <a:r>
              <a:rPr lang="nb-NO" sz="1600" dirty="0" smtClean="0"/>
              <a:t> as a run-</a:t>
            </a:r>
            <a:r>
              <a:rPr lang="nb-NO" sz="1600" dirty="0" err="1" smtClean="0"/>
              <a:t>off</a:t>
            </a:r>
            <a:r>
              <a:rPr lang="nb-NO" sz="1600" dirty="0" smtClean="0"/>
              <a:t> </a:t>
            </a:r>
            <a:r>
              <a:rPr lang="nb-NO" sz="1600" dirty="0" err="1" smtClean="0"/>
              <a:t>triangle</a:t>
            </a:r>
            <a:endParaRPr lang="nb-NO" sz="1600" dirty="0"/>
          </a:p>
        </p:txBody>
      </p:sp>
      <p:sp>
        <p:nvSpPr>
          <p:cNvPr id="11" name="TekstSylinder 10"/>
          <p:cNvSpPr txBox="1"/>
          <p:nvPr/>
        </p:nvSpPr>
        <p:spPr>
          <a:xfrm>
            <a:off x="583293" y="1134834"/>
            <a:ext cx="6797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err="1" smtClean="0"/>
              <a:t>Claims</a:t>
            </a:r>
            <a:r>
              <a:rPr lang="nb-NO" dirty="0" smtClean="0"/>
              <a:t> losses </a:t>
            </a:r>
            <a:r>
              <a:rPr lang="nb-NO" dirty="0" err="1" smtClean="0"/>
              <a:t>settled</a:t>
            </a:r>
            <a:r>
              <a:rPr lang="nb-NO" dirty="0" smtClean="0"/>
              <a:t> for </a:t>
            </a:r>
            <a:r>
              <a:rPr lang="nb-NO" dirty="0" err="1" smtClean="0"/>
              <a:t>each</a:t>
            </a:r>
            <a:r>
              <a:rPr lang="nb-NO" dirty="0" smtClean="0"/>
              <a:t> </a:t>
            </a:r>
            <a:r>
              <a:rPr lang="nb-NO" dirty="0" err="1" smtClean="0"/>
              <a:t>claims</a:t>
            </a:r>
            <a:r>
              <a:rPr lang="nb-NO" dirty="0" smtClean="0"/>
              <a:t> </a:t>
            </a:r>
            <a:r>
              <a:rPr lang="nb-NO" dirty="0" err="1" smtClean="0"/>
              <a:t>occurence</a:t>
            </a:r>
            <a:r>
              <a:rPr lang="nb-NO" dirty="0" smtClean="0"/>
              <a:t> </a:t>
            </a:r>
            <a:r>
              <a:rPr lang="nb-NO" dirty="0" err="1" smtClean="0"/>
              <a:t>year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not </a:t>
            </a:r>
            <a:r>
              <a:rPr lang="nb-NO" dirty="0" err="1" smtClean="0"/>
              <a:t>paid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one</a:t>
            </a:r>
            <a:r>
              <a:rPr lang="nb-NO" dirty="0" smtClean="0"/>
              <a:t> date </a:t>
            </a:r>
            <a:r>
              <a:rPr lang="nb-NO" dirty="0" err="1" smtClean="0"/>
              <a:t>but</a:t>
            </a:r>
            <a:r>
              <a:rPr lang="nb-NO" dirty="0" smtClean="0"/>
              <a:t> </a:t>
            </a:r>
            <a:r>
              <a:rPr lang="nb-NO" dirty="0" err="1" smtClean="0"/>
              <a:t>rather</a:t>
            </a:r>
            <a:r>
              <a:rPr lang="nb-NO" dirty="0" smtClean="0"/>
              <a:t> over a </a:t>
            </a:r>
            <a:r>
              <a:rPr lang="nb-NO" dirty="0" err="1" smtClean="0"/>
              <a:t>number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years</a:t>
            </a:r>
            <a:endParaRPr lang="nb-NO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751692" y="4365104"/>
            <a:ext cx="78527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err="1" smtClean="0"/>
              <a:t>Comments</a:t>
            </a:r>
            <a:r>
              <a:rPr lang="nb-NO" sz="14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The data </a:t>
            </a:r>
            <a:r>
              <a:rPr lang="nb-NO" sz="1400" dirty="0" err="1" smtClean="0"/>
              <a:t>can</a:t>
            </a:r>
            <a:r>
              <a:rPr lang="nb-NO" sz="1400" dirty="0" smtClean="0"/>
              <a:t> be </a:t>
            </a:r>
            <a:r>
              <a:rPr lang="nb-NO" sz="1400" dirty="0" err="1" smtClean="0"/>
              <a:t>presented</a:t>
            </a:r>
            <a:r>
              <a:rPr lang="nb-NO" sz="1400" dirty="0" smtClean="0"/>
              <a:t> as </a:t>
            </a:r>
            <a:r>
              <a:rPr lang="nb-NO" sz="1400" dirty="0" err="1" smtClean="0"/>
              <a:t>cumulative</a:t>
            </a:r>
            <a:r>
              <a:rPr lang="nb-NO" sz="1400" dirty="0" smtClean="0"/>
              <a:t> losses </a:t>
            </a:r>
            <a:r>
              <a:rPr lang="nb-NO" sz="1400" dirty="0" err="1" smtClean="0"/>
              <a:t>settled</a:t>
            </a:r>
            <a:endParaRPr lang="nb-NO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For </a:t>
            </a:r>
            <a:r>
              <a:rPr lang="nb-NO" sz="1400" dirty="0" err="1" smtClean="0"/>
              <a:t>each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</a:t>
            </a:r>
            <a:r>
              <a:rPr lang="nb-NO" sz="1400" dirty="0" err="1" smtClean="0"/>
              <a:t>occurence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incremental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loss </a:t>
            </a:r>
            <a:r>
              <a:rPr lang="nb-NO" sz="1400" dirty="0" err="1" smtClean="0"/>
              <a:t>settled</a:t>
            </a:r>
            <a:r>
              <a:rPr lang="nb-NO" sz="1400" dirty="0" smtClean="0"/>
              <a:t> for a </a:t>
            </a:r>
            <a:r>
              <a:rPr lang="nb-NO" sz="1400" dirty="0" err="1" smtClean="0"/>
              <a:t>particular</a:t>
            </a:r>
            <a:r>
              <a:rPr lang="nb-NO" sz="1400" dirty="0" smtClean="0"/>
              <a:t> </a:t>
            </a:r>
            <a:r>
              <a:rPr lang="nb-NO" sz="1400" dirty="0" err="1" smtClean="0"/>
              <a:t>development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r>
              <a:rPr lang="nb-NO" sz="1400" dirty="0" smtClean="0"/>
              <a:t> is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amount</a:t>
            </a:r>
            <a:r>
              <a:rPr lang="nb-NO" sz="1400" dirty="0" smtClean="0"/>
              <a:t> </a:t>
            </a:r>
            <a:r>
              <a:rPr lang="nb-NO" sz="1400" dirty="0" err="1" smtClean="0"/>
              <a:t>settled</a:t>
            </a:r>
            <a:r>
              <a:rPr lang="nb-NO" sz="1400" dirty="0" smtClean="0"/>
              <a:t> in </a:t>
            </a:r>
            <a:r>
              <a:rPr lang="nb-NO" sz="1400" dirty="0" err="1" smtClean="0"/>
              <a:t>that</a:t>
            </a:r>
            <a:r>
              <a:rPr lang="nb-NO" sz="1400" dirty="0" smtClean="0"/>
              <a:t> </a:t>
            </a:r>
            <a:r>
              <a:rPr lang="nb-NO" sz="1400" dirty="0" err="1" smtClean="0"/>
              <a:t>development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endParaRPr lang="nb-NO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i="1" dirty="0" smtClean="0"/>
              <a:t>The </a:t>
            </a:r>
            <a:r>
              <a:rPr lang="nb-NO" sz="1400" i="1" dirty="0" err="1" smtClean="0"/>
              <a:t>cumulative</a:t>
            </a:r>
            <a:r>
              <a:rPr lang="nb-NO" sz="1400" i="1" dirty="0" smtClean="0"/>
              <a:t> </a:t>
            </a:r>
            <a:r>
              <a:rPr lang="nb-NO" sz="1400" i="1" dirty="0" err="1" smtClean="0"/>
              <a:t>claims</a:t>
            </a:r>
            <a:r>
              <a:rPr lang="nb-NO" sz="1400" i="1" dirty="0" smtClean="0"/>
              <a:t> losses </a:t>
            </a:r>
            <a:r>
              <a:rPr lang="nb-NO" sz="1400" i="1" dirty="0" err="1" smtClean="0"/>
              <a:t>settled</a:t>
            </a:r>
            <a:r>
              <a:rPr lang="nb-NO" sz="1400" dirty="0" smtClean="0"/>
              <a:t> is </a:t>
            </a:r>
            <a:r>
              <a:rPr lang="nb-NO" sz="1400" dirty="0" err="1" smtClean="0"/>
              <a:t>the</a:t>
            </a:r>
            <a:r>
              <a:rPr lang="nb-NO" sz="1400" dirty="0" smtClean="0"/>
              <a:t> total </a:t>
            </a:r>
            <a:r>
              <a:rPr lang="nb-NO" sz="1400" dirty="0" err="1" smtClean="0"/>
              <a:t>amount</a:t>
            </a:r>
            <a:r>
              <a:rPr lang="nb-NO" sz="1400" dirty="0" smtClean="0"/>
              <a:t> </a:t>
            </a:r>
            <a:r>
              <a:rPr lang="nb-NO" sz="1400" dirty="0" err="1" smtClean="0"/>
              <a:t>settled</a:t>
            </a:r>
            <a:r>
              <a:rPr lang="nb-NO" sz="1400" dirty="0" smtClean="0"/>
              <a:t> up to </a:t>
            </a:r>
            <a:r>
              <a:rPr lang="nb-NO" sz="1400" dirty="0" err="1" smtClean="0"/>
              <a:t>that</a:t>
            </a:r>
            <a:r>
              <a:rPr lang="nb-NO" sz="1400" dirty="0" smtClean="0"/>
              <a:t> </a:t>
            </a:r>
            <a:r>
              <a:rPr lang="nb-NO" sz="1400" dirty="0" err="1" smtClean="0"/>
              <a:t>development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r>
              <a:rPr lang="nb-NO" sz="1400" dirty="0" smtClean="0"/>
              <a:t>, i.e., </a:t>
            </a:r>
            <a:r>
              <a:rPr lang="nb-NO" sz="1400" dirty="0" err="1" smtClean="0"/>
              <a:t>the</a:t>
            </a:r>
            <a:r>
              <a:rPr lang="nb-NO" sz="1400" dirty="0" smtClean="0"/>
              <a:t> sum </a:t>
            </a:r>
            <a:r>
              <a:rPr lang="nb-NO" sz="1400" dirty="0" err="1" smtClean="0"/>
              <a:t>of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incremental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losses </a:t>
            </a:r>
            <a:r>
              <a:rPr lang="nb-NO" sz="1400" dirty="0" err="1" smtClean="0"/>
              <a:t>settled</a:t>
            </a:r>
            <a:r>
              <a:rPr lang="nb-NO" sz="1400" dirty="0" smtClean="0"/>
              <a:t> up to </a:t>
            </a:r>
            <a:r>
              <a:rPr lang="nb-NO" sz="1400" dirty="0" err="1" smtClean="0"/>
              <a:t>that</a:t>
            </a:r>
            <a:r>
              <a:rPr lang="nb-NO" sz="1400" dirty="0" smtClean="0"/>
              <a:t> date. 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5201" y="2420889"/>
            <a:ext cx="7282391" cy="177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4456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sz="2800" dirty="0" err="1" smtClean="0"/>
              <a:t>Assumptions</a:t>
            </a:r>
            <a:r>
              <a:rPr lang="nb-NO" sz="2800" dirty="0" smtClean="0"/>
              <a:t> underlying </a:t>
            </a:r>
            <a:r>
              <a:rPr lang="nb-NO" sz="2800" dirty="0" err="1" smtClean="0"/>
              <a:t>the</a:t>
            </a:r>
            <a:r>
              <a:rPr lang="nb-NO" sz="2800" dirty="0" smtClean="0"/>
              <a:t> CLM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 err="1" smtClean="0"/>
              <a:t>Patterns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claims</a:t>
            </a:r>
            <a:r>
              <a:rPr lang="nb-NO" dirty="0" smtClean="0"/>
              <a:t> loss settlement </a:t>
            </a:r>
            <a:r>
              <a:rPr lang="nb-NO" dirty="0" err="1" smtClean="0"/>
              <a:t>observed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past</a:t>
            </a:r>
            <a:r>
              <a:rPr lang="nb-NO" dirty="0" smtClean="0"/>
              <a:t> </a:t>
            </a:r>
            <a:r>
              <a:rPr lang="nb-NO" dirty="0" err="1" smtClean="0"/>
              <a:t>will</a:t>
            </a:r>
            <a:r>
              <a:rPr lang="nb-NO" dirty="0" smtClean="0"/>
              <a:t> </a:t>
            </a:r>
            <a:r>
              <a:rPr lang="nb-NO" dirty="0" err="1" smtClean="0"/>
              <a:t>continue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future</a:t>
            </a:r>
            <a:endParaRPr lang="nb-NO" dirty="0" smtClean="0"/>
          </a:p>
          <a:p>
            <a:r>
              <a:rPr lang="nb-NO" dirty="0" smtClean="0"/>
              <a:t>The </a:t>
            </a:r>
            <a:r>
              <a:rPr lang="nb-NO" dirty="0" err="1" smtClean="0"/>
              <a:t>development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claims</a:t>
            </a:r>
            <a:r>
              <a:rPr lang="nb-NO" dirty="0" smtClean="0"/>
              <a:t> loss settlement over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development</a:t>
            </a:r>
            <a:r>
              <a:rPr lang="nb-NO" dirty="0" smtClean="0"/>
              <a:t> </a:t>
            </a:r>
            <a:r>
              <a:rPr lang="nb-NO" dirty="0" err="1" smtClean="0"/>
              <a:t>years</a:t>
            </a:r>
            <a:r>
              <a:rPr lang="nb-NO" dirty="0" smtClean="0"/>
              <a:t> </a:t>
            </a:r>
            <a:r>
              <a:rPr lang="nb-NO" dirty="0" err="1" smtClean="0"/>
              <a:t>follows</a:t>
            </a:r>
            <a:r>
              <a:rPr lang="nb-NO" dirty="0" smtClean="0"/>
              <a:t> an </a:t>
            </a:r>
            <a:r>
              <a:rPr lang="nb-NO" dirty="0" err="1" smtClean="0"/>
              <a:t>identical</a:t>
            </a:r>
            <a:r>
              <a:rPr lang="nb-NO" dirty="0" smtClean="0"/>
              <a:t> </a:t>
            </a:r>
            <a:r>
              <a:rPr lang="nb-NO" dirty="0" err="1" smtClean="0"/>
              <a:t>pattern</a:t>
            </a:r>
            <a:r>
              <a:rPr lang="nb-NO" dirty="0" smtClean="0"/>
              <a:t> for </a:t>
            </a:r>
            <a:r>
              <a:rPr lang="nb-NO" dirty="0" err="1" smtClean="0"/>
              <a:t>every</a:t>
            </a:r>
            <a:r>
              <a:rPr lang="nb-NO" dirty="0" smtClean="0"/>
              <a:t> </a:t>
            </a:r>
            <a:r>
              <a:rPr lang="nb-NO" dirty="0" err="1" smtClean="0"/>
              <a:t>claims</a:t>
            </a:r>
            <a:r>
              <a:rPr lang="nb-NO" dirty="0" smtClean="0"/>
              <a:t> </a:t>
            </a:r>
            <a:r>
              <a:rPr lang="nb-NO" dirty="0" err="1" smtClean="0"/>
              <a:t>occurence</a:t>
            </a:r>
            <a:r>
              <a:rPr lang="nb-NO" dirty="0" smtClean="0"/>
              <a:t> </a:t>
            </a:r>
            <a:r>
              <a:rPr lang="nb-NO" dirty="0" err="1" smtClean="0"/>
              <a:t>year</a:t>
            </a:r>
            <a:endParaRPr lang="nb-NO" dirty="0" smtClean="0"/>
          </a:p>
          <a:p>
            <a:r>
              <a:rPr lang="nb-NO" dirty="0" err="1" smtClean="0"/>
              <a:t>But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observed</a:t>
            </a:r>
            <a:r>
              <a:rPr lang="nb-NO" dirty="0" smtClean="0"/>
              <a:t> </a:t>
            </a:r>
            <a:r>
              <a:rPr lang="nb-NO" dirty="0" err="1" smtClean="0"/>
              <a:t>claims</a:t>
            </a:r>
            <a:r>
              <a:rPr lang="nb-NO" dirty="0" smtClean="0"/>
              <a:t> loss settlement </a:t>
            </a:r>
            <a:r>
              <a:rPr lang="nb-NO" dirty="0" err="1" smtClean="0"/>
              <a:t>patterns</a:t>
            </a:r>
            <a:r>
              <a:rPr lang="nb-NO" dirty="0" smtClean="0"/>
              <a:t> </a:t>
            </a:r>
            <a:r>
              <a:rPr lang="nb-NO" dirty="0" err="1" smtClean="0"/>
              <a:t>may</a:t>
            </a:r>
            <a:r>
              <a:rPr lang="nb-NO" dirty="0" smtClean="0"/>
              <a:t> </a:t>
            </a:r>
            <a:r>
              <a:rPr lang="nb-NO" dirty="0" err="1" smtClean="0"/>
              <a:t>change</a:t>
            </a:r>
            <a:r>
              <a:rPr lang="nb-NO" dirty="0" smtClean="0"/>
              <a:t> over time:</a:t>
            </a:r>
          </a:p>
          <a:p>
            <a:pPr lvl="1"/>
            <a:r>
              <a:rPr lang="nb-NO" dirty="0" err="1" smtClean="0"/>
              <a:t>Changes</a:t>
            </a:r>
            <a:r>
              <a:rPr lang="nb-NO" dirty="0" smtClean="0"/>
              <a:t> in </a:t>
            </a:r>
            <a:r>
              <a:rPr lang="nb-NO" dirty="0" err="1" smtClean="0"/>
              <a:t>product</a:t>
            </a:r>
            <a:r>
              <a:rPr lang="nb-NO" dirty="0" smtClean="0"/>
              <a:t> design and </a:t>
            </a:r>
            <a:r>
              <a:rPr lang="nb-NO" dirty="0" err="1" smtClean="0"/>
              <a:t>conditions</a:t>
            </a:r>
            <a:endParaRPr lang="nb-NO" dirty="0" smtClean="0"/>
          </a:p>
          <a:p>
            <a:pPr lvl="1"/>
            <a:r>
              <a:rPr lang="nb-NO" dirty="0" err="1" smtClean="0"/>
              <a:t>Changes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claims</a:t>
            </a:r>
            <a:r>
              <a:rPr lang="nb-NO" dirty="0" smtClean="0"/>
              <a:t> </a:t>
            </a:r>
            <a:r>
              <a:rPr lang="nb-NO" dirty="0" err="1" smtClean="0"/>
              <a:t>reporting</a:t>
            </a:r>
            <a:r>
              <a:rPr lang="nb-NO" dirty="0" smtClean="0"/>
              <a:t>, </a:t>
            </a:r>
            <a:r>
              <a:rPr lang="nb-NO" dirty="0" err="1" smtClean="0"/>
              <a:t>assessment</a:t>
            </a:r>
            <a:r>
              <a:rPr lang="nb-NO" dirty="0" smtClean="0"/>
              <a:t> and settlement </a:t>
            </a:r>
            <a:r>
              <a:rPr lang="nb-NO" dirty="0" err="1" smtClean="0"/>
              <a:t>processes</a:t>
            </a:r>
            <a:r>
              <a:rPr lang="nb-NO" dirty="0" smtClean="0"/>
              <a:t> (</a:t>
            </a:r>
            <a:r>
              <a:rPr lang="nb-NO" dirty="0" err="1" smtClean="0"/>
              <a:t>example</a:t>
            </a:r>
            <a:r>
              <a:rPr lang="nb-NO" dirty="0" smtClean="0"/>
              <a:t>: different </a:t>
            </a:r>
            <a:r>
              <a:rPr lang="nb-NO" dirty="0" err="1" smtClean="0"/>
              <a:t>owners</a:t>
            </a:r>
            <a:r>
              <a:rPr lang="nb-NO" dirty="0" smtClean="0"/>
              <a:t>)</a:t>
            </a:r>
          </a:p>
          <a:p>
            <a:pPr lvl="1"/>
            <a:r>
              <a:rPr lang="nb-NO" dirty="0" err="1" smtClean="0"/>
              <a:t>Change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legal environment</a:t>
            </a:r>
          </a:p>
          <a:p>
            <a:pPr lvl="1"/>
            <a:r>
              <a:rPr lang="nb-NO" dirty="0" err="1" smtClean="0"/>
              <a:t>Abnormally</a:t>
            </a:r>
            <a:r>
              <a:rPr lang="nb-NO" dirty="0" smtClean="0"/>
              <a:t> </a:t>
            </a:r>
            <a:r>
              <a:rPr lang="nb-NO" dirty="0" err="1" smtClean="0"/>
              <a:t>large</a:t>
            </a:r>
            <a:r>
              <a:rPr lang="nb-NO" dirty="0" smtClean="0"/>
              <a:t> or </a:t>
            </a:r>
            <a:r>
              <a:rPr lang="nb-NO" dirty="0" err="1" smtClean="0"/>
              <a:t>small</a:t>
            </a:r>
            <a:r>
              <a:rPr lang="nb-NO" dirty="0" smtClean="0"/>
              <a:t> </a:t>
            </a:r>
            <a:r>
              <a:rPr lang="nb-NO" dirty="0" err="1" smtClean="0"/>
              <a:t>claim</a:t>
            </a:r>
            <a:r>
              <a:rPr lang="nb-NO" dirty="0" smtClean="0"/>
              <a:t> settlement </a:t>
            </a:r>
            <a:r>
              <a:rPr lang="nb-NO" dirty="0" err="1" smtClean="0"/>
              <a:t>amounts</a:t>
            </a:r>
            <a:endParaRPr lang="nb-NO" dirty="0" smtClean="0"/>
          </a:p>
          <a:p>
            <a:pPr lvl="1"/>
            <a:r>
              <a:rPr lang="nb-NO" dirty="0" err="1" smtClean="0"/>
              <a:t>Changes</a:t>
            </a:r>
            <a:r>
              <a:rPr lang="nb-NO" dirty="0" smtClean="0"/>
              <a:t> in </a:t>
            </a:r>
            <a:r>
              <a:rPr lang="nb-NO" dirty="0" err="1" smtClean="0"/>
              <a:t>portfolio</a:t>
            </a:r>
            <a:r>
              <a:rPr lang="nb-NO" dirty="0" smtClean="0"/>
              <a:t> so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history</a:t>
            </a:r>
            <a:r>
              <a:rPr lang="nb-NO" dirty="0" smtClean="0"/>
              <a:t> is not representative for </a:t>
            </a:r>
            <a:r>
              <a:rPr lang="nb-NO" dirty="0" err="1" smtClean="0"/>
              <a:t>predicting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future</a:t>
            </a:r>
            <a:r>
              <a:rPr lang="nb-NO" dirty="0" smtClean="0"/>
              <a:t> (</a:t>
            </a:r>
            <a:r>
              <a:rPr lang="nb-NO" dirty="0" err="1" smtClean="0"/>
              <a:t>example</a:t>
            </a:r>
            <a:r>
              <a:rPr lang="nb-NO" dirty="0" smtClean="0"/>
              <a:t>: </a:t>
            </a:r>
            <a:r>
              <a:rPr lang="nb-NO" dirty="0" err="1" smtClean="0"/>
              <a:t>strong</a:t>
            </a:r>
            <a:r>
              <a:rPr lang="nb-NO" dirty="0" smtClean="0"/>
              <a:t> </a:t>
            </a:r>
            <a:r>
              <a:rPr lang="nb-NO" dirty="0" err="1" smtClean="0"/>
              <a:t>growth</a:t>
            </a:r>
            <a:r>
              <a:rPr lang="nb-NO" dirty="0" smtClean="0"/>
              <a:t>)</a:t>
            </a:r>
          </a:p>
        </p:txBody>
      </p:sp>
      <p:grpSp>
        <p:nvGrpSpPr>
          <p:cNvPr id="4" name="Gruppe 3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5" name="Avrundet rektangel 4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6" name="Avrundet rektangel 5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7" name="Avrundet rektangel 6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8" name="Avrundet rektangel 7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9" name="Avrundet rektangel 8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10" name="Ellipse 9"/>
          <p:cNvSpPr/>
          <p:nvPr/>
        </p:nvSpPr>
        <p:spPr>
          <a:xfrm>
            <a:off x="7427168" y="116632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5975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sz="2800" dirty="0" smtClean="0"/>
              <a:t>Development </a:t>
            </a:r>
            <a:r>
              <a:rPr lang="nb-NO" sz="2800" dirty="0" err="1" smtClean="0"/>
              <a:t>patterns</a:t>
            </a:r>
            <a:r>
              <a:rPr lang="nb-NO" sz="2800" dirty="0" smtClean="0"/>
              <a:t> </a:t>
            </a:r>
            <a:br>
              <a:rPr lang="nb-NO" sz="2800" dirty="0" smtClean="0"/>
            </a:br>
            <a:r>
              <a:rPr lang="nb-NO" sz="2800" dirty="0" smtClean="0"/>
              <a:t>and </a:t>
            </a:r>
            <a:r>
              <a:rPr lang="nb-NO" sz="2800" dirty="0" err="1" smtClean="0"/>
              <a:t>development</a:t>
            </a:r>
            <a:r>
              <a:rPr lang="nb-NO" sz="2800" dirty="0" smtClean="0"/>
              <a:t> </a:t>
            </a:r>
            <a:r>
              <a:rPr lang="nb-NO" sz="2800" dirty="0" err="1" smtClean="0"/>
              <a:t>factors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nb-NO" sz="4900" dirty="0" smtClean="0"/>
              <a:t>The </a:t>
            </a:r>
            <a:r>
              <a:rPr lang="nb-NO" sz="4900" dirty="0" err="1" smtClean="0"/>
              <a:t>insurer</a:t>
            </a:r>
            <a:r>
              <a:rPr lang="nb-NO" sz="4900" dirty="0" smtClean="0"/>
              <a:t> </a:t>
            </a:r>
            <a:r>
              <a:rPr lang="nb-NO" sz="4900" dirty="0" err="1" smtClean="0"/>
              <a:t>may</a:t>
            </a:r>
            <a:r>
              <a:rPr lang="nb-NO" sz="4900" dirty="0" smtClean="0"/>
              <a:t> </a:t>
            </a:r>
            <a:r>
              <a:rPr lang="nb-NO" sz="4900" dirty="0" err="1" smtClean="0"/>
              <a:t>tend</a:t>
            </a:r>
            <a:r>
              <a:rPr lang="nb-NO" sz="4900" dirty="0" smtClean="0"/>
              <a:t> </a:t>
            </a:r>
            <a:r>
              <a:rPr lang="nb-NO" sz="4900" dirty="0" err="1" smtClean="0"/>
              <a:t>towards</a:t>
            </a:r>
            <a:r>
              <a:rPr lang="nb-NO" sz="4900" dirty="0" smtClean="0"/>
              <a:t> </a:t>
            </a:r>
            <a:r>
              <a:rPr lang="nb-NO" sz="4900" dirty="0" err="1" smtClean="0"/>
              <a:t>using</a:t>
            </a:r>
            <a:r>
              <a:rPr lang="nb-NO" sz="4900" dirty="0" smtClean="0"/>
              <a:t> </a:t>
            </a:r>
            <a:r>
              <a:rPr lang="nb-NO" sz="4900" dirty="0" err="1" smtClean="0"/>
              <a:t>any</a:t>
            </a:r>
            <a:r>
              <a:rPr lang="nb-NO" sz="4900" dirty="0" smtClean="0"/>
              <a:t> </a:t>
            </a:r>
            <a:r>
              <a:rPr lang="nb-NO" sz="4900" dirty="0" err="1" smtClean="0"/>
              <a:t>of</a:t>
            </a:r>
            <a:r>
              <a:rPr lang="nb-NO" sz="4900" dirty="0" smtClean="0"/>
              <a:t> </a:t>
            </a:r>
            <a:r>
              <a:rPr lang="nb-NO" sz="4900" dirty="0" err="1" smtClean="0"/>
              <a:t>the</a:t>
            </a:r>
            <a:r>
              <a:rPr lang="nb-NO" sz="4900" dirty="0" smtClean="0"/>
              <a:t> </a:t>
            </a:r>
            <a:r>
              <a:rPr lang="nb-NO" sz="4900" dirty="0" err="1" smtClean="0"/>
              <a:t>following</a:t>
            </a:r>
            <a:r>
              <a:rPr lang="nb-NO" sz="4900" dirty="0" smtClean="0"/>
              <a:t> </a:t>
            </a:r>
            <a:r>
              <a:rPr lang="nb-NO" sz="4900" dirty="0" err="1" smtClean="0"/>
              <a:t>patterns</a:t>
            </a:r>
            <a:r>
              <a:rPr lang="nb-NO" sz="4900" dirty="0" smtClean="0"/>
              <a:t> for </a:t>
            </a:r>
            <a:r>
              <a:rPr lang="nb-NO" sz="4900" dirty="0" err="1" smtClean="0"/>
              <a:t>estimation</a:t>
            </a:r>
            <a:r>
              <a:rPr lang="nb-NO" sz="4900" dirty="0" smtClean="0"/>
              <a:t> purposes:</a:t>
            </a:r>
          </a:p>
          <a:p>
            <a:r>
              <a:rPr lang="nb-NO" sz="4900" dirty="0" smtClean="0"/>
              <a:t>The </a:t>
            </a:r>
            <a:r>
              <a:rPr lang="nb-NO" sz="4900" dirty="0" err="1" smtClean="0"/>
              <a:t>proportion</a:t>
            </a:r>
            <a:r>
              <a:rPr lang="nb-NO" sz="4900" dirty="0" smtClean="0"/>
              <a:t> </a:t>
            </a:r>
            <a:r>
              <a:rPr lang="nb-NO" sz="4900" dirty="0" err="1" smtClean="0"/>
              <a:t>of</a:t>
            </a:r>
            <a:r>
              <a:rPr lang="nb-NO" sz="4900" dirty="0" smtClean="0"/>
              <a:t> </a:t>
            </a:r>
            <a:r>
              <a:rPr lang="nb-NO" sz="4900" dirty="0" err="1" smtClean="0"/>
              <a:t>the</a:t>
            </a:r>
            <a:r>
              <a:rPr lang="nb-NO" sz="4900" dirty="0" smtClean="0"/>
              <a:t> ultimate </a:t>
            </a:r>
            <a:r>
              <a:rPr lang="nb-NO" sz="4900" dirty="0" err="1" smtClean="0"/>
              <a:t>cumulative</a:t>
            </a:r>
            <a:r>
              <a:rPr lang="nb-NO" sz="4900" dirty="0" smtClean="0"/>
              <a:t> </a:t>
            </a:r>
            <a:r>
              <a:rPr lang="nb-NO" sz="4900" dirty="0" err="1" smtClean="0"/>
              <a:t>claims</a:t>
            </a:r>
            <a:r>
              <a:rPr lang="nb-NO" sz="4900" dirty="0" smtClean="0"/>
              <a:t> losses </a:t>
            </a:r>
            <a:r>
              <a:rPr lang="nb-NO" sz="4900" dirty="0" err="1" smtClean="0"/>
              <a:t>that</a:t>
            </a:r>
            <a:r>
              <a:rPr lang="nb-NO" sz="4900" dirty="0" smtClean="0"/>
              <a:t> is </a:t>
            </a:r>
            <a:r>
              <a:rPr lang="nb-NO" sz="4900" dirty="0" err="1" smtClean="0"/>
              <a:t>settled</a:t>
            </a:r>
            <a:r>
              <a:rPr lang="nb-NO" sz="4900" dirty="0" smtClean="0"/>
              <a:t> in a </a:t>
            </a:r>
            <a:r>
              <a:rPr lang="nb-NO" sz="4900" dirty="0" err="1" smtClean="0"/>
              <a:t>particular</a:t>
            </a:r>
            <a:r>
              <a:rPr lang="nb-NO" sz="4900" dirty="0" smtClean="0"/>
              <a:t> </a:t>
            </a:r>
            <a:r>
              <a:rPr lang="nb-NO" sz="4900" dirty="0" err="1" smtClean="0"/>
              <a:t>development</a:t>
            </a:r>
            <a:r>
              <a:rPr lang="nb-NO" sz="4900" dirty="0" smtClean="0"/>
              <a:t> </a:t>
            </a:r>
            <a:r>
              <a:rPr lang="nb-NO" sz="4900" dirty="0" err="1" smtClean="0"/>
              <a:t>year</a:t>
            </a:r>
            <a:r>
              <a:rPr lang="nb-NO" sz="4900" dirty="0" smtClean="0"/>
              <a:t> (</a:t>
            </a:r>
            <a:r>
              <a:rPr lang="nb-NO" sz="4900" dirty="0" err="1" smtClean="0"/>
              <a:t>development</a:t>
            </a:r>
            <a:r>
              <a:rPr lang="nb-NO" sz="4900" dirty="0" smtClean="0"/>
              <a:t> </a:t>
            </a:r>
            <a:r>
              <a:rPr lang="nb-NO" sz="4900" dirty="0" err="1" smtClean="0"/>
              <a:t>pattern</a:t>
            </a:r>
            <a:r>
              <a:rPr lang="nb-NO" sz="4900" dirty="0" smtClean="0"/>
              <a:t> for </a:t>
            </a:r>
            <a:r>
              <a:rPr lang="nb-NO" sz="4900" dirty="0" err="1" smtClean="0"/>
              <a:t>incremental</a:t>
            </a:r>
            <a:r>
              <a:rPr lang="nb-NO" sz="4900" dirty="0" smtClean="0"/>
              <a:t> </a:t>
            </a:r>
            <a:r>
              <a:rPr lang="nb-NO" sz="4900" dirty="0" err="1" smtClean="0"/>
              <a:t>claims</a:t>
            </a:r>
            <a:r>
              <a:rPr lang="nb-NO" sz="4900" dirty="0" smtClean="0"/>
              <a:t> losses </a:t>
            </a:r>
            <a:r>
              <a:rPr lang="nb-NO" sz="4900" dirty="0" err="1" smtClean="0"/>
              <a:t>settled</a:t>
            </a:r>
            <a:r>
              <a:rPr lang="nb-NO" sz="4900" dirty="0" smtClean="0"/>
              <a:t>)</a:t>
            </a:r>
          </a:p>
          <a:p>
            <a:r>
              <a:rPr lang="nb-NO" sz="4900" dirty="0"/>
              <a:t>The </a:t>
            </a:r>
            <a:r>
              <a:rPr lang="nb-NO" sz="4900" dirty="0" err="1"/>
              <a:t>proportion</a:t>
            </a:r>
            <a:r>
              <a:rPr lang="nb-NO" sz="4900" dirty="0"/>
              <a:t> </a:t>
            </a:r>
            <a:r>
              <a:rPr lang="nb-NO" sz="4900" dirty="0" err="1"/>
              <a:t>of</a:t>
            </a:r>
            <a:r>
              <a:rPr lang="nb-NO" sz="4900" dirty="0"/>
              <a:t> </a:t>
            </a:r>
            <a:r>
              <a:rPr lang="nb-NO" sz="4900" dirty="0" err="1"/>
              <a:t>the</a:t>
            </a:r>
            <a:r>
              <a:rPr lang="nb-NO" sz="4900" dirty="0"/>
              <a:t> ultimate </a:t>
            </a:r>
            <a:r>
              <a:rPr lang="nb-NO" sz="4900" dirty="0" err="1"/>
              <a:t>cumulative</a:t>
            </a:r>
            <a:r>
              <a:rPr lang="nb-NO" sz="4900" dirty="0"/>
              <a:t> </a:t>
            </a:r>
            <a:r>
              <a:rPr lang="nb-NO" sz="4900" dirty="0" err="1"/>
              <a:t>claims</a:t>
            </a:r>
            <a:r>
              <a:rPr lang="nb-NO" sz="4900" dirty="0"/>
              <a:t> losses </a:t>
            </a:r>
            <a:r>
              <a:rPr lang="nb-NO" sz="4900" dirty="0" err="1"/>
              <a:t>that</a:t>
            </a:r>
            <a:r>
              <a:rPr lang="nb-NO" sz="4900" dirty="0"/>
              <a:t> is </a:t>
            </a:r>
            <a:r>
              <a:rPr lang="nb-NO" sz="4900" dirty="0" err="1"/>
              <a:t>settled</a:t>
            </a:r>
            <a:r>
              <a:rPr lang="nb-NO" sz="4900" dirty="0"/>
              <a:t> </a:t>
            </a:r>
            <a:r>
              <a:rPr lang="nb-NO" sz="4900" dirty="0" smtClean="0"/>
              <a:t>by </a:t>
            </a:r>
            <a:r>
              <a:rPr lang="nb-NO" sz="4900" dirty="0"/>
              <a:t>a </a:t>
            </a:r>
            <a:r>
              <a:rPr lang="nb-NO" sz="4900" dirty="0" err="1"/>
              <a:t>particular</a:t>
            </a:r>
            <a:r>
              <a:rPr lang="nb-NO" sz="4900" dirty="0"/>
              <a:t> </a:t>
            </a:r>
            <a:r>
              <a:rPr lang="nb-NO" sz="4900" dirty="0" err="1"/>
              <a:t>development</a:t>
            </a:r>
            <a:r>
              <a:rPr lang="nb-NO" sz="4900" dirty="0"/>
              <a:t> </a:t>
            </a:r>
            <a:r>
              <a:rPr lang="nb-NO" sz="4900" dirty="0" err="1"/>
              <a:t>year</a:t>
            </a:r>
            <a:r>
              <a:rPr lang="nb-NO" sz="4900" dirty="0"/>
              <a:t> (</a:t>
            </a:r>
            <a:r>
              <a:rPr lang="nb-NO" sz="4900" dirty="0" err="1"/>
              <a:t>development</a:t>
            </a:r>
            <a:r>
              <a:rPr lang="nb-NO" sz="4900" dirty="0"/>
              <a:t> </a:t>
            </a:r>
            <a:r>
              <a:rPr lang="nb-NO" sz="4900" dirty="0" err="1"/>
              <a:t>pattern</a:t>
            </a:r>
            <a:r>
              <a:rPr lang="nb-NO" sz="4900" dirty="0"/>
              <a:t> for </a:t>
            </a:r>
            <a:r>
              <a:rPr lang="nb-NO" sz="4900" dirty="0" err="1" smtClean="0"/>
              <a:t>cumulative</a:t>
            </a:r>
            <a:r>
              <a:rPr lang="nb-NO" sz="4900" dirty="0" smtClean="0"/>
              <a:t> </a:t>
            </a:r>
            <a:r>
              <a:rPr lang="nb-NO" sz="4900" dirty="0" err="1"/>
              <a:t>claims</a:t>
            </a:r>
            <a:r>
              <a:rPr lang="nb-NO" sz="4900" dirty="0"/>
              <a:t> losses </a:t>
            </a:r>
            <a:r>
              <a:rPr lang="nb-NO" sz="4900" dirty="0" err="1"/>
              <a:t>settled</a:t>
            </a:r>
            <a:r>
              <a:rPr lang="nb-NO" sz="4900" dirty="0" smtClean="0"/>
              <a:t>)</a:t>
            </a:r>
          </a:p>
          <a:p>
            <a:r>
              <a:rPr lang="nb-NO" sz="4900" dirty="0"/>
              <a:t>The </a:t>
            </a:r>
            <a:r>
              <a:rPr lang="nb-NO" sz="4900" dirty="0" smtClean="0"/>
              <a:t>ratio </a:t>
            </a:r>
            <a:r>
              <a:rPr lang="nb-NO" sz="4900" dirty="0" err="1" smtClean="0"/>
              <a:t>of</a:t>
            </a:r>
            <a:r>
              <a:rPr lang="nb-NO" sz="4900" dirty="0" smtClean="0"/>
              <a:t> </a:t>
            </a:r>
            <a:r>
              <a:rPr lang="nb-NO" sz="4900" dirty="0" err="1" smtClean="0"/>
              <a:t>the</a:t>
            </a:r>
            <a:r>
              <a:rPr lang="nb-NO" sz="4900" dirty="0" smtClean="0"/>
              <a:t> </a:t>
            </a:r>
            <a:r>
              <a:rPr lang="nb-NO" sz="4900" dirty="0" err="1" smtClean="0"/>
              <a:t>cumulative</a:t>
            </a:r>
            <a:r>
              <a:rPr lang="nb-NO" sz="4900" dirty="0" smtClean="0"/>
              <a:t> losses </a:t>
            </a:r>
            <a:r>
              <a:rPr lang="nb-NO" sz="4900" dirty="0" err="1" smtClean="0"/>
              <a:t>settled</a:t>
            </a:r>
            <a:r>
              <a:rPr lang="nb-NO" sz="4900" dirty="0" smtClean="0"/>
              <a:t> by a </a:t>
            </a:r>
            <a:r>
              <a:rPr lang="nb-NO" sz="4900" dirty="0" err="1" smtClean="0"/>
              <a:t>particular</a:t>
            </a:r>
            <a:r>
              <a:rPr lang="nb-NO" sz="4900" dirty="0" smtClean="0"/>
              <a:t> </a:t>
            </a:r>
            <a:r>
              <a:rPr lang="nb-NO" sz="4900" dirty="0" err="1" smtClean="0"/>
              <a:t>year</a:t>
            </a:r>
            <a:r>
              <a:rPr lang="nb-NO" sz="4900" dirty="0" smtClean="0"/>
              <a:t> to </a:t>
            </a:r>
            <a:r>
              <a:rPr lang="nb-NO" sz="4900" dirty="0" err="1" smtClean="0"/>
              <a:t>the</a:t>
            </a:r>
            <a:r>
              <a:rPr lang="nb-NO" sz="4900" dirty="0" smtClean="0"/>
              <a:t> </a:t>
            </a:r>
            <a:r>
              <a:rPr lang="nb-NO" sz="4900" dirty="0" err="1" smtClean="0"/>
              <a:t>cumulative</a:t>
            </a:r>
            <a:r>
              <a:rPr lang="nb-NO" sz="4900" dirty="0" smtClean="0"/>
              <a:t> </a:t>
            </a:r>
            <a:r>
              <a:rPr lang="nb-NO" sz="4900" dirty="0" err="1" smtClean="0"/>
              <a:t>claims</a:t>
            </a:r>
            <a:r>
              <a:rPr lang="nb-NO" sz="4900" dirty="0" smtClean="0"/>
              <a:t> losses </a:t>
            </a:r>
            <a:r>
              <a:rPr lang="nb-NO" sz="4900" dirty="0" err="1" smtClean="0"/>
              <a:t>settled</a:t>
            </a:r>
            <a:r>
              <a:rPr lang="nb-NO" sz="4900" dirty="0" smtClean="0"/>
              <a:t> by </a:t>
            </a:r>
            <a:r>
              <a:rPr lang="nb-NO" sz="4900" dirty="0" err="1" smtClean="0"/>
              <a:t>the</a:t>
            </a:r>
            <a:r>
              <a:rPr lang="nb-NO" sz="4900" dirty="0" smtClean="0"/>
              <a:t> </a:t>
            </a:r>
            <a:r>
              <a:rPr lang="nb-NO" sz="4900" dirty="0" err="1" smtClean="0"/>
              <a:t>previous</a:t>
            </a:r>
            <a:r>
              <a:rPr lang="nb-NO" sz="4900" dirty="0" smtClean="0"/>
              <a:t> </a:t>
            </a:r>
            <a:r>
              <a:rPr lang="nb-NO" sz="4900" dirty="0" err="1" smtClean="0"/>
              <a:t>development</a:t>
            </a:r>
            <a:r>
              <a:rPr lang="nb-NO" sz="4900" dirty="0" smtClean="0"/>
              <a:t> </a:t>
            </a:r>
            <a:r>
              <a:rPr lang="nb-NO" sz="4900" dirty="0" err="1" smtClean="0"/>
              <a:t>year</a:t>
            </a:r>
            <a:r>
              <a:rPr lang="nb-NO" sz="4900" dirty="0" smtClean="0"/>
              <a:t> (</a:t>
            </a:r>
            <a:r>
              <a:rPr lang="nb-NO" sz="4900" dirty="0" err="1" smtClean="0"/>
              <a:t>cumulative</a:t>
            </a:r>
            <a:r>
              <a:rPr lang="nb-NO" sz="4900" dirty="0" smtClean="0"/>
              <a:t> loss </a:t>
            </a:r>
            <a:r>
              <a:rPr lang="nb-NO" sz="4900" dirty="0" err="1" smtClean="0"/>
              <a:t>factor</a:t>
            </a:r>
            <a:r>
              <a:rPr lang="nb-NO" sz="4900" dirty="0" smtClean="0"/>
              <a:t>)</a:t>
            </a:r>
          </a:p>
          <a:p>
            <a:r>
              <a:rPr lang="nb-NO" sz="4900" dirty="0" smtClean="0"/>
              <a:t>The </a:t>
            </a:r>
            <a:r>
              <a:rPr lang="nb-NO" sz="4900" dirty="0" err="1" smtClean="0"/>
              <a:t>three</a:t>
            </a:r>
            <a:r>
              <a:rPr lang="nb-NO" sz="4900" dirty="0" smtClean="0"/>
              <a:t> </a:t>
            </a:r>
            <a:r>
              <a:rPr lang="nb-NO" sz="4900" dirty="0" err="1" smtClean="0"/>
              <a:t>patterns</a:t>
            </a:r>
            <a:r>
              <a:rPr lang="nb-NO" sz="4900" dirty="0" smtClean="0"/>
              <a:t> </a:t>
            </a:r>
            <a:r>
              <a:rPr lang="nb-NO" sz="4900" dirty="0" err="1" smtClean="0"/>
              <a:t>are</a:t>
            </a:r>
            <a:r>
              <a:rPr lang="nb-NO" sz="4900" dirty="0" smtClean="0"/>
              <a:t> </a:t>
            </a:r>
            <a:r>
              <a:rPr lang="nb-NO" sz="4900" dirty="0" err="1" smtClean="0"/>
              <a:t>equivalent</a:t>
            </a:r>
            <a:endParaRPr lang="nb-NO" sz="4900" dirty="0" smtClean="0"/>
          </a:p>
          <a:p>
            <a:r>
              <a:rPr lang="nb-NO" sz="4900" dirty="0" smtClean="0"/>
              <a:t>CLM </a:t>
            </a:r>
            <a:r>
              <a:rPr lang="nb-NO" sz="4900" dirty="0" err="1" smtClean="0"/>
              <a:t>relies</a:t>
            </a:r>
            <a:r>
              <a:rPr lang="nb-NO" sz="4900" dirty="0" smtClean="0"/>
              <a:t> </a:t>
            </a:r>
            <a:r>
              <a:rPr lang="nb-NO" sz="4900" dirty="0" err="1" smtClean="0"/>
              <a:t>on</a:t>
            </a:r>
            <a:r>
              <a:rPr lang="nb-NO" sz="4900" dirty="0" smtClean="0"/>
              <a:t> </a:t>
            </a:r>
            <a:r>
              <a:rPr lang="nb-NO" sz="4900" dirty="0" err="1" smtClean="0"/>
              <a:t>the</a:t>
            </a:r>
            <a:r>
              <a:rPr lang="nb-NO" sz="4900" dirty="0" smtClean="0"/>
              <a:t> last </a:t>
            </a:r>
            <a:r>
              <a:rPr lang="nb-NO" sz="4900" dirty="0" err="1" smtClean="0"/>
              <a:t>pattern</a:t>
            </a:r>
            <a:r>
              <a:rPr lang="nb-NO" sz="4900" dirty="0" smtClean="0"/>
              <a:t> </a:t>
            </a:r>
            <a:r>
              <a:rPr lang="nb-NO" sz="4900" dirty="0" err="1" smtClean="0"/>
              <a:t>above</a:t>
            </a:r>
            <a:r>
              <a:rPr lang="nb-NO" sz="4900" dirty="0" smtClean="0"/>
              <a:t> holds for all </a:t>
            </a:r>
            <a:r>
              <a:rPr lang="nb-NO" sz="4900" dirty="0" err="1" smtClean="0"/>
              <a:t>claims</a:t>
            </a:r>
            <a:r>
              <a:rPr lang="nb-NO" sz="4900" dirty="0" smtClean="0"/>
              <a:t> </a:t>
            </a:r>
            <a:r>
              <a:rPr lang="nb-NO" sz="4900" dirty="0" err="1" smtClean="0"/>
              <a:t>occurence</a:t>
            </a:r>
            <a:r>
              <a:rPr lang="nb-NO" sz="4900" dirty="0" smtClean="0"/>
              <a:t> </a:t>
            </a:r>
            <a:r>
              <a:rPr lang="nb-NO" sz="4900" dirty="0" err="1" smtClean="0"/>
              <a:t>years</a:t>
            </a:r>
            <a:r>
              <a:rPr lang="nb-NO" sz="4900" dirty="0" smtClean="0"/>
              <a:t>. For </a:t>
            </a:r>
            <a:r>
              <a:rPr lang="nb-NO" sz="4900" dirty="0" err="1" smtClean="0"/>
              <a:t>any</a:t>
            </a:r>
            <a:r>
              <a:rPr lang="nb-NO" sz="4900" dirty="0" smtClean="0"/>
              <a:t> </a:t>
            </a:r>
            <a:r>
              <a:rPr lang="nb-NO" sz="4900" dirty="0" err="1" smtClean="0"/>
              <a:t>development</a:t>
            </a:r>
            <a:r>
              <a:rPr lang="nb-NO" sz="4900" dirty="0" smtClean="0"/>
              <a:t> </a:t>
            </a:r>
            <a:r>
              <a:rPr lang="nb-NO" sz="4900" dirty="0" err="1" smtClean="0"/>
              <a:t>year</a:t>
            </a:r>
            <a:r>
              <a:rPr lang="nb-NO" sz="4900" dirty="0" smtClean="0"/>
              <a:t> </a:t>
            </a:r>
            <a:r>
              <a:rPr lang="nb-NO" sz="4900" dirty="0" err="1" smtClean="0"/>
              <a:t>the</a:t>
            </a:r>
            <a:r>
              <a:rPr lang="nb-NO" sz="4900" dirty="0" smtClean="0"/>
              <a:t> </a:t>
            </a:r>
            <a:r>
              <a:rPr lang="nb-NO" sz="4900" dirty="0" err="1" smtClean="0"/>
              <a:t>quotient</a:t>
            </a:r>
            <a:endParaRPr lang="nb-NO" sz="4900" dirty="0" smtClean="0"/>
          </a:p>
          <a:p>
            <a:pPr lvl="1"/>
            <a:r>
              <a:rPr lang="nb-NO" sz="4900" i="1" dirty="0" err="1" smtClean="0"/>
              <a:t>Expected</a:t>
            </a:r>
            <a:r>
              <a:rPr lang="nb-NO" sz="4900" i="1" dirty="0" smtClean="0"/>
              <a:t> </a:t>
            </a:r>
            <a:r>
              <a:rPr lang="nb-NO" sz="4900" i="1" dirty="0" err="1" smtClean="0"/>
              <a:t>cumulative</a:t>
            </a:r>
            <a:r>
              <a:rPr lang="nb-NO" sz="4900" i="1" dirty="0" smtClean="0"/>
              <a:t> </a:t>
            </a:r>
            <a:r>
              <a:rPr lang="nb-NO" sz="4900" i="1" dirty="0" err="1" smtClean="0"/>
              <a:t>claims</a:t>
            </a:r>
            <a:r>
              <a:rPr lang="nb-NO" sz="4900" i="1" dirty="0" smtClean="0"/>
              <a:t> losses </a:t>
            </a:r>
            <a:r>
              <a:rPr lang="nb-NO" sz="4900" i="1" dirty="0" err="1" smtClean="0"/>
              <a:t>settled</a:t>
            </a:r>
            <a:r>
              <a:rPr lang="nb-NO" sz="4900" i="1" dirty="0" smtClean="0"/>
              <a:t> up to and </a:t>
            </a:r>
            <a:r>
              <a:rPr lang="nb-NO" sz="4900" i="1" dirty="0" err="1" smtClean="0"/>
              <a:t>including</a:t>
            </a:r>
            <a:r>
              <a:rPr lang="nb-NO" sz="4900" i="1" dirty="0" smtClean="0"/>
              <a:t> </a:t>
            </a:r>
            <a:r>
              <a:rPr lang="nb-NO" sz="4900" i="1" dirty="0" err="1" smtClean="0"/>
              <a:t>the</a:t>
            </a:r>
            <a:r>
              <a:rPr lang="nb-NO" sz="4900" i="1" dirty="0" smtClean="0"/>
              <a:t> </a:t>
            </a:r>
            <a:r>
              <a:rPr lang="nb-NO" sz="4900" i="1" dirty="0" err="1" smtClean="0"/>
              <a:t>development</a:t>
            </a:r>
            <a:r>
              <a:rPr lang="nb-NO" sz="4900" i="1" dirty="0" smtClean="0"/>
              <a:t> </a:t>
            </a:r>
            <a:r>
              <a:rPr lang="nb-NO" sz="4900" i="1" dirty="0" err="1" smtClean="0"/>
              <a:t>year</a:t>
            </a:r>
            <a:r>
              <a:rPr lang="nb-NO" sz="4900" i="1" dirty="0" smtClean="0"/>
              <a:t>/</a:t>
            </a:r>
            <a:r>
              <a:rPr lang="nb-NO" sz="4900" i="1" dirty="0" err="1" smtClean="0"/>
              <a:t>Expected</a:t>
            </a:r>
            <a:r>
              <a:rPr lang="nb-NO" sz="4900" i="1" dirty="0" smtClean="0"/>
              <a:t> </a:t>
            </a:r>
            <a:r>
              <a:rPr lang="nb-NO" sz="4900" i="1" dirty="0" err="1" smtClean="0"/>
              <a:t>cumulative</a:t>
            </a:r>
            <a:r>
              <a:rPr lang="nb-NO" sz="4900" i="1" dirty="0" smtClean="0"/>
              <a:t> </a:t>
            </a:r>
            <a:r>
              <a:rPr lang="nb-NO" sz="4900" i="1" dirty="0" err="1" smtClean="0"/>
              <a:t>claims</a:t>
            </a:r>
            <a:r>
              <a:rPr lang="nb-NO" sz="4900" i="1" dirty="0" smtClean="0"/>
              <a:t> losses </a:t>
            </a:r>
            <a:r>
              <a:rPr lang="nb-NO" sz="4900" i="1" dirty="0" err="1" smtClean="0"/>
              <a:t>settled</a:t>
            </a:r>
            <a:r>
              <a:rPr lang="nb-NO" sz="4900" i="1" dirty="0" smtClean="0"/>
              <a:t> up to and </a:t>
            </a:r>
            <a:r>
              <a:rPr lang="nb-NO" sz="4900" i="1" dirty="0" err="1" smtClean="0"/>
              <a:t>including</a:t>
            </a:r>
            <a:r>
              <a:rPr lang="nb-NO" sz="4900" i="1" dirty="0" smtClean="0"/>
              <a:t> </a:t>
            </a:r>
            <a:r>
              <a:rPr lang="nb-NO" sz="4900" i="1" dirty="0" err="1" smtClean="0"/>
              <a:t>the</a:t>
            </a:r>
            <a:r>
              <a:rPr lang="nb-NO" sz="4900" i="1" dirty="0" smtClean="0"/>
              <a:t> </a:t>
            </a:r>
            <a:r>
              <a:rPr lang="nb-NO" sz="4900" i="1" dirty="0" err="1" smtClean="0"/>
              <a:t>previous</a:t>
            </a:r>
            <a:r>
              <a:rPr lang="nb-NO" sz="4900" i="1" dirty="0" smtClean="0"/>
              <a:t> </a:t>
            </a:r>
            <a:r>
              <a:rPr lang="nb-NO" sz="4900" i="1" dirty="0" err="1" smtClean="0"/>
              <a:t>development</a:t>
            </a:r>
            <a:r>
              <a:rPr lang="nb-NO" sz="4900" i="1" dirty="0" smtClean="0"/>
              <a:t> </a:t>
            </a:r>
            <a:r>
              <a:rPr lang="nb-NO" sz="4900" i="1" dirty="0" err="1" smtClean="0"/>
              <a:t>year</a:t>
            </a:r>
            <a:endParaRPr lang="nb-NO" sz="4900" i="1" dirty="0" smtClean="0"/>
          </a:p>
          <a:p>
            <a:pPr marL="0" indent="0">
              <a:buNone/>
            </a:pPr>
            <a:r>
              <a:rPr lang="nb-NO" sz="4900" dirty="0" smtClean="0"/>
              <a:t>     is </a:t>
            </a:r>
            <a:r>
              <a:rPr lang="nb-NO" sz="4900" dirty="0" err="1" smtClean="0"/>
              <a:t>called</a:t>
            </a:r>
            <a:r>
              <a:rPr lang="nb-NO" sz="4900" dirty="0" smtClean="0"/>
              <a:t> </a:t>
            </a:r>
            <a:r>
              <a:rPr lang="nb-NO" sz="4900" dirty="0" err="1" smtClean="0"/>
              <a:t>the</a:t>
            </a:r>
            <a:r>
              <a:rPr lang="nb-NO" sz="4900" dirty="0" smtClean="0"/>
              <a:t> </a:t>
            </a:r>
            <a:r>
              <a:rPr lang="nb-NO" sz="4900" i="1" dirty="0" err="1" smtClean="0"/>
              <a:t>cumulative</a:t>
            </a:r>
            <a:r>
              <a:rPr lang="nb-NO" sz="4900" i="1" dirty="0" smtClean="0"/>
              <a:t> </a:t>
            </a:r>
            <a:r>
              <a:rPr lang="nb-NO" sz="4900" i="1" dirty="0" err="1" smtClean="0"/>
              <a:t>claims</a:t>
            </a:r>
            <a:r>
              <a:rPr lang="nb-NO" sz="4900" i="1" dirty="0" smtClean="0"/>
              <a:t> loss settlement </a:t>
            </a:r>
            <a:r>
              <a:rPr lang="nb-NO" sz="4900" i="1" dirty="0" err="1" smtClean="0"/>
              <a:t>factor</a:t>
            </a:r>
            <a:r>
              <a:rPr lang="nb-NO" sz="4900" i="1" dirty="0" smtClean="0"/>
              <a:t> </a:t>
            </a:r>
            <a:r>
              <a:rPr lang="nb-NO" sz="4900" dirty="0" smtClean="0"/>
              <a:t>for </a:t>
            </a:r>
            <a:r>
              <a:rPr lang="nb-NO" sz="4900" dirty="0" err="1" smtClean="0"/>
              <a:t>that</a:t>
            </a:r>
            <a:r>
              <a:rPr lang="nb-NO" sz="4900" dirty="0" smtClean="0"/>
              <a:t> </a:t>
            </a:r>
            <a:r>
              <a:rPr lang="nb-NO" sz="4900" dirty="0" err="1" smtClean="0"/>
              <a:t>development</a:t>
            </a:r>
            <a:r>
              <a:rPr lang="nb-NO" sz="4900" dirty="0" smtClean="0"/>
              <a:t> </a:t>
            </a:r>
            <a:r>
              <a:rPr lang="nb-NO" sz="4900" dirty="0" err="1" smtClean="0"/>
              <a:t>year</a:t>
            </a:r>
            <a:endParaRPr lang="nb-NO" sz="4900" dirty="0" smtClean="0"/>
          </a:p>
          <a:p>
            <a:r>
              <a:rPr lang="nb-NO" sz="4900" dirty="0" err="1" smtClean="0"/>
              <a:t>Example</a:t>
            </a:r>
            <a:r>
              <a:rPr lang="nb-NO" sz="4900" dirty="0" smtClean="0"/>
              <a:t>: </a:t>
            </a:r>
            <a:r>
              <a:rPr lang="nb-NO" sz="4900" dirty="0" err="1" smtClean="0"/>
              <a:t>the</a:t>
            </a:r>
            <a:r>
              <a:rPr lang="nb-NO" sz="4900" dirty="0" smtClean="0"/>
              <a:t> </a:t>
            </a:r>
            <a:r>
              <a:rPr lang="nb-NO" sz="4900" dirty="0" err="1" smtClean="0"/>
              <a:t>cumulative</a:t>
            </a:r>
            <a:r>
              <a:rPr lang="nb-NO" sz="4900" dirty="0" smtClean="0"/>
              <a:t> </a:t>
            </a:r>
            <a:r>
              <a:rPr lang="nb-NO" sz="4900" dirty="0" err="1" smtClean="0"/>
              <a:t>claims</a:t>
            </a:r>
            <a:r>
              <a:rPr lang="nb-NO" sz="4900" dirty="0" smtClean="0"/>
              <a:t> settlement </a:t>
            </a:r>
            <a:r>
              <a:rPr lang="nb-NO" sz="4900" dirty="0" err="1" smtClean="0"/>
              <a:t>factor</a:t>
            </a:r>
            <a:r>
              <a:rPr lang="nb-NO" sz="4900" dirty="0" smtClean="0"/>
              <a:t> for </a:t>
            </a:r>
            <a:r>
              <a:rPr lang="nb-NO" sz="4900" dirty="0" err="1" smtClean="0"/>
              <a:t>development</a:t>
            </a:r>
            <a:r>
              <a:rPr lang="nb-NO" sz="4900" dirty="0" smtClean="0"/>
              <a:t> </a:t>
            </a:r>
            <a:r>
              <a:rPr lang="nb-NO" sz="4900" dirty="0" err="1" smtClean="0"/>
              <a:t>year</a:t>
            </a:r>
            <a:r>
              <a:rPr lang="nb-NO" sz="4900" dirty="0" smtClean="0"/>
              <a:t> 4 is </a:t>
            </a:r>
            <a:r>
              <a:rPr lang="nb-NO" sz="4900" dirty="0" err="1" smtClean="0"/>
              <a:t>derived</a:t>
            </a:r>
            <a:r>
              <a:rPr lang="nb-NO" sz="4900" dirty="0" smtClean="0"/>
              <a:t> from </a:t>
            </a:r>
            <a:r>
              <a:rPr lang="nb-NO" sz="4900" dirty="0" err="1" smtClean="0"/>
              <a:t>the</a:t>
            </a:r>
            <a:r>
              <a:rPr lang="nb-NO" sz="4900" dirty="0" smtClean="0"/>
              <a:t> </a:t>
            </a:r>
            <a:r>
              <a:rPr lang="nb-NO" sz="4900" dirty="0" err="1" smtClean="0"/>
              <a:t>cumulative</a:t>
            </a:r>
            <a:r>
              <a:rPr lang="nb-NO" sz="4900" dirty="0" smtClean="0"/>
              <a:t> settlement </a:t>
            </a:r>
            <a:r>
              <a:rPr lang="nb-NO" sz="4900" dirty="0" err="1" smtClean="0"/>
              <a:t>amounts</a:t>
            </a:r>
            <a:r>
              <a:rPr lang="nb-NO" sz="4900" dirty="0" smtClean="0"/>
              <a:t> for </a:t>
            </a:r>
            <a:r>
              <a:rPr lang="nb-NO" sz="4900" dirty="0" err="1" smtClean="0"/>
              <a:t>development</a:t>
            </a:r>
            <a:r>
              <a:rPr lang="nb-NO" sz="4900" dirty="0" smtClean="0"/>
              <a:t> </a:t>
            </a:r>
            <a:r>
              <a:rPr lang="nb-NO" sz="4900" dirty="0" err="1" smtClean="0"/>
              <a:t>years</a:t>
            </a:r>
            <a:r>
              <a:rPr lang="nb-NO" sz="4900" dirty="0" smtClean="0"/>
              <a:t> 3 and 4. </a:t>
            </a:r>
            <a:endParaRPr lang="nb-NO" sz="4900" dirty="0"/>
          </a:p>
          <a:p>
            <a:endParaRPr lang="nb-NO" dirty="0"/>
          </a:p>
          <a:p>
            <a:endParaRPr lang="nb-NO" dirty="0" smtClean="0"/>
          </a:p>
          <a:p>
            <a:endParaRPr lang="nb-NO" dirty="0" smtClean="0"/>
          </a:p>
        </p:txBody>
      </p:sp>
      <p:grpSp>
        <p:nvGrpSpPr>
          <p:cNvPr id="4" name="Gruppe 3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5" name="Avrundet rektangel 4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6" name="Avrundet rektangel 5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7" name="Avrundet rektangel 6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8" name="Avrundet rektangel 7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9" name="Avrundet rektangel 8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10" name="Ellipse 9"/>
          <p:cNvSpPr/>
          <p:nvPr/>
        </p:nvSpPr>
        <p:spPr>
          <a:xfrm>
            <a:off x="7427168" y="116632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10463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">
  <a:themeElements>
    <a:clrScheme name="DNB Main">
      <a:dk1>
        <a:srgbClr val="333333"/>
      </a:dk1>
      <a:lt1>
        <a:sysClr val="window" lastClr="FFFFFF"/>
      </a:lt1>
      <a:dk2>
        <a:srgbClr val="333333"/>
      </a:dk2>
      <a:lt2>
        <a:srgbClr val="FFFFFF"/>
      </a:lt2>
      <a:accent1>
        <a:srgbClr val="C9C9C9"/>
      </a:accent1>
      <a:accent2>
        <a:srgbClr val="007272"/>
      </a:accent2>
      <a:accent3>
        <a:srgbClr val="77278A"/>
      </a:accent3>
      <a:accent4>
        <a:srgbClr val="49B1DE"/>
      </a:accent4>
      <a:accent5>
        <a:srgbClr val="E76A0B"/>
      </a:accent5>
      <a:accent6>
        <a:srgbClr val="9F1117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346</TotalTime>
  <Words>2399</Words>
  <Application>Microsoft Office PowerPoint</Application>
  <PresentationFormat>On-screen Show (4:3)</PresentationFormat>
  <Paragraphs>435</Paragraphs>
  <Slides>29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blank</vt:lpstr>
      <vt:lpstr>Equation</vt:lpstr>
      <vt:lpstr>Non-life insurance mathematics</vt:lpstr>
      <vt:lpstr>Introduction to reserving</vt:lpstr>
      <vt:lpstr>Premium reserves</vt:lpstr>
      <vt:lpstr>Claims reserves</vt:lpstr>
      <vt:lpstr>Claims reserves</vt:lpstr>
      <vt:lpstr>The development of claims losses settled</vt:lpstr>
      <vt:lpstr>The development of claims losses settled</vt:lpstr>
      <vt:lpstr>Assumptions underlying the CLM</vt:lpstr>
      <vt:lpstr>Development patterns  and development factors</vt:lpstr>
      <vt:lpstr>Estimating future claims  settlement amounts</vt:lpstr>
      <vt:lpstr>CLM in practice</vt:lpstr>
      <vt:lpstr>Slide 12</vt:lpstr>
      <vt:lpstr>Slide 13</vt:lpstr>
      <vt:lpstr>Slide 14</vt:lpstr>
      <vt:lpstr>Claims reserves</vt:lpstr>
      <vt:lpstr>Notation </vt:lpstr>
      <vt:lpstr>Chain ladder</vt:lpstr>
      <vt:lpstr>Chain ladder</vt:lpstr>
      <vt:lpstr>Chain ladder</vt:lpstr>
      <vt:lpstr>Chain ladder</vt:lpstr>
      <vt:lpstr>Chain ladder</vt:lpstr>
      <vt:lpstr>Chain ladder</vt:lpstr>
      <vt:lpstr>Chain ladder</vt:lpstr>
      <vt:lpstr>Chain ladder</vt:lpstr>
      <vt:lpstr>Chain ladder</vt:lpstr>
      <vt:lpstr>Chain ladder</vt:lpstr>
      <vt:lpstr>Chain ladder - example</vt:lpstr>
      <vt:lpstr>Chain ladder - example</vt:lpstr>
      <vt:lpstr>Introduction to reserving</vt:lpstr>
    </vt:vector>
  </TitlesOfParts>
  <Company>DnB NOR 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Non-life insurance mathematics</dc:title>
  <dc:creator>Haavardsson, Nils Fridthjov</dc:creator>
  <cp:lastModifiedBy>wenche_adm</cp:lastModifiedBy>
  <cp:revision>51</cp:revision>
  <dcterms:created xsi:type="dcterms:W3CDTF">2013-07-22T14:15:52Z</dcterms:created>
  <dcterms:modified xsi:type="dcterms:W3CDTF">2014-09-13T09:10:19Z</dcterms:modified>
</cp:coreProperties>
</file>