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23"/>
  </p:notesMasterIdLst>
  <p:sldIdLst>
    <p:sldId id="256" r:id="rId2"/>
    <p:sldId id="259" r:id="rId3"/>
    <p:sldId id="260" r:id="rId4"/>
    <p:sldId id="266" r:id="rId5"/>
    <p:sldId id="261" r:id="rId6"/>
    <p:sldId id="263" r:id="rId7"/>
    <p:sldId id="264" r:id="rId8"/>
    <p:sldId id="274" r:id="rId9"/>
    <p:sldId id="267" r:id="rId10"/>
    <p:sldId id="268" r:id="rId11"/>
    <p:sldId id="269" r:id="rId12"/>
    <p:sldId id="271" r:id="rId13"/>
    <p:sldId id="273" r:id="rId14"/>
    <p:sldId id="275" r:id="rId15"/>
    <p:sldId id="276" r:id="rId16"/>
    <p:sldId id="280" r:id="rId17"/>
    <p:sldId id="279" r:id="rId18"/>
    <p:sldId id="278" r:id="rId19"/>
    <p:sldId id="283" r:id="rId20"/>
    <p:sldId id="272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s Henry Berge Olsen" initials="LHBO" lastIdx="1" clrIdx="0">
    <p:extLst>
      <p:ext uri="{19B8F6BF-5375-455C-9EA6-DF929625EA0E}">
        <p15:presenceInfo xmlns:p15="http://schemas.microsoft.com/office/powerpoint/2012/main" userId="S::lholsen@uio.no::517397a4-9381-4183-9374-53b770f6c5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3A35"/>
    <a:srgbClr val="3A0300"/>
    <a:srgbClr val="D1A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8"/>
    <p:restoredTop sz="95748"/>
  </p:normalViewPr>
  <p:slideViewPr>
    <p:cSldViewPr snapToGrid="0" snapToObjects="1">
      <p:cViewPr>
        <p:scale>
          <a:sx n="82" d="100"/>
          <a:sy n="82" d="100"/>
        </p:scale>
        <p:origin x="154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5T08:21:39.65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F2340A-240E-4FB5-91F0-61DBE3702C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1B0EB1-556A-4756-A523-320740744B04}">
      <dgm:prSet/>
      <dgm:spPr/>
      <dgm:t>
        <a:bodyPr/>
        <a:lstStyle/>
        <a:p>
          <a:r>
            <a:rPr lang="en-US"/>
            <a:t>Champkin, J. (2010), Bradley Efron. Significance, 7: 178-181. https://doi.org/10.1111/j.1740-9713.2010.00460.x</a:t>
          </a:r>
        </a:p>
      </dgm:t>
    </dgm:pt>
    <dgm:pt modelId="{B83400AB-4AEC-4A4B-9ADE-8B100C9EB659}" type="parTrans" cxnId="{2F2AEC67-C81F-4CDB-B7E9-AA9B28CA766F}">
      <dgm:prSet/>
      <dgm:spPr/>
      <dgm:t>
        <a:bodyPr/>
        <a:lstStyle/>
        <a:p>
          <a:endParaRPr lang="en-US"/>
        </a:p>
      </dgm:t>
    </dgm:pt>
    <dgm:pt modelId="{21514199-5143-42D2-922B-CF40532A77C3}" type="sibTrans" cxnId="{2F2AEC67-C81F-4CDB-B7E9-AA9B28CA766F}">
      <dgm:prSet/>
      <dgm:spPr/>
      <dgm:t>
        <a:bodyPr/>
        <a:lstStyle/>
        <a:p>
          <a:endParaRPr lang="en-US"/>
        </a:p>
      </dgm:t>
    </dgm:pt>
    <dgm:pt modelId="{9F6EB2E3-E5CC-4A2B-B088-421E3FAA1C04}">
      <dgm:prSet/>
      <dgm:spPr/>
      <dgm:t>
        <a:bodyPr/>
        <a:lstStyle/>
        <a:p>
          <a:r>
            <a:rPr lang="en-GB"/>
            <a:t>Cramér, H. (2016). </a:t>
          </a:r>
          <a:r>
            <a:rPr lang="en-GB" i="1"/>
            <a:t>Mathematical Methods of Statistics (PMS-9), Volume 9</a:t>
          </a:r>
          <a:r>
            <a:rPr lang="en-GB"/>
            <a:t>. Princeton university press.</a:t>
          </a:r>
          <a:endParaRPr lang="en-US"/>
        </a:p>
      </dgm:t>
    </dgm:pt>
    <dgm:pt modelId="{471F58D7-82A9-4A83-BE10-8BDF7962C1BA}" type="parTrans" cxnId="{A2181E1A-5A95-4540-AA33-62BEE8719EA9}">
      <dgm:prSet/>
      <dgm:spPr/>
      <dgm:t>
        <a:bodyPr/>
        <a:lstStyle/>
        <a:p>
          <a:endParaRPr lang="en-US"/>
        </a:p>
      </dgm:t>
    </dgm:pt>
    <dgm:pt modelId="{8F8AF00E-23CC-4C42-9ED1-EEFA39E7D619}" type="sibTrans" cxnId="{A2181E1A-5A95-4540-AA33-62BEE8719EA9}">
      <dgm:prSet/>
      <dgm:spPr/>
      <dgm:t>
        <a:bodyPr/>
        <a:lstStyle/>
        <a:p>
          <a:endParaRPr lang="en-US"/>
        </a:p>
      </dgm:t>
    </dgm:pt>
    <dgm:pt modelId="{2E5E681D-D0F2-4382-BB9F-815AF8A57C29}">
      <dgm:prSet/>
      <dgm:spPr/>
      <dgm:t>
        <a:bodyPr/>
        <a:lstStyle/>
        <a:p>
          <a:r>
            <a:rPr lang="en-GB"/>
            <a:t>Efron, B. (1992). Bootstrap methods: another look at the jackknife. In </a:t>
          </a:r>
          <a:r>
            <a:rPr lang="en-GB" i="1"/>
            <a:t>Breakthroughs in statistics</a:t>
          </a:r>
          <a:r>
            <a:rPr lang="en-GB"/>
            <a:t> (pp. 569-593). Springer, New York, NY.</a:t>
          </a:r>
          <a:endParaRPr lang="en-US"/>
        </a:p>
      </dgm:t>
    </dgm:pt>
    <dgm:pt modelId="{53E4C076-9A5F-4C7D-AB27-FABF7EB72196}" type="parTrans" cxnId="{F8E52665-48E0-4600-A988-A79A359618EC}">
      <dgm:prSet/>
      <dgm:spPr/>
      <dgm:t>
        <a:bodyPr/>
        <a:lstStyle/>
        <a:p>
          <a:endParaRPr lang="en-US"/>
        </a:p>
      </dgm:t>
    </dgm:pt>
    <dgm:pt modelId="{CF30C9D7-1348-493A-8989-7CDAB471A825}" type="sibTrans" cxnId="{F8E52665-48E0-4600-A988-A79A359618EC}">
      <dgm:prSet/>
      <dgm:spPr/>
      <dgm:t>
        <a:bodyPr/>
        <a:lstStyle/>
        <a:p>
          <a:endParaRPr lang="en-US"/>
        </a:p>
      </dgm:t>
    </dgm:pt>
    <dgm:pt modelId="{AF56A860-B11C-47D4-A7B7-0F8CFED89E3D}">
      <dgm:prSet/>
      <dgm:spPr/>
      <dgm:t>
        <a:bodyPr/>
        <a:lstStyle/>
        <a:p>
          <a:r>
            <a:rPr lang="en-GB"/>
            <a:t>Jaeckel, L. A. (1972). </a:t>
          </a:r>
          <a:r>
            <a:rPr lang="en-GB" i="1"/>
            <a:t>The infinitesimal jackknife</a:t>
          </a:r>
          <a:r>
            <a:rPr lang="en-GB"/>
            <a:t>. Bell Telephone Laboratories.</a:t>
          </a:r>
          <a:endParaRPr lang="en-US"/>
        </a:p>
      </dgm:t>
    </dgm:pt>
    <dgm:pt modelId="{B30CA930-7455-4905-9D34-3ECEE13AF69A}" type="parTrans" cxnId="{42D3165B-C208-450E-B04A-806D2B3F55D0}">
      <dgm:prSet/>
      <dgm:spPr/>
      <dgm:t>
        <a:bodyPr/>
        <a:lstStyle/>
        <a:p>
          <a:endParaRPr lang="en-US"/>
        </a:p>
      </dgm:t>
    </dgm:pt>
    <dgm:pt modelId="{A98E3982-1169-4B51-B733-8BE28D6DAFFD}" type="sibTrans" cxnId="{42D3165B-C208-450E-B04A-806D2B3F55D0}">
      <dgm:prSet/>
      <dgm:spPr/>
      <dgm:t>
        <a:bodyPr/>
        <a:lstStyle/>
        <a:p>
          <a:endParaRPr lang="en-US"/>
        </a:p>
      </dgm:t>
    </dgm:pt>
    <dgm:pt modelId="{702B5113-374D-E547-ACBC-E46CD935EDC1}" type="pres">
      <dgm:prSet presAssocID="{4BF2340A-240E-4FB5-91F0-61DBE3702C6F}" presName="linear" presStyleCnt="0">
        <dgm:presLayoutVars>
          <dgm:animLvl val="lvl"/>
          <dgm:resizeHandles val="exact"/>
        </dgm:presLayoutVars>
      </dgm:prSet>
      <dgm:spPr/>
    </dgm:pt>
    <dgm:pt modelId="{CFE0755B-178C-CD43-8BC7-4FCB5901E088}" type="pres">
      <dgm:prSet presAssocID="{B61B0EB1-556A-4756-A523-320740744B0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6A80953-43D9-D747-A51B-B78425D70976}" type="pres">
      <dgm:prSet presAssocID="{21514199-5143-42D2-922B-CF40532A77C3}" presName="spacer" presStyleCnt="0"/>
      <dgm:spPr/>
    </dgm:pt>
    <dgm:pt modelId="{53452438-3F15-E54A-8A33-D4C78B26E23C}" type="pres">
      <dgm:prSet presAssocID="{9F6EB2E3-E5CC-4A2B-B088-421E3FAA1C0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E3B5A95-AD65-9F48-B611-E09566679C4A}" type="pres">
      <dgm:prSet presAssocID="{8F8AF00E-23CC-4C42-9ED1-EEFA39E7D619}" presName="spacer" presStyleCnt="0"/>
      <dgm:spPr/>
    </dgm:pt>
    <dgm:pt modelId="{D61BA1ED-B276-AD49-B0CD-59AE4F7A1FBE}" type="pres">
      <dgm:prSet presAssocID="{2E5E681D-D0F2-4382-BB9F-815AF8A57C2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9FCA1A8-66FD-6E4A-B74C-59F019265F50}" type="pres">
      <dgm:prSet presAssocID="{CF30C9D7-1348-493A-8989-7CDAB471A825}" presName="spacer" presStyleCnt="0"/>
      <dgm:spPr/>
    </dgm:pt>
    <dgm:pt modelId="{1F095945-95AD-444D-A50F-03FAD8E05814}" type="pres">
      <dgm:prSet presAssocID="{AF56A860-B11C-47D4-A7B7-0F8CFED89E3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2181E1A-5A95-4540-AA33-62BEE8719EA9}" srcId="{4BF2340A-240E-4FB5-91F0-61DBE3702C6F}" destId="{9F6EB2E3-E5CC-4A2B-B088-421E3FAA1C04}" srcOrd="1" destOrd="0" parTransId="{471F58D7-82A9-4A83-BE10-8BDF7962C1BA}" sibTransId="{8F8AF00E-23CC-4C42-9ED1-EEFA39E7D619}"/>
    <dgm:cxn modelId="{F8739B3A-F438-0948-A4E5-AFB2A2779A38}" type="presOf" srcId="{4BF2340A-240E-4FB5-91F0-61DBE3702C6F}" destId="{702B5113-374D-E547-ACBC-E46CD935EDC1}" srcOrd="0" destOrd="0" presId="urn:microsoft.com/office/officeart/2005/8/layout/vList2"/>
    <dgm:cxn modelId="{42D3165B-C208-450E-B04A-806D2B3F55D0}" srcId="{4BF2340A-240E-4FB5-91F0-61DBE3702C6F}" destId="{AF56A860-B11C-47D4-A7B7-0F8CFED89E3D}" srcOrd="3" destOrd="0" parTransId="{B30CA930-7455-4905-9D34-3ECEE13AF69A}" sibTransId="{A98E3982-1169-4B51-B733-8BE28D6DAFFD}"/>
    <dgm:cxn modelId="{F8E52665-48E0-4600-A988-A79A359618EC}" srcId="{4BF2340A-240E-4FB5-91F0-61DBE3702C6F}" destId="{2E5E681D-D0F2-4382-BB9F-815AF8A57C29}" srcOrd="2" destOrd="0" parTransId="{53E4C076-9A5F-4C7D-AB27-FABF7EB72196}" sibTransId="{CF30C9D7-1348-493A-8989-7CDAB471A825}"/>
    <dgm:cxn modelId="{2F2AEC67-C81F-4CDB-B7E9-AA9B28CA766F}" srcId="{4BF2340A-240E-4FB5-91F0-61DBE3702C6F}" destId="{B61B0EB1-556A-4756-A523-320740744B04}" srcOrd="0" destOrd="0" parTransId="{B83400AB-4AEC-4A4B-9ADE-8B100C9EB659}" sibTransId="{21514199-5143-42D2-922B-CF40532A77C3}"/>
    <dgm:cxn modelId="{D9D40188-D8C3-F840-9044-98D8CEA4F09B}" type="presOf" srcId="{B61B0EB1-556A-4756-A523-320740744B04}" destId="{CFE0755B-178C-CD43-8BC7-4FCB5901E088}" srcOrd="0" destOrd="0" presId="urn:microsoft.com/office/officeart/2005/8/layout/vList2"/>
    <dgm:cxn modelId="{7D2321A3-FCD8-D84F-959A-F052F0E4A8BA}" type="presOf" srcId="{2E5E681D-D0F2-4382-BB9F-815AF8A57C29}" destId="{D61BA1ED-B276-AD49-B0CD-59AE4F7A1FBE}" srcOrd="0" destOrd="0" presId="urn:microsoft.com/office/officeart/2005/8/layout/vList2"/>
    <dgm:cxn modelId="{CD184BC7-A4C2-D941-BFC2-8E895D8727B5}" type="presOf" srcId="{AF56A860-B11C-47D4-A7B7-0F8CFED89E3D}" destId="{1F095945-95AD-444D-A50F-03FAD8E05814}" srcOrd="0" destOrd="0" presId="urn:microsoft.com/office/officeart/2005/8/layout/vList2"/>
    <dgm:cxn modelId="{90857AD1-87EA-5A40-A5C0-BC052DD7A50A}" type="presOf" srcId="{9F6EB2E3-E5CC-4A2B-B088-421E3FAA1C04}" destId="{53452438-3F15-E54A-8A33-D4C78B26E23C}" srcOrd="0" destOrd="0" presId="urn:microsoft.com/office/officeart/2005/8/layout/vList2"/>
    <dgm:cxn modelId="{582642C6-1984-A943-B378-C506120B5DCF}" type="presParOf" srcId="{702B5113-374D-E547-ACBC-E46CD935EDC1}" destId="{CFE0755B-178C-CD43-8BC7-4FCB5901E088}" srcOrd="0" destOrd="0" presId="urn:microsoft.com/office/officeart/2005/8/layout/vList2"/>
    <dgm:cxn modelId="{89872296-8E10-A24D-A871-3C6E97642AFD}" type="presParOf" srcId="{702B5113-374D-E547-ACBC-E46CD935EDC1}" destId="{D6A80953-43D9-D747-A51B-B78425D70976}" srcOrd="1" destOrd="0" presId="urn:microsoft.com/office/officeart/2005/8/layout/vList2"/>
    <dgm:cxn modelId="{C3EFAA48-F895-884D-9763-46637833769D}" type="presParOf" srcId="{702B5113-374D-E547-ACBC-E46CD935EDC1}" destId="{53452438-3F15-E54A-8A33-D4C78B26E23C}" srcOrd="2" destOrd="0" presId="urn:microsoft.com/office/officeart/2005/8/layout/vList2"/>
    <dgm:cxn modelId="{E3451C56-6A6B-E24D-876D-965DA2D79F79}" type="presParOf" srcId="{702B5113-374D-E547-ACBC-E46CD935EDC1}" destId="{FE3B5A95-AD65-9F48-B611-E09566679C4A}" srcOrd="3" destOrd="0" presId="urn:microsoft.com/office/officeart/2005/8/layout/vList2"/>
    <dgm:cxn modelId="{F26463CB-DE91-4947-9D88-D0CCA807CEE3}" type="presParOf" srcId="{702B5113-374D-E547-ACBC-E46CD935EDC1}" destId="{D61BA1ED-B276-AD49-B0CD-59AE4F7A1FBE}" srcOrd="4" destOrd="0" presId="urn:microsoft.com/office/officeart/2005/8/layout/vList2"/>
    <dgm:cxn modelId="{0E6A0120-50AA-A343-8C8A-FAF842FEDEEC}" type="presParOf" srcId="{702B5113-374D-E547-ACBC-E46CD935EDC1}" destId="{C9FCA1A8-66FD-6E4A-B74C-59F019265F50}" srcOrd="5" destOrd="0" presId="urn:microsoft.com/office/officeart/2005/8/layout/vList2"/>
    <dgm:cxn modelId="{76B1BDE9-06B5-6646-A806-9E671712801C}" type="presParOf" srcId="{702B5113-374D-E547-ACBC-E46CD935EDC1}" destId="{1F095945-95AD-444D-A50F-03FAD8E0581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0755B-178C-CD43-8BC7-4FCB5901E088}">
      <dsp:nvSpPr>
        <dsp:cNvPr id="0" name=""/>
        <dsp:cNvSpPr/>
      </dsp:nvSpPr>
      <dsp:spPr>
        <a:xfrm>
          <a:off x="0" y="68436"/>
          <a:ext cx="10058399" cy="926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Champkin, J. (2010), Bradley Efron. Significance, 7: 178-181. https://doi.org/10.1111/j.1740-9713.2010.00460.x</a:t>
          </a:r>
        </a:p>
      </dsp:txBody>
      <dsp:txXfrm>
        <a:off x="45235" y="113671"/>
        <a:ext cx="9967929" cy="836169"/>
      </dsp:txXfrm>
    </dsp:sp>
    <dsp:sp modelId="{53452438-3F15-E54A-8A33-D4C78B26E23C}">
      <dsp:nvSpPr>
        <dsp:cNvPr id="0" name=""/>
        <dsp:cNvSpPr/>
      </dsp:nvSpPr>
      <dsp:spPr>
        <a:xfrm>
          <a:off x="0" y="1064196"/>
          <a:ext cx="10058399" cy="926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Cramér, H. (2016). </a:t>
          </a:r>
          <a:r>
            <a:rPr lang="en-GB" sz="2400" i="1" kern="1200"/>
            <a:t>Mathematical Methods of Statistics (PMS-9), Volume 9</a:t>
          </a:r>
          <a:r>
            <a:rPr lang="en-GB" sz="2400" kern="1200"/>
            <a:t>. Princeton university press.</a:t>
          </a:r>
          <a:endParaRPr lang="en-US" sz="2400" kern="1200"/>
        </a:p>
      </dsp:txBody>
      <dsp:txXfrm>
        <a:off x="45235" y="1109431"/>
        <a:ext cx="9967929" cy="836169"/>
      </dsp:txXfrm>
    </dsp:sp>
    <dsp:sp modelId="{D61BA1ED-B276-AD49-B0CD-59AE4F7A1FBE}">
      <dsp:nvSpPr>
        <dsp:cNvPr id="0" name=""/>
        <dsp:cNvSpPr/>
      </dsp:nvSpPr>
      <dsp:spPr>
        <a:xfrm>
          <a:off x="0" y="2059956"/>
          <a:ext cx="10058399" cy="926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Efron, B. (1992). Bootstrap methods: another look at the jackknife. In </a:t>
          </a:r>
          <a:r>
            <a:rPr lang="en-GB" sz="2400" i="1" kern="1200"/>
            <a:t>Breakthroughs in statistics</a:t>
          </a:r>
          <a:r>
            <a:rPr lang="en-GB" sz="2400" kern="1200"/>
            <a:t> (pp. 569-593). Springer, New York, NY.</a:t>
          </a:r>
          <a:endParaRPr lang="en-US" sz="2400" kern="1200"/>
        </a:p>
      </dsp:txBody>
      <dsp:txXfrm>
        <a:off x="45235" y="2105191"/>
        <a:ext cx="9967929" cy="836169"/>
      </dsp:txXfrm>
    </dsp:sp>
    <dsp:sp modelId="{1F095945-95AD-444D-A50F-03FAD8E05814}">
      <dsp:nvSpPr>
        <dsp:cNvPr id="0" name=""/>
        <dsp:cNvSpPr/>
      </dsp:nvSpPr>
      <dsp:spPr>
        <a:xfrm>
          <a:off x="0" y="3055716"/>
          <a:ext cx="10058399" cy="926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Jaeckel, L. A. (1972). </a:t>
          </a:r>
          <a:r>
            <a:rPr lang="en-GB" sz="2400" i="1" kern="1200"/>
            <a:t>The infinitesimal jackknife</a:t>
          </a:r>
          <a:r>
            <a:rPr lang="en-GB" sz="2400" kern="1200"/>
            <a:t>. Bell Telephone Laboratories.</a:t>
          </a:r>
          <a:endParaRPr lang="en-US" sz="2400" kern="1200"/>
        </a:p>
      </dsp:txBody>
      <dsp:txXfrm>
        <a:off x="45235" y="3100951"/>
        <a:ext cx="9967929" cy="836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01739-6E43-6E46-9CB6-F3A21E548563}" type="datetimeFigureOut">
              <a:rPr lang="en-US" smtClean="0"/>
              <a:t>10/15/21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BF8B9-7561-EE43-B67C-C79C4FAE6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4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BF8B9-7561-EE43-B67C-C79C4FAE63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8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BF8B9-7561-EE43-B67C-C79C4FAE63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15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difference between the actual error rate, actual now being defined with respect to the “true” distribution F-hat, and the apparent error rate obtained by counting errors in the bootstrap sample.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BF8B9-7561-EE43-B67C-C79C4FAE63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3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difference between the actual error rate, actual now being defined with respect to the “true” distribution F-hat, and the apparent error rate obtained by counting errors in the bootstrap sample.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BF8B9-7561-EE43-B67C-C79C4FAE63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2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BF8B9-7561-EE43-B67C-C79C4FAE63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6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F823-48A5-43FC-BE03-E79964288B41}" type="datetimeFigureOut">
              <a:rPr lang="en-US" smtClean="0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9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0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7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algn="l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0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7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2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0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1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algn="l"/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7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53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microsoft.com/office/2007/relationships/hdphoto" Target="../media/hdphoto3.wdp"/><Relationship Id="rId9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8.tif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91CB-283F-5743-A52F-22BA761CB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188" y="1394992"/>
            <a:ext cx="6199692" cy="3365281"/>
          </a:xfrm>
        </p:spPr>
        <p:txBody>
          <a:bodyPr anchor="ctr">
            <a:normAutofit/>
          </a:bodyPr>
          <a:lstStyle/>
          <a:p>
            <a:r>
              <a:rPr lang="en-NO" sz="11000" dirty="0"/>
              <a:t>Bootstrap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FFC7F-AF17-C243-9E82-28567B293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3188" y="5210047"/>
            <a:ext cx="5364936" cy="909848"/>
          </a:xfrm>
        </p:spPr>
        <p:txBody>
          <a:bodyPr anchor="t">
            <a:normAutofit/>
          </a:bodyPr>
          <a:lstStyle/>
          <a:p>
            <a:r>
              <a:rPr lang="en-NO" dirty="0"/>
              <a:t>STK9200 – Fall 2021</a:t>
            </a:r>
          </a:p>
          <a:p>
            <a:r>
              <a:rPr lang="en-NO" dirty="0"/>
              <a:t>Lars Henry Berge Olsen</a:t>
            </a:r>
          </a:p>
        </p:txBody>
      </p:sp>
      <p:pic>
        <p:nvPicPr>
          <p:cNvPr id="6" name="Picture 5" descr="A picture containing plant, footwear&#10;&#10;Description automatically generated">
            <a:extLst>
              <a:ext uri="{FF2B5EF4-FFF2-40B4-BE49-F238E27FC236}">
                <a16:creationId xmlns:a16="http://schemas.microsoft.com/office/drawing/2014/main" id="{F8110B0A-FB22-7C42-9BD8-C5F0E65CB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0" r="23318"/>
          <a:stretch/>
        </p:blipFill>
        <p:spPr>
          <a:xfrm>
            <a:off x="1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45983">
                <a:moveTo>
                  <a:pt x="0" y="0"/>
                </a:moveTo>
                <a:lnTo>
                  <a:pt x="3197713" y="0"/>
                </a:lnTo>
                <a:lnTo>
                  <a:pt x="3259787" y="39795"/>
                </a:lnTo>
                <a:cubicBezTo>
                  <a:pt x="4439462" y="836768"/>
                  <a:pt x="5215066" y="2186425"/>
                  <a:pt x="5215066" y="3717234"/>
                </a:cubicBezTo>
                <a:cubicBezTo>
                  <a:pt x="5215066" y="4788800"/>
                  <a:pt x="4835020" y="5771602"/>
                  <a:pt x="4202364" y="6538204"/>
                </a:cubicBezTo>
                <a:lnTo>
                  <a:pt x="3922635" y="6845983"/>
                </a:lnTo>
                <a:lnTo>
                  <a:pt x="0" y="68459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951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DFFCF-2D7E-2941-9852-92DB0B52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Error rate: Discriminant analysis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420E9-E26D-2142-A5B5-DB77B9417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3" r="17837" b="1"/>
          <a:stretch/>
        </p:blipFill>
        <p:spPr>
          <a:xfrm>
            <a:off x="534756" y="2292726"/>
            <a:ext cx="4425267" cy="39071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F464F-9D36-5B47-8D7A-A3B5264D28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60022" y="2322341"/>
                <a:ext cx="6898903" cy="3879473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=1, 2,…, 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=1, 2,…,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Assumed continuous and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-dimensional.</a:t>
                </a:r>
              </a:p>
              <a:p>
                <a:r>
                  <a:rPr lang="en-US" dirty="0"/>
                  <a:t>Partition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into two complementary regions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𝑒𝑟𝑟𝑜𝑟</m:t>
                            </m:r>
                          </m:e>
                        </m:acc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 ∈ 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, underestimates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𝑒𝑟𝑟𝑜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b-NO" b="0" i="0" smtClean="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lim>
                        </m:limLow>
                      </m:fName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Interested in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𝑒𝑟𝑟𝑜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𝑒𝑟𝑟𝑜𝑟</m:t>
                            </m:r>
                          </m:e>
                        </m:acc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too.</a:t>
                </a:r>
              </a:p>
              <a:p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:</m:t>
                        </m:r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f>
                              <m:f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b-NO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>
                              <m:f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lang="en-US" dirty="0"/>
                  <a:t>, where                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nb-NO" i="1">
                            <a:latin typeface="Cambria Math" panose="02040503050406030204" pitchFamily="18" charset="0"/>
                          </a:rPr>
                          <m:t> 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  <m:sSup>
                              <m:sSup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MLE of optimum division under multivariate normal theory.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F464F-9D36-5B47-8D7A-A3B5264D28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60022" y="2322341"/>
                <a:ext cx="6898903" cy="3879473"/>
              </a:xfrm>
              <a:blipFill>
                <a:blip r:embed="rId6"/>
                <a:stretch>
                  <a:fillRect l="-551" b="-325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3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6" name="Oval 3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C2835F-21C3-3340-8FF8-3C794A4BF174}"/>
              </a:ext>
            </a:extLst>
          </p:cNvPr>
          <p:cNvCxnSpPr/>
          <p:nvPr/>
        </p:nvCxnSpPr>
        <p:spPr>
          <a:xfrm>
            <a:off x="4831080" y="2579488"/>
            <a:ext cx="0" cy="3352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0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DFFCF-2D7E-2941-9852-92DB0B52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Error rate: Discriminant analysis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5420E9-E26D-2142-A5B5-DB77B9417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3" r="17837" b="1"/>
          <a:stretch/>
        </p:blipFill>
        <p:spPr>
          <a:xfrm>
            <a:off x="534756" y="2292726"/>
            <a:ext cx="4425267" cy="39071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F464F-9D36-5B47-8D7A-A3B5264D28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60022" y="2322341"/>
                <a:ext cx="7033858" cy="3879473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nb-NO" sz="2400" b="1" dirty="0"/>
                  <a:t>Method 2: 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=1, 2,…, 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=1, 2,…,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Yields region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,  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instead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̅"/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Bootstrap random variable: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acc>
                              <m:accPr>
                                <m:chr m:val="̂"/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#{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∈ </m:t>
                        </m:r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nb-NO" b="0" i="1" smtClean="0">
                        <a:latin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#{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∈ </m:t>
                        </m:r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∗1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, …, 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 approximate boot </a:t>
                </a:r>
                <a:r>
                  <a:rPr lang="en-US" dirty="0" err="1"/>
                  <a:t>dist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estimate </a:t>
                </a:r>
                <a:r>
                  <a:rPr lang="en-US" dirty="0" err="1"/>
                  <a:t>dist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nb-NO" b="0" dirty="0" err="1"/>
                  <a:t>Use</a:t>
                </a:r>
                <a:r>
                  <a:rPr lang="nb-NO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/>
                  <a:t>to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F464F-9D36-5B47-8D7A-A3B5264D28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60022" y="2322341"/>
                <a:ext cx="7033858" cy="3879473"/>
              </a:xfrm>
              <a:blipFill>
                <a:blip r:embed="rId6"/>
                <a:stretch>
                  <a:fillRect l="-1261" b="-13029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3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6" name="Oval 3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C2835F-21C3-3340-8FF8-3C794A4BF174}"/>
              </a:ext>
            </a:extLst>
          </p:cNvPr>
          <p:cNvCxnSpPr/>
          <p:nvPr/>
        </p:nvCxnSpPr>
        <p:spPr>
          <a:xfrm>
            <a:off x="4831080" y="2579488"/>
            <a:ext cx="0" cy="3352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3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DFFCF-2D7E-2941-9852-92DB0B52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Error rate: Discriminant analysis III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F464F-9D36-5B47-8D7A-A3B5264D28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8021" y="2306772"/>
                <a:ext cx="5022659" cy="4350917"/>
              </a:xfrm>
            </p:spPr>
            <p:txBody>
              <a:bodyPr anchor="ctr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Bivariate normal simulation study: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box>
                                    <m:box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r>
                                        <m:rPr>
                                          <m:brk m:alnAt="63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box>
                                    <m:box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Trials: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n-US" dirty="0"/>
                  <a:t> (“truth”),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dirty="0"/>
                  <a:t> (boot),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n-US" dirty="0"/>
                  <a:t> (cv).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dirty="0"/>
                  <a:t> bootstrap replications per trial.</a:t>
                </a:r>
              </a:p>
              <a:p>
                <a:r>
                  <a:rPr lang="en-US" dirty="0"/>
                  <a:t>Better than cross-validation. (high var)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almost unbiased est.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Increase replicates?</a:t>
                </a:r>
              </a:p>
              <a:p>
                <a:pPr lvl="1"/>
                <a:r>
                  <a:rPr lang="en-US" dirty="0"/>
                  <a:t>Component of variance analysis.</a:t>
                </a:r>
              </a:p>
              <a:p>
                <a:r>
                  <a:rPr lang="en-US" dirty="0"/>
                  <a:t>Remark A: one trial for 20 setting, 0.15s and cost 40 cents.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F464F-9D36-5B47-8D7A-A3B5264D28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021" y="2306772"/>
                <a:ext cx="5022659" cy="4350917"/>
              </a:xfrm>
              <a:blipFill>
                <a:blip r:embed="rId5"/>
                <a:stretch>
                  <a:fillRect l="-1768" t="-291" r="-1010" b="-291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3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6" name="Oval 3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C2835F-21C3-3340-8FF8-3C794A4BF174}"/>
              </a:ext>
            </a:extLst>
          </p:cNvPr>
          <p:cNvCxnSpPr/>
          <p:nvPr/>
        </p:nvCxnSpPr>
        <p:spPr>
          <a:xfrm>
            <a:off x="5440680" y="2570109"/>
            <a:ext cx="0" cy="3352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51EFFF74-45B7-E94F-9D32-132C594E3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891" y="2512804"/>
            <a:ext cx="6055088" cy="32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F8CD6A-ECDD-2340-8847-BAA731C850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0530">
            <a:off x="6466817" y="937899"/>
            <a:ext cx="6335052" cy="4540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EF707-A259-C54A-9FF2-034F63D4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36" y="179229"/>
            <a:ext cx="10058400" cy="1609344"/>
          </a:xfrm>
        </p:spPr>
        <p:txBody>
          <a:bodyPr/>
          <a:lstStyle/>
          <a:p>
            <a:r>
              <a:rPr lang="en-US" dirty="0"/>
              <a:t>Relationship with the jackknife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43444C-C7BD-E240-BF14-4E220C2A80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8918" y="1547970"/>
                <a:ext cx="11773082" cy="522540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Skip this section.</a:t>
                </a:r>
              </a:p>
              <a:p>
                <a:r>
                  <a:rPr lang="en-US" dirty="0"/>
                  <a:t>Method 3:  approximate the mean and variance of the bootstrap distribution.</a:t>
                </a:r>
              </a:p>
              <a:p>
                <a:r>
                  <a:rPr lang="en-US" dirty="0"/>
                  <a:t>Taylor series expansion </a:t>
                </a:r>
                <a:r>
                  <a:rPr lang="en-US" dirty="0">
                    <a:sym typeface="Wingdings" pitchFamily="2" charset="2"/>
                  </a:rPr>
                  <a:t> same as </a:t>
                </a:r>
                <a:r>
                  <a:rPr lang="en-US" dirty="0" err="1">
                    <a:sym typeface="Wingdings" pitchFamily="2" charset="2"/>
                  </a:rPr>
                  <a:t>Jaeckel’s</a:t>
                </a:r>
                <a:r>
                  <a:rPr lang="en-US" dirty="0">
                    <a:sym typeface="Wingdings" pitchFamily="2" charset="2"/>
                  </a:rPr>
                  <a:t> infinitesimal jackknife.</a:t>
                </a:r>
              </a:p>
              <a:p>
                <a:r>
                  <a:rPr lang="en-US" dirty="0">
                    <a:sym typeface="Wingdings" pitchFamily="2" charset="2"/>
                  </a:rPr>
                  <a:t>One-sample: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sym typeface="Wingdings" pitchFamily="2" charset="2"/>
                  </a:rPr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=#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ym typeface="Wingdings" pitchFamily="2" charset="2"/>
                  </a:rPr>
                  <a:t>.</a:t>
                </a:r>
              </a:p>
              <a:p>
                <a:r>
                  <a:rPr lang="en-US" dirty="0">
                    <a:sym typeface="Wingdings" pitchFamily="2" charset="2"/>
                  </a:rPr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 …,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∼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Multinomial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sym typeface="Wingdings" pitchFamily="2" charset="2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1, 1,…,1</m:t>
                        </m:r>
                      </m:e>
                    </m:d>
                  </m:oMath>
                </a14:m>
                <a:r>
                  <a:rPr lang="en-US" dirty="0">
                    <a:sym typeface="Wingdings" pitchFamily="2" charset="2"/>
                  </a:rPr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𝐶𝑜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𝐼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0" dirty="0">
                    <a:sym typeface="Wingdings" pitchFamily="2" charset="2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𝐼</m:t>
                    </m:r>
                  </m:oMath>
                </a14:m>
                <a:r>
                  <a:rPr lang="en-US" b="0" dirty="0">
                    <a:sym typeface="Wingdings" pitchFamily="2" charset="2"/>
                  </a:rPr>
                  <a:t> is the identity matrix.</a:t>
                </a:r>
              </a:p>
              <a:p>
                <a:r>
                  <a:rPr lang="en-US" dirty="0">
                    <a:sym typeface="Wingdings" pitchFamily="2" charset="2"/>
                  </a:rPr>
                  <a:t>B</a:t>
                </a:r>
                <a:r>
                  <a:rPr lang="en-US" b="0" dirty="0">
                    <a:sym typeface="Wingdings" pitchFamily="2" charset="2"/>
                  </a:rPr>
                  <a:t>ootstrap realization of </a:t>
                </a:r>
                <a:r>
                  <a:rPr lang="en-US" dirty="0">
                    <a:sym typeface="Wingdings" pitchFamily="2" charset="2"/>
                  </a:rPr>
                  <a:t>random variable of interest: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.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Assume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is symmetric. Sufficient to know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sym typeface="Wingdings" pitchFamily="2" charset="2"/>
                  </a:rPr>
                  <a:t> in order to evaluate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.</m:t>
                    </m:r>
                  </m:oMath>
                </a14:m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Approximate bootstrap dist.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by expanding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in a Taylor series around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.</m:t>
                    </m:r>
                  </m:oMath>
                </a14:m>
                <a:endParaRPr lang="en-US" b="0" dirty="0"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𝑒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𝑒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𝑒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𝑉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𝑒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.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𝑈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is the vector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num>
                      <m:den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sSubSup>
                          <m:sSubSupPr>
                            <m:ctrlP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𝑉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is the matrix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nb-NO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𝜕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num>
                      <m:den>
                        <m:r>
                          <a:rPr lang="nb-NO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sSubSup>
                          <m:sSubSupPr>
                            <m:ctrlP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b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bSup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𝑗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>
                    <a:sym typeface="Wingdings" pitchFamily="2" charset="2"/>
                  </a:rPr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𝑃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∗</m:t>
                            </m:r>
                          </m:sup>
                        </m:sSup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𝑒</m:t>
                            </m:r>
                          </m:num>
                          <m:den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=1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𝑉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𝑉𝑎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𝑟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  <m:d>
                          <m:d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ctrl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=1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𝑈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nb-NO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.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Essentially the jackknife expressions for bias and variance.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43444C-C7BD-E240-BF14-4E220C2A80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918" y="1547970"/>
                <a:ext cx="11773082" cy="5225409"/>
              </a:xfrm>
              <a:blipFill>
                <a:blip r:embed="rId4"/>
                <a:stretch>
                  <a:fillRect l="-323" t="-1453" b="-2663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089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E20E3-0274-9D45-8676-44F6509E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2" y="0"/>
            <a:ext cx="6743844" cy="1609344"/>
          </a:xfrm>
        </p:spPr>
        <p:txBody>
          <a:bodyPr>
            <a:normAutofit/>
          </a:bodyPr>
          <a:lstStyle/>
          <a:p>
            <a:r>
              <a:rPr lang="en-US" sz="4800" dirty="0"/>
              <a:t>Wilcoxon’s statistics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479361-EBFD-074D-9A25-BFC869FAB0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2163" y="1227775"/>
                <a:ext cx="7676474" cy="5429913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Skip this section.</a:t>
                </a:r>
              </a:p>
              <a:p>
                <a:r>
                  <a:rPr lang="en-US" dirty="0"/>
                  <a:t>Two-samples: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continuous dist. on the real line.</a:t>
                </a:r>
              </a:p>
              <a:p>
                <a:r>
                  <a:rPr lang="en-US" dirty="0"/>
                  <a:t>Parameter of interest: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nb-NO" b="0" dirty="0"/>
              </a:p>
              <a:p>
                <a:pPr lvl="1"/>
                <a:r>
                  <a:rPr lang="en-US" dirty="0"/>
                  <a:t>Wilcoxon’s statistic: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nb-NO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000" b="0" i="1" dirty="0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nb-NO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nb-NO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nb-NO" sz="2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den>
                        </m:f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nary>
                      <m:naryPr>
                        <m:chr m:val="∑"/>
                        <m:ctrlPr>
                          <a:rPr lang="nb-NO" sz="20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&lt; </m:t>
                        </m:r>
                        <m:sSub>
                          <m:sSubPr>
                            <m:ctrlP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nb-NO" sz="20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Method 1 for the bootstrap variance: standard results.</a:t>
                </a:r>
              </a:p>
              <a:p>
                <a:pPr lvl="1"/>
                <a:r>
                  <a:rPr lang="en-US" dirty="0"/>
                  <a:t>What about Method 3? “Unbalanced” situations (leave one out).</a:t>
                </a:r>
              </a:p>
              <a:p>
                <a:pPr lvl="1"/>
                <a:r>
                  <a:rPr lang="en-US" dirty="0"/>
                  <a:t>Jackknife: leave out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at a time and then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at the time.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/>
                  <a:t>,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acc>
                              <m:accPr>
                                <m:chr m:val="̂"/>
                                <m:ctrlP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&lt; </m:t>
                        </m:r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nb-NO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then </a:t>
                </a:r>
                <a:r>
                  <a:rPr lang="nb-NO" i="1" dirty="0">
                    <a:latin typeface="Cambria Math" panose="02040503050406030204" pitchFamily="18" charset="0"/>
                  </a:rPr>
                  <a:t>        			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nb-NO" b="0" i="0" smtClean="0">
                            <a:latin typeface="Cambria Math" panose="02040503050406030204" pitchFamily="18" charset="0"/>
                          </a:rPr>
                          <m:t>Var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p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(1−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, where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p>
                              <m:sSup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p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Sup>
                          <m:sSub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sSup>
                              <m:sSupPr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Method 3 yields: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nb-NO" b="0" i="0" smtClean="0">
                            <a:latin typeface="Cambria Math" panose="02040503050406030204" pitchFamily="18" charset="0"/>
                          </a:rPr>
                          <m:t>Var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p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p>
                              <m:sSup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nb-NO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p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b-NO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479361-EBFD-074D-9A25-BFC869FAB0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163" y="1227775"/>
                <a:ext cx="7676474" cy="5429913"/>
              </a:xfrm>
              <a:blipFill>
                <a:blip r:embed="rId4"/>
                <a:stretch>
                  <a:fillRect l="-330" t="-932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D949DC3-A13B-D541-8C4A-D7AC36372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81" r="13846" b="2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2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RT 1 : Assumptions of Simple Linear Regression Model and Estimation of  Unknown Parameters by Using the Method of Least-Squares | by AYŞE DUMAN |  YTÜ SkyLab AIR (AI Research Lab) | Medium">
            <a:extLst>
              <a:ext uri="{FF2B5EF4-FFF2-40B4-BE49-F238E27FC236}">
                <a16:creationId xmlns:a16="http://schemas.microsoft.com/office/drawing/2014/main" id="{16A2F2E7-A0E3-E243-A979-3409041E7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E937F-E023-AB48-BFDA-3C3A4CCC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" y="268250"/>
            <a:ext cx="11128248" cy="1021080"/>
          </a:xfrm>
        </p:spPr>
        <p:txBody>
          <a:bodyPr/>
          <a:lstStyle/>
          <a:p>
            <a:r>
              <a:rPr lang="en-US" dirty="0"/>
              <a:t>Regression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6F8D9-D4AF-6248-9D8C-A92BAD30AF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448" y="1179050"/>
                <a:ext cx="10896600" cy="5661660"/>
              </a:xfrm>
              <a:prstGeom prst="rect">
                <a:avLst/>
              </a:prstGeom>
            </p:spPr>
            <p:txBody>
              <a:bodyPr/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Assume regression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nb-NO" b="0" i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lang="en-US" dirty="0"/>
                  <a:t> is known function of the unknown parameters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, centered at zero, 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Estimate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using e.g., least squares: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 :</m:t>
                    </m:r>
                    <m:func>
                      <m:func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b-NO" b="0" i="0" dirty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nary>
                      </m:e>
                    </m:func>
                  </m:oMath>
                </a14:m>
                <a:endParaRPr lang="nb-NO" b="0" dirty="0"/>
              </a:p>
              <a:p>
                <a:pPr lvl="1"/>
                <a:r>
                  <a:rPr lang="en-US" dirty="0"/>
                  <a:t>We want to say something about the sampling distribution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 Method 2: </a:t>
                </a:r>
              </a:p>
              <a:p>
                <a:pPr lvl="1"/>
                <a:r>
                  <a:rPr lang="nb-NO" b="0" dirty="0"/>
                  <a:t>Let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dirty="0"/>
                  <a:t> be the sample probability distribution of the residuals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acc>
                      </m:e>
                      <m:sub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 Mass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acc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Bootstrap sample, 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,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acc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nb-NO" b="0" dirty="0"/>
              </a:p>
              <a:p>
                <a:pPr lvl="1"/>
                <a:r>
                  <a:rPr lang="en-US" dirty="0"/>
                  <a:t>This yields a realization</a:t>
                </a:r>
                <a:r>
                  <a:rPr lang="nb-NO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 dirty="0">
                        <a:latin typeface="Cambria Math" panose="02040503050406030204" pitchFamily="18" charset="0"/>
                      </a:rPr>
                      <m:t>:</m:t>
                    </m:r>
                    <m:func>
                      <m:funcPr>
                        <m:ctrlPr>
                          <a:rPr lang="nb-NO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b-NO" i="1" dirty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b-NO" dirty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nb-NO" i="1" dirty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ctrlPr>
                              <a:rPr lang="nb-NO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nb-NO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nb-NO" i="1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nb-NO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nb-NO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nb-NO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nb-NO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nb-NO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b-NO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r>
                                      <a:rPr lang="nb-NO" i="1" dirty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nb-NO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 dirty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nb-NO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nb-NO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b-NO" i="1" dirty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dirty="0"/>
                  <a:t>  Repeat.</a:t>
                </a:r>
              </a:p>
              <a:p>
                <a:r>
                  <a:rPr lang="en-US" dirty="0"/>
                  <a:t>Linear model: 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is the design matrix with first column being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then OLS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𝐶𝑜𝑣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Bootstrap values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are ind. with mean zero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nb-NO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nb-NO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nb-NO" b="0" i="1" dirty="0" smtClean="0"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nb-NO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. 	</a:t>
                </a:r>
              </a:p>
              <a:p>
                <a:pPr lvl="1"/>
                <a:r>
                  <a:rPr lang="en-US" dirty="0"/>
                  <a:t>Hence,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has bootstrap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 and variance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𝐶𝑜</m:t>
                    </m:r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nb-N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nb-NO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 (Traditional)</a:t>
                </a:r>
              </a:p>
              <a:p>
                <a:pPr lvl="1"/>
                <a:r>
                  <a:rPr lang="en-US" dirty="0"/>
                  <a:t>Jackknife: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nb-NO" b="0" i="1" smtClean="0">
                        <a:latin typeface="Cambria Math" panose="02040503050406030204" pitchFamily="18" charset="0"/>
                      </a:rPr>
                      <m:t>𝑑𝑖𝑎𝑔</m:t>
                    </m:r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acc>
                          </m:e>
                          <m:sup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 (“This does not look like the results above”).</a:t>
                </a:r>
              </a:p>
              <a:p>
                <a:pPr lvl="2"/>
                <a:r>
                  <a:rPr lang="en-US" dirty="0"/>
                  <a:t>Can “symmetrize” the data by adding hypothetical data points. (Bootstrap implicitly does this)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E6F8D9-D4AF-6248-9D8C-A92BAD30A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48" y="1179050"/>
                <a:ext cx="10896600" cy="5661660"/>
              </a:xfrm>
              <a:prstGeom prst="rect">
                <a:avLst/>
              </a:prstGeom>
              <a:blipFill>
                <a:blip r:embed="rId4"/>
                <a:stretch>
                  <a:fillRect l="-349" t="-1119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15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C694C-1367-FC47-9D9E-BBFD8D17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53" y="172775"/>
            <a:ext cx="7056061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 err="1"/>
              <a:t>Efron’s</a:t>
            </a:r>
            <a:r>
              <a:rPr lang="en-US" sz="4800" dirty="0"/>
              <a:t> Other remarks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DABAF-8A7D-1E4A-A70A-494208D7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667" r="95267">
                        <a14:foregroundMark x1="4667" y1="20600" x2="6000" y2="84533"/>
                        <a14:foregroundMark x1="6000" y1="84400" x2="15533" y2="84533"/>
                        <a14:foregroundMark x1="15533" y1="84533" x2="90933" y2="80333"/>
                        <a14:foregroundMark x1="91600" y1="84533" x2="96667" y2="60933"/>
                        <a14:foregroundMark x1="96667" y1="60933" x2="94133" y2="27533"/>
                        <a14:foregroundMark x1="94133" y1="27533" x2="95267" y2="18733"/>
                        <a14:foregroundMark x1="7200" y1="19400" x2="23267" y2="20333"/>
                        <a14:foregroundMark x1="23267" y1="20333" x2="32600" y2="19400"/>
                        <a14:foregroundMark x1="32600" y1="19400" x2="40200" y2="19400"/>
                        <a14:foregroundMark x1="40200" y1="19400" x2="47933" y2="19067"/>
                        <a14:foregroundMark x1="47933" y1="19067" x2="83400" y2="19733"/>
                        <a14:foregroundMark x1="83400" y1="19733" x2="94133" y2="1906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567" r="4975"/>
          <a:stretch/>
        </p:blipFill>
        <p:spPr>
          <a:xfrm rot="796950">
            <a:off x="5306208" y="4486"/>
            <a:ext cx="6390408" cy="72241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55C2E9-3C83-4F41-9B91-65DBC712F4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9178" y="1596160"/>
                <a:ext cx="11502822" cy="5168047"/>
              </a:xfrm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Method 2 to obtain the bootstrap distribution is easy to implement on the computer.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Bootstrap distribution is invariant under monotonic transformations.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Infinitesimal </a:t>
                </a:r>
                <a:r>
                  <a:rPr lang="en-US" dirty="0" err="1"/>
                  <a:t>jacknife</a:t>
                </a:r>
                <a:r>
                  <a:rPr lang="en-US" dirty="0"/>
                  <a:t> is the delta method. 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Confidence intervals, continuity correction, pivotal quantities.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Bootstrap approximate frequency statements and not likelihood statements.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Hypothesis testing using the bootstrap distribution instead off Tukey’s </a:t>
                </a:r>
                <a14:m>
                  <m:oMath xmlns:m="http://schemas.openxmlformats.org/officeDocument/2006/math">
                    <m:r>
                      <a:rPr lang="nb-NO" b="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-distribution.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Finite sample space. Asymptotic validity easily verified in this framework.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Jackknife in finite sample space.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Confidence statements for estimated parameters.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Grouped jackknife.</a:t>
                </a:r>
              </a:p>
              <a:p>
                <a:pPr marL="457200" indent="-457200">
                  <a:buFont typeface="+mj-lt"/>
                  <a:buAutoNum type="alphaUcPeriod"/>
                </a:pPr>
                <a:r>
                  <a:rPr lang="en-US" dirty="0"/>
                  <a:t>Parametric bootstrap, assuming a parametric distribution of </a:t>
                </a:r>
                <a14:m>
                  <m:oMath xmlns:m="http://schemas.openxmlformats.org/officeDocument/2006/math">
                    <m:r>
                      <a:rPr lang="nb-NO" b="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fitted using MLE.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55C2E9-3C83-4F41-9B91-65DBC712F4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9178" y="1596160"/>
                <a:ext cx="11502822" cy="5168047"/>
              </a:xfrm>
              <a:blipFill>
                <a:blip r:embed="rId5"/>
                <a:stretch>
                  <a:fillRect l="-331" t="-122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0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AE2C-E477-0247-8772-3B9097D4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239181"/>
            <a:ext cx="10058400" cy="1609344"/>
          </a:xfrm>
        </p:spPr>
        <p:txBody>
          <a:bodyPr/>
          <a:lstStyle/>
          <a:p>
            <a:r>
              <a:rPr lang="en-US" dirty="0"/>
              <a:t>Remark B – invariance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688691-0074-B74D-8BBB-BFAFCAAA4D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4048" y="1554485"/>
                <a:ext cx="10268712" cy="5044440"/>
              </a:xfrm>
            </p:spPr>
            <p:txBody>
              <a:bodyPr anchor="ctr">
                <a:noAutofit/>
              </a:bodyPr>
              <a:lstStyle/>
              <a:p>
                <a:r>
                  <a:rPr lang="en-US" sz="2400" dirty="0"/>
                  <a:t>Instead of estimating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with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we transform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              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and estimate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with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Consider the random variable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instead of                         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Effect off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on bootstrap: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sz="2000" dirty="0"/>
                  <a:t> transform into </a:t>
                </a:r>
                <a14:m>
                  <m:oMath xmlns:m="http://schemas.openxmlformats.org/officeDocument/2006/math"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b-NO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b-NO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nb-NO" sz="20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nb-NO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</m:d>
                      </m:e>
                    </m:d>
                  </m:oMath>
                </a14:m>
                <a:r>
                  <a:rPr lang="en-US" sz="2000" dirty="0"/>
                  <a:t>,   or more simply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</m:d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r>
                  <a:rPr lang="en-US" sz="2000" dirty="0"/>
                  <a:t>Bootstrap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transform into that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/>
                  <a:t> by equation above.</a:t>
                </a:r>
              </a:p>
              <a:p>
                <a:r>
                  <a:rPr lang="en-US" sz="2400" dirty="0"/>
                  <a:t>Example from Miller regarding Pearson correlation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of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400" dirty="0"/>
                  <a:t> pairs.</a:t>
                </a:r>
              </a:p>
              <a:p>
                <a:pPr lvl="1"/>
                <a:r>
                  <a:rPr lang="en-US" sz="2000" dirty="0"/>
                  <a:t>Apply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2000" b="0" i="0" smtClean="0">
                        <a:latin typeface="Cambria Math" panose="02040503050406030204" pitchFamily="18" charset="0"/>
                      </a:rPr>
                      <m:t>arctanh</m:t>
                    </m:r>
                    <m:r>
                      <a:rPr lang="nb-NO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transformation to make the bootstrap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  <m:sup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sz="2000" b="0" i="1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nb-NO" sz="2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000" b="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sz="2000" dirty="0"/>
                  <a:t> more pivotal and improve the inference process.</a:t>
                </a:r>
              </a:p>
              <a:p>
                <a:pPr lvl="1"/>
                <a:r>
                  <a:rPr lang="en-US" sz="2000" dirty="0"/>
                  <a:t>Related to Remark E. </a:t>
                </a:r>
              </a:p>
              <a:p>
                <a:pPr lvl="2"/>
                <a:r>
                  <a:rPr lang="en-US" sz="1800" dirty="0"/>
                  <a:t>Bootstrap approximate frequency statements and not likelihood statements.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688691-0074-B74D-8BBB-BFAFCAAA4D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4048" y="1554485"/>
                <a:ext cx="10268712" cy="5044440"/>
              </a:xfrm>
              <a:blipFill>
                <a:blip r:embed="rId2"/>
                <a:stretch>
                  <a:fillRect l="-617" t="-754" r="-8395" b="-100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One in a crowd">
            <a:extLst>
              <a:ext uri="{FF2B5EF4-FFF2-40B4-BE49-F238E27FC236}">
                <a16:creationId xmlns:a16="http://schemas.microsoft.com/office/drawing/2014/main" id="{D9574539-BD31-6D41-B5E3-0C6DF0BE1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19762" r="11572"/>
          <a:stretch/>
        </p:blipFill>
        <p:spPr>
          <a:xfrm>
            <a:off x="9345582" y="10"/>
            <a:ext cx="2846419" cy="310895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098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BBC3F-E3DE-B84E-853B-5CD0CED4A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5954"/>
            <a:ext cx="5529074" cy="1637730"/>
          </a:xfrm>
        </p:spPr>
        <p:txBody>
          <a:bodyPr>
            <a:noAutofit/>
          </a:bodyPr>
          <a:lstStyle/>
          <a:p>
            <a:r>
              <a:rPr lang="en-US" sz="4400" dirty="0"/>
              <a:t>Remark K –   Parametric bootstrap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94139-B821-3848-8A17-46625BA01D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4048" y="1813560"/>
                <a:ext cx="6047232" cy="4718486"/>
              </a:xfrm>
            </p:spPr>
            <p:txBody>
              <a:bodyPr anchor="ctr">
                <a:noAutofit/>
              </a:bodyPr>
              <a:lstStyle/>
              <a:p>
                <a:r>
                  <a:rPr lang="en-US" sz="2400" dirty="0"/>
                  <a:t>Only difference is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sz="2400" b="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4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400" dirty="0"/>
                  <a:t> is chosen to   be the parametric MLE for </a:t>
                </a:r>
                <a14:m>
                  <m:oMath xmlns:m="http://schemas.openxmlformats.org/officeDocument/2006/math">
                    <m:r>
                      <a:rPr lang="nb-NO" sz="2400" b="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Usually be in close agreement with non-parametric version if </a:t>
                </a:r>
                <a14:m>
                  <m:oMath xmlns:m="http://schemas.openxmlformats.org/officeDocument/2006/math">
                    <m:r>
                      <a:rPr lang="nb-NO" sz="2400" b="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is moderate.</a:t>
                </a:r>
              </a:p>
              <a:p>
                <a:r>
                  <a:rPr lang="en-US" sz="2400" dirty="0"/>
                  <a:t>Can be beneficial if </a:t>
                </a:r>
                <a14:m>
                  <m:oMath xmlns:m="http://schemas.openxmlformats.org/officeDocument/2006/math">
                    <m:r>
                      <a:rPr lang="nb-NO" sz="2400" b="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is small and the right parametric assumption is made.</a:t>
                </a:r>
              </a:p>
              <a:p>
                <a:r>
                  <a:rPr lang="en-US" sz="2400" dirty="0"/>
                  <a:t>Parametric version of Method 3, applied on estimating the variance of the MLE in a one parameter family, gives the usual approximation: one over the Fisher information.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E94139-B821-3848-8A17-46625BA01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4048" y="1813560"/>
                <a:ext cx="6047232" cy="4718486"/>
              </a:xfrm>
              <a:blipFill>
                <a:blip r:embed="rId2"/>
                <a:stretch>
                  <a:fillRect l="-1048" r="-146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653085DF-EFBB-4CF3-A290-363892F5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61" r="172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32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3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1F0E-296A-6842-A784-00C17325E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08" y="650497"/>
            <a:ext cx="2468623" cy="24686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BF79-34B8-784D-BD85-9CB9BD815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3411" l="9908" r="91935">
                        <a14:foregroundMark x1="74194" y1="22093" x2="74885" y2="20736"/>
                        <a14:foregroundMark x1="28802" y1="46705" x2="28802" y2="46705"/>
                        <a14:foregroundMark x1="10829" y1="56977" x2="35484" y2="71705"/>
                        <a14:foregroundMark x1="17972" y1="76938" x2="34793" y2="75581"/>
                        <a14:foregroundMark x1="27189" y1="91473" x2="29263" y2="93411"/>
                        <a14:foregroundMark x1="72120" y1="57752" x2="78341" y2="61628"/>
                        <a14:foregroundMark x1="79724" y1="62016" x2="87788" y2="63566"/>
                        <a14:foregroundMark x1="87327" y1="63953" x2="91935" y2="67636"/>
                        <a14:foregroundMark x1="73963" y1="64341" x2="88940" y2="71899"/>
                        <a14:foregroundMark x1="47235" y1="78488" x2="47005" y2="79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7903" y="592815"/>
            <a:ext cx="1756057" cy="20905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53800-E2C9-504F-AEC8-347A0513E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1" b="89804" l="4000" r="94240">
                        <a14:foregroundMark x1="4480" y1="6667" x2="6080" y2="29020"/>
                        <a14:foregroundMark x1="6080" y1="29020" x2="8320" y2="40000"/>
                        <a14:foregroundMark x1="8320" y1="40000" x2="9760" y2="43137"/>
                        <a14:foregroundMark x1="4000" y1="7451" x2="4000" y2="7451"/>
                        <a14:foregroundMark x1="34080" y1="23529" x2="44480" y2="21961"/>
                        <a14:foregroundMark x1="44480" y1="21961" x2="61600" y2="27059"/>
                        <a14:foregroundMark x1="61600" y1="27059" x2="73120" y2="24706"/>
                        <a14:foregroundMark x1="73120" y1="24706" x2="94240" y2="270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9088" y="1229277"/>
            <a:ext cx="3217333" cy="13110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7CC87A-E4CC-864A-9612-6B18A9BEC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625" r="95000">
                        <a14:foregroundMark x1="6625" y1="33469" x2="8750" y2="34694"/>
                        <a14:foregroundMark x1="91625" y1="69388" x2="90250" y2="63469"/>
                        <a14:foregroundMark x1="95000" y1="71224" x2="95000" y2="71224"/>
                        <a14:backgroundMark x1="90250" y1="38571" x2="90250" y2="38571"/>
                        <a14:backgroundMark x1="15250" y1="38163" x2="15250" y2="38163"/>
                        <a14:backgroundMark x1="23250" y1="47551" x2="23250" y2="47551"/>
                        <a14:backgroundMark x1="27875" y1="47551" x2="27875" y2="47551"/>
                        <a14:backgroundMark x1="13375" y1="47347" x2="13375" y2="47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567" y="4001506"/>
            <a:ext cx="3252903" cy="19924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5D4C4-36C6-014C-AF90-AA041C5487CE}"/>
              </a:ext>
            </a:extLst>
          </p:cNvPr>
          <p:cNvSpPr/>
          <p:nvPr/>
        </p:nvSpPr>
        <p:spPr>
          <a:xfrm>
            <a:off x="7813789" y="3610700"/>
            <a:ext cx="315713" cy="27810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83208372-13C4-6048-9F8A-18920A85091A}"/>
              </a:ext>
            </a:extLst>
          </p:cNvPr>
          <p:cNvSpPr txBox="1"/>
          <p:nvPr/>
        </p:nvSpPr>
        <p:spPr>
          <a:xfrm>
            <a:off x="4365215" y="4248131"/>
            <a:ext cx="7193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3200" dirty="0">
                <a:latin typeface="Apple Chancery" panose="03020702040506060504" pitchFamily="66" charset="-79"/>
                <a:ea typeface="Brush Script MT" panose="03060802040406070304" pitchFamily="66" charset="-122"/>
                <a:cs typeface="Apple Chancery" panose="03020702040506060504" pitchFamily="66" charset="-79"/>
              </a:rPr>
              <a:t>“Can blow the head off any problem if the statistician can stand the resulting mess.”</a:t>
            </a:r>
            <a:r>
              <a:rPr lang="en-NO" sz="40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</a:p>
          <a:p>
            <a:pPr algn="r"/>
            <a:r>
              <a:rPr lang="en-NO" sz="40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– John Tukey  </a:t>
            </a:r>
            <a:endParaRPr lang="en-NO" sz="4000" dirty="0"/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E39BE6E7-59FD-0D4E-9487-17FFB711ACCE}"/>
              </a:ext>
            </a:extLst>
          </p:cNvPr>
          <p:cNvSpPr txBox="1"/>
          <p:nvPr/>
        </p:nvSpPr>
        <p:spPr>
          <a:xfrm>
            <a:off x="4225618" y="2645135"/>
            <a:ext cx="358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</a:t>
            </a:r>
            <a:r>
              <a:rPr lang="en-NO" sz="36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he Swiss Army knife  </a:t>
            </a:r>
            <a:endParaRPr lang="en-NO" sz="3600" dirty="0"/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C8347250-C665-EE4E-8B49-1D089A6B9AD9}"/>
              </a:ext>
            </a:extLst>
          </p:cNvPr>
          <p:cNvSpPr txBox="1"/>
          <p:nvPr/>
        </p:nvSpPr>
        <p:spPr>
          <a:xfrm>
            <a:off x="8129502" y="2658561"/>
            <a:ext cx="358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</a:t>
            </a:r>
            <a:r>
              <a:rPr lang="en-NO" sz="36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he meat axe</a:t>
            </a:r>
            <a:endParaRPr lang="en-NO" sz="3600" dirty="0"/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1CEB9F6B-3CBF-7A44-96A9-074ABDE02E42}"/>
              </a:ext>
            </a:extLst>
          </p:cNvPr>
          <p:cNvSpPr txBox="1"/>
          <p:nvPr/>
        </p:nvSpPr>
        <p:spPr>
          <a:xfrm>
            <a:off x="458321" y="5745413"/>
            <a:ext cx="344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6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</a:t>
            </a:r>
            <a:r>
              <a:rPr lang="en-NO" sz="36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he shotgun</a:t>
            </a:r>
            <a:endParaRPr lang="en-NO" sz="3600" dirty="0"/>
          </a:p>
        </p:txBody>
      </p:sp>
    </p:spTree>
    <p:extLst>
      <p:ext uri="{BB962C8B-B14F-4D97-AF65-F5344CB8AC3E}">
        <p14:creationId xmlns:p14="http://schemas.microsoft.com/office/powerpoint/2010/main" val="2945061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1" grpId="0"/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55C6FAD9-E47F-4B85-A4F9-01141E66B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5B4D5C2-119A-4EDD-B133-0AB95E13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156409A-DE97-4AEE-9F01-B945ED0FE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54EEE6-F9E7-4CBE-A820-AA9911D92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69BB3-665C-4AE6-916A-9600A6995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02D4491-AED6-44D9-B5BE-EE7ED8436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8189E48F-5721-4129-82FB-FD03D3B23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"/>
            <a:ext cx="12192000" cy="685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C74D4-0739-284F-BD43-BD04D576B3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0000"/>
          </a:blip>
          <a:srcRect t="30"/>
          <a:stretch/>
        </p:blipFill>
        <p:spPr>
          <a:xfrm>
            <a:off x="20" y="-4"/>
            <a:ext cx="12191980" cy="685595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9D63DE26-5740-4518-960F-AB44D24EA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DAA1D-5D48-9D4D-AF66-7CDF6779C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174" y="659926"/>
            <a:ext cx="7879080" cy="45495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 dirty="0">
                <a:solidFill>
                  <a:schemeClr val="tx1"/>
                </a:solidFill>
              </a:rPr>
              <a:t>Who</a:t>
            </a:r>
            <a:br>
              <a:rPr lang="en-US" sz="8800" dirty="0">
                <a:solidFill>
                  <a:schemeClr val="tx1"/>
                </a:solidFill>
              </a:rPr>
            </a:br>
            <a:r>
              <a:rPr lang="en-US" sz="8800" dirty="0">
                <a:solidFill>
                  <a:schemeClr val="tx1"/>
                </a:solidFill>
              </a:rPr>
              <a:t>is </a:t>
            </a:r>
            <a:br>
              <a:rPr lang="en-US" sz="8800" dirty="0">
                <a:solidFill>
                  <a:schemeClr val="tx1"/>
                </a:solidFill>
              </a:rPr>
            </a:br>
            <a:r>
              <a:rPr lang="en-US" sz="8800" dirty="0">
                <a:solidFill>
                  <a:schemeClr val="tx1"/>
                </a:solidFill>
              </a:rPr>
              <a:t>Bradley </a:t>
            </a:r>
            <a:br>
              <a:rPr lang="en-US" sz="8800" dirty="0">
                <a:solidFill>
                  <a:schemeClr val="tx1"/>
                </a:solidFill>
              </a:rPr>
            </a:br>
            <a:r>
              <a:rPr lang="en-US" sz="8800" dirty="0">
                <a:solidFill>
                  <a:schemeClr val="tx1"/>
                </a:solidFill>
              </a:rPr>
              <a:t>Efron?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C814D-D64C-684E-8E5D-26D975BE6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314" y="5303723"/>
            <a:ext cx="5110806" cy="160935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3200" dirty="0">
                <a:solidFill>
                  <a:srgbClr val="FFFFFF"/>
                </a:solidFill>
                <a:latin typeface="Apple Chancery" panose="03020702040506060504" pitchFamily="66" charset="-79"/>
                <a:ea typeface="Brush Script MT" panose="03060802040406070304" pitchFamily="66" charset="-122"/>
                <a:cs typeface="Apple Chancery" panose="03020702040506060504" pitchFamily="66" charset="-79"/>
              </a:rPr>
              <a:t>“Those who ignore Statistics are condemned to reinvent it</a:t>
            </a:r>
            <a:r>
              <a:rPr lang="en-US" sz="3200" dirty="0">
                <a:solidFill>
                  <a:srgbClr val="FFFFFF"/>
                </a:solidFill>
                <a:latin typeface="Apple Chancery" panose="03020702040506060504" pitchFamily="66" charset="-79"/>
                <a:ea typeface="Brush Script MT" panose="03060802040406070304" pitchFamily="66" charset="-122"/>
                <a:cs typeface="Apple Chancery" panose="03020702040506060504" pitchFamily="66" charset="-79"/>
              </a:rPr>
              <a:t>.”</a:t>
            </a:r>
          </a:p>
          <a:p>
            <a:pPr algn="r"/>
            <a:r>
              <a:rPr lang="en-US" sz="2400" dirty="0">
                <a:solidFill>
                  <a:srgbClr val="FFFFFF"/>
                </a:solidFill>
                <a:latin typeface="Apple Chancery" panose="03020702040506060504" pitchFamily="66" charset="-79"/>
                <a:ea typeface="Brush Script MT" panose="03060802040406070304" pitchFamily="66" charset="-122"/>
                <a:cs typeface="Apple Chancery" panose="03020702040506060504" pitchFamily="66" charset="-79"/>
              </a:rPr>
              <a:t>- Bradley Efron</a:t>
            </a:r>
          </a:p>
          <a:p>
            <a:endParaRPr lang="en-US" sz="2800" dirty="0">
              <a:solidFill>
                <a:srgbClr val="FFFFFF"/>
              </a:solidFill>
              <a:latin typeface="Apple Chancery" panose="03020702040506060504" pitchFamily="66" charset="-79"/>
              <a:ea typeface="Brush Script MT" panose="03060802040406070304" pitchFamily="66" charset="-122"/>
              <a:cs typeface="Apple Chancery" panose="03020702040506060504" pitchFamily="66" charset="-79"/>
            </a:endParaRPr>
          </a:p>
          <a:p>
            <a:endParaRPr lang="en-US" sz="2800" dirty="0">
              <a:solidFill>
                <a:srgbClr val="FFFFFF"/>
              </a:solidFill>
              <a:latin typeface="Apple Chancery" panose="03020702040506060504" pitchFamily="66" charset="-79"/>
              <a:ea typeface="Brush Script MT" panose="03060802040406070304" pitchFamily="66" charset="-122"/>
              <a:cs typeface="Apple Chancery" panose="03020702040506060504" pitchFamily="66" charset="-79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E772779-17E0-416B-BB00-CAAF735A8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256" y="659932"/>
            <a:ext cx="6028218" cy="6198068"/>
          </a:xfrm>
          <a:custGeom>
            <a:avLst/>
            <a:gdLst>
              <a:gd name="connsiteX0" fmla="*/ 3823588 w 6028218"/>
              <a:gd name="connsiteY0" fmla="*/ 0 h 6198068"/>
              <a:gd name="connsiteX1" fmla="*/ 5961393 w 6028218"/>
              <a:gd name="connsiteY1" fmla="*/ 653009 h 6198068"/>
              <a:gd name="connsiteX2" fmla="*/ 6028218 w 6028218"/>
              <a:gd name="connsiteY2" fmla="*/ 702980 h 6198068"/>
              <a:gd name="connsiteX3" fmla="*/ 6028218 w 6028218"/>
              <a:gd name="connsiteY3" fmla="*/ 1206244 h 6198068"/>
              <a:gd name="connsiteX4" fmla="*/ 6001306 w 6028218"/>
              <a:gd name="connsiteY4" fmla="*/ 1181785 h 6198068"/>
              <a:gd name="connsiteX5" fmla="*/ 3823589 w 6028218"/>
              <a:gd name="connsiteY5" fmla="*/ 400005 h 6198068"/>
              <a:gd name="connsiteX6" fmla="*/ 400005 w 6028218"/>
              <a:gd name="connsiteY6" fmla="*/ 3823589 h 6198068"/>
              <a:gd name="connsiteX7" fmla="*/ 1181786 w 6028218"/>
              <a:gd name="connsiteY7" fmla="*/ 6001307 h 6198068"/>
              <a:gd name="connsiteX8" fmla="*/ 1360615 w 6028218"/>
              <a:gd name="connsiteY8" fmla="*/ 6198068 h 6198068"/>
              <a:gd name="connsiteX9" fmla="*/ 829992 w 6028218"/>
              <a:gd name="connsiteY9" fmla="*/ 6198068 h 6198068"/>
              <a:gd name="connsiteX10" fmla="*/ 653009 w 6028218"/>
              <a:gd name="connsiteY10" fmla="*/ 5961393 h 6198068"/>
              <a:gd name="connsiteX11" fmla="*/ 0 w 6028218"/>
              <a:gd name="connsiteY11" fmla="*/ 3823588 h 6198068"/>
              <a:gd name="connsiteX12" fmla="*/ 3823588 w 6028218"/>
              <a:gd name="connsiteY12" fmla="*/ 0 h 619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8218" h="6198068">
                <a:moveTo>
                  <a:pt x="3823588" y="0"/>
                </a:moveTo>
                <a:cubicBezTo>
                  <a:pt x="4615479" y="0"/>
                  <a:pt x="5351144" y="240733"/>
                  <a:pt x="5961393" y="653009"/>
                </a:cubicBezTo>
                <a:lnTo>
                  <a:pt x="6028218" y="702980"/>
                </a:lnTo>
                <a:lnTo>
                  <a:pt x="6028218" y="1206244"/>
                </a:lnTo>
                <a:lnTo>
                  <a:pt x="6001306" y="1181785"/>
                </a:lnTo>
                <a:cubicBezTo>
                  <a:pt x="5409509" y="693391"/>
                  <a:pt x="4650811" y="400005"/>
                  <a:pt x="3823589" y="400005"/>
                </a:cubicBezTo>
                <a:cubicBezTo>
                  <a:pt x="1932796" y="400005"/>
                  <a:pt x="400005" y="1932796"/>
                  <a:pt x="400005" y="3823589"/>
                </a:cubicBezTo>
                <a:cubicBezTo>
                  <a:pt x="400005" y="4650812"/>
                  <a:pt x="693391" y="5409510"/>
                  <a:pt x="1181786" y="6001307"/>
                </a:cubicBezTo>
                <a:lnTo>
                  <a:pt x="1360615" y="6198068"/>
                </a:lnTo>
                <a:lnTo>
                  <a:pt x="829992" y="6198068"/>
                </a:lnTo>
                <a:lnTo>
                  <a:pt x="653009" y="5961393"/>
                </a:lnTo>
                <a:cubicBezTo>
                  <a:pt x="240733" y="5351144"/>
                  <a:pt x="0" y="4615480"/>
                  <a:pt x="0" y="3823588"/>
                </a:cubicBezTo>
                <a:cubicBezTo>
                  <a:pt x="0" y="1711879"/>
                  <a:pt x="1711879" y="0"/>
                  <a:pt x="382358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758A04-07BC-BC44-BF15-77CAC7AB05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" b="4150"/>
          <a:stretch/>
        </p:blipFill>
        <p:spPr>
          <a:xfrm>
            <a:off x="6654543" y="1152225"/>
            <a:ext cx="5535932" cy="5705781"/>
          </a:xfrm>
          <a:custGeom>
            <a:avLst/>
            <a:gdLst/>
            <a:ahLst/>
            <a:cxnLst/>
            <a:rect l="l" t="t" r="r" b="b"/>
            <a:pathLst>
              <a:path w="5535932" h="5705781">
                <a:moveTo>
                  <a:pt x="3331301" y="0"/>
                </a:moveTo>
                <a:cubicBezTo>
                  <a:pt x="4136225" y="0"/>
                  <a:pt x="4874473" y="285478"/>
                  <a:pt x="5450318" y="760707"/>
                </a:cubicBezTo>
                <a:lnTo>
                  <a:pt x="5535932" y="838519"/>
                </a:lnTo>
                <a:lnTo>
                  <a:pt x="5535932" y="5705781"/>
                </a:lnTo>
                <a:lnTo>
                  <a:pt x="996505" y="5705781"/>
                </a:lnTo>
                <a:lnTo>
                  <a:pt x="975716" y="5686887"/>
                </a:lnTo>
                <a:cubicBezTo>
                  <a:pt x="372869" y="5084040"/>
                  <a:pt x="0" y="4251215"/>
                  <a:pt x="0" y="3331301"/>
                </a:cubicBezTo>
                <a:cubicBezTo>
                  <a:pt x="0" y="1491474"/>
                  <a:pt x="1491474" y="0"/>
                  <a:pt x="333130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7012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F95F3FB7-0799-4996-B56D-BF47FE126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60AA106-479D-46C1-B4BF-F54D88ADF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5BC8287-A617-4B12-870D-ABECE6CD8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3" y="1110053"/>
            <a:ext cx="663143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31EF7-6DBA-494F-96F2-D98A49BE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736" y="1888291"/>
            <a:ext cx="6162066" cy="33579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1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  <a:t>“I believe I have more trouble understanding things than most people. I really don't have a good mind for technical detail. I get confused easily and I am always working things over in my mind to try to simplify them. I wish there were more simplifications.” </a:t>
            </a:r>
            <a:br>
              <a:rPr lang="en-US" sz="31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</a:br>
            <a:br>
              <a:rPr lang="en-US" sz="20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</a:br>
            <a:br>
              <a:rPr lang="en-US" sz="20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</a:rPr>
            </a:br>
            <a:endParaRPr lang="en-US" sz="2000" dirty="0">
              <a:blipFill dpi="0" rotWithShape="1">
                <a:blip r:embed="rId5"/>
                <a:srcRect/>
                <a:tile tx="6350" ty="-127000" sx="65000" sy="64000" flip="none" algn="tl"/>
              </a:blip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394D08-CEE9-294A-BC44-123080E6E8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3" b="7692"/>
          <a:stretch/>
        </p:blipFill>
        <p:spPr>
          <a:xfrm>
            <a:off x="7552265" y="1105435"/>
            <a:ext cx="3721608" cy="4580301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88FE4DFC-AB96-44B6-9BAC-0E630259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98BBCB1-A2A5-478A-AE49-8FB1AEF52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FCB00A6-19A8-422D-8B21-1474F5402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5EF781F-763B-4AC8-B3ED-0451FB15B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FCCEED8C-D8C6-2549-8EA8-0678925601A2}"/>
              </a:ext>
            </a:extLst>
          </p:cNvPr>
          <p:cNvSpPr txBox="1">
            <a:spLocks/>
          </p:cNvSpPr>
          <p:nvPr/>
        </p:nvSpPr>
        <p:spPr>
          <a:xfrm>
            <a:off x="4134059" y="4766703"/>
            <a:ext cx="4984918" cy="478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br>
              <a:rPr lang="en-US" sz="28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br>
              <a:rPr lang="en-US" sz="28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r>
              <a:rPr lang="en-US" sz="28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- Bradley Efron</a:t>
            </a:r>
            <a:br>
              <a:rPr lang="en-US" sz="2800" dirty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</a:br>
            <a:endParaRPr lang="en-US" sz="2800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808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63993-D590-2946-ADA4-1CA110659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253087"/>
            <a:ext cx="10058400" cy="1609344"/>
          </a:xfrm>
        </p:spPr>
        <p:txBody>
          <a:bodyPr/>
          <a:lstStyle/>
          <a:p>
            <a:r>
              <a:rPr lang="en-US" dirty="0"/>
              <a:t>Citations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2E545B-73C6-49BD-9132-20A5BC8634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5862" y="1749449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160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Tm="6000">
        <p159:morph option="byChar"/>
        <p:sndAc>
          <p:stSnd>
            <p:snd r:embed="rId2" name="applause.wav"/>
          </p:stSnd>
        </p:sndAc>
      </p:transition>
    </mc:Choice>
    <mc:Fallback>
      <p:transition spd="slow" advTm="6000">
        <p:fade/>
        <p:sndAc>
          <p:stSnd>
            <p:snd r:embed="rId2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DFD6D60-703A-144F-9B50-E7A494030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60" y="257948"/>
            <a:ext cx="4170228" cy="64922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97542-4E49-A44A-8D9C-6CD45B153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990999"/>
            <a:ext cx="7120128" cy="5211681"/>
          </a:xfrm>
        </p:spPr>
        <p:txBody>
          <a:bodyPr>
            <a:normAutofit fontScale="77500" lnSpcReduction="20000"/>
          </a:bodyPr>
          <a:lstStyle/>
          <a:p>
            <a:r>
              <a:rPr lang="en-NO" dirty="0"/>
              <a:t>Today a Professor at Stanford working on BigData and empirical Bayes.</a:t>
            </a:r>
          </a:p>
          <a:p>
            <a:pPr lvl="1"/>
            <a:r>
              <a:rPr lang="en-NO" dirty="0"/>
              <a:t>Won many honors: National Medal of Science, International Prize in Statistics.</a:t>
            </a:r>
          </a:p>
          <a:p>
            <a:pPr lvl="1"/>
            <a:r>
              <a:rPr lang="en-NO" dirty="0"/>
              <a:t>Has 172 437 citations on Google Scholar.</a:t>
            </a:r>
          </a:p>
          <a:p>
            <a:r>
              <a:rPr lang="en-NO" dirty="0"/>
              <a:t>Born in St. Paul, Minnesota the 24th of May 1938.</a:t>
            </a:r>
          </a:p>
          <a:p>
            <a:r>
              <a:rPr lang="en-NO" dirty="0"/>
              <a:t>Helped his truck driver dad with keeping score for the baseball and bowling league. </a:t>
            </a:r>
          </a:p>
          <a:p>
            <a:pPr lvl="1"/>
            <a:r>
              <a:rPr lang="en-NO" dirty="0"/>
              <a:t>Grew up thinking he would be a mathematician. </a:t>
            </a:r>
          </a:p>
          <a:p>
            <a:r>
              <a:rPr lang="en-GB" dirty="0"/>
              <a:t>Scholarship to Caltech: “I got a real break there. That was the first year they offered the scholarship, and but for that I couldn't have gone.”</a:t>
            </a:r>
          </a:p>
          <a:p>
            <a:pPr lvl="1"/>
            <a:r>
              <a:rPr lang="en-NO" dirty="0"/>
              <a:t>Didn’t like modern abstract math, enjoyed numbers.</a:t>
            </a:r>
          </a:p>
          <a:p>
            <a:pPr lvl="1"/>
            <a:r>
              <a:rPr lang="en-NO" dirty="0"/>
              <a:t>Litle statistics at Caltech. Reading course: </a:t>
            </a:r>
            <a:r>
              <a:rPr lang="en-GB" dirty="0"/>
              <a:t>Harald </a:t>
            </a:r>
            <a:r>
              <a:rPr lang="en-GB" dirty="0" err="1"/>
              <a:t>Cramér's</a:t>
            </a:r>
            <a:r>
              <a:rPr lang="en-GB" dirty="0"/>
              <a:t> book </a:t>
            </a:r>
            <a:r>
              <a:rPr lang="en-GB" i="1" dirty="0"/>
              <a:t>Mathematical Methods of Statistics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Graduated in Mathematics in 1960.</a:t>
            </a:r>
          </a:p>
          <a:p>
            <a:r>
              <a:rPr lang="en-GB" dirty="0"/>
              <a:t>Applied to schools in statistics, Berkley vs. Stanford:</a:t>
            </a:r>
          </a:p>
          <a:p>
            <a:pPr lvl="1"/>
            <a:r>
              <a:rPr lang="en-GB" dirty="0"/>
              <a:t>Accepted Stanford as they replied with their humour magazine </a:t>
            </a:r>
            <a:r>
              <a:rPr lang="en-GB" i="1" dirty="0"/>
              <a:t>Stanford Chaparral</a:t>
            </a:r>
            <a:r>
              <a:rPr lang="en-GB" dirty="0"/>
              <a:t> . (3</a:t>
            </a:r>
            <a:r>
              <a:rPr lang="en-GB" baseline="30000" dirty="0"/>
              <a:t>rd</a:t>
            </a:r>
            <a:r>
              <a:rPr lang="en-GB" dirty="0"/>
              <a:t> oldest </a:t>
            </a:r>
            <a:r>
              <a:rPr lang="en-GB" dirty="0" err="1"/>
              <a:t>humor</a:t>
            </a:r>
            <a:r>
              <a:rPr lang="en-GB" dirty="0"/>
              <a:t> magazine in the world)</a:t>
            </a:r>
          </a:p>
          <a:p>
            <a:pPr lvl="1"/>
            <a:r>
              <a:rPr lang="en-GB" dirty="0"/>
              <a:t>First year in Maths Department: “Too smart to do statistics” – Caltech teacher.</a:t>
            </a:r>
          </a:p>
          <a:p>
            <a:pPr lvl="1"/>
            <a:r>
              <a:rPr lang="en-NO" dirty="0"/>
              <a:t>Became editior of The Chaparral. Suspeded for six months for publishing a pardoy edition of Playboy.</a:t>
            </a:r>
          </a:p>
          <a:p>
            <a:pPr lvl="1"/>
            <a:r>
              <a:rPr lang="en-GB" dirty="0"/>
              <a:t>“I believe that for a few weeks I was the most famous I have ever been.”</a:t>
            </a:r>
          </a:p>
          <a:p>
            <a:pPr lvl="1"/>
            <a:r>
              <a:rPr lang="en-NO" dirty="0"/>
              <a:t>After this he started taking stats courses. </a:t>
            </a:r>
          </a:p>
          <a:p>
            <a:pPr lvl="1"/>
            <a:r>
              <a:rPr lang="en-GB" dirty="0"/>
              <a:t>Ph.D. (1964) under the direction of Rupert Miller and Herbert Solomon, in the Department of Statistics. </a:t>
            </a:r>
            <a:endParaRPr lang="en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9BBFE-CBCA-C94B-928D-C4209396A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2" b="94667" l="9778" r="89778">
                        <a14:foregroundMark x1="33333" y1="22222" x2="35111" y2="36444"/>
                        <a14:foregroundMark x1="23556" y1="76889" x2="38222" y2="78222"/>
                        <a14:foregroundMark x1="38222" y1="78222" x2="52444" y2="75111"/>
                        <a14:foregroundMark x1="52444" y1="75111" x2="60889" y2="60000"/>
                        <a14:foregroundMark x1="60889" y1="60000" x2="36444" y2="38222"/>
                        <a14:foregroundMark x1="36444" y1="38222" x2="43111" y2="24889"/>
                        <a14:foregroundMark x1="43111" y1="24889" x2="57778" y2="26222"/>
                        <a14:foregroundMark x1="57778" y1="26222" x2="62667" y2="23556"/>
                        <a14:foregroundMark x1="61333" y1="83556" x2="63556" y2="50222"/>
                        <a14:foregroundMark x1="63556" y1="50222" x2="59111" y2="44000"/>
                        <a14:foregroundMark x1="67111" y1="25333" x2="58222" y2="16000"/>
                        <a14:foregroundMark x1="58222" y1="16000" x2="58222" y2="16000"/>
                        <a14:foregroundMark x1="30222" y1="84000" x2="29778" y2="72444"/>
                        <a14:foregroundMark x1="19556" y1="74222" x2="19556" y2="74222"/>
                        <a14:foregroundMark x1="22226" y1="82892" x2="31111" y2="90667"/>
                        <a14:foregroundMark x1="31111" y1="90667" x2="53333" y2="93778"/>
                        <a14:foregroundMark x1="61778" y1="94667" x2="75556" y2="84444"/>
                        <a14:foregroundMark x1="76889" y1="81333" x2="78222" y2="50222"/>
                        <a14:foregroundMark x1="76000" y1="51556" x2="61778" y2="41778"/>
                        <a14:foregroundMark x1="64889" y1="40444" x2="73778" y2="46667"/>
                        <a14:foregroundMark x1="76889" y1="28889" x2="75111" y2="14667"/>
                        <a14:foregroundMark x1="75111" y1="14667" x2="65333" y2="6222"/>
                        <a14:foregroundMark x1="65333" y1="6222" x2="48000" y2="6222"/>
                        <a14:foregroundMark x1="75111" y1="15556" x2="79556" y2="23556"/>
                        <a14:foregroundMark x1="78667" y1="22667" x2="78222" y2="32000"/>
                        <a14:foregroundMark x1="78222" y1="33333" x2="58222" y2="33333"/>
                        <a14:foregroundMark x1="41333" y1="59111" x2="27556" y2="57778"/>
                        <a14:foregroundMark x1="27556" y1="57778" x2="22667" y2="44444"/>
                        <a14:foregroundMark x1="22667" y1="44444" x2="21778" y2="22222"/>
                        <a14:foregroundMark x1="20889" y1="16889" x2="20889" y2="21333"/>
                        <a14:foregroundMark x1="20889" y1="18222" x2="34222" y2="6222"/>
                        <a14:foregroundMark x1="20000" y1="37333" x2="22222" y2="50667"/>
                        <a14:foregroundMark x1="22222" y1="50667" x2="25333" y2="54667"/>
                        <a14:foregroundMark x1="19612" y1="79606" x2="21333" y2="67556"/>
                        <a14:backgroundMark x1="16444" y1="80000" x2="16889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2524" y="3539796"/>
            <a:ext cx="2949287" cy="2949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0674A-0BE3-9247-850A-358BE8FDB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097" y="422017"/>
            <a:ext cx="2237509" cy="29559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5FFF59-D7DC-5A41-BE27-FCD2B8EB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85" y="256431"/>
            <a:ext cx="10058400" cy="734568"/>
          </a:xfrm>
        </p:spPr>
        <p:txBody>
          <a:bodyPr>
            <a:normAutofit/>
          </a:bodyPr>
          <a:lstStyle/>
          <a:p>
            <a:r>
              <a:rPr lang="en-NO" dirty="0"/>
              <a:t>Life of Bradley I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108567-498C-CF42-8D56-D2B1054B4A3A}"/>
              </a:ext>
            </a:extLst>
          </p:cNvPr>
          <p:cNvGrpSpPr/>
          <p:nvPr/>
        </p:nvGrpSpPr>
        <p:grpSpPr>
          <a:xfrm>
            <a:off x="6568343" y="7277272"/>
            <a:ext cx="4371089" cy="6858000"/>
            <a:chOff x="3320949" y="-53427"/>
            <a:chExt cx="4371089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6FC7BC-78DE-5D4F-984B-5AFF3607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0949" y="-53427"/>
              <a:ext cx="4371089" cy="68580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/>
              </a:outerShdw>
            </a:effectLst>
          </p:spPr>
        </p:pic>
        <p:pic>
          <p:nvPicPr>
            <p:cNvPr id="18" name="Graphic 17" descr="Close with solid fill">
              <a:extLst>
                <a:ext uri="{FF2B5EF4-FFF2-40B4-BE49-F238E27FC236}">
                  <a16:creationId xmlns:a16="http://schemas.microsoft.com/office/drawing/2014/main" id="{A22B0E8A-34EE-734E-905A-5A4AF00FD49D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110452">
              <a:off x="4136244" y="1398252"/>
              <a:ext cx="3275801" cy="176683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2CBE94-3D43-3647-AD75-CD9095204161}"/>
                </a:ext>
              </a:extLst>
            </p:cNvPr>
            <p:cNvSpPr/>
            <p:nvPr/>
          </p:nvSpPr>
          <p:spPr>
            <a:xfrm rot="975021">
              <a:off x="3861604" y="1705224"/>
              <a:ext cx="360547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22225">
                    <a:solidFill>
                      <a:srgbClr val="3A0300"/>
                    </a:solidFill>
                    <a:prstDash val="solid"/>
                  </a:ln>
                  <a:solidFill>
                    <a:srgbClr val="D1A732"/>
                  </a:solidFill>
                </a:rPr>
                <a:t>BRADLEY</a:t>
              </a:r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7DCF649-AE20-974F-9CE1-E1D2971A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err="1"/>
              <a:t>Champkin</a:t>
            </a:r>
            <a:r>
              <a:rPr lang="en-US" dirty="0"/>
              <a:t>, J. (2010), Bradley Efron. Significance, 7: 178-181. https://</a:t>
            </a:r>
            <a:r>
              <a:rPr lang="en-US" dirty="0" err="1"/>
              <a:t>doi.org</a:t>
            </a:r>
            <a:r>
              <a:rPr lang="en-US" dirty="0"/>
              <a:t>/10.1111/j.1740-9713.2010.00460.x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AFBA7-E916-7B48-ADBC-E038488F870C}"/>
              </a:ext>
            </a:extLst>
          </p:cNvPr>
          <p:cNvSpPr txBox="1"/>
          <p:nvPr/>
        </p:nvSpPr>
        <p:spPr>
          <a:xfrm>
            <a:off x="1249680" y="6536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35013 -0.2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1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68 0.31829 L 3.54167E-6 0 " pathEditMode="relative" rAng="0" ptsTypes="AA">
                                      <p:cBhvr>
                                        <p:cTn id="2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592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87B5A-C4A7-CB42-B30C-EFD35CA22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84" y="1127760"/>
            <a:ext cx="7577215" cy="5473809"/>
          </a:xfrm>
        </p:spPr>
        <p:txBody>
          <a:bodyPr>
            <a:normAutofit/>
          </a:bodyPr>
          <a:lstStyle/>
          <a:p>
            <a:r>
              <a:rPr lang="en-GB" dirty="0"/>
              <a:t>In 1972 he took a sabbatical year at Imperial College. </a:t>
            </a:r>
          </a:p>
          <a:p>
            <a:pPr lvl="1"/>
            <a:r>
              <a:rPr lang="en-GB" dirty="0"/>
              <a:t>Rupert Miller wrote a paper called ‘A Trustworthy </a:t>
            </a:r>
            <a:r>
              <a:rPr lang="en-GB" dirty="0" err="1"/>
              <a:t>Jackknife</a:t>
            </a:r>
            <a:r>
              <a:rPr lang="en-GB" dirty="0"/>
              <a:t>’. </a:t>
            </a:r>
          </a:p>
          <a:p>
            <a:pPr lvl="1"/>
            <a:r>
              <a:rPr lang="en-GB" dirty="0"/>
              <a:t>“Sir David Cox asked me in his pleasant aside manner if I thought there was anything in this </a:t>
            </a:r>
            <a:r>
              <a:rPr lang="en-GB" dirty="0" err="1"/>
              <a:t>jackknife</a:t>
            </a:r>
            <a:r>
              <a:rPr lang="en-GB" dirty="0"/>
              <a:t> business.”</a:t>
            </a:r>
          </a:p>
          <a:p>
            <a:r>
              <a:rPr lang="en-GB" dirty="0"/>
              <a:t>A few years passed before the spark took fire.</a:t>
            </a:r>
          </a:p>
          <a:p>
            <a:pPr lvl="1"/>
            <a:r>
              <a:rPr lang="en-GB" dirty="0"/>
              <a:t>Could throw more and more bits of assumptions away. </a:t>
            </a:r>
          </a:p>
          <a:p>
            <a:pPr lvl="1"/>
            <a:r>
              <a:rPr lang="en-GB" dirty="0"/>
              <a:t>Trouble getting the paper accepted. Annals of Statistics, 1979.</a:t>
            </a:r>
          </a:p>
          <a:p>
            <a:pPr lvl="1"/>
            <a:r>
              <a:rPr lang="en-GB" dirty="0"/>
              <a:t>Same year, presentation in Seattle, Jack Wolfowitz stuck up his hand and said... </a:t>
            </a:r>
          </a:p>
          <a:p>
            <a:r>
              <a:rPr lang="en-GB" dirty="0"/>
              <a:t>Fellow statisticians: bootstrap was not mathematically elegant. </a:t>
            </a:r>
          </a:p>
          <a:p>
            <a:r>
              <a:rPr lang="en-GB" dirty="0"/>
              <a:t>Bootstrap: use the data itself to tell you more about the data.</a:t>
            </a:r>
          </a:p>
          <a:p>
            <a:r>
              <a:rPr lang="en-GB" dirty="0"/>
              <a:t>Controversial and did not become popular straight away.</a:t>
            </a:r>
          </a:p>
          <a:p>
            <a:r>
              <a:rPr lang="en-GB" dirty="0"/>
              <a:t>“Anyway, I spent the next dozen years and dozen papers sorting out bootstraps. Like many things, the first effort is the successful one, everything else is cleaning up afterwards.”</a:t>
            </a:r>
            <a:endParaRPr lang="en-NO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68AB4E-7716-894F-9B12-410EEB51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996" y="559156"/>
            <a:ext cx="1472530" cy="188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95AD98-BC38-6742-BB4D-8C2E64B83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576" y="562125"/>
            <a:ext cx="1547206" cy="188372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24A46DC-451D-6748-A982-D552B7334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85" y="256431"/>
            <a:ext cx="10058400" cy="734568"/>
          </a:xfrm>
        </p:spPr>
        <p:txBody>
          <a:bodyPr>
            <a:normAutofit/>
          </a:bodyPr>
          <a:lstStyle/>
          <a:p>
            <a:r>
              <a:rPr lang="en-NO" dirty="0"/>
              <a:t>Life of Bradley II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2C9E57-B3CE-0440-B0D1-795331362C49}"/>
              </a:ext>
            </a:extLst>
          </p:cNvPr>
          <p:cNvGrpSpPr/>
          <p:nvPr/>
        </p:nvGrpSpPr>
        <p:grpSpPr>
          <a:xfrm>
            <a:off x="8655541" y="2563584"/>
            <a:ext cx="3240985" cy="4148112"/>
            <a:chOff x="8655541" y="2563584"/>
            <a:chExt cx="3240985" cy="41481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6A6A89-1421-4E46-93A1-2D274C5A1B4A}"/>
                </a:ext>
              </a:extLst>
            </p:cNvPr>
            <p:cNvGrpSpPr/>
            <p:nvPr/>
          </p:nvGrpSpPr>
          <p:grpSpPr>
            <a:xfrm>
              <a:off x="8655541" y="2563584"/>
              <a:ext cx="3240985" cy="4148112"/>
              <a:chOff x="8655541" y="2792184"/>
              <a:chExt cx="3240985" cy="414811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715C511-5078-C949-B697-8C611C321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2179" y="4230322"/>
                <a:ext cx="1851369" cy="2709974"/>
              </a:xfrm>
              <a:prstGeom prst="rect">
                <a:avLst/>
              </a:prstGeom>
            </p:spPr>
          </p:pic>
          <p:sp>
            <p:nvSpPr>
              <p:cNvPr id="6" name="Rectangular Callout 5">
                <a:extLst>
                  <a:ext uri="{FF2B5EF4-FFF2-40B4-BE49-F238E27FC236}">
                    <a16:creationId xmlns:a16="http://schemas.microsoft.com/office/drawing/2014/main" id="{84FAA11B-F0E4-C042-AE98-3EE2C3225CBC}"/>
                  </a:ext>
                </a:extLst>
              </p:cNvPr>
              <p:cNvSpPr/>
              <p:nvPr/>
            </p:nvSpPr>
            <p:spPr>
              <a:xfrm>
                <a:off x="8811148" y="2792184"/>
                <a:ext cx="2929772" cy="1242061"/>
              </a:xfrm>
              <a:prstGeom prst="wedgeRectCallout">
                <a:avLst>
                  <a:gd name="adj1" fmla="val -2527"/>
                  <a:gd name="adj2" fmla="val 87968"/>
                </a:avLst>
              </a:prstGeom>
              <a:solidFill>
                <a:schemeClr val="bg2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7E02CD-15C6-F447-86AA-EF25341CF286}"/>
                  </a:ext>
                </a:extLst>
              </p:cNvPr>
              <p:cNvSpPr txBox="1"/>
              <p:nvPr/>
            </p:nvSpPr>
            <p:spPr>
              <a:xfrm>
                <a:off x="8655541" y="2810688"/>
                <a:ext cx="32409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Mr Efron, do you have any theorem? Because there doesn't seem to be any theorem in the paper at all!</a:t>
                </a:r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B3683E1-1844-9A4F-920E-FA17AC4B29C8}"/>
                </a:ext>
              </a:extLst>
            </p:cNvPr>
            <p:cNvGrpSpPr/>
            <p:nvPr/>
          </p:nvGrpSpPr>
          <p:grpSpPr>
            <a:xfrm flipH="1">
              <a:off x="8655541" y="4020188"/>
              <a:ext cx="800525" cy="2015117"/>
              <a:chOff x="8457232" y="4005209"/>
              <a:chExt cx="1120281" cy="2015117"/>
            </a:xfrm>
          </p:grpSpPr>
          <p:pic>
            <p:nvPicPr>
              <p:cNvPr id="17" name="Graphic 16" descr="Raised hand with solid fill">
                <a:extLst>
                  <a:ext uri="{FF2B5EF4-FFF2-40B4-BE49-F238E27FC236}">
                    <a16:creationId xmlns:a16="http://schemas.microsoft.com/office/drawing/2014/main" id="{B5E168CC-2C66-5F4D-A597-8FB93FB7B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252354" flipH="1">
                <a:off x="8695083" y="4005209"/>
                <a:ext cx="882430" cy="88243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16373CA-371F-F643-A218-086372FE91BE}"/>
                  </a:ext>
                </a:extLst>
              </p:cNvPr>
              <p:cNvSpPr/>
              <p:nvPr/>
            </p:nvSpPr>
            <p:spPr>
              <a:xfrm rot="1326990">
                <a:off x="8457232" y="4709686"/>
                <a:ext cx="440004" cy="131064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8259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4E0B5-C262-3044-8251-9BF60BF21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99" y="1562187"/>
            <a:ext cx="7915576" cy="502005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Original name was </a:t>
            </a:r>
            <a:r>
              <a:rPr lang="en-GB" sz="2400" i="1" dirty="0"/>
              <a:t>the combination distribution</a:t>
            </a:r>
            <a:r>
              <a:rPr lang="en-GB" sz="2400" dirty="0"/>
              <a:t>, but …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Needed more competitive name.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Rudolf Erich </a:t>
            </a:r>
            <a:r>
              <a:rPr lang="en-GB" sz="2400" dirty="0" err="1"/>
              <a:t>Raspe’s</a:t>
            </a:r>
            <a:r>
              <a:rPr lang="en-GB" sz="2400" dirty="0"/>
              <a:t> </a:t>
            </a:r>
            <a:r>
              <a:rPr lang="en-GB" sz="2400" i="1" dirty="0"/>
              <a:t>Baron </a:t>
            </a:r>
            <a:r>
              <a:rPr lang="en-GB" sz="2400" i="1" dirty="0" err="1"/>
              <a:t>Münchhausen’s</a:t>
            </a:r>
            <a:r>
              <a:rPr lang="en-GB" sz="2400" i="1" dirty="0"/>
              <a:t>      Narrative of his Marvellous Travels (1785). </a:t>
            </a:r>
            <a:r>
              <a:rPr lang="en-GB" sz="2400" dirty="0"/>
              <a:t>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Improbable tall tales.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Baron saves himself from drowning in a bog by pulling himself out by his bootstraps.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Critique: little known outside Germany/UK. </a:t>
            </a:r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B0452-9A96-CD49-8ABA-57C22FA55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902" y="3137530"/>
            <a:ext cx="1954822" cy="2706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10D1E-1707-514C-8A42-05F889516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9" b="89450" l="4884" r="95698">
                        <a14:foregroundMark x1="86860" y1="28440" x2="88488" y2="39144"/>
                        <a14:foregroundMark x1="93023" y1="63456" x2="93372" y2="66361"/>
                        <a14:foregroundMark x1="94622" y1="77282" x2="94667" y2="77980"/>
                        <a14:foregroundMark x1="94401" y1="73836" x2="94611" y2="77116"/>
                        <a14:foregroundMark x1="94070" y1="68654" x2="94148" y2="69868"/>
                        <a14:foregroundMark x1="93953" y1="14832" x2="95698" y2="10398"/>
                        <a14:foregroundMark x1="4884" y1="81651" x2="4884" y2="81651"/>
                        <a14:backgroundMark x1="24419" y1="94801" x2="24419" y2="94801"/>
                        <a14:backgroundMark x1="24651" y1="94801" x2="33488" y2="94954"/>
                        <a14:backgroundMark x1="33488" y1="94954" x2="36977" y2="94495"/>
                        <a14:backgroundMark x1="93837" y1="80581" x2="93837" y2="80581"/>
                        <a14:backgroundMark x1="93605" y1="80428" x2="93605" y2="82722"/>
                        <a14:backgroundMark x1="93605" y1="82110" x2="94070" y2="79205"/>
                        <a14:backgroundMark x1="94070" y1="78135" x2="94419" y2="80428"/>
                        <a14:backgroundMark x1="94070" y1="78746" x2="94651" y2="85015"/>
                        <a14:backgroundMark x1="94651" y1="84862" x2="94070" y2="78746"/>
                        <a14:backgroundMark x1="93023" y1="76453" x2="93605" y2="69572"/>
                        <a14:backgroundMark x1="93605" y1="70183" x2="93837" y2="72171"/>
                        <a14:backgroundMark x1="93953" y1="69878" x2="94070" y2="73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H="1">
            <a:off x="10211459" y="3607206"/>
            <a:ext cx="2323384" cy="17668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1F7B60-58B7-8E43-BF85-4E391612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9" y="638274"/>
            <a:ext cx="10058400" cy="734568"/>
          </a:xfrm>
        </p:spPr>
        <p:txBody>
          <a:bodyPr>
            <a:noAutofit/>
          </a:bodyPr>
          <a:lstStyle/>
          <a:p>
            <a:r>
              <a:rPr lang="en-NO" sz="4500" dirty="0"/>
              <a:t>Why the name “Bootstrap”?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1CDF250-AB86-8F4C-810F-E3E58F319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354" y="443318"/>
            <a:ext cx="3909645" cy="30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C36029E-7EE4-494F-87B9-1AD98AB26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6" b="79744" l="9900" r="91800">
                        <a14:foregroundMark x1="14900" y1="47308" x2="15700" y2="41667"/>
                        <a14:foregroundMark x1="15700" y1="41667" x2="24300" y2="30641"/>
                        <a14:foregroundMark x1="24300" y1="30513" x2="22600" y2="52308"/>
                        <a14:foregroundMark x1="22600" y1="52308" x2="21600" y2="54872"/>
                        <a14:foregroundMark x1="20400" y1="49231" x2="20400" y2="49231"/>
                        <a14:foregroundMark x1="20400" y1="51923" x2="20400" y2="51923"/>
                        <a14:foregroundMark x1="21800" y1="62949" x2="21800" y2="62949"/>
                        <a14:foregroundMark x1="43900" y1="63718" x2="43900" y2="63718"/>
                        <a14:foregroundMark x1="38100" y1="48590" x2="38100" y2="48590"/>
                        <a14:foregroundMark x1="35800" y1="48718" x2="35800" y2="48718"/>
                        <a14:foregroundMark x1="46500" y1="43974" x2="46500" y2="43974"/>
                        <a14:foregroundMark x1="47900" y1="48590" x2="47900" y2="48590"/>
                        <a14:foregroundMark x1="46500" y1="40256" x2="46500" y2="40256"/>
                        <a14:foregroundMark x1="56700" y1="36410" x2="56700" y2="36410"/>
                        <a14:foregroundMark x1="79800" y1="43974" x2="83900" y2="48974"/>
                        <a14:foregroundMark x1="83900" y1="48974" x2="87300" y2="45897"/>
                        <a14:foregroundMark x1="87300" y1="45897" x2="82900" y2="44103"/>
                        <a14:foregroundMark x1="82900" y1="44103" x2="78800" y2="46026"/>
                        <a14:foregroundMark x1="78800" y1="46026" x2="78200" y2="46026"/>
                        <a14:foregroundMark x1="88400" y1="47821" x2="88400" y2="47821"/>
                        <a14:foregroundMark x1="91800" y1="46923" x2="91800" y2="46923"/>
                        <a14:foregroundMark x1="89100" y1="43077" x2="89100" y2="43077"/>
                        <a14:foregroundMark x1="78800" y1="52692" x2="78800" y2="52692"/>
                        <a14:foregroundMark x1="83000" y1="38590" x2="83000" y2="38590"/>
                        <a14:foregroundMark x1="83000" y1="36282" x2="83000" y2="36282"/>
                        <a14:foregroundMark x1="83300" y1="38077" x2="83300" y2="38077"/>
                        <a14:foregroundMark x1="83000" y1="36795" x2="83000" y2="37821"/>
                        <a14:foregroundMark x1="83900" y1="37564" x2="83300" y2="36667"/>
                        <a14:foregroundMark x1="23900" y1="29103" x2="23900" y2="29103"/>
                        <a14:foregroundMark x1="24100" y1="26795" x2="24100" y2="26795"/>
                        <a14:foregroundMark x1="24400" y1="26923" x2="24500" y2="30513"/>
                        <a14:foregroundMark x1="24000" y1="28718" x2="24100" y2="26923"/>
                        <a14:foregroundMark x1="23900" y1="29487" x2="24700" y2="26154"/>
                        <a14:foregroundMark x1="24700" y1="26667" x2="24700" y2="26667"/>
                        <a14:foregroundMark x1="57000" y1="37051" x2="57600" y2="32564"/>
                        <a14:foregroundMark x1="79200" y1="52308" x2="76300" y2="47949"/>
                        <a14:foregroundMark x1="76300" y1="47949" x2="75500" y2="42308"/>
                        <a14:foregroundMark x1="75500" y1="42308" x2="79000" y2="39487"/>
                        <a14:foregroundMark x1="79000" y1="39487" x2="79000" y2="39487"/>
                        <a14:foregroundMark x1="83587" y1="36538" x2="83634" y2="35897"/>
                        <a14:foregroundMark x1="83400" y1="39103" x2="83587" y2="36538"/>
                        <a14:foregroundMark x1="83915" y1="36538" x2="84100" y2="40256"/>
                        <a14:foregroundMark x1="83883" y1="35897" x2="83915" y2="36538"/>
                        <a14:foregroundMark x1="83258" y1="36026" x2="83183" y2="35647"/>
                        <a14:foregroundMark x1="83360" y1="36538" x2="83258" y2="36026"/>
                        <a14:foregroundMark x1="83595" y1="37720" x2="83360" y2="36538"/>
                        <a14:foregroundMark x1="84100" y1="40256" x2="83599" y2="37737"/>
                        <a14:foregroundMark x1="83000" y1="36667" x2="82900" y2="35897"/>
                        <a14:foregroundMark x1="83000" y1="37692" x2="83933" y2="37040"/>
                        <a14:backgroundMark x1="83700" y1="32179" x2="83400" y2="33333"/>
                        <a14:backgroundMark x1="83900" y1="33462" x2="81800" y2="33974"/>
                        <a14:backgroundMark x1="84500" y1="35897" x2="85000" y2="35897"/>
                        <a14:backgroundMark x1="84800" y1="36538" x2="84800" y2="36538"/>
                        <a14:backgroundMark x1="84700" y1="36538" x2="84700" y2="36538"/>
                        <a14:backgroundMark x1="84900" y1="36282" x2="84900" y2="36282"/>
                        <a14:backgroundMark x1="82500" y1="34487" x2="82500" y2="34487"/>
                        <a14:backgroundMark x1="82500" y1="35128" x2="82500" y2="35128"/>
                        <a14:backgroundMark x1="82700" y1="34615" x2="83100" y2="34103"/>
                        <a14:backgroundMark x1="82400" y1="34359" x2="82400" y2="35256"/>
                        <a14:backgroundMark x1="82800" y1="33846" x2="82500" y2="32308"/>
                        <a14:backgroundMark x1="82600" y1="33590" x2="82200" y2="34359"/>
                        <a14:backgroundMark x1="82200" y1="34359" x2="82200" y2="32179"/>
                        <a14:backgroundMark x1="82300" y1="32949" x2="82300" y2="33462"/>
                        <a14:backgroundMark x1="82600" y1="35897" x2="82600" y2="35897"/>
                        <a14:backgroundMark x1="82600" y1="35128" x2="82600" y2="35128"/>
                        <a14:backgroundMark x1="82600" y1="35769" x2="82600" y2="35769"/>
                        <a14:backgroundMark x1="82600" y1="35769" x2="82800" y2="35513"/>
                        <a14:backgroundMark x1="82600" y1="35897" x2="82600" y2="35897"/>
                        <a14:backgroundMark x1="82600" y1="36026" x2="82600" y2="36026"/>
                        <a14:backgroundMark x1="82600" y1="36026" x2="82600" y2="36026"/>
                        <a14:backgroundMark x1="82600" y1="36026" x2="82600" y2="36026"/>
                        <a14:backgroundMark x1="82800" y1="36154" x2="82800" y2="36154"/>
                        <a14:backgroundMark x1="82800" y1="36154" x2="82800" y2="36154"/>
                        <a14:backgroundMark x1="89700" y1="35128" x2="89700" y2="3512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72" b="11333"/>
          <a:stretch/>
        </p:blipFill>
        <p:spPr>
          <a:xfrm>
            <a:off x="192317" y="-685809"/>
            <a:ext cx="11807366" cy="8229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ADCE3-7A14-9646-B413-9047BC1A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884"/>
            <a:ext cx="12192000" cy="734568"/>
          </a:xfrm>
        </p:spPr>
        <p:txBody>
          <a:bodyPr>
            <a:noAutofit/>
          </a:bodyPr>
          <a:lstStyle/>
          <a:p>
            <a:pPr algn="ctr"/>
            <a:r>
              <a:rPr lang="en-NO" sz="8000" dirty="0"/>
              <a:t>bootstrap</a:t>
            </a:r>
            <a:endParaRPr lang="en-NO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CC4567-B1D3-874D-8669-F024BDF0B82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9714" y="1639066"/>
                <a:ext cx="10672572" cy="5218934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Random 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Observed realizations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Problem: estimate the sampling distribution of a RV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b="0" dirty="0"/>
                  <a:t>, on the basis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pPr lvl="1"/>
                <a:r>
                  <a:rPr lang="en-US" dirty="0"/>
                  <a:t>Parameter of interest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dirty="0"/>
                  <a:t>, e.g., mean, correlation, </a:t>
                </a:r>
                <a:r>
                  <a:rPr lang="en-US" i="1" dirty="0"/>
                  <a:t>et cetera.</a:t>
                </a:r>
              </a:p>
              <a:p>
                <a:pPr lvl="1"/>
                <a:r>
                  <a:rPr lang="en-US" dirty="0"/>
                  <a:t>Estimator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e.g., sample mean, sample correlation, </a:t>
                </a:r>
                <a:r>
                  <a:rPr lang="en-US" i="1" dirty="0"/>
                  <a:t>et cetera</a:t>
                </a:r>
                <a:r>
                  <a:rPr lang="en-US" dirty="0"/>
                  <a:t>.</a:t>
                </a:r>
                <a:endParaRPr lang="en-US" b="0" dirty="0"/>
              </a:p>
              <a:p>
                <a:r>
                  <a:rPr lang="en-US" b="0" dirty="0"/>
                  <a:t>Jackknife estimate the mean and and variance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	</a:t>
                </a:r>
              </a:p>
              <a:p>
                <a:pPr lvl="1"/>
                <a:r>
                  <a:rPr lang="en-US" dirty="0"/>
                  <a:t>Recompute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0" dirty="0"/>
                  <a:t> times, removing one component of X from consideration each time. </a:t>
                </a:r>
              </a:p>
              <a:p>
                <a:pPr lvl="1"/>
                <a:r>
                  <a:rPr lang="en-US" dirty="0"/>
                  <a:t>Second choice: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𝐵𝑖𝑎𝑠</m:t>
                            </m:r>
                          </m:e>
                        </m:acc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√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𝑉𝑎𝑟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b="0" dirty="0"/>
                  <a:t>Bootstrap: </a:t>
                </a:r>
              </a:p>
              <a:p>
                <a:pPr marL="617220" lvl="1" indent="-342900">
                  <a:buFont typeface="+mj-lt"/>
                  <a:buAutoNum type="arabicPeriod"/>
                </a:pPr>
                <a:r>
                  <a:rPr lang="en-US" b="0" dirty="0"/>
                  <a:t>Put 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0" dirty="0"/>
                  <a:t> at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, construct sample probability </a:t>
                </a:r>
                <a:r>
                  <a:rPr lang="en-US" dirty="0"/>
                  <a:t>d</a:t>
                </a:r>
                <a:r>
                  <a:rPr lang="en-US" b="0" dirty="0"/>
                  <a:t>ist</a:t>
                </a:r>
                <a:r>
                  <a:rPr lang="en-US" dirty="0"/>
                  <a:t>ribution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pPr marL="617220" lvl="1" indent="-342900">
                  <a:buFont typeface="+mj-lt"/>
                  <a:buAutoNum type="arabicPeriod"/>
                </a:pPr>
                <a:r>
                  <a:rPr lang="en-US" b="0" dirty="0"/>
                  <a:t>Draw </a:t>
                </a:r>
                <a:r>
                  <a:rPr lang="en-US" b="0" i="1" dirty="0"/>
                  <a:t>bootstrap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, …,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b="0" dirty="0"/>
                  <a:t>,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=1,2,…,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pPr marL="617220" lvl="1" indent="-342900">
                  <a:buFont typeface="+mj-lt"/>
                  <a:buAutoNum type="arabicPeriod"/>
                </a:pPr>
                <a:r>
                  <a:rPr lang="en-US" b="0" dirty="0"/>
                  <a:t>Approximate sampling distribution </a:t>
                </a:r>
                <a:r>
                  <a:rPr lang="en-US" dirty="0"/>
                  <a:t>o</a:t>
                </a:r>
                <a:r>
                  <a:rPr lang="en-US" b="0" dirty="0"/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by the </a:t>
                </a:r>
                <a:r>
                  <a:rPr lang="en-US" b="0" i="1" dirty="0"/>
                  <a:t>bootstrap distribution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CC4567-B1D3-874D-8669-F024BDF0B8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9714" y="1639066"/>
                <a:ext cx="10672572" cy="5218934"/>
              </a:xfrm>
              <a:blipFill>
                <a:blip r:embed="rId4"/>
                <a:stretch>
                  <a:fillRect l="-357" t="-1217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92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943D298-0548-4C7A-870B-7594104F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person standing in front of a large logo&#10;&#10;Description automatically generated with low confidence">
            <a:extLst>
              <a:ext uri="{FF2B5EF4-FFF2-40B4-BE49-F238E27FC236}">
                <a16:creationId xmlns:a16="http://schemas.microsoft.com/office/drawing/2014/main" id="{F7162FF0-403E-0D44-9872-EC59FCCEA9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74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F7B26C5-D249-4988-B86B-5A3D9E7B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0" y="0"/>
            <a:ext cx="12188952" cy="6858000"/>
          </a:xfrm>
          <a:prstGeom prst="rect">
            <a:avLst/>
          </a:prstGeom>
          <a:blipFill dpi="0" rotWithShape="1">
            <a:blip r:embed="rId4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B61AD-692B-2D4F-8A99-1E9E7993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8" y="295656"/>
            <a:ext cx="10058400" cy="780288"/>
          </a:xfrm>
        </p:spPr>
        <p:txBody>
          <a:bodyPr>
            <a:normAutofit fontScale="90000"/>
          </a:bodyPr>
          <a:lstStyle/>
          <a:p>
            <a:r>
              <a:rPr lang="en-US" dirty="0"/>
              <a:t>The three methods of Bootstrap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86F457-48FB-F341-BB0B-34F80973E9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0318" y="1222248"/>
                <a:ext cx="11529282" cy="5464633"/>
              </a:xfrm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100" dirty="0"/>
                  <a:t>Direct theoretical calculation: </a:t>
                </a:r>
              </a:p>
              <a:p>
                <a:pPr lvl="1"/>
                <a:r>
                  <a:rPr lang="en-US" sz="2100" dirty="0"/>
                  <a:t>Derive the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100" dirty="0"/>
                  <a:t> directly.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100" dirty="0"/>
                  <a:t>Monte Carlo approximation to the bootstrap distribution:</a:t>
                </a:r>
              </a:p>
              <a:p>
                <a:pPr lvl="1"/>
                <a:r>
                  <a:rPr lang="en-US" sz="2100" dirty="0"/>
                  <a:t>Repeated realizations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100" b="0" dirty="0"/>
                  <a:t> are generated by taking random samples of size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00" b="0" dirty="0"/>
                  <a:t>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100" b="0" dirty="0"/>
              </a:p>
              <a:p>
                <a:pPr lvl="1"/>
                <a:r>
                  <a:rPr lang="en-US" sz="2100" b="0" dirty="0"/>
                  <a:t>Create histogram of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∗1</m:t>
                            </m:r>
                          </m:sup>
                        </m:s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p>
                        </m:s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100" dirty="0"/>
                  <a:t>, where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100" dirty="0"/>
                  <a:t> is the num. of bootstrap repetitions.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100" dirty="0"/>
                  <a:t>Taylor series expansion methods (or the </a:t>
                </a:r>
                <a:r>
                  <a:rPr lang="en-US" sz="2100" i="1" dirty="0"/>
                  <a:t>delta method</a:t>
                </a:r>
                <a:r>
                  <a:rPr lang="en-US" sz="2100" dirty="0"/>
                  <a:t>):</a:t>
                </a:r>
              </a:p>
              <a:p>
                <a:pPr lvl="1"/>
                <a:r>
                  <a:rPr lang="en-US" sz="2100" dirty="0"/>
                  <a:t>Approximate the mean and variance of bootstrap distribution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100" dirty="0"/>
                  <a:t>.</a:t>
                </a:r>
              </a:p>
              <a:p>
                <a:pPr lvl="1"/>
                <a:r>
                  <a:rPr lang="en-US" sz="2100" dirty="0"/>
                  <a:t>The same as using the </a:t>
                </a:r>
                <a:r>
                  <a:rPr lang="en-US" sz="2100" dirty="0" err="1"/>
                  <a:t>Jaeckel’s</a:t>
                </a:r>
                <a:r>
                  <a:rPr lang="en-US" sz="2100" dirty="0"/>
                  <a:t> </a:t>
                </a:r>
                <a:r>
                  <a:rPr lang="en-US" sz="2100" i="1" dirty="0"/>
                  <a:t>infinitesimal jackknife. </a:t>
                </a:r>
              </a:p>
              <a:p>
                <a:pPr lvl="2"/>
                <a:r>
                  <a:rPr lang="en-US" sz="2100" dirty="0"/>
                  <a:t>Differs only in detail from Tukey’s jackknife.</a:t>
                </a:r>
              </a:p>
              <a:p>
                <a:pPr marL="548640" lvl="2" indent="0">
                  <a:buNone/>
                </a:pPr>
                <a:endParaRPr lang="en-US" sz="2100" dirty="0"/>
              </a:p>
              <a:p>
                <a:pPr marL="0" indent="0">
                  <a:buNone/>
                </a:pPr>
                <a:r>
                  <a:rPr lang="en-US" sz="2100" dirty="0"/>
                  <a:t>Personal perception: </a:t>
                </a:r>
              </a:p>
              <a:p>
                <a:r>
                  <a:rPr lang="en-US" sz="2100" dirty="0"/>
                  <a:t>Today, mostly the second is used due to easy access to fast computers. (?)</a:t>
                </a:r>
              </a:p>
              <a:p>
                <a:pPr marL="0" indent="0">
                  <a:buNone/>
                </a:pPr>
                <a:endParaRPr lang="en-US" sz="2100" dirty="0"/>
              </a:p>
              <a:p>
                <a:pPr marL="0" indent="0">
                  <a:buNone/>
                </a:pPr>
                <a:endParaRPr lang="en-US" sz="2100" i="1" dirty="0"/>
              </a:p>
              <a:p>
                <a:pPr lvl="1"/>
                <a:endParaRPr lang="en-US" sz="21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86F457-48FB-F341-BB0B-34F80973E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0318" y="1222248"/>
                <a:ext cx="11529282" cy="5464633"/>
              </a:xfrm>
              <a:blipFill>
                <a:blip r:embed="rId5"/>
                <a:stretch>
                  <a:fillRect l="-660" t="-1160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6FDAED0-8B04-4181-B3D3-EA0A93C66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1B6F0D-567B-4CFA-BF50-79FDAC6EB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CE5D194-0A7E-49A6-B737-F71C1B396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4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943D298-0548-4C7A-870B-7594104F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hand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42955E84-8727-F94F-9DD0-2B8EDF6F4B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7B26C5-D249-4988-B86B-5A3D9E7B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0" y="0"/>
            <a:ext cx="12188952" cy="6858000"/>
          </a:xfrm>
          <a:prstGeom prst="rect">
            <a:avLst/>
          </a:prstGeom>
          <a:blipFill dpi="0" rotWithShape="1">
            <a:blip r:embed="rId6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3B66B-D5D2-2D4C-AC60-32EDC4B6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88" y="252986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D88BD3FB-4FBD-5D4D-BD98-B14FF28FAD7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95528" y="1709927"/>
                <a:ext cx="11370564" cy="4976953"/>
              </a:xfrm>
            </p:spPr>
            <p:txBody>
              <a:bodyPr vert="horz" lIns="91440" tIns="45720" rIns="91440" bIns="45720" rtlCol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Consider  </a:t>
                </a:r>
                <a14:m>
                  <m:oMath xmlns:m="http://schemas.openxmlformats.org/officeDocument/2006/math"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sSub>
                      <m:sSub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sub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𝐵𝑒𝑟𝑛𝑜𝑢𝑙𝑙𝑖</m:t>
                    </m:r>
                    <m:d>
                      <m:d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Parameter of interest: </a:t>
                </a:r>
                <a14:m>
                  <m:oMath xmlns:m="http://schemas.openxmlformats.org/officeDocument/2006/math"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lim>
                        </m:limLow>
                      </m:fName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=1)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Random variable of interest: </a:t>
                </a:r>
                <a14:m>
                  <m:oMath xmlns:m="http://schemas.openxmlformats.org/officeDocument/2006/math"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nb-NO" sz="20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nb-NO" sz="2000" i="1" dirty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2000" i="1" dirty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nb-NO" sz="2000" i="1" dirty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Observed </a:t>
                </a:r>
                <a14:m>
                  <m:oMath xmlns:m="http://schemas.openxmlformats.org/officeDocument/2006/math"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,  bootstrap sample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Sup>
                          <m:sSubSupPr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1,  </m:t>
                            </m:r>
                            <m: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with</m:t>
                            </m:r>
                            <m: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prob</m:t>
                            </m:r>
                            <m: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  </m:t>
                            </m:r>
                            <m:acc>
                              <m:accPr>
                                <m:chr m:val="̅"/>
                                <m:ctrlP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d>
                              <m:dPr>
                                <m:ctrlP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nb-NO" sz="20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nb-NO" sz="20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</m:e>
                            </m:d>
                          </m:e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&amp;0, </m:t>
                            </m:r>
                            <m: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with</m:t>
                            </m:r>
                            <m: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prob</m:t>
                            </m:r>
                            <m: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  </m:t>
                            </m:r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acc>
                              <m:accPr>
                                <m:chr m:val="̅"/>
                                <m:ctrlP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 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Standard binomial results: </a:t>
                </a:r>
              </a:p>
              <a:p>
                <a:pPr marL="1028700" lvl="1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nb-NO" sz="2000" i="1" dirty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i="1" dirty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p>
                        <m: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sz="20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nb-NO" sz="20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𝐵𝑖𝑛</m:t>
                    </m:r>
                    <m:d>
                      <m:dPr>
                        <m:ctrlP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nb-NO" sz="20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acc>
                          <m:accPr>
                            <m:chr m:val="̅"/>
                            <m:ctrlPr>
                              <a:rPr lang="nb-NO" sz="2000" i="1" dirty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i="1" dirty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,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d>
                      <m:d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nb-NO" sz="2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d>
                          <m:dPr>
                            <m:ctrlPr>
                              <a:rPr lang="nb-NO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sz="200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acc>
                              <m:accPr>
                                <m:chr m:val="̅"/>
                                <m:ctrlP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nb-NO" sz="20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nb-NO" sz="2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  <m:r>
                      <a:rPr lang="nb-NO" sz="2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028700" lvl="1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*-notation indicate probability calculation relating to dist.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nb-NO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fixed.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D88BD3FB-4FBD-5D4D-BD98-B14FF28FAD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95528" y="1709927"/>
                <a:ext cx="11370564" cy="4976953"/>
              </a:xfrm>
              <a:blipFill>
                <a:blip r:embed="rId7"/>
                <a:stretch>
                  <a:fillRect l="-557" b="-7888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46FDAED0-8B04-4181-B3D3-EA0A93C66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1B6F0D-567B-4CFA-BF50-79FDAC6EB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E5D194-0A7E-49A6-B737-F71C1B396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9B2715-1661-AD42-891A-04F897C9BD83}"/>
              </a:ext>
            </a:extLst>
          </p:cNvPr>
          <p:cNvGrpSpPr/>
          <p:nvPr/>
        </p:nvGrpSpPr>
        <p:grpSpPr>
          <a:xfrm>
            <a:off x="3664436" y="0"/>
            <a:ext cx="4631451" cy="6858000"/>
            <a:chOff x="3780274" y="0"/>
            <a:chExt cx="4631451" cy="6858000"/>
          </a:xfrm>
        </p:grpSpPr>
        <p:pic>
          <p:nvPicPr>
            <p:cNvPr id="17" name="Picture 16" descr="Old woman holding sign smiling">
              <a:extLst>
                <a:ext uri="{FF2B5EF4-FFF2-40B4-BE49-F238E27FC236}">
                  <a16:creationId xmlns:a16="http://schemas.microsoft.com/office/drawing/2014/main" id="{47C721BA-1127-BA44-ADE7-8672915F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80274" y="0"/>
              <a:ext cx="4631451" cy="68580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479AE2-BA57-0547-9F5D-2DDC4DD5B92A}"/>
                </a:ext>
              </a:extLst>
            </p:cNvPr>
            <p:cNvSpPr/>
            <p:nvPr/>
          </p:nvSpPr>
          <p:spPr>
            <a:xfrm rot="-120000">
              <a:off x="4025343" y="1928165"/>
              <a:ext cx="4135217" cy="21236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Can the computer do the job for us?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34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0E441B-617E-3343-8C28-B51FC2901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297" r="1" b="2079"/>
          <a:stretch/>
        </p:blipFill>
        <p:spPr>
          <a:xfrm>
            <a:off x="3344" y="3509433"/>
            <a:ext cx="4646726" cy="3348566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id="{881BB01C-2DAE-48BD-8E81-DAE2E1BC4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714C5-24AE-D847-8778-1FE5AA14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8" y="0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/>
              <a:t>estimating the median</a:t>
            </a:r>
          </a:p>
        </p:txBody>
      </p:sp>
      <p:pic>
        <p:nvPicPr>
          <p:cNvPr id="20" name="Picture 4" descr="Toy plastic numbers">
            <a:extLst>
              <a:ext uri="{FF2B5EF4-FFF2-40B4-BE49-F238E27FC236}">
                <a16:creationId xmlns:a16="http://schemas.microsoft.com/office/drawing/2014/main" id="{9EE24E33-B84C-44D7-991C-77511BF68A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" r="8572" b="-3"/>
          <a:stretch/>
        </p:blipFill>
        <p:spPr>
          <a:xfrm>
            <a:off x="3344" y="10"/>
            <a:ext cx="4646726" cy="33485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FA0F7-D852-0D44-A3AD-1C9CC0E13C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70109" y="1269693"/>
                <a:ext cx="6730276" cy="5588306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</a:rPr>
                  <a:t>Skip this section.</a:t>
                </a:r>
              </a:p>
              <a:p>
                <a:r>
                  <a:rPr lang="en-US" sz="1800" dirty="0"/>
                  <a:t>Demonstrate how to compute the bootstrap distribution using Method 1 and 2.</a:t>
                </a:r>
              </a:p>
              <a:p>
                <a:r>
                  <a:rPr lang="en-US" sz="1800" dirty="0"/>
                  <a:t>Compare with known asymptotic properties, which bootstrap approaches.</a:t>
                </a:r>
              </a:p>
              <a:p>
                <a:r>
                  <a:rPr lang="en-US" sz="1800" dirty="0"/>
                  <a:t>Compare with standard jackknife, which is asymptotically inconsistent.</a:t>
                </a:r>
              </a:p>
              <a:p>
                <a:r>
                  <a:rPr lang="en-US" sz="1800" dirty="0"/>
                  <a:t>Consider extra steps to take if </a:t>
                </a:r>
                <a14:m>
                  <m:oMath xmlns:m="http://schemas.openxmlformats.org/officeDocument/2006/math">
                    <m:r>
                      <a:rPr lang="nb-NO" sz="1800" b="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1800" dirty="0"/>
                  <a:t> is symmetric, reflect the observations.</a:t>
                </a:r>
              </a:p>
              <a:p>
                <a:r>
                  <a:rPr lang="en-US" sz="1800" dirty="0"/>
                  <a:t>Add moderate smoothness to </a:t>
                </a:r>
                <a14:m>
                  <m:oMath xmlns:m="http://schemas.openxmlformats.org/officeDocument/2006/math">
                    <m:r>
                      <a:rPr lang="nb-NO" sz="1800" b="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1800" dirty="0"/>
                  <a:t> when </a:t>
                </a:r>
                <a14:m>
                  <m:oMath xmlns:m="http://schemas.openxmlformats.org/officeDocument/2006/math">
                    <m:r>
                      <a:rPr lang="nb-NO" sz="1800" b="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 is continuous. “Window” around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800" b="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sz="18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sz="1800" b="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Simulation study: </a:t>
                </a:r>
                <a14:m>
                  <m:oMath xmlns:m="http://schemas.openxmlformats.org/officeDocument/2006/math">
                    <m:r>
                      <a:rPr lang="nb-NO" sz="1800" b="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nb-NO" sz="1800" b="0" i="1">
                        <a:latin typeface="Cambria Math" panose="02040503050406030204" pitchFamily="18" charset="0"/>
                      </a:rPr>
                      <m:t>=13, </m:t>
                    </m:r>
                    <m:sSub>
                      <m:sSubPr>
                        <m:ctrlPr>
                          <a:rPr lang="nb-NO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800" b="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nb-NO" sz="18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nb-NO" sz="1800" b="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nb-NO" sz="1800" b="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nb-NO" sz="18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1800" b="0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b-NO" sz="1800" b="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nb-NO" sz="1800" b="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nb-NO" sz="1800" b="0" i="1">
                        <a:latin typeface="Cambria Math" panose="02040503050406030204" pitchFamily="18" charset="0"/>
                      </a:rPr>
                      <m:t>=1,2,…,</m:t>
                    </m:r>
                    <m:r>
                      <a:rPr lang="nb-NO" sz="1800" b="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nb-NO" sz="1800" b="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dirty="0"/>
                  <a:t>Method 2.  </a:t>
                </a:r>
              </a:p>
              <a:p>
                <a:pPr lvl="1"/>
                <a:r>
                  <a:rPr lang="en-US" dirty="0"/>
                  <a:t>Simplest form of bootstrap, just as good as symmetric and smoothed. All overshoots true value.</a:t>
                </a:r>
              </a:p>
              <a:p>
                <a:pPr lvl="1"/>
                <a:r>
                  <a:rPr lang="en-US" dirty="0"/>
                  <a:t>Could be different for other </a:t>
                </a:r>
                <a14:m>
                  <m:oMath xmlns:m="http://schemas.openxmlformats.org/officeDocument/2006/math">
                    <m:r>
                      <a:rPr lang="nb-NO" b="0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nb-NO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b="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nb-NO" b="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b-NO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nb-NO" b="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0FA0F7-D852-0D44-A3AD-1C9CC0E13C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0109" y="1269693"/>
                <a:ext cx="6730276" cy="5588306"/>
              </a:xfrm>
              <a:blipFill>
                <a:blip r:embed="rId6"/>
                <a:stretch>
                  <a:fillRect l="-377" t="-680" r="-56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27">
            <a:extLst>
              <a:ext uri="{FF2B5EF4-FFF2-40B4-BE49-F238E27FC236}">
                <a16:creationId xmlns:a16="http://schemas.microsoft.com/office/drawing/2014/main" id="{AD55FF18-1979-4730-A345-E74E328F0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F8381C4-0751-4A6E-BFF7-48DF67BFA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F7320C1D-D7A9-4392-B3B6-ACEF193A8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4507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{661B1BA7-561E-6B43-8B2A-8AD0E4BB9DF7}tf10001070</Template>
  <TotalTime>10201</TotalTime>
  <Words>2597</Words>
  <Application>Microsoft Macintosh PowerPoint</Application>
  <PresentationFormat>Widescreen</PresentationFormat>
  <Paragraphs>205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Brush Script MT</vt:lpstr>
      <vt:lpstr>Apple Chancery</vt:lpstr>
      <vt:lpstr>Apple Chancery</vt:lpstr>
      <vt:lpstr>Arial</vt:lpstr>
      <vt:lpstr>Calibri</vt:lpstr>
      <vt:lpstr>Cambria Math</vt:lpstr>
      <vt:lpstr>Rockwell</vt:lpstr>
      <vt:lpstr>Rockwell Condensed</vt:lpstr>
      <vt:lpstr>Rockwell Extra Bold</vt:lpstr>
      <vt:lpstr>Wingdings</vt:lpstr>
      <vt:lpstr>Wood Type</vt:lpstr>
      <vt:lpstr>Bootstrap</vt:lpstr>
      <vt:lpstr>Who is  Bradley  Efron?</vt:lpstr>
      <vt:lpstr>Life of Bradley I</vt:lpstr>
      <vt:lpstr>Life of Bradley II</vt:lpstr>
      <vt:lpstr>Why the name “Bootstrap”?</vt:lpstr>
      <vt:lpstr>bootstrap</vt:lpstr>
      <vt:lpstr>The three methods of Bootstrap</vt:lpstr>
      <vt:lpstr>Example</vt:lpstr>
      <vt:lpstr>estimating the median</vt:lpstr>
      <vt:lpstr>Error rate: Discriminant analysis I</vt:lpstr>
      <vt:lpstr>Error rate: Discriminant analysis II</vt:lpstr>
      <vt:lpstr>Error rate: Discriminant analysis III</vt:lpstr>
      <vt:lpstr>Relationship with the jackknife</vt:lpstr>
      <vt:lpstr>Wilcoxon’s statistics</vt:lpstr>
      <vt:lpstr>Regression model</vt:lpstr>
      <vt:lpstr>Efron’s Other remarks</vt:lpstr>
      <vt:lpstr>Remark B – invariance</vt:lpstr>
      <vt:lpstr>Remark K –   Parametric bootstrap</vt:lpstr>
      <vt:lpstr>PowerPoint Presentation</vt:lpstr>
      <vt:lpstr>“I believe I have more trouble understanding things than most people. I really don't have a good mind for technical detail. I get confused easily and I am always working things over in my mind to try to simplify them. I wish there were more simplifications.”    </vt:lpstr>
      <vt:lpstr>Citations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Bootstrap Methods</dc:title>
  <dc:creator>Lars Henry Berge Olsen</dc:creator>
  <cp:lastModifiedBy>Lars Henry Berge Olsen</cp:lastModifiedBy>
  <cp:revision>12</cp:revision>
  <dcterms:created xsi:type="dcterms:W3CDTF">2021-10-14T06:49:21Z</dcterms:created>
  <dcterms:modified xsi:type="dcterms:W3CDTF">2021-10-21T08:50:39Z</dcterms:modified>
</cp:coreProperties>
</file>