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315" r:id="rId3"/>
    <p:sldId id="316" r:id="rId4"/>
    <p:sldId id="319" r:id="rId5"/>
    <p:sldId id="324" r:id="rId6"/>
    <p:sldId id="326" r:id="rId7"/>
    <p:sldId id="327" r:id="rId8"/>
    <p:sldId id="328" r:id="rId9"/>
    <p:sldId id="329" r:id="rId10"/>
    <p:sldId id="330" r:id="rId11"/>
    <p:sldId id="335" r:id="rId12"/>
    <p:sldId id="333" r:id="rId13"/>
    <p:sldId id="336" r:id="rId14"/>
    <p:sldId id="337" r:id="rId15"/>
    <p:sldId id="338" r:id="rId16"/>
    <p:sldId id="331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9" r:id="rId26"/>
    <p:sldId id="350" r:id="rId27"/>
    <p:sldId id="351" r:id="rId28"/>
    <p:sldId id="352" r:id="rId29"/>
    <p:sldId id="353" r:id="rId30"/>
  </p:sldIdLst>
  <p:sldSz cx="9906000" cy="6858000" type="A4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8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33"/>
    <a:srgbClr val="008000"/>
    <a:srgbClr val="CC0000"/>
    <a:srgbClr val="800000"/>
    <a:srgbClr val="990000"/>
    <a:srgbClr val="0000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5" autoAdjust="0"/>
  </p:normalViewPr>
  <p:slideViewPr>
    <p:cSldViewPr snapToGrid="0" showGuides="1">
      <p:cViewPr varScale="1">
        <p:scale>
          <a:sx n="87" d="100"/>
          <a:sy n="87" d="100"/>
        </p:scale>
        <p:origin x="1290" y="90"/>
      </p:cViewPr>
      <p:guideLst>
        <p:guide orient="horz" pos="2818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3.wmf"/><Relationship Id="rId1" Type="http://schemas.openxmlformats.org/officeDocument/2006/relationships/image" Target="../media/image34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70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64.wmf"/><Relationship Id="rId4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2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9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nb-NO" altLang="nb-NO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endParaRPr lang="nb-NO" altLang="nb-NO"/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nb-NO" altLang="nb-NO"/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fld id="{5B887D2A-FFF8-4CE0-95BE-27884FC0002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00430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nb-NO" altLang="nb-NO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endParaRPr lang="nb-NO" altLang="nb-NO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513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/>
            </a:lvl1pPr>
          </a:lstStyle>
          <a:p>
            <a:endParaRPr lang="nb-NO" altLang="nb-NO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68" tIns="47334" rIns="94668" bIns="4733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/>
            </a:lvl1pPr>
          </a:lstStyle>
          <a:p>
            <a:fld id="{475F7DA6-1338-4D80-9EC2-26F1A97D62D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81446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7DA6-1338-4D80-9EC2-26F1A97D62DE}" type="slidenum">
              <a:rPr lang="en-US" altLang="nb-NO" smtClean="0"/>
              <a:pPr/>
              <a:t>1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7381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84D9F-FA04-4A9B-837F-A3F4369D58C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95498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5B23B-2B24-4358-95BF-3EE6B34E201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3830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3B482-186A-450D-8DFC-3A8649F9FC3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74698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F1B78-728D-44EA-B1FF-B6C179141F3F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24120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7AD74-AC8A-4735-9819-276F9CFCD4D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65591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3D2F2-6131-402A-B97D-73F2063DDFF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68563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3938588"/>
            <a:ext cx="43815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E92E1-A5B9-4BA0-BC86-C23CC3D81D5F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1554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1966D-5F77-454F-9C52-59F1C5FCDB9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487234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3AC75-B523-4D75-9DE5-ED41A78145C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3668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9ABC0-7668-46EE-939D-B1B18B08974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42333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08CD2-E7E1-4075-92A2-A2CBF99EFB0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40255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A68E4-38B9-4645-8A66-DE5CF1AA37A7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28220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DE866-6424-49A4-B212-674E159B646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118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8B416-F3E0-4717-8308-ECC032680AC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817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C37D0-6396-43A2-A05F-B0E5DDC280A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5278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8833F-5C76-4591-BB6C-07593F23405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14895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40197-5C84-45C7-A992-9D8B78F5B03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48504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D9CFC534-BA67-4F70-A30F-B598A07BB13D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2.bin"/><Relationship Id="rId10" Type="http://schemas.openxmlformats.org/officeDocument/2006/relationships/image" Target="../media/image73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8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4361" y="380537"/>
            <a:ext cx="7800975" cy="2160588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nb-NO" altLang="nb-NO" sz="3600" b="1" dirty="0" smtClean="0">
                <a:solidFill>
                  <a:srgbClr val="000099"/>
                </a:solidFill>
              </a:rPr>
              <a:t>MAT0100V</a:t>
            </a:r>
            <a:br>
              <a:rPr lang="nb-NO" altLang="nb-NO" sz="3600" b="1" dirty="0" smtClean="0">
                <a:solidFill>
                  <a:srgbClr val="000099"/>
                </a:solidFill>
              </a:rPr>
            </a:br>
            <a:r>
              <a:rPr lang="nb-NO" altLang="nb-NO" sz="3200" b="1" dirty="0" smtClean="0">
                <a:solidFill>
                  <a:srgbClr val="000099"/>
                </a:solidFill>
              </a:rPr>
              <a:t>Sannsynlighetsregning og kombinatorikk</a:t>
            </a:r>
            <a:endParaRPr lang="en-GB" altLang="nb-NO" sz="3200" b="1" dirty="0" smtClean="0">
              <a:solidFill>
                <a:srgbClr val="000099"/>
              </a:solidFill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50975" y="4804671"/>
            <a:ext cx="6934200" cy="1152525"/>
          </a:xfrm>
        </p:spPr>
        <p:txBody>
          <a:bodyPr/>
          <a:lstStyle/>
          <a:p>
            <a:pPr eaLnBrk="1" hangingPunct="1"/>
            <a:r>
              <a:rPr lang="nb-NO" altLang="nb-NO" sz="2000" dirty="0" smtClean="0"/>
              <a:t>Ørnulf Borgan</a:t>
            </a:r>
          </a:p>
          <a:p>
            <a:pPr eaLnBrk="1" hangingPunct="1"/>
            <a:r>
              <a:rPr lang="nb-NO" altLang="nb-NO" sz="2000" dirty="0" smtClean="0"/>
              <a:t>Matematisk institutt</a:t>
            </a:r>
          </a:p>
          <a:p>
            <a:pPr eaLnBrk="1" hangingPunct="1"/>
            <a:r>
              <a:rPr lang="nb-NO" altLang="nb-NO" sz="2000" dirty="0" smtClean="0"/>
              <a:t>Universitetet i Oslo</a:t>
            </a:r>
          </a:p>
          <a:p>
            <a:pPr eaLnBrk="1" hangingPunct="1"/>
            <a:endParaRPr lang="nb-NO" altLang="nb-NO" dirty="0" smtClean="0"/>
          </a:p>
          <a:p>
            <a:pPr eaLnBrk="1" hangingPunct="1"/>
            <a:endParaRPr lang="en-GB" altLang="nb-NO" dirty="0" smtClean="0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762002" y="2854987"/>
            <a:ext cx="850174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b-NO" altLang="nb-NO" sz="2800" b="1" i="0" dirty="0" smtClean="0">
                <a:solidFill>
                  <a:srgbClr val="CC0000"/>
                </a:solidFill>
              </a:rPr>
              <a:t>Betinget sannsynlighet og uavhengige hendelser</a:t>
            </a:r>
          </a:p>
          <a:p>
            <a:pPr algn="ctr" eaLnBrk="1" hangingPunct="1"/>
            <a:r>
              <a:rPr lang="nb-NO" altLang="nb-NO" sz="2800" b="1" i="0" dirty="0" smtClean="0">
                <a:solidFill>
                  <a:srgbClr val="CC0000"/>
                </a:solidFill>
              </a:rPr>
              <a:t>Produktsetningen</a:t>
            </a:r>
          </a:p>
          <a:p>
            <a:pPr algn="ctr" eaLnBrk="1" hangingPunct="1"/>
            <a:r>
              <a:rPr lang="nb-NO" altLang="nb-NO" sz="2800" b="1" i="0" dirty="0" smtClean="0">
                <a:solidFill>
                  <a:srgbClr val="CC0000"/>
                </a:solidFill>
              </a:rPr>
              <a:t>Total sannsynlighet og </a:t>
            </a:r>
            <a:r>
              <a:rPr lang="nb-NO" altLang="nb-NO" sz="2800" b="1" i="0" dirty="0" err="1" smtClean="0">
                <a:solidFill>
                  <a:srgbClr val="CC0000"/>
                </a:solidFill>
              </a:rPr>
              <a:t>Bayes</a:t>
            </a:r>
            <a:r>
              <a:rPr lang="nb-NO" altLang="nb-NO" sz="2800" b="1" i="0" dirty="0" smtClean="0">
                <a:solidFill>
                  <a:srgbClr val="CC0000"/>
                </a:solidFill>
              </a:rPr>
              <a:t>' setning</a:t>
            </a:r>
            <a:endParaRPr lang="en-GB" altLang="nb-NO" sz="2800" b="1" i="0" dirty="0">
              <a:solidFill>
                <a:srgbClr val="CC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84D9F-FA04-4A9B-837F-A3F4369D58C3}" type="slidenum">
              <a:rPr lang="en-US" altLang="nb-NO" smtClean="0"/>
              <a:pPr/>
              <a:t>1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9" name="Rectangle 13"/>
          <p:cNvSpPr>
            <a:spLocks noChangeArrowheads="1"/>
          </p:cNvSpPr>
          <p:nvPr/>
        </p:nvSpPr>
        <p:spPr bwMode="auto">
          <a:xfrm>
            <a:off x="478894" y="708770"/>
            <a:ext cx="84407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nb-NO" altLang="nb-NO" sz="2800" i="0" dirty="0"/>
              <a:t>Hva betyr det egentlig at den betingede sannsynligheten er 4/5 = 80% for at det første kortet er rødt gitt at det andre er svart?</a:t>
            </a:r>
          </a:p>
        </p:txBody>
      </p:sp>
      <p:sp>
        <p:nvSpPr>
          <p:cNvPr id="214032" name="Rectangle 16"/>
          <p:cNvSpPr>
            <a:spLocks noChangeArrowheads="1"/>
          </p:cNvSpPr>
          <p:nvPr/>
        </p:nvSpPr>
        <p:spPr bwMode="auto">
          <a:xfrm>
            <a:off x="436362" y="2432730"/>
            <a:ext cx="9079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nb-NO" altLang="nb-NO" sz="2800" i="0" dirty="0"/>
              <a:t>Husk at </a:t>
            </a:r>
            <a:r>
              <a:rPr lang="nb-NO" altLang="nb-NO" sz="2800" dirty="0"/>
              <a:t>sannsynlighet er</a:t>
            </a:r>
            <a:r>
              <a:rPr lang="nb-NO" altLang="nb-NO" sz="2800" i="0" dirty="0"/>
              <a:t> </a:t>
            </a:r>
            <a:r>
              <a:rPr lang="nb-NO" altLang="nb-NO" sz="2800" dirty="0"/>
              <a:t>relativ frekvens i det lange løp</a:t>
            </a:r>
          </a:p>
        </p:txBody>
      </p:sp>
      <p:sp>
        <p:nvSpPr>
          <p:cNvPr id="214033" name="Rectangle 17"/>
          <p:cNvSpPr>
            <a:spLocks noChangeArrowheads="1"/>
          </p:cNvSpPr>
          <p:nvPr/>
        </p:nvSpPr>
        <p:spPr bwMode="auto">
          <a:xfrm>
            <a:off x="512562" y="3213100"/>
            <a:ext cx="8191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b-NO" altLang="nb-NO" sz="2800" i="0"/>
              <a:t>  At </a:t>
            </a:r>
            <a:r>
              <a:rPr lang="nb-NO" altLang="nb-NO" sz="2800"/>
              <a:t>P</a:t>
            </a:r>
            <a:r>
              <a:rPr lang="nb-NO" altLang="nb-NO" sz="2800" i="0"/>
              <a:t>(</a:t>
            </a:r>
            <a:r>
              <a:rPr lang="nb-NO" altLang="nb-NO" sz="2800"/>
              <a:t>A</a:t>
            </a:r>
            <a:r>
              <a:rPr lang="nb-NO" altLang="nb-NO" sz="2800" i="0"/>
              <a:t>) = 2/3 betyr at det første kortet vil  </a:t>
            </a:r>
          </a:p>
          <a:p>
            <a:pPr eaLnBrk="1" hangingPunct="1"/>
            <a:r>
              <a:rPr lang="nb-NO" altLang="nb-NO" sz="2800" i="0"/>
              <a:t>   være rødt ca 2/3 av gangene i det lange løp </a:t>
            </a:r>
          </a:p>
        </p:txBody>
      </p:sp>
      <p:sp>
        <p:nvSpPr>
          <p:cNvPr id="214034" name="Rectangle 18"/>
          <p:cNvSpPr>
            <a:spLocks noChangeArrowheads="1"/>
          </p:cNvSpPr>
          <p:nvPr/>
        </p:nvSpPr>
        <p:spPr bwMode="auto">
          <a:xfrm>
            <a:off x="512562" y="4365625"/>
            <a:ext cx="81915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b-NO" altLang="nb-NO" sz="2800" i="0" dirty="0"/>
              <a:t>  At 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                        </a:t>
            </a:r>
            <a:r>
              <a:rPr lang="nb-NO" altLang="nb-NO" sz="2800" i="0" dirty="0" smtClean="0"/>
              <a:t>betyr </a:t>
            </a:r>
            <a:r>
              <a:rPr lang="nb-NO" altLang="nb-NO" sz="2800" i="0" dirty="0"/>
              <a:t>at </a:t>
            </a:r>
            <a:r>
              <a:rPr lang="nb-NO" altLang="nb-NO" sz="2800" dirty="0">
                <a:solidFill>
                  <a:srgbClr val="CC0000"/>
                </a:solidFill>
              </a:rPr>
              <a:t>hvis vi bare teller </a:t>
            </a:r>
          </a:p>
          <a:p>
            <a:pPr eaLnBrk="1" hangingPunct="1"/>
            <a:r>
              <a:rPr lang="nb-NO" altLang="nb-NO" sz="2800" dirty="0">
                <a:solidFill>
                  <a:srgbClr val="CC0000"/>
                </a:solidFill>
              </a:rPr>
              <a:t>   med de gangene der det andre kortet er </a:t>
            </a:r>
          </a:p>
          <a:p>
            <a:pPr eaLnBrk="1" hangingPunct="1"/>
            <a:r>
              <a:rPr lang="nb-NO" altLang="nb-NO" sz="2800" dirty="0">
                <a:solidFill>
                  <a:srgbClr val="CC0000"/>
                </a:solidFill>
              </a:rPr>
              <a:t>   svart,</a:t>
            </a:r>
            <a:r>
              <a:rPr lang="nb-NO" altLang="nb-NO" sz="2800" i="0" dirty="0"/>
              <a:t> så vil det første kortet være rødt </a:t>
            </a:r>
          </a:p>
          <a:p>
            <a:pPr eaLnBrk="1" hangingPunct="1"/>
            <a:r>
              <a:rPr lang="nb-NO" altLang="nb-NO" sz="2800" i="0" dirty="0"/>
              <a:t>   </a:t>
            </a:r>
            <a:r>
              <a:rPr lang="nb-NO" altLang="nb-NO" sz="2800" i="0" dirty="0" err="1"/>
              <a:t>ca</a:t>
            </a:r>
            <a:r>
              <a:rPr lang="nb-NO" altLang="nb-NO" sz="2800" i="0" dirty="0"/>
              <a:t> 4/5 </a:t>
            </a:r>
            <a:r>
              <a:rPr lang="nb-NO" altLang="nb-NO" sz="2800" dirty="0">
                <a:solidFill>
                  <a:srgbClr val="CC0000"/>
                </a:solidFill>
              </a:rPr>
              <a:t>av disse gangene</a:t>
            </a:r>
            <a:r>
              <a:rPr lang="nb-NO" altLang="nb-NO" sz="2800" i="0" dirty="0"/>
              <a:t> i det lange løp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368035"/>
              </p:ext>
            </p:extLst>
          </p:nvPr>
        </p:nvGraphicFramePr>
        <p:xfrm>
          <a:off x="1403833" y="4435021"/>
          <a:ext cx="22780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2" name="Equation" r:id="rId3" imgW="1002960" imgH="203040" progId="Equation.DSMT4">
                  <p:embed/>
                </p:oleObj>
              </mc:Choice>
              <mc:Fallback>
                <p:oleObj name="Equation" r:id="rId3" imgW="1002960" imgH="203040" progId="Equation.DSMT4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833" y="4435021"/>
                        <a:ext cx="227806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10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9" grpId="0"/>
      <p:bldP spid="214032" grpId="0"/>
      <p:bldP spid="214033" grpId="0"/>
      <p:bldP spid="2140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Rectangle 2"/>
          <p:cNvSpPr>
            <a:spLocks noGrp="1" noChangeArrowheads="1"/>
          </p:cNvSpPr>
          <p:nvPr>
            <p:ph type="title"/>
          </p:nvPr>
        </p:nvSpPr>
        <p:spPr>
          <a:xfrm>
            <a:off x="88618" y="199795"/>
            <a:ext cx="6330950" cy="1143000"/>
          </a:xfrm>
        </p:spPr>
        <p:txBody>
          <a:bodyPr/>
          <a:lstStyle/>
          <a:p>
            <a:pPr eaLnBrk="1" hangingPunct="1"/>
            <a:r>
              <a:rPr lang="nb-NO" altLang="nb-NO" sz="3600" b="1" dirty="0" smtClean="0">
                <a:solidFill>
                  <a:srgbClr val="000099"/>
                </a:solidFill>
              </a:rPr>
              <a:t>Produktsetningen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1208088" y="1377983"/>
            <a:ext cx="795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Definisjon av betinget sannsynlighet: </a:t>
            </a:r>
          </a:p>
        </p:txBody>
      </p:sp>
      <p:graphicFrame>
        <p:nvGraphicFramePr>
          <p:cNvPr id="219141" name="Object 5"/>
          <p:cNvGraphicFramePr>
            <a:graphicFrameLocks noChangeAspect="1"/>
          </p:cNvGraphicFramePr>
          <p:nvPr/>
        </p:nvGraphicFramePr>
        <p:xfrm>
          <a:off x="2278063" y="4125913"/>
          <a:ext cx="48482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6" name="Equation" r:id="rId3" imgW="1663560" imgH="203040" progId="Equation.DSMT4">
                  <p:embed/>
                </p:oleObj>
              </mc:Choice>
              <mc:Fallback>
                <p:oleObj name="Equation" r:id="rId3" imgW="166356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4125913"/>
                        <a:ext cx="48482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1909763" y="3933825"/>
            <a:ext cx="5929312" cy="8636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graphicFrame>
        <p:nvGraphicFramePr>
          <p:cNvPr id="2191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508838"/>
              </p:ext>
            </p:extLst>
          </p:nvPr>
        </p:nvGraphicFramePr>
        <p:xfrm>
          <a:off x="2325688" y="1986144"/>
          <a:ext cx="319405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7" name="Equation" r:id="rId5" imgW="1295280" imgH="419040" progId="Equation.DSMT4">
                  <p:embed/>
                </p:oleObj>
              </mc:Choice>
              <mc:Fallback>
                <p:oleObj name="Equation" r:id="rId5" imgW="129528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1986144"/>
                        <a:ext cx="319405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1264609" y="3197225"/>
            <a:ext cx="7958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Denne gir </a:t>
            </a:r>
            <a:r>
              <a:rPr lang="nb-NO" altLang="nb-NO" sz="2800" dirty="0">
                <a:solidFill>
                  <a:srgbClr val="CC0000"/>
                </a:solidFill>
              </a:rPr>
              <a:t>produktsetningen:</a:t>
            </a:r>
            <a:r>
              <a:rPr lang="nb-NO" altLang="nb-NO" sz="2800" i="0" dirty="0"/>
              <a:t> </a:t>
            </a:r>
          </a:p>
        </p:txBody>
      </p:sp>
      <p:graphicFrame>
        <p:nvGraphicFramePr>
          <p:cNvPr id="219145" name="Object 9"/>
          <p:cNvGraphicFramePr>
            <a:graphicFrameLocks noChangeAspect="1"/>
          </p:cNvGraphicFramePr>
          <p:nvPr/>
        </p:nvGraphicFramePr>
        <p:xfrm>
          <a:off x="2322513" y="5853113"/>
          <a:ext cx="48482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8" name="Equation" r:id="rId7" imgW="1663560" imgH="203040" progId="Equation.DSMT4">
                  <p:embed/>
                </p:oleObj>
              </mc:Choice>
              <mc:Fallback>
                <p:oleObj name="Equation" r:id="rId7" imgW="166356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5853113"/>
                        <a:ext cx="48482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46" name="Text Box 10"/>
          <p:cNvSpPr txBox="1">
            <a:spLocks noChangeArrowheads="1"/>
          </p:cNvSpPr>
          <p:nvPr/>
        </p:nvSpPr>
        <p:spPr bwMode="auto">
          <a:xfrm>
            <a:off x="1255000" y="5214938"/>
            <a:ext cx="795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Tilsvarende: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11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2" grpId="0" animBg="1"/>
      <p:bldP spid="219144" grpId="0" build="allAtOnce"/>
      <p:bldP spid="21914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Rectangle 2"/>
          <p:cNvSpPr>
            <a:spLocks noChangeArrowheads="1"/>
          </p:cNvSpPr>
          <p:nvPr/>
        </p:nvSpPr>
        <p:spPr bwMode="auto">
          <a:xfrm>
            <a:off x="271463" y="3409815"/>
            <a:ext cx="38227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739775" y="70790"/>
            <a:ext cx="81915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>
                <a:solidFill>
                  <a:srgbClr val="008000"/>
                </a:solidFill>
              </a:rPr>
              <a:t>Eksempel </a:t>
            </a:r>
            <a:r>
              <a:rPr lang="nb-NO" altLang="nb-NO" sz="2800" i="0" dirty="0" smtClean="0">
                <a:solidFill>
                  <a:srgbClr val="008000"/>
                </a:solidFill>
              </a:rPr>
              <a:t>4.6</a:t>
            </a:r>
            <a:r>
              <a:rPr lang="nb-NO" altLang="nb-NO" sz="2800" i="0" dirty="0">
                <a:solidFill>
                  <a:srgbClr val="008000"/>
                </a:solidFill>
              </a:rPr>
              <a:t>:</a:t>
            </a:r>
            <a:r>
              <a:rPr lang="nb-NO" altLang="nb-NO" sz="2800" i="0" dirty="0"/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nb-NO" altLang="nb-NO" sz="2800" i="0" dirty="0"/>
              <a:t>En klasse med 11 jenter og 14 gutter skal velge medlem og varamedlem til elevrådet</a:t>
            </a:r>
          </a:p>
        </p:txBody>
      </p:sp>
      <p:sp>
        <p:nvSpPr>
          <p:cNvPr id="39946" name="Text Box 4"/>
          <p:cNvSpPr txBox="1">
            <a:spLocks noChangeArrowheads="1"/>
          </p:cNvSpPr>
          <p:nvPr/>
        </p:nvSpPr>
        <p:spPr bwMode="auto">
          <a:xfrm>
            <a:off x="1440142" y="5060387"/>
            <a:ext cx="46815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751996" y="1550191"/>
            <a:ext cx="86598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nb-NO" altLang="nb-NO" sz="2800" i="0" dirty="0"/>
              <a:t>Ingen vil stille, så det trekkes lodd</a:t>
            </a:r>
          </a:p>
          <a:p>
            <a:pPr eaLnBrk="1" hangingPunct="1">
              <a:spcBef>
                <a:spcPts val="0"/>
              </a:spcBef>
            </a:pPr>
            <a:r>
              <a:rPr lang="nb-NO" altLang="nb-NO" sz="2800" i="0" dirty="0"/>
              <a:t>Hva er sannsynligheten for at to gutter blir valgt?</a:t>
            </a:r>
          </a:p>
        </p:txBody>
      </p:sp>
      <p:graphicFrame>
        <p:nvGraphicFramePr>
          <p:cNvPr id="217094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681923887"/>
              </p:ext>
            </p:extLst>
          </p:nvPr>
        </p:nvGraphicFramePr>
        <p:xfrm>
          <a:off x="878167" y="4109702"/>
          <a:ext cx="55546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44" name="Equation" r:id="rId3" imgW="2082600" imgH="203040" progId="Equation.DSMT4">
                  <p:embed/>
                </p:oleObj>
              </mc:Choice>
              <mc:Fallback>
                <p:oleObj name="Equation" r:id="rId3" imgW="20826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167" y="4109702"/>
                        <a:ext cx="55546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819150" y="2613253"/>
            <a:ext cx="873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dirty="0"/>
              <a:t>A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«gutt </a:t>
            </a:r>
            <a:r>
              <a:rPr lang="nb-NO" altLang="nb-NO" sz="2800" i="0" dirty="0"/>
              <a:t>blir </a:t>
            </a:r>
            <a:r>
              <a:rPr lang="nb-NO" altLang="nb-NO" sz="2800" i="0" dirty="0" smtClean="0"/>
              <a:t>medlem»      </a:t>
            </a:r>
            <a:r>
              <a:rPr lang="nb-NO" altLang="nb-NO" sz="2800" dirty="0" smtClean="0"/>
              <a:t>B</a:t>
            </a:r>
            <a:r>
              <a:rPr lang="nb-NO" altLang="nb-NO" sz="2800" i="0" dirty="0" smtClean="0"/>
              <a:t> </a:t>
            </a:r>
            <a:r>
              <a:rPr lang="nb-NO" altLang="nb-NO" sz="2800" i="0" dirty="0"/>
              <a:t>= </a:t>
            </a:r>
            <a:r>
              <a:rPr lang="nb-NO" altLang="nb-NO" sz="2800" i="0" dirty="0" smtClean="0"/>
              <a:t>«gutt </a:t>
            </a:r>
            <a:r>
              <a:rPr lang="nb-NO" altLang="nb-NO" sz="2800" i="0" dirty="0"/>
              <a:t>blir </a:t>
            </a:r>
            <a:r>
              <a:rPr lang="nb-NO" altLang="nb-NO" sz="2800" i="0" dirty="0" smtClean="0"/>
              <a:t>varamedlem» </a:t>
            </a:r>
            <a:endParaRPr lang="nb-NO" altLang="nb-NO" sz="2800" i="0" dirty="0"/>
          </a:p>
        </p:txBody>
      </p:sp>
      <p:graphicFrame>
        <p:nvGraphicFramePr>
          <p:cNvPr id="2170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880306"/>
              </p:ext>
            </p:extLst>
          </p:nvPr>
        </p:nvGraphicFramePr>
        <p:xfrm>
          <a:off x="1373667" y="3136473"/>
          <a:ext cx="15970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45" name="Equation" r:id="rId5" imgW="647640" imgH="317160" progId="Equation.DSMT4">
                  <p:embed/>
                </p:oleObj>
              </mc:Choice>
              <mc:Fallback>
                <p:oleObj name="Equation" r:id="rId5" imgW="647640" imgH="317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667" y="3136473"/>
                        <a:ext cx="15970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259670"/>
              </p:ext>
            </p:extLst>
          </p:nvPr>
        </p:nvGraphicFramePr>
        <p:xfrm>
          <a:off x="5183913" y="3162625"/>
          <a:ext cx="20669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46" name="Equation" r:id="rId7" imgW="838080" imgH="317160" progId="Equation.DSMT4">
                  <p:embed/>
                </p:oleObj>
              </mc:Choice>
              <mc:Fallback>
                <p:oleObj name="Equation" r:id="rId7" imgW="838080" imgH="317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913" y="3162625"/>
                        <a:ext cx="20669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658641"/>
              </p:ext>
            </p:extLst>
          </p:nvPr>
        </p:nvGraphicFramePr>
        <p:xfrm>
          <a:off x="2092604" y="4807573"/>
          <a:ext cx="26019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47" name="Equation" r:id="rId9" imgW="1054080" imgH="203040" progId="Equation.DSMT4">
                  <p:embed/>
                </p:oleObj>
              </mc:Choice>
              <mc:Fallback>
                <p:oleObj name="Equation" r:id="rId9" imgW="105408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604" y="4807573"/>
                        <a:ext cx="26019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532276"/>
              </p:ext>
            </p:extLst>
          </p:nvPr>
        </p:nvGraphicFramePr>
        <p:xfrm>
          <a:off x="4722198" y="4650890"/>
          <a:ext cx="25050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48" name="Equation" r:id="rId11" imgW="1015920" imgH="317160" progId="Equation.DSMT4">
                  <p:embed/>
                </p:oleObj>
              </mc:Choice>
              <mc:Fallback>
                <p:oleObj name="Equation" r:id="rId11" imgW="1015920" imgH="3171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198" y="4650890"/>
                        <a:ext cx="25050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71674" y="5577040"/>
            <a:ext cx="8191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nb-NO" altLang="nb-NO" sz="2400" i="0" dirty="0" smtClean="0">
                <a:solidFill>
                  <a:srgbClr val="0070C0"/>
                </a:solidFill>
              </a:rPr>
              <a:t>Merk at vi også kan løse oppgaven ved å se på hvor mange måter vi kan trekke to elever og på hvor mange           måter vi kan trekke to gutter (eksempel 3.2)</a:t>
            </a:r>
            <a:endParaRPr lang="nb-NO" altLang="nb-NO" sz="2400" i="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D2F2-6131-402A-B97D-73F2063DDFF5}" type="slidenum">
              <a:rPr lang="en-US" altLang="nb-NO" smtClean="0"/>
              <a:pPr/>
              <a:t>12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allAtOnce"/>
      <p:bldP spid="217093" grpId="0" build="allAtOnce"/>
      <p:bldP spid="217095" grpId="0" build="allAtOnce"/>
      <p:bldP spid="1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165" name="Object 5"/>
          <p:cNvGraphicFramePr>
            <a:graphicFrameLocks noChangeAspect="1"/>
          </p:cNvGraphicFramePr>
          <p:nvPr/>
        </p:nvGraphicFramePr>
        <p:xfrm>
          <a:off x="1706563" y="1557338"/>
          <a:ext cx="25908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2" name="Equation" r:id="rId3" imgW="888840" imgH="203040" progId="Equation.DSMT4">
                  <p:embed/>
                </p:oleObj>
              </mc:Choice>
              <mc:Fallback>
                <p:oleObj name="Equation" r:id="rId3" imgW="88884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1557338"/>
                        <a:ext cx="259080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1052513" y="765175"/>
            <a:ext cx="7958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i="0" dirty="0"/>
              <a:t>Produktsetningen for tre </a:t>
            </a:r>
            <a:r>
              <a:rPr lang="nb-NO" altLang="nb-NO" i="0" dirty="0" smtClean="0"/>
              <a:t>hendelser:</a:t>
            </a:r>
            <a:endParaRPr lang="nb-NO" altLang="nb-NO" i="0" dirty="0"/>
          </a:p>
        </p:txBody>
      </p:sp>
      <p:graphicFrame>
        <p:nvGraphicFramePr>
          <p:cNvPr id="2201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99645"/>
              </p:ext>
            </p:extLst>
          </p:nvPr>
        </p:nvGraphicFramePr>
        <p:xfrm>
          <a:off x="2474913" y="2407065"/>
          <a:ext cx="46259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3" name="Equation" r:id="rId5" imgW="1587240" imgH="203040" progId="Equation.DSMT4">
                  <p:embed/>
                </p:oleObj>
              </mc:Choice>
              <mc:Fallback>
                <p:oleObj name="Equation" r:id="rId5" imgW="158724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2407065"/>
                        <a:ext cx="46259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1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307805"/>
              </p:ext>
            </p:extLst>
          </p:nvPr>
        </p:nvGraphicFramePr>
        <p:xfrm>
          <a:off x="2510648" y="3312354"/>
          <a:ext cx="55149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4" name="Equation" r:id="rId7" imgW="1892160" imgH="203040" progId="Equation.DSMT4">
                  <p:embed/>
                </p:oleObj>
              </mc:Choice>
              <mc:Fallback>
                <p:oleObj name="Equation" r:id="rId7" imgW="189216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0648" y="3312354"/>
                        <a:ext cx="551497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74" name="Text Box 14"/>
          <p:cNvSpPr txBox="1">
            <a:spLocks noChangeArrowheads="1"/>
          </p:cNvSpPr>
          <p:nvPr/>
        </p:nvSpPr>
        <p:spPr bwMode="auto">
          <a:xfrm>
            <a:off x="1052513" y="4325477"/>
            <a:ext cx="79581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i="0" dirty="0"/>
              <a:t>Produktsetningen gjelder på tilsvarende måte for fire og flere </a:t>
            </a:r>
            <a:r>
              <a:rPr lang="nb-NO" altLang="nb-NO" i="0" dirty="0" smtClean="0"/>
              <a:t>hendelser</a:t>
            </a:r>
            <a:endParaRPr lang="nb-NO" altLang="nb-NO" i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13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8" grpId="0" build="allAtOnce"/>
      <p:bldP spid="22017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271463" y="4005263"/>
            <a:ext cx="38227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739775" y="476250"/>
            <a:ext cx="8191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>
                <a:solidFill>
                  <a:srgbClr val="008000"/>
                </a:solidFill>
              </a:rPr>
              <a:t>Eksempel </a:t>
            </a:r>
            <a:r>
              <a:rPr lang="nb-NO" altLang="nb-NO" sz="2800" i="0" dirty="0" smtClean="0">
                <a:solidFill>
                  <a:srgbClr val="008000"/>
                </a:solidFill>
              </a:rPr>
              <a:t>4.7</a:t>
            </a:r>
            <a:r>
              <a:rPr lang="nb-NO" altLang="nb-NO" sz="2800" i="0" dirty="0">
                <a:solidFill>
                  <a:srgbClr val="008000"/>
                </a:solidFill>
              </a:rPr>
              <a:t>:</a:t>
            </a:r>
            <a:r>
              <a:rPr lang="nb-NO" altLang="nb-NO" sz="2800" i="0" dirty="0"/>
              <a:t> </a:t>
            </a:r>
          </a:p>
          <a:p>
            <a:pPr eaLnBrk="1" hangingPunct="1"/>
            <a:r>
              <a:rPr lang="nb-NO" altLang="nb-NO" sz="2800" i="0" dirty="0"/>
              <a:t>Etter offentlig statistikk er </a:t>
            </a:r>
            <a:r>
              <a:rPr lang="nb-NO" altLang="nb-NO" sz="2800" i="0" dirty="0" smtClean="0"/>
              <a:t>sannsynligheten:</a:t>
            </a:r>
            <a:endParaRPr lang="nb-NO" altLang="nb-NO" sz="2800" i="0" dirty="0"/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1833563" y="5294313"/>
            <a:ext cx="46815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974725" y="1528763"/>
            <a:ext cx="8659813" cy="148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nb-NO" altLang="nb-NO" sz="2800" i="0" dirty="0"/>
              <a:t> </a:t>
            </a:r>
            <a:r>
              <a:rPr lang="nb-NO" altLang="nb-NO" sz="2400" i="0" dirty="0" smtClean="0"/>
              <a:t>95% </a:t>
            </a:r>
            <a:r>
              <a:rPr lang="nb-NO" altLang="nb-NO" sz="2400" i="0" dirty="0"/>
              <a:t>for at 65 år gammel kvinne skal bli minst 70 år</a:t>
            </a: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nb-NO" altLang="nb-NO" sz="2400" i="0" dirty="0"/>
              <a:t> </a:t>
            </a:r>
            <a:r>
              <a:rPr lang="nb-NO" altLang="nb-NO" sz="2400" i="0" dirty="0" smtClean="0"/>
              <a:t>92% </a:t>
            </a:r>
            <a:r>
              <a:rPr lang="nb-NO" altLang="nb-NO" sz="2400" i="0" dirty="0"/>
              <a:t>for at 70 år gammel kvinne skal bli minst 75 år</a:t>
            </a: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nb-NO" altLang="nb-NO" sz="2400" i="0" dirty="0"/>
              <a:t> </a:t>
            </a:r>
            <a:r>
              <a:rPr lang="nb-NO" altLang="nb-NO" sz="2400" i="0" dirty="0" smtClean="0"/>
              <a:t>87% </a:t>
            </a:r>
            <a:r>
              <a:rPr lang="nb-NO" altLang="nb-NO" sz="2400" i="0" dirty="0"/>
              <a:t>for at 75 år gammel kvinne skal bli minst 80 år</a:t>
            </a:r>
            <a:endParaRPr lang="nb-NO" altLang="nb-NO" sz="2800" i="0" dirty="0"/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819150" y="3213100"/>
            <a:ext cx="8737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/>
              <a:t>Hva er sannsynligheten for at 65 år gammel kvinne skal bli minst 80 år?     </a:t>
            </a: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819150" y="4354513"/>
            <a:ext cx="87376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 dirty="0"/>
              <a:t>Tar for oss 65 år gammel kvinne: </a:t>
            </a:r>
          </a:p>
          <a:p>
            <a:pPr eaLnBrk="1" hangingPunct="1">
              <a:spcBef>
                <a:spcPct val="30000"/>
              </a:spcBef>
            </a:pPr>
            <a:r>
              <a:rPr lang="nb-NO" altLang="nb-NO" sz="2800" dirty="0"/>
              <a:t>	A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«kvinnen </a:t>
            </a:r>
            <a:r>
              <a:rPr lang="nb-NO" altLang="nb-NO" sz="2800" i="0" dirty="0"/>
              <a:t>blir minst 70 </a:t>
            </a:r>
            <a:r>
              <a:rPr lang="nb-NO" altLang="nb-NO" sz="2800" i="0" dirty="0" smtClean="0"/>
              <a:t>år»</a:t>
            </a:r>
            <a:endParaRPr lang="nb-NO" altLang="nb-NO" sz="2800" i="0" dirty="0"/>
          </a:p>
          <a:p>
            <a:pPr eaLnBrk="1" hangingPunct="1">
              <a:spcBef>
                <a:spcPct val="30000"/>
              </a:spcBef>
            </a:pPr>
            <a:r>
              <a:rPr lang="nb-NO" altLang="nb-NO" sz="2800" dirty="0"/>
              <a:t>	B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«kvinnen </a:t>
            </a:r>
            <a:r>
              <a:rPr lang="nb-NO" altLang="nb-NO" sz="2800" i="0" dirty="0"/>
              <a:t>blir minst 75 </a:t>
            </a:r>
            <a:r>
              <a:rPr lang="nb-NO" altLang="nb-NO" sz="2800" i="0" dirty="0" smtClean="0"/>
              <a:t>år»</a:t>
            </a:r>
            <a:endParaRPr lang="nb-NO" altLang="nb-NO" sz="2800" i="0" dirty="0"/>
          </a:p>
          <a:p>
            <a:pPr eaLnBrk="1" hangingPunct="1">
              <a:spcBef>
                <a:spcPct val="30000"/>
              </a:spcBef>
            </a:pPr>
            <a:r>
              <a:rPr lang="nb-NO" altLang="nb-NO" sz="2800" dirty="0"/>
              <a:t>	C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«kvinnen </a:t>
            </a:r>
            <a:r>
              <a:rPr lang="nb-NO" altLang="nb-NO" sz="2800" i="0" dirty="0"/>
              <a:t>blir minst 80 </a:t>
            </a:r>
            <a:r>
              <a:rPr lang="nb-NO" altLang="nb-NO" sz="2800" i="0" dirty="0" smtClean="0"/>
              <a:t>år»</a:t>
            </a:r>
            <a:endParaRPr lang="nb-NO" altLang="nb-NO" sz="2800" i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D2F2-6131-402A-B97D-73F2063DDFF5}" type="slidenum">
              <a:rPr lang="en-US" altLang="nb-NO" smtClean="0"/>
              <a:pPr/>
              <a:t>14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allAtOnce"/>
      <p:bldP spid="221189" grpId="0" build="allAtOnce"/>
      <p:bldP spid="221191" grpId="0" build="allAtOnce"/>
      <p:bldP spid="22119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2" name="Rectangle 2"/>
          <p:cNvSpPr>
            <a:spLocks noChangeArrowheads="1"/>
          </p:cNvSpPr>
          <p:nvPr/>
        </p:nvSpPr>
        <p:spPr bwMode="auto">
          <a:xfrm>
            <a:off x="271463" y="4005263"/>
            <a:ext cx="38227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1052513" y="333375"/>
            <a:ext cx="8191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/>
              <a:t>Opplysningene gir:</a:t>
            </a: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1833563" y="6145213"/>
            <a:ext cx="46815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1443038" y="981075"/>
            <a:ext cx="4992687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nb-NO" altLang="nb-NO" sz="2800" i="0" dirty="0"/>
              <a:t> P(A)=</a:t>
            </a:r>
            <a:r>
              <a:rPr lang="nb-NO" altLang="nb-NO" sz="2800" i="0" dirty="0" smtClean="0"/>
              <a:t>0.95</a:t>
            </a:r>
            <a:endParaRPr lang="nb-NO" altLang="nb-NO" sz="2800" i="0" dirty="0"/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nb-NO" altLang="nb-NO" sz="2800" i="0" dirty="0"/>
              <a:t> P(B | A) = </a:t>
            </a:r>
            <a:r>
              <a:rPr lang="nb-NO" altLang="nb-NO" sz="2800" i="0" dirty="0" smtClean="0"/>
              <a:t>0.92</a:t>
            </a:r>
            <a:endParaRPr lang="nb-NO" altLang="nb-NO" sz="2800" i="0" dirty="0"/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nb-NO" altLang="nb-NO" sz="2800" i="0" dirty="0"/>
              <a:t> P(C | A     B) = </a:t>
            </a:r>
            <a:r>
              <a:rPr lang="nb-NO" altLang="nb-NO" sz="2800" i="0" dirty="0" smtClean="0"/>
              <a:t>0.87</a:t>
            </a:r>
            <a:endParaRPr lang="nb-NO" altLang="nb-NO" sz="2800" i="0" dirty="0"/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1130300" y="3006725"/>
            <a:ext cx="7412038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/>
              <a:t>Hvis kvinnen blir minst 80 år, blir hun også minst 70 år og minst 75 år</a:t>
            </a:r>
          </a:p>
          <a:p>
            <a:pPr eaLnBrk="1" hangingPunct="1">
              <a:spcBef>
                <a:spcPct val="30000"/>
              </a:spcBef>
            </a:pPr>
            <a:r>
              <a:rPr lang="nb-NO" altLang="nb-NO" sz="2800" i="0"/>
              <a:t>Derfor er     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 flipV="1">
            <a:off x="2824163" y="2085975"/>
            <a:ext cx="544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800" i="0"/>
              <a:t>U</a:t>
            </a:r>
            <a:endParaRPr lang="en-US" altLang="nb-NO" sz="2800" i="0"/>
          </a:p>
        </p:txBody>
      </p:sp>
      <p:graphicFrame>
        <p:nvGraphicFramePr>
          <p:cNvPr id="222217" name="Object 9"/>
          <p:cNvGraphicFramePr>
            <a:graphicFrameLocks noChangeAspect="1"/>
          </p:cNvGraphicFramePr>
          <p:nvPr/>
        </p:nvGraphicFramePr>
        <p:xfrm>
          <a:off x="1489075" y="4805363"/>
          <a:ext cx="400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3" name="Equation" r:id="rId3" imgW="1422360" imgH="203040" progId="Equation.DSMT4">
                  <p:embed/>
                </p:oleObj>
              </mc:Choice>
              <mc:Fallback>
                <p:oleObj name="Equation" r:id="rId3" imgW="142236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4805363"/>
                        <a:ext cx="4000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9" name="Object 11"/>
          <p:cNvGraphicFramePr>
            <a:graphicFrameLocks noChangeAspect="1"/>
          </p:cNvGraphicFramePr>
          <p:nvPr/>
        </p:nvGraphicFramePr>
        <p:xfrm>
          <a:off x="2557463" y="5453063"/>
          <a:ext cx="52927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4" name="Equation" r:id="rId5" imgW="1892160" imgH="203040" progId="Equation.DSMT4">
                  <p:embed/>
                </p:oleObj>
              </mc:Choice>
              <mc:Fallback>
                <p:oleObj name="Equation" r:id="rId5" imgW="189216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5453063"/>
                        <a:ext cx="52927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70700"/>
              </p:ext>
            </p:extLst>
          </p:nvPr>
        </p:nvGraphicFramePr>
        <p:xfrm>
          <a:off x="5486647" y="4806471"/>
          <a:ext cx="28892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5" name="Equation" r:id="rId7" imgW="1015920" imgH="203040" progId="Equation.DSMT4">
                  <p:embed/>
                </p:oleObj>
              </mc:Choice>
              <mc:Fallback>
                <p:oleObj name="Equation" r:id="rId7" imgW="101592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647" y="4806471"/>
                        <a:ext cx="28892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483314"/>
              </p:ext>
            </p:extLst>
          </p:nvPr>
        </p:nvGraphicFramePr>
        <p:xfrm>
          <a:off x="2539786" y="6100763"/>
          <a:ext cx="46212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6" name="Equation" r:id="rId9" imgW="1523880" imgH="177480" progId="Equation.DSMT4">
                  <p:embed/>
                </p:oleObj>
              </mc:Choice>
              <mc:Fallback>
                <p:oleObj name="Equation" r:id="rId9" imgW="152388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786" y="6100763"/>
                        <a:ext cx="4621213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93274"/>
              </p:ext>
            </p:extLst>
          </p:nvPr>
        </p:nvGraphicFramePr>
        <p:xfrm>
          <a:off x="2708159" y="4007181"/>
          <a:ext cx="26193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7" name="Equation" r:id="rId11" imgW="939600" imgH="177480" progId="Equation.DSMT4">
                  <p:embed/>
                </p:oleObj>
              </mc:Choice>
              <mc:Fallback>
                <p:oleObj name="Equation" r:id="rId11" imgW="93960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159" y="4007181"/>
                        <a:ext cx="26193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D2F2-6131-402A-B97D-73F2063DDFF5}" type="slidenum">
              <a:rPr lang="en-US" altLang="nb-NO" smtClean="0"/>
              <a:pPr/>
              <a:t>15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allAtOnce"/>
      <p:bldP spid="222213" grpId="0" build="allAtOnce"/>
      <p:bldP spid="222214" grpId="0" build="allAtOnce"/>
      <p:bldP spid="2222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322704" y="493717"/>
            <a:ext cx="8832850" cy="1143000"/>
          </a:xfrm>
        </p:spPr>
        <p:txBody>
          <a:bodyPr/>
          <a:lstStyle/>
          <a:p>
            <a:pPr eaLnBrk="1" hangingPunct="1"/>
            <a:r>
              <a:rPr lang="nb-NO" altLang="nb-NO" sz="3600" b="1" dirty="0" smtClean="0">
                <a:solidFill>
                  <a:srgbClr val="000099"/>
                </a:solidFill>
              </a:rPr>
              <a:t>Avhengige og uavhengige hendelser</a:t>
            </a:r>
          </a:p>
        </p:txBody>
      </p:sp>
      <p:sp>
        <p:nvSpPr>
          <p:cNvPr id="215068" name="Rectangle 28"/>
          <p:cNvSpPr>
            <a:spLocks noChangeArrowheads="1"/>
          </p:cNvSpPr>
          <p:nvPr/>
        </p:nvSpPr>
        <p:spPr bwMode="auto">
          <a:xfrm>
            <a:off x="511629" y="1868488"/>
            <a:ext cx="9252857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3000"/>
              </a:spcBef>
              <a:buFontTx/>
              <a:buChar char="•"/>
            </a:pPr>
            <a:r>
              <a:rPr lang="nb-NO" altLang="nb-NO" sz="2800" i="0" dirty="0"/>
              <a:t>Hvis   </a:t>
            </a:r>
            <a:r>
              <a:rPr lang="nb-NO" altLang="nb-NO" sz="2800" dirty="0"/>
              <a:t>P</a:t>
            </a:r>
            <a:r>
              <a:rPr lang="nb-NO" altLang="nb-NO" sz="2800" i="0" dirty="0"/>
              <a:t>(</a:t>
            </a:r>
            <a:r>
              <a:rPr lang="nb-NO" altLang="nb-NO" sz="2800" dirty="0"/>
              <a:t>A</a:t>
            </a:r>
            <a:r>
              <a:rPr lang="nb-NO" altLang="nb-NO" sz="2800" i="0" dirty="0"/>
              <a:t> | </a:t>
            </a:r>
            <a:r>
              <a:rPr lang="nb-NO" altLang="nb-NO" sz="2800" dirty="0"/>
              <a:t>B</a:t>
            </a:r>
            <a:r>
              <a:rPr lang="nb-NO" altLang="nb-NO" sz="2800" i="0" dirty="0"/>
              <a:t>) = P(</a:t>
            </a:r>
            <a:r>
              <a:rPr lang="nb-NO" altLang="nb-NO" sz="2800" dirty="0"/>
              <a:t>A</a:t>
            </a:r>
            <a:r>
              <a:rPr lang="nb-NO" altLang="nb-NO" sz="2800" i="0" dirty="0"/>
              <a:t>)  er </a:t>
            </a:r>
            <a:r>
              <a:rPr lang="nb-NO" altLang="nb-NO" sz="2800" dirty="0"/>
              <a:t>A</a:t>
            </a:r>
            <a:r>
              <a:rPr lang="nb-NO" altLang="nb-NO" sz="2800" i="0" dirty="0"/>
              <a:t> og </a:t>
            </a:r>
            <a:r>
              <a:rPr lang="nb-NO" altLang="nb-NO" sz="2800" dirty="0"/>
              <a:t>B</a:t>
            </a:r>
            <a:r>
              <a:rPr lang="nb-NO" altLang="nb-NO" sz="2800" i="0" dirty="0"/>
              <a:t> </a:t>
            </a:r>
            <a:r>
              <a:rPr lang="nb-NO" altLang="nb-NO" sz="2800" dirty="0">
                <a:solidFill>
                  <a:srgbClr val="CC0000"/>
                </a:solidFill>
              </a:rPr>
              <a:t>uavhengige</a:t>
            </a:r>
            <a:r>
              <a:rPr lang="nb-NO" altLang="nb-NO" sz="2800" i="0" dirty="0">
                <a:solidFill>
                  <a:srgbClr val="CC0000"/>
                </a:solidFill>
              </a:rPr>
              <a:t> </a:t>
            </a:r>
            <a:r>
              <a:rPr lang="nb-NO" altLang="nb-NO" sz="2800" i="0" dirty="0" smtClean="0"/>
              <a:t>hendelser</a:t>
            </a:r>
            <a:endParaRPr lang="nb-NO" altLang="nb-NO" sz="2800" i="0" dirty="0"/>
          </a:p>
          <a:p>
            <a:pPr eaLnBrk="1" hangingPunct="1">
              <a:spcBef>
                <a:spcPts val="3000"/>
              </a:spcBef>
              <a:buFontTx/>
              <a:buChar char="•"/>
            </a:pPr>
            <a:r>
              <a:rPr lang="nb-NO" altLang="nb-NO" sz="2800" i="0" dirty="0"/>
              <a:t>Hvis </a:t>
            </a:r>
            <a:r>
              <a:rPr lang="nb-NO" altLang="nb-NO" sz="2800" dirty="0"/>
              <a:t>P</a:t>
            </a:r>
            <a:r>
              <a:rPr lang="nb-NO" altLang="nb-NO" sz="2800" i="0" dirty="0"/>
              <a:t>(</a:t>
            </a:r>
            <a:r>
              <a:rPr lang="nb-NO" altLang="nb-NO" sz="2800" dirty="0"/>
              <a:t>A</a:t>
            </a:r>
            <a:r>
              <a:rPr lang="nb-NO" altLang="nb-NO" sz="2800" i="0" dirty="0"/>
              <a:t> | </a:t>
            </a:r>
            <a:r>
              <a:rPr lang="nb-NO" altLang="nb-NO" sz="2800" dirty="0"/>
              <a:t>B</a:t>
            </a:r>
            <a:r>
              <a:rPr lang="nb-NO" altLang="nb-NO" sz="2800" i="0" dirty="0"/>
              <a:t>) ≠ </a:t>
            </a:r>
            <a:r>
              <a:rPr lang="nb-NO" altLang="nb-NO" sz="2800" dirty="0"/>
              <a:t>P</a:t>
            </a:r>
            <a:r>
              <a:rPr lang="nb-NO" altLang="nb-NO" sz="2800" i="0" dirty="0"/>
              <a:t>(</a:t>
            </a:r>
            <a:r>
              <a:rPr lang="nb-NO" altLang="nb-NO" sz="2800" dirty="0"/>
              <a:t>A</a:t>
            </a:r>
            <a:r>
              <a:rPr lang="nb-NO" altLang="nb-NO" sz="2800" i="0" dirty="0"/>
              <a:t>)  er </a:t>
            </a:r>
            <a:r>
              <a:rPr lang="nb-NO" altLang="nb-NO" sz="2800" dirty="0"/>
              <a:t>A</a:t>
            </a:r>
            <a:r>
              <a:rPr lang="nb-NO" altLang="nb-NO" sz="2800" i="0" dirty="0"/>
              <a:t> og </a:t>
            </a:r>
            <a:r>
              <a:rPr lang="nb-NO" altLang="nb-NO" sz="2800" dirty="0"/>
              <a:t>B</a:t>
            </a:r>
            <a:r>
              <a:rPr lang="nb-NO" altLang="nb-NO" sz="2800" i="0" dirty="0"/>
              <a:t> </a:t>
            </a:r>
            <a:r>
              <a:rPr lang="nb-NO" altLang="nb-NO" sz="2800" dirty="0">
                <a:solidFill>
                  <a:srgbClr val="CC0000"/>
                </a:solidFill>
              </a:rPr>
              <a:t>avhengige</a:t>
            </a:r>
            <a:r>
              <a:rPr lang="nb-NO" altLang="nb-NO" sz="2800" i="0" dirty="0">
                <a:solidFill>
                  <a:srgbClr val="CC0000"/>
                </a:solidFill>
              </a:rPr>
              <a:t> </a:t>
            </a:r>
            <a:r>
              <a:rPr lang="nb-NO" altLang="nb-NO" sz="2800" i="0" dirty="0" smtClean="0"/>
              <a:t>hendelser</a:t>
            </a:r>
            <a:endParaRPr lang="nb-NO" altLang="nb-NO" sz="2800" i="0" dirty="0"/>
          </a:p>
          <a:p>
            <a:pPr marL="0" indent="0" eaLnBrk="1" hangingPunct="1">
              <a:spcBef>
                <a:spcPts val="3000"/>
              </a:spcBef>
            </a:pPr>
            <a:r>
              <a:rPr lang="nb-NO" altLang="nb-NO" sz="2800" i="0" dirty="0"/>
              <a:t>Enkelte ganger kan en undersøke ved regning om </a:t>
            </a:r>
            <a:r>
              <a:rPr lang="nb-NO" altLang="nb-NO" sz="2800" i="0" dirty="0" smtClean="0"/>
              <a:t>hendelser </a:t>
            </a:r>
            <a:r>
              <a:rPr lang="nb-NO" altLang="nb-NO" sz="2800" i="0" dirty="0"/>
              <a:t>er uavhengige</a:t>
            </a:r>
          </a:p>
          <a:p>
            <a:pPr marL="0" indent="0" eaLnBrk="1" hangingPunct="1">
              <a:spcBef>
                <a:spcPts val="3000"/>
              </a:spcBef>
            </a:pPr>
            <a:r>
              <a:rPr lang="nb-NO" altLang="nb-NO" sz="2800" i="0" dirty="0"/>
              <a:t>Vanligvis er uavhengighet en modellantagelse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16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2276475" y="1557338"/>
          <a:ext cx="42926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3" name="Equation" r:id="rId3" imgW="1473120" imgH="203040" progId="Equation.DSMT4">
                  <p:embed/>
                </p:oleObj>
              </mc:Choice>
              <mc:Fallback>
                <p:oleObj name="Equation" r:id="rId3" imgW="14731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1557338"/>
                        <a:ext cx="429260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1208088" y="620713"/>
            <a:ext cx="795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Hvis </a:t>
            </a:r>
            <a:r>
              <a:rPr lang="nb-NO" altLang="nb-NO" sz="2800" dirty="0"/>
              <a:t>A</a:t>
            </a:r>
            <a:r>
              <a:rPr lang="nb-NO" altLang="nb-NO" sz="2800" i="0" dirty="0"/>
              <a:t> og </a:t>
            </a:r>
            <a:r>
              <a:rPr lang="nb-NO" altLang="nb-NO" sz="2800" dirty="0"/>
              <a:t>B</a:t>
            </a:r>
            <a:r>
              <a:rPr lang="nb-NO" altLang="nb-NO" sz="2800" i="0" dirty="0"/>
              <a:t> er </a:t>
            </a:r>
            <a:r>
              <a:rPr lang="nb-NO" altLang="nb-NO" sz="2800" dirty="0"/>
              <a:t>uavhengige </a:t>
            </a:r>
            <a:r>
              <a:rPr lang="nb-NO" altLang="nb-NO" sz="2800" i="0" dirty="0" smtClean="0"/>
              <a:t>hendelser:</a:t>
            </a:r>
            <a:endParaRPr lang="nb-NO" altLang="nb-NO" sz="2800" i="0" dirty="0"/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1287463" y="5013325"/>
            <a:ext cx="7254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Tilsvarende resultat gjelder for fire og flere </a:t>
            </a:r>
            <a:r>
              <a:rPr lang="nb-NO" altLang="nb-NO" sz="2800" dirty="0"/>
              <a:t>uavhengige</a:t>
            </a:r>
            <a:r>
              <a:rPr lang="nb-NO" altLang="nb-NO" sz="2800" i="0" dirty="0"/>
              <a:t> </a:t>
            </a:r>
            <a:r>
              <a:rPr lang="nb-NO" altLang="nb-NO" sz="2800" i="0" dirty="0" smtClean="0"/>
              <a:t>hendelser</a:t>
            </a:r>
            <a:endParaRPr lang="nb-NO" altLang="nb-NO" sz="2800" i="0" dirty="0"/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1911350" y="1412875"/>
            <a:ext cx="5148263" cy="792163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1209675" y="2909888"/>
            <a:ext cx="7956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For tre </a:t>
            </a:r>
            <a:r>
              <a:rPr lang="nb-NO" altLang="nb-NO" sz="2800" dirty="0"/>
              <a:t>uavhengige </a:t>
            </a:r>
            <a:r>
              <a:rPr lang="nb-NO" altLang="nb-NO" sz="2800" i="0" dirty="0" smtClean="0"/>
              <a:t>hendelser </a:t>
            </a:r>
            <a:r>
              <a:rPr lang="nb-NO" altLang="nb-NO" sz="2800" dirty="0"/>
              <a:t>A, B </a:t>
            </a:r>
            <a:r>
              <a:rPr lang="nb-NO" altLang="nb-NO" sz="2800" i="0" dirty="0"/>
              <a:t>og</a:t>
            </a:r>
            <a:r>
              <a:rPr lang="nb-NO" altLang="nb-NO" sz="2800" dirty="0"/>
              <a:t> C</a:t>
            </a:r>
            <a:r>
              <a:rPr lang="nb-NO" altLang="nb-NO" sz="2800" i="0" dirty="0"/>
              <a:t>:</a:t>
            </a:r>
          </a:p>
        </p:txBody>
      </p:sp>
      <p:graphicFrame>
        <p:nvGraphicFramePr>
          <p:cNvPr id="223244" name="Object 12"/>
          <p:cNvGraphicFramePr>
            <a:graphicFrameLocks noChangeAspect="1"/>
          </p:cNvGraphicFramePr>
          <p:nvPr/>
        </p:nvGraphicFramePr>
        <p:xfrm>
          <a:off x="1987550" y="3773488"/>
          <a:ext cx="621823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4" name="Equation" r:id="rId5" imgW="2133360" imgH="203040" progId="Equation.DSMT4">
                  <p:embed/>
                </p:oleObj>
              </mc:Choice>
              <mc:Fallback>
                <p:oleObj name="Equation" r:id="rId5" imgW="213336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3773488"/>
                        <a:ext cx="6218238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17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allAtOnce"/>
      <p:bldP spid="223238" grpId="0" build="allAtOnce"/>
      <p:bldP spid="223242" grpId="0" animBg="1"/>
      <p:bldP spid="22324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Rectangle 2"/>
          <p:cNvSpPr>
            <a:spLocks noChangeArrowheads="1"/>
          </p:cNvSpPr>
          <p:nvPr/>
        </p:nvSpPr>
        <p:spPr bwMode="auto">
          <a:xfrm>
            <a:off x="271463" y="4005263"/>
            <a:ext cx="38227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739775" y="260350"/>
            <a:ext cx="87376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>
                <a:solidFill>
                  <a:srgbClr val="008000"/>
                </a:solidFill>
              </a:rPr>
              <a:t>Eksempel </a:t>
            </a:r>
            <a:r>
              <a:rPr lang="nb-NO" altLang="nb-NO" sz="2800" i="0" dirty="0" smtClean="0">
                <a:solidFill>
                  <a:srgbClr val="008000"/>
                </a:solidFill>
              </a:rPr>
              <a:t>4.8</a:t>
            </a:r>
            <a:r>
              <a:rPr lang="nb-NO" altLang="nb-NO" sz="2800" i="0" dirty="0">
                <a:solidFill>
                  <a:srgbClr val="008000"/>
                </a:solidFill>
              </a:rPr>
              <a:t>:</a:t>
            </a:r>
            <a:r>
              <a:rPr lang="nb-NO" altLang="nb-NO" sz="2800" i="0" dirty="0"/>
              <a:t> I en søskenflokk er det tre barn som ikke er tvillinger eller trillinger</a:t>
            </a:r>
          </a:p>
          <a:p>
            <a:pPr eaLnBrk="1" hangingPunct="1"/>
            <a:r>
              <a:rPr lang="nb-NO" altLang="nb-NO" sz="2800" i="0" dirty="0"/>
              <a:t>Antar at barnas kjønn er uavhengig av hverandre</a:t>
            </a:r>
          </a:p>
          <a:p>
            <a:pPr eaLnBrk="1" hangingPunct="1">
              <a:spcBef>
                <a:spcPct val="55000"/>
              </a:spcBef>
            </a:pPr>
            <a:r>
              <a:rPr lang="nb-NO" altLang="nb-NO" sz="2800" i="0" dirty="0"/>
              <a:t>Produktsetningen gir:</a:t>
            </a:r>
          </a:p>
        </p:txBody>
      </p:sp>
      <p:sp>
        <p:nvSpPr>
          <p:cNvPr id="44046" name="Text Box 4"/>
          <p:cNvSpPr txBox="1">
            <a:spLocks noChangeArrowheads="1"/>
          </p:cNvSpPr>
          <p:nvPr/>
        </p:nvSpPr>
        <p:spPr bwMode="auto">
          <a:xfrm>
            <a:off x="1833563" y="4933950"/>
            <a:ext cx="4681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819150" y="5430838"/>
            <a:ext cx="873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 dirty="0"/>
              <a:t>Addisjonssetningen for disjunkte </a:t>
            </a:r>
            <a:r>
              <a:rPr lang="nb-NO" altLang="nb-NO" sz="2800" i="0" dirty="0" smtClean="0"/>
              <a:t>hendelser </a:t>
            </a:r>
            <a:r>
              <a:rPr lang="nb-NO" altLang="nb-NO" sz="2800" i="0" dirty="0"/>
              <a:t>gir:     </a:t>
            </a:r>
          </a:p>
        </p:txBody>
      </p:sp>
      <p:graphicFrame>
        <p:nvGraphicFramePr>
          <p:cNvPr id="2242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410944"/>
              </p:ext>
            </p:extLst>
          </p:nvPr>
        </p:nvGraphicFramePr>
        <p:xfrm>
          <a:off x="1285759" y="2478088"/>
          <a:ext cx="42148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71" name="Equation" r:id="rId3" imgW="1841400" imgH="203040" progId="Equation.DSMT4">
                  <p:embed/>
                </p:oleObj>
              </mc:Choice>
              <mc:Fallback>
                <p:oleObj name="Equation" r:id="rId3" imgW="184140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759" y="2478088"/>
                        <a:ext cx="421481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00469"/>
              </p:ext>
            </p:extLst>
          </p:nvPr>
        </p:nvGraphicFramePr>
        <p:xfrm>
          <a:off x="1822930" y="2933700"/>
          <a:ext cx="343058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72" name="Equation" r:id="rId5" imgW="1333440" imgH="177480" progId="Equation.DSMT4">
                  <p:embed/>
                </p:oleObj>
              </mc:Choice>
              <mc:Fallback>
                <p:oleObj name="Equation" r:id="rId5" imgW="133344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930" y="2933700"/>
                        <a:ext cx="3430587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302259"/>
              </p:ext>
            </p:extLst>
          </p:nvPr>
        </p:nvGraphicFramePr>
        <p:xfrm>
          <a:off x="5247977" y="2925763"/>
          <a:ext cx="1154113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73" name="Equation" r:id="rId7" imgW="495000" imgH="177480" progId="Equation.DSMT4">
                  <p:embed/>
                </p:oleObj>
              </mc:Choice>
              <mc:Fallback>
                <p:oleObj name="Equation" r:id="rId7" imgW="49500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7977" y="2925763"/>
                        <a:ext cx="1154113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8" name="Object 12"/>
          <p:cNvGraphicFramePr>
            <a:graphicFrameLocks noChangeAspect="1"/>
          </p:cNvGraphicFramePr>
          <p:nvPr/>
        </p:nvGraphicFramePr>
        <p:xfrm>
          <a:off x="1279525" y="3441700"/>
          <a:ext cx="523398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74" name="Equation" r:id="rId9" imgW="2019240" imgH="203040" progId="Equation.DSMT4">
                  <p:embed/>
                </p:oleObj>
              </mc:Choice>
              <mc:Fallback>
                <p:oleObj name="Equation" r:id="rId9" imgW="201924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3441700"/>
                        <a:ext cx="5233988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093893"/>
              </p:ext>
            </p:extLst>
          </p:nvPr>
        </p:nvGraphicFramePr>
        <p:xfrm>
          <a:off x="1808079" y="3946525"/>
          <a:ext cx="42814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75" name="Equation" r:id="rId11" imgW="1815840" imgH="177480" progId="Equation.DSMT4">
                  <p:embed/>
                </p:oleObj>
              </mc:Choice>
              <mc:Fallback>
                <p:oleObj name="Equation" r:id="rId11" imgW="181584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079" y="3946525"/>
                        <a:ext cx="428148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309629"/>
              </p:ext>
            </p:extLst>
          </p:nvPr>
        </p:nvGraphicFramePr>
        <p:xfrm>
          <a:off x="1294027" y="4449763"/>
          <a:ext cx="453866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76" name="Equation" r:id="rId13" imgW="1892160" imgH="203040" progId="Equation.DSMT4">
                  <p:embed/>
                </p:oleObj>
              </mc:Choice>
              <mc:Fallback>
                <p:oleObj name="Equation" r:id="rId13" imgW="189216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4027" y="4449763"/>
                        <a:ext cx="453866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019795"/>
              </p:ext>
            </p:extLst>
          </p:nvPr>
        </p:nvGraphicFramePr>
        <p:xfrm>
          <a:off x="1814610" y="4881563"/>
          <a:ext cx="42814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77" name="Equation" r:id="rId15" imgW="1815840" imgH="177480" progId="Equation.DSMT4">
                  <p:embed/>
                </p:oleObj>
              </mc:Choice>
              <mc:Fallback>
                <p:oleObj name="Equation" r:id="rId15" imgW="181584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610" y="4881563"/>
                        <a:ext cx="42814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8" name="Text Box 17"/>
          <p:cNvSpPr txBox="1">
            <a:spLocks noChangeArrowheads="1"/>
          </p:cNvSpPr>
          <p:nvPr/>
        </p:nvSpPr>
        <p:spPr bwMode="auto">
          <a:xfrm>
            <a:off x="2066925" y="6446838"/>
            <a:ext cx="468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graphicFrame>
        <p:nvGraphicFramePr>
          <p:cNvPr id="22427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522093"/>
              </p:ext>
            </p:extLst>
          </p:nvPr>
        </p:nvGraphicFramePr>
        <p:xfrm>
          <a:off x="1327546" y="6037263"/>
          <a:ext cx="33813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78" name="Equation" r:id="rId17" imgW="1409400" imgH="203040" progId="Equation.DSMT4">
                  <p:embed/>
                </p:oleObj>
              </mc:Choice>
              <mc:Fallback>
                <p:oleObj name="Equation" r:id="rId17" imgW="140940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546" y="6037263"/>
                        <a:ext cx="3381375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845807"/>
              </p:ext>
            </p:extLst>
          </p:nvPr>
        </p:nvGraphicFramePr>
        <p:xfrm>
          <a:off x="4707035" y="6059488"/>
          <a:ext cx="26336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79" name="Equation" r:id="rId19" imgW="1117440" imgH="177480" progId="Equation.DSMT4">
                  <p:embed/>
                </p:oleObj>
              </mc:Choice>
              <mc:Fallback>
                <p:oleObj name="Equation" r:id="rId19" imgW="111744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035" y="6059488"/>
                        <a:ext cx="26336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D2F2-6131-402A-B97D-73F2063DDFF5}" type="slidenum">
              <a:rPr lang="en-US" altLang="nb-NO" smtClean="0"/>
              <a:pPr/>
              <a:t>18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allAtOnce"/>
      <p:bldP spid="224262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ChangeArrowheads="1"/>
          </p:cNvSpPr>
          <p:nvPr/>
        </p:nvSpPr>
        <p:spPr bwMode="auto">
          <a:xfrm>
            <a:off x="661988" y="4005263"/>
            <a:ext cx="38227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2154238" y="5846763"/>
            <a:ext cx="46815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661988" y="476250"/>
            <a:ext cx="83486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i="0" dirty="0">
                <a:solidFill>
                  <a:srgbClr val="008000"/>
                </a:solidFill>
              </a:rPr>
              <a:t>Eksempel </a:t>
            </a:r>
            <a:r>
              <a:rPr lang="nb-NO" altLang="nb-NO" sz="2800" i="0" dirty="0" smtClean="0">
                <a:solidFill>
                  <a:srgbClr val="008000"/>
                </a:solidFill>
              </a:rPr>
              <a:t>4.9</a:t>
            </a:r>
            <a:r>
              <a:rPr lang="nb-NO" altLang="nb-NO" sz="2800" i="0" dirty="0">
                <a:solidFill>
                  <a:srgbClr val="008000"/>
                </a:solidFill>
              </a:rPr>
              <a:t>:</a:t>
            </a:r>
            <a:r>
              <a:rPr lang="nb-NO" altLang="nb-NO" sz="2800" i="0" dirty="0"/>
              <a:t> Kast en terning til vi får sekser og registrer hvor mange kast vi må gjøre</a:t>
            </a:r>
            <a:endParaRPr lang="en-US" altLang="nb-NO" sz="2800" i="0" dirty="0"/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661988" y="1895475"/>
            <a:ext cx="8893175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i="0"/>
              <a:t>Sett  </a:t>
            </a:r>
            <a:r>
              <a:rPr lang="nb-NO" altLang="nb-NO" sz="2800">
                <a:solidFill>
                  <a:srgbClr val="000099"/>
                </a:solidFill>
              </a:rPr>
              <a:t>P</a:t>
            </a:r>
            <a:r>
              <a:rPr lang="nb-NO" altLang="nb-NO" sz="2800" i="0">
                <a:solidFill>
                  <a:srgbClr val="000099"/>
                </a:solidFill>
              </a:rPr>
              <a:t>(</a:t>
            </a:r>
            <a:r>
              <a:rPr lang="nb-NO" altLang="nb-NO" sz="2800">
                <a:solidFill>
                  <a:srgbClr val="000099"/>
                </a:solidFill>
              </a:rPr>
              <a:t>k</a:t>
            </a:r>
            <a:r>
              <a:rPr lang="nb-NO" altLang="nb-NO" sz="2800" i="0">
                <a:solidFill>
                  <a:srgbClr val="000099"/>
                </a:solidFill>
              </a:rPr>
              <a:t>) = </a:t>
            </a:r>
            <a:r>
              <a:rPr lang="nb-NO" altLang="nb-NO" sz="2800">
                <a:solidFill>
                  <a:srgbClr val="000099"/>
                </a:solidFill>
              </a:rPr>
              <a:t>P</a:t>
            </a:r>
            <a:r>
              <a:rPr lang="nb-NO" altLang="nb-NO" sz="2800" i="0">
                <a:solidFill>
                  <a:srgbClr val="000099"/>
                </a:solidFill>
              </a:rPr>
              <a:t>(første sekser i </a:t>
            </a:r>
            <a:r>
              <a:rPr lang="nb-NO" altLang="nb-NO" sz="2800">
                <a:solidFill>
                  <a:srgbClr val="000099"/>
                </a:solidFill>
              </a:rPr>
              <a:t>k</a:t>
            </a:r>
            <a:r>
              <a:rPr lang="nb-NO" altLang="nb-NO" sz="2800" i="0">
                <a:solidFill>
                  <a:srgbClr val="000099"/>
                </a:solidFill>
              </a:rPr>
              <a:t>-te kast)  </a:t>
            </a:r>
            <a:endParaRPr lang="nb-NO" altLang="nb-NO" sz="2800" i="0"/>
          </a:p>
          <a:p>
            <a:pPr eaLnBrk="1" hangingPunct="1">
              <a:spcBef>
                <a:spcPct val="90000"/>
              </a:spcBef>
            </a:pPr>
            <a:r>
              <a:rPr lang="nb-NO" altLang="nb-NO" sz="2800" i="0"/>
              <a:t>For å få første sekser i </a:t>
            </a:r>
            <a:r>
              <a:rPr lang="nb-NO" altLang="nb-NO" sz="2800"/>
              <a:t>k</a:t>
            </a:r>
            <a:r>
              <a:rPr lang="nb-NO" altLang="nb-NO" sz="2800" i="0"/>
              <a:t>-te kast må vi ikke få sekser i de </a:t>
            </a:r>
            <a:r>
              <a:rPr lang="nb-NO" altLang="nb-NO" sz="2800"/>
              <a:t>k </a:t>
            </a:r>
            <a:r>
              <a:rPr lang="nb-NO" altLang="nb-NO" sz="2800" i="0"/>
              <a:t>– 1 første kastene og så få sekser</a:t>
            </a:r>
          </a:p>
          <a:p>
            <a:pPr eaLnBrk="1" hangingPunct="1">
              <a:spcBef>
                <a:spcPct val="90000"/>
              </a:spcBef>
            </a:pPr>
            <a:r>
              <a:rPr lang="nb-NO" altLang="nb-NO" sz="2800" i="0"/>
              <a:t>Siden resultatene av kastene er uavhengige får vi</a:t>
            </a:r>
            <a:endParaRPr lang="en-US" altLang="nb-NO" sz="2800" i="0"/>
          </a:p>
        </p:txBody>
      </p:sp>
      <p:graphicFrame>
        <p:nvGraphicFramePr>
          <p:cNvPr id="225289" name="Object 9"/>
          <p:cNvGraphicFramePr>
            <a:graphicFrameLocks noChangeAspect="1"/>
          </p:cNvGraphicFramePr>
          <p:nvPr/>
        </p:nvGraphicFramePr>
        <p:xfrm>
          <a:off x="1878013" y="4808538"/>
          <a:ext cx="302418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23" name="Equation" r:id="rId3" imgW="1130040" imgH="317160" progId="Equation.DSMT4">
                  <p:embed/>
                </p:oleObj>
              </mc:Choice>
              <mc:Fallback>
                <p:oleObj name="Equation" r:id="rId3" imgW="1130040" imgH="317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3" y="4808538"/>
                        <a:ext cx="3024187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1" name="Object 11"/>
          <p:cNvGraphicFramePr>
            <a:graphicFrameLocks noChangeAspect="1"/>
          </p:cNvGraphicFramePr>
          <p:nvPr/>
        </p:nvGraphicFramePr>
        <p:xfrm>
          <a:off x="5118100" y="4724400"/>
          <a:ext cx="179705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24" name="Equation" r:id="rId5" imgW="672840" imgH="380880" progId="Equation.DSMT4">
                  <p:embed/>
                </p:oleObj>
              </mc:Choice>
              <mc:Fallback>
                <p:oleObj name="Equation" r:id="rId5" imgW="672840" imgH="380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4724400"/>
                        <a:ext cx="179705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92" name="AutoShape 12"/>
          <p:cNvSpPr>
            <a:spLocks/>
          </p:cNvSpPr>
          <p:nvPr/>
        </p:nvSpPr>
        <p:spPr bwMode="auto">
          <a:xfrm rot="-5400000">
            <a:off x="3835400" y="4994275"/>
            <a:ext cx="71438" cy="1404938"/>
          </a:xfrm>
          <a:prstGeom prst="leftBrace">
            <a:avLst>
              <a:gd name="adj1" fmla="val 163888"/>
              <a:gd name="adj2" fmla="val 50000"/>
            </a:avLst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3324225" y="5803900"/>
            <a:ext cx="1716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600"/>
              <a:t>k</a:t>
            </a:r>
            <a:r>
              <a:rPr lang="nb-NO" altLang="nb-NO" sz="1600" i="0"/>
              <a:t> – 1 ganger</a:t>
            </a:r>
            <a:endParaRPr lang="en-US" altLang="nb-NO" sz="1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D2F2-6131-402A-B97D-73F2063DDFF5}" type="slidenum">
              <a:rPr lang="en-US" altLang="nb-NO" smtClean="0"/>
              <a:pPr/>
              <a:t>19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 build="p"/>
      <p:bldP spid="225292" grpId="0" animBg="1"/>
      <p:bldP spid="2252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-854564" y="274638"/>
            <a:ext cx="8915400" cy="1143000"/>
          </a:xfrm>
        </p:spPr>
        <p:txBody>
          <a:bodyPr/>
          <a:lstStyle/>
          <a:p>
            <a:pPr eaLnBrk="1" hangingPunct="1"/>
            <a:r>
              <a:rPr lang="nb-NO" altLang="nb-NO" sz="3600" b="1" dirty="0" smtClean="0">
                <a:solidFill>
                  <a:srgbClr val="000099"/>
                </a:solidFill>
              </a:rPr>
              <a:t>Betinget sannsynlighet</a:t>
            </a:r>
          </a:p>
        </p:txBody>
      </p:sp>
      <p:pic>
        <p:nvPicPr>
          <p:cNvPr id="195587" name="Picture 3" descr="bakside-ko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67413" y="4636105"/>
            <a:ext cx="1287462" cy="1773238"/>
          </a:xfrm>
          <a:noFill/>
        </p:spPr>
      </p:pic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1012050" y="1613702"/>
            <a:ext cx="78818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Vil </a:t>
            </a:r>
            <a:r>
              <a:rPr lang="nb-NO" altLang="nb-NO" sz="2800" i="0" dirty="0" smtClean="0"/>
              <a:t>repeterer først et eksempel fra samlingen for to uker siden</a:t>
            </a:r>
            <a:endParaRPr lang="nb-NO" altLang="nb-NO" sz="2800" i="0" dirty="0"/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1074285" y="3151107"/>
            <a:ext cx="8191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>
                <a:solidFill>
                  <a:srgbClr val="008000"/>
                </a:solidFill>
              </a:rPr>
              <a:t>Eksempel </a:t>
            </a:r>
            <a:r>
              <a:rPr lang="nb-NO" altLang="nb-NO" sz="2800" i="0" dirty="0" smtClean="0">
                <a:solidFill>
                  <a:srgbClr val="008000"/>
                </a:solidFill>
              </a:rPr>
              <a:t>4.1</a:t>
            </a:r>
            <a:r>
              <a:rPr lang="nb-NO" altLang="nb-NO" sz="2800" i="0" dirty="0">
                <a:solidFill>
                  <a:srgbClr val="008000"/>
                </a:solidFill>
              </a:rPr>
              <a:t>:</a:t>
            </a:r>
            <a:r>
              <a:rPr lang="nb-NO" altLang="nb-NO" sz="2800" i="0" dirty="0"/>
              <a:t> Legger fire røde kort og to svarte kort i en bunke</a:t>
            </a:r>
          </a:p>
        </p:txBody>
      </p:sp>
      <p:pic>
        <p:nvPicPr>
          <p:cNvPr id="195591" name="Picture 7" descr="hjerter-knek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618643"/>
            <a:ext cx="12668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2" name="Picture 8" descr="hjerter-n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4644043"/>
            <a:ext cx="12334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3" name="Picture 9" descr="ruter-fe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4644043"/>
            <a:ext cx="12461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4" name="Picture 10" descr="ruter-ko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6388" y="4644043"/>
            <a:ext cx="1284287" cy="1800225"/>
          </a:xfrm>
          <a:noFill/>
        </p:spPr>
      </p:pic>
      <p:pic>
        <p:nvPicPr>
          <p:cNvPr id="195595" name="Picture 11" descr="spar-sj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5" y="4609118"/>
            <a:ext cx="12573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6" name="Picture 12" descr="spar-es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963" y="4644043"/>
            <a:ext cx="12430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8" name="Picture 14" descr="bakside-k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63" y="4680555"/>
            <a:ext cx="12858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9" name="Picture 15" descr="bakside-k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4680555"/>
            <a:ext cx="12858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600" name="Picture 16" descr="bakside-k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4680555"/>
            <a:ext cx="1287462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601" name="Picture 17" descr="bakside-k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4680555"/>
            <a:ext cx="12858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602" name="Picture 18" descr="bakside-k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4680555"/>
            <a:ext cx="12858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2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 build="allAtOnce"/>
      <p:bldP spid="195590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-1387935" y="-8394"/>
            <a:ext cx="8915400" cy="1143000"/>
          </a:xfrm>
        </p:spPr>
        <p:txBody>
          <a:bodyPr/>
          <a:lstStyle/>
          <a:p>
            <a:pPr eaLnBrk="1" hangingPunct="1"/>
            <a:r>
              <a:rPr lang="nb-NO" altLang="nb-NO" sz="3600" b="1" dirty="0" smtClean="0">
                <a:solidFill>
                  <a:srgbClr val="000099"/>
                </a:solidFill>
              </a:rPr>
              <a:t>Total sannsynlighet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904206" y="1058402"/>
            <a:ext cx="7957476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Vi kan skrive en </a:t>
            </a:r>
            <a:r>
              <a:rPr lang="nb-NO" altLang="nb-NO" sz="2800" i="0" dirty="0" smtClean="0"/>
              <a:t>hendelse </a:t>
            </a:r>
            <a:r>
              <a:rPr lang="nb-NO" altLang="nb-NO" sz="2800" dirty="0"/>
              <a:t>B</a:t>
            </a:r>
            <a:r>
              <a:rPr lang="nb-NO" altLang="nb-NO" sz="2800" i="0" dirty="0"/>
              <a:t> som en disjunkt union av             </a:t>
            </a:r>
            <a:r>
              <a:rPr lang="nb-NO" altLang="nb-NO" sz="2800" i="0" dirty="0" smtClean="0"/>
              <a:t> og </a:t>
            </a:r>
            <a:endParaRPr lang="nb-NO" altLang="nb-NO" sz="2800" i="0" dirty="0"/>
          </a:p>
        </p:txBody>
      </p:sp>
      <p:graphicFrame>
        <p:nvGraphicFramePr>
          <p:cNvPr id="3041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8188"/>
              </p:ext>
            </p:extLst>
          </p:nvPr>
        </p:nvGraphicFramePr>
        <p:xfrm>
          <a:off x="1079570" y="5084764"/>
          <a:ext cx="5154216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7" name="Equation" r:id="rId3" imgW="1803240" imgH="228600" progId="Equation.DSMT4">
                  <p:embed/>
                </p:oleObj>
              </mc:Choice>
              <mc:Fallback>
                <p:oleObj name="Equation" r:id="rId3" imgW="1803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70" y="5084764"/>
                        <a:ext cx="5154216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4" name="Text Box 6"/>
          <p:cNvSpPr txBox="1">
            <a:spLocks noChangeArrowheads="1"/>
          </p:cNvSpPr>
          <p:nvPr/>
        </p:nvSpPr>
        <p:spPr bwMode="auto">
          <a:xfrm>
            <a:off x="829193" y="3879395"/>
            <a:ext cx="795747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Dette og produktsetningen gir setningen om </a:t>
            </a:r>
            <a:r>
              <a:rPr lang="nb-NO" altLang="nb-NO" sz="2800" dirty="0">
                <a:solidFill>
                  <a:srgbClr val="CC0000"/>
                </a:solidFill>
              </a:rPr>
              <a:t>total sannsynlighet</a:t>
            </a:r>
            <a:r>
              <a:rPr lang="nb-NO" altLang="nb-NO" sz="2800" i="0" dirty="0"/>
              <a:t> </a:t>
            </a:r>
          </a:p>
        </p:txBody>
      </p:sp>
      <p:graphicFrame>
        <p:nvGraphicFramePr>
          <p:cNvPr id="3041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996385"/>
              </p:ext>
            </p:extLst>
          </p:nvPr>
        </p:nvGraphicFramePr>
        <p:xfrm>
          <a:off x="2410892" y="1510211"/>
          <a:ext cx="119181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8" name="Equation" r:id="rId5" imgW="419040" imgH="164880" progId="Equation.DSMT4">
                  <p:embed/>
                </p:oleObj>
              </mc:Choice>
              <mc:Fallback>
                <p:oleObj name="Equation" r:id="rId5" imgW="419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892" y="1510211"/>
                        <a:ext cx="119181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53322"/>
              </p:ext>
            </p:extLst>
          </p:nvPr>
        </p:nvGraphicFramePr>
        <p:xfrm>
          <a:off x="4237072" y="1472058"/>
          <a:ext cx="1166019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9" name="Equation" r:id="rId7" imgW="419040" imgH="190440" progId="Equation.DSMT4">
                  <p:embed/>
                </p:oleObj>
              </mc:Choice>
              <mc:Fallback>
                <p:oleObj name="Equation" r:id="rId7" imgW="419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72" y="1472058"/>
                        <a:ext cx="1166019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37" name="Rectangle 9"/>
          <p:cNvSpPr>
            <a:spLocks noChangeArrowheads="1"/>
          </p:cNvSpPr>
          <p:nvPr/>
        </p:nvSpPr>
        <p:spPr bwMode="auto">
          <a:xfrm>
            <a:off x="2311653" y="2329086"/>
            <a:ext cx="3190214" cy="1223963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4138" name="Freeform 10"/>
          <p:cNvSpPr>
            <a:spLocks/>
          </p:cNvSpPr>
          <p:nvPr/>
        </p:nvSpPr>
        <p:spPr bwMode="auto">
          <a:xfrm>
            <a:off x="3364165" y="2329086"/>
            <a:ext cx="663840" cy="1223963"/>
          </a:xfrm>
          <a:custGeom>
            <a:avLst/>
            <a:gdLst>
              <a:gd name="T0" fmla="*/ 323850 w 386"/>
              <a:gd name="T1" fmla="*/ 0 h 771"/>
              <a:gd name="T2" fmla="*/ 36513 w 386"/>
              <a:gd name="T3" fmla="*/ 503238 h 771"/>
              <a:gd name="T4" fmla="*/ 541338 w 386"/>
              <a:gd name="T5" fmla="*/ 863600 h 771"/>
              <a:gd name="T6" fmla="*/ 468313 w 386"/>
              <a:gd name="T7" fmla="*/ 1223963 h 771"/>
              <a:gd name="T8" fmla="*/ 0 60000 65536"/>
              <a:gd name="T9" fmla="*/ 0 60000 65536"/>
              <a:gd name="T10" fmla="*/ 0 60000 65536"/>
              <a:gd name="T11" fmla="*/ 0 60000 65536"/>
              <a:gd name="T12" fmla="*/ 0 w 386"/>
              <a:gd name="T13" fmla="*/ 0 h 771"/>
              <a:gd name="T14" fmla="*/ 386 w 386"/>
              <a:gd name="T15" fmla="*/ 771 h 7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6" h="771">
                <a:moveTo>
                  <a:pt x="204" y="0"/>
                </a:moveTo>
                <a:cubicBezTo>
                  <a:pt x="102" y="113"/>
                  <a:pt x="0" y="226"/>
                  <a:pt x="23" y="317"/>
                </a:cubicBezTo>
                <a:cubicBezTo>
                  <a:pt x="46" y="408"/>
                  <a:pt x="296" y="468"/>
                  <a:pt x="341" y="544"/>
                </a:cubicBezTo>
                <a:cubicBezTo>
                  <a:pt x="386" y="620"/>
                  <a:pt x="303" y="733"/>
                  <a:pt x="295" y="77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4139" name="Text Box 11"/>
          <p:cNvSpPr txBox="1">
            <a:spLocks noChangeArrowheads="1"/>
          </p:cNvSpPr>
          <p:nvPr/>
        </p:nvSpPr>
        <p:spPr bwMode="auto">
          <a:xfrm>
            <a:off x="2406242" y="2532286"/>
            <a:ext cx="54689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800" dirty="0">
                <a:solidFill>
                  <a:srgbClr val="FF0000"/>
                </a:solidFill>
              </a:rPr>
              <a:t>A</a:t>
            </a:r>
            <a:endParaRPr lang="en-US" altLang="nb-NO" sz="2800" dirty="0">
              <a:solidFill>
                <a:srgbClr val="FF0000"/>
              </a:solidFill>
            </a:endParaRPr>
          </a:p>
        </p:txBody>
      </p:sp>
      <p:graphicFrame>
        <p:nvGraphicFramePr>
          <p:cNvPr id="3041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500040"/>
              </p:ext>
            </p:extLst>
          </p:nvPr>
        </p:nvGraphicFramePr>
        <p:xfrm>
          <a:off x="4851785" y="2529259"/>
          <a:ext cx="417909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0" name="Equation" r:id="rId9" imgW="152280" imgH="190440" progId="Equation.DSMT4">
                  <p:embed/>
                </p:oleObj>
              </mc:Choice>
              <mc:Fallback>
                <p:oleObj name="Equation" r:id="rId9" imgW="152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785" y="2529259"/>
                        <a:ext cx="417909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41" name="Oval 13"/>
          <p:cNvSpPr>
            <a:spLocks noChangeArrowheads="1"/>
          </p:cNvSpPr>
          <p:nvPr/>
        </p:nvSpPr>
        <p:spPr bwMode="auto">
          <a:xfrm>
            <a:off x="3007374" y="2584524"/>
            <a:ext cx="1638962" cy="7921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304142" name="Text Box 14"/>
          <p:cNvSpPr txBox="1">
            <a:spLocks noChangeArrowheads="1"/>
          </p:cNvSpPr>
          <p:nvPr/>
        </p:nvSpPr>
        <p:spPr bwMode="auto">
          <a:xfrm>
            <a:off x="4038638" y="2707721"/>
            <a:ext cx="546894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800" dirty="0">
                <a:solidFill>
                  <a:srgbClr val="000099"/>
                </a:solidFill>
              </a:rPr>
              <a:t>B</a:t>
            </a:r>
            <a:endParaRPr lang="en-US" altLang="nb-NO" sz="2800" dirty="0">
              <a:solidFill>
                <a:srgbClr val="000099"/>
              </a:solidFill>
            </a:endParaRPr>
          </a:p>
        </p:txBody>
      </p:sp>
      <p:graphicFrame>
        <p:nvGraphicFramePr>
          <p:cNvPr id="3041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512250"/>
              </p:ext>
            </p:extLst>
          </p:nvPr>
        </p:nvGraphicFramePr>
        <p:xfrm>
          <a:off x="2056962" y="5805488"/>
          <a:ext cx="5953919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1" name="Equation" r:id="rId11" imgW="2082600" imgH="228600" progId="Equation.DSMT4">
                  <p:embed/>
                </p:oleObj>
              </mc:Choice>
              <mc:Fallback>
                <p:oleObj name="Equation" r:id="rId11" imgW="2082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6962" y="5805488"/>
                        <a:ext cx="5953919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44" name="Rectangle 16"/>
          <p:cNvSpPr>
            <a:spLocks noChangeArrowheads="1"/>
          </p:cNvSpPr>
          <p:nvPr/>
        </p:nvSpPr>
        <p:spPr bwMode="auto">
          <a:xfrm>
            <a:off x="955728" y="5013326"/>
            <a:ext cx="7723584" cy="15843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ABC0-7668-46EE-939D-B1B18B089745}" type="slidenum">
              <a:rPr lang="en-US" altLang="nb-NO" smtClean="0"/>
              <a:pPr/>
              <a:t>20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11847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4" grpId="0" build="allAtOnce"/>
      <p:bldP spid="304137" grpId="0" animBg="1"/>
      <p:bldP spid="304138" grpId="0" animBg="1"/>
      <p:bldP spid="304139" grpId="0"/>
      <p:bldP spid="304141" grpId="0" animBg="1"/>
      <p:bldP spid="304142" grpId="0"/>
      <p:bldP spid="304142" grpId="1"/>
      <p:bldP spid="3041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271728" y="4005263"/>
            <a:ext cx="382309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662121" y="577850"/>
            <a:ext cx="8738261" cy="536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i="0" dirty="0">
                <a:solidFill>
                  <a:srgbClr val="008000"/>
                </a:solidFill>
              </a:rPr>
              <a:t>Eksempel </a:t>
            </a:r>
            <a:r>
              <a:rPr lang="nb-NO" altLang="nb-NO" i="0" dirty="0" smtClean="0">
                <a:solidFill>
                  <a:srgbClr val="008000"/>
                </a:solidFill>
              </a:rPr>
              <a:t>5.10</a:t>
            </a:r>
            <a:r>
              <a:rPr lang="nb-NO" altLang="nb-NO" i="0" dirty="0">
                <a:solidFill>
                  <a:srgbClr val="008000"/>
                </a:solidFill>
              </a:rPr>
              <a:t>:</a:t>
            </a:r>
            <a:r>
              <a:rPr lang="nb-NO" altLang="nb-NO" i="0" dirty="0"/>
              <a:t> </a:t>
            </a:r>
          </a:p>
          <a:p>
            <a:pPr eaLnBrk="1" hangingPunct="1">
              <a:spcBef>
                <a:spcPts val="1200"/>
              </a:spcBef>
            </a:pPr>
            <a:r>
              <a:rPr lang="nb-NO" altLang="nb-NO" i="0" dirty="0"/>
              <a:t>En bedrift produserer varer på to maskiner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i="0" dirty="0"/>
              <a:t>Maskin I produserer 40% av varene</a:t>
            </a:r>
          </a:p>
          <a:p>
            <a:pPr eaLnBrk="1" hangingPunct="1"/>
            <a:r>
              <a:rPr lang="nb-NO" altLang="nb-NO" i="0" dirty="0"/>
              <a:t>Maskin II produserer 60% av varene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i="0" dirty="0"/>
              <a:t>4% av varene fra maskin I er defekte</a:t>
            </a:r>
          </a:p>
          <a:p>
            <a:pPr eaLnBrk="1" hangingPunct="1"/>
            <a:r>
              <a:rPr lang="nb-NO" altLang="nb-NO" i="0" dirty="0"/>
              <a:t>2% av varene fra maskin II er defekte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i="0" dirty="0"/>
              <a:t>En vare velges tilfeldig fra lageret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i="0" dirty="0"/>
              <a:t>Hva er sannsynligheten for at varen er defekt?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1833298" y="4933951"/>
            <a:ext cx="468127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2067190" y="6446838"/>
            <a:ext cx="468127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D2F2-6131-402A-B97D-73F2063DDFF5}" type="slidenum">
              <a:rPr lang="en-US" altLang="nb-NO" smtClean="0"/>
              <a:pPr/>
              <a:t>21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8997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2"/>
          <p:cNvSpPr>
            <a:spLocks noChangeArrowheads="1"/>
          </p:cNvSpPr>
          <p:nvPr/>
        </p:nvSpPr>
        <p:spPr bwMode="auto">
          <a:xfrm>
            <a:off x="271728" y="4005263"/>
            <a:ext cx="382309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896012" y="404814"/>
            <a:ext cx="7255801" cy="17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dirty="0"/>
              <a:t>A</a:t>
            </a:r>
            <a:r>
              <a:rPr lang="nb-NO" altLang="nb-NO" i="0" dirty="0"/>
              <a:t> = </a:t>
            </a:r>
            <a:r>
              <a:rPr lang="nb-NO" altLang="nb-NO" i="0" dirty="0" smtClean="0"/>
              <a:t>«varen </a:t>
            </a:r>
            <a:r>
              <a:rPr lang="nb-NO" altLang="nb-NO" i="0" dirty="0"/>
              <a:t>kommer fra maskin </a:t>
            </a:r>
            <a:r>
              <a:rPr lang="nb-NO" altLang="nb-NO" i="0" dirty="0" smtClean="0"/>
              <a:t>I»</a:t>
            </a:r>
            <a:endParaRPr lang="nb-NO" altLang="nb-NO" i="0" dirty="0"/>
          </a:p>
          <a:p>
            <a:pPr eaLnBrk="1" hangingPunct="1"/>
            <a:r>
              <a:rPr lang="nb-NO" altLang="nb-NO" dirty="0"/>
              <a:t>B</a:t>
            </a:r>
            <a:r>
              <a:rPr lang="nb-NO" altLang="nb-NO" i="0" dirty="0"/>
              <a:t> = </a:t>
            </a:r>
            <a:r>
              <a:rPr lang="nb-NO" altLang="nb-NO" i="0" dirty="0" smtClean="0"/>
              <a:t>«varen </a:t>
            </a:r>
            <a:r>
              <a:rPr lang="nb-NO" altLang="nb-NO" i="0" dirty="0"/>
              <a:t>er defekt»</a:t>
            </a:r>
          </a:p>
          <a:p>
            <a:pPr eaLnBrk="1" hangingPunct="1">
              <a:spcBef>
                <a:spcPct val="40000"/>
              </a:spcBef>
            </a:pPr>
            <a:r>
              <a:rPr lang="nb-NO" altLang="nb-NO" i="0" dirty="0" smtClean="0"/>
              <a:t>Opplysningene </a:t>
            </a:r>
            <a:r>
              <a:rPr lang="nb-NO" altLang="nb-NO" i="0" dirty="0"/>
              <a:t>gir:</a:t>
            </a:r>
          </a:p>
        </p:txBody>
      </p:sp>
      <p:sp>
        <p:nvSpPr>
          <p:cNvPr id="3085" name="Text Box 4"/>
          <p:cNvSpPr txBox="1">
            <a:spLocks noChangeArrowheads="1"/>
          </p:cNvSpPr>
          <p:nvPr/>
        </p:nvSpPr>
        <p:spPr bwMode="auto">
          <a:xfrm>
            <a:off x="1833298" y="5060951"/>
            <a:ext cx="468127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sp>
        <p:nvSpPr>
          <p:cNvPr id="3086" name="Text Box 5"/>
          <p:cNvSpPr txBox="1">
            <a:spLocks noChangeArrowheads="1"/>
          </p:cNvSpPr>
          <p:nvPr/>
        </p:nvSpPr>
        <p:spPr bwMode="auto">
          <a:xfrm>
            <a:off x="2067190" y="6446838"/>
            <a:ext cx="468127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graphicFrame>
        <p:nvGraphicFramePr>
          <p:cNvPr id="306182" name="Object 6"/>
          <p:cNvGraphicFramePr>
            <a:graphicFrameLocks noGrp="1" noChangeAspect="1"/>
          </p:cNvGraphicFramePr>
          <p:nvPr>
            <p:ph/>
          </p:nvPr>
        </p:nvGraphicFramePr>
        <p:xfrm>
          <a:off x="1209015" y="2276475"/>
          <a:ext cx="2340636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2" name="Equation" r:id="rId3" imgW="774360" imgH="203040" progId="Equation.DSMT4">
                  <p:embed/>
                </p:oleObj>
              </mc:Choice>
              <mc:Fallback>
                <p:oleObj name="Equation" r:id="rId3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015" y="2276475"/>
                        <a:ext cx="2340636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3" name="Object 7"/>
          <p:cNvGraphicFramePr>
            <a:graphicFrameLocks noChangeAspect="1"/>
          </p:cNvGraphicFramePr>
          <p:nvPr/>
        </p:nvGraphicFramePr>
        <p:xfrm>
          <a:off x="4796499" y="2205038"/>
          <a:ext cx="2261526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3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499" y="2205038"/>
                        <a:ext cx="2261526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4" name="Object 8"/>
          <p:cNvGraphicFramePr>
            <a:graphicFrameLocks noChangeAspect="1"/>
          </p:cNvGraphicFramePr>
          <p:nvPr/>
        </p:nvGraphicFramePr>
        <p:xfrm>
          <a:off x="1245129" y="2924176"/>
          <a:ext cx="2925366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4" name="Equation" r:id="rId7" imgW="965160" imgH="203040" progId="Equation.DSMT4">
                  <p:embed/>
                </p:oleObj>
              </mc:Choice>
              <mc:Fallback>
                <p:oleObj name="Equation" r:id="rId7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129" y="2924176"/>
                        <a:ext cx="2925366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5" name="Object 9"/>
          <p:cNvGraphicFramePr>
            <a:graphicFrameLocks noChangeAspect="1"/>
          </p:cNvGraphicFramePr>
          <p:nvPr/>
        </p:nvGraphicFramePr>
        <p:xfrm>
          <a:off x="4796500" y="2852739"/>
          <a:ext cx="277402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5" name="Equation" r:id="rId9" imgW="965160" imgH="228600" progId="Equation.DSMT4">
                  <p:embed/>
                </p:oleObj>
              </mc:Choice>
              <mc:Fallback>
                <p:oleObj name="Equation" r:id="rId9" imgW="965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500" y="2852739"/>
                        <a:ext cx="277402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896012" y="3644900"/>
            <a:ext cx="772358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i="0"/>
              <a:t>Setningen om total sannsynlighet gir:</a:t>
            </a:r>
          </a:p>
        </p:txBody>
      </p:sp>
      <p:graphicFrame>
        <p:nvGraphicFramePr>
          <p:cNvPr id="306187" name="Object 11"/>
          <p:cNvGraphicFramePr>
            <a:graphicFrameLocks noChangeAspect="1"/>
          </p:cNvGraphicFramePr>
          <p:nvPr/>
        </p:nvGraphicFramePr>
        <p:xfrm>
          <a:off x="1209014" y="4503739"/>
          <a:ext cx="11350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6" name="Equation" r:id="rId11" imgW="355320" imgH="203040" progId="Equation.DSMT4">
                  <p:embed/>
                </p:oleObj>
              </mc:Choice>
              <mc:Fallback>
                <p:oleObj name="Equation" r:id="rId11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014" y="4503739"/>
                        <a:ext cx="1135063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8" name="Object 12"/>
          <p:cNvGraphicFramePr>
            <a:graphicFrameLocks noChangeAspect="1"/>
          </p:cNvGraphicFramePr>
          <p:nvPr/>
        </p:nvGraphicFramePr>
        <p:xfrm>
          <a:off x="2378472" y="5068889"/>
          <a:ext cx="4822296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7" name="Equation" r:id="rId13" imgW="1511280" imgH="177480" progId="Equation.DSMT4">
                  <p:embed/>
                </p:oleObj>
              </mc:Choice>
              <mc:Fallback>
                <p:oleObj name="Equation" r:id="rId13" imgW="1511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472" y="5068889"/>
                        <a:ext cx="4822296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89" name="Object 13"/>
          <p:cNvGraphicFramePr>
            <a:graphicFrameLocks noChangeAspect="1"/>
          </p:cNvGraphicFramePr>
          <p:nvPr/>
        </p:nvGraphicFramePr>
        <p:xfrm>
          <a:off x="2366433" y="4395788"/>
          <a:ext cx="66452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8" name="Equation" r:id="rId15" imgW="2082600" imgH="228600" progId="Equation.DSMT4">
                  <p:embed/>
                </p:oleObj>
              </mc:Choice>
              <mc:Fallback>
                <p:oleObj name="Equation" r:id="rId15" imgW="2082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433" y="4395788"/>
                        <a:ext cx="664527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190" name="Object 14"/>
          <p:cNvGraphicFramePr>
            <a:graphicFrameLocks noChangeAspect="1"/>
          </p:cNvGraphicFramePr>
          <p:nvPr/>
        </p:nvGraphicFramePr>
        <p:xfrm>
          <a:off x="2380192" y="5643564"/>
          <a:ext cx="1616604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9" name="Equation" r:id="rId17" imgW="507960" imgH="177480" progId="Equation.DSMT4">
                  <p:embed/>
                </p:oleObj>
              </mc:Choice>
              <mc:Fallback>
                <p:oleObj name="Equation" r:id="rId17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0192" y="5643564"/>
                        <a:ext cx="1616604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D2F2-6131-402A-B97D-73F2063DDFF5}" type="slidenum">
              <a:rPr lang="en-US" altLang="nb-NO" smtClean="0"/>
              <a:pPr/>
              <a:t>22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852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allAtOnce"/>
      <p:bldP spid="306186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ext Box 2"/>
          <p:cNvSpPr txBox="1">
            <a:spLocks noChangeArrowheads="1"/>
          </p:cNvSpPr>
          <p:nvPr/>
        </p:nvSpPr>
        <p:spPr bwMode="auto">
          <a:xfrm>
            <a:off x="741231" y="620713"/>
            <a:ext cx="8736542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i="0" dirty="0">
                <a:solidFill>
                  <a:srgbClr val="008000"/>
                </a:solidFill>
              </a:rPr>
              <a:t>Eksempel </a:t>
            </a:r>
            <a:r>
              <a:rPr lang="nb-NO" altLang="nb-NO" i="0" dirty="0" smtClean="0">
                <a:solidFill>
                  <a:srgbClr val="008000"/>
                </a:solidFill>
              </a:rPr>
              <a:t>5.11</a:t>
            </a:r>
            <a:r>
              <a:rPr lang="nb-NO" altLang="nb-NO" i="0" dirty="0">
                <a:solidFill>
                  <a:srgbClr val="008000"/>
                </a:solidFill>
              </a:rPr>
              <a:t>:</a:t>
            </a:r>
            <a:r>
              <a:rPr lang="nb-NO" altLang="nb-NO" i="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i="0" dirty="0"/>
              <a:t>Vi legger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b-NO" altLang="nb-NO" i="0" dirty="0">
                <a:solidFill>
                  <a:srgbClr val="CC0000"/>
                </a:solidFill>
              </a:rPr>
              <a:t>  </a:t>
            </a:r>
            <a:r>
              <a:rPr lang="nb-NO" altLang="nb-NO" b="1" i="0" dirty="0">
                <a:solidFill>
                  <a:srgbClr val="CC0000"/>
                </a:solidFill>
              </a:rPr>
              <a:t>fire røde</a:t>
            </a:r>
            <a:r>
              <a:rPr lang="nb-NO" altLang="nb-NO" i="0" dirty="0">
                <a:solidFill>
                  <a:srgbClr val="CC0000"/>
                </a:solidFill>
              </a:rPr>
              <a:t> </a:t>
            </a:r>
            <a:r>
              <a:rPr lang="nb-NO" altLang="nb-NO" i="0" dirty="0"/>
              <a:t>kort og </a:t>
            </a:r>
            <a:r>
              <a:rPr lang="nb-NO" altLang="nb-NO" b="1" i="0" dirty="0"/>
              <a:t>to svarte</a:t>
            </a:r>
            <a:r>
              <a:rPr lang="nb-NO" altLang="nb-NO" i="0" dirty="0"/>
              <a:t> kort i bunke 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nb-NO" altLang="nb-NO" i="0" dirty="0">
                <a:solidFill>
                  <a:srgbClr val="CC0000"/>
                </a:solidFill>
              </a:rPr>
              <a:t>  </a:t>
            </a:r>
            <a:r>
              <a:rPr lang="nb-NO" altLang="nb-NO" b="1" i="0" dirty="0">
                <a:solidFill>
                  <a:srgbClr val="CC0000"/>
                </a:solidFill>
              </a:rPr>
              <a:t>to røde</a:t>
            </a:r>
            <a:r>
              <a:rPr lang="nb-NO" altLang="nb-NO" i="0" dirty="0"/>
              <a:t> kort og </a:t>
            </a:r>
            <a:r>
              <a:rPr lang="nb-NO" altLang="nb-NO" b="1" i="0" dirty="0"/>
              <a:t>fire svarte</a:t>
            </a:r>
            <a:r>
              <a:rPr lang="nb-NO" altLang="nb-NO" i="0" dirty="0"/>
              <a:t> kort i bunke II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i="0" dirty="0"/>
              <a:t>Vi velger tilfeldig </a:t>
            </a:r>
            <a:r>
              <a:rPr lang="nb-NO" altLang="nb-NO" i="0" dirty="0" smtClean="0"/>
              <a:t>én </a:t>
            </a:r>
            <a:r>
              <a:rPr lang="nb-NO" altLang="nb-NO" i="0" dirty="0"/>
              <a:t>bunke og trekker to kort fra denne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i="0" dirty="0"/>
              <a:t>Hva er sannsynligheten for at vi får to           røde kort?</a:t>
            </a:r>
            <a:r>
              <a:rPr lang="nb-NO" altLang="nb-NO" sz="2800" i="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37D0-6396-43A2-A05F-B0E5DDC280A6}" type="slidenum">
              <a:rPr lang="en-US" altLang="nb-NO" smtClean="0"/>
              <a:pPr/>
              <a:t>23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7392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896012" y="692151"/>
            <a:ext cx="7255801" cy="17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/>
              <a:t>A</a:t>
            </a:r>
            <a:r>
              <a:rPr lang="nb-NO" altLang="nb-NO" i="0"/>
              <a:t> = "vi trekker fra bunke I"</a:t>
            </a:r>
          </a:p>
          <a:p>
            <a:pPr eaLnBrk="1" hangingPunct="1"/>
            <a:r>
              <a:rPr lang="nb-NO" altLang="nb-NO"/>
              <a:t>B</a:t>
            </a:r>
            <a:r>
              <a:rPr lang="nb-NO" altLang="nb-NO" i="0"/>
              <a:t> = "vi trekker to røde kort"</a:t>
            </a:r>
          </a:p>
          <a:p>
            <a:pPr eaLnBrk="1" hangingPunct="1">
              <a:spcBef>
                <a:spcPct val="40000"/>
              </a:spcBef>
            </a:pPr>
            <a:r>
              <a:rPr lang="nb-NO" altLang="nb-NO" i="0"/>
              <a:t>Opplysningene gir:</a:t>
            </a:r>
          </a:p>
        </p:txBody>
      </p:sp>
      <p:graphicFrame>
        <p:nvGraphicFramePr>
          <p:cNvPr id="308227" name="Object 3"/>
          <p:cNvGraphicFramePr>
            <a:graphicFrameLocks noChangeAspect="1"/>
          </p:cNvGraphicFramePr>
          <p:nvPr/>
        </p:nvGraphicFramePr>
        <p:xfrm>
          <a:off x="1288125" y="2441575"/>
          <a:ext cx="32194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8" name="Equation" r:id="rId3" imgW="1066680" imgH="317160" progId="Equation.DSMT4">
                  <p:embed/>
                </p:oleObj>
              </mc:Choice>
              <mc:Fallback>
                <p:oleObj name="Equation" r:id="rId3" imgW="10666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125" y="2441575"/>
                        <a:ext cx="321945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28" name="Object 4"/>
          <p:cNvGraphicFramePr>
            <a:graphicFrameLocks noChangeAspect="1"/>
          </p:cNvGraphicFramePr>
          <p:nvPr/>
        </p:nvGraphicFramePr>
        <p:xfrm>
          <a:off x="1289844" y="3262313"/>
          <a:ext cx="3460221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9" name="Equation" r:id="rId5" imgW="1143000" imgH="317160" progId="Equation.DSMT4">
                  <p:embed/>
                </p:oleObj>
              </mc:Choice>
              <mc:Fallback>
                <p:oleObj name="Equation" r:id="rId5" imgW="11430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844" y="3262313"/>
                        <a:ext cx="3460221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29" name="Object 5"/>
          <p:cNvGraphicFramePr>
            <a:graphicFrameLocks noChangeAspect="1"/>
          </p:cNvGraphicFramePr>
          <p:nvPr/>
        </p:nvGraphicFramePr>
        <p:xfrm>
          <a:off x="5546329" y="3262313"/>
          <a:ext cx="3460221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0" name="Equation" r:id="rId7" imgW="1143000" imgH="317160" progId="Equation.DSMT4">
                  <p:embed/>
                </p:oleObj>
              </mc:Choice>
              <mc:Fallback>
                <p:oleObj name="Equation" r:id="rId7" imgW="11430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329" y="3262313"/>
                        <a:ext cx="3460221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928688" y="4421189"/>
            <a:ext cx="7800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i="0"/>
              <a:t>Setningen om total sannsynlighet gir</a:t>
            </a:r>
          </a:p>
        </p:txBody>
      </p:sp>
      <p:graphicFrame>
        <p:nvGraphicFramePr>
          <p:cNvPr id="308231" name="Object 7"/>
          <p:cNvGraphicFramePr>
            <a:graphicFrameLocks noChangeAspect="1"/>
          </p:cNvGraphicFramePr>
          <p:nvPr/>
        </p:nvGraphicFramePr>
        <p:xfrm>
          <a:off x="1552973" y="5205413"/>
          <a:ext cx="6051946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1" name="Equation" r:id="rId9" imgW="1993680" imgH="317160" progId="Equation.DSMT4">
                  <p:embed/>
                </p:oleObj>
              </mc:Choice>
              <mc:Fallback>
                <p:oleObj name="Equation" r:id="rId9" imgW="19936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973" y="5205413"/>
                        <a:ext cx="6051946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37D0-6396-43A2-A05F-B0E5DDC280A6}" type="slidenum">
              <a:rPr lang="en-US" altLang="nb-NO" smtClean="0"/>
              <a:pPr/>
              <a:t>24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114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 build="allAtOnce"/>
      <p:bldP spid="308230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-319002" y="86121"/>
            <a:ext cx="6330554" cy="1143000"/>
          </a:xfrm>
        </p:spPr>
        <p:txBody>
          <a:bodyPr/>
          <a:lstStyle/>
          <a:p>
            <a:pPr eaLnBrk="1" hangingPunct="1"/>
            <a:r>
              <a:rPr lang="nb-NO" altLang="nb-NO" sz="3600" b="1" dirty="0" err="1" smtClean="0">
                <a:solidFill>
                  <a:srgbClr val="000099"/>
                </a:solidFill>
              </a:rPr>
              <a:t>Bayes</a:t>
            </a:r>
            <a:r>
              <a:rPr lang="nb-NO" altLang="nb-NO" sz="3600" b="1" dirty="0" smtClean="0">
                <a:solidFill>
                  <a:srgbClr val="000099"/>
                </a:solidFill>
              </a:rPr>
              <a:t>' setning</a:t>
            </a:r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1207294" y="1222473"/>
            <a:ext cx="795747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/>
              <a:t>Definisjon av betinget sannsynlighet: </a:t>
            </a:r>
          </a:p>
        </p:txBody>
      </p:sp>
      <p:graphicFrame>
        <p:nvGraphicFramePr>
          <p:cNvPr id="309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895051"/>
              </p:ext>
            </p:extLst>
          </p:nvPr>
        </p:nvGraphicFramePr>
        <p:xfrm>
          <a:off x="2192735" y="1860648"/>
          <a:ext cx="3460221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8" name="Equation" r:id="rId3" imgW="1295280" imgH="419040" progId="Equation.DSMT4">
                  <p:embed/>
                </p:oleObj>
              </mc:Choice>
              <mc:Fallback>
                <p:oleObj name="Equation" r:id="rId3" imgW="1295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735" y="1860648"/>
                        <a:ext cx="3460221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4" name="Text Box 6"/>
          <p:cNvSpPr txBox="1">
            <a:spLocks noChangeArrowheads="1"/>
          </p:cNvSpPr>
          <p:nvPr/>
        </p:nvSpPr>
        <p:spPr bwMode="auto">
          <a:xfrm>
            <a:off x="1286405" y="2856969"/>
            <a:ext cx="795747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Vi bruker produktsetningen for telleren og total sannsynlighet for nevneren: </a:t>
            </a:r>
          </a:p>
        </p:txBody>
      </p:sp>
      <p:graphicFrame>
        <p:nvGraphicFramePr>
          <p:cNvPr id="3092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608086"/>
              </p:ext>
            </p:extLst>
          </p:nvPr>
        </p:nvGraphicFramePr>
        <p:xfrm>
          <a:off x="1599406" y="4157612"/>
          <a:ext cx="7023629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09" name="Equation" r:id="rId5" imgW="2628720" imgH="419040" progId="Equation.DSMT4">
                  <p:embed/>
                </p:oleObj>
              </mc:Choice>
              <mc:Fallback>
                <p:oleObj name="Equation" r:id="rId5" imgW="2628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406" y="4157612"/>
                        <a:ext cx="7023629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6" name="Text Box 8"/>
          <p:cNvSpPr txBox="1">
            <a:spLocks noChangeArrowheads="1"/>
          </p:cNvSpPr>
          <p:nvPr/>
        </p:nvSpPr>
        <p:spPr bwMode="auto">
          <a:xfrm>
            <a:off x="1363795" y="5721416"/>
            <a:ext cx="795747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Dette er </a:t>
            </a:r>
            <a:r>
              <a:rPr lang="nb-NO" altLang="nb-NO" sz="2800" dirty="0" err="1" smtClean="0">
                <a:solidFill>
                  <a:srgbClr val="CC0000"/>
                </a:solidFill>
              </a:rPr>
              <a:t>Bayes</a:t>
            </a:r>
            <a:r>
              <a:rPr lang="nb-NO" altLang="nb-NO" sz="2800" dirty="0" smtClean="0">
                <a:solidFill>
                  <a:srgbClr val="CC0000"/>
                </a:solidFill>
              </a:rPr>
              <a:t>' </a:t>
            </a:r>
            <a:r>
              <a:rPr lang="nb-NO" altLang="nb-NO" sz="2800" dirty="0">
                <a:solidFill>
                  <a:srgbClr val="CC0000"/>
                </a:solidFill>
              </a:rPr>
              <a:t>setning</a:t>
            </a:r>
          </a:p>
        </p:txBody>
      </p:sp>
      <p:sp>
        <p:nvSpPr>
          <p:cNvPr id="309257" name="Rectangle 9"/>
          <p:cNvSpPr>
            <a:spLocks noChangeArrowheads="1"/>
          </p:cNvSpPr>
          <p:nvPr/>
        </p:nvSpPr>
        <p:spPr bwMode="auto">
          <a:xfrm>
            <a:off x="1363796" y="4014736"/>
            <a:ext cx="7567083" cy="12954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25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3699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4" grpId="0" build="allAtOnce"/>
      <p:bldP spid="309256" grpId="0" build="allAtOnce"/>
      <p:bldP spid="30925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271728" y="4005263"/>
            <a:ext cx="382309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310275" name="Text Box 3"/>
          <p:cNvSpPr txBox="1">
            <a:spLocks noChangeArrowheads="1"/>
          </p:cNvSpPr>
          <p:nvPr/>
        </p:nvSpPr>
        <p:spPr bwMode="auto">
          <a:xfrm>
            <a:off x="662121" y="577851"/>
            <a:ext cx="8738261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>
                <a:solidFill>
                  <a:srgbClr val="008000"/>
                </a:solidFill>
              </a:rPr>
              <a:t>Eksempel </a:t>
            </a:r>
            <a:r>
              <a:rPr lang="nb-NO" altLang="nb-NO" sz="2800" i="0" dirty="0" smtClean="0">
                <a:solidFill>
                  <a:srgbClr val="008000"/>
                </a:solidFill>
              </a:rPr>
              <a:t>5.12</a:t>
            </a:r>
            <a:r>
              <a:rPr lang="nb-NO" altLang="nb-NO" sz="2800" i="0" dirty="0" smtClean="0"/>
              <a:t> </a:t>
            </a:r>
            <a:endParaRPr lang="nb-NO" altLang="nb-NO" sz="2800" i="0" dirty="0"/>
          </a:p>
          <a:p>
            <a:pPr eaLnBrk="1" hangingPunct="1"/>
            <a:r>
              <a:rPr lang="nb-NO" altLang="nb-NO" sz="2800" i="0" dirty="0"/>
              <a:t>Ser på eksempel </a:t>
            </a:r>
            <a:r>
              <a:rPr lang="nb-NO" altLang="nb-NO" sz="2800" i="0" dirty="0" smtClean="0"/>
              <a:t>5.10</a:t>
            </a:r>
            <a:r>
              <a:rPr lang="nb-NO" altLang="nb-NO" sz="2800" i="0" dirty="0"/>
              <a:t>. </a:t>
            </a:r>
          </a:p>
          <a:p>
            <a:pPr eaLnBrk="1" hangingPunct="1">
              <a:spcBef>
                <a:spcPct val="40000"/>
              </a:spcBef>
            </a:pPr>
            <a:r>
              <a:rPr lang="nb-NO" altLang="nb-NO" sz="2800" i="0" dirty="0"/>
              <a:t>Hvis varen er defekt, hva er da sannsynligheten for at den kommer fra den første maskinen?</a:t>
            </a:r>
          </a:p>
        </p:txBody>
      </p:sp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2067190" y="6446838"/>
            <a:ext cx="468127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 sz="1800" i="0"/>
          </a:p>
        </p:txBody>
      </p:sp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741231" y="2698750"/>
            <a:ext cx="7255801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/>
              <a:t>A</a:t>
            </a:r>
            <a:r>
              <a:rPr lang="nb-NO" altLang="nb-NO" sz="2800" i="0"/>
              <a:t> = "varen kommer fra maskin I"</a:t>
            </a:r>
          </a:p>
          <a:p>
            <a:pPr eaLnBrk="1" hangingPunct="1"/>
            <a:r>
              <a:rPr lang="nb-NO" altLang="nb-NO" sz="2800"/>
              <a:t>B</a:t>
            </a:r>
            <a:r>
              <a:rPr lang="nb-NO" altLang="nb-NO" sz="2800" i="0"/>
              <a:t> = "varen er defekt"</a:t>
            </a:r>
            <a:endParaRPr lang="nb-NO" altLang="nb-NO" i="0"/>
          </a:p>
        </p:txBody>
      </p:sp>
      <p:graphicFrame>
        <p:nvGraphicFramePr>
          <p:cNvPr id="310278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1133343" y="3879851"/>
          <a:ext cx="197948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33" name="Equation" r:id="rId3" imgW="774360" imgH="203040" progId="Equation.DSMT4">
                  <p:embed/>
                </p:oleObj>
              </mc:Choice>
              <mc:Fallback>
                <p:oleObj name="Equation" r:id="rId3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343" y="3879851"/>
                        <a:ext cx="197948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4564328" y="3789363"/>
          <a:ext cx="202763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34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328" y="3789363"/>
                        <a:ext cx="202763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0" name="Object 8"/>
          <p:cNvGraphicFramePr>
            <a:graphicFrameLocks noChangeAspect="1"/>
          </p:cNvGraphicFramePr>
          <p:nvPr/>
        </p:nvGraphicFramePr>
        <p:xfrm>
          <a:off x="1086909" y="4419600"/>
          <a:ext cx="269663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35" name="Equation" r:id="rId7" imgW="965160" imgH="203040" progId="Equation.DSMT4">
                  <p:embed/>
                </p:oleObj>
              </mc:Choice>
              <mc:Fallback>
                <p:oleObj name="Equation" r:id="rId7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909" y="4419600"/>
                        <a:ext cx="269663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1" name="Object 9"/>
          <p:cNvGraphicFramePr>
            <a:graphicFrameLocks noChangeAspect="1"/>
          </p:cNvGraphicFramePr>
          <p:nvPr/>
        </p:nvGraphicFramePr>
        <p:xfrm>
          <a:off x="4486938" y="4362450"/>
          <a:ext cx="2650198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36" name="Equation" r:id="rId9" imgW="965160" imgH="228600" progId="Equation.DSMT4">
                  <p:embed/>
                </p:oleObj>
              </mc:Choice>
              <mc:Fallback>
                <p:oleObj name="Equation" r:id="rId9" imgW="965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938" y="4362450"/>
                        <a:ext cx="2650198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2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1234811" y="5667376"/>
          <a:ext cx="626520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37" name="Equation" r:id="rId11" imgW="2057400" imgH="317160" progId="Equation.DSMT4">
                  <p:embed/>
                </p:oleObj>
              </mc:Choice>
              <mc:Fallback>
                <p:oleObj name="Equation" r:id="rId11" imgW="2057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811" y="5667376"/>
                        <a:ext cx="626520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283" name="Text Box 11"/>
          <p:cNvSpPr txBox="1">
            <a:spLocks noChangeArrowheads="1"/>
          </p:cNvSpPr>
          <p:nvPr/>
        </p:nvSpPr>
        <p:spPr bwMode="auto">
          <a:xfrm>
            <a:off x="818621" y="5070476"/>
            <a:ext cx="725580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/>
              <a:t>Bayes setning gir: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26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7125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allAtOnce"/>
      <p:bldP spid="310277" grpId="0" build="allAtOnce"/>
      <p:bldP spid="310283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2"/>
          <p:cNvSpPr txBox="1">
            <a:spLocks noChangeArrowheads="1"/>
          </p:cNvSpPr>
          <p:nvPr/>
        </p:nvSpPr>
        <p:spPr bwMode="auto">
          <a:xfrm>
            <a:off x="741231" y="404813"/>
            <a:ext cx="85026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800" i="0" dirty="0">
                <a:solidFill>
                  <a:srgbClr val="008000"/>
                </a:solidFill>
              </a:rPr>
              <a:t>Eksempel </a:t>
            </a:r>
            <a:r>
              <a:rPr lang="nb-NO" altLang="nb-NO" sz="2800" i="0" dirty="0" smtClean="0">
                <a:solidFill>
                  <a:srgbClr val="008000"/>
                </a:solidFill>
              </a:rPr>
              <a:t>5.13:</a:t>
            </a:r>
            <a:r>
              <a:rPr lang="nb-NO" altLang="nb-NO" sz="2800" i="0" dirty="0" smtClean="0"/>
              <a:t> </a:t>
            </a:r>
            <a:endParaRPr lang="nb-NO" altLang="nb-NO" sz="2800" i="0" dirty="0"/>
          </a:p>
          <a:p>
            <a:pPr eaLnBrk="1" hangingPunct="1">
              <a:spcBef>
                <a:spcPct val="30000"/>
              </a:spcBef>
            </a:pPr>
            <a:r>
              <a:rPr lang="nb-NO" altLang="nb-NO" sz="2800" i="0" dirty="0"/>
              <a:t>Vi ser på eksempel </a:t>
            </a:r>
            <a:r>
              <a:rPr lang="nb-NO" altLang="nb-NO" sz="2800" i="0" dirty="0" smtClean="0"/>
              <a:t>5.11 </a:t>
            </a:r>
            <a:endParaRPr lang="nb-NO" altLang="nb-NO" sz="2800" i="0" dirty="0"/>
          </a:p>
          <a:p>
            <a:pPr eaLnBrk="1" hangingPunct="1">
              <a:spcBef>
                <a:spcPct val="30000"/>
              </a:spcBef>
            </a:pPr>
            <a:r>
              <a:rPr lang="nb-NO" altLang="nb-NO" sz="2800" i="0" dirty="0"/>
              <a:t>Hvis begge kortene er røde, hva er </a:t>
            </a:r>
          </a:p>
          <a:p>
            <a:pPr eaLnBrk="1" hangingPunct="1"/>
            <a:r>
              <a:rPr lang="nb-NO" altLang="nb-NO" sz="2800" i="0" dirty="0"/>
              <a:t>sannsynligheten for at vi trakk fra bunke I ? </a:t>
            </a: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818621" y="2636838"/>
            <a:ext cx="725580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dirty="0" smtClean="0"/>
              <a:t>A</a:t>
            </a:r>
            <a:r>
              <a:rPr lang="nb-NO" altLang="nb-NO" sz="2800" i="0" dirty="0" smtClean="0"/>
              <a:t> = «vi trekker fra bunke I»</a:t>
            </a:r>
          </a:p>
          <a:p>
            <a:pPr eaLnBrk="1" hangingPunct="1"/>
            <a:r>
              <a:rPr lang="nb-NO" altLang="nb-NO" sz="2800" dirty="0" smtClean="0"/>
              <a:t>B</a:t>
            </a:r>
            <a:r>
              <a:rPr lang="nb-NO" altLang="nb-NO" sz="2800" i="0" dirty="0" smtClean="0"/>
              <a:t> </a:t>
            </a:r>
            <a:r>
              <a:rPr lang="nb-NO" altLang="nb-NO" sz="2800" i="0"/>
              <a:t>= </a:t>
            </a:r>
            <a:r>
              <a:rPr lang="nb-NO" altLang="nb-NO" sz="2800" i="0" smtClean="0"/>
              <a:t>«vi </a:t>
            </a:r>
            <a:r>
              <a:rPr lang="nb-NO" altLang="nb-NO" sz="2800" i="0" dirty="0"/>
              <a:t>trekker to </a:t>
            </a:r>
            <a:r>
              <a:rPr lang="nb-NO" altLang="nb-NO" sz="2800" i="0"/>
              <a:t>røde </a:t>
            </a:r>
            <a:r>
              <a:rPr lang="nb-NO" altLang="nb-NO" sz="2800" i="0" smtClean="0"/>
              <a:t>kort»</a:t>
            </a:r>
            <a:endParaRPr lang="nb-NO" altLang="nb-NO" sz="2800" i="0" dirty="0"/>
          </a:p>
        </p:txBody>
      </p:sp>
      <p:graphicFrame>
        <p:nvGraphicFramePr>
          <p:cNvPr id="311300" name="Object 4"/>
          <p:cNvGraphicFramePr>
            <a:graphicFrameLocks noChangeAspect="1"/>
          </p:cNvGraphicFramePr>
          <p:nvPr/>
        </p:nvGraphicFramePr>
        <p:xfrm>
          <a:off x="899452" y="3725864"/>
          <a:ext cx="2646759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0" name="Equation" r:id="rId3" imgW="1066680" imgH="317160" progId="Equation.DSMT4">
                  <p:embed/>
                </p:oleObj>
              </mc:Choice>
              <mc:Fallback>
                <p:oleObj name="Equation" r:id="rId3" imgW="10666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452" y="3725864"/>
                        <a:ext cx="2646759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1" name="Object 5"/>
          <p:cNvGraphicFramePr>
            <a:graphicFrameLocks noChangeAspect="1"/>
          </p:cNvGraphicFramePr>
          <p:nvPr/>
        </p:nvGraphicFramePr>
        <p:xfrm>
          <a:off x="4141258" y="3716338"/>
          <a:ext cx="2056871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1" name="Equation" r:id="rId5" imgW="825480" imgH="317160" progId="Equation.DSMT4">
                  <p:embed/>
                </p:oleObj>
              </mc:Choice>
              <mc:Fallback>
                <p:oleObj name="Equation" r:id="rId5" imgW="8254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258" y="3716338"/>
                        <a:ext cx="2056871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2" name="Object 6"/>
          <p:cNvGraphicFramePr>
            <a:graphicFrameLocks noChangeAspect="1"/>
          </p:cNvGraphicFramePr>
          <p:nvPr/>
        </p:nvGraphicFramePr>
        <p:xfrm>
          <a:off x="6982354" y="3725863"/>
          <a:ext cx="2056871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2" name="Equation" r:id="rId7" imgW="825480" imgH="317160" progId="Equation.DSMT4">
                  <p:embed/>
                </p:oleObj>
              </mc:Choice>
              <mc:Fallback>
                <p:oleObj name="Equation" r:id="rId7" imgW="8254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2354" y="3725863"/>
                        <a:ext cx="2056871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3" name="Object 7"/>
          <p:cNvGraphicFramePr>
            <a:graphicFrameLocks noChangeAspect="1"/>
          </p:cNvGraphicFramePr>
          <p:nvPr/>
        </p:nvGraphicFramePr>
        <p:xfrm>
          <a:off x="1829859" y="5157789"/>
          <a:ext cx="4144698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3" name="Equation" r:id="rId9" imgW="1549080" imgH="583920" progId="Equation.DSMT4">
                  <p:embed/>
                </p:oleObj>
              </mc:Choice>
              <mc:Fallback>
                <p:oleObj name="Equation" r:id="rId9" imgW="154908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859" y="5157789"/>
                        <a:ext cx="4144698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04" name="Text Box 8"/>
          <p:cNvSpPr txBox="1">
            <a:spLocks noChangeArrowheads="1"/>
          </p:cNvSpPr>
          <p:nvPr/>
        </p:nvSpPr>
        <p:spPr bwMode="auto">
          <a:xfrm>
            <a:off x="818621" y="4581526"/>
            <a:ext cx="725580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/>
              <a:t>Bayes setning gir: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37D0-6396-43A2-A05F-B0E5DDC280A6}" type="slidenum">
              <a:rPr lang="en-US" altLang="nb-NO" smtClean="0"/>
              <a:pPr/>
              <a:t>27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26038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 build="allAtOnce"/>
      <p:bldP spid="311299" grpId="0" build="allAtOnce"/>
      <p:bldP spid="311304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Text Box 2"/>
          <p:cNvSpPr txBox="1">
            <a:spLocks noChangeArrowheads="1"/>
          </p:cNvSpPr>
          <p:nvPr/>
        </p:nvSpPr>
        <p:spPr bwMode="auto">
          <a:xfrm>
            <a:off x="741231" y="620713"/>
            <a:ext cx="8736542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i="0" dirty="0">
                <a:solidFill>
                  <a:srgbClr val="008000"/>
                </a:solidFill>
              </a:rPr>
              <a:t>Eksempel </a:t>
            </a:r>
            <a:r>
              <a:rPr lang="nb-NO" altLang="nb-NO" i="0" dirty="0" smtClean="0">
                <a:solidFill>
                  <a:srgbClr val="008000"/>
                </a:solidFill>
              </a:rPr>
              <a:t>5.14:</a:t>
            </a:r>
            <a:r>
              <a:rPr lang="nb-NO" altLang="nb-NO" i="0" dirty="0" smtClean="0"/>
              <a:t> </a:t>
            </a:r>
            <a:endParaRPr lang="nb-NO" altLang="nb-NO" i="0" dirty="0"/>
          </a:p>
          <a:p>
            <a:pPr eaLnBrk="1" hangingPunct="1">
              <a:spcBef>
                <a:spcPct val="30000"/>
              </a:spcBef>
            </a:pPr>
            <a:r>
              <a:rPr lang="nb-NO" altLang="nb-NO" i="0" dirty="0"/>
              <a:t>En kvinne tar en </a:t>
            </a:r>
            <a:r>
              <a:rPr lang="nb-NO" altLang="nb-NO" i="0" dirty="0" err="1"/>
              <a:t>mamografiundersøkelse</a:t>
            </a:r>
            <a:endParaRPr lang="nb-NO" altLang="nb-NO" i="0" dirty="0"/>
          </a:p>
          <a:p>
            <a:pPr eaLnBrk="1" hangingPunct="1">
              <a:spcBef>
                <a:spcPct val="60000"/>
              </a:spcBef>
            </a:pPr>
            <a:r>
              <a:rPr lang="nb-NO" altLang="nb-NO" i="0" dirty="0"/>
              <a:t>Se på begivenhetene:</a:t>
            </a:r>
          </a:p>
          <a:p>
            <a:pPr eaLnBrk="1" hangingPunct="1">
              <a:spcBef>
                <a:spcPct val="30000"/>
              </a:spcBef>
            </a:pPr>
            <a:r>
              <a:rPr lang="nb-NO" altLang="nb-NO" dirty="0"/>
              <a:t>S</a:t>
            </a:r>
            <a:r>
              <a:rPr lang="nb-NO" altLang="nb-NO" i="0" dirty="0"/>
              <a:t> = "kvinnen har brystkreft"</a:t>
            </a:r>
          </a:p>
          <a:p>
            <a:pPr eaLnBrk="1" hangingPunct="1"/>
            <a:r>
              <a:rPr lang="nb-NO" altLang="nb-NO" dirty="0"/>
              <a:t>M</a:t>
            </a:r>
            <a:r>
              <a:rPr lang="nb-NO" altLang="nb-NO" i="0" dirty="0"/>
              <a:t> = "</a:t>
            </a:r>
            <a:r>
              <a:rPr lang="nb-NO" altLang="nb-NO" i="0" dirty="0" err="1"/>
              <a:t>mammogrammet</a:t>
            </a:r>
            <a:r>
              <a:rPr lang="nb-NO" altLang="nb-NO" i="0" dirty="0"/>
              <a:t> viser tegn på kreft"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i="0" dirty="0"/>
              <a:t>Fra erfaringer med mammografi har vi</a:t>
            </a:r>
            <a:endParaRPr lang="nb-NO" altLang="nb-NO" dirty="0"/>
          </a:p>
        </p:txBody>
      </p:sp>
      <p:graphicFrame>
        <p:nvGraphicFramePr>
          <p:cNvPr id="312323" name="Object 3"/>
          <p:cNvGraphicFramePr>
            <a:graphicFrameLocks noChangeAspect="1"/>
          </p:cNvGraphicFramePr>
          <p:nvPr/>
        </p:nvGraphicFramePr>
        <p:xfrm>
          <a:off x="1554692" y="4781551"/>
          <a:ext cx="2777464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7" name="Equation" r:id="rId3" imgW="1002960" imgH="203040" progId="Equation.DSMT4">
                  <p:embed/>
                </p:oleObj>
              </mc:Choice>
              <mc:Fallback>
                <p:oleObj name="Equation" r:id="rId3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692" y="4781551"/>
                        <a:ext cx="2777464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4" name="Object 4"/>
          <p:cNvGraphicFramePr>
            <a:graphicFrameLocks noChangeAspect="1"/>
          </p:cNvGraphicFramePr>
          <p:nvPr/>
        </p:nvGraphicFramePr>
        <p:xfrm>
          <a:off x="5051029" y="4716463"/>
          <a:ext cx="3023394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8" name="Equation" r:id="rId5" imgW="1091880" imgH="228600" progId="Equation.DSMT4">
                  <p:embed/>
                </p:oleObj>
              </mc:Choice>
              <mc:Fallback>
                <p:oleObj name="Equation" r:id="rId5" imgW="1091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029" y="4716463"/>
                        <a:ext cx="3023394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741231" y="5657850"/>
            <a:ext cx="873654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i="0"/>
              <a:t>Vi antar at</a:t>
            </a:r>
            <a:endParaRPr lang="nb-NO" altLang="nb-NO"/>
          </a:p>
        </p:txBody>
      </p:sp>
      <p:graphicFrame>
        <p:nvGraphicFramePr>
          <p:cNvPr id="312326" name="Object 6"/>
          <p:cNvGraphicFramePr>
            <a:graphicFrameLocks noChangeAspect="1"/>
          </p:cNvGraphicFramePr>
          <p:nvPr/>
        </p:nvGraphicFramePr>
        <p:xfrm>
          <a:off x="3159259" y="5734051"/>
          <a:ext cx="2354394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9" name="Equation" r:id="rId7" imgW="850680" imgH="203040" progId="Equation.DSMT4">
                  <p:embed/>
                </p:oleObj>
              </mc:Choice>
              <mc:Fallback>
                <p:oleObj name="Equation" r:id="rId7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259" y="5734051"/>
                        <a:ext cx="2354394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37D0-6396-43A2-A05F-B0E5DDC280A6}" type="slidenum">
              <a:rPr lang="en-US" altLang="nb-NO" smtClean="0"/>
              <a:pPr/>
              <a:t>28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8955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 build="allAtOnce"/>
      <p:bldP spid="312325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ext Box 2"/>
          <p:cNvSpPr txBox="1">
            <a:spLocks noChangeArrowheads="1"/>
          </p:cNvSpPr>
          <p:nvPr/>
        </p:nvSpPr>
        <p:spPr bwMode="auto">
          <a:xfrm>
            <a:off x="741231" y="333376"/>
            <a:ext cx="8736542" cy="23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i="0"/>
              <a:t>Anta at mammogrammet viser tegn på kreft</a:t>
            </a:r>
          </a:p>
          <a:p>
            <a:pPr eaLnBrk="1" hangingPunct="1">
              <a:spcBef>
                <a:spcPct val="30000"/>
              </a:spcBef>
            </a:pPr>
            <a:r>
              <a:rPr lang="nb-NO" altLang="nb-NO" i="0"/>
              <a:t>Hva er da sannsynligheten for at kvinnen virkelig har kreft?</a:t>
            </a:r>
          </a:p>
          <a:p>
            <a:pPr eaLnBrk="1" hangingPunct="1">
              <a:spcBef>
                <a:spcPct val="30000"/>
              </a:spcBef>
            </a:pPr>
            <a:r>
              <a:rPr lang="nb-NO" altLang="nb-NO" i="0"/>
              <a:t>Bayes setning gir:</a:t>
            </a:r>
            <a:endParaRPr lang="nb-NO" altLang="nb-NO"/>
          </a:p>
        </p:txBody>
      </p:sp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741231" y="5013326"/>
            <a:ext cx="803486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i="0"/>
              <a:t>Selv om mammogrammet viser tegn på kreft, er det bare 16% sannsynlig at hun virkelig har det</a:t>
            </a:r>
          </a:p>
        </p:txBody>
      </p:sp>
      <p:graphicFrame>
        <p:nvGraphicFramePr>
          <p:cNvPr id="313348" name="Object 4"/>
          <p:cNvGraphicFramePr>
            <a:graphicFrameLocks noChangeAspect="1"/>
          </p:cNvGraphicFramePr>
          <p:nvPr/>
        </p:nvGraphicFramePr>
        <p:xfrm>
          <a:off x="1209015" y="2854325"/>
          <a:ext cx="156329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38" name="Equation" r:id="rId3" imgW="583920" imgH="203040" progId="Equation.DSMT4">
                  <p:embed/>
                </p:oleObj>
              </mc:Choice>
              <mc:Fallback>
                <p:oleObj name="Equation" r:id="rId3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015" y="2854325"/>
                        <a:ext cx="156329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2860015" y="2636838"/>
          <a:ext cx="5836973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39" name="Equation" r:id="rId5" imgW="2184120" imgH="419040" progId="Equation.DSMT4">
                  <p:embed/>
                </p:oleObj>
              </mc:Choice>
              <mc:Fallback>
                <p:oleObj name="Equation" r:id="rId5" imgW="21841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015" y="2636838"/>
                        <a:ext cx="5836973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50" name="Object 6"/>
          <p:cNvGraphicFramePr>
            <a:graphicFrameLocks noChangeAspect="1"/>
          </p:cNvGraphicFramePr>
          <p:nvPr/>
        </p:nvGraphicFramePr>
        <p:xfrm>
          <a:off x="1836738" y="3789363"/>
          <a:ext cx="4677833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0" name="Equation" r:id="rId7" imgW="1752480" imgH="393480" progId="Equation.DSMT4">
                  <p:embed/>
                </p:oleObj>
              </mc:Choice>
              <mc:Fallback>
                <p:oleObj name="Equation" r:id="rId7" imgW="1752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3789363"/>
                        <a:ext cx="4677833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51" name="Object 7"/>
          <p:cNvGraphicFramePr>
            <a:graphicFrameLocks noChangeAspect="1"/>
          </p:cNvGraphicFramePr>
          <p:nvPr/>
        </p:nvGraphicFramePr>
        <p:xfrm>
          <a:off x="6610879" y="4071938"/>
          <a:ext cx="1148821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41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879" y="4071938"/>
                        <a:ext cx="1148821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37D0-6396-43A2-A05F-B0E5DDC280A6}" type="slidenum">
              <a:rPr lang="en-US" altLang="nb-NO" smtClean="0"/>
              <a:pPr/>
              <a:t>29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15367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6" grpId="0" build="allAtOnce"/>
      <p:bldP spid="31334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1" name="Picture 3" descr="bakside-ko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8563" y="900105"/>
            <a:ext cx="1285875" cy="1773237"/>
          </a:xfrm>
          <a:noFill/>
        </p:spPr>
      </p:pic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661988" y="2953422"/>
            <a:ext cx="8347075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Ser på </a:t>
            </a:r>
            <a:r>
              <a:rPr lang="nb-NO" altLang="nb-NO" sz="2800" i="0" dirty="0" smtClean="0"/>
              <a:t>hendelsene: </a:t>
            </a:r>
            <a:endParaRPr lang="nb-NO" altLang="nb-NO" sz="2800" i="0" dirty="0"/>
          </a:p>
          <a:p>
            <a:pPr eaLnBrk="1" hangingPunct="1">
              <a:spcBef>
                <a:spcPct val="30000"/>
              </a:spcBef>
            </a:pPr>
            <a:r>
              <a:rPr lang="nb-NO" altLang="nb-NO" sz="2800" dirty="0"/>
              <a:t>A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«første </a:t>
            </a:r>
            <a:r>
              <a:rPr lang="nb-NO" altLang="nb-NO" sz="2800" i="0" dirty="0"/>
              <a:t>kort </a:t>
            </a:r>
            <a:r>
              <a:rPr lang="nb-NO" altLang="nb-NO" sz="2800" i="0" dirty="0" smtClean="0"/>
              <a:t>rødt»      </a:t>
            </a:r>
            <a:r>
              <a:rPr lang="nb-NO" altLang="nb-NO" sz="2800" dirty="0"/>
              <a:t>B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«andre </a:t>
            </a:r>
            <a:r>
              <a:rPr lang="nb-NO" altLang="nb-NO" sz="2800" i="0" dirty="0"/>
              <a:t>kort </a:t>
            </a:r>
            <a:r>
              <a:rPr lang="nb-NO" altLang="nb-NO" sz="2800" i="0" dirty="0" smtClean="0"/>
              <a:t>svart» </a:t>
            </a:r>
            <a:endParaRPr lang="nb-NO" altLang="nb-NO" sz="2800" i="0" dirty="0"/>
          </a:p>
        </p:txBody>
      </p:sp>
      <p:pic>
        <p:nvPicPr>
          <p:cNvPr id="196615" name="Picture 7" descr="hjerter-knek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820730"/>
            <a:ext cx="12668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619" name="Picture 11" descr="spar-sj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846130"/>
            <a:ext cx="1255712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661988" y="187093"/>
            <a:ext cx="8191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Trekker tilfeldig ett kort og så ett kort til</a:t>
            </a:r>
          </a:p>
        </p:txBody>
      </p:sp>
      <p:pic>
        <p:nvPicPr>
          <p:cNvPr id="196622" name="Picture 14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944555"/>
            <a:ext cx="1287463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623" name="Picture 15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944555"/>
            <a:ext cx="12858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624" name="Picture 16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944555"/>
            <a:ext cx="12858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625" name="Picture 17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44555"/>
            <a:ext cx="1287463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6626" name="Picture 18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944555"/>
            <a:ext cx="12858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34" name="Text Box 26"/>
          <p:cNvSpPr txBox="1">
            <a:spLocks noChangeArrowheads="1"/>
          </p:cNvSpPr>
          <p:nvPr/>
        </p:nvSpPr>
        <p:spPr bwMode="auto">
          <a:xfrm>
            <a:off x="627744" y="4175568"/>
            <a:ext cx="9164638" cy="211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Vi har at </a:t>
            </a:r>
            <a:r>
              <a:rPr lang="nb-NO" altLang="nb-NO" sz="2800" dirty="0"/>
              <a:t>P</a:t>
            </a:r>
            <a:r>
              <a:rPr lang="nb-NO" altLang="nb-NO" sz="2800" i="0" dirty="0"/>
              <a:t>(</a:t>
            </a:r>
            <a:r>
              <a:rPr lang="nb-NO" altLang="nb-NO" sz="2800" dirty="0"/>
              <a:t>A</a:t>
            </a:r>
            <a:r>
              <a:rPr lang="nb-NO" altLang="nb-NO" sz="2800" i="0" dirty="0"/>
              <a:t>) = 4/6 = 2/3</a:t>
            </a:r>
          </a:p>
          <a:p>
            <a:pPr eaLnBrk="1" hangingPunct="1">
              <a:spcBef>
                <a:spcPct val="30000"/>
              </a:spcBef>
            </a:pPr>
            <a:r>
              <a:rPr lang="nb-NO" altLang="nb-NO" sz="2800" dirty="0">
                <a:solidFill>
                  <a:srgbClr val="CC0000"/>
                </a:solidFill>
              </a:rPr>
              <a:t>Hvis</a:t>
            </a:r>
            <a:r>
              <a:rPr lang="nb-NO" altLang="nb-NO" sz="2800" dirty="0"/>
              <a:t> A</a:t>
            </a:r>
            <a:r>
              <a:rPr lang="nb-NO" altLang="nb-NO" sz="2800" i="0" dirty="0"/>
              <a:t> har inntruffet er sannsynligheten for </a:t>
            </a:r>
            <a:r>
              <a:rPr lang="nb-NO" altLang="nb-NO" sz="2800" dirty="0"/>
              <a:t>B</a:t>
            </a:r>
            <a:r>
              <a:rPr lang="nb-NO" altLang="nb-NO" sz="2800" i="0" dirty="0"/>
              <a:t> lik 2/5</a:t>
            </a:r>
          </a:p>
          <a:p>
            <a:pPr eaLnBrk="1" hangingPunct="1">
              <a:spcBef>
                <a:spcPct val="20000"/>
              </a:spcBef>
            </a:pPr>
            <a:r>
              <a:rPr lang="nb-NO" altLang="nb-NO" sz="2800" i="0" dirty="0"/>
              <a:t>Dette er den </a:t>
            </a:r>
            <a:r>
              <a:rPr lang="nb-NO" altLang="nb-NO" sz="2800" dirty="0">
                <a:solidFill>
                  <a:srgbClr val="CC0000"/>
                </a:solidFill>
              </a:rPr>
              <a:t>betingede sannsynligheten</a:t>
            </a:r>
            <a:r>
              <a:rPr lang="nb-NO" altLang="nb-NO" sz="2800" i="0" dirty="0"/>
              <a:t> for </a:t>
            </a:r>
            <a:r>
              <a:rPr lang="nb-NO" altLang="nb-NO" sz="2800" dirty="0"/>
              <a:t>B</a:t>
            </a:r>
            <a:r>
              <a:rPr lang="nb-NO" altLang="nb-NO" sz="2800" i="0" dirty="0"/>
              <a:t> gitt </a:t>
            </a:r>
            <a:r>
              <a:rPr lang="nb-NO" altLang="nb-NO" sz="2800" dirty="0" smtClean="0"/>
              <a:t>A</a:t>
            </a:r>
          </a:p>
          <a:p>
            <a:pPr eaLnBrk="1" hangingPunct="1">
              <a:spcBef>
                <a:spcPct val="20000"/>
              </a:spcBef>
            </a:pPr>
            <a:r>
              <a:rPr lang="nb-NO" altLang="nb-NO" sz="2800" i="0" dirty="0" smtClean="0"/>
              <a:t>Vi skriver </a:t>
            </a:r>
            <a:endParaRPr lang="nb-NO" altLang="nb-NO" sz="2800" i="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25853"/>
              </p:ext>
            </p:extLst>
          </p:nvPr>
        </p:nvGraphicFramePr>
        <p:xfrm>
          <a:off x="2357664" y="5843582"/>
          <a:ext cx="22764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4" name="Equation" r:id="rId6" imgW="1002960" imgH="203040" progId="Equation.DSMT4">
                  <p:embed/>
                </p:oleObj>
              </mc:Choice>
              <mc:Fallback>
                <p:oleObj name="Equation" r:id="rId6" imgW="100296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664" y="5843582"/>
                        <a:ext cx="22764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3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3" grpId="0" build="allAtOnce"/>
      <p:bldP spid="196621" grpId="0" build="allAtOnce"/>
      <p:bldP spid="19663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1467842" y="4074269"/>
            <a:ext cx="6477000" cy="1401744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b-NO" altLang="nb-NO" i="0">
                <a:solidFill>
                  <a:srgbClr val="CC0000"/>
                </a:solidFill>
              </a:rPr>
              <a:t>Vi trenger en definisjon av betinget sannsynlighet!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96888" y="1776612"/>
            <a:ext cx="89804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nb-NO" altLang="nb-NO" sz="2800" i="0" dirty="0"/>
              <a:t>Hva er den betingede sannsynligheten for at begge kortene er røde gitt at minst ett av dem er rødt?</a:t>
            </a:r>
          </a:p>
          <a:p>
            <a:pPr eaLnBrk="1" hangingPunct="1">
              <a:spcBef>
                <a:spcPct val="40000"/>
              </a:spcBef>
              <a:buFontTx/>
              <a:buChar char="•"/>
            </a:pPr>
            <a:r>
              <a:rPr lang="nb-NO" altLang="nb-NO" sz="2800" i="0" dirty="0"/>
              <a:t>Hva er den betingede sannsynligheten for at det første kortet er rødt gitt at det andre er svart?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538844" y="136733"/>
            <a:ext cx="86677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altLang="nb-NO" sz="2800" i="0" dirty="0"/>
              <a:t>I </a:t>
            </a:r>
            <a:r>
              <a:rPr lang="nb-NO" altLang="nb-NO" sz="2800" i="0" dirty="0" smtClean="0"/>
              <a:t>eksempel 4.1 er </a:t>
            </a:r>
            <a:r>
              <a:rPr lang="nb-NO" altLang="nb-NO" sz="2800" i="0" dirty="0"/>
              <a:t>det </a:t>
            </a:r>
            <a:r>
              <a:rPr lang="nb-NO" altLang="nb-NO" sz="2800" dirty="0"/>
              <a:t>intuitivt</a:t>
            </a:r>
            <a:r>
              <a:rPr lang="nb-NO" altLang="nb-NO" sz="2800" i="0" dirty="0"/>
              <a:t> klart hva betinget sannsynlighet er</a:t>
            </a:r>
          </a:p>
          <a:p>
            <a:pPr>
              <a:spcBef>
                <a:spcPct val="50000"/>
              </a:spcBef>
            </a:pPr>
            <a:r>
              <a:rPr lang="nb-NO" altLang="nb-NO" sz="2800" i="0" dirty="0"/>
              <a:t>Det er ikke alltid like enkelt: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2382" y="5722596"/>
            <a:ext cx="8667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b-NO" altLang="nb-NO" sz="2400" i="0" dirty="0" smtClean="0">
                <a:solidFill>
                  <a:srgbClr val="0070C0"/>
                </a:solidFill>
              </a:rPr>
              <a:t>Svarene på spørsmålene er gitt i </a:t>
            </a:r>
            <a:r>
              <a:rPr lang="nb-NO" altLang="nb-NO" sz="2400" i="0" dirty="0">
                <a:solidFill>
                  <a:srgbClr val="0070C0"/>
                </a:solidFill>
              </a:rPr>
              <a:t>oppgave </a:t>
            </a:r>
            <a:r>
              <a:rPr lang="nb-NO" altLang="nb-NO" sz="2400" i="0" dirty="0" smtClean="0">
                <a:solidFill>
                  <a:srgbClr val="0070C0"/>
                </a:solidFill>
              </a:rPr>
              <a:t>27 og eksempel 4.5</a:t>
            </a:r>
            <a:endParaRPr lang="nb-NO" altLang="nb-NO" sz="2400" i="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37D0-6396-43A2-A05F-B0E5DDC280A6}" type="slidenum">
              <a:rPr lang="en-US" altLang="nb-NO" smtClean="0"/>
              <a:pPr/>
              <a:t>4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nimBg="1"/>
      <p:bldP spid="201733" grpId="0" build="p" autoUpdateAnimBg="0"/>
      <p:bldP spid="201734" grpId="0" build="p" autoUpdateAnimBg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36145" y="394372"/>
            <a:ext cx="8549368" cy="609600"/>
          </a:xfrm>
        </p:spPr>
        <p:txBody>
          <a:bodyPr/>
          <a:lstStyle/>
          <a:p>
            <a:pPr algn="l" eaLnBrk="1" hangingPunct="1"/>
            <a:r>
              <a:rPr lang="nb-NO" altLang="nb-NO" sz="3200" dirty="0" smtClean="0">
                <a:solidFill>
                  <a:schemeClr val="tx1"/>
                </a:solidFill>
              </a:rPr>
              <a:t>Vi kom på samlingen sist uke fram til følgende </a:t>
            </a:r>
            <a:r>
              <a:rPr lang="nb-NO" altLang="nb-NO" sz="3200" i="1" dirty="0" smtClean="0">
                <a:solidFill>
                  <a:schemeClr val="tx1"/>
                </a:solidFill>
              </a:rPr>
              <a:t>definisjon </a:t>
            </a:r>
            <a:r>
              <a:rPr lang="nb-NO" altLang="nb-NO" sz="3200" dirty="0" smtClean="0">
                <a:solidFill>
                  <a:schemeClr val="tx1"/>
                </a:solidFill>
              </a:rPr>
              <a:t>av betinget sannsynlighet:</a:t>
            </a:r>
          </a:p>
        </p:txBody>
      </p:sp>
      <p:graphicFrame>
        <p:nvGraphicFramePr>
          <p:cNvPr id="207875" name="Object 3"/>
          <p:cNvGraphicFramePr>
            <a:graphicFrameLocks noChangeAspect="1"/>
          </p:cNvGraphicFramePr>
          <p:nvPr/>
        </p:nvGraphicFramePr>
        <p:xfrm>
          <a:off x="2116138" y="1793875"/>
          <a:ext cx="377348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81" name="Equation" r:id="rId3" imgW="1295280" imgH="419040" progId="Equation.DSMT4">
                  <p:embed/>
                </p:oleObj>
              </mc:Choice>
              <mc:Fallback>
                <p:oleObj name="Equation" r:id="rId3" imgW="129528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1793875"/>
                        <a:ext cx="3773487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1676400" y="1628775"/>
            <a:ext cx="4914900" cy="1439863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graphicFrame>
        <p:nvGraphicFramePr>
          <p:cNvPr id="207880" name="Object 8"/>
          <p:cNvGraphicFramePr>
            <a:graphicFrameLocks noChangeAspect="1"/>
          </p:cNvGraphicFramePr>
          <p:nvPr/>
        </p:nvGraphicFramePr>
        <p:xfrm>
          <a:off x="2185988" y="4725988"/>
          <a:ext cx="3630612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82" name="Equation" r:id="rId5" imgW="1295280" imgH="419040" progId="Equation.DSMT4">
                  <p:embed/>
                </p:oleObj>
              </mc:Choice>
              <mc:Fallback>
                <p:oleObj name="Equation" r:id="rId5" imgW="12952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4725988"/>
                        <a:ext cx="3630612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1754188" y="4581525"/>
            <a:ext cx="4914900" cy="1439863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207882" name="Rectangle 10"/>
          <p:cNvSpPr>
            <a:spLocks noChangeArrowheads="1"/>
          </p:cNvSpPr>
          <p:nvPr/>
        </p:nvSpPr>
        <p:spPr bwMode="auto">
          <a:xfrm>
            <a:off x="1025525" y="3756025"/>
            <a:ext cx="7670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i="0" dirty="0"/>
              <a:t>Ved å bytte </a:t>
            </a:r>
            <a:r>
              <a:rPr lang="nb-NO" altLang="nb-NO" i="0" dirty="0" smtClean="0"/>
              <a:t>om «rollene» til </a:t>
            </a:r>
            <a:r>
              <a:rPr lang="nb-NO" altLang="nb-NO" dirty="0"/>
              <a:t>A</a:t>
            </a:r>
            <a:r>
              <a:rPr lang="nb-NO" altLang="nb-NO" i="0" dirty="0"/>
              <a:t> og </a:t>
            </a:r>
            <a:r>
              <a:rPr lang="nb-NO" altLang="nb-NO" dirty="0"/>
              <a:t>B</a:t>
            </a:r>
            <a:endParaRPr lang="nb-NO" altLang="nb-NO" i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ABC0-7668-46EE-939D-B1B18B089745}" type="slidenum">
              <a:rPr lang="en-US" altLang="nb-NO" smtClean="0"/>
              <a:pPr/>
              <a:t>5</a:t>
            </a:fld>
            <a:endParaRPr lang="en-US" alt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autoUpdateAnimBg="0"/>
      <p:bldP spid="207879" grpId="0" animBg="1"/>
      <p:bldP spid="207881" grpId="0" animBg="1"/>
      <p:bldP spid="2078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2" descr="bakside-ko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8563" y="2403475"/>
            <a:ext cx="1285875" cy="1773238"/>
          </a:xfrm>
          <a:noFill/>
        </p:spPr>
      </p:pic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974725" y="4422775"/>
            <a:ext cx="8347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dirty="0"/>
              <a:t>A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«første </a:t>
            </a:r>
            <a:r>
              <a:rPr lang="nb-NO" altLang="nb-NO" sz="2800" i="0" dirty="0"/>
              <a:t>kort </a:t>
            </a:r>
            <a:r>
              <a:rPr lang="nb-NO" altLang="nb-NO" sz="2800" i="0" dirty="0" smtClean="0"/>
              <a:t>rødt»      </a:t>
            </a:r>
            <a:r>
              <a:rPr lang="nb-NO" altLang="nb-NO" sz="2800" dirty="0"/>
              <a:t>B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«andre </a:t>
            </a:r>
            <a:r>
              <a:rPr lang="nb-NO" altLang="nb-NO" sz="2800" i="0" dirty="0"/>
              <a:t>kort </a:t>
            </a:r>
            <a:r>
              <a:rPr lang="nb-NO" altLang="nb-NO" sz="2800" i="0" dirty="0" smtClean="0"/>
              <a:t>svart» </a:t>
            </a:r>
            <a:endParaRPr lang="nb-NO" altLang="nb-NO" sz="2800" i="0" dirty="0"/>
          </a:p>
        </p:txBody>
      </p:sp>
      <p:pic>
        <p:nvPicPr>
          <p:cNvPr id="209924" name="Picture 4" descr="hjerter-knek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2324100"/>
            <a:ext cx="12668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5" name="Picture 5" descr="spar-sj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2349500"/>
            <a:ext cx="1255712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741363" y="1577065"/>
            <a:ext cx="8191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Trekker tilfeldig ett kort og så ett kort til</a:t>
            </a:r>
          </a:p>
        </p:txBody>
      </p:sp>
      <p:pic>
        <p:nvPicPr>
          <p:cNvPr id="209927" name="Picture 7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2447925"/>
            <a:ext cx="1287463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8" name="Picture 8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2447925"/>
            <a:ext cx="12858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9" name="Picture 9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2447925"/>
            <a:ext cx="12858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30" name="Picture 10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47925"/>
            <a:ext cx="1287463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31" name="Picture 11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2447925"/>
            <a:ext cx="12858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933" name="Text Box 13"/>
          <p:cNvSpPr txBox="1">
            <a:spLocks noChangeArrowheads="1"/>
          </p:cNvSpPr>
          <p:nvPr/>
        </p:nvSpPr>
        <p:spPr bwMode="auto">
          <a:xfrm>
            <a:off x="806679" y="247530"/>
            <a:ext cx="8191500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>
                <a:solidFill>
                  <a:srgbClr val="008000"/>
                </a:solidFill>
              </a:rPr>
              <a:t>Eksempel </a:t>
            </a:r>
            <a:r>
              <a:rPr lang="nb-NO" altLang="nb-NO" sz="2800" i="0" dirty="0" smtClean="0">
                <a:solidFill>
                  <a:srgbClr val="008000"/>
                </a:solidFill>
              </a:rPr>
              <a:t>4.4</a:t>
            </a:r>
            <a:r>
              <a:rPr lang="nb-NO" altLang="nb-NO" sz="2800" i="0" dirty="0">
                <a:solidFill>
                  <a:srgbClr val="008000"/>
                </a:solidFill>
              </a:rPr>
              <a:t>:</a:t>
            </a:r>
            <a:r>
              <a:rPr lang="nb-NO" altLang="nb-NO" sz="2800" i="0" dirty="0"/>
              <a:t> </a:t>
            </a:r>
          </a:p>
          <a:p>
            <a:pPr eaLnBrk="1" hangingPunct="1">
              <a:spcBef>
                <a:spcPts val="1800"/>
              </a:spcBef>
            </a:pPr>
            <a:r>
              <a:rPr lang="nb-NO" altLang="nb-NO" sz="2800" i="0" dirty="0"/>
              <a:t>Bunke med fire røde og to svarte kort </a:t>
            </a:r>
          </a:p>
        </p:txBody>
      </p:sp>
      <p:sp>
        <p:nvSpPr>
          <p:cNvPr id="209934" name="Text Box 14"/>
          <p:cNvSpPr txBox="1">
            <a:spLocks noChangeArrowheads="1"/>
          </p:cNvSpPr>
          <p:nvPr/>
        </p:nvSpPr>
        <p:spPr bwMode="auto">
          <a:xfrm>
            <a:off x="974725" y="5197928"/>
            <a:ext cx="79581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Vil bestemme  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           </a:t>
            </a:r>
            <a:r>
              <a:rPr lang="nb-NO" altLang="nb-NO" sz="2800" i="0" dirty="0" smtClean="0"/>
              <a:t> </a:t>
            </a:r>
            <a:r>
              <a:rPr lang="nb-NO" altLang="nb-NO" sz="2800" i="0" dirty="0"/>
              <a:t>ut fra definisjonen</a:t>
            </a:r>
          </a:p>
          <a:p>
            <a:pPr eaLnBrk="1" hangingPunct="1"/>
            <a:r>
              <a:rPr lang="nb-NO" altLang="nb-NO" sz="2800" i="0" dirty="0" smtClean="0"/>
              <a:t>(det gir </a:t>
            </a:r>
            <a:r>
              <a:rPr lang="nb-NO" altLang="nb-NO" sz="2800" i="0" dirty="0"/>
              <a:t>en </a:t>
            </a:r>
            <a:r>
              <a:rPr lang="nb-NO" altLang="nb-NO" sz="2800" i="0" dirty="0" smtClean="0"/>
              <a:t>«sjekk» </a:t>
            </a:r>
            <a:r>
              <a:rPr lang="nb-NO" altLang="nb-NO" sz="2800" i="0" dirty="0"/>
              <a:t>på at definisjonen er rimelig)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392602"/>
              </p:ext>
            </p:extLst>
          </p:nvPr>
        </p:nvGraphicFramePr>
        <p:xfrm>
          <a:off x="3305629" y="5274580"/>
          <a:ext cx="12969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5" name="Equation" r:id="rId6" imgW="571320" imgH="203040" progId="Equation.DSMT4">
                  <p:embed/>
                </p:oleObj>
              </mc:Choice>
              <mc:Fallback>
                <p:oleObj name="Equation" r:id="rId6" imgW="57132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629" y="5274580"/>
                        <a:ext cx="12969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6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allAtOnce"/>
      <p:bldP spid="209926" grpId="0" build="allAtOnce"/>
      <p:bldP spid="209933" grpId="0" build="allAtOnce"/>
      <p:bldP spid="209934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662201" y="115888"/>
            <a:ext cx="8892961" cy="293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800"/>
              </a:spcBef>
            </a:pPr>
            <a:r>
              <a:rPr lang="nb-NO" altLang="nb-NO" sz="2800" i="0" dirty="0"/>
              <a:t>Vi kan trekke to kort på 6 </a:t>
            </a:r>
            <a:r>
              <a:rPr lang="nb-NO" altLang="nb-NO" sz="2800" b="1" i="0" baseline="30000" dirty="0"/>
              <a:t>.</a:t>
            </a:r>
            <a:r>
              <a:rPr lang="nb-NO" altLang="nb-NO" sz="2800" i="0" dirty="0"/>
              <a:t> 5 = 30 måter</a:t>
            </a:r>
          </a:p>
          <a:p>
            <a:pPr eaLnBrk="1" hangingPunct="1">
              <a:spcBef>
                <a:spcPts val="1800"/>
              </a:spcBef>
            </a:pPr>
            <a:r>
              <a:rPr lang="nb-NO" altLang="nb-NO" sz="2800" i="0" dirty="0"/>
              <a:t>Vi kan trekke først et rødt og så et svart kort på                         4 </a:t>
            </a:r>
            <a:r>
              <a:rPr lang="nb-NO" altLang="nb-NO" sz="2800" b="1" i="0" baseline="30000" dirty="0"/>
              <a:t>.</a:t>
            </a:r>
            <a:r>
              <a:rPr lang="nb-NO" altLang="nb-NO" sz="2800" i="0" dirty="0"/>
              <a:t> 2 = 8 måter</a:t>
            </a:r>
          </a:p>
          <a:p>
            <a:pPr eaLnBrk="1" hangingPunct="1">
              <a:spcBef>
                <a:spcPts val="1800"/>
              </a:spcBef>
            </a:pPr>
            <a:r>
              <a:rPr lang="nb-NO" altLang="nb-NO" sz="2800" i="0" dirty="0"/>
              <a:t>Vi kan trekke det første kort rødt på 4 </a:t>
            </a:r>
            <a:r>
              <a:rPr lang="nb-NO" altLang="nb-NO" sz="2800" b="1" i="0" baseline="30000" dirty="0"/>
              <a:t>.</a:t>
            </a:r>
            <a:r>
              <a:rPr lang="nb-NO" altLang="nb-NO" sz="2800" i="0" dirty="0"/>
              <a:t> 5 = 20 måter</a:t>
            </a:r>
          </a:p>
          <a:p>
            <a:pPr eaLnBrk="1" hangingPunct="1">
              <a:spcBef>
                <a:spcPts val="1800"/>
              </a:spcBef>
            </a:pPr>
            <a:r>
              <a:rPr lang="nb-NO" altLang="nb-NO" sz="2800" i="0" dirty="0"/>
              <a:t>Det gir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817777" y="4221163"/>
            <a:ext cx="8191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/>
              <a:t>Dermed er</a:t>
            </a:r>
          </a:p>
        </p:txBody>
      </p:sp>
      <p:graphicFrame>
        <p:nvGraphicFramePr>
          <p:cNvPr id="2109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362413"/>
              </p:ext>
            </p:extLst>
          </p:nvPr>
        </p:nvGraphicFramePr>
        <p:xfrm>
          <a:off x="1319427" y="3107878"/>
          <a:ext cx="26654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6" name="Equation" r:id="rId3" imgW="914400" imgH="317160" progId="Equation.DSMT4">
                  <p:embed/>
                </p:oleObj>
              </mc:Choice>
              <mc:Fallback>
                <p:oleObj name="Equation" r:id="rId3" imgW="914400" imgH="317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427" y="3107878"/>
                        <a:ext cx="266541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5287"/>
              </p:ext>
            </p:extLst>
          </p:nvPr>
        </p:nvGraphicFramePr>
        <p:xfrm>
          <a:off x="5297702" y="3120397"/>
          <a:ext cx="1887538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7" name="Equation" r:id="rId5" imgW="647640" imgH="317160" progId="Equation.DSMT4">
                  <p:embed/>
                </p:oleObj>
              </mc:Choice>
              <mc:Fallback>
                <p:oleObj name="Equation" r:id="rId5" imgW="647640" imgH="3171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702" y="3120397"/>
                        <a:ext cx="1887538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895565" y="6005513"/>
            <a:ext cx="8191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(selvfølgelig!)</a:t>
            </a:r>
          </a:p>
        </p:txBody>
      </p:sp>
      <p:graphicFrame>
        <p:nvGraphicFramePr>
          <p:cNvPr id="2109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81406"/>
              </p:ext>
            </p:extLst>
          </p:nvPr>
        </p:nvGraphicFramePr>
        <p:xfrm>
          <a:off x="1422615" y="4829175"/>
          <a:ext cx="32385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8" name="Equation" r:id="rId7" imgW="1295280" imgH="419040" progId="Equation.DSMT4">
                  <p:embed/>
                </p:oleObj>
              </mc:Choice>
              <mc:Fallback>
                <p:oleObj name="Equation" r:id="rId7" imgW="1295280" imgH="419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615" y="4829175"/>
                        <a:ext cx="32385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883659"/>
              </p:ext>
            </p:extLst>
          </p:nvPr>
        </p:nvGraphicFramePr>
        <p:xfrm>
          <a:off x="4730252" y="4842504"/>
          <a:ext cx="2921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9" name="Equation" r:id="rId9" imgW="1168200" imgH="393480" progId="Equation.DSMT4">
                  <p:embed/>
                </p:oleObj>
              </mc:Choice>
              <mc:Fallback>
                <p:oleObj name="Equation" r:id="rId9" imgW="116820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252" y="4842504"/>
                        <a:ext cx="29210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D2F2-6131-402A-B97D-73F2063DDFF5}" type="slidenum">
              <a:rPr lang="en-US" altLang="nb-NO" smtClean="0"/>
              <a:pPr/>
              <a:t>7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 build="allAtOnce"/>
      <p:bldP spid="210948" grpId="0" build="allAtOnce"/>
      <p:bldP spid="21095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970" name="Picture 2" descr="bakside-ko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9675" y="3122613"/>
            <a:ext cx="1285875" cy="1773237"/>
          </a:xfrm>
          <a:noFill/>
        </p:spPr>
      </p:pic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974725" y="5300663"/>
            <a:ext cx="8347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dirty="0"/>
              <a:t>A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«første </a:t>
            </a:r>
            <a:r>
              <a:rPr lang="nb-NO" altLang="nb-NO" sz="2800" i="0" dirty="0"/>
              <a:t>kort </a:t>
            </a:r>
            <a:r>
              <a:rPr lang="nb-NO" altLang="nb-NO" sz="2800" i="0" dirty="0" smtClean="0"/>
              <a:t>rødt»      </a:t>
            </a:r>
            <a:r>
              <a:rPr lang="nb-NO" altLang="nb-NO" sz="2800" dirty="0"/>
              <a:t>B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«andre </a:t>
            </a:r>
            <a:r>
              <a:rPr lang="nb-NO" altLang="nb-NO" sz="2800" i="0" dirty="0"/>
              <a:t>kort </a:t>
            </a:r>
            <a:r>
              <a:rPr lang="nb-NO" altLang="nb-NO" sz="2800" i="0" dirty="0" smtClean="0"/>
              <a:t>svart» </a:t>
            </a:r>
            <a:endParaRPr lang="nb-NO" altLang="nb-NO" sz="2800" i="0" dirty="0"/>
          </a:p>
        </p:txBody>
      </p:sp>
      <p:pic>
        <p:nvPicPr>
          <p:cNvPr id="211973" name="Picture 5" descr="spar-sj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463" y="3068638"/>
            <a:ext cx="12573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741363" y="1341438"/>
            <a:ext cx="8191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/>
              <a:t>Trekker tilfeldig ett kort og så ett kort til</a:t>
            </a:r>
          </a:p>
        </p:txBody>
      </p:sp>
      <p:pic>
        <p:nvPicPr>
          <p:cNvPr id="211975" name="Picture 7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3167063"/>
            <a:ext cx="12858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76" name="Picture 8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67063"/>
            <a:ext cx="1287463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77" name="Picture 9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3167063"/>
            <a:ext cx="12858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78" name="Picture 10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3167063"/>
            <a:ext cx="1285875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79" name="Picture 11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3167063"/>
            <a:ext cx="1287463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826427" y="237678"/>
            <a:ext cx="8191500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nb-NO" altLang="nb-NO" sz="2800" i="0" dirty="0">
                <a:solidFill>
                  <a:srgbClr val="008000"/>
                </a:solidFill>
              </a:rPr>
              <a:t>Eksempel </a:t>
            </a:r>
            <a:r>
              <a:rPr lang="nb-NO" altLang="nb-NO" sz="2800" i="0" dirty="0" smtClean="0">
                <a:solidFill>
                  <a:srgbClr val="008000"/>
                </a:solidFill>
              </a:rPr>
              <a:t>4.5</a:t>
            </a:r>
            <a:r>
              <a:rPr lang="nb-NO" altLang="nb-NO" sz="2800" i="0" dirty="0">
                <a:solidFill>
                  <a:srgbClr val="008000"/>
                </a:solidFill>
              </a:rPr>
              <a:t>:</a:t>
            </a:r>
            <a:r>
              <a:rPr lang="nb-NO" altLang="nb-NO" sz="2800" i="0" dirty="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nb-NO" altLang="nb-NO" sz="2800" i="0" dirty="0"/>
              <a:t>Bunke med fire røde og to svarte kort </a:t>
            </a:r>
          </a:p>
        </p:txBody>
      </p:sp>
      <p:pic>
        <p:nvPicPr>
          <p:cNvPr id="211983" name="Picture 15" descr="bakside-k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3114675"/>
            <a:ext cx="12858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84" name="Rectangle 16"/>
          <p:cNvSpPr>
            <a:spLocks noChangeArrowheads="1"/>
          </p:cNvSpPr>
          <p:nvPr/>
        </p:nvSpPr>
        <p:spPr bwMode="auto">
          <a:xfrm>
            <a:off x="819150" y="1916113"/>
            <a:ext cx="84407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nb-NO" altLang="nb-NO" sz="2800" i="0"/>
              <a:t>Hva er den betingede sannsynligheten for at det første kortet er rødt gitt at det andre er svart?</a:t>
            </a:r>
          </a:p>
        </p:txBody>
      </p:sp>
      <p:sp>
        <p:nvSpPr>
          <p:cNvPr id="211985" name="Text Box 17"/>
          <p:cNvSpPr txBox="1">
            <a:spLocks noChangeArrowheads="1"/>
          </p:cNvSpPr>
          <p:nvPr/>
        </p:nvSpPr>
        <p:spPr bwMode="auto">
          <a:xfrm>
            <a:off x="1052513" y="5949950"/>
            <a:ext cx="7643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Vil bestemme 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496166"/>
              </p:ext>
            </p:extLst>
          </p:nvPr>
        </p:nvGraphicFramePr>
        <p:xfrm>
          <a:off x="3463246" y="6026150"/>
          <a:ext cx="12969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0"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246" y="6026150"/>
                        <a:ext cx="12969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8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allAtOnce"/>
      <p:bldP spid="211974" grpId="0" build="allAtOnce"/>
      <p:bldP spid="211980" grpId="0" build="allAtOnce"/>
      <p:bldP spid="211984" grpId="0"/>
      <p:bldP spid="21198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661988" y="533400"/>
            <a:ext cx="7958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nb-NO" altLang="nb-NO" sz="2800" i="0" dirty="0"/>
              <a:t>Vi har fra </a:t>
            </a:r>
            <a:r>
              <a:rPr lang="nb-NO" altLang="nb-NO" sz="2800" i="0" dirty="0" smtClean="0"/>
              <a:t>eksempel 4.4 at</a:t>
            </a:r>
            <a:endParaRPr lang="nb-NO" altLang="nb-NO" sz="2800" i="0" dirty="0"/>
          </a:p>
        </p:txBody>
      </p:sp>
      <p:graphicFrame>
        <p:nvGraphicFramePr>
          <p:cNvPr id="2129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463567"/>
              </p:ext>
            </p:extLst>
          </p:nvPr>
        </p:nvGraphicFramePr>
        <p:xfrm>
          <a:off x="4936176" y="435455"/>
          <a:ext cx="21621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78" name="Equation" r:id="rId3" imgW="914400" imgH="317160" progId="Equation.DSMT4">
                  <p:embed/>
                </p:oleObj>
              </mc:Choice>
              <mc:Fallback>
                <p:oleObj name="Equation" r:id="rId3" imgW="914400" imgH="317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176" y="435455"/>
                        <a:ext cx="216217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1263650" y="5373688"/>
          <a:ext cx="32385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79" name="Equation" r:id="rId5" imgW="1295280" imgH="419040" progId="Equation.DSMT4">
                  <p:embed/>
                </p:oleObj>
              </mc:Choice>
              <mc:Fallback>
                <p:oleObj name="Equation" r:id="rId5" imgW="129528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5373688"/>
                        <a:ext cx="32385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993036"/>
              </p:ext>
            </p:extLst>
          </p:nvPr>
        </p:nvGraphicFramePr>
        <p:xfrm>
          <a:off x="4537801" y="5373688"/>
          <a:ext cx="2825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80" name="Equation" r:id="rId7" imgW="1130040" imgH="393480" progId="Equation.DSMT4">
                  <p:embed/>
                </p:oleObj>
              </mc:Choice>
              <mc:Fallback>
                <p:oleObj name="Equation" r:id="rId7" imgW="113004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801" y="5373688"/>
                        <a:ext cx="282575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741363" y="1455738"/>
            <a:ext cx="8191500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45000"/>
              </a:spcBef>
            </a:pPr>
            <a:r>
              <a:rPr lang="nb-NO" altLang="nb-NO" sz="2800" i="0"/>
              <a:t>Vi kan få et svart kort andre gang på to måter:</a:t>
            </a:r>
          </a:p>
          <a:p>
            <a:pPr eaLnBrk="1" hangingPunct="1">
              <a:spcBef>
                <a:spcPct val="45000"/>
              </a:spcBef>
              <a:buFontTx/>
              <a:buChar char="•"/>
            </a:pPr>
            <a:r>
              <a:rPr lang="nb-NO" altLang="nb-NO" sz="2800"/>
              <a:t>  </a:t>
            </a:r>
            <a:r>
              <a:rPr lang="nb-NO" altLang="nb-NO" sz="2800" i="0"/>
              <a:t>først rødt, så svart kort, dvs</a:t>
            </a:r>
          </a:p>
          <a:p>
            <a:pPr eaLnBrk="1" hangingPunct="1">
              <a:spcBef>
                <a:spcPct val="45000"/>
              </a:spcBef>
              <a:buFontTx/>
              <a:buChar char="•"/>
            </a:pPr>
            <a:r>
              <a:rPr lang="nb-NO" altLang="nb-NO" sz="2800" i="0"/>
              <a:t>  to svarte kort, dvs</a:t>
            </a:r>
          </a:p>
        </p:txBody>
      </p:sp>
      <p:graphicFrame>
        <p:nvGraphicFramePr>
          <p:cNvPr id="2130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101132"/>
              </p:ext>
            </p:extLst>
          </p:nvPr>
        </p:nvGraphicFramePr>
        <p:xfrm>
          <a:off x="5561376" y="2134708"/>
          <a:ext cx="990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81" name="Equation" r:id="rId9" imgW="419040" imgH="164880" progId="Equation.DSMT4">
                  <p:embed/>
                </p:oleObj>
              </mc:Choice>
              <mc:Fallback>
                <p:oleObj name="Equation" r:id="rId9" imgW="419040" imgH="164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376" y="2134708"/>
                        <a:ext cx="9906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992170"/>
              </p:ext>
            </p:extLst>
          </p:nvPr>
        </p:nvGraphicFramePr>
        <p:xfrm>
          <a:off x="4041659" y="2701446"/>
          <a:ext cx="9921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82" name="Equation" r:id="rId11" imgW="419040" imgH="190440" progId="Equation.DSMT4">
                  <p:embed/>
                </p:oleObj>
              </mc:Choice>
              <mc:Fallback>
                <p:oleObj name="Equation" r:id="rId11" imgW="419040" imgH="1904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659" y="2701446"/>
                        <a:ext cx="9921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1082675" y="3578225"/>
          <a:ext cx="4508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83" name="Equation" r:id="rId13" imgW="1803240" imgH="228600" progId="Equation.DSMT4">
                  <p:embed/>
                </p:oleObj>
              </mc:Choice>
              <mc:Fallback>
                <p:oleObj name="Equation" r:id="rId13" imgW="180324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3578225"/>
                        <a:ext cx="4508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238296"/>
              </p:ext>
            </p:extLst>
          </p:nvPr>
        </p:nvGraphicFramePr>
        <p:xfrm>
          <a:off x="5656989" y="3488217"/>
          <a:ext cx="28575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84" name="Equation" r:id="rId15" imgW="1143000" imgH="317160" progId="Equation.DSMT4">
                  <p:embed/>
                </p:oleObj>
              </mc:Choice>
              <mc:Fallback>
                <p:oleObj name="Equation" r:id="rId15" imgW="1143000" imgH="3171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989" y="3488217"/>
                        <a:ext cx="28575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07" name="Text Box 15"/>
          <p:cNvSpPr txBox="1">
            <a:spLocks noChangeArrowheads="1"/>
          </p:cNvSpPr>
          <p:nvPr/>
        </p:nvSpPr>
        <p:spPr bwMode="auto">
          <a:xfrm>
            <a:off x="781050" y="4437063"/>
            <a:ext cx="8696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nb-NO" altLang="nb-NO" sz="2800" i="0" dirty="0" err="1"/>
              <a:t>dvs</a:t>
            </a:r>
            <a:r>
              <a:rPr lang="nb-NO" altLang="nb-NO" sz="2800" i="0" dirty="0"/>
              <a:t> lik sannsynligheten for at første kort er </a:t>
            </a:r>
            <a:r>
              <a:rPr lang="nb-NO" altLang="nb-NO" sz="2800" i="0" dirty="0" smtClean="0"/>
              <a:t>svart</a:t>
            </a:r>
            <a:endParaRPr lang="nb-NO" altLang="nb-NO" sz="2800" i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D2F2-6131-402A-B97D-73F2063DDFF5}" type="slidenum">
              <a:rPr lang="en-US" altLang="nb-NO" smtClean="0"/>
              <a:pPr/>
              <a:t>9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2" grpId="0" uiExpand="1" build="allAtOnce"/>
      <p:bldP spid="213007" grpId="0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7258</TotalTime>
  <Words>1305</Words>
  <Application>Microsoft Office PowerPoint</Application>
  <PresentationFormat>A4 Paper (210x297 mm)</PresentationFormat>
  <Paragraphs>187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Default Design</vt:lpstr>
      <vt:lpstr>Equation</vt:lpstr>
      <vt:lpstr>MAT0100V Sannsynlighetsregning og kombinatorikk</vt:lpstr>
      <vt:lpstr>Betinget sannsynlighet</vt:lpstr>
      <vt:lpstr>PowerPoint Presentation</vt:lpstr>
      <vt:lpstr>PowerPoint Presentation</vt:lpstr>
      <vt:lpstr>Vi kom på samlingen sist uke fram til følgende definisjon av betinget sannsynlighet: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Produktsetningen</vt:lpstr>
      <vt:lpstr>PowerPoint Presentation</vt:lpstr>
      <vt:lpstr>PowerPoint Presentation</vt:lpstr>
      <vt:lpstr>PowerPoint Presentation</vt:lpstr>
      <vt:lpstr>PowerPoint Presentation</vt:lpstr>
      <vt:lpstr>Avhengige og uavhengige hendelser</vt:lpstr>
      <vt:lpstr>PowerPoint Presentation</vt:lpstr>
      <vt:lpstr>PowerPoint Presentation</vt:lpstr>
      <vt:lpstr>PowerPoint Presentation</vt:lpstr>
      <vt:lpstr>Total sannsynlighet</vt:lpstr>
      <vt:lpstr>PowerPoint Presentation</vt:lpstr>
      <vt:lpstr>PowerPoint Presentation</vt:lpstr>
      <vt:lpstr>PowerPoint Presentation</vt:lpstr>
      <vt:lpstr>PowerPoint Presentation</vt:lpstr>
      <vt:lpstr>Bayes' setning</vt:lpstr>
      <vt:lpstr>PowerPoint Presentation</vt:lpstr>
      <vt:lpstr>PowerPoint Presentation</vt:lpstr>
      <vt:lpstr>PowerPoint Presentation</vt:lpstr>
      <vt:lpstr>PowerPoint Presentation</vt:lpstr>
    </vt:vector>
  </TitlesOfParts>
  <Company>UiO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MA-EVU2 Sannsynlighetsregning med anvendelser i spillteori og statistikk</dc:title>
  <dc:creator>borgan</dc:creator>
  <cp:lastModifiedBy>Ørnulf Borgan</cp:lastModifiedBy>
  <cp:revision>537</cp:revision>
  <cp:lastPrinted>2016-03-17T18:42:02Z</cp:lastPrinted>
  <dcterms:created xsi:type="dcterms:W3CDTF">2003-10-01T16:45:29Z</dcterms:created>
  <dcterms:modified xsi:type="dcterms:W3CDTF">2016-03-18T11:44:19Z</dcterms:modified>
</cp:coreProperties>
</file>