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7" r:id="rId2"/>
    <p:sldId id="262" r:id="rId3"/>
    <p:sldId id="271" r:id="rId4"/>
    <p:sldId id="263" r:id="rId5"/>
    <p:sldId id="270" r:id="rId6"/>
    <p:sldId id="268" r:id="rId7"/>
    <p:sldId id="269" r:id="rId8"/>
    <p:sldId id="442" r:id="rId9"/>
    <p:sldId id="353" r:id="rId10"/>
    <p:sldId id="272" r:id="rId11"/>
    <p:sldId id="278" r:id="rId12"/>
    <p:sldId id="273" r:id="rId13"/>
    <p:sldId id="275" r:id="rId14"/>
    <p:sldId id="276" r:id="rId15"/>
    <p:sldId id="277" r:id="rId16"/>
    <p:sldId id="266" r:id="rId17"/>
    <p:sldId id="284" r:id="rId18"/>
    <p:sldId id="285" r:id="rId19"/>
    <p:sldId id="286" r:id="rId20"/>
    <p:sldId id="287" r:id="rId21"/>
    <p:sldId id="283" r:id="rId22"/>
    <p:sldId id="288" r:id="rId23"/>
    <p:sldId id="443" r:id="rId24"/>
    <p:sldId id="289" r:id="rId25"/>
    <p:sldId id="444" r:id="rId26"/>
    <p:sldId id="290" r:id="rId27"/>
    <p:sldId id="267" r:id="rId28"/>
    <p:sldId id="291" r:id="rId29"/>
    <p:sldId id="292" r:id="rId30"/>
    <p:sldId id="293" r:id="rId31"/>
    <p:sldId id="299" r:id="rId32"/>
    <p:sldId id="294" r:id="rId33"/>
    <p:sldId id="298" r:id="rId34"/>
    <p:sldId id="295" r:id="rId35"/>
    <p:sldId id="281" r:id="rId36"/>
    <p:sldId id="301" r:id="rId37"/>
    <p:sldId id="302" r:id="rId38"/>
    <p:sldId id="441" r:id="rId39"/>
    <p:sldId id="342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5" r:id="rId50"/>
    <p:sldId id="316" r:id="rId51"/>
    <p:sldId id="317" r:id="rId52"/>
    <p:sldId id="318" r:id="rId53"/>
    <p:sldId id="319" r:id="rId54"/>
    <p:sldId id="323" r:id="rId55"/>
    <p:sldId id="324" r:id="rId56"/>
    <p:sldId id="326" r:id="rId57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33"/>
    <a:srgbClr val="008000"/>
    <a:srgbClr val="CC0000"/>
    <a:srgbClr val="800000"/>
    <a:srgbClr val="990000"/>
    <a:srgbClr val="0000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5" autoAdjust="0"/>
  </p:normalViewPr>
  <p:slideViewPr>
    <p:cSldViewPr snapToGrid="0" showGuides="1">
      <p:cViewPr varScale="1">
        <p:scale>
          <a:sx n="87" d="100"/>
          <a:sy n="87" d="100"/>
        </p:scale>
        <p:origin x="732" y="90"/>
      </p:cViewPr>
      <p:guideLst>
        <p:guide orient="horz" pos="3566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8.wmf"/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5B887D2A-FFF8-4CE0-95BE-27884FC0002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043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513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475F7DA6-1338-4D80-9EC2-26F1A97D62D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81446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6D2BE-C33A-40DA-AA3E-A251C470BF24}" type="slidenum">
              <a:rPr lang="en-US" altLang="nb-NO" sz="13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nb-NO" sz="13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184615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BC1F4F-68E2-465E-A91C-20F29425838E}" type="slidenum">
              <a:rPr lang="en-US" altLang="nb-NO" sz="1300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nb-NO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216395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7DA6-1338-4D80-9EC2-26F1A97D62DE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190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84D9F-FA04-4A9B-837F-A3F4369D58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5498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5B23B-2B24-4358-95BF-3EE6B34E201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383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3B482-186A-450D-8DFC-3A8649F9FC3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469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F1B78-728D-44EA-B1FF-B6C179141F3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2412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AD74-AC8A-4735-9819-276F9CFCD4D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6559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3D2F2-6131-402A-B97D-73F2063DDFF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856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E92E1-A5B9-4BA0-BC86-C23CC3D81D5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1554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1966D-5F77-454F-9C52-59F1C5FCDB9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723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3AC75-B523-4D75-9DE5-ED41A78145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366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9ABC0-7668-46EE-939D-B1B18B08974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333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08CD2-E7E1-4075-92A2-A2CBF99EFB0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025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A68E4-38B9-4645-8A66-DE5CF1AA37A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822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DE866-6424-49A4-B212-674E159B646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118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8B416-F3E0-4717-8308-ECC032680AC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817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C37D0-6396-43A2-A05F-B0E5DDC280A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5278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8833F-5C76-4591-BB6C-07593F23405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4895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40197-5C84-45C7-A992-9D8B78F5B03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504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nb-NO" alt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D9CFC534-BA67-4F70-A30F-B598A07BB13D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stabak.n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2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8.wmf"/><Relationship Id="rId9" Type="http://schemas.openxmlformats.org/officeDocument/2006/relationships/image" Target="../media/image6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71.png"/><Relationship Id="rId3" Type="http://schemas.openxmlformats.org/officeDocument/2006/relationships/image" Target="../media/image43.png"/><Relationship Id="rId7" Type="http://schemas.openxmlformats.org/officeDocument/2006/relationships/image" Target="../media/image67.wmf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9.wmf"/><Relationship Id="rId5" Type="http://schemas.openxmlformats.org/officeDocument/2006/relationships/image" Target="../media/image45.png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44.png"/><Relationship Id="rId9" Type="http://schemas.openxmlformats.org/officeDocument/2006/relationships/image" Target="../media/image68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png"/><Relationship Id="rId7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46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80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8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1FCB9-1008-4415-B919-710F7A17B620}" type="slidenum">
              <a:rPr lang="en-US" altLang="nb-NO" sz="1400" i="0"/>
              <a:pPr eaLnBrk="1" hangingPunct="1"/>
              <a:t>1</a:t>
            </a:fld>
            <a:endParaRPr lang="en-US" altLang="nb-NO" sz="1400" i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815965"/>
            <a:ext cx="7800975" cy="21605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nb-NO" altLang="nb-NO" sz="3600" b="1" dirty="0" smtClean="0">
                <a:solidFill>
                  <a:srgbClr val="000099"/>
                </a:solidFill>
              </a:rPr>
              <a:t>MAT0100V</a:t>
            </a:r>
            <a:br>
              <a:rPr lang="nb-NO" altLang="nb-NO" sz="3600" b="1" dirty="0" smtClean="0">
                <a:solidFill>
                  <a:srgbClr val="000099"/>
                </a:solidFill>
              </a:rPr>
            </a:br>
            <a:r>
              <a:rPr lang="nb-NO" altLang="nb-NO" sz="3200" b="1" dirty="0" smtClean="0">
                <a:solidFill>
                  <a:srgbClr val="000099"/>
                </a:solidFill>
              </a:rPr>
              <a:t>Sannsynlighetsregning og kombinatorikk</a:t>
            </a:r>
            <a:endParaRPr lang="en-GB" altLang="nb-NO" sz="3200" b="1" dirty="0" smtClean="0">
              <a:solidFill>
                <a:srgbClr val="000099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0975" y="4804671"/>
            <a:ext cx="6934200" cy="1152525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Ørnulf Borgan</a:t>
            </a:r>
          </a:p>
          <a:p>
            <a:pPr eaLnBrk="1" hangingPunct="1"/>
            <a:r>
              <a:rPr lang="nb-NO" altLang="nb-NO" sz="2000" dirty="0" smtClean="0"/>
              <a:t>Matematisk institutt</a:t>
            </a:r>
          </a:p>
          <a:p>
            <a:pPr eaLnBrk="1" hangingPunct="1"/>
            <a:r>
              <a:rPr lang="nb-NO" altLang="nb-NO" sz="2000" dirty="0" smtClean="0"/>
              <a:t>Universitetet i Oslo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en-GB" altLang="nb-NO" dirty="0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520825" y="2974733"/>
            <a:ext cx="7021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2800" b="1" i="0" dirty="0" smtClean="0">
                <a:solidFill>
                  <a:srgbClr val="CC0000"/>
                </a:solidFill>
              </a:rPr>
              <a:t>Grunnleggende </a:t>
            </a:r>
            <a:r>
              <a:rPr lang="nb-NO" altLang="nb-NO" sz="2800" b="1" i="0" dirty="0">
                <a:solidFill>
                  <a:srgbClr val="CC0000"/>
                </a:solidFill>
              </a:rPr>
              <a:t>sannsynlighetsregning </a:t>
            </a:r>
            <a:endParaRPr lang="en-GB" altLang="nb-NO" sz="2800" b="1" i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800AF-C63A-41A5-9C40-CE8829CC9571}" type="slidenum">
              <a:rPr lang="en-US" altLang="nb-NO" sz="1400" i="0"/>
              <a:pPr eaLnBrk="1" hangingPunct="1"/>
              <a:t>10</a:t>
            </a:fld>
            <a:endParaRPr lang="en-US" altLang="nb-NO" sz="1400" i="0"/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99845" y="220875"/>
            <a:ext cx="8813800" cy="5688013"/>
          </a:xfrm>
          <a:noFill/>
        </p:spPr>
        <p:txBody>
          <a:bodyPr/>
          <a:lstStyle/>
          <a:p>
            <a:pPr eaLnBrk="1" hangingPunct="1"/>
            <a:r>
              <a:rPr lang="nb-NO" altLang="nb-NO" sz="2800" dirty="0" smtClean="0">
                <a:solidFill>
                  <a:srgbClr val="008000"/>
                </a:solidFill>
              </a:rPr>
              <a:t>Eksempel 2.1:</a:t>
            </a:r>
            <a:r>
              <a:rPr lang="nb-NO" altLang="nb-NO" sz="2800" dirty="0" smtClean="0"/>
              <a:t> Observer kjønnet til et nyfødt barn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</a:t>
            </a:r>
            <a:r>
              <a:rPr lang="nb-NO" altLang="nb-NO" sz="2800" i="1" dirty="0" smtClean="0"/>
              <a:t>U</a:t>
            </a:r>
            <a:r>
              <a:rPr lang="nb-NO" altLang="nb-NO" sz="2800" dirty="0" smtClean="0"/>
              <a:t> = {G, J}</a:t>
            </a:r>
          </a:p>
          <a:p>
            <a:pPr eaLnBrk="1" hangingPunct="1">
              <a:spcBef>
                <a:spcPts val="4200"/>
              </a:spcBef>
            </a:pPr>
            <a:r>
              <a:rPr lang="nb-NO" altLang="nb-NO" sz="2800" dirty="0" smtClean="0">
                <a:solidFill>
                  <a:srgbClr val="008000"/>
                </a:solidFill>
              </a:rPr>
              <a:t>Eksempel 2.2:</a:t>
            </a:r>
            <a:r>
              <a:rPr lang="nb-NO" altLang="nb-NO" sz="2800" dirty="0" smtClean="0"/>
              <a:t> Antall barn i et svangerskap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 </a:t>
            </a:r>
            <a:r>
              <a:rPr lang="nb-NO" altLang="nb-NO" sz="2800" i="1" dirty="0" smtClean="0"/>
              <a:t>U</a:t>
            </a:r>
            <a:r>
              <a:rPr lang="nb-NO" altLang="nb-NO" sz="2800" dirty="0" smtClean="0"/>
              <a:t> = {ett barn, tvillinger, trillinger}</a:t>
            </a:r>
          </a:p>
          <a:p>
            <a:pPr eaLnBrk="1" hangingPunct="1">
              <a:spcBef>
                <a:spcPts val="4200"/>
              </a:spcBef>
            </a:pPr>
            <a:r>
              <a:rPr lang="nb-NO" altLang="nb-NO" sz="2800" dirty="0" smtClean="0">
                <a:solidFill>
                  <a:srgbClr val="008000"/>
                </a:solidFill>
              </a:rPr>
              <a:t>Eksempel 2.3:</a:t>
            </a:r>
            <a:r>
              <a:rPr lang="nb-NO" altLang="nb-NO" sz="2800" dirty="0" smtClean="0"/>
              <a:t> Meningsmåling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nb-NO" altLang="nb-NO" sz="2800" dirty="0" smtClean="0"/>
              <a:t>	</a:t>
            </a:r>
            <a:r>
              <a:rPr lang="nb-NO" altLang="nb-NO" sz="2800" i="1" dirty="0" smtClean="0"/>
              <a:t>U</a:t>
            </a:r>
            <a:r>
              <a:rPr lang="nb-NO" altLang="nb-NO" sz="2800" dirty="0" smtClean="0"/>
              <a:t> = {Rødt, SV, Ap, Sp, KrF, V, H, Frp, MDG, Andre}</a:t>
            </a:r>
          </a:p>
          <a:p>
            <a:pPr eaLnBrk="1" hangingPunct="1">
              <a:lnSpc>
                <a:spcPct val="70000"/>
              </a:lnSpc>
              <a:spcBef>
                <a:spcPts val="4200"/>
              </a:spcBef>
            </a:pPr>
            <a:r>
              <a:rPr lang="nb-NO" altLang="nb-NO" sz="2800" dirty="0" smtClean="0">
                <a:solidFill>
                  <a:srgbClr val="008000"/>
                </a:solidFill>
              </a:rPr>
              <a:t>Eksempel 2.4:</a:t>
            </a:r>
            <a:r>
              <a:rPr lang="nb-NO" altLang="nb-NO" sz="2800" dirty="0" smtClean="0"/>
              <a:t> Kast én terning til første sekser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800" dirty="0" smtClean="0"/>
              <a:t>	</a:t>
            </a:r>
            <a:r>
              <a:rPr lang="nb-NO" altLang="nb-NO" sz="2800" i="1" dirty="0" smtClean="0"/>
              <a:t>U</a:t>
            </a:r>
            <a:r>
              <a:rPr lang="nb-NO" altLang="nb-NO" sz="2800" dirty="0" smtClean="0"/>
              <a:t> = {1, 2, 3, 4, ……. }</a:t>
            </a:r>
          </a:p>
          <a:p>
            <a:pPr lvl="1" eaLnBrk="1" hangingPunct="1">
              <a:buFontTx/>
              <a:buNone/>
            </a:pPr>
            <a:endParaRPr lang="en-US" altLang="nb-NO" dirty="0" smtClean="0"/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pic>
        <p:nvPicPr>
          <p:cNvPr id="93203" name="Picture 19" descr="ternin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06" y="5895977"/>
            <a:ext cx="5175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6" name="Picture 22" descr="tern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69" y="5907090"/>
            <a:ext cx="4968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2" name="Picture 28" descr="terning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94" y="5895977"/>
            <a:ext cx="5175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A4C3F-5886-450F-9917-CF34986E0CC4}" type="slidenum">
              <a:rPr lang="en-US" altLang="nb-NO" sz="1400" i="0"/>
              <a:pPr eaLnBrk="1" hangingPunct="1"/>
              <a:t>11</a:t>
            </a:fld>
            <a:endParaRPr lang="en-US" altLang="nb-NO" sz="1400" i="0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85875" y="333375"/>
            <a:ext cx="70977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/>
              <a:t>I alle eksemplene ovenfor er utfallsrommet </a:t>
            </a:r>
            <a:r>
              <a:rPr lang="nb-NO" altLang="nb-NO">
                <a:solidFill>
                  <a:srgbClr val="CC0000"/>
                </a:solidFill>
              </a:rPr>
              <a:t>diskret</a:t>
            </a:r>
            <a:endParaRPr lang="nb-NO" altLang="nb-NO" i="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363663" y="2205038"/>
            <a:ext cx="77231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/>
              <a:t>I sannsynlighetsregningen er en også opptatt av situasjoner der en har </a:t>
            </a:r>
            <a:r>
              <a:rPr lang="nb-NO" altLang="nb-NO">
                <a:solidFill>
                  <a:srgbClr val="CC0000"/>
                </a:solidFill>
              </a:rPr>
              <a:t>kontinuerlig</a:t>
            </a:r>
            <a:r>
              <a:rPr lang="nb-NO" altLang="nb-NO" i="0"/>
              <a:t> utfallsrom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263650" y="1341438"/>
            <a:ext cx="65754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/>
              <a:t>(dvs. endelig eller tellbart uendelig)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341438" y="3429000"/>
            <a:ext cx="59515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/>
              <a:t>(dvs. utfallsrommet er et intervall)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43038" y="3933825"/>
            <a:ext cx="74882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/>
              <a:t>Eksempel på kontinuerlig utfallsrom: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443038" y="4437063"/>
            <a:ext cx="74882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/>
              <a:t>Register </a:t>
            </a:r>
            <a:r>
              <a:rPr lang="nb-NO" altLang="nb-NO"/>
              <a:t>vekten</a:t>
            </a:r>
            <a:r>
              <a:rPr lang="nb-NO" altLang="nb-NO" i="0"/>
              <a:t> til en nyfødt jente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1443038" y="5445125"/>
            <a:ext cx="74882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/>
              <a:t>Vi vil </a:t>
            </a:r>
            <a:r>
              <a:rPr lang="nb-NO" altLang="nb-NO"/>
              <a:t>ikke</a:t>
            </a:r>
            <a:r>
              <a:rPr lang="nb-NO" altLang="nb-NO" i="0"/>
              <a:t> se på kontinuerlige utfallsrom i dette kurset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  <p:bldP spid="99335" grpId="0" build="p" bldLvl="2" autoUpdateAnimBg="0"/>
      <p:bldP spid="99340" grpId="0" build="p" bldLvl="2" autoUpdateAnimBg="0"/>
      <p:bldP spid="99341" grpId="0" build="p" bldLvl="2" autoUpdateAnimBg="0"/>
      <p:bldP spid="99342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118339-FD10-480A-B987-B860B2A5CA3B}" type="slidenum">
              <a:rPr lang="en-US" altLang="nb-NO" sz="1400" i="0"/>
              <a:pPr eaLnBrk="1" hangingPunct="1"/>
              <a:t>12</a:t>
            </a:fld>
            <a:endParaRPr lang="en-US" altLang="nb-NO" sz="1400" i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10906" y="333375"/>
            <a:ext cx="6318250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Hendelser 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819150" y="3933825"/>
            <a:ext cx="8191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Et resultat av et forsøk som svarer til ett eller flere utfall kaller vi en </a:t>
            </a:r>
            <a:r>
              <a:rPr lang="nb-NO" altLang="nb-NO" sz="2800" dirty="0" smtClean="0">
                <a:solidFill>
                  <a:srgbClr val="CC0000"/>
                </a:solidFill>
              </a:rPr>
              <a:t>hendelse</a:t>
            </a:r>
            <a:endParaRPr lang="nb-NO" altLang="nb-NO" sz="2800" i="0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895350" y="5157788"/>
            <a:ext cx="8035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Hendelsen </a:t>
            </a: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«minst </a:t>
            </a:r>
            <a:r>
              <a:rPr lang="nb-NO" altLang="nb-NO" sz="2800" i="0" dirty="0"/>
              <a:t>fem </a:t>
            </a:r>
            <a:r>
              <a:rPr lang="nb-NO" altLang="nb-NO" sz="2800" i="0" dirty="0" smtClean="0"/>
              <a:t>øyne» </a:t>
            </a:r>
            <a:r>
              <a:rPr lang="nb-NO" altLang="nb-NO" sz="2800" i="0" dirty="0"/>
              <a:t>kan vi </a:t>
            </a:r>
            <a:r>
              <a:rPr lang="nb-NO" altLang="nb-NO" sz="2800" i="0" dirty="0" smtClean="0"/>
              <a:t>skrive             </a:t>
            </a:r>
            <a:r>
              <a:rPr lang="nb-NO" altLang="nb-NO" sz="2800" dirty="0"/>
              <a:t>A</a:t>
            </a:r>
            <a:r>
              <a:rPr lang="nb-NO" altLang="nb-NO" sz="2800" i="0" dirty="0"/>
              <a:t> = {5, 6}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741363" y="1557338"/>
            <a:ext cx="80343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Vi vil ofte være interessert i et resultat av et forsøk som svarer til flere utfall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741363" y="2708275"/>
            <a:ext cx="80343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Ved terningkast kan vi for eksempel være interessert i om vi får </a:t>
            </a:r>
            <a:r>
              <a:rPr lang="nb-NO" altLang="nb-NO" sz="2800"/>
              <a:t>minst</a:t>
            </a:r>
            <a:r>
              <a:rPr lang="nb-NO" altLang="nb-NO" sz="2800" i="0"/>
              <a:t> fem øyne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utoUpdateAnimBg="0"/>
      <p:bldP spid="94215" grpId="0" autoUpdateAnimBg="0"/>
      <p:bldP spid="94216" grpId="0" autoUpdateAnimBg="0"/>
      <p:bldP spid="9421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CEC3C4-4634-4FA1-8EB8-924CB6F654C9}" type="slidenum">
              <a:rPr lang="en-US" altLang="nb-NO" sz="1400" i="0"/>
              <a:pPr eaLnBrk="1" hangingPunct="1"/>
              <a:t>13</a:t>
            </a:fld>
            <a:endParaRPr lang="en-US" altLang="nb-NO" sz="1400" i="0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1363" y="981075"/>
            <a:ext cx="8813800" cy="5040313"/>
          </a:xfrm>
          <a:noFill/>
        </p:spPr>
        <p:txBody>
          <a:bodyPr/>
          <a:lstStyle/>
          <a:p>
            <a:pPr eaLnBrk="1" hangingPunct="1"/>
            <a:r>
              <a:rPr lang="nb-NO" altLang="nb-NO" sz="2800" dirty="0" smtClean="0">
                <a:solidFill>
                  <a:srgbClr val="008000"/>
                </a:solidFill>
              </a:rPr>
              <a:t>Eksempel 2.5:</a:t>
            </a:r>
            <a:r>
              <a:rPr lang="nb-NO" altLang="nb-NO" sz="2800" dirty="0" smtClean="0"/>
              <a:t> Antall barn i et svangerskap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	</a:t>
            </a:r>
            <a:r>
              <a:rPr lang="nb-NO" altLang="nb-NO" sz="2800" i="1" dirty="0" smtClean="0"/>
              <a:t>F = </a:t>
            </a:r>
            <a:r>
              <a:rPr lang="nb-NO" altLang="nb-NO" sz="2800" dirty="0"/>
              <a:t>«</a:t>
            </a:r>
            <a:r>
              <a:rPr lang="nb-NO" altLang="nb-NO" sz="2800" dirty="0" err="1" smtClean="0"/>
              <a:t>flerfødsel</a:t>
            </a:r>
            <a:r>
              <a:rPr lang="nb-NO" altLang="nb-NO" sz="2800" dirty="0"/>
              <a:t>»</a:t>
            </a:r>
            <a:r>
              <a:rPr lang="nb-NO" altLang="nb-NO" sz="2800" i="1" dirty="0" smtClean="0"/>
              <a:t> </a:t>
            </a:r>
            <a:r>
              <a:rPr lang="nb-NO" altLang="nb-NO" sz="2800" dirty="0" smtClean="0"/>
              <a:t>= {tvillinger, trillinger}</a:t>
            </a:r>
          </a:p>
          <a:p>
            <a:pPr eaLnBrk="1" hangingPunct="1">
              <a:spcBef>
                <a:spcPct val="150000"/>
              </a:spcBef>
            </a:pPr>
            <a:r>
              <a:rPr lang="nb-NO" altLang="nb-NO" sz="2800" dirty="0" smtClean="0">
                <a:solidFill>
                  <a:srgbClr val="008000"/>
                </a:solidFill>
              </a:rPr>
              <a:t>Eksempel 2.6:</a:t>
            </a:r>
            <a:r>
              <a:rPr lang="nb-NO" altLang="nb-NO" sz="2800" dirty="0" smtClean="0"/>
              <a:t> Meningsmåling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	</a:t>
            </a:r>
            <a:r>
              <a:rPr lang="nb-NO" altLang="nb-NO" sz="2800" i="1" dirty="0"/>
              <a:t>R</a:t>
            </a:r>
            <a:r>
              <a:rPr lang="nb-NO" altLang="nb-NO" sz="2800" i="1" dirty="0" smtClean="0"/>
              <a:t> </a:t>
            </a:r>
            <a:r>
              <a:rPr lang="nb-NO" altLang="nb-NO" sz="2800" dirty="0" smtClean="0"/>
              <a:t>= «rød-grønt» = {Ap </a:t>
            </a:r>
            <a:r>
              <a:rPr lang="nb-NO" altLang="nb-NO" sz="2800" dirty="0"/>
              <a:t>, SV, </a:t>
            </a:r>
            <a:r>
              <a:rPr lang="nb-NO" altLang="nb-NO" sz="2800" dirty="0" smtClean="0"/>
              <a:t>Sp}</a:t>
            </a:r>
          </a:p>
          <a:p>
            <a:pPr eaLnBrk="1" hangingPunct="1">
              <a:spcBef>
                <a:spcPct val="150000"/>
              </a:spcBef>
            </a:pPr>
            <a:r>
              <a:rPr lang="nb-NO" altLang="nb-NO" sz="2800" dirty="0" smtClean="0">
                <a:solidFill>
                  <a:srgbClr val="008000"/>
                </a:solidFill>
              </a:rPr>
              <a:t>Eksempel 2.7:</a:t>
            </a:r>
            <a:r>
              <a:rPr lang="nb-NO" altLang="nb-NO" sz="2800" dirty="0" smtClean="0"/>
              <a:t> Kast én terning til første sekser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 	</a:t>
            </a:r>
            <a:r>
              <a:rPr lang="nb-NO" altLang="nb-NO" sz="2800" i="1" dirty="0" smtClean="0"/>
              <a:t>A</a:t>
            </a:r>
            <a:r>
              <a:rPr lang="nb-NO" altLang="nb-NO" sz="2800" dirty="0" smtClean="0"/>
              <a:t> = «høyst tre kast» = {1, 2, 3}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	</a:t>
            </a:r>
            <a:r>
              <a:rPr lang="nb-NO" altLang="nb-NO" sz="2800" i="1" dirty="0" smtClean="0"/>
              <a:t>B</a:t>
            </a:r>
            <a:r>
              <a:rPr lang="nb-NO" altLang="nb-NO" sz="2800" dirty="0" smtClean="0"/>
              <a:t> = «minst fem kast» = {5, 6, 7, ……. }</a:t>
            </a:r>
          </a:p>
          <a:p>
            <a:pPr eaLnBrk="1" hangingPunct="1">
              <a:buFontTx/>
              <a:buNone/>
            </a:pPr>
            <a:endParaRPr lang="nb-NO" altLang="nb-NO" sz="2800" dirty="0" smtClean="0"/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271340-2390-4DAD-BB31-0F71C2BF9E7D}" type="slidenum">
              <a:rPr lang="en-US" altLang="nb-NO" sz="1400" i="0"/>
              <a:pPr eaLnBrk="1" hangingPunct="1"/>
              <a:t>14</a:t>
            </a:fld>
            <a:endParaRPr lang="en-US" altLang="nb-NO" sz="1400" i="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pic>
        <p:nvPicPr>
          <p:cNvPr id="97290" name="Picture 10" descr="kronestykke-kro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0813" y="2060575"/>
            <a:ext cx="1311275" cy="1209675"/>
          </a:xfrm>
          <a:noFill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895350" y="404813"/>
            <a:ext cx="8553450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2.8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ett kronestykke </a:t>
            </a:r>
            <a:r>
              <a:rPr lang="nb-NO" altLang="nb-NO" sz="2800" i="0" dirty="0"/>
              <a:t>og </a:t>
            </a:r>
            <a:r>
              <a:rPr lang="nb-NO" altLang="nb-NO" sz="2800" i="0" dirty="0" smtClean="0"/>
              <a:t>én femkrone</a:t>
            </a:r>
            <a:endParaRPr lang="nb-NO" altLang="nb-NO" sz="2800" i="0" dirty="0"/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La for eksempel KM bety krone på </a:t>
            </a:r>
            <a:r>
              <a:rPr lang="nb-NO" altLang="nb-NO" sz="2800" i="0" dirty="0" smtClean="0"/>
              <a:t>kronestykket </a:t>
            </a:r>
            <a:r>
              <a:rPr lang="nb-NO" altLang="nb-NO" sz="2800" i="0" dirty="0"/>
              <a:t>og mynt på femkronen</a:t>
            </a:r>
            <a:endParaRPr lang="nb-NO" altLang="nb-NO" sz="1800" i="0" dirty="0"/>
          </a:p>
          <a:p>
            <a:pPr eaLnBrk="1" hangingPunct="1">
              <a:spcBef>
                <a:spcPct val="370000"/>
              </a:spcBef>
            </a:pPr>
            <a:r>
              <a:rPr lang="nb-NO" altLang="nb-NO" sz="2800" i="0" dirty="0">
                <a:solidFill>
                  <a:srgbClr val="333333"/>
                </a:solidFill>
              </a:rPr>
              <a:t>Utfallsrom </a:t>
            </a:r>
            <a:r>
              <a:rPr lang="nb-NO" altLang="nb-NO" sz="2800" dirty="0">
                <a:solidFill>
                  <a:srgbClr val="333333"/>
                </a:solidFill>
              </a:rPr>
              <a:t>U</a:t>
            </a:r>
            <a:r>
              <a:rPr lang="nb-NO" altLang="nb-NO" sz="2800" i="0" dirty="0">
                <a:solidFill>
                  <a:srgbClr val="333333"/>
                </a:solidFill>
              </a:rPr>
              <a:t> = {KK, KM, MK, MM}</a:t>
            </a:r>
          </a:p>
          <a:p>
            <a:pPr eaLnBrk="1" hangingPunct="1">
              <a:spcBef>
                <a:spcPct val="15000"/>
              </a:spcBef>
            </a:pPr>
            <a:r>
              <a:rPr lang="nb-NO" altLang="nb-NO" sz="2800" dirty="0">
                <a:solidFill>
                  <a:srgbClr val="CC0000"/>
                </a:solidFill>
              </a:rPr>
              <a:t>A</a:t>
            </a:r>
            <a:r>
              <a:rPr lang="nb-NO" altLang="nb-NO" sz="2800" i="0" dirty="0">
                <a:solidFill>
                  <a:srgbClr val="CC0000"/>
                </a:solidFill>
              </a:rPr>
              <a:t> =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«én </a:t>
            </a:r>
            <a:r>
              <a:rPr lang="nb-NO" altLang="nb-NO" sz="2800" i="0" dirty="0">
                <a:solidFill>
                  <a:srgbClr val="CC0000"/>
                </a:solidFill>
              </a:rPr>
              <a:t>mynt og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én krone» </a:t>
            </a:r>
            <a:r>
              <a:rPr lang="nb-NO" altLang="nb-NO" sz="2800" i="0" dirty="0">
                <a:solidFill>
                  <a:srgbClr val="CC0000"/>
                </a:solidFill>
              </a:rPr>
              <a:t>= {KM, MK}</a:t>
            </a:r>
          </a:p>
          <a:p>
            <a:pPr eaLnBrk="1" hangingPunct="1">
              <a:spcBef>
                <a:spcPct val="15000"/>
              </a:spcBef>
            </a:pPr>
            <a:r>
              <a:rPr lang="nb-NO" altLang="nb-NO" sz="2800" dirty="0">
                <a:solidFill>
                  <a:srgbClr val="000099"/>
                </a:solidFill>
              </a:rPr>
              <a:t>B</a:t>
            </a:r>
            <a:r>
              <a:rPr lang="nb-NO" altLang="nb-NO" sz="2800" i="0" dirty="0">
                <a:solidFill>
                  <a:srgbClr val="000099"/>
                </a:solidFill>
              </a:rPr>
              <a:t> =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«mynt </a:t>
            </a:r>
            <a:r>
              <a:rPr lang="nb-NO" altLang="nb-NO" sz="2800" i="0" dirty="0">
                <a:solidFill>
                  <a:srgbClr val="000099"/>
                </a:solidFill>
              </a:rPr>
              <a:t>på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kronestykket» </a:t>
            </a:r>
            <a:r>
              <a:rPr lang="nb-NO" altLang="nb-NO" sz="2800" i="0" dirty="0">
                <a:solidFill>
                  <a:srgbClr val="000099"/>
                </a:solidFill>
              </a:rPr>
              <a:t>= {MK, MM}</a:t>
            </a:r>
            <a:endParaRPr lang="en-US" altLang="nb-NO" sz="2800" i="0" dirty="0">
              <a:solidFill>
                <a:srgbClr val="000099"/>
              </a:solidFill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833563" y="5086350"/>
            <a:ext cx="5459412" cy="1511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nb-NO" altLang="nb-NO" sz="1800" i="0">
              <a:solidFill>
                <a:srgbClr val="333333"/>
              </a:solidFill>
            </a:endParaRPr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2224088" y="565626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224088" y="5589588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i="0"/>
              <a:t>KK       KM        MK          MM</a:t>
            </a:r>
            <a:endParaRPr lang="en-US" altLang="nb-NO" sz="2400" b="1" i="0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053438" y="5446713"/>
            <a:ext cx="2338388" cy="7921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4232275" y="5446713"/>
            <a:ext cx="2574925" cy="792162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97293" name="Picture 13" descr="femkrone-my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2475" y="1916113"/>
            <a:ext cx="1579563" cy="1457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allAtOnce"/>
      <p:bldP spid="97285" grpId="0" animBg="1"/>
      <p:bldP spid="97287" grpId="0"/>
      <p:bldP spid="97288" grpId="0" animBg="1"/>
      <p:bldP spid="972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E009D-869E-4631-BF80-A50C25DC94CE}" type="slidenum">
              <a:rPr lang="en-US" altLang="nb-NO" sz="1400" i="0"/>
              <a:pPr eaLnBrk="1" hangingPunct="1"/>
              <a:t>15</a:t>
            </a:fld>
            <a:endParaRPr lang="en-US" altLang="nb-NO" sz="1400" i="0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50838" y="4132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pic>
        <p:nvPicPr>
          <p:cNvPr id="98318" name="Picture 14" descr="hvit-terning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30237">
            <a:off x="6991350" y="2060575"/>
            <a:ext cx="463550" cy="457200"/>
          </a:xfrm>
          <a:noFill/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819150" y="476250"/>
            <a:ext cx="8112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2.9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hvit og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rød terning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La for eksempel (4,3) bety firer på den hvite terningen og treer på den røde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Det er 36 utfall:</a:t>
            </a:r>
            <a:endParaRPr lang="nb-NO" altLang="nb-NO" sz="1800" i="0" dirty="0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898525" y="3141663"/>
            <a:ext cx="569277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800" i="0"/>
          </a:p>
        </p:txBody>
      </p:sp>
      <p:sp>
        <p:nvSpPr>
          <p:cNvPr id="98315" name="AutoShape 11"/>
          <p:cNvSpPr>
            <a:spLocks noChangeArrowheads="1"/>
          </p:cNvSpPr>
          <p:nvPr/>
        </p:nvSpPr>
        <p:spPr bwMode="auto">
          <a:xfrm rot="1544270">
            <a:off x="446088" y="4246563"/>
            <a:ext cx="6326187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7356706" y="3724275"/>
            <a:ext cx="2549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dirty="0">
                <a:solidFill>
                  <a:srgbClr val="CC0000"/>
                </a:solidFill>
              </a:rPr>
              <a:t>A 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= «sum sju»</a:t>
            </a:r>
            <a:endParaRPr lang="nb-NO" altLang="nb-NO" sz="2400" i="0" dirty="0">
              <a:solidFill>
                <a:srgbClr val="CC0000"/>
              </a:solidFill>
            </a:endParaRP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60388" y="2924175"/>
            <a:ext cx="6084887" cy="30257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98321" name="Picture 17" descr="terning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4925" y="1844675"/>
            <a:ext cx="496888" cy="477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uiExpand="1" build="allAtOnce"/>
      <p:bldP spid="98314" grpId="0" build="allAtOnce"/>
      <p:bldP spid="98315" grpId="0" animBg="1"/>
      <p:bldP spid="98316" grpId="0" build="allAtOnce"/>
      <p:bldP spid="983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258AFD-7161-408C-BD9D-644712BF0FA6}" type="slidenum">
              <a:rPr lang="en-US" altLang="nb-NO" sz="1400" i="0"/>
              <a:pPr eaLnBrk="1" hangingPunct="1"/>
              <a:t>16</a:t>
            </a:fld>
            <a:endParaRPr lang="en-US" altLang="nb-NO" sz="1400" i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706" y="540209"/>
            <a:ext cx="8980713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Det klassiske sannsynlighetsbegrepet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19150" y="1844675"/>
            <a:ext cx="81121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 første arbeidene om sannsynlighet var om  problemer i spill, og sannsynlighetsbegrepet de brukte var tilpasset dette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Et enkelt eksempel illustrerer tankegangen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kaster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Hva er sannsynligheten for at antall øyne er et oddetall?</a:t>
            </a:r>
          </a:p>
          <a:p>
            <a:pPr eaLnBrk="1" hangingPunct="1">
              <a:spcBef>
                <a:spcPct val="40000"/>
              </a:spcBef>
            </a:pPr>
            <a:endParaRPr lang="nb-NO" altLang="nb-NO" sz="1800" i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D97DC9-96D6-40E2-A7D5-7A09B16C17A3}" type="slidenum">
              <a:rPr lang="en-US" altLang="nb-NO" sz="1400" i="0"/>
              <a:pPr eaLnBrk="1" hangingPunct="1"/>
              <a:t>17</a:t>
            </a:fld>
            <a:endParaRPr lang="en-US" altLang="nb-NO" sz="1400" i="0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819150" y="476250"/>
            <a:ext cx="7956550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Alle sidene på terningen har </a:t>
            </a:r>
            <a:r>
              <a:rPr lang="nb-NO" altLang="nb-NO" sz="2800" dirty="0"/>
              <a:t>samme sannsynlighet</a:t>
            </a:r>
            <a:r>
              <a:rPr lang="nb-NO" altLang="nb-NO" sz="2800" i="0" dirty="0"/>
              <a:t> for å vende opp når terningen kastes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Sannsynligheten er lik 1 (eller 100%) for at en eller annen side vil vende opp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Derfor er sannsynligheten 1/6 for hver av de seks utfallene 1, 2, 3, 4, 5 og 6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 smtClean="0"/>
              <a:t>Hendelsen «odde </a:t>
            </a:r>
            <a:r>
              <a:rPr lang="nb-NO" altLang="nb-NO" sz="2800" i="0" dirty="0"/>
              <a:t>antall </a:t>
            </a:r>
            <a:r>
              <a:rPr lang="nb-NO" altLang="nb-NO" sz="2800" i="0" dirty="0" smtClean="0"/>
              <a:t>øyne» </a:t>
            </a:r>
            <a:r>
              <a:rPr lang="nb-NO" altLang="nb-NO" sz="2800" i="0" dirty="0"/>
              <a:t>består av de tre utfallene 1, 3 og 5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Sannsynligheten for odde antall øyne er derfor 3/6 = 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2B23C1-7C7B-4B08-8C73-A853AE4CEDAB}" type="slidenum">
              <a:rPr lang="en-US" altLang="nb-NO" sz="1400" i="0"/>
              <a:pPr eaLnBrk="1" hangingPunct="1"/>
              <a:t>18</a:t>
            </a:fld>
            <a:endParaRPr lang="en-US" altLang="nb-NO" sz="1400" i="0"/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819150" y="476250"/>
            <a:ext cx="842486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Generell formulering av argumentet: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Et </a:t>
            </a:r>
            <a:r>
              <a:rPr lang="nb-NO" altLang="nb-NO" sz="2800" i="0" dirty="0" smtClean="0"/>
              <a:t>tilfeldig </a:t>
            </a:r>
            <a:r>
              <a:rPr lang="nb-NO" altLang="nb-NO" sz="2800" i="0" dirty="0"/>
              <a:t>forsøk har </a:t>
            </a:r>
            <a:r>
              <a:rPr lang="nb-NO" altLang="nb-NO" sz="2800" dirty="0"/>
              <a:t>m</a:t>
            </a:r>
            <a:r>
              <a:rPr lang="nb-NO" altLang="nb-NO" sz="2800" i="0" dirty="0"/>
              <a:t> utfall </a:t>
            </a:r>
          </a:p>
          <a:p>
            <a:pPr eaLnBrk="1" hangingPunct="1"/>
            <a:r>
              <a:rPr lang="nb-NO" altLang="nb-NO" sz="2800" i="0" dirty="0"/>
              <a:t>Det er de </a:t>
            </a:r>
            <a:r>
              <a:rPr lang="nb-NO" altLang="nb-NO" sz="2800" dirty="0">
                <a:solidFill>
                  <a:srgbClr val="CC0000"/>
                </a:solidFill>
              </a:rPr>
              <a:t>mulige utfallene</a:t>
            </a:r>
            <a:r>
              <a:rPr lang="nb-NO" altLang="nb-NO" sz="2800" dirty="0"/>
              <a:t> </a:t>
            </a:r>
            <a:r>
              <a:rPr lang="nb-NO" altLang="nb-NO" sz="2800" i="0" dirty="0"/>
              <a:t>for forsøket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antar at de </a:t>
            </a:r>
            <a:r>
              <a:rPr lang="nb-NO" altLang="nb-NO" sz="2800" dirty="0"/>
              <a:t>m</a:t>
            </a:r>
            <a:r>
              <a:rPr lang="nb-NO" altLang="nb-NO" sz="2800" i="0" dirty="0"/>
              <a:t> utfallene er </a:t>
            </a:r>
            <a:r>
              <a:rPr lang="nb-NO" altLang="nb-NO" sz="2800" dirty="0"/>
              <a:t>like sannsynlige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Da </a:t>
            </a:r>
            <a:r>
              <a:rPr lang="nb-NO" altLang="nb-NO" sz="2800" i="0" dirty="0" smtClean="0"/>
              <a:t>har </a:t>
            </a:r>
            <a:r>
              <a:rPr lang="nb-NO" altLang="nb-NO" sz="2800" i="0" dirty="0"/>
              <a:t>hvert utfall sannsynlighet 1/</a:t>
            </a:r>
            <a:r>
              <a:rPr lang="nb-NO" altLang="nb-NO" sz="2800" dirty="0"/>
              <a:t>m </a:t>
            </a:r>
            <a:endParaRPr lang="nb-NO" altLang="nb-NO" sz="2800" i="0" dirty="0"/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En </a:t>
            </a:r>
            <a:r>
              <a:rPr lang="nb-NO" altLang="nb-NO" sz="2800" i="0" dirty="0" smtClean="0"/>
              <a:t>hendelse </a:t>
            </a:r>
            <a:r>
              <a:rPr lang="nb-NO" altLang="nb-NO" sz="2800" dirty="0"/>
              <a:t>A</a:t>
            </a:r>
            <a:r>
              <a:rPr lang="nb-NO" altLang="nb-NO" sz="2800" i="0" dirty="0"/>
              <a:t> består av </a:t>
            </a:r>
            <a:r>
              <a:rPr lang="nb-NO" altLang="nb-NO" sz="2800" dirty="0"/>
              <a:t>g</a:t>
            </a:r>
            <a:r>
              <a:rPr lang="nb-NO" altLang="nb-NO" sz="2800" i="0" dirty="0"/>
              <a:t> utfall </a:t>
            </a:r>
          </a:p>
          <a:p>
            <a:pPr eaLnBrk="1" hangingPunct="1"/>
            <a:r>
              <a:rPr lang="nb-NO" altLang="nb-NO" sz="2800" i="0" dirty="0"/>
              <a:t>Det er de </a:t>
            </a:r>
            <a:r>
              <a:rPr lang="nb-NO" altLang="nb-NO" sz="2800" dirty="0">
                <a:solidFill>
                  <a:srgbClr val="CC0000"/>
                </a:solidFill>
              </a:rPr>
              <a:t>gunstige utfallene</a:t>
            </a:r>
            <a:r>
              <a:rPr lang="nb-NO" altLang="nb-NO" sz="2800" i="0" dirty="0"/>
              <a:t> for </a:t>
            </a:r>
            <a:r>
              <a:rPr lang="nb-NO" altLang="nb-NO" sz="2800" i="0" dirty="0" smtClean="0"/>
              <a:t>hendelsen </a:t>
            </a:r>
            <a:r>
              <a:rPr lang="nb-NO" altLang="nb-NO" sz="2800" dirty="0"/>
              <a:t>A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Sannsynligheten for </a:t>
            </a:r>
            <a:r>
              <a:rPr lang="nb-NO" altLang="nb-NO" sz="2800" i="0" dirty="0" smtClean="0"/>
              <a:t>hendelsen </a:t>
            </a:r>
            <a:r>
              <a:rPr lang="nb-NO" altLang="nb-NO" sz="2800" dirty="0"/>
              <a:t>A</a:t>
            </a:r>
            <a:r>
              <a:rPr lang="nb-NO" altLang="nb-NO" sz="2800" i="0" dirty="0"/>
              <a:t> er 	</a:t>
            </a:r>
          </a:p>
        </p:txBody>
      </p:sp>
      <p:graphicFrame>
        <p:nvGraphicFramePr>
          <p:cNvPr id="136195" name="Object 3"/>
          <p:cNvGraphicFramePr>
            <a:graphicFrameLocks noGrp="1" noChangeAspect="1"/>
          </p:cNvGraphicFramePr>
          <p:nvPr>
            <p:ph/>
          </p:nvPr>
        </p:nvGraphicFramePr>
        <p:xfrm>
          <a:off x="3263900" y="5378450"/>
          <a:ext cx="25352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Equation" r:id="rId3" imgW="609480" imgH="241200" progId="Equation.DSMT4">
                  <p:embed/>
                </p:oleObj>
              </mc:Choice>
              <mc:Fallback>
                <p:oleObj name="Equation" r:id="rId3" imgW="60948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78450"/>
                        <a:ext cx="2535238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079750" y="5445125"/>
            <a:ext cx="2965450" cy="10080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allAtOnce"/>
      <p:bldP spid="136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4495F0-3F03-4C9D-ADF4-0673B24D4DB6}" type="slidenum">
              <a:rPr lang="en-US" altLang="nb-NO" sz="1400" i="0"/>
              <a:pPr eaLnBrk="1" hangingPunct="1"/>
              <a:t>19</a:t>
            </a:fld>
            <a:endParaRPr lang="en-US" altLang="nb-NO" sz="1400" i="0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209675" y="404813"/>
            <a:ext cx="8271782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2.10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ett kronestykke </a:t>
            </a:r>
            <a:r>
              <a:rPr lang="nb-NO" altLang="nb-NO" sz="2800" i="0" dirty="0"/>
              <a:t>og </a:t>
            </a:r>
            <a:r>
              <a:rPr lang="nb-NO" altLang="nb-NO" sz="2800" i="0" dirty="0" smtClean="0"/>
              <a:t>én femkrone</a:t>
            </a:r>
            <a:endParaRPr lang="nb-NO" altLang="nb-NO" sz="2800" i="0" dirty="0"/>
          </a:p>
          <a:p>
            <a:pPr eaLnBrk="1" hangingPunct="1">
              <a:spcBef>
                <a:spcPct val="350000"/>
              </a:spcBef>
            </a:pPr>
            <a:r>
              <a:rPr lang="nb-NO" altLang="nb-NO" sz="2800" i="0" dirty="0"/>
              <a:t>Hva er sannsynligheten for å få én mynt ?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Det er </a:t>
            </a:r>
            <a:r>
              <a:rPr lang="nb-NO" altLang="nb-NO" sz="2800" dirty="0"/>
              <a:t>m</a:t>
            </a:r>
            <a:r>
              <a:rPr lang="nb-NO" altLang="nb-NO" sz="2800" i="0" dirty="0"/>
              <a:t> = 4 mulige utfall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Av disse er </a:t>
            </a:r>
            <a:r>
              <a:rPr lang="nb-NO" altLang="nb-NO" sz="2800" dirty="0"/>
              <a:t>g</a:t>
            </a:r>
            <a:r>
              <a:rPr lang="nb-NO" altLang="nb-NO" sz="2800" i="0" dirty="0"/>
              <a:t> = 2 gunstige for </a:t>
            </a:r>
            <a:r>
              <a:rPr lang="nb-NO" altLang="nb-NO" sz="2800" i="0" dirty="0">
                <a:solidFill>
                  <a:srgbClr val="CC0000"/>
                </a:solidFill>
              </a:rPr>
              <a:t>«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én mynt»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Sannsynligheten er 2/4 = 1/2 for å få én mynt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833563" y="5013325"/>
            <a:ext cx="5459412" cy="1511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nb-NO" altLang="nb-NO" sz="1800" i="0">
              <a:solidFill>
                <a:srgbClr val="333333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224088" y="5583238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224088" y="5516563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i="0"/>
              <a:t>KK       KM        MK          MM</a:t>
            </a:r>
            <a:endParaRPr lang="en-US" altLang="nb-NO" sz="2400" b="1" i="0"/>
          </a:p>
        </p:txBody>
      </p:sp>
      <p:sp>
        <p:nvSpPr>
          <p:cNvPr id="139272" name="Oval 8"/>
          <p:cNvSpPr>
            <a:spLocks noChangeArrowheads="1"/>
          </p:cNvSpPr>
          <p:nvPr/>
        </p:nvSpPr>
        <p:spPr bwMode="auto">
          <a:xfrm>
            <a:off x="3048000" y="5373688"/>
            <a:ext cx="2338388" cy="7921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139274" name="Picture 10" descr="femkrone-my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9638" y="1125538"/>
            <a:ext cx="1325562" cy="1223962"/>
          </a:xfrm>
          <a:noFill/>
        </p:spPr>
      </p:pic>
      <p:pic>
        <p:nvPicPr>
          <p:cNvPr id="139276" name="Picture 12" descr="kronestykke-my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763" y="1268413"/>
            <a:ext cx="1092200" cy="938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uiExpand="1" build="allAtOnce"/>
      <p:bldP spid="139269" grpId="0" uiExpand="1" animBg="1"/>
      <p:bldP spid="139271" grpId="0" uiExpand="1"/>
      <p:bldP spid="139272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47509-80A9-444A-AAEB-09C4BF083724}" type="slidenum">
              <a:rPr lang="en-US" altLang="nb-NO" sz="1400" i="0"/>
              <a:pPr eaLnBrk="1" hangingPunct="1"/>
              <a:t>2</a:t>
            </a:fld>
            <a:endParaRPr lang="en-US" altLang="nb-NO" sz="1400" i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82377" y="46032"/>
            <a:ext cx="7189788" cy="1143000"/>
          </a:xfrm>
        </p:spPr>
        <p:txBody>
          <a:bodyPr/>
          <a:lstStyle/>
          <a:p>
            <a:pPr algn="l"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Deterministiske fenomener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30741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820738" y="1341438"/>
            <a:ext cx="6083300" cy="17557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nb-NO" sz="2800" smtClean="0"/>
              <a:t>Almanakk for Norge viser: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2400" smtClean="0"/>
              <a:t>når det er fullmåne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2400" smtClean="0"/>
              <a:t>når det er soloppgang og solnedgang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nb-NO" sz="2400" smtClean="0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41363" y="3105150"/>
            <a:ext cx="5226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Det er mulig siden astronomene kan gi en matematisk beskrivelse av himmellegemenes bevegelser</a:t>
            </a:r>
            <a:endParaRPr lang="en-US" altLang="nb-NO" sz="2400" i="0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41363" y="4437063"/>
            <a:ext cx="5226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De kan også regne ut når vi vil få solformørkelse</a:t>
            </a:r>
            <a:endParaRPr lang="en-US" altLang="nb-NO" sz="2400" i="0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41363" y="5373688"/>
            <a:ext cx="5226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Fullmåne, soloppgang/nedgang og solformørkelse kan forutsies. </a:t>
            </a:r>
          </a:p>
          <a:p>
            <a:pPr eaLnBrk="1" hangingPunct="1"/>
            <a:r>
              <a:rPr lang="nb-NO" altLang="nb-NO" sz="2400" i="0"/>
              <a:t>De er </a:t>
            </a:r>
            <a:r>
              <a:rPr lang="nb-NO" altLang="nb-NO" sz="2400">
                <a:solidFill>
                  <a:srgbClr val="CC0000"/>
                </a:solidFill>
              </a:rPr>
              <a:t>determinstiske </a:t>
            </a:r>
            <a:r>
              <a:rPr lang="nb-NO" altLang="nb-NO" sz="2400" i="0"/>
              <a:t>fenomener</a:t>
            </a:r>
            <a:endParaRPr lang="en-US" altLang="nb-NO" sz="2400" i="0"/>
          </a:p>
        </p:txBody>
      </p:sp>
      <p:pic>
        <p:nvPicPr>
          <p:cNvPr id="30745" name="Picture 25" descr="solformorke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759200"/>
            <a:ext cx="24177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667500" y="5795963"/>
            <a:ext cx="2809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Fra Store Norske Leksikon</a:t>
            </a:r>
            <a:endParaRPr lang="en-US" altLang="nb-NO" sz="1600" i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94" y="496713"/>
            <a:ext cx="1645444" cy="2326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 build="p" bldLvl="2"/>
      <p:bldP spid="30742" grpId="0"/>
      <p:bldP spid="30743" grpId="0"/>
      <p:bldP spid="30744" grpId="0"/>
      <p:bldP spid="307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03E98-23A1-4D66-A35A-F98C44D4E107}" type="slidenum">
              <a:rPr lang="en-US" altLang="nb-NO" sz="1400" i="0"/>
              <a:pPr eaLnBrk="1" hangingPunct="1"/>
              <a:t>20</a:t>
            </a:fld>
            <a:endParaRPr lang="en-US" altLang="nb-NO" sz="1400" i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50838" y="479901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pic>
        <p:nvPicPr>
          <p:cNvPr id="141316" name="Picture 4" descr="hvit-terning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30237">
            <a:off x="8931275" y="1387475"/>
            <a:ext cx="463550" cy="457200"/>
          </a:xfrm>
          <a:noFill/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63575" y="549275"/>
            <a:ext cx="81121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hvit og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rød terning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Hva er sannsynligheten for at summen av antall øyne blir sju?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Det er </a:t>
            </a:r>
            <a:r>
              <a:rPr lang="nb-NO" altLang="nb-NO" sz="2800" dirty="0"/>
              <a:t>m </a:t>
            </a:r>
            <a:r>
              <a:rPr lang="nb-NO" altLang="nb-NO" sz="2800" i="0" dirty="0"/>
              <a:t>= 36 mulige utfall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Av disse er </a:t>
            </a:r>
            <a:r>
              <a:rPr lang="nb-NO" altLang="nb-NO" sz="2800" dirty="0"/>
              <a:t>g</a:t>
            </a:r>
            <a:r>
              <a:rPr lang="nb-NO" altLang="nb-NO" sz="2800" i="0" dirty="0"/>
              <a:t> = 6 gunstige for </a:t>
            </a:r>
            <a:r>
              <a:rPr lang="nb-NO" altLang="nb-NO" sz="2800" i="0" dirty="0">
                <a:solidFill>
                  <a:srgbClr val="CC0000"/>
                </a:solidFill>
              </a:rPr>
              <a:t>«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sum </a:t>
            </a:r>
            <a:r>
              <a:rPr lang="nb-NO" altLang="nb-NO" sz="2800" i="0" dirty="0">
                <a:solidFill>
                  <a:srgbClr val="CC0000"/>
                </a:solidFill>
              </a:rPr>
              <a:t>sju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øyne»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P</a:t>
            </a:r>
            <a:r>
              <a:rPr lang="nb-NO" altLang="nb-NO" sz="2800" i="0" dirty="0"/>
              <a:t>(sum sju øyne) = 6/36 = 1/6</a:t>
            </a:r>
            <a:endParaRPr lang="nb-NO" altLang="nb-NO" sz="2800" dirty="0"/>
          </a:p>
          <a:p>
            <a:pPr eaLnBrk="1" hangingPunct="1">
              <a:spcBef>
                <a:spcPct val="40000"/>
              </a:spcBef>
            </a:pPr>
            <a:endParaRPr lang="nb-NO" altLang="nb-NO" sz="1800" i="0" dirty="0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600200" y="4149725"/>
            <a:ext cx="56927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</a:t>
            </a:r>
            <a:r>
              <a:rPr lang="nb-NO" altLang="nb-NO" sz="1600" i="0"/>
              <a:t>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600" i="0"/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 rot="1407732">
            <a:off x="1355725" y="5203825"/>
            <a:ext cx="5983288" cy="373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1393825" y="4076700"/>
            <a:ext cx="5849938" cy="25193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141322" name="Picture 10" descr="terning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713" y="1871663"/>
            <a:ext cx="496887" cy="477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uiExpand="1" build="allAtOnce"/>
      <p:bldP spid="141318" grpId="0" build="allAtOnce"/>
      <p:bldP spid="141319" grpId="0" uiExpand="1" animBg="1"/>
      <p:bldP spid="141321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6DA45D-3600-49D5-A211-815B67BA99BB}" type="slidenum">
              <a:rPr lang="en-US" altLang="nb-NO" sz="1400" i="0"/>
              <a:pPr eaLnBrk="1" hangingPunct="1"/>
              <a:t>21</a:t>
            </a:fld>
            <a:endParaRPr lang="en-US" altLang="nb-NO" sz="1400" i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44258" y="341313"/>
            <a:ext cx="7656513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Sannsynlighet og relativ frekvens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pic>
        <p:nvPicPr>
          <p:cNvPr id="134151" name="Picture 7" descr="blåterning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48642">
            <a:off x="4875213" y="4918075"/>
            <a:ext cx="471487" cy="454025"/>
          </a:xfrm>
          <a:noFill/>
        </p:spPr>
      </p:pic>
      <p:pic>
        <p:nvPicPr>
          <p:cNvPr id="134153" name="Picture 9" descr="blå-terning-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55827">
            <a:off x="3314700" y="4918075"/>
            <a:ext cx="473075" cy="455613"/>
          </a:xfrm>
          <a:noFill/>
        </p:spPr>
      </p:pic>
      <p:pic>
        <p:nvPicPr>
          <p:cNvPr id="134155" name="Picture 11" descr="blåterning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4918075"/>
            <a:ext cx="444500" cy="427038"/>
          </a:xfrm>
          <a:noFill/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584200" y="1482493"/>
            <a:ext cx="88138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Hva betyr det at sannsynligheten er 1/6 for </a:t>
            </a:r>
            <a:r>
              <a:rPr lang="nb-NO" altLang="nb-NO" sz="2800" i="0" dirty="0" smtClean="0"/>
              <a:t>å få sekser når vi kaster én terning?</a:t>
            </a:r>
            <a:endParaRPr lang="nb-NO" altLang="nb-NO" sz="2800" i="0" dirty="0"/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kan ikke forutsi resultatet av </a:t>
            </a:r>
            <a:r>
              <a:rPr lang="nb-NO" altLang="nb-NO" sz="2800" i="0" dirty="0" smtClean="0"/>
              <a:t>ett </a:t>
            </a:r>
            <a:r>
              <a:rPr lang="nb-NO" altLang="nb-NO" sz="2800" i="0" dirty="0"/>
              <a:t>kast, men vi ser et mønster når terningen kastes mange ganger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Kaster først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 10 ganger:</a:t>
            </a:r>
          </a:p>
        </p:txBody>
      </p:sp>
      <p:pic>
        <p:nvPicPr>
          <p:cNvPr id="134157" name="Picture 13" descr="blåterning-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368227">
            <a:off x="2535238" y="4918075"/>
            <a:ext cx="442912" cy="427038"/>
          </a:xfrm>
          <a:noFill/>
        </p:spPr>
      </p:pic>
      <p:pic>
        <p:nvPicPr>
          <p:cNvPr id="134159" name="Picture 15" descr="blåterning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827">
            <a:off x="1754188" y="4773613"/>
            <a:ext cx="4714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0" name="Picture 16" descr="blåterning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0194">
            <a:off x="7527925" y="4989513"/>
            <a:ext cx="4714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1" name="Picture 17" descr="blåterning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4773613"/>
            <a:ext cx="444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2" name="Picture 18" descr="blå-terning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989513"/>
            <a:ext cx="4730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3" name="Picture 19" descr="blåternin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901">
            <a:off x="6669088" y="4918075"/>
            <a:ext cx="4714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4" name="Picture 20" descr="blåternin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095">
            <a:off x="8385175" y="4845050"/>
            <a:ext cx="4714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741363" y="5718175"/>
            <a:ext cx="7958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>
                <a:solidFill>
                  <a:srgbClr val="CC0000"/>
                </a:solidFill>
              </a:rPr>
              <a:t>Relativ frekvens</a:t>
            </a:r>
            <a:r>
              <a:rPr lang="nb-NO" altLang="nb-NO" sz="2800" i="0"/>
              <a:t> av seksere er 1/10 = 0.10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build="allAtOnce"/>
      <p:bldP spid="13416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600421-9296-45A8-A597-F0FAB9CC3AC8}" type="slidenum">
              <a:rPr lang="en-US" altLang="nb-NO" sz="1400" i="0"/>
              <a:pPr eaLnBrk="1" hangingPunct="1"/>
              <a:t>22</a:t>
            </a:fld>
            <a:endParaRPr lang="en-US" altLang="nb-NO" sz="1400" i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b-NO" altLang="nb-NO" sz="2800" dirty="0" smtClean="0">
                <a:solidFill>
                  <a:schemeClr val="tx1"/>
                </a:solidFill>
              </a:rPr>
              <a:t>Kaster så én terning om og om igjen. Etter </a:t>
            </a:r>
            <a:r>
              <a:rPr lang="nb-NO" altLang="nb-NO" sz="2800" i="1" dirty="0" smtClean="0">
                <a:solidFill>
                  <a:schemeClr val="tx1"/>
                </a:solidFill>
              </a:rPr>
              <a:t>N</a:t>
            </a:r>
            <a:r>
              <a:rPr lang="nb-NO" altLang="nb-NO" sz="2800" dirty="0" smtClean="0">
                <a:solidFill>
                  <a:schemeClr val="tx1"/>
                </a:solidFill>
              </a:rPr>
              <a:t> kast er den relative frekvensen av seksere:</a:t>
            </a:r>
          </a:p>
        </p:txBody>
      </p:sp>
      <p:pic>
        <p:nvPicPr>
          <p:cNvPr id="14234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2781300"/>
            <a:ext cx="6005512" cy="4030663"/>
          </a:xfrm>
          <a:noFill/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209675" y="1196975"/>
            <a:ext cx="73421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i="0"/>
          </a:p>
        </p:txBody>
      </p:sp>
      <p:graphicFrame>
        <p:nvGraphicFramePr>
          <p:cNvPr id="14234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946275" y="1557338"/>
          <a:ext cx="46085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" name="Equation" r:id="rId4" imgW="1892160" imgH="393480" progId="Equation.DSMT4">
                  <p:embed/>
                </p:oleObj>
              </mc:Choice>
              <mc:Fallback>
                <p:oleObj name="Equation" r:id="rId4" imgW="18921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1557338"/>
                        <a:ext cx="46085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7157587" y="3060696"/>
            <a:ext cx="2215016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 dirty="0">
                <a:solidFill>
                  <a:srgbClr val="CC0000"/>
                </a:solidFill>
              </a:rPr>
              <a:t>Merk at den relative frekvensen nærmer seg 1/6=0.167 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når   </a:t>
            </a:r>
            <a:r>
              <a:rPr lang="nb-NO" altLang="nb-NO" sz="2400" dirty="0">
                <a:solidFill>
                  <a:srgbClr val="CC0000"/>
                </a:solidFill>
              </a:rPr>
              <a:t>N</a:t>
            </a:r>
            <a:r>
              <a:rPr lang="nb-NO" altLang="nb-NO" sz="2400" i="0" dirty="0">
                <a:solidFill>
                  <a:srgbClr val="CC0000"/>
                </a:solidFill>
              </a:rPr>
              <a:t>  blir stor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7077076" y="3110362"/>
            <a:ext cx="2197554" cy="237648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42" grpId="0" autoUpdateAnimBg="0"/>
      <p:bldP spid="142345" grpId="0" autoUpdateAnimBg="0"/>
      <p:bldP spid="1423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475935" y="6450013"/>
            <a:ext cx="23114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C87592-C04A-40AD-B7C9-37593ACF2BA1}" type="slidenum">
              <a:rPr lang="en-US" altLang="nb-NO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nb-NO" sz="1400" smtClean="0"/>
          </a:p>
        </p:txBody>
      </p:sp>
      <p:sp>
        <p:nvSpPr>
          <p:cNvPr id="22531" name="Rectangle 1743"/>
          <p:cNvSpPr>
            <a:spLocks noGrp="1" noChangeArrowheads="1"/>
          </p:cNvSpPr>
          <p:nvPr>
            <p:ph type="title"/>
          </p:nvPr>
        </p:nvSpPr>
        <p:spPr>
          <a:xfrm>
            <a:off x="242492" y="93663"/>
            <a:ext cx="9577519" cy="1143000"/>
          </a:xfrm>
          <a:noFill/>
        </p:spPr>
        <p:txBody>
          <a:bodyPr/>
          <a:lstStyle/>
          <a:p>
            <a:pPr algn="l" eaLnBrk="1" hangingPunct="1"/>
            <a:r>
              <a:rPr lang="nb-NO" altLang="nb-NO" sz="2600" smtClean="0">
                <a:solidFill>
                  <a:srgbClr val="0070C0"/>
                </a:solidFill>
              </a:rPr>
              <a:t>Hva er sannsynligheten for at et nyfødt barn er en jente? </a:t>
            </a:r>
          </a:p>
        </p:txBody>
      </p:sp>
      <p:sp>
        <p:nvSpPr>
          <p:cNvPr id="105164" name="Text Box 1740"/>
          <p:cNvSpPr txBox="1">
            <a:spLocks noChangeArrowheads="1"/>
          </p:cNvSpPr>
          <p:nvPr/>
        </p:nvSpPr>
        <p:spPr bwMode="auto">
          <a:xfrm>
            <a:off x="328481" y="5897564"/>
            <a:ext cx="535543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b-NO" sz="1800" i="0" dirty="0"/>
              <a:t>(</a:t>
            </a:r>
            <a:r>
              <a:rPr lang="en-US" altLang="nb-NO" sz="1800" i="0" dirty="0" err="1"/>
              <a:t>Modifisert</a:t>
            </a:r>
            <a:r>
              <a:rPr lang="en-US" altLang="nb-NO" sz="1800" i="0" dirty="0"/>
              <a:t> </a:t>
            </a:r>
            <a:r>
              <a:rPr lang="en-US" altLang="nb-NO" sz="1800" i="0" dirty="0" err="1"/>
              <a:t>fra</a:t>
            </a:r>
            <a:r>
              <a:rPr lang="en-US" altLang="nb-NO" sz="1800" i="0" dirty="0"/>
              <a:t> www.ssb.no/aarbok/)</a:t>
            </a:r>
          </a:p>
        </p:txBody>
      </p:sp>
      <p:sp>
        <p:nvSpPr>
          <p:cNvPr id="105223" name="Rectangle 1799"/>
          <p:cNvSpPr>
            <a:spLocks noChangeArrowheads="1"/>
          </p:cNvSpPr>
          <p:nvPr/>
        </p:nvSpPr>
        <p:spPr bwMode="auto">
          <a:xfrm>
            <a:off x="6446950" y="867454"/>
            <a:ext cx="3296841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200" i="0" dirty="0">
                <a:solidFill>
                  <a:schemeClr val="tx2"/>
                </a:solidFill>
              </a:rPr>
              <a:t>Den </a:t>
            </a:r>
            <a:r>
              <a:rPr lang="nb-NO" altLang="nb-NO" sz="2200" i="0" dirty="0">
                <a:solidFill>
                  <a:srgbClr val="FF0000"/>
                </a:solidFill>
              </a:rPr>
              <a:t>relative frekvensen </a:t>
            </a:r>
            <a:r>
              <a:rPr lang="nb-NO" altLang="nb-NO" sz="2200" i="0" dirty="0">
                <a:solidFill>
                  <a:schemeClr val="tx2"/>
                </a:solidFill>
              </a:rPr>
              <a:t>av jentefødsler varierer lite fra femårsperiode til femårsperiode </a:t>
            </a:r>
          </a:p>
        </p:txBody>
      </p:sp>
      <p:sp>
        <p:nvSpPr>
          <p:cNvPr id="105224" name="Rectangle 1800"/>
          <p:cNvSpPr>
            <a:spLocks noChangeArrowheads="1"/>
          </p:cNvSpPr>
          <p:nvPr/>
        </p:nvSpPr>
        <p:spPr bwMode="auto">
          <a:xfrm>
            <a:off x="6478456" y="2962041"/>
            <a:ext cx="3188058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200" i="0" dirty="0"/>
              <a:t>I perioden 1951-2010 ble det født </a:t>
            </a:r>
            <a:r>
              <a:rPr lang="nb-NO" altLang="nb-NO" sz="2200" i="0" dirty="0" smtClean="0"/>
              <a:t>3566440 </a:t>
            </a:r>
            <a:r>
              <a:rPr lang="nb-NO" altLang="nb-NO" sz="2200" i="0" dirty="0"/>
              <a:t>barn i Norge. Av </a:t>
            </a:r>
            <a:r>
              <a:rPr lang="nb-NO" altLang="nb-NO" sz="2200" i="0" dirty="0" smtClean="0"/>
              <a:t>dem </a:t>
            </a:r>
            <a:r>
              <a:rPr lang="nb-NO" altLang="nb-NO" sz="2200" i="0" dirty="0"/>
              <a:t>var 1733405 jenter</a:t>
            </a:r>
          </a:p>
        </p:txBody>
      </p:sp>
      <p:sp>
        <p:nvSpPr>
          <p:cNvPr id="105225" name="Rectangle 1801"/>
          <p:cNvSpPr>
            <a:spLocks noChangeArrowheads="1"/>
          </p:cNvSpPr>
          <p:nvPr/>
        </p:nvSpPr>
        <p:spPr bwMode="auto">
          <a:xfrm>
            <a:off x="6577636" y="4752059"/>
            <a:ext cx="282762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200" i="0" dirty="0"/>
              <a:t>Relativ frekvens av jenter i hele perioden er 48.6%</a:t>
            </a: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sz="half" idx="1"/>
          </p:nvPr>
        </p:nvGraphicFramePr>
        <p:xfrm>
          <a:off x="197777" y="1195388"/>
          <a:ext cx="6055386" cy="4449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062"/>
                <a:gridCol w="1182581"/>
                <a:gridCol w="1182581"/>
                <a:gridCol w="1182581"/>
                <a:gridCol w="1182581"/>
              </a:tblGrid>
              <a:tr h="570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effectLst/>
                        </a:rPr>
                        <a:t>År  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 smtClean="0">
                          <a:effectLst/>
                        </a:rPr>
                        <a:t>Fødte (årsgjennomsnitt)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Relativ frekvens</a:t>
                      </a:r>
                      <a:endParaRPr lang="nb-NO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I alt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Gutter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Jenter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Jenter</a:t>
                      </a:r>
                      <a:endParaRPr lang="nb-NO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209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00" u="none" strike="noStrike" dirty="0">
                          <a:effectLst/>
                        </a:rPr>
                        <a:t> </a:t>
                      </a:r>
                      <a:endParaRPr lang="nb-NO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00" u="none" strike="noStrike" dirty="0">
                          <a:effectLst/>
                        </a:rPr>
                        <a:t> </a:t>
                      </a:r>
                      <a:endParaRPr lang="nb-NO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00" u="none" strike="noStrike" dirty="0">
                          <a:effectLst/>
                        </a:rPr>
                        <a:t> </a:t>
                      </a:r>
                      <a:endParaRPr lang="nb-NO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00" u="none" strike="noStrike" dirty="0">
                          <a:effectLst/>
                        </a:rPr>
                        <a:t> </a:t>
                      </a:r>
                      <a:endParaRPr lang="nb-NO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nb-NO" sz="3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1951-1955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 smtClean="0">
                          <a:effectLst/>
                        </a:rPr>
                        <a:t>62478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32182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30296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0,485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1956-1960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63021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32374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30647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0,486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1961-1965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63989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32992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30997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0,484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1966-1970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effectLst/>
                        </a:rPr>
                        <a:t>66697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34368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32329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0,485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1971-1975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61393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effectLst/>
                        </a:rPr>
                        <a:t>31487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29906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rgbClr val="FF0000"/>
                          </a:solidFill>
                          <a:effectLst/>
                        </a:rPr>
                        <a:t>0,487</a:t>
                      </a:r>
                      <a:endParaRPr lang="nb-NO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1976-1980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51744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26619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effectLst/>
                        </a:rPr>
                        <a:t>25125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0,486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1981-1985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50660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26030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24629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0,486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1986-1990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56862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29154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27708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0,487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1991-1995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60196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30993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29202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0,485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1996-2000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59522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30598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29043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rgbClr val="FF0000"/>
                          </a:solidFill>
                          <a:effectLst/>
                        </a:rPr>
                        <a:t>0,488</a:t>
                      </a:r>
                      <a:endParaRPr lang="nb-NO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2001-2005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56459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28925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27534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0,488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2006-2010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60150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30885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29265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0,487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5222" name="Rectangle 1798"/>
          <p:cNvSpPr>
            <a:spLocks noChangeArrowheads="1"/>
          </p:cNvSpPr>
          <p:nvPr/>
        </p:nvSpPr>
        <p:spPr bwMode="auto">
          <a:xfrm>
            <a:off x="5099183" y="928689"/>
            <a:ext cx="1169458" cy="4968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48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4" grpId="0" autoUpdateAnimBg="0"/>
      <p:bldP spid="105223" grpId="0" autoUpdateAnimBg="0"/>
      <p:bldP spid="105224" grpId="0" autoUpdateAnimBg="0"/>
      <p:bldP spid="105225" grpId="0" autoUpdateAnimBg="0"/>
      <p:bldP spid="1052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FED0A4-2B92-4364-9B0C-A2B63E62AD99}" type="slidenum">
              <a:rPr lang="en-US" altLang="nb-NO" sz="1400" i="0"/>
              <a:pPr eaLnBrk="1" hangingPunct="1"/>
              <a:t>24</a:t>
            </a:fld>
            <a:endParaRPr lang="en-US" altLang="nb-NO" sz="1400" i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60350"/>
            <a:ext cx="8502650" cy="927100"/>
          </a:xfrm>
        </p:spPr>
        <p:txBody>
          <a:bodyPr/>
          <a:lstStyle/>
          <a:p>
            <a:pPr algn="l" eaLnBrk="1" hangingPunct="1"/>
            <a:r>
              <a:rPr lang="nb-NO" altLang="nb-NO" sz="2400" dirty="0" smtClean="0">
                <a:solidFill>
                  <a:schemeClr val="tx1"/>
                </a:solidFill>
              </a:rPr>
              <a:t>Den relative frekvensen av seksere er omtrent 1/6 når vi kaster én terning mange ganger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20750" y="1196975"/>
            <a:ext cx="73421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i="0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606425" y="3429000"/>
            <a:ext cx="8870950" cy="2376488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chemeClr val="accent2"/>
                </a:solidFill>
              </a:rPr>
              <a:t>Vi er interessert i en </a:t>
            </a:r>
            <a:r>
              <a:rPr lang="nb-NO" altLang="nb-NO" sz="2800" i="0" dirty="0" smtClean="0">
                <a:solidFill>
                  <a:schemeClr val="accent2"/>
                </a:solidFill>
              </a:rPr>
              <a:t>hendelse </a:t>
            </a:r>
            <a:r>
              <a:rPr lang="nb-NO" altLang="nb-NO" sz="2800" dirty="0">
                <a:solidFill>
                  <a:schemeClr val="accent2"/>
                </a:solidFill>
              </a:rPr>
              <a:t>A</a:t>
            </a:r>
            <a:r>
              <a:rPr lang="nb-NO" altLang="nb-NO" sz="2800" i="0" dirty="0">
                <a:solidFill>
                  <a:schemeClr val="accent2"/>
                </a:solidFill>
              </a:rPr>
              <a:t> i et </a:t>
            </a:r>
            <a:r>
              <a:rPr lang="nb-NO" altLang="nb-NO" sz="2800" i="0" dirty="0" smtClean="0">
                <a:solidFill>
                  <a:schemeClr val="accent2"/>
                </a:solidFill>
              </a:rPr>
              <a:t>tilfeldig </a:t>
            </a:r>
            <a:r>
              <a:rPr lang="nb-NO" altLang="nb-NO" sz="2800" i="0" dirty="0">
                <a:solidFill>
                  <a:schemeClr val="accent2"/>
                </a:solidFill>
              </a:rPr>
              <a:t>forsøk. Forsøket gjentas under like betingelser. Da vil den relative frekvensen av </a:t>
            </a:r>
            <a:r>
              <a:rPr lang="nb-NO" altLang="nb-NO" sz="2800" dirty="0">
                <a:solidFill>
                  <a:schemeClr val="accent2"/>
                </a:solidFill>
              </a:rPr>
              <a:t>A</a:t>
            </a:r>
            <a:r>
              <a:rPr lang="nb-NO" altLang="nb-NO" sz="2800" i="0" dirty="0">
                <a:solidFill>
                  <a:schemeClr val="accent2"/>
                </a:solidFill>
              </a:rPr>
              <a:t> nærme seg en grenseverdi når forsøket gjentas mange ganger. Denne grenseverdien er sannsynligheten </a:t>
            </a:r>
            <a:r>
              <a:rPr lang="nb-NO" altLang="nb-NO" sz="2800" dirty="0">
                <a:solidFill>
                  <a:schemeClr val="accent2"/>
                </a:solidFill>
              </a:rPr>
              <a:t>P</a:t>
            </a:r>
            <a:r>
              <a:rPr lang="nb-NO" altLang="nb-NO" sz="2800" i="0" dirty="0">
                <a:solidFill>
                  <a:schemeClr val="accent2"/>
                </a:solidFill>
              </a:rPr>
              <a:t>(</a:t>
            </a:r>
            <a:r>
              <a:rPr lang="nb-NO" altLang="nb-NO" sz="2800" dirty="0">
                <a:solidFill>
                  <a:schemeClr val="accent2"/>
                </a:solidFill>
              </a:rPr>
              <a:t>A</a:t>
            </a:r>
            <a:r>
              <a:rPr lang="nb-NO" altLang="nb-NO" sz="2800" i="0" dirty="0">
                <a:solidFill>
                  <a:schemeClr val="accent2"/>
                </a:solidFill>
              </a:rPr>
              <a:t>) 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661988" y="1125538"/>
            <a:ext cx="8502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/>
              <a:t>Den relative frekvensen av jenter blant alle nyfødte er omtrent 48.6% hvert år</a:t>
            </a:r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661988" y="2070100"/>
            <a:ext cx="8502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/>
              <a:t>Det er to eksempler på et fenomen som observeres gang på gang – et fenomen som er en forutsetning for å forstå hva sannsynlighet er: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92593" y="6064932"/>
            <a:ext cx="851058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1" dirty="0">
                <a:solidFill>
                  <a:srgbClr val="CC0000"/>
                </a:solidFill>
              </a:rPr>
              <a:t>Sannsynlighet er relativ frekvens «i det lange løp»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60" grpId="0" autoUpdateAnimBg="0"/>
      <p:bldP spid="147467" grpId="0" animBg="1" autoUpdateAnimBg="0"/>
      <p:bldP spid="147472" grpId="0" autoUpdateAnimBg="0"/>
      <p:bldP spid="147473" grpId="0" autoUpdateAnimBg="0"/>
      <p:bldP spid="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ssholder for innhol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5582951"/>
              </p:ext>
            </p:extLst>
          </p:nvPr>
        </p:nvGraphicFramePr>
        <p:xfrm>
          <a:off x="228598" y="1900000"/>
          <a:ext cx="7037520" cy="4237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920"/>
                <a:gridCol w="1172920"/>
                <a:gridCol w="1172920"/>
                <a:gridCol w="1172920"/>
                <a:gridCol w="1172920"/>
                <a:gridCol w="1172920"/>
              </a:tblGrid>
              <a:tr h="4938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År    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Fødte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Tvillinger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Trillinger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Relativ frekvens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Relativ frekvens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4938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    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(</a:t>
                      </a:r>
                      <a:r>
                        <a:rPr lang="nb-NO" sz="1600" u="none" strike="noStrike" dirty="0" err="1" smtClean="0">
                          <a:effectLst/>
                        </a:rPr>
                        <a:t>årsgj.snitt</a:t>
                      </a:r>
                      <a:r>
                        <a:rPr lang="nb-NO" sz="1600" u="none" strike="noStrike" dirty="0">
                          <a:effectLst/>
                        </a:rPr>
                        <a:t>)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 smtClean="0">
                          <a:effectLst/>
                        </a:rPr>
                        <a:t>tvillinger </a:t>
                      </a:r>
                    </a:p>
                    <a:p>
                      <a:pPr algn="ctr" fontAlgn="ctr"/>
                      <a:r>
                        <a:rPr lang="nb-NO" sz="1600" u="none" strike="noStrike" dirty="0" smtClean="0">
                          <a:effectLst/>
                        </a:rPr>
                        <a:t>(%)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trillinger </a:t>
                      </a:r>
                    </a:p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(%)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1951-1955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62478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787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1.3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0.015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1956-1960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63021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731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0.011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1961-1965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63989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700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0.013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1966-1970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66697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663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0.011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1971-1975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61393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568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0.007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1976-1980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51744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494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0.008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1981-1985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50660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495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0.016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1986-1990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56862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634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0.034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1991-1995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60196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821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24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0.040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1996-2000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59522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957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24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0.041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2001-2005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56459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1034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0.031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2006-2010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60150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1021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0.025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</a:tbl>
          </a:graphicData>
        </a:graphic>
      </p:graphicFrame>
      <p:sp>
        <p:nvSpPr>
          <p:cNvPr id="24692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146888" y="6277883"/>
            <a:ext cx="231824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010F6B-730E-4D12-8369-DA88F48B1823}" type="slidenum">
              <a:rPr lang="en-US" altLang="nb-NO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nb-NO" sz="1400" dirty="0" smtClean="0"/>
          </a:p>
        </p:txBody>
      </p:sp>
      <p:sp>
        <p:nvSpPr>
          <p:cNvPr id="24693" name="Rectangle 10"/>
          <p:cNvSpPr>
            <a:spLocks noChangeArrowheads="1"/>
          </p:cNvSpPr>
          <p:nvPr/>
        </p:nvSpPr>
        <p:spPr bwMode="auto">
          <a:xfrm>
            <a:off x="533136" y="1588"/>
            <a:ext cx="89480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Merk at det er en forutsetning at forsøket gjentas under </a:t>
            </a:r>
            <a:r>
              <a:rPr lang="nb-NO" altLang="nb-NO" sz="2800" i="0" dirty="0">
                <a:solidFill>
                  <a:srgbClr val="FF0000"/>
                </a:solidFill>
              </a:rPr>
              <a:t>like betingelser</a:t>
            </a:r>
          </a:p>
        </p:txBody>
      </p:sp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562372" y="1035048"/>
            <a:ext cx="9009988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Et eksempel hvor dette ikke er </a:t>
            </a:r>
            <a:r>
              <a:rPr lang="nb-NO" altLang="nb-NO" sz="2800" i="0" dirty="0" smtClean="0"/>
              <a:t>tilfellet </a:t>
            </a:r>
            <a:r>
              <a:rPr lang="nb-NO" altLang="nb-NO" sz="2800" i="0" dirty="0"/>
              <a:t>er </a:t>
            </a:r>
            <a:r>
              <a:rPr lang="nb-NO" altLang="nb-NO" sz="2800" i="0" dirty="0" err="1"/>
              <a:t>flerfødsler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4998118" y="1900000"/>
            <a:ext cx="2194051" cy="4316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7682954" y="2181905"/>
            <a:ext cx="211298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i="0" dirty="0">
                <a:solidFill>
                  <a:srgbClr val="FF0000"/>
                </a:solidFill>
              </a:rPr>
              <a:t>Andelen tvilling- og trillingfødsler økte fra midten av 1980 årene på grunn av kunstig befruktning</a:t>
            </a:r>
          </a:p>
        </p:txBody>
      </p:sp>
    </p:spTree>
    <p:extLst>
      <p:ext uri="{BB962C8B-B14F-4D97-AF65-F5344CB8AC3E}">
        <p14:creationId xmlns:p14="http://schemas.microsoft.com/office/powerpoint/2010/main" val="33202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6" grpId="0" autoUpdateAnimBg="0"/>
      <p:bldP spid="131087" grpId="0" animBg="1" autoUpdateAnimBg="0"/>
      <p:bldP spid="1310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D81A05-E7A4-4B67-8D50-452869A06734}" type="slidenum">
              <a:rPr lang="en-US" altLang="nb-NO" sz="1400" i="0"/>
              <a:pPr eaLnBrk="1" hangingPunct="1"/>
              <a:t>26</a:t>
            </a:fld>
            <a:endParaRPr lang="en-US" altLang="nb-NO" sz="1400" i="0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661988" y="404813"/>
            <a:ext cx="82915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Sannsynlighet forstått som relativ frekvens i det lange løp kalles enkelte ganger </a:t>
            </a:r>
            <a:r>
              <a:rPr lang="nb-NO" altLang="nb-NO" sz="2800">
                <a:solidFill>
                  <a:srgbClr val="CC0000"/>
                </a:solidFill>
              </a:rPr>
              <a:t>frekventistisk sannsynlighet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661988" y="1844675"/>
            <a:ext cx="86836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Merk at denne forståelsen av sannsynlighet forutsetter at forsøket kan gjentas flere ganger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739775" y="2924175"/>
            <a:ext cx="8191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Noen ganger brukes sannsynlighetsbegrepet i situasjoner hvor forsøket ikke kan </a:t>
            </a:r>
            <a:r>
              <a:rPr lang="nb-NO" altLang="nb-NO" sz="2800" i="0" dirty="0" smtClean="0"/>
              <a:t>gjentas</a:t>
            </a:r>
            <a:endParaRPr lang="nb-NO" altLang="nb-NO" sz="2800" i="0" dirty="0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741363" y="3933825"/>
            <a:ext cx="6629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«</a:t>
            </a:r>
            <a:r>
              <a:rPr lang="nb-NO" altLang="nb-NO" sz="2800" i="0" dirty="0" smtClean="0"/>
              <a:t>Det </a:t>
            </a:r>
            <a:r>
              <a:rPr lang="nb-NO" altLang="nb-NO" sz="2800" i="0" dirty="0"/>
              <a:t>er 70% sannsynlig at Stabæk vil slå </a:t>
            </a:r>
            <a:r>
              <a:rPr lang="nb-NO" altLang="nb-NO" sz="2800" i="0" dirty="0" smtClean="0"/>
              <a:t>Rosenborg </a:t>
            </a:r>
            <a:r>
              <a:rPr lang="nb-NO" altLang="nb-NO" sz="2800" i="0" dirty="0"/>
              <a:t>neste </a:t>
            </a:r>
            <a:r>
              <a:rPr lang="nb-NO" altLang="nb-NO" sz="2800" i="0" dirty="0" smtClean="0"/>
              <a:t>søndag»</a:t>
            </a:r>
            <a:endParaRPr lang="nb-NO" altLang="nb-NO" sz="2800" i="0" dirty="0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819150" y="5157788"/>
            <a:ext cx="70199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Sannsynlighet som uttrykker en personlig vurdering kalles </a:t>
            </a:r>
            <a:r>
              <a:rPr lang="nb-NO" altLang="nb-NO" sz="2800">
                <a:solidFill>
                  <a:srgbClr val="CC0000"/>
                </a:solidFill>
              </a:rPr>
              <a:t>subjektiv sannsynlighet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pic>
        <p:nvPicPr>
          <p:cNvPr id="65545" name="Picture 18" descr="http://www.stabak.no/template/ver1-0/images/footer-emblem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5164138"/>
            <a:ext cx="885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osenbor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4749" y="3995501"/>
            <a:ext cx="2209800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utoUpdateAnimBg="0"/>
      <p:bldP spid="148486" grpId="0" autoUpdateAnimBg="0"/>
      <p:bldP spid="148487" grpId="0" autoUpdateAnimBg="0"/>
      <p:bldP spid="148488" grpId="0" autoUpdateAnimBg="0"/>
      <p:bldP spid="14848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F765C-33CE-46B5-AEFE-29083FB465A9}" type="slidenum">
              <a:rPr lang="en-US" altLang="nb-NO" sz="1400" i="0"/>
              <a:pPr eaLnBrk="1" hangingPunct="1"/>
              <a:t>27</a:t>
            </a:fld>
            <a:endParaRPr lang="en-US" altLang="nb-NO" sz="1400" i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-435482" y="333375"/>
            <a:ext cx="7808913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Sannsynlighetsmodeller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741363" y="1700213"/>
            <a:ext cx="85248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Vi kan ikke bruke grenseverdien av relativ frekvensen som en matematisk definisjon av sannsynlighet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741363" y="3284538"/>
            <a:ext cx="8759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Men på grunnlag av det klassiske sannsynlighets-begrepet og forståelsen av at sannsynlighet kan fortolkes som relativ frekvens i det lange løp, kan vi sette opp noen grunnlegende regler – såkalte </a:t>
            </a:r>
            <a:r>
              <a:rPr lang="nb-NO" altLang="nb-NO" sz="2800">
                <a:solidFill>
                  <a:srgbClr val="CC0000"/>
                </a:solidFill>
              </a:rPr>
              <a:t>aksiomer</a:t>
            </a:r>
            <a:r>
              <a:rPr lang="nb-NO" altLang="nb-NO" sz="2800" i="0"/>
              <a:t> – som sannsynlighet må oppfylle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796925" y="5741988"/>
            <a:ext cx="85248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Vi vil motivere aksiomene ut fra to eksempler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utoUpdateAnimBg="0"/>
      <p:bldP spid="36872" grpId="0" autoUpdateAnimBg="0"/>
      <p:bldP spid="3687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221DA5-0682-4FEA-80F0-D57CB6A559C6}" type="slidenum">
              <a:rPr lang="en-US" altLang="nb-NO" sz="1400" i="0"/>
              <a:pPr eaLnBrk="1" hangingPunct="1"/>
              <a:t>28</a:t>
            </a:fld>
            <a:endParaRPr lang="en-US" altLang="nb-NO" sz="1400" i="0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24522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403896" y="333375"/>
            <a:ext cx="9164638" cy="60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2.12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</a:t>
            </a:r>
            <a:r>
              <a:rPr lang="nb-NO" altLang="nb-NO" sz="2800" i="0" dirty="0" smtClean="0"/>
              <a:t>.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  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(1) =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(2) =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(3) =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(4) =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(5) =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(6) = 1/6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Merk </a:t>
            </a:r>
            <a:r>
              <a:rPr lang="nb-NO" altLang="nb-NO" sz="2800" i="0" dirty="0" smtClean="0"/>
              <a:t>at: </a:t>
            </a:r>
            <a:endParaRPr lang="nb-NO" altLang="nb-NO" sz="2800" i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altLang="nb-NO" sz="2800" i="0" dirty="0">
                <a:solidFill>
                  <a:srgbClr val="CC0000"/>
                </a:solidFill>
              </a:rPr>
              <a:t>  sannsynlighetene er tall mellom 0 og 1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altLang="nb-NO" sz="2800" i="0" dirty="0">
                <a:solidFill>
                  <a:srgbClr val="CC0000"/>
                </a:solidFill>
              </a:rPr>
              <a:t>  summen av sannsynlighetene er lik 1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Hendelsen </a:t>
            </a: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«odde </a:t>
            </a:r>
            <a:r>
              <a:rPr lang="nb-NO" altLang="nb-NO" sz="2800" i="0" dirty="0"/>
              <a:t>antall </a:t>
            </a:r>
            <a:r>
              <a:rPr lang="nb-NO" altLang="nb-NO" sz="2800" i="0" dirty="0" smtClean="0"/>
              <a:t>øyne» </a:t>
            </a:r>
            <a:r>
              <a:rPr lang="nb-NO" altLang="nb-NO" sz="2800" i="0" dirty="0"/>
              <a:t>har </a:t>
            </a:r>
            <a:r>
              <a:rPr lang="nb-NO" altLang="nb-NO" sz="2800" i="0" dirty="0" smtClean="0"/>
              <a:t>sannsynlighet 3/6 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endParaRPr lang="nb-NO" altLang="nb-NO" sz="2800" dirty="0" smtClean="0">
              <a:solidFill>
                <a:srgbClr val="000099"/>
              </a:solidFill>
            </a:endParaRPr>
          </a:p>
          <a:p>
            <a:pPr eaLnBrk="1" hangingPunct="1">
              <a:spcBef>
                <a:spcPct val="40000"/>
              </a:spcBef>
            </a:pPr>
            <a:r>
              <a:rPr lang="nb-NO" altLang="nb-NO" sz="2800" dirty="0" smtClean="0">
                <a:solidFill>
                  <a:srgbClr val="000099"/>
                </a:solidFill>
              </a:rPr>
              <a:t>P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(</a:t>
            </a:r>
            <a:r>
              <a:rPr lang="nb-NO" altLang="nb-NO" sz="2800" dirty="0" smtClean="0">
                <a:solidFill>
                  <a:srgbClr val="000099"/>
                </a:solidFill>
              </a:rPr>
              <a:t>A</a:t>
            </a:r>
            <a:r>
              <a:rPr lang="nb-NO" altLang="nb-NO" sz="2800" i="0" dirty="0">
                <a:solidFill>
                  <a:srgbClr val="000099"/>
                </a:solidFill>
              </a:rPr>
              <a:t>) = 3/6 = 1/6 + 1/6 + 1/6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= </a:t>
            </a:r>
            <a:r>
              <a:rPr lang="nb-NO" altLang="nb-NO" sz="2800" dirty="0" smtClean="0">
                <a:solidFill>
                  <a:srgbClr val="000099"/>
                </a:solidFill>
              </a:rPr>
              <a:t>P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(1</a:t>
            </a:r>
            <a:r>
              <a:rPr lang="nb-NO" altLang="nb-NO" sz="2800" i="0" dirty="0">
                <a:solidFill>
                  <a:srgbClr val="000099"/>
                </a:solidFill>
              </a:rPr>
              <a:t>) +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(3) +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(5) 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Merk </a:t>
            </a:r>
            <a:r>
              <a:rPr lang="nb-NO" altLang="nb-NO" sz="2800" i="0" dirty="0" smtClean="0"/>
              <a:t>at: </a:t>
            </a:r>
            <a:endParaRPr lang="nb-NO" altLang="nb-NO" sz="2800" i="0" dirty="0"/>
          </a:p>
          <a:p>
            <a:pPr eaLnBrk="1" hangingPunct="1">
              <a:buFontTx/>
              <a:buChar char="•"/>
            </a:pPr>
            <a:r>
              <a:rPr lang="nb-NO" altLang="nb-NO" sz="2800" i="0" dirty="0">
                <a:solidFill>
                  <a:srgbClr val="CC0000"/>
                </a:solidFill>
              </a:rPr>
              <a:t>  sannsynligheten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for hendelsen </a:t>
            </a:r>
            <a:r>
              <a:rPr lang="nb-NO" altLang="nb-NO" sz="2800" dirty="0">
                <a:solidFill>
                  <a:srgbClr val="CC0000"/>
                </a:solidFill>
              </a:rPr>
              <a:t>A</a:t>
            </a:r>
            <a:r>
              <a:rPr lang="nb-NO" altLang="nb-NO" sz="2800" i="0" dirty="0">
                <a:solidFill>
                  <a:srgbClr val="CC0000"/>
                </a:solidFill>
              </a:rPr>
              <a:t> er summen av  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/>
            <a:r>
              <a:rPr lang="nb-NO" altLang="nb-NO" sz="2800" i="0" dirty="0">
                <a:solidFill>
                  <a:srgbClr val="CC0000"/>
                </a:solidFill>
              </a:rPr>
              <a:t>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  sannsynlighetene </a:t>
            </a:r>
            <a:r>
              <a:rPr lang="nb-NO" altLang="nb-NO" sz="2800" i="0" dirty="0">
                <a:solidFill>
                  <a:srgbClr val="CC0000"/>
                </a:solidFill>
              </a:rPr>
              <a:t>for de utfallene </a:t>
            </a:r>
            <a:r>
              <a:rPr lang="nb-NO" altLang="nb-NO" sz="2800" dirty="0">
                <a:solidFill>
                  <a:srgbClr val="CC0000"/>
                </a:solidFill>
              </a:rPr>
              <a:t>A</a:t>
            </a:r>
            <a:r>
              <a:rPr lang="nb-NO" altLang="nb-NO" sz="2800" i="0" dirty="0">
                <a:solidFill>
                  <a:srgbClr val="CC0000"/>
                </a:solidFill>
              </a:rPr>
              <a:t> består av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886622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662830" y="244704"/>
            <a:ext cx="267588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Har da at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8934" y="3649663"/>
            <a:ext cx="3577009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Derfor kan vi skrive: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allAtOnce"/>
      <p:bldP spid="6" grpId="0" uiExpand="1" autoUpdateAnimBg="0"/>
      <p:bldP spid="7" grpId="0" uiExpand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90DB1-0C9F-4D59-8E5B-76B40D3D9A2A}" type="slidenum">
              <a:rPr lang="en-US" altLang="nb-NO" sz="1400" i="0"/>
              <a:pPr eaLnBrk="1" hangingPunct="1"/>
              <a:t>29</a:t>
            </a:fld>
            <a:endParaRPr lang="en-US" altLang="nb-NO" sz="1400" i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508000" y="476250"/>
            <a:ext cx="89693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2.13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Er interessert i om et svangerskap gir ett barn, tvillinger eller trillinger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400" i="0" dirty="0"/>
              <a:t>I perioden </a:t>
            </a:r>
            <a:r>
              <a:rPr lang="nb-NO" altLang="nb-NO" sz="2400" i="0" dirty="0" smtClean="0"/>
              <a:t>2006-2010 </a:t>
            </a:r>
            <a:r>
              <a:rPr lang="nb-NO" altLang="nb-NO" sz="2400" i="0" dirty="0"/>
              <a:t>var det </a:t>
            </a:r>
            <a:r>
              <a:rPr lang="nb-NO" altLang="nb-NO" sz="2400" i="0" dirty="0" smtClean="0"/>
              <a:t>296562 </a:t>
            </a:r>
            <a:r>
              <a:rPr lang="nb-NO" altLang="nb-NO" sz="2400" i="0" dirty="0"/>
              <a:t>svangerskap.           </a:t>
            </a:r>
            <a:r>
              <a:rPr lang="nb-NO" altLang="nb-NO" sz="2400" i="0" dirty="0" smtClean="0"/>
              <a:t>291382 </a:t>
            </a:r>
            <a:r>
              <a:rPr lang="nb-NO" altLang="nb-NO" sz="2400" i="0" dirty="0"/>
              <a:t>av dem ga ett barn, mens det var </a:t>
            </a:r>
            <a:r>
              <a:rPr lang="nb-NO" altLang="nb-NO" sz="2400" i="0" dirty="0" smtClean="0"/>
              <a:t>5105 </a:t>
            </a:r>
            <a:r>
              <a:rPr lang="nb-NO" altLang="nb-NO" sz="2400" i="0" dirty="0"/>
              <a:t>tvillingfødsler </a:t>
            </a:r>
            <a:r>
              <a:rPr lang="nb-NO" altLang="nb-NO" sz="2400" i="0" dirty="0" smtClean="0"/>
              <a:t>             og </a:t>
            </a:r>
            <a:r>
              <a:rPr lang="nb-NO" altLang="nb-NO" sz="2400" i="0" dirty="0" smtClean="0"/>
              <a:t>75 </a:t>
            </a:r>
            <a:r>
              <a:rPr lang="nb-NO" altLang="nb-NO" sz="2400" i="0" dirty="0" smtClean="0"/>
              <a:t>trillingfødsler </a:t>
            </a:r>
            <a:endParaRPr lang="nb-NO" altLang="nb-NO" sz="2400" i="0" dirty="0"/>
          </a:p>
          <a:p>
            <a:pPr eaLnBrk="1" hangingPunct="1">
              <a:spcBef>
                <a:spcPct val="80000"/>
              </a:spcBef>
            </a:pPr>
            <a:r>
              <a:rPr lang="nb-NO" altLang="nb-NO" sz="2400" i="0" dirty="0"/>
              <a:t>Relative frekvenser: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r(ett barn)  = </a:t>
            </a:r>
            <a:r>
              <a:rPr lang="nb-NO" altLang="nb-NO" sz="2400" i="0" dirty="0" smtClean="0"/>
              <a:t>0.9825  </a:t>
            </a:r>
            <a:endParaRPr lang="nb-NO" altLang="nb-NO" sz="24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r(tvillinger) = </a:t>
            </a:r>
            <a:r>
              <a:rPr lang="nb-NO" altLang="nb-NO" sz="2400" i="0" dirty="0" smtClean="0"/>
              <a:t>0.0172</a:t>
            </a:r>
            <a:endParaRPr lang="nb-NO" altLang="nb-NO" sz="24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r(trillinger) = 0.0003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400" i="0" dirty="0"/>
              <a:t>Relativ frekvens av </a:t>
            </a:r>
            <a:r>
              <a:rPr lang="nb-NO" altLang="nb-NO" sz="2400" i="0" dirty="0" err="1"/>
              <a:t>flerfødsel</a:t>
            </a:r>
            <a:r>
              <a:rPr lang="nb-NO" altLang="nb-NO" sz="2400" i="0" dirty="0"/>
              <a:t>: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r(</a:t>
            </a:r>
            <a:r>
              <a:rPr lang="nb-NO" altLang="nb-NO" sz="2400" i="0" dirty="0" err="1"/>
              <a:t>flerfødsel</a:t>
            </a:r>
            <a:r>
              <a:rPr lang="nb-NO" altLang="nb-NO" sz="2400" i="0" dirty="0"/>
              <a:t>) = </a:t>
            </a:r>
            <a:r>
              <a:rPr lang="nb-NO" altLang="nb-NO" sz="2400" i="0" dirty="0" smtClean="0"/>
              <a:t>0.0175 </a:t>
            </a:r>
            <a:r>
              <a:rPr lang="nb-NO" altLang="nb-NO" sz="2400" i="0" dirty="0"/>
              <a:t>= r(tvillinger) + r(trillinger)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2224088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5041900" y="2849563"/>
            <a:ext cx="4368800" cy="22637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 dirty="0">
                <a:solidFill>
                  <a:srgbClr val="CC0000"/>
                </a:solidFill>
              </a:rPr>
              <a:t>Merk at de relative frekvensene er tall mellom 0 og 1 og at summen av dem er lik 1. Merk også at den relative frekvensen av </a:t>
            </a:r>
            <a:r>
              <a:rPr lang="nb-NO" altLang="nb-NO" sz="2000" i="0" dirty="0" err="1">
                <a:solidFill>
                  <a:srgbClr val="CC0000"/>
                </a:solidFill>
              </a:rPr>
              <a:t>flerfødsel</a:t>
            </a:r>
            <a:r>
              <a:rPr lang="nb-NO" altLang="nb-NO" sz="2000" i="0" dirty="0">
                <a:solidFill>
                  <a:srgbClr val="CC0000"/>
                </a:solidFill>
              </a:rPr>
              <a:t> er lik summen av de relative frekvensene for de utfallene </a:t>
            </a:r>
            <a:r>
              <a:rPr lang="nb-NO" altLang="nb-NO" sz="2000" i="0" dirty="0" smtClean="0">
                <a:solidFill>
                  <a:srgbClr val="CC0000"/>
                </a:solidFill>
              </a:rPr>
              <a:t>hendelsen </a:t>
            </a:r>
            <a:r>
              <a:rPr lang="nb-NO" altLang="nb-NO" sz="2000" i="0" dirty="0">
                <a:solidFill>
                  <a:srgbClr val="CC0000"/>
                </a:solidFill>
              </a:rPr>
              <a:t>består av</a:t>
            </a:r>
            <a:endParaRPr lang="en-US" altLang="nb-NO" sz="2000" i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uiExpand="1" build="allAtOnce"/>
      <p:bldP spid="1525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DFFD4-BEAB-469F-9C00-A6FF125093F0}" type="slidenum">
              <a:rPr lang="en-US" altLang="nb-NO" sz="1400" i="0"/>
              <a:pPr eaLnBrk="1" hangingPunct="1"/>
              <a:t>3</a:t>
            </a:fld>
            <a:endParaRPr lang="en-US" altLang="nb-NO" sz="1400" i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003" y="176664"/>
            <a:ext cx="7343775" cy="1143000"/>
          </a:xfrm>
        </p:spPr>
        <p:txBody>
          <a:bodyPr/>
          <a:lstStyle/>
          <a:p>
            <a:pPr algn="l"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Tilfeldige forsøk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pic>
        <p:nvPicPr>
          <p:cNvPr id="46084" name="Picture 4" descr="terning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4813" y="1482725"/>
            <a:ext cx="1062037" cy="1009650"/>
          </a:xfrm>
          <a:noFill/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84200" y="1484313"/>
            <a:ext cx="577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b-NO" altLang="nb-NO" sz="2800" i="0"/>
              <a:t>Vi vet ikke hva resultatet vil bli: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nb-NO" altLang="nb-NO" sz="2400" i="0"/>
              <a:t>når vi kaster en terning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nb-NO" altLang="nb-NO" sz="2400" i="0"/>
              <a:t>i neste ukes lottotrekning</a:t>
            </a:r>
          </a:p>
          <a:p>
            <a:pPr lvl="1" eaLnBrk="1" hangingPunct="1">
              <a:spcBef>
                <a:spcPct val="20000"/>
              </a:spcBef>
            </a:pPr>
            <a:endParaRPr lang="nb-NO" altLang="nb-NO" sz="2400" i="0"/>
          </a:p>
          <a:p>
            <a:pPr lvl="1" eaLnBrk="1" hangingPunct="1">
              <a:spcBef>
                <a:spcPct val="20000"/>
              </a:spcBef>
            </a:pPr>
            <a:endParaRPr lang="en-US" altLang="nb-NO" sz="2400" i="0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61988" y="5651500"/>
            <a:ext cx="7878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 dirty="0"/>
              <a:t>Kjennetegnet på et </a:t>
            </a:r>
            <a:r>
              <a:rPr lang="nb-NO" altLang="nb-NO" sz="2800" i="0" dirty="0" smtClean="0"/>
              <a:t>tilfeldig </a:t>
            </a:r>
            <a:r>
              <a:rPr lang="nb-NO" altLang="nb-NO" sz="2800" i="0" dirty="0"/>
              <a:t>forsøk er at </a:t>
            </a:r>
            <a:r>
              <a:rPr lang="nb-NO" altLang="nb-NO" sz="2800" i="0" dirty="0" smtClean="0"/>
              <a:t>vi                 </a:t>
            </a:r>
            <a:r>
              <a:rPr lang="nb-NO" altLang="nb-NO" sz="2800" dirty="0"/>
              <a:t>ikke </a:t>
            </a:r>
            <a:r>
              <a:rPr lang="nb-NO" altLang="nb-NO" sz="2800" i="0" dirty="0"/>
              <a:t>kan forutsi </a:t>
            </a:r>
            <a:r>
              <a:rPr lang="nb-NO" altLang="nb-NO" sz="2800" i="0" dirty="0" smtClean="0"/>
              <a:t>resultatet </a:t>
            </a:r>
            <a:endParaRPr lang="en-US" altLang="nb-NO" sz="2800" i="0" dirty="0">
              <a:solidFill>
                <a:srgbClr val="800000"/>
              </a:solidFill>
            </a:endParaRPr>
          </a:p>
        </p:txBody>
      </p:sp>
      <p:pic>
        <p:nvPicPr>
          <p:cNvPr id="46089" name="Picture 9" descr="lotto_logo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8038" y="2565400"/>
            <a:ext cx="1435100" cy="209550"/>
          </a:xfrm>
          <a:noFill/>
        </p:spPr>
      </p:pic>
      <p:pic>
        <p:nvPicPr>
          <p:cNvPr id="46091" name="Picture 11" descr="nyfødt-ba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564063"/>
            <a:ext cx="13763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84200" y="3286358"/>
            <a:ext cx="600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 dirty="0"/>
              <a:t>Terningkast og lottotrekning er eksempler på </a:t>
            </a:r>
            <a:r>
              <a:rPr lang="nb-NO" altLang="nb-NO" sz="2800" dirty="0" smtClean="0">
                <a:solidFill>
                  <a:srgbClr val="CC0000"/>
                </a:solidFill>
              </a:rPr>
              <a:t>tilfeldige </a:t>
            </a:r>
            <a:r>
              <a:rPr lang="nb-NO" altLang="nb-NO" sz="2800" dirty="0">
                <a:solidFill>
                  <a:srgbClr val="CC0000"/>
                </a:solidFill>
              </a:rPr>
              <a:t>forsøk </a:t>
            </a:r>
            <a:endParaRPr lang="en-US" altLang="nb-NO" sz="2800" dirty="0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61988" y="4494211"/>
            <a:ext cx="6238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 dirty="0"/>
              <a:t>Det er også et </a:t>
            </a:r>
            <a:r>
              <a:rPr lang="nb-NO" altLang="nb-NO" sz="2800" i="0" dirty="0" smtClean="0"/>
              <a:t>tilfeldig </a:t>
            </a:r>
            <a:r>
              <a:rPr lang="nb-NO" altLang="nb-NO" sz="2800" i="0" dirty="0"/>
              <a:t>forsøk å se hvilket kjønn et nyfødt barn har</a:t>
            </a:r>
            <a:endParaRPr lang="en-US" altLang="nb-NO" sz="2800" i="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build="p" bldLvl="2"/>
      <p:bldP spid="46088" grpId="0"/>
      <p:bldP spid="46093" grpId="0"/>
      <p:bldP spid="460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0564" y="6245225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8078-DA6D-4BB5-86FD-61B79670CB9E}" type="slidenum">
              <a:rPr lang="en-US" altLang="nb-NO" sz="1400" i="0"/>
              <a:pPr eaLnBrk="1" hangingPunct="1"/>
              <a:t>30</a:t>
            </a:fld>
            <a:endParaRPr lang="en-US" altLang="nb-NO" sz="1400" i="0" dirty="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741363" y="333375"/>
            <a:ext cx="8189912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	Når vi angir sannsynlighetene for </a:t>
            </a:r>
            <a:r>
              <a:rPr lang="nb-NO" altLang="nb-NO" sz="2800" dirty="0"/>
              <a:t>alle</a:t>
            </a:r>
            <a:r>
              <a:rPr lang="nb-NO" altLang="nb-NO" sz="2800" i="0" dirty="0"/>
              <a:t> utfallene for et </a:t>
            </a:r>
            <a:r>
              <a:rPr lang="nb-NO" altLang="nb-NO" sz="2800" i="0" dirty="0" smtClean="0"/>
              <a:t>tilfeldig </a:t>
            </a:r>
            <a:r>
              <a:rPr lang="nb-NO" altLang="nb-NO" sz="2800" i="0" dirty="0"/>
              <a:t>forsøk, sier vi at vi gir en </a:t>
            </a:r>
            <a:r>
              <a:rPr lang="nb-NO" altLang="nb-NO" sz="2800" dirty="0">
                <a:solidFill>
                  <a:srgbClr val="CC0000"/>
                </a:solidFill>
              </a:rPr>
              <a:t>sannsynlighetsmodell </a:t>
            </a:r>
            <a:r>
              <a:rPr lang="nb-NO" altLang="nb-NO" sz="2800" i="0" dirty="0">
                <a:solidFill>
                  <a:srgbClr val="CC0000"/>
                </a:solidFill>
              </a:rPr>
              <a:t> </a:t>
            </a:r>
            <a:r>
              <a:rPr lang="nb-NO" altLang="nb-NO" sz="2800" i="0" dirty="0"/>
              <a:t>for forsøket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	Eksemplene motiverer følgende aksiomer for en sannsynlighetsmodell: </a:t>
            </a:r>
          </a:p>
          <a:p>
            <a:pPr eaLnBrk="1" hangingPunct="1">
              <a:spcBef>
                <a:spcPct val="7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	  (i) sannsynligheten for hvert utfall er et tall </a:t>
            </a:r>
          </a:p>
          <a:p>
            <a:pPr eaLnBrk="1" hangingPunct="1"/>
            <a:r>
              <a:rPr lang="nb-NO" altLang="nb-NO" sz="2800" i="0" dirty="0">
                <a:solidFill>
                  <a:srgbClr val="CC0000"/>
                </a:solidFill>
              </a:rPr>
              <a:t>          mellom 0 og 1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	 (ii) summen av sannsynlighetene for alle</a:t>
            </a:r>
          </a:p>
          <a:p>
            <a:pPr eaLnBrk="1" hangingPunct="1"/>
            <a:r>
              <a:rPr lang="nb-NO" altLang="nb-NO" sz="2800" i="0" dirty="0">
                <a:solidFill>
                  <a:srgbClr val="CC0000"/>
                </a:solidFill>
              </a:rPr>
              <a:t>          utfallene er lik 1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	(iii) sannsynligheten for en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hendelse </a:t>
            </a:r>
            <a:r>
              <a:rPr lang="nb-NO" altLang="nb-NO" sz="2800" i="0" dirty="0">
                <a:solidFill>
                  <a:srgbClr val="CC0000"/>
                </a:solidFill>
              </a:rPr>
              <a:t>er </a:t>
            </a:r>
          </a:p>
          <a:p>
            <a:pPr eaLnBrk="1" hangingPunct="1"/>
            <a:r>
              <a:rPr lang="nb-NO" altLang="nb-NO" sz="2800" i="0" dirty="0">
                <a:solidFill>
                  <a:srgbClr val="CC0000"/>
                </a:solidFill>
              </a:rPr>
              <a:t>          lik summen av sannsynlighetene for </a:t>
            </a:r>
          </a:p>
          <a:p>
            <a:pPr eaLnBrk="1" hangingPunct="1"/>
            <a:r>
              <a:rPr lang="nb-NO" altLang="nb-NO" sz="2800" i="0" dirty="0">
                <a:solidFill>
                  <a:srgbClr val="CC0000"/>
                </a:solidFill>
              </a:rPr>
              <a:t>          de utfallene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hendelsen </a:t>
            </a:r>
            <a:r>
              <a:rPr lang="nb-NO" altLang="nb-NO" sz="2800" i="0" dirty="0">
                <a:solidFill>
                  <a:srgbClr val="CC0000"/>
                </a:solidFill>
              </a:rPr>
              <a:t>består av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2224088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1052513" y="2852738"/>
            <a:ext cx="7878762" cy="35290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allAtOnce"/>
      <p:bldP spid="1546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EBA592-5969-49B7-BE2C-4BEFDFF077F8}" type="slidenum">
              <a:rPr lang="en-US" altLang="nb-NO" sz="1400" i="0"/>
              <a:pPr eaLnBrk="1" hangingPunct="1"/>
              <a:t>31</a:t>
            </a:fld>
            <a:endParaRPr lang="en-US" altLang="nb-NO" sz="1400" i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12871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2689225" y="5294313"/>
            <a:ext cx="468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050925" y="476250"/>
            <a:ext cx="7958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Aksiomene gir bare noen generelle regler som en sannsynlighetsmodell må oppfylle  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130300" y="1341438"/>
            <a:ext cx="7956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De sier ingen ting om hvordan sannsynlighetene bør spesifiseres i en konkret situasjon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130300" y="2492375"/>
            <a:ext cx="8582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nb-NO" altLang="nb-NO" sz="2800" i="0" dirty="0"/>
              <a:t>For å gjøre det må vi ty til symmetriargumenter (typisk: </a:t>
            </a:r>
            <a:r>
              <a:rPr lang="nb-NO" altLang="nb-NO" sz="2800" i="0" dirty="0" smtClean="0"/>
              <a:t>«alle </a:t>
            </a:r>
            <a:r>
              <a:rPr lang="nb-NO" altLang="nb-NO" sz="2800" i="0" dirty="0"/>
              <a:t>utfall er like </a:t>
            </a:r>
            <a:r>
              <a:rPr lang="nb-NO" altLang="nb-NO" sz="2800" i="0" dirty="0" smtClean="0"/>
              <a:t>sannsynlige»)                        eller </a:t>
            </a:r>
            <a:r>
              <a:rPr lang="nb-NO" altLang="nb-NO" sz="2800" i="0" dirty="0"/>
              <a:t>fortolkningen av sannsynlighet som relativ </a:t>
            </a:r>
            <a:r>
              <a:rPr lang="nb-NO" altLang="nb-NO" sz="2800" i="0" dirty="0" smtClean="0"/>
              <a:t>frekvens i </a:t>
            </a:r>
            <a:r>
              <a:rPr lang="nb-NO" altLang="nb-NO" sz="2800" i="0" dirty="0"/>
              <a:t>det lange løp </a:t>
            </a:r>
            <a:r>
              <a:rPr lang="nb-NO" altLang="nb-NO" sz="800" i="0" dirty="0"/>
              <a:t>	</a:t>
            </a:r>
            <a:endParaRPr lang="nb-NO" altLang="nb-NO" sz="2800" i="0" dirty="0">
              <a:solidFill>
                <a:srgbClr val="000099"/>
              </a:solidFill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1209675" y="4365625"/>
            <a:ext cx="79549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Hvis alle utfall er like sannsynlige, har vi en </a:t>
            </a:r>
            <a:r>
              <a:rPr lang="nb-NO" altLang="nb-NO" sz="2800" dirty="0">
                <a:solidFill>
                  <a:srgbClr val="CC0000"/>
                </a:solidFill>
              </a:rPr>
              <a:t>uniform sannsynlighetsmodell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1285875" y="5302250"/>
            <a:ext cx="7256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Det følger av aksiomene at</a:t>
            </a:r>
            <a:r>
              <a:rPr lang="nb-NO" altLang="nb-NO" sz="2800" dirty="0"/>
              <a:t> </a:t>
            </a:r>
            <a:r>
              <a:rPr lang="nb-NO" altLang="nb-NO" sz="2800" i="0" dirty="0"/>
              <a:t>«</a:t>
            </a:r>
            <a:r>
              <a:rPr lang="nb-NO" altLang="nb-NO" sz="2800" i="0" dirty="0" smtClean="0"/>
              <a:t>gunstige </a:t>
            </a:r>
            <a:r>
              <a:rPr lang="nb-NO" altLang="nb-NO" sz="2800" i="0" dirty="0"/>
              <a:t>delt på </a:t>
            </a:r>
            <a:r>
              <a:rPr lang="nb-NO" altLang="nb-NO" sz="2800" i="0" dirty="0" smtClean="0"/>
              <a:t>mulige» </a:t>
            </a:r>
            <a:r>
              <a:rPr lang="nb-NO" altLang="nb-NO" sz="2800" i="0" dirty="0"/>
              <a:t>reglen gjelder for uniforme sannsynlighetsmodeller (selvfølgelig!)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utoUpdateAnimBg="0"/>
      <p:bldP spid="166917" grpId="0" autoUpdateAnimBg="0"/>
      <p:bldP spid="166918" grpId="0" autoUpdateAnimBg="0"/>
      <p:bldP spid="166920" grpId="0" autoUpdateAnimBg="0"/>
      <p:bldP spid="16692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3" y="1479751"/>
            <a:ext cx="8331041" cy="66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FB889-D00D-4E62-9E9F-FE594EB5612E}" type="slidenum">
              <a:rPr lang="en-US" altLang="nb-NO" sz="1400" i="0"/>
              <a:pPr eaLnBrk="1" hangingPunct="1"/>
              <a:t>32</a:t>
            </a:fld>
            <a:endParaRPr lang="en-US" altLang="nb-NO" sz="1400" i="0"/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2224088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661988" y="551775"/>
            <a:ext cx="8400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2.15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Stortingsvalget i </a:t>
            </a:r>
            <a:r>
              <a:rPr lang="nb-NO" altLang="nb-NO" sz="2800" i="0" dirty="0" smtClean="0"/>
              <a:t>2013 </a:t>
            </a:r>
            <a:r>
              <a:rPr lang="nb-NO" altLang="nb-NO" sz="2800" i="0" dirty="0"/>
              <a:t>ga resultatet:</a:t>
            </a:r>
            <a:endParaRPr lang="en-US" altLang="nb-NO" sz="2800" i="0" dirty="0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661988" y="2622550"/>
            <a:ext cx="8736012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Gjør en valgdagsmåling i </a:t>
            </a:r>
            <a:r>
              <a:rPr lang="nb-NO" altLang="nb-NO" sz="2800" i="0" dirty="0" smtClean="0"/>
              <a:t>2013 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Spør en tilfeldig valgt velger hvilket parti hun/han stemte på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Sannsynlighetsmodellen er gitt ved tabellen over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Aksiom (iii) gir 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dirty="0" smtClean="0">
                <a:solidFill>
                  <a:srgbClr val="CC0000"/>
                </a:solidFill>
              </a:rPr>
              <a:t>P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(rød-grønt) </a:t>
            </a:r>
            <a:r>
              <a:rPr lang="nb-NO" altLang="nb-NO" sz="2800" i="0" dirty="0">
                <a:solidFill>
                  <a:srgbClr val="CC0000"/>
                </a:solidFill>
              </a:rPr>
              <a:t>= </a:t>
            </a:r>
            <a:r>
              <a:rPr lang="nb-NO" altLang="nb-NO" sz="2800" dirty="0" smtClean="0">
                <a:solidFill>
                  <a:srgbClr val="CC0000"/>
                </a:solidFill>
              </a:rPr>
              <a:t>P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(SV</a:t>
            </a:r>
            <a:r>
              <a:rPr lang="nb-NO" altLang="nb-NO" sz="2800" i="0" dirty="0">
                <a:solidFill>
                  <a:srgbClr val="CC0000"/>
                </a:solidFill>
              </a:rPr>
              <a:t>) + </a:t>
            </a:r>
            <a:r>
              <a:rPr lang="nb-NO" altLang="nb-NO" sz="2800" dirty="0">
                <a:solidFill>
                  <a:srgbClr val="CC0000"/>
                </a:solidFill>
              </a:rPr>
              <a:t>P</a:t>
            </a:r>
            <a:r>
              <a:rPr lang="nb-NO" altLang="nb-NO" sz="2800" i="0" dirty="0">
                <a:solidFill>
                  <a:srgbClr val="CC0000"/>
                </a:solidFill>
              </a:rPr>
              <a:t>(Ap)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+ </a:t>
            </a:r>
            <a:r>
              <a:rPr lang="nb-NO" altLang="nb-NO" sz="2800" dirty="0" smtClean="0">
                <a:solidFill>
                  <a:srgbClr val="CC0000"/>
                </a:solidFill>
              </a:rPr>
              <a:t>P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(Sp) </a:t>
            </a:r>
            <a:r>
              <a:rPr lang="nb-NO" altLang="nb-NO" sz="2800" i="0" dirty="0">
                <a:solidFill>
                  <a:srgbClr val="CC0000"/>
                </a:solidFill>
              </a:rPr>
              <a:t>=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0.404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(Opplagt!)</a:t>
            </a:r>
            <a:endParaRPr lang="en-US" altLang="nb-NO" sz="2800" i="0" dirty="0">
              <a:solidFill>
                <a:srgbClr val="CC0000"/>
              </a:solidFill>
            </a:endParaRPr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1678467" y="1422851"/>
            <a:ext cx="2381904" cy="7556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8" grpId="0"/>
      <p:bldP spid="155659" grpId="0" build="p"/>
      <p:bldP spid="1556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07317A-D07F-4523-99DF-4E59AD1EB70C}" type="slidenum">
              <a:rPr lang="en-US" altLang="nb-NO" sz="1400" i="0"/>
              <a:pPr eaLnBrk="1" hangingPunct="1"/>
              <a:t>33</a:t>
            </a:fld>
            <a:endParaRPr lang="en-US" altLang="nb-NO" sz="1400" i="0"/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2224088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661988" y="404813"/>
            <a:ext cx="8348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2.16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en terning til vi får sekser og register hvor mange kast vi må gjøre</a:t>
            </a:r>
            <a:endParaRPr lang="en-US" altLang="nb-NO" sz="2800" i="0" dirty="0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661988" y="1484313"/>
            <a:ext cx="8736012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En sannsynlighetsmodell skal gi </a:t>
            </a:r>
          </a:p>
          <a:p>
            <a:pPr eaLnBrk="1" hangingPunct="1">
              <a:spcBef>
                <a:spcPct val="25000"/>
              </a:spcBef>
            </a:pPr>
            <a:r>
              <a:rPr lang="nb-NO" altLang="nb-NO" sz="2800"/>
              <a:t>	</a:t>
            </a:r>
            <a:r>
              <a:rPr lang="nb-NO" altLang="nb-NO" sz="2800">
                <a:solidFill>
                  <a:srgbClr val="000099"/>
                </a:solidFill>
              </a:rPr>
              <a:t>P</a:t>
            </a:r>
            <a:r>
              <a:rPr lang="nb-NO" altLang="nb-NO" sz="2800" i="0">
                <a:solidFill>
                  <a:srgbClr val="000099"/>
                </a:solidFill>
              </a:rPr>
              <a:t>(</a:t>
            </a:r>
            <a:r>
              <a:rPr lang="nb-NO" altLang="nb-NO" sz="2800">
                <a:solidFill>
                  <a:srgbClr val="000099"/>
                </a:solidFill>
              </a:rPr>
              <a:t>k</a:t>
            </a:r>
            <a:r>
              <a:rPr lang="nb-NO" altLang="nb-NO" sz="2800" i="0">
                <a:solidFill>
                  <a:srgbClr val="000099"/>
                </a:solidFill>
              </a:rPr>
              <a:t>) = </a:t>
            </a:r>
            <a:r>
              <a:rPr lang="nb-NO" altLang="nb-NO" sz="2800">
                <a:solidFill>
                  <a:srgbClr val="000099"/>
                </a:solidFill>
              </a:rPr>
              <a:t>P</a:t>
            </a:r>
            <a:r>
              <a:rPr lang="nb-NO" altLang="nb-NO" sz="2800" i="0">
                <a:solidFill>
                  <a:srgbClr val="000099"/>
                </a:solidFill>
              </a:rPr>
              <a:t>(første sekser i </a:t>
            </a:r>
            <a:r>
              <a:rPr lang="nb-NO" altLang="nb-NO" sz="2800">
                <a:solidFill>
                  <a:srgbClr val="000099"/>
                </a:solidFill>
              </a:rPr>
              <a:t>k</a:t>
            </a:r>
            <a:r>
              <a:rPr lang="nb-NO" altLang="nb-NO" sz="2800" i="0">
                <a:solidFill>
                  <a:srgbClr val="000099"/>
                </a:solidFill>
              </a:rPr>
              <a:t>-te kast)  </a:t>
            </a:r>
          </a:p>
          <a:p>
            <a:pPr eaLnBrk="1" hangingPunct="1">
              <a:spcBef>
                <a:spcPct val="25000"/>
              </a:spcBef>
            </a:pPr>
            <a:r>
              <a:rPr lang="nb-NO" altLang="nb-NO" sz="2800" i="0"/>
              <a:t>for k = 1, 2, 3,…</a:t>
            </a:r>
          </a:p>
          <a:p>
            <a:pPr eaLnBrk="1" hangingPunct="1">
              <a:spcBef>
                <a:spcPct val="25000"/>
              </a:spcBef>
            </a:pPr>
            <a:r>
              <a:rPr lang="nb-NO" altLang="nb-NO" sz="2800" i="0"/>
              <a:t>Tenk at vi om og om igjen kaster en terning til vi får en sekser. Motivert av at sannsynlighet er relativ frekvens i det lange løp, får vi</a:t>
            </a:r>
            <a:endParaRPr lang="en-US" altLang="nb-NO" sz="2800" i="0"/>
          </a:p>
        </p:txBody>
      </p:sp>
      <p:graphicFrame>
        <p:nvGraphicFramePr>
          <p:cNvPr id="164875" name="Object 11"/>
          <p:cNvGraphicFramePr>
            <a:graphicFrameLocks noChangeAspect="1"/>
          </p:cNvGraphicFramePr>
          <p:nvPr/>
        </p:nvGraphicFramePr>
        <p:xfrm>
          <a:off x="1268413" y="4508500"/>
          <a:ext cx="13890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4" name="Equation" r:id="rId3" imgW="545760" imgH="317160" progId="Equation.DSMT4">
                  <p:embed/>
                </p:oleObj>
              </mc:Choice>
              <mc:Fallback>
                <p:oleObj name="Equation" r:id="rId3" imgW="545760" imgH="317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508500"/>
                        <a:ext cx="138906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7" name="Object 13"/>
          <p:cNvGraphicFramePr>
            <a:graphicFrameLocks noChangeAspect="1"/>
          </p:cNvGraphicFramePr>
          <p:nvPr/>
        </p:nvGraphicFramePr>
        <p:xfrm>
          <a:off x="3390900" y="4508500"/>
          <a:ext cx="18430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" name="Equation" r:id="rId5" imgW="723600" imgH="317160" progId="Equation.DSMT4">
                  <p:embed/>
                </p:oleObj>
              </mc:Choice>
              <mc:Fallback>
                <p:oleObj name="Equation" r:id="rId5" imgW="723600" imgH="317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508500"/>
                        <a:ext cx="184308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8" name="Object 14"/>
          <p:cNvGraphicFramePr>
            <a:graphicFrameLocks noChangeAspect="1"/>
          </p:cNvGraphicFramePr>
          <p:nvPr/>
        </p:nvGraphicFramePr>
        <p:xfrm>
          <a:off x="5903913" y="4508500"/>
          <a:ext cx="21971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6" name="Equation" r:id="rId7" imgW="863280" imgH="317160" progId="Equation.DSMT4">
                  <p:embed/>
                </p:oleObj>
              </mc:Choice>
              <mc:Fallback>
                <p:oleObj name="Equation" r:id="rId7" imgW="863280" imgH="317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4508500"/>
                        <a:ext cx="21971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9" name="Object 15"/>
          <p:cNvGraphicFramePr>
            <a:graphicFrameLocks noChangeAspect="1"/>
          </p:cNvGraphicFramePr>
          <p:nvPr/>
        </p:nvGraphicFramePr>
        <p:xfrm>
          <a:off x="3217863" y="5580063"/>
          <a:ext cx="271303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7" name="Equation" r:id="rId9" imgW="1015920" imgH="380880" progId="Equation.DSMT4">
                  <p:embed/>
                </p:oleObj>
              </mc:Choice>
              <mc:Fallback>
                <p:oleObj name="Equation" r:id="rId9" imgW="101592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5580063"/>
                        <a:ext cx="2713037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895350" y="5862638"/>
            <a:ext cx="1795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Generelt:</a:t>
            </a:r>
            <a:endParaRPr lang="en-US" altLang="nb-NO" sz="2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0" grpId="0" build="p"/>
      <p:bldP spid="1648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ACB2A-A171-49C3-B956-99380035C8A5}" type="slidenum">
              <a:rPr lang="en-US" altLang="nb-NO" sz="1400" i="0"/>
              <a:pPr eaLnBrk="1" hangingPunct="1"/>
              <a:t>34</a:t>
            </a:fld>
            <a:endParaRPr lang="en-US" altLang="nb-NO" sz="1400" i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112871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2689225" y="5294313"/>
            <a:ext cx="468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1050925" y="692150"/>
            <a:ext cx="79581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Som alle matematiske modeller av virkelige fenomener er </a:t>
            </a:r>
            <a:r>
              <a:rPr lang="nb-NO" altLang="nb-NO" sz="2800"/>
              <a:t>ikke</a:t>
            </a:r>
            <a:r>
              <a:rPr lang="nb-NO" altLang="nb-NO" sz="2800" i="0"/>
              <a:t> en sannsynlighetsmodell riktig eller gal  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1050925" y="2132013"/>
            <a:ext cx="7958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Men den kan gi en </a:t>
            </a:r>
            <a:r>
              <a:rPr lang="nb-NO" altLang="nb-NO" sz="2800"/>
              <a:t>god</a:t>
            </a:r>
            <a:r>
              <a:rPr lang="nb-NO" altLang="nb-NO" sz="2800" i="0"/>
              <a:t> eller </a:t>
            </a:r>
            <a:r>
              <a:rPr lang="nb-NO" altLang="nb-NO" sz="2800"/>
              <a:t>mindre god</a:t>
            </a:r>
            <a:r>
              <a:rPr lang="nb-NO" altLang="nb-NO" sz="2800" i="0"/>
              <a:t> beskrivelse av virkeligheten  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973138" y="3284538"/>
            <a:ext cx="79581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nb-NO" altLang="nb-NO" sz="2800" i="0"/>
              <a:t>Brukbar modell for kjønnet til nyfødt barn:</a:t>
            </a:r>
            <a:br>
              <a:rPr lang="nb-NO" altLang="nb-NO" sz="2800" i="0"/>
            </a:br>
            <a:r>
              <a:rPr lang="nb-NO" altLang="nb-NO" sz="800" i="0"/>
              <a:t/>
            </a:r>
            <a:br>
              <a:rPr lang="nb-NO" altLang="nb-NO" sz="800" i="0"/>
            </a:br>
            <a:r>
              <a:rPr lang="nb-NO" altLang="nb-NO" sz="800" i="0"/>
              <a:t>	</a:t>
            </a:r>
            <a:r>
              <a:rPr lang="nb-NO" altLang="nb-NO" sz="2800">
                <a:solidFill>
                  <a:srgbClr val="000099"/>
                </a:solidFill>
              </a:rPr>
              <a:t>P</a:t>
            </a:r>
            <a:r>
              <a:rPr lang="nb-NO" altLang="nb-NO" sz="2800" i="0">
                <a:solidFill>
                  <a:srgbClr val="000099"/>
                </a:solidFill>
              </a:rPr>
              <a:t>(G) = </a:t>
            </a:r>
            <a:r>
              <a:rPr lang="nb-NO" altLang="nb-NO" sz="2800">
                <a:solidFill>
                  <a:srgbClr val="000099"/>
                </a:solidFill>
              </a:rPr>
              <a:t>P</a:t>
            </a:r>
            <a:r>
              <a:rPr lang="nb-NO" altLang="nb-NO" sz="2800" i="0">
                <a:solidFill>
                  <a:srgbClr val="000099"/>
                </a:solidFill>
              </a:rPr>
              <a:t>(J) = 0.50</a:t>
            </a: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1052513" y="4579938"/>
            <a:ext cx="79581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nb-NO" altLang="nb-NO" sz="2800" i="0"/>
              <a:t>Men modellen</a:t>
            </a:r>
            <a:br>
              <a:rPr lang="nb-NO" altLang="nb-NO" sz="2800" i="0"/>
            </a:br>
            <a:r>
              <a:rPr lang="nb-NO" altLang="nb-NO" sz="800" i="0"/>
              <a:t/>
            </a:r>
            <a:br>
              <a:rPr lang="nb-NO" altLang="nb-NO" sz="800" i="0"/>
            </a:br>
            <a:r>
              <a:rPr lang="nb-NO" altLang="nb-NO" sz="800" i="0"/>
              <a:t>	</a:t>
            </a:r>
            <a:r>
              <a:rPr lang="nb-NO" altLang="nb-NO" sz="2800">
                <a:solidFill>
                  <a:srgbClr val="CC0000"/>
                </a:solidFill>
              </a:rPr>
              <a:t>P</a:t>
            </a:r>
            <a:r>
              <a:rPr lang="nb-NO" altLang="nb-NO" sz="2800" i="0">
                <a:solidFill>
                  <a:srgbClr val="CC0000"/>
                </a:solidFill>
              </a:rPr>
              <a:t>(G) =0.514  og  </a:t>
            </a:r>
            <a:r>
              <a:rPr lang="nb-NO" altLang="nb-NO" sz="2800">
                <a:solidFill>
                  <a:srgbClr val="CC0000"/>
                </a:solidFill>
              </a:rPr>
              <a:t>P</a:t>
            </a:r>
            <a:r>
              <a:rPr lang="nb-NO" altLang="nb-NO" sz="2800" i="0">
                <a:solidFill>
                  <a:srgbClr val="CC0000"/>
                </a:solidFill>
              </a:rPr>
              <a:t>(J) = 0.486</a:t>
            </a:r>
            <a:r>
              <a:rPr lang="nb-NO" altLang="nb-NO" sz="2800" i="0">
                <a:solidFill>
                  <a:srgbClr val="000099"/>
                </a:solidFill>
              </a:rPr>
              <a:t/>
            </a:r>
            <a:br>
              <a:rPr lang="nb-NO" altLang="nb-NO" sz="2800" i="0">
                <a:solidFill>
                  <a:srgbClr val="000099"/>
                </a:solidFill>
              </a:rPr>
            </a:br>
            <a:r>
              <a:rPr lang="nb-NO" altLang="nb-NO" sz="900" i="0">
                <a:solidFill>
                  <a:srgbClr val="000099"/>
                </a:solidFill>
              </a:rPr>
              <a:t/>
            </a:r>
            <a:br>
              <a:rPr lang="nb-NO" altLang="nb-NO" sz="900" i="0">
                <a:solidFill>
                  <a:srgbClr val="000099"/>
                </a:solidFill>
              </a:rPr>
            </a:br>
            <a:r>
              <a:rPr lang="nb-NO" altLang="nb-NO" sz="2800" i="0"/>
              <a:t>gir en bedre beskrivelse av virkeligheten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utoUpdateAnimBg="0"/>
      <p:bldP spid="158728" grpId="0" autoUpdateAnimBg="0"/>
      <p:bldP spid="158730" grpId="0" autoUpdateAnimBg="0"/>
      <p:bldP spid="15873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BE006D-F0FF-444D-805E-84044A656148}" type="slidenum">
              <a:rPr lang="en-US" altLang="nb-NO" sz="1400" i="0"/>
              <a:pPr eaLnBrk="1" hangingPunct="1"/>
              <a:t>35</a:t>
            </a:fld>
            <a:endParaRPr lang="en-US" altLang="nb-NO" sz="1400" i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8" y="297769"/>
            <a:ext cx="7931604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Uniforme sannsynlighetsmodeller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1208088" y="1700213"/>
            <a:ext cx="8189912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har </a:t>
            </a:r>
            <a:r>
              <a:rPr lang="nb-NO" altLang="nb-NO" sz="2800" i="0"/>
              <a:t>et </a:t>
            </a:r>
            <a:r>
              <a:rPr lang="nb-NO" altLang="nb-NO" sz="2800" i="0" smtClean="0"/>
              <a:t>tilfeldig </a:t>
            </a:r>
            <a:r>
              <a:rPr lang="nb-NO" altLang="nb-NO" sz="2800" i="0" dirty="0"/>
              <a:t>forsøk </a:t>
            </a:r>
            <a:r>
              <a:rPr lang="nb-NO" altLang="nb-NO" sz="2800" dirty="0"/>
              <a:t>m</a:t>
            </a:r>
            <a:r>
              <a:rPr lang="nb-NO" altLang="nb-NO" sz="2800" i="0" dirty="0"/>
              <a:t> mulige utfall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Alle utfallene er </a:t>
            </a:r>
            <a:r>
              <a:rPr lang="nb-NO" altLang="nb-NO" sz="2800" dirty="0"/>
              <a:t>like sannsynlige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har en </a:t>
            </a:r>
            <a:r>
              <a:rPr lang="nb-NO" altLang="nb-NO" sz="2800" dirty="0">
                <a:solidFill>
                  <a:srgbClr val="CC0000"/>
                </a:solidFill>
              </a:rPr>
              <a:t>uniform sannsynlighetsmodell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En </a:t>
            </a:r>
            <a:r>
              <a:rPr lang="nb-NO" altLang="nb-NO" sz="2800" i="0" dirty="0" smtClean="0"/>
              <a:t>hendelse </a:t>
            </a:r>
            <a:r>
              <a:rPr lang="nb-NO" altLang="nb-NO" sz="2800" dirty="0"/>
              <a:t>A</a:t>
            </a:r>
            <a:r>
              <a:rPr lang="nb-NO" altLang="nb-NO" sz="2800" i="0" dirty="0"/>
              <a:t> består av </a:t>
            </a:r>
            <a:r>
              <a:rPr lang="nb-NO" altLang="nb-NO" sz="2800" dirty="0"/>
              <a:t>g</a:t>
            </a:r>
            <a:r>
              <a:rPr lang="nb-NO" altLang="nb-NO" sz="2800" i="0" dirty="0"/>
              <a:t> utfall. </a:t>
            </a:r>
          </a:p>
          <a:p>
            <a:pPr eaLnBrk="1" hangingPunct="1">
              <a:spcBef>
                <a:spcPct val="120000"/>
              </a:spcBef>
            </a:pPr>
            <a:r>
              <a:rPr lang="nb-NO" altLang="nb-NO" sz="2800" i="0" dirty="0"/>
              <a:t>Da er 	</a:t>
            </a:r>
          </a:p>
        </p:txBody>
      </p:sp>
      <p:graphicFrame>
        <p:nvGraphicFramePr>
          <p:cNvPr id="11163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87928"/>
              </p:ext>
            </p:extLst>
          </p:nvPr>
        </p:nvGraphicFramePr>
        <p:xfrm>
          <a:off x="2490551" y="4508500"/>
          <a:ext cx="223361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" name="Equation" r:id="rId3" imgW="609480" imgH="241200" progId="Equation.DSMT4">
                  <p:embed/>
                </p:oleObj>
              </mc:Choice>
              <mc:Fallback>
                <p:oleObj name="Equation" r:id="rId3" imgW="60948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551" y="4508500"/>
                        <a:ext cx="223361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1285875" y="5578475"/>
            <a:ext cx="7958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For å finne sannsynligheter for uniforme modeller må vi kunne telle!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build="allAtOnce"/>
      <p:bldP spid="111637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80BBE1-77C2-4C04-A6A4-6274F118FE4C}" type="slidenum">
              <a:rPr lang="en-US" altLang="nb-NO" sz="1400" i="0"/>
              <a:pPr eaLnBrk="1" hangingPunct="1"/>
              <a:t>36</a:t>
            </a:fld>
            <a:endParaRPr lang="en-US" altLang="nb-NO" sz="1400" i="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130300" y="396871"/>
            <a:ext cx="811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ett </a:t>
            </a:r>
            <a:r>
              <a:rPr lang="nb-NO" altLang="nb-NO" sz="2800" i="0" dirty="0"/>
              <a:t>kronestykke tre ganger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224088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pic>
        <p:nvPicPr>
          <p:cNvPr id="168979" name="Picture 19" descr="kronestykke-my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5475" y="1125538"/>
            <a:ext cx="1341438" cy="1152525"/>
          </a:xfrm>
          <a:noFill/>
        </p:spPr>
      </p:pic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1285875" y="2349500"/>
            <a:ext cx="8112125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Dette forsøket er satt sammen av tre delforsøk </a:t>
            </a:r>
            <a:r>
              <a:rPr lang="nb-NO" altLang="nb-NO" sz="2800" i="0" dirty="0" smtClean="0"/>
              <a:t>         – </a:t>
            </a:r>
            <a:r>
              <a:rPr lang="nb-NO" altLang="nb-NO" sz="2800" i="0" dirty="0"/>
              <a:t>ett for hvert kast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Hvor mange utfall har det sammensatte forsøket?</a:t>
            </a:r>
          </a:p>
        </p:txBody>
      </p:sp>
      <p:pic>
        <p:nvPicPr>
          <p:cNvPr id="168983" name="Picture 23" descr="kronestykke-kr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2700" y="1125538"/>
            <a:ext cx="1287463" cy="1187450"/>
          </a:xfrm>
          <a:noFill/>
        </p:spPr>
      </p:pic>
      <p:pic>
        <p:nvPicPr>
          <p:cNvPr id="168986" name="Picture 26" descr="kronestykke-my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125538"/>
            <a:ext cx="1341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87" name="Text Box 27"/>
          <p:cNvSpPr txBox="1">
            <a:spLocks noChangeArrowheads="1"/>
          </p:cNvSpPr>
          <p:nvPr/>
        </p:nvSpPr>
        <p:spPr bwMode="auto">
          <a:xfrm>
            <a:off x="1289050" y="4748213"/>
            <a:ext cx="3038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/>
              <a:t>Kan bruke et valgtre for å finne dette</a:t>
            </a:r>
          </a:p>
          <a:p>
            <a:pPr eaLnBrk="1" hangingPunct="1"/>
            <a:r>
              <a:rPr lang="nb-NO" altLang="nb-NO" sz="2400" i="0"/>
              <a:t>(</a:t>
            </a:r>
            <a:r>
              <a:rPr lang="nb-NO" altLang="nb-NO" sz="2400" i="0">
                <a:solidFill>
                  <a:srgbClr val="000099"/>
                </a:solidFill>
              </a:rPr>
              <a:t>K</a:t>
            </a:r>
            <a:r>
              <a:rPr lang="nb-NO" altLang="nb-NO" sz="2400" i="0"/>
              <a:t>rone, </a:t>
            </a:r>
            <a:r>
              <a:rPr lang="nb-NO" altLang="nb-NO" sz="2400" i="0">
                <a:solidFill>
                  <a:srgbClr val="CC0000"/>
                </a:solidFill>
              </a:rPr>
              <a:t>M</a:t>
            </a:r>
            <a:r>
              <a:rPr lang="nb-NO" altLang="nb-NO" sz="2400" i="0"/>
              <a:t>ynt)</a:t>
            </a:r>
          </a:p>
        </p:txBody>
      </p:sp>
      <p:sp>
        <p:nvSpPr>
          <p:cNvPr id="168988" name="Line 28"/>
          <p:cNvSpPr>
            <a:spLocks noChangeShapeType="1"/>
          </p:cNvSpPr>
          <p:nvPr/>
        </p:nvSpPr>
        <p:spPr bwMode="auto">
          <a:xfrm flipV="1">
            <a:off x="4719638" y="4941888"/>
            <a:ext cx="701675" cy="6477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89" name="Line 29"/>
          <p:cNvSpPr>
            <a:spLocks noChangeShapeType="1"/>
          </p:cNvSpPr>
          <p:nvPr/>
        </p:nvSpPr>
        <p:spPr bwMode="auto">
          <a:xfrm>
            <a:off x="4719638" y="5589588"/>
            <a:ext cx="701675" cy="5032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0" name="Line 30"/>
          <p:cNvSpPr>
            <a:spLocks noChangeShapeType="1"/>
          </p:cNvSpPr>
          <p:nvPr/>
        </p:nvSpPr>
        <p:spPr bwMode="auto">
          <a:xfrm flipV="1">
            <a:off x="5421313" y="4508500"/>
            <a:ext cx="935037" cy="431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1" name="Line 31"/>
          <p:cNvSpPr>
            <a:spLocks noChangeShapeType="1"/>
          </p:cNvSpPr>
          <p:nvPr/>
        </p:nvSpPr>
        <p:spPr bwMode="auto">
          <a:xfrm>
            <a:off x="5421313" y="4941888"/>
            <a:ext cx="935037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4" name="Line 34"/>
          <p:cNvSpPr>
            <a:spLocks noChangeShapeType="1"/>
          </p:cNvSpPr>
          <p:nvPr/>
        </p:nvSpPr>
        <p:spPr bwMode="auto">
          <a:xfrm flipV="1">
            <a:off x="6357938" y="4221163"/>
            <a:ext cx="935037" cy="2873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5" name="Line 35"/>
          <p:cNvSpPr>
            <a:spLocks noChangeShapeType="1"/>
          </p:cNvSpPr>
          <p:nvPr/>
        </p:nvSpPr>
        <p:spPr bwMode="auto">
          <a:xfrm>
            <a:off x="6356350" y="4508500"/>
            <a:ext cx="935038" cy="144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6" name="Line 36"/>
          <p:cNvSpPr>
            <a:spLocks noChangeShapeType="1"/>
          </p:cNvSpPr>
          <p:nvPr/>
        </p:nvSpPr>
        <p:spPr bwMode="auto">
          <a:xfrm flipV="1">
            <a:off x="6357938" y="4941888"/>
            <a:ext cx="935037" cy="21431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7" name="Line 37"/>
          <p:cNvSpPr>
            <a:spLocks noChangeShapeType="1"/>
          </p:cNvSpPr>
          <p:nvPr/>
        </p:nvSpPr>
        <p:spPr bwMode="auto">
          <a:xfrm>
            <a:off x="6356350" y="5156200"/>
            <a:ext cx="935038" cy="144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8" name="Line 38"/>
          <p:cNvSpPr>
            <a:spLocks noChangeShapeType="1"/>
          </p:cNvSpPr>
          <p:nvPr/>
        </p:nvSpPr>
        <p:spPr bwMode="auto">
          <a:xfrm flipV="1">
            <a:off x="6359525" y="5589588"/>
            <a:ext cx="93345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9" name="Line 39"/>
          <p:cNvSpPr>
            <a:spLocks noChangeShapeType="1"/>
          </p:cNvSpPr>
          <p:nvPr/>
        </p:nvSpPr>
        <p:spPr bwMode="auto">
          <a:xfrm>
            <a:off x="6357938" y="5805488"/>
            <a:ext cx="935037" cy="1444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9000" name="Line 40"/>
          <p:cNvSpPr>
            <a:spLocks noChangeShapeType="1"/>
          </p:cNvSpPr>
          <p:nvPr/>
        </p:nvSpPr>
        <p:spPr bwMode="auto">
          <a:xfrm flipV="1">
            <a:off x="6357938" y="6165850"/>
            <a:ext cx="935037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9001" name="Line 41"/>
          <p:cNvSpPr>
            <a:spLocks noChangeShapeType="1"/>
          </p:cNvSpPr>
          <p:nvPr/>
        </p:nvSpPr>
        <p:spPr bwMode="auto">
          <a:xfrm>
            <a:off x="6357938" y="6380163"/>
            <a:ext cx="935037" cy="1444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9002" name="Line 42"/>
          <p:cNvSpPr>
            <a:spLocks noChangeShapeType="1"/>
          </p:cNvSpPr>
          <p:nvPr/>
        </p:nvSpPr>
        <p:spPr bwMode="auto">
          <a:xfrm flipV="1">
            <a:off x="5421313" y="5805488"/>
            <a:ext cx="935037" cy="2857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9003" name="Line 43"/>
          <p:cNvSpPr>
            <a:spLocks noChangeShapeType="1"/>
          </p:cNvSpPr>
          <p:nvPr/>
        </p:nvSpPr>
        <p:spPr bwMode="auto">
          <a:xfrm>
            <a:off x="5421313" y="6092825"/>
            <a:ext cx="935037" cy="288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9004" name="Text Box 44"/>
          <p:cNvSpPr txBox="1">
            <a:spLocks noChangeArrowheads="1"/>
          </p:cNvSpPr>
          <p:nvPr/>
        </p:nvSpPr>
        <p:spPr bwMode="auto">
          <a:xfrm>
            <a:off x="7450138" y="4068763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KKK</a:t>
            </a:r>
            <a:endParaRPr lang="en-US" altLang="nb-NO" sz="1800" i="0"/>
          </a:p>
        </p:txBody>
      </p:sp>
      <p:sp>
        <p:nvSpPr>
          <p:cNvPr id="169005" name="Text Box 45"/>
          <p:cNvSpPr txBox="1">
            <a:spLocks noChangeArrowheads="1"/>
          </p:cNvSpPr>
          <p:nvPr/>
        </p:nvSpPr>
        <p:spPr bwMode="auto">
          <a:xfrm>
            <a:off x="7450138" y="4787900"/>
            <a:ext cx="1012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KMK</a:t>
            </a:r>
            <a:endParaRPr lang="en-US" altLang="nb-NO" sz="1800" i="0"/>
          </a:p>
        </p:txBody>
      </p:sp>
      <p:sp>
        <p:nvSpPr>
          <p:cNvPr id="169006" name="Text Box 46"/>
          <p:cNvSpPr txBox="1">
            <a:spLocks noChangeArrowheads="1"/>
          </p:cNvSpPr>
          <p:nvPr/>
        </p:nvSpPr>
        <p:spPr bwMode="auto">
          <a:xfrm>
            <a:off x="7450138" y="5148263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KMM</a:t>
            </a:r>
            <a:endParaRPr lang="en-US" altLang="nb-NO" sz="1800" i="0"/>
          </a:p>
        </p:txBody>
      </p:sp>
      <p:sp>
        <p:nvSpPr>
          <p:cNvPr id="169007" name="Text Box 47"/>
          <p:cNvSpPr txBox="1">
            <a:spLocks noChangeArrowheads="1"/>
          </p:cNvSpPr>
          <p:nvPr/>
        </p:nvSpPr>
        <p:spPr bwMode="auto">
          <a:xfrm>
            <a:off x="7450138" y="5478463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MKK</a:t>
            </a:r>
            <a:endParaRPr lang="en-US" altLang="nb-NO" sz="1800" i="0"/>
          </a:p>
        </p:txBody>
      </p:sp>
      <p:sp>
        <p:nvSpPr>
          <p:cNvPr id="169008" name="Text Box 48"/>
          <p:cNvSpPr txBox="1">
            <a:spLocks noChangeArrowheads="1"/>
          </p:cNvSpPr>
          <p:nvPr/>
        </p:nvSpPr>
        <p:spPr bwMode="auto">
          <a:xfrm>
            <a:off x="7450138" y="5765800"/>
            <a:ext cx="1012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MKM</a:t>
            </a:r>
            <a:endParaRPr lang="en-US" altLang="nb-NO" sz="1800" i="0"/>
          </a:p>
        </p:txBody>
      </p:sp>
      <p:sp>
        <p:nvSpPr>
          <p:cNvPr id="169009" name="Text Box 49"/>
          <p:cNvSpPr txBox="1">
            <a:spLocks noChangeArrowheads="1"/>
          </p:cNvSpPr>
          <p:nvPr/>
        </p:nvSpPr>
        <p:spPr bwMode="auto">
          <a:xfrm>
            <a:off x="7450138" y="6021388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MMK</a:t>
            </a:r>
            <a:endParaRPr lang="en-US" altLang="nb-NO" sz="1800" i="0"/>
          </a:p>
        </p:txBody>
      </p:sp>
      <p:sp>
        <p:nvSpPr>
          <p:cNvPr id="169010" name="Text Box 50"/>
          <p:cNvSpPr txBox="1">
            <a:spLocks noChangeArrowheads="1"/>
          </p:cNvSpPr>
          <p:nvPr/>
        </p:nvSpPr>
        <p:spPr bwMode="auto">
          <a:xfrm>
            <a:off x="7450138" y="6415088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MMM</a:t>
            </a:r>
            <a:endParaRPr lang="en-US" altLang="nb-NO" sz="1800" i="0"/>
          </a:p>
        </p:txBody>
      </p:sp>
      <p:sp>
        <p:nvSpPr>
          <p:cNvPr id="169011" name="Text Box 51"/>
          <p:cNvSpPr txBox="1">
            <a:spLocks noChangeArrowheads="1"/>
          </p:cNvSpPr>
          <p:nvPr/>
        </p:nvSpPr>
        <p:spPr bwMode="auto">
          <a:xfrm>
            <a:off x="7450138" y="4427538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KKM</a:t>
            </a:r>
            <a:endParaRPr lang="en-US" altLang="nb-NO" sz="1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allAtOnce"/>
      <p:bldP spid="168970" grpId="0" build="allAtOnce"/>
      <p:bldP spid="168987" grpId="0" build="allAtOnce"/>
      <p:bldP spid="168988" grpId="0" animBg="1"/>
      <p:bldP spid="168989" grpId="0" animBg="1"/>
      <p:bldP spid="168990" grpId="0" animBg="1"/>
      <p:bldP spid="168991" grpId="0" animBg="1"/>
      <p:bldP spid="168994" grpId="0" animBg="1"/>
      <p:bldP spid="168995" grpId="0" animBg="1"/>
      <p:bldP spid="168996" grpId="0" animBg="1"/>
      <p:bldP spid="168997" grpId="0" animBg="1"/>
      <p:bldP spid="168998" grpId="0" animBg="1"/>
      <p:bldP spid="168999" grpId="0" animBg="1"/>
      <p:bldP spid="169000" grpId="0" animBg="1"/>
      <p:bldP spid="169001" grpId="0" animBg="1"/>
      <p:bldP spid="169002" grpId="0" animBg="1"/>
      <p:bldP spid="169003" grpId="0" animBg="1"/>
      <p:bldP spid="169004" grpId="0"/>
      <p:bldP spid="169005" grpId="0"/>
      <p:bldP spid="169006" grpId="0"/>
      <p:bldP spid="169007" grpId="0"/>
      <p:bldP spid="169008" grpId="0"/>
      <p:bldP spid="169009" grpId="0"/>
      <p:bldP spid="169010" grpId="0"/>
      <p:bldP spid="1690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E4027D-66AF-4367-AA1A-A62B5A30D7B7}" type="slidenum">
              <a:rPr lang="en-US" altLang="nb-NO" sz="1400" i="0"/>
              <a:pPr eaLnBrk="1" hangingPunct="1"/>
              <a:t>37</a:t>
            </a:fld>
            <a:endParaRPr lang="en-US" altLang="nb-NO" sz="1400" i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833563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819150" y="939800"/>
            <a:ext cx="865822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Det sammensatte forsøket med tre kast med et kronestykke har 2 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 2 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 2 = 8 utfall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Kast med to terninger har 6 </a:t>
            </a:r>
            <a:r>
              <a:rPr lang="nb-NO" altLang="nb-NO" sz="2800" b="1" i="0" baseline="30000"/>
              <a:t>. </a:t>
            </a:r>
            <a:r>
              <a:rPr lang="nb-NO" altLang="nb-NO" sz="2800" i="0"/>
              <a:t>6 = 36 utfall</a:t>
            </a:r>
            <a:r>
              <a:rPr lang="nb-NO" altLang="nb-NO" sz="2800"/>
              <a:t> </a:t>
            </a:r>
            <a:endParaRPr lang="nb-NO" altLang="nb-NO" sz="2800" i="0"/>
          </a:p>
          <a:p>
            <a:pPr eaLnBrk="1" hangingPunct="1">
              <a:lnSpc>
                <a:spcPct val="200000"/>
              </a:lnSpc>
              <a:spcBef>
                <a:spcPct val="60000"/>
              </a:spcBef>
            </a:pPr>
            <a:r>
              <a:rPr lang="nb-NO" altLang="nb-NO" sz="2800" i="0"/>
              <a:t>Dette er eksempler på regelen:</a:t>
            </a:r>
          </a:p>
        </p:txBody>
      </p:sp>
      <p:sp>
        <p:nvSpPr>
          <p:cNvPr id="171045" name="Text Box 37"/>
          <p:cNvSpPr txBox="1">
            <a:spLocks noChangeArrowheads="1"/>
          </p:cNvSpPr>
          <p:nvPr/>
        </p:nvSpPr>
        <p:spPr bwMode="auto">
          <a:xfrm>
            <a:off x="819150" y="4316413"/>
            <a:ext cx="8658225" cy="984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>
                <a:solidFill>
                  <a:srgbClr val="FF3300"/>
                </a:solidFill>
              </a:rPr>
              <a:t>I et sammensatt forsøk er antall utfall lik produktet av antall utfall i hvert delforsøk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 build="allAtOnce"/>
      <p:bldP spid="171045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4E6852-E980-4E68-BCA9-51ED52FF585D}" type="slidenum">
              <a:rPr lang="en-US" altLang="nb-NO" sz="1400" i="0"/>
              <a:pPr eaLnBrk="1" hangingPunct="1"/>
              <a:t>38</a:t>
            </a:fld>
            <a:endParaRPr lang="en-US" altLang="nb-NO" sz="1400" i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739775" y="549275"/>
            <a:ext cx="81915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3.2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En klasse med 11 jenter og 14 gutter skal velge medlem og varamedlem til elevrådet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833563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819150" y="2060575"/>
            <a:ext cx="86582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Ingen vil stille, så det trekkes lodd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/>
              <a:t>Hva er sannsynligheten for at to gutter blir valgt?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/>
              <a:t>Forsøket er satt sammen av to delforsøk: </a:t>
            </a:r>
          </a:p>
          <a:p>
            <a:pPr eaLnBrk="1" hangingPunct="1"/>
            <a:r>
              <a:rPr lang="nb-NO" altLang="nb-NO" sz="2800" i="0"/>
              <a:t>valg av medlem og valg av varamedlem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/>
              <a:t>Antall mulige utfall: </a:t>
            </a:r>
            <a:r>
              <a:rPr lang="nb-NO" altLang="nb-NO" sz="2800"/>
              <a:t>m</a:t>
            </a:r>
            <a:r>
              <a:rPr lang="nb-NO" altLang="nb-NO" sz="2800" i="0"/>
              <a:t> = 25 </a:t>
            </a:r>
            <a:r>
              <a:rPr lang="nb-NO" altLang="nb-NO" sz="2800" b="1" i="0" baseline="30000"/>
              <a:t>. </a:t>
            </a:r>
            <a:r>
              <a:rPr lang="nb-NO" altLang="nb-NO" sz="2800" i="0"/>
              <a:t>24 = 600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/>
              <a:t>Antall gunstige utfall: </a:t>
            </a:r>
            <a:r>
              <a:rPr lang="nb-NO" altLang="nb-NO" sz="2800"/>
              <a:t>g</a:t>
            </a:r>
            <a:r>
              <a:rPr lang="nb-NO" altLang="nb-NO" sz="2800" i="0"/>
              <a:t> = 14</a:t>
            </a:r>
            <a:r>
              <a:rPr lang="nb-NO" altLang="nb-NO" sz="2800" i="0" baseline="30000"/>
              <a:t> </a:t>
            </a:r>
            <a:r>
              <a:rPr lang="nb-NO" altLang="nb-NO" sz="2800" b="1" i="0" baseline="30000"/>
              <a:t>. </a:t>
            </a:r>
            <a:r>
              <a:rPr lang="nb-NO" altLang="nb-NO" sz="2800" i="0"/>
              <a:t>13 = 182</a:t>
            </a:r>
          </a:p>
        </p:txBody>
      </p:sp>
      <p:graphicFrame>
        <p:nvGraphicFramePr>
          <p:cNvPr id="344070" name="Object 6"/>
          <p:cNvGraphicFramePr>
            <a:graphicFrameLocks noGrp="1" noChangeAspect="1"/>
          </p:cNvGraphicFramePr>
          <p:nvPr>
            <p:ph/>
          </p:nvPr>
        </p:nvGraphicFramePr>
        <p:xfrm>
          <a:off x="1147763" y="5572125"/>
          <a:ext cx="609758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5" name="Equation" r:id="rId3" imgW="2197080" imgH="317160" progId="Equation.DSMT4">
                  <p:embed/>
                </p:oleObj>
              </mc:Choice>
              <mc:Fallback>
                <p:oleObj name="Equation" r:id="rId3" imgW="219708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572125"/>
                        <a:ext cx="609758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allAtOnce"/>
      <p:bldP spid="344069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C331D-2D5D-444F-A19F-CF58E7A742C2}" type="slidenum">
              <a:rPr lang="en-US" altLang="nb-NO" sz="1400" i="0"/>
              <a:pPr eaLnBrk="1" hangingPunct="1"/>
              <a:t>39</a:t>
            </a:fld>
            <a:endParaRPr lang="en-US" altLang="nb-NO" sz="1400" i="0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739775" y="549275"/>
            <a:ext cx="8737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3.3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Trekker fire kort fra en </a:t>
            </a:r>
            <a:r>
              <a:rPr lang="nb-NO" altLang="nb-NO" sz="2800" i="0" dirty="0" smtClean="0"/>
              <a:t>korstokk.</a:t>
            </a:r>
            <a:endParaRPr lang="nb-NO" altLang="nb-NO" sz="2800" i="0" dirty="0"/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Hva er sannsynligheten for at vi får ett kort i hver farge?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1833563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819150" y="2554288"/>
            <a:ext cx="3979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Antall mulige utfall:    </a:t>
            </a:r>
          </a:p>
          <a:p>
            <a:pPr eaLnBrk="1" hangingPunct="1"/>
            <a:r>
              <a:rPr lang="nb-NO" altLang="nb-NO" sz="2800"/>
              <a:t>m</a:t>
            </a:r>
            <a:r>
              <a:rPr lang="nb-NO" altLang="nb-NO" sz="2800" i="0"/>
              <a:t> = 52</a:t>
            </a:r>
            <a:r>
              <a:rPr lang="nb-NO" altLang="nb-NO" sz="2800" i="0" baseline="30000"/>
              <a:t> </a:t>
            </a:r>
            <a:r>
              <a:rPr lang="nb-NO" altLang="nb-NO" sz="2800" b="1" i="0" baseline="30000"/>
              <a:t>. </a:t>
            </a:r>
            <a:r>
              <a:rPr lang="nb-NO" altLang="nb-NO" sz="2800" i="0"/>
              <a:t>51 </a:t>
            </a:r>
            <a:r>
              <a:rPr lang="nb-NO" altLang="nb-NO" sz="2800" b="1" i="0" baseline="30000"/>
              <a:t>.</a:t>
            </a:r>
            <a:r>
              <a:rPr lang="nb-NO" altLang="nb-NO" sz="2800" b="1" i="0"/>
              <a:t> </a:t>
            </a:r>
            <a:r>
              <a:rPr lang="nb-NO" altLang="nb-NO" sz="2800" i="0"/>
              <a:t>50 </a:t>
            </a:r>
            <a:r>
              <a:rPr lang="nb-NO" altLang="nb-NO" sz="2800" b="1" i="0" baseline="30000"/>
              <a:t>.</a:t>
            </a:r>
            <a:r>
              <a:rPr lang="nb-NO" altLang="nb-NO" sz="2800" b="1" i="0"/>
              <a:t> </a:t>
            </a:r>
            <a:r>
              <a:rPr lang="nb-NO" altLang="nb-NO" sz="2800" i="0"/>
              <a:t>49   </a:t>
            </a:r>
          </a:p>
        </p:txBody>
      </p:sp>
      <p:pic>
        <p:nvPicPr>
          <p:cNvPr id="226310" name="Picture 6" descr="hjerter-knek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66575">
            <a:off x="5543550" y="2492375"/>
            <a:ext cx="1265238" cy="1825625"/>
          </a:xfrm>
          <a:noFill/>
        </p:spPr>
      </p:pic>
      <p:pic>
        <p:nvPicPr>
          <p:cNvPr id="226311" name="Picture 7" descr="spar-es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67847">
            <a:off x="6189663" y="2276475"/>
            <a:ext cx="1243012" cy="1800225"/>
          </a:xfrm>
          <a:noFill/>
        </p:spPr>
      </p:pic>
      <p:pic>
        <p:nvPicPr>
          <p:cNvPr id="226312" name="Picture 8" descr="klover-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038">
            <a:off x="6651625" y="2276475"/>
            <a:ext cx="131921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819150" y="3706813"/>
            <a:ext cx="3979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Antall gunstige utfall:    </a:t>
            </a:r>
            <a:r>
              <a:rPr lang="nb-NO" altLang="nb-NO" sz="2800"/>
              <a:t>g</a:t>
            </a:r>
            <a:r>
              <a:rPr lang="nb-NO" altLang="nb-NO" sz="2800" i="0"/>
              <a:t> = 52</a:t>
            </a:r>
            <a:r>
              <a:rPr lang="nb-NO" altLang="nb-NO" sz="2800" i="0" baseline="30000"/>
              <a:t> </a:t>
            </a:r>
            <a:r>
              <a:rPr lang="nb-NO" altLang="nb-NO" sz="2800" b="1" i="0" baseline="30000"/>
              <a:t>. </a:t>
            </a:r>
            <a:r>
              <a:rPr lang="nb-NO" altLang="nb-NO" sz="2800" i="0"/>
              <a:t>39 </a:t>
            </a:r>
            <a:r>
              <a:rPr lang="nb-NO" altLang="nb-NO" sz="2800" b="1" i="0" baseline="30000"/>
              <a:t>.</a:t>
            </a:r>
            <a:r>
              <a:rPr lang="nb-NO" altLang="nb-NO" sz="2800" b="1" i="0"/>
              <a:t> </a:t>
            </a:r>
            <a:r>
              <a:rPr lang="nb-NO" altLang="nb-NO" sz="2800" i="0"/>
              <a:t>26 </a:t>
            </a:r>
            <a:r>
              <a:rPr lang="nb-NO" altLang="nb-NO" sz="2800" b="1" i="0" baseline="30000"/>
              <a:t>.</a:t>
            </a:r>
            <a:r>
              <a:rPr lang="nb-NO" altLang="nb-NO" sz="2800" b="1" i="0"/>
              <a:t> </a:t>
            </a:r>
            <a:r>
              <a:rPr lang="nb-NO" altLang="nb-NO" sz="2800" i="0"/>
              <a:t>13   </a:t>
            </a:r>
          </a:p>
        </p:txBody>
      </p:sp>
      <p:graphicFrame>
        <p:nvGraphicFramePr>
          <p:cNvPr id="226314" name="Object 10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0215147"/>
              </p:ext>
            </p:extLst>
          </p:nvPr>
        </p:nvGraphicFramePr>
        <p:xfrm>
          <a:off x="1374775" y="4935538"/>
          <a:ext cx="67659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Equation" r:id="rId6" imgW="2666880" imgH="342720" progId="Equation.DSMT4">
                  <p:embed/>
                </p:oleObj>
              </mc:Choice>
              <mc:Fallback>
                <p:oleObj name="Equation" r:id="rId6" imgW="2666880" imgH="342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935538"/>
                        <a:ext cx="67659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15" name="Picture 11" descr="ruter-fe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1976">
            <a:off x="7215188" y="2563813"/>
            <a:ext cx="1265237" cy="1833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allAtOnce"/>
      <p:bldP spid="226309" grpId="0" build="allAtOnce"/>
      <p:bldP spid="2263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88FAA-0024-4DBA-91BC-F41573DFA0E2}" type="slidenum">
              <a:rPr lang="en-US" altLang="nb-NO" sz="1400" i="0"/>
              <a:pPr eaLnBrk="1" hangingPunct="1"/>
              <a:t>4</a:t>
            </a:fld>
            <a:endParaRPr lang="en-US" altLang="nb-NO" sz="1400" i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967866" y="274638"/>
            <a:ext cx="3824288" cy="1143000"/>
          </a:xfrm>
        </p:spPr>
        <p:txBody>
          <a:bodyPr/>
          <a:lstStyle/>
          <a:p>
            <a:pPr algn="l"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Litt historikk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pic>
        <p:nvPicPr>
          <p:cNvPr id="31756" name="Picture 12" descr="bon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1913" y="2228850"/>
            <a:ext cx="1716087" cy="1217613"/>
          </a:xfrm>
          <a:noFill/>
        </p:spPr>
      </p:pic>
      <p:pic>
        <p:nvPicPr>
          <p:cNvPr id="31758" name="Picture 14" descr="bone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0" y="2228850"/>
            <a:ext cx="1717675" cy="1216025"/>
          </a:xfrm>
          <a:noFill/>
        </p:spPr>
      </p:pic>
      <p:pic>
        <p:nvPicPr>
          <p:cNvPr id="31760" name="Picture 16" descr="bon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2228850"/>
            <a:ext cx="16986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 descr="bon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2228850"/>
            <a:ext cx="17176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7175500" y="3524250"/>
            <a:ext cx="284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600" i="0"/>
              <a:t>(www.historicgames.com)</a:t>
            </a:r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963613" y="1601788"/>
            <a:ext cx="5783262" cy="4132262"/>
          </a:xfrm>
          <a:noFill/>
        </p:spPr>
        <p:txBody>
          <a:bodyPr/>
          <a:lstStyle/>
          <a:p>
            <a:pPr marL="381000" indent="-381000" eaLnBrk="1" hangingPunct="1">
              <a:spcBef>
                <a:spcPct val="40000"/>
              </a:spcBef>
              <a:buFontTx/>
              <a:buNone/>
            </a:pPr>
            <a:r>
              <a:rPr lang="nb-NO" altLang="nb-NO" smtClean="0"/>
              <a:t>Menneskene har hatt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nb-NO" altLang="nb-NO" smtClean="0"/>
              <a:t>terninger i tusenvis av år:</a:t>
            </a:r>
          </a:p>
          <a:p>
            <a:pPr marL="800100" lvl="1" indent="-342900" eaLnBrk="1" hangingPunct="1">
              <a:spcBef>
                <a:spcPct val="40000"/>
              </a:spcBef>
            </a:pPr>
            <a:r>
              <a:rPr lang="nb-NO" altLang="nb-NO" smtClean="0"/>
              <a:t>Astragalus: lagd av en liten knokkel fra foten til en sau eller hund</a:t>
            </a:r>
          </a:p>
          <a:p>
            <a:pPr marL="800100" lvl="1" indent="-342900" eaLnBrk="1" hangingPunct="1">
              <a:spcBef>
                <a:spcPct val="40000"/>
              </a:spcBef>
            </a:pPr>
            <a:r>
              <a:rPr lang="nb-NO" altLang="nb-NO" smtClean="0"/>
              <a:t>Sekssidet terning lagd for eksempel av bein, stein eller bronse</a:t>
            </a:r>
            <a:endParaRPr lang="en-US" altLang="nb-NO" smtClean="0"/>
          </a:p>
          <a:p>
            <a:pPr marL="800100" lvl="1" indent="-342900" eaLnBrk="1" hangingPunct="1">
              <a:lnSpc>
                <a:spcPct val="80000"/>
              </a:lnSpc>
            </a:pPr>
            <a:endParaRPr lang="nb-NO" altLang="nb-NO" smtClean="0">
              <a:solidFill>
                <a:srgbClr val="000099"/>
              </a:solidFill>
            </a:endParaRPr>
          </a:p>
          <a:p>
            <a:pPr marL="800100" lvl="1" indent="-342900" eaLnBrk="1" hangingPunct="1">
              <a:lnSpc>
                <a:spcPct val="80000"/>
              </a:lnSpc>
              <a:buFontTx/>
              <a:buNone/>
            </a:pPr>
            <a:endParaRPr lang="en-US" altLang="nb-NO" sz="1600" smtClean="0"/>
          </a:p>
        </p:txBody>
      </p:sp>
      <p:pic>
        <p:nvPicPr>
          <p:cNvPr id="31766" name="Picture 22" descr="gammel-ter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4133850"/>
            <a:ext cx="14462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7292975" y="5661025"/>
            <a:ext cx="2574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i="0"/>
              <a:t>(www.gambletribune.org)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4" grpId="0" build="p" bldLvl="2"/>
      <p:bldP spid="317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7FEE2-2421-4539-8FAC-B29070F4D602}" type="slidenum">
              <a:rPr lang="en-US" altLang="nb-NO" sz="1400" i="0"/>
              <a:pPr eaLnBrk="1" hangingPunct="1"/>
              <a:t>40</a:t>
            </a:fld>
            <a:endParaRPr lang="en-US" altLang="nb-NO" sz="1400" i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4406" y="297769"/>
            <a:ext cx="7265987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Addisjonssetningen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1208088" y="1484313"/>
            <a:ext cx="81899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La </a:t>
            </a:r>
            <a:r>
              <a:rPr lang="nb-NO" altLang="nb-NO" sz="2800" dirty="0">
                <a:solidFill>
                  <a:srgbClr val="CC0000"/>
                </a:solidFill>
              </a:rPr>
              <a:t>A</a:t>
            </a:r>
            <a:r>
              <a:rPr lang="nb-NO" altLang="nb-NO" sz="2800" i="0" dirty="0"/>
              <a:t> og </a:t>
            </a:r>
            <a:r>
              <a:rPr lang="nb-NO" altLang="nb-NO" sz="2800" dirty="0">
                <a:solidFill>
                  <a:srgbClr val="000099"/>
                </a:solidFill>
              </a:rPr>
              <a:t>B</a:t>
            </a:r>
            <a:r>
              <a:rPr lang="nb-NO" altLang="nb-NO" sz="2800" i="0" dirty="0"/>
              <a:t> være to </a:t>
            </a:r>
            <a:r>
              <a:rPr lang="nb-NO" altLang="nb-NO" sz="2800" i="0" dirty="0" smtClean="0"/>
              <a:t>hendelser </a:t>
            </a:r>
            <a:r>
              <a:rPr lang="nb-NO" altLang="nb-NO" sz="2800" i="0" dirty="0"/>
              <a:t>ved et forsøk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Ut fra disse kan vi lage to nye </a:t>
            </a:r>
            <a:r>
              <a:rPr lang="nb-NO" altLang="nb-NO" sz="2800" i="0" dirty="0" smtClean="0"/>
              <a:t>hendelser:</a:t>
            </a:r>
            <a:endParaRPr lang="nb-NO" altLang="nb-NO" sz="2800" i="0" dirty="0"/>
          </a:p>
        </p:txBody>
      </p:sp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1109663" y="2781300"/>
          <a:ext cx="138271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8" name="Equation" r:id="rId3" imgW="419040" imgH="164880" progId="Equation.DSMT4">
                  <p:embed/>
                </p:oleObj>
              </mc:Choice>
              <mc:Fallback>
                <p:oleObj name="Equation" r:id="rId3" imgW="41904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2781300"/>
                        <a:ext cx="138271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9" name="Object 7"/>
          <p:cNvGraphicFramePr>
            <a:graphicFrameLocks noChangeAspect="1"/>
          </p:cNvGraphicFramePr>
          <p:nvPr/>
        </p:nvGraphicFramePr>
        <p:xfrm>
          <a:off x="5568950" y="2781300"/>
          <a:ext cx="133508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9" name="Equation" r:id="rId5" imgW="419040" imgH="164880" progId="Equation.DSMT4">
                  <p:embed/>
                </p:oleObj>
              </mc:Choice>
              <mc:Fallback>
                <p:oleObj name="Equation" r:id="rId5" imgW="41904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2781300"/>
                        <a:ext cx="1335088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974725" y="3357563"/>
            <a:ext cx="3667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dirty="0"/>
              <a:t>omfatter alle utfall som er med i </a:t>
            </a:r>
            <a:r>
              <a:rPr lang="nb-NO" altLang="nb-NO" sz="2400" dirty="0">
                <a:solidFill>
                  <a:srgbClr val="CC0000"/>
                </a:solidFill>
              </a:rPr>
              <a:t>A</a:t>
            </a:r>
            <a:r>
              <a:rPr lang="nb-NO" altLang="nb-NO" sz="2400" i="0" dirty="0"/>
              <a:t> eller i </a:t>
            </a:r>
            <a:r>
              <a:rPr lang="nb-NO" altLang="nb-NO" sz="2400" dirty="0">
                <a:solidFill>
                  <a:srgbClr val="000099"/>
                </a:solidFill>
              </a:rPr>
              <a:t>B</a:t>
            </a:r>
            <a:r>
              <a:rPr lang="nb-NO" altLang="nb-NO" sz="2400" i="0" dirty="0"/>
              <a:t> eller i begge </a:t>
            </a:r>
            <a:r>
              <a:rPr lang="nb-NO" altLang="nb-NO" sz="2400" i="0" dirty="0" smtClean="0"/>
              <a:t>(«</a:t>
            </a:r>
            <a:r>
              <a:rPr lang="nb-NO" altLang="nb-NO" sz="2400" dirty="0" smtClean="0"/>
              <a:t>A</a:t>
            </a:r>
            <a:r>
              <a:rPr lang="nb-NO" altLang="nb-NO" sz="2400" i="0" dirty="0" smtClean="0"/>
              <a:t> </a:t>
            </a:r>
            <a:r>
              <a:rPr lang="nb-NO" altLang="nb-NO" sz="2400" i="0" dirty="0"/>
              <a:t>union </a:t>
            </a:r>
            <a:r>
              <a:rPr lang="nb-NO" altLang="nb-NO" sz="2400" dirty="0" smtClean="0"/>
              <a:t>B</a:t>
            </a:r>
            <a:r>
              <a:rPr lang="nb-NO" altLang="nb-NO" sz="2400" i="0" dirty="0" smtClean="0"/>
              <a:t>»)</a:t>
            </a:r>
            <a:endParaRPr lang="nb-NO" altLang="nb-NO" sz="2400" i="0" dirty="0"/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5576888" y="3357563"/>
            <a:ext cx="3587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dirty="0"/>
              <a:t>omfatter alle utfall som er med i både </a:t>
            </a:r>
            <a:r>
              <a:rPr lang="nb-NO" altLang="nb-NO" sz="2400" dirty="0">
                <a:solidFill>
                  <a:srgbClr val="CC0000"/>
                </a:solidFill>
              </a:rPr>
              <a:t>A</a:t>
            </a:r>
            <a:r>
              <a:rPr lang="nb-NO" altLang="nb-NO" sz="2400" i="0" dirty="0"/>
              <a:t> og </a:t>
            </a:r>
            <a:r>
              <a:rPr lang="nb-NO" altLang="nb-NO" sz="2400" dirty="0">
                <a:solidFill>
                  <a:srgbClr val="000099"/>
                </a:solidFill>
              </a:rPr>
              <a:t>B</a:t>
            </a:r>
            <a:r>
              <a:rPr lang="nb-NO" altLang="nb-NO" sz="2400" i="0" dirty="0"/>
              <a:t> </a:t>
            </a:r>
            <a:r>
              <a:rPr lang="nb-NO" altLang="nb-NO" sz="2400" i="0" dirty="0" smtClean="0"/>
              <a:t>(«</a:t>
            </a:r>
            <a:r>
              <a:rPr lang="nb-NO" altLang="nb-NO" sz="2400" dirty="0" smtClean="0"/>
              <a:t>A</a:t>
            </a:r>
            <a:r>
              <a:rPr lang="nb-NO" altLang="nb-NO" sz="2400" i="0" dirty="0" smtClean="0"/>
              <a:t> </a:t>
            </a:r>
            <a:r>
              <a:rPr lang="nb-NO" altLang="nb-NO" sz="2400" i="0" dirty="0"/>
              <a:t>snitt </a:t>
            </a:r>
            <a:r>
              <a:rPr lang="nb-NO" altLang="nb-NO" sz="2400" dirty="0" smtClean="0"/>
              <a:t>B</a:t>
            </a:r>
            <a:r>
              <a:rPr lang="nb-NO" altLang="nb-NO" sz="2400" i="0" dirty="0" smtClean="0"/>
              <a:t>»)</a:t>
            </a:r>
            <a:endParaRPr lang="nb-NO" altLang="nb-NO" sz="2400" i="0" dirty="0"/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1130300" y="4941888"/>
            <a:ext cx="3041650" cy="1511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64" name="Oval 12"/>
          <p:cNvSpPr>
            <a:spLocks noChangeArrowheads="1"/>
          </p:cNvSpPr>
          <p:nvPr/>
        </p:nvSpPr>
        <p:spPr bwMode="auto">
          <a:xfrm>
            <a:off x="1520825" y="5229225"/>
            <a:ext cx="1404938" cy="93662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67" name="Oval 15"/>
          <p:cNvSpPr>
            <a:spLocks noChangeArrowheads="1"/>
          </p:cNvSpPr>
          <p:nvPr/>
        </p:nvSpPr>
        <p:spPr bwMode="auto">
          <a:xfrm>
            <a:off x="2457450" y="5229225"/>
            <a:ext cx="1169988" cy="1008063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70" name="Oval 18"/>
          <p:cNvSpPr>
            <a:spLocks noChangeArrowheads="1"/>
          </p:cNvSpPr>
          <p:nvPr/>
        </p:nvSpPr>
        <p:spPr bwMode="auto">
          <a:xfrm>
            <a:off x="1520825" y="5229225"/>
            <a:ext cx="1404938" cy="9366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71" name="Oval 19"/>
          <p:cNvSpPr>
            <a:spLocks noChangeArrowheads="1"/>
          </p:cNvSpPr>
          <p:nvPr/>
        </p:nvSpPr>
        <p:spPr bwMode="auto">
          <a:xfrm>
            <a:off x="2457450" y="5229225"/>
            <a:ext cx="1169988" cy="10080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5734050" y="4941888"/>
            <a:ext cx="3041650" cy="1511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73" name="Oval 21"/>
          <p:cNvSpPr>
            <a:spLocks noChangeArrowheads="1"/>
          </p:cNvSpPr>
          <p:nvPr/>
        </p:nvSpPr>
        <p:spPr bwMode="auto">
          <a:xfrm>
            <a:off x="6124575" y="5229225"/>
            <a:ext cx="1404938" cy="93662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74" name="Oval 22"/>
          <p:cNvSpPr>
            <a:spLocks noChangeArrowheads="1"/>
          </p:cNvSpPr>
          <p:nvPr/>
        </p:nvSpPr>
        <p:spPr bwMode="auto">
          <a:xfrm>
            <a:off x="7061200" y="5229225"/>
            <a:ext cx="1169988" cy="1008063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84" name="Oval 32"/>
          <p:cNvSpPr>
            <a:spLocks noChangeArrowheads="1"/>
          </p:cNvSpPr>
          <p:nvPr/>
        </p:nvSpPr>
        <p:spPr bwMode="auto">
          <a:xfrm>
            <a:off x="6980238" y="5300663"/>
            <a:ext cx="547687" cy="7921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build="allAtOnce"/>
      <p:bldP spid="177160" grpId="0" build="allAtOnce"/>
      <p:bldP spid="177161" grpId="0"/>
      <p:bldP spid="177163" grpId="0" animBg="1"/>
      <p:bldP spid="177164" grpId="0" animBg="1"/>
      <p:bldP spid="177167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8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DD6DD-6425-47B1-A0FB-2AD859380B50}" type="slidenum">
              <a:rPr lang="en-US" altLang="nb-NO" sz="1400" i="0"/>
              <a:pPr eaLnBrk="1" hangingPunct="1"/>
              <a:t>41</a:t>
            </a:fld>
            <a:endParaRPr lang="en-US" altLang="nb-NO" sz="1400" i="0"/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739775" y="549275"/>
            <a:ext cx="81915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3.4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Se på </a:t>
            </a:r>
            <a:r>
              <a:rPr lang="nb-NO" altLang="nb-NO" sz="2800" i="0" dirty="0" smtClean="0"/>
              <a:t>hendelsene: </a:t>
            </a:r>
            <a:endParaRPr lang="nb-NO" altLang="nb-NO" sz="2800" i="0" dirty="0"/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    </a:t>
            </a:r>
            <a:r>
              <a:rPr lang="nb-NO" altLang="nb-NO" sz="2800" dirty="0">
                <a:solidFill>
                  <a:srgbClr val="CC0000"/>
                </a:solidFill>
              </a:rPr>
              <a:t>A</a:t>
            </a:r>
            <a:r>
              <a:rPr lang="nb-NO" altLang="nb-NO" sz="2800" i="0" dirty="0">
                <a:solidFill>
                  <a:srgbClr val="CC0000"/>
                </a:solidFill>
              </a:rPr>
              <a:t> =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«antall </a:t>
            </a:r>
            <a:r>
              <a:rPr lang="nb-NO" altLang="nb-NO" sz="2800" i="0" dirty="0">
                <a:solidFill>
                  <a:srgbClr val="CC0000"/>
                </a:solidFill>
              </a:rPr>
              <a:t>øyne er et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partall» </a:t>
            </a:r>
            <a:r>
              <a:rPr lang="nb-NO" altLang="nb-NO" sz="2800" i="0" dirty="0">
                <a:solidFill>
                  <a:srgbClr val="CC0000"/>
                </a:solidFill>
              </a:rPr>
              <a:t>= {2, 4, 6}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dirty="0"/>
              <a:t>    </a:t>
            </a:r>
            <a:r>
              <a:rPr lang="nb-NO" altLang="nb-NO" sz="2800" dirty="0">
                <a:solidFill>
                  <a:srgbClr val="000099"/>
                </a:solidFill>
              </a:rPr>
              <a:t>B</a:t>
            </a:r>
            <a:r>
              <a:rPr lang="nb-NO" altLang="nb-NO" sz="2800" i="0" dirty="0">
                <a:solidFill>
                  <a:srgbClr val="000099"/>
                </a:solidFill>
              </a:rPr>
              <a:t> =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«høyst </a:t>
            </a:r>
            <a:r>
              <a:rPr lang="nb-NO" altLang="nb-NO" sz="2800" i="0" dirty="0">
                <a:solidFill>
                  <a:srgbClr val="000099"/>
                </a:solidFill>
              </a:rPr>
              <a:t>to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øyne» </a:t>
            </a:r>
            <a:r>
              <a:rPr lang="nb-NO" altLang="nb-NO" sz="2800" i="0" dirty="0">
                <a:solidFill>
                  <a:srgbClr val="000099"/>
                </a:solidFill>
              </a:rPr>
              <a:t>= {1, 2}</a:t>
            </a:r>
          </a:p>
          <a:p>
            <a:pPr eaLnBrk="1" hangingPunct="1">
              <a:spcBef>
                <a:spcPct val="20000"/>
              </a:spcBef>
            </a:pPr>
            <a:endParaRPr lang="nb-NO" altLang="nb-NO" sz="2800" i="0" dirty="0">
              <a:solidFill>
                <a:srgbClr val="000099"/>
              </a:solidFill>
            </a:endParaRPr>
          </a:p>
        </p:txBody>
      </p:sp>
      <p:sp>
        <p:nvSpPr>
          <p:cNvPr id="22536" name="Text Box 4"/>
          <p:cNvSpPr txBox="1">
            <a:spLocks noChangeArrowheads="1"/>
          </p:cNvSpPr>
          <p:nvPr/>
        </p:nvSpPr>
        <p:spPr bwMode="auto">
          <a:xfrm>
            <a:off x="1833563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973138" y="2924175"/>
            <a:ext cx="3433762" cy="1638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90800" bIns="19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/>
              <a:t>   1        3        5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i="0"/>
              <a:t>   2        4        6</a:t>
            </a:r>
            <a:endParaRPr lang="en-US" altLang="nb-NO" i="0"/>
          </a:p>
        </p:txBody>
      </p:sp>
      <p:sp>
        <p:nvSpPr>
          <p:cNvPr id="179213" name="AutoShape 13"/>
          <p:cNvSpPr>
            <a:spLocks noChangeArrowheads="1"/>
          </p:cNvSpPr>
          <p:nvPr/>
        </p:nvSpPr>
        <p:spPr bwMode="auto">
          <a:xfrm>
            <a:off x="1285875" y="3789363"/>
            <a:ext cx="2886075" cy="647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179215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5319713" y="3068638"/>
          <a:ext cx="30099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5" name="Equation" r:id="rId3" imgW="1130040" imgH="253800" progId="Equation.DSMT4">
                  <p:embed/>
                </p:oleObj>
              </mc:Choice>
              <mc:Fallback>
                <p:oleObj name="Equation" r:id="rId3" imgW="113004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3068638"/>
                        <a:ext cx="30099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0" name="Object 20"/>
          <p:cNvGraphicFramePr>
            <a:graphicFrameLocks noChangeAspect="1"/>
          </p:cNvGraphicFramePr>
          <p:nvPr/>
        </p:nvGraphicFramePr>
        <p:xfrm>
          <a:off x="5113338" y="3760788"/>
          <a:ext cx="20288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6" name="Equation" r:id="rId5" imgW="761760" imgH="253800" progId="Equation.DSMT4">
                  <p:embed/>
                </p:oleObj>
              </mc:Choice>
              <mc:Fallback>
                <p:oleObj name="Equation" r:id="rId5" imgW="76176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3760788"/>
                        <a:ext cx="20288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973138" y="5084763"/>
            <a:ext cx="1639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Merk at:</a:t>
            </a:r>
          </a:p>
        </p:txBody>
      </p:sp>
      <p:graphicFrame>
        <p:nvGraphicFramePr>
          <p:cNvPr id="179222" name="Object 22"/>
          <p:cNvGraphicFramePr>
            <a:graphicFrameLocks noChangeAspect="1"/>
          </p:cNvGraphicFramePr>
          <p:nvPr/>
        </p:nvGraphicFramePr>
        <p:xfrm>
          <a:off x="2647950" y="4941888"/>
          <a:ext cx="39862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7" name="Equation" r:id="rId7" imgW="1498320" imgH="317160" progId="Equation.DSMT4">
                  <p:embed/>
                </p:oleObj>
              </mc:Choice>
              <mc:Fallback>
                <p:oleObj name="Equation" r:id="rId7" imgW="1498320" imgH="3171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4941888"/>
                        <a:ext cx="39862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3" name="Object 23"/>
          <p:cNvGraphicFramePr>
            <a:graphicFrameLocks noChangeAspect="1"/>
          </p:cNvGraphicFramePr>
          <p:nvPr/>
        </p:nvGraphicFramePr>
        <p:xfrm>
          <a:off x="2730500" y="5734050"/>
          <a:ext cx="54054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8" name="Equation" r:id="rId9" imgW="2031840" imgH="317160" progId="Equation.DSMT4">
                  <p:embed/>
                </p:oleObj>
              </mc:Choice>
              <mc:Fallback>
                <p:oleObj name="Equation" r:id="rId9" imgW="2031840" imgH="3171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5734050"/>
                        <a:ext cx="54054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4" name="AutoShape 24"/>
          <p:cNvSpPr>
            <a:spLocks noChangeArrowheads="1"/>
          </p:cNvSpPr>
          <p:nvPr/>
        </p:nvSpPr>
        <p:spPr bwMode="auto">
          <a:xfrm>
            <a:off x="1260475" y="3141663"/>
            <a:ext cx="623888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allAtOnce"/>
      <p:bldP spid="179212" grpId="0" animBg="1"/>
      <p:bldP spid="179213" grpId="0" animBg="1"/>
      <p:bldP spid="179221" grpId="0" build="allAtOnce"/>
      <p:bldP spid="1792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BC6FEA-B22E-482C-A7D6-5BC9132BC95A}" type="slidenum">
              <a:rPr lang="en-US" altLang="nb-NO" sz="1400" i="0"/>
              <a:pPr eaLnBrk="1" hangingPunct="1"/>
              <a:t>42</a:t>
            </a:fld>
            <a:endParaRPr lang="en-US" altLang="nb-NO" sz="1400" i="0"/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739775" y="549275"/>
            <a:ext cx="81915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Generelt: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I summen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/>
              <a:t>A</a:t>
            </a:r>
            <a:r>
              <a:rPr lang="nb-NO" altLang="nb-NO" sz="2800" i="0" dirty="0"/>
              <a:t>) +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/>
              <a:t>B</a:t>
            </a:r>
            <a:r>
              <a:rPr lang="nb-NO" altLang="nb-NO" sz="2800" i="0" dirty="0"/>
              <a:t>) får vi med sannsynlig-hetene for alle utfallene som er med i </a:t>
            </a:r>
            <a:r>
              <a:rPr lang="nb-NO" altLang="nb-NO" sz="2800" dirty="0"/>
              <a:t>A</a:t>
            </a:r>
            <a:r>
              <a:rPr lang="nb-NO" altLang="nb-NO" sz="2800" i="0" dirty="0"/>
              <a:t> eller i </a:t>
            </a:r>
            <a:r>
              <a:rPr lang="nb-NO" altLang="nb-NO" sz="2800" dirty="0"/>
              <a:t>B</a:t>
            </a:r>
            <a:r>
              <a:rPr lang="nb-NO" altLang="nb-NO" sz="2800" i="0" dirty="0"/>
              <a:t> eller i begge, men de som er i            </a:t>
            </a:r>
            <a:r>
              <a:rPr lang="nb-NO" altLang="nb-NO" sz="2800" i="0" dirty="0" smtClean="0"/>
              <a:t> kommer </a:t>
            </a:r>
            <a:r>
              <a:rPr lang="nb-NO" altLang="nb-NO" sz="2800" i="0" dirty="0"/>
              <a:t>med to ganger</a:t>
            </a:r>
            <a:endParaRPr lang="nb-NO" altLang="nb-NO" sz="2800" i="0" dirty="0">
              <a:solidFill>
                <a:srgbClr val="000099"/>
              </a:solidFill>
            </a:endParaRPr>
          </a:p>
        </p:txBody>
      </p:sp>
      <p:sp>
        <p:nvSpPr>
          <p:cNvPr id="23559" name="Text Box 3"/>
          <p:cNvSpPr txBox="1">
            <a:spLocks noChangeArrowheads="1"/>
          </p:cNvSpPr>
          <p:nvPr/>
        </p:nvSpPr>
        <p:spPr bwMode="auto">
          <a:xfrm>
            <a:off x="1833563" y="5438775"/>
            <a:ext cx="4681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819150" y="3321050"/>
            <a:ext cx="1638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Derfor:</a:t>
            </a:r>
          </a:p>
        </p:txBody>
      </p:sp>
      <p:graphicFrame>
        <p:nvGraphicFramePr>
          <p:cNvPr id="181259" name="Object 11"/>
          <p:cNvGraphicFramePr>
            <a:graphicFrameLocks noChangeAspect="1"/>
          </p:cNvGraphicFramePr>
          <p:nvPr/>
        </p:nvGraphicFramePr>
        <p:xfrm>
          <a:off x="2222500" y="3394075"/>
          <a:ext cx="64785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6" name="Equation" r:id="rId3" imgW="2247840" imgH="203040" progId="Equation.DSMT4">
                  <p:embed/>
                </p:oleObj>
              </mc:Choice>
              <mc:Fallback>
                <p:oleObj name="Equation" r:id="rId3" imgW="224784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3394075"/>
                        <a:ext cx="64785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3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5235249"/>
              </p:ext>
            </p:extLst>
          </p:nvPr>
        </p:nvGraphicFramePr>
        <p:xfrm>
          <a:off x="5652992" y="1946084"/>
          <a:ext cx="1079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7" name="Equation" r:id="rId5" imgW="419040" imgH="164880" progId="Equation.DSMT4">
                  <p:embed/>
                </p:oleObj>
              </mc:Choice>
              <mc:Fallback>
                <p:oleObj name="Equation" r:id="rId5" imgW="41904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992" y="1946084"/>
                        <a:ext cx="10795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819150" y="4205288"/>
            <a:ext cx="5303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Det gir </a:t>
            </a:r>
            <a:r>
              <a:rPr lang="nb-NO" altLang="nb-NO" sz="2800">
                <a:solidFill>
                  <a:srgbClr val="CC0000"/>
                </a:solidFill>
              </a:rPr>
              <a:t>addisjonssetningen:</a:t>
            </a:r>
          </a:p>
        </p:txBody>
      </p:sp>
      <p:graphicFrame>
        <p:nvGraphicFramePr>
          <p:cNvPr id="181269" name="Object 21"/>
          <p:cNvGraphicFramePr>
            <a:graphicFrameLocks noChangeAspect="1"/>
          </p:cNvGraphicFramePr>
          <p:nvPr/>
        </p:nvGraphicFramePr>
        <p:xfrm>
          <a:off x="1517650" y="5229225"/>
          <a:ext cx="6477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8" name="Equation" r:id="rId7" imgW="2247840" imgH="203040" progId="Equation.DSMT4">
                  <p:embed/>
                </p:oleObj>
              </mc:Choice>
              <mc:Fallback>
                <p:oleObj name="Equation" r:id="rId7" imgW="224784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5229225"/>
                        <a:ext cx="6477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1285875" y="5013325"/>
            <a:ext cx="7256463" cy="936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allAtOnce"/>
      <p:bldP spid="181257" grpId="0" build="allAtOnce"/>
      <p:bldP spid="181267" grpId="0" build="allAtOnce"/>
      <p:bldP spid="18127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6A676-45D2-4A12-8072-8BC94806B385}" type="slidenum">
              <a:rPr lang="en-US" altLang="nb-NO" sz="1400" i="0"/>
              <a:pPr eaLnBrk="1" hangingPunct="1"/>
              <a:t>43</a:t>
            </a:fld>
            <a:endParaRPr lang="en-US" altLang="nb-NO" sz="1400" i="0"/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876300" y="3235325"/>
            <a:ext cx="38242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819150" y="476250"/>
            <a:ext cx="811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3.5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to terninger</a:t>
            </a:r>
            <a:endParaRPr lang="nb-NO" altLang="nb-NO" sz="2800" i="0" dirty="0">
              <a:solidFill>
                <a:srgbClr val="000099"/>
              </a:solidFill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339850" y="2622550"/>
            <a:ext cx="5694363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800" i="0"/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 rot="1544270">
            <a:off x="830263" y="3714750"/>
            <a:ext cx="6327775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788988" y="2405063"/>
            <a:ext cx="6084887" cy="30257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82287" name="AutoShape 15"/>
          <p:cNvSpPr>
            <a:spLocks/>
          </p:cNvSpPr>
          <p:nvPr/>
        </p:nvSpPr>
        <p:spPr bwMode="auto">
          <a:xfrm>
            <a:off x="949325" y="2603500"/>
            <a:ext cx="4992688" cy="433388"/>
          </a:xfrm>
          <a:prstGeom prst="leftBracket">
            <a:avLst>
              <a:gd name="adj" fmla="val 8333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82288" name="AutoShape 16"/>
          <p:cNvSpPr>
            <a:spLocks/>
          </p:cNvSpPr>
          <p:nvPr/>
        </p:nvSpPr>
        <p:spPr bwMode="auto">
          <a:xfrm rot="5400000">
            <a:off x="5151438" y="3802063"/>
            <a:ext cx="2232025" cy="701675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>
            <a:off x="5916613" y="2603500"/>
            <a:ext cx="7016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2292" name="Line 20"/>
          <p:cNvSpPr>
            <a:spLocks noChangeShapeType="1"/>
          </p:cNvSpPr>
          <p:nvPr/>
        </p:nvSpPr>
        <p:spPr bwMode="auto">
          <a:xfrm>
            <a:off x="6618288" y="2603500"/>
            <a:ext cx="0" cy="5762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82293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7381875" y="2374900"/>
          <a:ext cx="15636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8" name="Equation" r:id="rId3" imgW="647640" imgH="317160" progId="Equation.DSMT4">
                  <p:embed/>
                </p:oleObj>
              </mc:Choice>
              <mc:Fallback>
                <p:oleObj name="Equation" r:id="rId3" imgW="647640" imgH="3171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5" y="2374900"/>
                        <a:ext cx="15636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96" name="Object 24"/>
          <p:cNvGraphicFramePr>
            <a:graphicFrameLocks noChangeAspect="1"/>
          </p:cNvGraphicFramePr>
          <p:nvPr/>
        </p:nvGraphicFramePr>
        <p:xfrm>
          <a:off x="7435850" y="3309938"/>
          <a:ext cx="156368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9" name="Equation" r:id="rId5" imgW="647640" imgH="317160" progId="Equation.DSMT4">
                  <p:embed/>
                </p:oleObj>
              </mc:Choice>
              <mc:Fallback>
                <p:oleObj name="Equation" r:id="rId5" imgW="647640" imgH="3171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3309938"/>
                        <a:ext cx="1563688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97" name="Object 25"/>
          <p:cNvGraphicFramePr>
            <a:graphicFrameLocks noChangeAspect="1"/>
          </p:cNvGraphicFramePr>
          <p:nvPr/>
        </p:nvGraphicFramePr>
        <p:xfrm>
          <a:off x="7335838" y="4246563"/>
          <a:ext cx="22082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0" name="Equation" r:id="rId7" imgW="914400" imgH="317160" progId="Equation.DSMT4">
                  <p:embed/>
                </p:oleObj>
              </mc:Choice>
              <mc:Fallback>
                <p:oleObj name="Equation" r:id="rId7" imgW="914400" imgH="3171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838" y="4246563"/>
                        <a:ext cx="22082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98" name="Object 26"/>
          <p:cNvGraphicFramePr>
            <a:graphicFrameLocks noChangeAspect="1"/>
          </p:cNvGraphicFramePr>
          <p:nvPr/>
        </p:nvGraphicFramePr>
        <p:xfrm>
          <a:off x="1476375" y="5718175"/>
          <a:ext cx="43878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1" name="Equation" r:id="rId9" imgW="1726920" imgH="317160" progId="Equation.DSMT4">
                  <p:embed/>
                </p:oleObj>
              </mc:Choice>
              <mc:Fallback>
                <p:oleObj name="Equation" r:id="rId9" imgW="1726920" imgH="3171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718175"/>
                        <a:ext cx="43878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819150" y="1125538"/>
            <a:ext cx="8112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	A =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«sum </a:t>
            </a:r>
            <a:r>
              <a:rPr lang="nb-NO" altLang="nb-NO" sz="2800" i="0" dirty="0">
                <a:solidFill>
                  <a:srgbClr val="CC0000"/>
                </a:solidFill>
              </a:rPr>
              <a:t>øyne lik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sju»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	</a:t>
            </a:r>
            <a:r>
              <a:rPr lang="nb-NO" altLang="nb-NO" sz="2800" dirty="0">
                <a:solidFill>
                  <a:srgbClr val="000099"/>
                </a:solidFill>
              </a:rPr>
              <a:t>B</a:t>
            </a:r>
            <a:r>
              <a:rPr lang="nb-NO" altLang="nb-NO" sz="2800" i="0" dirty="0">
                <a:solidFill>
                  <a:srgbClr val="000099"/>
                </a:solidFill>
              </a:rPr>
              <a:t> =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«minst </a:t>
            </a:r>
            <a:r>
              <a:rPr lang="nb-NO" altLang="nb-NO" sz="2800" i="0" dirty="0">
                <a:solidFill>
                  <a:srgbClr val="000099"/>
                </a:solidFill>
              </a:rPr>
              <a:t>én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sekser»</a:t>
            </a:r>
            <a:endParaRPr lang="nb-NO" altLang="nb-NO" sz="2800" i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allAtOnce"/>
      <p:bldP spid="182278" grpId="0" build="allAtOnce"/>
      <p:bldP spid="182279" grpId="0" animBg="1"/>
      <p:bldP spid="182281" grpId="0" animBg="1"/>
      <p:bldP spid="182287" grpId="0" animBg="1"/>
      <p:bldP spid="182288" grpId="0" animBg="1"/>
      <p:bldP spid="182291" grpId="0" animBg="1"/>
      <p:bldP spid="182292" grpId="0" animBg="1"/>
      <p:bldP spid="182299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8E2F7-F4A7-4B21-ACBF-3EE9AF397645}" type="slidenum">
              <a:rPr lang="en-US" altLang="nb-NO" sz="1400" i="0"/>
              <a:pPr eaLnBrk="1" hangingPunct="1"/>
              <a:t>44</a:t>
            </a:fld>
            <a:endParaRPr lang="en-US" altLang="nb-NO" sz="1400" i="0"/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19150" y="476250"/>
            <a:ext cx="81121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3.6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I en klasse er det 25 elever</a:t>
            </a:r>
          </a:p>
          <a:p>
            <a:pPr eaLnBrk="1" hangingPunct="1"/>
            <a:r>
              <a:rPr lang="nb-NO" altLang="nb-NO" sz="2800" i="0" dirty="0"/>
              <a:t>10 elever har fransk (F), 12 elever har tysk (T) og 4 elever har begge fagene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É</a:t>
            </a:r>
            <a:r>
              <a:rPr lang="nb-NO" altLang="nb-NO" sz="2800" i="0" dirty="0" smtClean="0"/>
              <a:t>n </a:t>
            </a:r>
            <a:r>
              <a:rPr lang="nb-NO" altLang="nb-NO" sz="2800" i="0" dirty="0"/>
              <a:t>elev trekkes tilfeldig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Hva er sannsynligheten for at eleven har minst ett av fagene?</a:t>
            </a:r>
            <a:endParaRPr lang="nb-NO" altLang="nb-NO" sz="2800" i="0" dirty="0">
              <a:solidFill>
                <a:srgbClr val="000099"/>
              </a:solidFill>
            </a:endParaRPr>
          </a:p>
        </p:txBody>
      </p:sp>
      <p:graphicFrame>
        <p:nvGraphicFramePr>
          <p:cNvPr id="185359" name="Object 15"/>
          <p:cNvGraphicFramePr>
            <a:graphicFrameLocks noChangeAspect="1"/>
          </p:cNvGraphicFramePr>
          <p:nvPr/>
        </p:nvGraphicFramePr>
        <p:xfrm>
          <a:off x="1489075" y="5229225"/>
          <a:ext cx="5124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4" name="Equation" r:id="rId3" imgW="1739880" imgH="317160" progId="Equation.DSMT4">
                  <p:embed/>
                </p:oleObj>
              </mc:Choice>
              <mc:Fallback>
                <p:oleObj name="Equation" r:id="rId3" imgW="1739880" imgH="317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5229225"/>
                        <a:ext cx="5124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2" name="Object 18"/>
          <p:cNvGraphicFramePr>
            <a:graphicFrameLocks noChangeAspect="1"/>
          </p:cNvGraphicFramePr>
          <p:nvPr/>
        </p:nvGraphicFramePr>
        <p:xfrm>
          <a:off x="1200150" y="3644900"/>
          <a:ext cx="16779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5" name="Equation" r:id="rId5" imgW="660240" imgH="317160" progId="Equation.DSMT4">
                  <p:embed/>
                </p:oleObj>
              </mc:Choice>
              <mc:Fallback>
                <p:oleObj name="Equation" r:id="rId5" imgW="660240" imgH="3171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3644900"/>
                        <a:ext cx="16779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3460750" y="3644900"/>
          <a:ext cx="16446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6" name="Equation" r:id="rId7" imgW="647640" imgH="317160" progId="Equation.DSMT4">
                  <p:embed/>
                </p:oleObj>
              </mc:Choice>
              <mc:Fallback>
                <p:oleObj name="Equation" r:id="rId7" imgW="647640" imgH="3171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3644900"/>
                        <a:ext cx="16446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4" name="Object 20"/>
          <p:cNvGraphicFramePr>
            <a:graphicFrameLocks noChangeAspect="1"/>
          </p:cNvGraphicFramePr>
          <p:nvPr/>
        </p:nvGraphicFramePr>
        <p:xfrm>
          <a:off x="5621338" y="3644900"/>
          <a:ext cx="23542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7" name="Equation" r:id="rId9" imgW="927000" imgH="317160" progId="Equation.DSMT4">
                  <p:embed/>
                </p:oleObj>
              </mc:Choice>
              <mc:Fallback>
                <p:oleObj name="Equation" r:id="rId9" imgW="927000" imgH="317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3644900"/>
                        <a:ext cx="235426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1130300" y="4508500"/>
            <a:ext cx="546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Addisjonssetningen gir</a:t>
            </a:r>
            <a:endParaRPr lang="en-US" altLang="nb-NO" sz="2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build="allAtOnce"/>
      <p:bldP spid="1853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0DA49-F014-40CB-BC96-1426FFA78EAC}" type="slidenum">
              <a:rPr lang="en-US" altLang="nb-NO" sz="1400" i="0"/>
              <a:pPr eaLnBrk="1" hangingPunct="1"/>
              <a:t>45</a:t>
            </a:fld>
            <a:endParaRPr lang="en-US" altLang="nb-NO" sz="1400" i="0"/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819150" y="476250"/>
            <a:ext cx="8112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Kast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 og la </a:t>
            </a:r>
            <a:r>
              <a:rPr lang="nb-NO" altLang="nb-NO" sz="2800" dirty="0"/>
              <a:t>A </a:t>
            </a:r>
            <a:r>
              <a:rPr lang="nb-NO" altLang="nb-NO" sz="2800" i="0" dirty="0"/>
              <a:t>= {5, 6} og </a:t>
            </a:r>
            <a:r>
              <a:rPr lang="nb-NO" altLang="nb-NO" sz="2800" dirty="0"/>
              <a:t>B </a:t>
            </a:r>
            <a:r>
              <a:rPr lang="nb-NO" altLang="nb-NO" sz="2800" i="0" dirty="0"/>
              <a:t>= {1, 4} 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Det er ingen utfall i </a:t>
            </a:r>
          </a:p>
        </p:txBody>
      </p:sp>
      <p:graphicFrame>
        <p:nvGraphicFramePr>
          <p:cNvPr id="186377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2207994"/>
              </p:ext>
            </p:extLst>
          </p:nvPr>
        </p:nvGraphicFramePr>
        <p:xfrm>
          <a:off x="4094963" y="1087438"/>
          <a:ext cx="10080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3" name="Equation" r:id="rId3" imgW="419040" imgH="164880" progId="Equation.DSMT4">
                  <p:embed/>
                </p:oleObj>
              </mc:Choice>
              <mc:Fallback>
                <p:oleObj name="Equation" r:id="rId3" imgW="419040" imgH="164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963" y="1087438"/>
                        <a:ext cx="10080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819150" y="1557338"/>
            <a:ext cx="8112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           er en </a:t>
            </a:r>
            <a:r>
              <a:rPr lang="nb-NO" altLang="nb-NO" sz="2800" dirty="0">
                <a:solidFill>
                  <a:srgbClr val="CC0000"/>
                </a:solidFill>
              </a:rPr>
              <a:t>umulig </a:t>
            </a:r>
            <a:r>
              <a:rPr lang="nb-NO" altLang="nb-NO" sz="2800" dirty="0" smtClean="0">
                <a:solidFill>
                  <a:srgbClr val="CC0000"/>
                </a:solidFill>
              </a:rPr>
              <a:t>hendelse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A </a:t>
            </a:r>
            <a:r>
              <a:rPr lang="nb-NO" altLang="nb-NO" sz="2800" i="0" dirty="0"/>
              <a:t>og </a:t>
            </a:r>
            <a:r>
              <a:rPr lang="nb-NO" altLang="nb-NO" sz="2800" dirty="0"/>
              <a:t>B </a:t>
            </a:r>
            <a:r>
              <a:rPr lang="nb-NO" altLang="nb-NO" sz="2800" i="0" dirty="0"/>
              <a:t>er </a:t>
            </a:r>
            <a:r>
              <a:rPr lang="nb-NO" altLang="nb-NO" sz="2800" dirty="0">
                <a:solidFill>
                  <a:srgbClr val="CC0000"/>
                </a:solidFill>
              </a:rPr>
              <a:t>disjunkte</a:t>
            </a:r>
            <a:r>
              <a:rPr lang="nb-NO" altLang="nb-NO" sz="2800" i="0" dirty="0"/>
              <a:t> </a:t>
            </a:r>
            <a:r>
              <a:rPr lang="nb-NO" altLang="nb-NO" sz="2800" i="0" dirty="0" smtClean="0"/>
              <a:t>hendelser </a:t>
            </a:r>
            <a:endParaRPr lang="nb-NO" altLang="nb-NO" sz="2800" i="0" dirty="0"/>
          </a:p>
        </p:txBody>
      </p:sp>
      <p:graphicFrame>
        <p:nvGraphicFramePr>
          <p:cNvPr id="186381" name="Object 13"/>
          <p:cNvGraphicFramePr>
            <a:graphicFrameLocks noChangeAspect="1"/>
          </p:cNvGraphicFramePr>
          <p:nvPr/>
        </p:nvGraphicFramePr>
        <p:xfrm>
          <a:off x="938213" y="1592263"/>
          <a:ext cx="10080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4" name="Equation" r:id="rId5" imgW="419040" imgH="164880" progId="Equation.DSMT4">
                  <p:embed/>
                </p:oleObj>
              </mc:Choice>
              <mc:Fallback>
                <p:oleObj name="Equation" r:id="rId5" imgW="419040" imgH="164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1592263"/>
                        <a:ext cx="10080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1833563" y="3854450"/>
            <a:ext cx="4681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898525" y="2781300"/>
            <a:ext cx="8266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Addisjonssetningen for disjunkte </a:t>
            </a:r>
            <a:r>
              <a:rPr lang="nb-NO" altLang="nb-NO" sz="2800" i="0" dirty="0" smtClean="0"/>
              <a:t>hendelser:</a:t>
            </a:r>
            <a:endParaRPr lang="nb-NO" altLang="nb-NO" sz="2800" dirty="0">
              <a:solidFill>
                <a:srgbClr val="CC0000"/>
              </a:solidFill>
            </a:endParaRPr>
          </a:p>
        </p:txBody>
      </p:sp>
      <p:graphicFrame>
        <p:nvGraphicFramePr>
          <p:cNvPr id="186384" name="Object 16"/>
          <p:cNvGraphicFramePr>
            <a:graphicFrameLocks noChangeAspect="1"/>
          </p:cNvGraphicFramePr>
          <p:nvPr/>
        </p:nvGraphicFramePr>
        <p:xfrm>
          <a:off x="1520825" y="3575050"/>
          <a:ext cx="4427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" name="Equation" r:id="rId6" imgW="1536480" imgH="203040" progId="Equation.DSMT4">
                  <p:embed/>
                </p:oleObj>
              </mc:Choice>
              <mc:Fallback>
                <p:oleObj name="Equation" r:id="rId6" imgW="153648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3575050"/>
                        <a:ext cx="44275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85" name="Rectangle 17"/>
          <p:cNvSpPr>
            <a:spLocks noChangeArrowheads="1"/>
          </p:cNvSpPr>
          <p:nvPr/>
        </p:nvSpPr>
        <p:spPr bwMode="auto">
          <a:xfrm>
            <a:off x="1285875" y="3429000"/>
            <a:ext cx="5070475" cy="72072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974725" y="4570413"/>
            <a:ext cx="8267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Addisjonssetningen gjelder også for flere disjunkte </a:t>
            </a:r>
            <a:r>
              <a:rPr lang="nb-NO" altLang="nb-NO" sz="2800" i="0" dirty="0" smtClean="0"/>
              <a:t>hendelser. </a:t>
            </a:r>
            <a:r>
              <a:rPr lang="nb-NO" altLang="nb-NO" sz="2800" i="0" dirty="0"/>
              <a:t>For eksempel:</a:t>
            </a:r>
            <a:endParaRPr lang="nb-NO" altLang="nb-NO" sz="2800" dirty="0">
              <a:solidFill>
                <a:srgbClr val="CC0000"/>
              </a:solidFill>
            </a:endParaRPr>
          </a:p>
        </p:txBody>
      </p:sp>
      <p:graphicFrame>
        <p:nvGraphicFramePr>
          <p:cNvPr id="186388" name="Object 20"/>
          <p:cNvGraphicFramePr>
            <a:graphicFrameLocks noChangeAspect="1"/>
          </p:cNvGraphicFramePr>
          <p:nvPr/>
        </p:nvGraphicFramePr>
        <p:xfrm>
          <a:off x="1520825" y="5876925"/>
          <a:ext cx="6515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6" name="Equation" r:id="rId8" imgW="2260440" imgH="203040" progId="Equation.DSMT4">
                  <p:embed/>
                </p:oleObj>
              </mc:Choice>
              <mc:Fallback>
                <p:oleObj name="Equation" r:id="rId8" imgW="226044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876925"/>
                        <a:ext cx="65151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1209675" y="5732463"/>
            <a:ext cx="7254875" cy="7207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allAtOnce"/>
      <p:bldP spid="186380" grpId="0" build="allAtOnce"/>
      <p:bldP spid="186383" grpId="0" build="allAtOnce"/>
      <p:bldP spid="186385" grpId="0" animBg="1"/>
      <p:bldP spid="186387" grpId="0" build="allAtOnce"/>
      <p:bldP spid="1863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C5D4A9-C007-4661-BEA3-877105ED31C0}" type="slidenum">
              <a:rPr lang="en-US" altLang="nb-NO" sz="1400" i="0"/>
              <a:pPr eaLnBrk="1" hangingPunct="1"/>
              <a:t>46</a:t>
            </a:fld>
            <a:endParaRPr lang="en-US" altLang="nb-NO" sz="1400" i="0"/>
          </a:p>
        </p:txBody>
      </p:sp>
      <p:sp>
        <p:nvSpPr>
          <p:cNvPr id="276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54" y="260350"/>
            <a:ext cx="7567612" cy="1000125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Komplementære hendelser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285875" y="1587500"/>
            <a:ext cx="795813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La </a:t>
            </a:r>
            <a:r>
              <a:rPr lang="nb-NO" altLang="nb-NO" sz="2800" dirty="0"/>
              <a:t>A</a:t>
            </a:r>
            <a:r>
              <a:rPr lang="nb-NO" altLang="nb-NO" sz="2800" i="0" dirty="0"/>
              <a:t> være en </a:t>
            </a:r>
            <a:r>
              <a:rPr lang="nb-NO" altLang="nb-NO" sz="2800" i="0" dirty="0" smtClean="0"/>
              <a:t>hendelser </a:t>
            </a:r>
            <a:r>
              <a:rPr lang="nb-NO" altLang="nb-NO" sz="2800" i="0" dirty="0"/>
              <a:t>ved et forsøk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Det at </a:t>
            </a:r>
            <a:r>
              <a:rPr lang="nb-NO" altLang="nb-NO" sz="2800" dirty="0"/>
              <a:t>A</a:t>
            </a:r>
            <a:r>
              <a:rPr lang="nb-NO" altLang="nb-NO" sz="2800" i="0" dirty="0"/>
              <a:t> </a:t>
            </a:r>
            <a:r>
              <a:rPr lang="nb-NO" altLang="nb-NO" sz="2800" dirty="0"/>
              <a:t>ikke</a:t>
            </a:r>
            <a:r>
              <a:rPr lang="nb-NO" altLang="nb-NO" sz="2800" i="0" dirty="0"/>
              <a:t> inntreffer er en </a:t>
            </a:r>
            <a:r>
              <a:rPr lang="nb-NO" altLang="nb-NO" sz="2800" i="0" dirty="0" smtClean="0"/>
              <a:t>hendelse </a:t>
            </a:r>
            <a:r>
              <a:rPr lang="nb-NO" altLang="nb-NO" sz="2800" i="0" dirty="0"/>
              <a:t>vi kaller </a:t>
            </a:r>
            <a:r>
              <a:rPr lang="nb-NO" altLang="nb-NO" sz="2800" i="0" dirty="0" smtClean="0"/>
              <a:t>«ikke </a:t>
            </a:r>
            <a:r>
              <a:rPr lang="nb-NO" altLang="nb-NO" sz="2800" dirty="0" smtClean="0"/>
              <a:t>A</a:t>
            </a:r>
            <a:r>
              <a:rPr lang="nb-NO" altLang="nb-NO" sz="2800" i="0" dirty="0" smtClean="0"/>
              <a:t>» </a:t>
            </a:r>
            <a:r>
              <a:rPr lang="nb-NO" altLang="nb-NO" sz="2800" i="0" dirty="0"/>
              <a:t>og skriver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 og      er </a:t>
            </a:r>
            <a:r>
              <a:rPr lang="nb-NO" altLang="nb-NO" sz="2800" dirty="0">
                <a:solidFill>
                  <a:srgbClr val="CC0000"/>
                </a:solidFill>
              </a:rPr>
              <a:t>komplementære</a:t>
            </a:r>
            <a:r>
              <a:rPr lang="nb-NO" altLang="nb-NO" sz="2800" dirty="0"/>
              <a:t> </a:t>
            </a:r>
            <a:r>
              <a:rPr lang="nb-NO" altLang="nb-NO" sz="2800" i="0" dirty="0" smtClean="0"/>
              <a:t>hendelser</a:t>
            </a:r>
            <a:endParaRPr lang="nb-NO" altLang="nb-NO" sz="2800" i="0" dirty="0"/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84675" y="2659063"/>
          <a:ext cx="3857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" name="Equation" r:id="rId3" imgW="152280" imgH="190440" progId="Equation.DSMT4">
                  <p:embed/>
                </p:oleObj>
              </mc:Choice>
              <mc:Fallback>
                <p:oleObj name="Equation" r:id="rId3" imgW="15228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2659063"/>
                        <a:ext cx="3857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3079750" y="4308475"/>
            <a:ext cx="3043238" cy="12239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187411" name="Object 19"/>
          <p:cNvGraphicFramePr>
            <a:graphicFrameLocks noChangeAspect="1"/>
          </p:cNvGraphicFramePr>
          <p:nvPr/>
        </p:nvGraphicFramePr>
        <p:xfrm>
          <a:off x="2306638" y="3357563"/>
          <a:ext cx="3857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" name="Equation" r:id="rId5" imgW="152280" imgH="190440" progId="Equation.DSMT4">
                  <p:embed/>
                </p:oleObj>
              </mc:Choice>
              <mc:Fallback>
                <p:oleObj name="Equation" r:id="rId5" imgW="15228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357563"/>
                        <a:ext cx="3857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16" name="Freeform 24"/>
          <p:cNvSpPr>
            <a:spLocks/>
          </p:cNvSpPr>
          <p:nvPr/>
        </p:nvSpPr>
        <p:spPr bwMode="auto">
          <a:xfrm>
            <a:off x="4132263" y="4308475"/>
            <a:ext cx="663575" cy="1223963"/>
          </a:xfrm>
          <a:custGeom>
            <a:avLst/>
            <a:gdLst>
              <a:gd name="T0" fmla="*/ 602887137 w 386"/>
              <a:gd name="T1" fmla="*/ 0 h 771"/>
              <a:gd name="T2" fmla="*/ 67971746 w 386"/>
              <a:gd name="T3" fmla="*/ 798890597 h 771"/>
              <a:gd name="T4" fmla="*/ 1007765962 w 386"/>
              <a:gd name="T5" fmla="*/ 1370965523 h 771"/>
              <a:gd name="T6" fmla="*/ 871820590 w 386"/>
              <a:gd name="T7" fmla="*/ 1943042235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771"/>
              <a:gd name="T14" fmla="*/ 386 w 386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771">
                <a:moveTo>
                  <a:pt x="204" y="0"/>
                </a:moveTo>
                <a:cubicBezTo>
                  <a:pt x="102" y="113"/>
                  <a:pt x="0" y="226"/>
                  <a:pt x="23" y="317"/>
                </a:cubicBezTo>
                <a:cubicBezTo>
                  <a:pt x="46" y="408"/>
                  <a:pt x="296" y="468"/>
                  <a:pt x="341" y="544"/>
                </a:cubicBezTo>
                <a:cubicBezTo>
                  <a:pt x="386" y="620"/>
                  <a:pt x="303" y="733"/>
                  <a:pt x="295" y="771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3390900" y="4667250"/>
            <a:ext cx="781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/>
              <a:t>A</a:t>
            </a:r>
            <a:endParaRPr lang="en-US" altLang="nb-NO" sz="2800"/>
          </a:p>
        </p:txBody>
      </p:sp>
      <p:graphicFrame>
        <p:nvGraphicFramePr>
          <p:cNvPr id="187418" name="Object 26"/>
          <p:cNvGraphicFramePr>
            <a:graphicFrameLocks noChangeAspect="1"/>
          </p:cNvGraphicFramePr>
          <p:nvPr/>
        </p:nvGraphicFramePr>
        <p:xfrm>
          <a:off x="5095875" y="4618038"/>
          <a:ext cx="3857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5" name="Equation" r:id="rId6" imgW="152280" imgH="190440" progId="Equation.DSMT4">
                  <p:embed/>
                </p:oleObj>
              </mc:Choice>
              <mc:Fallback>
                <p:oleObj name="Equation" r:id="rId6" imgW="152280" imgH="1904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618038"/>
                        <a:ext cx="3857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1443038" y="5934075"/>
            <a:ext cx="6396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/>
              <a:t>Merk at</a:t>
            </a:r>
            <a:r>
              <a:rPr lang="nb-NO" altLang="nb-NO" sz="2800"/>
              <a:t> A</a:t>
            </a:r>
            <a:r>
              <a:rPr lang="nb-NO" altLang="nb-NO" sz="2800" i="0"/>
              <a:t>  og      er </a:t>
            </a:r>
            <a:r>
              <a:rPr lang="nb-NO" altLang="nb-NO" sz="2800"/>
              <a:t>disjunkte</a:t>
            </a:r>
          </a:p>
        </p:txBody>
      </p:sp>
      <p:graphicFrame>
        <p:nvGraphicFramePr>
          <p:cNvPr id="187423" name="Object 31"/>
          <p:cNvGraphicFramePr>
            <a:graphicFrameLocks noChangeAspect="1"/>
          </p:cNvGraphicFramePr>
          <p:nvPr/>
        </p:nvGraphicFramePr>
        <p:xfrm>
          <a:off x="3751263" y="5910263"/>
          <a:ext cx="377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6" name="Equation" r:id="rId7" imgW="152280" imgH="190440" progId="Equation.DSMT4">
                  <p:embed/>
                </p:oleObj>
              </mc:Choice>
              <mc:Fallback>
                <p:oleObj name="Equation" r:id="rId7" imgW="152280" imgH="1904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5910263"/>
                        <a:ext cx="377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build="allAtOnce"/>
      <p:bldP spid="187406" grpId="0" animBg="1"/>
      <p:bldP spid="187416" grpId="0" animBg="1"/>
      <p:bldP spid="187417" grpId="0"/>
      <p:bldP spid="187421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049289-45A6-4220-8A99-D9FA72D18F47}" type="slidenum">
              <a:rPr lang="en-US" altLang="nb-NO" sz="1400" i="0"/>
              <a:pPr eaLnBrk="1" hangingPunct="1"/>
              <a:t>47</a:t>
            </a:fld>
            <a:endParaRPr lang="en-US" altLang="nb-NO" sz="1400" i="0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1209675" y="620713"/>
            <a:ext cx="81121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3.7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é</a:t>
            </a:r>
            <a:r>
              <a:rPr lang="nb-NO" altLang="nb-NO" sz="2800" i="0" dirty="0" smtClean="0"/>
              <a:t>n </a:t>
            </a:r>
            <a:r>
              <a:rPr lang="nb-NO" altLang="nb-NO" sz="2800" i="0" dirty="0"/>
              <a:t>terning og la </a:t>
            </a:r>
            <a:r>
              <a:rPr lang="nb-NO" altLang="nb-NO" sz="2800" dirty="0"/>
              <a:t>A </a:t>
            </a:r>
            <a:r>
              <a:rPr lang="nb-NO" altLang="nb-NO" sz="2800" i="0" dirty="0"/>
              <a:t>= {5, 6}</a:t>
            </a:r>
          </a:p>
          <a:p>
            <a:pPr eaLnBrk="1" hangingPunct="1">
              <a:spcBef>
                <a:spcPct val="10000"/>
              </a:spcBef>
            </a:pPr>
            <a:r>
              <a:rPr lang="nb-NO" altLang="nb-NO" sz="2800" i="0" dirty="0"/>
              <a:t>Da er      = {1, 2, 3, 4}</a:t>
            </a:r>
          </a:p>
        </p:txBody>
      </p:sp>
      <p:graphicFrame>
        <p:nvGraphicFramePr>
          <p:cNvPr id="188425" name="Object 9"/>
          <p:cNvGraphicFramePr>
            <a:graphicFrameLocks noChangeAspect="1"/>
          </p:cNvGraphicFramePr>
          <p:nvPr/>
        </p:nvGraphicFramePr>
        <p:xfrm>
          <a:off x="2366963" y="1054100"/>
          <a:ext cx="3857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6" name="Equation" r:id="rId3" imgW="152280" imgH="190440" progId="Equation.DSMT4">
                  <p:embed/>
                </p:oleObj>
              </mc:Choice>
              <mc:Fallback>
                <p:oleObj name="Equation" r:id="rId3" imgW="15228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1054100"/>
                        <a:ext cx="3857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2" name="Text Box 16"/>
          <p:cNvSpPr txBox="1">
            <a:spLocks noChangeArrowheads="1"/>
          </p:cNvSpPr>
          <p:nvPr/>
        </p:nvSpPr>
        <p:spPr bwMode="auto">
          <a:xfrm>
            <a:off x="1209675" y="1773238"/>
            <a:ext cx="7253288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I eksemplet er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/>
              <a:t>A</a:t>
            </a:r>
            <a:r>
              <a:rPr lang="nb-NO" altLang="nb-NO" sz="2800" i="0" dirty="0"/>
              <a:t>) = 2/6 og </a:t>
            </a:r>
            <a:r>
              <a:rPr lang="nb-NO" altLang="nb-NO" sz="2800" dirty="0"/>
              <a:t>P</a:t>
            </a:r>
            <a:r>
              <a:rPr lang="nb-NO" altLang="nb-NO" sz="2800" i="0" dirty="0"/>
              <a:t>( </a:t>
            </a:r>
            <a:r>
              <a:rPr lang="nb-NO" altLang="nb-NO" sz="2800" dirty="0"/>
              <a:t>  </a:t>
            </a:r>
            <a:r>
              <a:rPr lang="nb-NO" altLang="nb-NO" sz="2800" i="0" dirty="0"/>
              <a:t>) = 4/6</a:t>
            </a:r>
            <a:r>
              <a:rPr lang="nb-NO" altLang="nb-NO" i="0" dirty="0"/>
              <a:t> 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Merk at summen er lik én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Det kommer av at alle utfall enten er med i </a:t>
            </a:r>
            <a:r>
              <a:rPr lang="nb-NO" altLang="nb-NO" sz="2800" dirty="0"/>
              <a:t>A</a:t>
            </a:r>
            <a:r>
              <a:rPr lang="nb-NO" altLang="nb-NO" sz="2800" i="0" dirty="0"/>
              <a:t> eller i        og at summen av alle </a:t>
            </a:r>
            <a:r>
              <a:rPr lang="nb-NO" altLang="nb-NO" sz="2800" i="0" dirty="0" err="1"/>
              <a:t>sannsynilighetene</a:t>
            </a:r>
            <a:r>
              <a:rPr lang="nb-NO" altLang="nb-NO" sz="2800" i="0" dirty="0"/>
              <a:t> er lik én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800" i="0" dirty="0"/>
              <a:t>Har derfor generelt at</a:t>
            </a:r>
          </a:p>
        </p:txBody>
      </p:sp>
      <p:graphicFrame>
        <p:nvGraphicFramePr>
          <p:cNvPr id="188433" name="Object 17"/>
          <p:cNvGraphicFramePr>
            <a:graphicFrameLocks noChangeAspect="1"/>
          </p:cNvGraphicFramePr>
          <p:nvPr/>
        </p:nvGraphicFramePr>
        <p:xfrm>
          <a:off x="6146800" y="1787525"/>
          <a:ext cx="3857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7" name="Equation" r:id="rId5" imgW="152280" imgH="190440" progId="Equation.DSMT4">
                  <p:embed/>
                </p:oleObj>
              </mc:Choice>
              <mc:Fallback>
                <p:oleObj name="Equation" r:id="rId5" imgW="15228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787525"/>
                        <a:ext cx="3857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4" name="Object 18"/>
          <p:cNvGraphicFramePr>
            <a:graphicFrameLocks noChangeAspect="1"/>
          </p:cNvGraphicFramePr>
          <p:nvPr/>
        </p:nvGraphicFramePr>
        <p:xfrm>
          <a:off x="2390775" y="3429000"/>
          <a:ext cx="3857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8" name="Equation" r:id="rId6" imgW="152280" imgH="190440" progId="Equation.DSMT4">
                  <p:embed/>
                </p:oleObj>
              </mc:Choice>
              <mc:Fallback>
                <p:oleObj name="Equation" r:id="rId6" imgW="152280" imgH="1904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3429000"/>
                        <a:ext cx="3857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62405"/>
              </p:ext>
            </p:extLst>
          </p:nvPr>
        </p:nvGraphicFramePr>
        <p:xfrm>
          <a:off x="2681670" y="5429728"/>
          <a:ext cx="27019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9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670" y="5429728"/>
                        <a:ext cx="27019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8" name="Rectangle 22"/>
          <p:cNvSpPr>
            <a:spLocks noChangeArrowheads="1"/>
          </p:cNvSpPr>
          <p:nvPr/>
        </p:nvSpPr>
        <p:spPr bwMode="auto">
          <a:xfrm>
            <a:off x="1987550" y="5373688"/>
            <a:ext cx="3979863" cy="7207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4" grpId="0" build="allAtOnce"/>
      <p:bldP spid="188432" grpId="0" build="allAtOnce"/>
      <p:bldP spid="1884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CA2E66-88B4-49ED-B2EE-376EE7987CCD}" type="slidenum">
              <a:rPr lang="en-US" altLang="nb-NO" sz="1400" i="0"/>
              <a:pPr eaLnBrk="1" hangingPunct="1"/>
              <a:t>48</a:t>
            </a:fld>
            <a:endParaRPr lang="en-US" altLang="nb-NO" sz="1400" i="0"/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508000" y="146493"/>
            <a:ext cx="87360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3.8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Trekker fire kort fra en kortstokk.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Hva er sannsynligheten for at vi får </a:t>
            </a:r>
            <a:r>
              <a:rPr lang="nb-NO" altLang="nb-NO" sz="2800" dirty="0"/>
              <a:t>minst</a:t>
            </a:r>
            <a:r>
              <a:rPr lang="nb-NO" altLang="nb-NO" sz="2800" i="0" dirty="0"/>
              <a:t>  to kort i samme farge?</a:t>
            </a:r>
          </a:p>
        </p:txBody>
      </p:sp>
      <p:sp>
        <p:nvSpPr>
          <p:cNvPr id="29704" name="Text Box 4"/>
          <p:cNvSpPr txBox="1">
            <a:spLocks noChangeArrowheads="1"/>
          </p:cNvSpPr>
          <p:nvPr/>
        </p:nvSpPr>
        <p:spPr bwMode="auto">
          <a:xfrm>
            <a:off x="2298700" y="5222875"/>
            <a:ext cx="4681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85788" y="1747826"/>
            <a:ext cx="4681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kan få minst to kort i samme farge på flere måter </a:t>
            </a:r>
          </a:p>
        </p:txBody>
      </p:sp>
      <p:pic>
        <p:nvPicPr>
          <p:cNvPr id="190470" name="Picture 6" descr="hjerter-knek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66575">
            <a:off x="5916613" y="1726054"/>
            <a:ext cx="1265237" cy="1825625"/>
          </a:xfrm>
          <a:noFill/>
        </p:spPr>
      </p:pic>
      <p:pic>
        <p:nvPicPr>
          <p:cNvPr id="190471" name="Picture 7" descr="spar-es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67847">
            <a:off x="6562725" y="1510154"/>
            <a:ext cx="1243013" cy="1800225"/>
          </a:xfrm>
          <a:noFill/>
        </p:spPr>
      </p:pic>
      <p:pic>
        <p:nvPicPr>
          <p:cNvPr id="190472" name="Picture 8" descr="klover-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038">
            <a:off x="7024688" y="1621279"/>
            <a:ext cx="131921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0474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327150" y="5013325"/>
          <a:ext cx="47815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" name="Equation" r:id="rId6" imgW="1930320" imgH="203040" progId="Equation.DSMT4">
                  <p:embed/>
                </p:oleObj>
              </mc:Choice>
              <mc:Fallback>
                <p:oleObj name="Equation" r:id="rId6" imgW="19303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5013325"/>
                        <a:ext cx="47815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585788" y="2782425"/>
            <a:ext cx="46815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 smtClean="0"/>
              <a:t>Tungvint </a:t>
            </a:r>
            <a:r>
              <a:rPr lang="nb-NO" altLang="nb-NO" sz="2800" i="0" dirty="0"/>
              <a:t>å regne ut sannsynlighetene for alle disse og så summere  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596674" y="4302803"/>
            <a:ext cx="9156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Enklere å gå veien om den komplementære </a:t>
            </a:r>
            <a:r>
              <a:rPr lang="nb-NO" altLang="nb-NO" sz="2800" i="0" dirty="0" smtClean="0"/>
              <a:t>hendelsen:  </a:t>
            </a:r>
            <a:endParaRPr lang="nb-NO" altLang="nb-NO" sz="2800" i="0" dirty="0"/>
          </a:p>
        </p:txBody>
      </p:sp>
      <p:graphicFrame>
        <p:nvGraphicFramePr>
          <p:cNvPr id="190478" name="Object 14"/>
          <p:cNvGraphicFramePr>
            <a:graphicFrameLocks noChangeAspect="1"/>
          </p:cNvGraphicFramePr>
          <p:nvPr/>
        </p:nvGraphicFramePr>
        <p:xfrm>
          <a:off x="1909763" y="5589588"/>
          <a:ext cx="46259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0" name="Equation" r:id="rId8" imgW="1726920" imgH="203040" progId="Equation.DSMT4">
                  <p:embed/>
                </p:oleObj>
              </mc:Choice>
              <mc:Fallback>
                <p:oleObj name="Equation" r:id="rId8" imgW="172692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5589588"/>
                        <a:ext cx="46259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9" name="Object 15"/>
          <p:cNvGraphicFramePr>
            <a:graphicFrameLocks noChangeAspect="1"/>
          </p:cNvGraphicFramePr>
          <p:nvPr/>
        </p:nvGraphicFramePr>
        <p:xfrm>
          <a:off x="2030413" y="6199188"/>
          <a:ext cx="29210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" name="Equation" r:id="rId10" imgW="1180800" imgH="177480" progId="Equation.DSMT4">
                  <p:embed/>
                </p:oleObj>
              </mc:Choice>
              <mc:Fallback>
                <p:oleObj name="Equation" r:id="rId10" imgW="118080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6199188"/>
                        <a:ext cx="29210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0481" name="Picture 17" descr="spar-sj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749">
            <a:off x="7596188" y="1835591"/>
            <a:ext cx="1257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3" name="Picture 19" descr="hjerter-kne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575">
            <a:off x="5888038" y="1726054"/>
            <a:ext cx="1266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4" name="Picture 20" descr="spar-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847">
            <a:off x="6457950" y="1510154"/>
            <a:ext cx="12430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7" name="Picture 23" descr="hjerter-n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874">
            <a:off x="6980238" y="1581591"/>
            <a:ext cx="12827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8" name="Picture 24" descr="spar-sj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749">
            <a:off x="7527925" y="1870516"/>
            <a:ext cx="1257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allAtOnce"/>
      <p:bldP spid="190469" grpId="0" build="allAtOnce"/>
      <p:bldP spid="190476" grpId="0" build="allAtOnce"/>
      <p:bldP spid="190477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EE064A-169B-4559-B12B-3B7CE1A5CA4A}" type="slidenum">
              <a:rPr lang="en-US" altLang="nb-NO" sz="1400" i="0"/>
              <a:pPr eaLnBrk="1" hangingPunct="1"/>
              <a:t>49</a:t>
            </a:fld>
            <a:endParaRPr lang="en-US" altLang="nb-NO" sz="1400" i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-854564" y="274638"/>
            <a:ext cx="8915400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Betinget sannsynlighet</a:t>
            </a:r>
          </a:p>
        </p:txBody>
      </p:sp>
      <p:pic>
        <p:nvPicPr>
          <p:cNvPr id="195587" name="Picture 3" descr="bakside-k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7413" y="3987800"/>
            <a:ext cx="1287462" cy="1773238"/>
          </a:xfrm>
          <a:noFill/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052513" y="1830388"/>
            <a:ext cx="7958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Vil først se intuitivt på betinget sannsynlighet 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052513" y="2698750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Legger fire røde kort og to svarte kort i en bunke</a:t>
            </a:r>
          </a:p>
        </p:txBody>
      </p:sp>
      <p:pic>
        <p:nvPicPr>
          <p:cNvPr id="195591" name="Picture 7" descr="hjerter-kne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70338"/>
            <a:ext cx="1266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8" descr="hjerter-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995738"/>
            <a:ext cx="1233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3" name="Picture 9" descr="ruter-f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995738"/>
            <a:ext cx="12461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4" name="Picture 10" descr="ruter-kon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88" y="3995738"/>
            <a:ext cx="1284287" cy="1800225"/>
          </a:xfrm>
          <a:noFill/>
        </p:spPr>
      </p:pic>
      <p:pic>
        <p:nvPicPr>
          <p:cNvPr id="195595" name="Picture 11" descr="spar-sj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960813"/>
            <a:ext cx="1257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6" name="Picture 12" descr="spar-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995738"/>
            <a:ext cx="12430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8" name="Picture 14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032250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9" name="Picture 15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032250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0" name="Picture 16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032250"/>
            <a:ext cx="12874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1" name="Picture 17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032250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2" name="Picture 18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32250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build="allAtOnce"/>
      <p:bldP spid="19559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D344BD-809D-4CC7-B0E1-94D3BE9DB2E8}" type="slidenum">
              <a:rPr lang="en-US" altLang="nb-NO" sz="1400" i="0"/>
              <a:pPr eaLnBrk="1" hangingPunct="1"/>
              <a:t>5</a:t>
            </a:fld>
            <a:endParaRPr lang="en-US" altLang="nb-NO" sz="1400" i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b-NO" altLang="nb-NO" sz="2800" smtClean="0">
                <a:solidFill>
                  <a:schemeClr val="tx1"/>
                </a:solidFill>
              </a:rPr>
              <a:t>Terningkast og loddtrekning ble brukt for å komme fram til riktig avgjørelse på et vanskelig problem. Avgjørelsen ble da overlatt til høyere makter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1463" y="1946275"/>
            <a:ext cx="35877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800" i="0"/>
              <a:t>Apg. 1, 23-26: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800" i="0"/>
              <a:t>To menn ble kalt fram, Josef Barsabbas med tilnavnet Justus, og Mattias. Så bad de: «Herre, du som kjenner alles hjerter, vis oss hvem av disse to du har utvalgt til å ha den tjeneste og det apostelembete som Judas forlot for å gå til sitt sted.» De kastet lodd mellom dem, og loddet falt på Mattias. Fra nå av ble han regnet som apostel sammen med de elleve. </a:t>
            </a:r>
          </a:p>
        </p:txBody>
      </p:sp>
      <p:pic>
        <p:nvPicPr>
          <p:cNvPr id="7" name="Plassholder for innho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801813"/>
            <a:ext cx="4808538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49266" y="6237288"/>
            <a:ext cx="3744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b-NO" sz="1800" i="0" dirty="0"/>
              <a:t>(</a:t>
            </a:r>
            <a:r>
              <a:rPr lang="en-US" altLang="nb-NO" sz="1800" i="0" dirty="0" err="1"/>
              <a:t>Snorre</a:t>
            </a:r>
            <a:r>
              <a:rPr lang="en-US" altLang="nb-NO" sz="1800" i="0" dirty="0"/>
              <a:t>: Olav den </a:t>
            </a:r>
            <a:r>
              <a:rPr lang="en-US" altLang="nb-NO" sz="1800" i="0" dirty="0" err="1" smtClean="0"/>
              <a:t>H</a:t>
            </a:r>
            <a:r>
              <a:rPr lang="en-US" altLang="nb-NO" sz="1800" i="0" smtClean="0"/>
              <a:t>elliges</a:t>
            </a:r>
            <a:r>
              <a:rPr lang="en-US" altLang="nb-NO" sz="1800" i="0" dirty="0" smtClean="0"/>
              <a:t> </a:t>
            </a:r>
            <a:r>
              <a:rPr lang="en-US" altLang="nb-NO" sz="1800" i="0" dirty="0"/>
              <a:t>saga)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959F8-FAF9-47BF-8E49-DF39A6A4E579}" type="slidenum">
              <a:rPr lang="en-US" altLang="nb-NO" sz="1400" i="0"/>
              <a:pPr eaLnBrk="1" hangingPunct="1"/>
              <a:t>50</a:t>
            </a:fld>
            <a:endParaRPr lang="en-US" altLang="nb-NO" sz="1400" i="0"/>
          </a:p>
        </p:txBody>
      </p:sp>
      <p:pic>
        <p:nvPicPr>
          <p:cNvPr id="196611" name="Picture 3" descr="bakside-k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563" y="1204913"/>
            <a:ext cx="1285875" cy="1773237"/>
          </a:xfrm>
          <a:noFill/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61988" y="3290888"/>
            <a:ext cx="83470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Ser på </a:t>
            </a:r>
            <a:r>
              <a:rPr lang="nb-NO" altLang="nb-NO" sz="2800" i="0" dirty="0" smtClean="0"/>
              <a:t>hendelsene: </a:t>
            </a:r>
            <a:endParaRPr lang="nb-NO" altLang="nb-NO" sz="2800" i="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«første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rødt»      </a:t>
            </a:r>
            <a:r>
              <a:rPr lang="nb-NO" altLang="nb-NO" sz="2800" dirty="0"/>
              <a:t>B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«andre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svart» </a:t>
            </a:r>
            <a:endParaRPr lang="nb-NO" altLang="nb-NO" sz="2800" i="0" dirty="0"/>
          </a:p>
        </p:txBody>
      </p:sp>
      <p:pic>
        <p:nvPicPr>
          <p:cNvPr id="196615" name="Picture 7" descr="hjerter-kne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125538"/>
            <a:ext cx="1266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9" name="Picture 11" descr="spar-sj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150938"/>
            <a:ext cx="12557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661988" y="404813"/>
            <a:ext cx="819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Trekker tilfeldig ett kort og så ett kort til</a:t>
            </a:r>
          </a:p>
        </p:txBody>
      </p:sp>
      <p:pic>
        <p:nvPicPr>
          <p:cNvPr id="196622" name="Picture 14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249363"/>
            <a:ext cx="12874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3" name="Picture 15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249363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4" name="Picture 16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249363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5" name="Picture 17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49363"/>
            <a:ext cx="12874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6" name="Picture 18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249363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584200" y="4578350"/>
            <a:ext cx="91646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Vi har at </a:t>
            </a:r>
            <a:r>
              <a:rPr lang="nb-NO" altLang="nb-NO" sz="2800"/>
              <a:t>P</a:t>
            </a:r>
            <a:r>
              <a:rPr lang="nb-NO" altLang="nb-NO" sz="2800" i="0"/>
              <a:t>(</a:t>
            </a:r>
            <a:r>
              <a:rPr lang="nb-NO" altLang="nb-NO" sz="2800"/>
              <a:t>A</a:t>
            </a:r>
            <a:r>
              <a:rPr lang="nb-NO" altLang="nb-NO" sz="2800" i="0"/>
              <a:t>) = 4/6 = 2/3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>
                <a:solidFill>
                  <a:srgbClr val="CC0000"/>
                </a:solidFill>
              </a:rPr>
              <a:t>Hvis</a:t>
            </a:r>
            <a:r>
              <a:rPr lang="nb-NO" altLang="nb-NO" sz="2800"/>
              <a:t> A</a:t>
            </a:r>
            <a:r>
              <a:rPr lang="nb-NO" altLang="nb-NO" sz="2800" i="0"/>
              <a:t> har inntruffet er sannsynligheten for </a:t>
            </a:r>
            <a:r>
              <a:rPr lang="nb-NO" altLang="nb-NO" sz="2800"/>
              <a:t>B</a:t>
            </a:r>
            <a:r>
              <a:rPr lang="nb-NO" altLang="nb-NO" sz="2800" i="0"/>
              <a:t> lik 2/5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/>
              <a:t>Dette er den </a:t>
            </a:r>
            <a:r>
              <a:rPr lang="nb-NO" altLang="nb-NO" sz="2800">
                <a:solidFill>
                  <a:srgbClr val="CC0000"/>
                </a:solidFill>
              </a:rPr>
              <a:t>betingede sannsynligheten</a:t>
            </a:r>
            <a:r>
              <a:rPr lang="nb-NO" altLang="nb-NO" sz="2800" i="0"/>
              <a:t> for </a:t>
            </a:r>
            <a:r>
              <a:rPr lang="nb-NO" altLang="nb-NO" sz="2800"/>
              <a:t>B</a:t>
            </a:r>
            <a:r>
              <a:rPr lang="nb-NO" altLang="nb-NO" sz="2800" i="0"/>
              <a:t> gitt </a:t>
            </a:r>
            <a:r>
              <a:rPr lang="nb-NO" altLang="nb-NO" sz="2800"/>
              <a:t>A</a:t>
            </a:r>
            <a:endParaRPr lang="nb-NO" altLang="nb-NO" sz="2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allAtOnce"/>
      <p:bldP spid="196621" grpId="0" build="allAtOnce"/>
      <p:bldP spid="196634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DC8F68-ADEA-47CE-B9B0-3F14AED5B046}" type="slidenum">
              <a:rPr lang="en-US" altLang="nb-NO" sz="1400" i="0"/>
              <a:pPr eaLnBrk="1" hangingPunct="1"/>
              <a:t>51</a:t>
            </a:fld>
            <a:endParaRPr lang="en-US" altLang="nb-NO" sz="1400" i="0"/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1054100" y="838200"/>
            <a:ext cx="772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Den betingede sannsynligheten for </a:t>
            </a:r>
            <a:r>
              <a:rPr lang="nb-NO" altLang="nb-NO" sz="2800" dirty="0"/>
              <a:t>B</a:t>
            </a:r>
            <a:r>
              <a:rPr lang="nb-NO" altLang="nb-NO" sz="2800" i="0" dirty="0"/>
              <a:t> gitt </a:t>
            </a:r>
            <a:r>
              <a:rPr lang="nb-NO" altLang="nb-NO" sz="2800" dirty="0"/>
              <a:t>A </a:t>
            </a:r>
            <a:r>
              <a:rPr lang="nb-NO" altLang="nb-NO" sz="2800" i="0" dirty="0"/>
              <a:t>skriver vi </a:t>
            </a:r>
            <a:r>
              <a:rPr lang="nb-NO" altLang="nb-NO" i="0" dirty="0" smtClean="0"/>
              <a:t> </a:t>
            </a:r>
            <a:endParaRPr lang="nb-NO" altLang="nb-NO" i="0" dirty="0"/>
          </a:p>
        </p:txBody>
      </p:sp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1052513" y="2117725"/>
            <a:ext cx="7332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Altså har vi at </a:t>
            </a: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1052513" y="2909888"/>
            <a:ext cx="7332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Tilsvarende har vi at </a:t>
            </a:r>
            <a:r>
              <a:rPr lang="nb-NO" altLang="nb-NO" sz="2800" dirty="0" smtClean="0"/>
              <a:t>  </a:t>
            </a:r>
            <a:endParaRPr lang="nb-NO" altLang="nb-NO" sz="2800" i="0" dirty="0"/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1130300" y="3816350"/>
            <a:ext cx="78009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Om </a:t>
            </a:r>
            <a:r>
              <a:rPr lang="nb-NO" altLang="nb-NO" sz="2800" dirty="0"/>
              <a:t>A</a:t>
            </a:r>
            <a:r>
              <a:rPr lang="nb-NO" altLang="nb-NO" sz="2800" i="0" dirty="0"/>
              <a:t> inntreffer eller ikke </a:t>
            </a:r>
            <a:r>
              <a:rPr lang="nb-NO" altLang="nb-NO" sz="2800" dirty="0"/>
              <a:t>endrer</a:t>
            </a:r>
            <a:r>
              <a:rPr lang="nb-NO" altLang="nb-NO" sz="2800" i="0" dirty="0"/>
              <a:t> den betingede sannsynligheten for </a:t>
            </a:r>
            <a:r>
              <a:rPr lang="nb-NO" altLang="nb-NO" sz="2800" dirty="0"/>
              <a:t>B</a:t>
            </a:r>
          </a:p>
          <a:p>
            <a:pPr eaLnBrk="1" hangingPunct="1">
              <a:spcBef>
                <a:spcPct val="90000"/>
              </a:spcBef>
            </a:pPr>
            <a:r>
              <a:rPr lang="nb-NO" altLang="nb-NO" sz="2800" i="0" dirty="0"/>
              <a:t>Vi sier at </a:t>
            </a:r>
            <a:r>
              <a:rPr lang="nb-NO" altLang="nb-NO" sz="2800" dirty="0"/>
              <a:t>A</a:t>
            </a:r>
            <a:r>
              <a:rPr lang="nb-NO" altLang="nb-NO" sz="2800" i="0" dirty="0"/>
              <a:t> og </a:t>
            </a:r>
            <a:r>
              <a:rPr lang="nb-NO" altLang="nb-NO" sz="2800" dirty="0"/>
              <a:t>B</a:t>
            </a:r>
            <a:r>
              <a:rPr lang="nb-NO" altLang="nb-NO" sz="2800" i="0" dirty="0"/>
              <a:t> er </a:t>
            </a:r>
            <a:r>
              <a:rPr lang="nb-NO" altLang="nb-NO" sz="2800" dirty="0">
                <a:solidFill>
                  <a:srgbClr val="CC0000"/>
                </a:solidFill>
              </a:rPr>
              <a:t>avhengige</a:t>
            </a:r>
            <a:r>
              <a:rPr lang="nb-NO" altLang="nb-NO" sz="2800" i="0" dirty="0"/>
              <a:t> </a:t>
            </a:r>
            <a:r>
              <a:rPr lang="nb-NO" altLang="nb-NO" sz="2800" i="0" dirty="0" smtClean="0"/>
              <a:t>hendelser</a:t>
            </a:r>
            <a:endParaRPr lang="nb-NO" altLang="nb-NO" sz="2800" i="0" dirty="0"/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51810"/>
              </p:ext>
            </p:extLst>
          </p:nvPr>
        </p:nvGraphicFramePr>
        <p:xfrm>
          <a:off x="2717347" y="1406072"/>
          <a:ext cx="1296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0" name="Equation" r:id="rId3" imgW="571320" imgH="203040" progId="Equation.DSMT4">
                  <p:embed/>
                </p:oleObj>
              </mc:Choice>
              <mc:Fallback>
                <p:oleObj name="Equation" r:id="rId3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347" y="1406072"/>
                        <a:ext cx="12969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55556"/>
              </p:ext>
            </p:extLst>
          </p:nvPr>
        </p:nvGraphicFramePr>
        <p:xfrm>
          <a:off x="3448050" y="2198235"/>
          <a:ext cx="22764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1" name="Equation" r:id="rId5" imgW="1002960" imgH="203040" progId="Equation.DSMT4">
                  <p:embed/>
                </p:oleObj>
              </mc:Choice>
              <mc:Fallback>
                <p:oleObj name="Equation" r:id="rId5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2198235"/>
                        <a:ext cx="22764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22342"/>
              </p:ext>
            </p:extLst>
          </p:nvPr>
        </p:nvGraphicFramePr>
        <p:xfrm>
          <a:off x="4510995" y="2931660"/>
          <a:ext cx="22193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2" name="Equation" r:id="rId7" imgW="977760" imgH="228600" progId="Equation.DSMT4">
                  <p:embed/>
                </p:oleObj>
              </mc:Choice>
              <mc:Fallback>
                <p:oleObj name="Equation" r:id="rId7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995" y="2931660"/>
                        <a:ext cx="221932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 build="allAtOnce"/>
      <p:bldP spid="197645" grpId="0" build="allAtOnce"/>
      <p:bldP spid="197647" grpId="0" build="allAtOnce"/>
      <p:bldP spid="197650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D0D85C-3174-407D-A2C8-D76962BB3565}" type="slidenum">
              <a:rPr lang="en-US" altLang="nb-NO" sz="1400" i="0"/>
              <a:pPr eaLnBrk="1" hangingPunct="1"/>
              <a:t>52</a:t>
            </a:fld>
            <a:endParaRPr lang="en-US" altLang="nb-NO" sz="1400" i="0"/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130300" y="3511550"/>
            <a:ext cx="733266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Siden vi legger det første kortet tilbake er </a:t>
            </a:r>
          </a:p>
          <a:p>
            <a:pPr eaLnBrk="1" hangingPunct="1">
              <a:spcBef>
                <a:spcPct val="10000"/>
              </a:spcBef>
            </a:pPr>
            <a:endParaRPr lang="nb-NO" altLang="nb-NO" sz="2800" i="0" dirty="0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130300" y="4808538"/>
            <a:ext cx="81915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Om </a:t>
            </a:r>
            <a:r>
              <a:rPr lang="nb-NO" altLang="nb-NO" sz="2800" dirty="0"/>
              <a:t>A</a:t>
            </a:r>
            <a:r>
              <a:rPr lang="nb-NO" altLang="nb-NO" sz="2800" i="0" dirty="0"/>
              <a:t> inntreffer eller ikke endrer </a:t>
            </a:r>
            <a:r>
              <a:rPr lang="nb-NO" altLang="nb-NO" sz="2800" dirty="0"/>
              <a:t>ikke </a:t>
            </a:r>
            <a:r>
              <a:rPr lang="nb-NO" altLang="nb-NO" sz="2800" i="0" dirty="0"/>
              <a:t>den betingede sannsynligheten for </a:t>
            </a:r>
            <a:r>
              <a:rPr lang="nb-NO" altLang="nb-NO" sz="2800" dirty="0"/>
              <a:t>B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Vi sier at </a:t>
            </a:r>
            <a:r>
              <a:rPr lang="nb-NO" altLang="nb-NO" sz="2800" dirty="0"/>
              <a:t>A</a:t>
            </a:r>
            <a:r>
              <a:rPr lang="nb-NO" altLang="nb-NO" sz="2800" i="0" dirty="0"/>
              <a:t> og </a:t>
            </a:r>
            <a:r>
              <a:rPr lang="nb-NO" altLang="nb-NO" sz="2800" dirty="0"/>
              <a:t>B</a:t>
            </a:r>
            <a:r>
              <a:rPr lang="nb-NO" altLang="nb-NO" sz="2800" i="0" dirty="0"/>
              <a:t> er </a:t>
            </a:r>
            <a:r>
              <a:rPr lang="nb-NO" altLang="nb-NO" sz="2800" dirty="0">
                <a:solidFill>
                  <a:srgbClr val="CC0000"/>
                </a:solidFill>
              </a:rPr>
              <a:t>uavhengige</a:t>
            </a:r>
            <a:r>
              <a:rPr lang="nb-NO" altLang="nb-NO" sz="2800" i="0" dirty="0"/>
              <a:t> </a:t>
            </a:r>
            <a:r>
              <a:rPr lang="nb-NO" altLang="nb-NO" sz="2800" i="0" dirty="0" smtClean="0"/>
              <a:t>hendelser</a:t>
            </a:r>
            <a:endParaRPr lang="nb-NO" altLang="nb-NO" sz="2800" i="0" dirty="0"/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1052513" y="476250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4.2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/>
            <a:r>
              <a:rPr lang="nb-NO" altLang="nb-NO" sz="2800" i="0" dirty="0"/>
              <a:t>Bunke med fire røde og to svarte kort 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1052513" y="1628775"/>
            <a:ext cx="7800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Trekker først ett kort tilfeldig. Legger så kortet tilbake og trekker tilfeldig et kort til</a:t>
            </a:r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1131888" y="2776538"/>
            <a:ext cx="8345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«første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rødt»     </a:t>
            </a:r>
            <a:r>
              <a:rPr lang="nb-NO" altLang="nb-NO" sz="2800" dirty="0"/>
              <a:t>B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«andre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svart» </a:t>
            </a:r>
            <a:endParaRPr lang="nb-NO" altLang="nb-NO" sz="2800" i="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792773"/>
              </p:ext>
            </p:extLst>
          </p:nvPr>
        </p:nvGraphicFramePr>
        <p:xfrm>
          <a:off x="1214891" y="3989634"/>
          <a:ext cx="48133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9" name="Equation" r:id="rId3" imgW="2120760" imgH="228600" progId="Equation.DSMT4">
                  <p:embed/>
                </p:oleObj>
              </mc:Choice>
              <mc:Fallback>
                <p:oleObj name="Equation" r:id="rId3" imgW="21207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891" y="3989634"/>
                        <a:ext cx="48133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allAtOnce"/>
      <p:bldP spid="199686" grpId="0" build="allAtOnce"/>
      <p:bldP spid="199687" grpId="0" build="allAtOnce"/>
      <p:bldP spid="199688" grpId="0" build="allAtOnce"/>
      <p:bldP spid="199690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ED11BD-72F8-4E9D-9453-FDB27AEC2BC9}" type="slidenum">
              <a:rPr lang="en-US" altLang="nb-NO" sz="1400" i="0"/>
              <a:pPr eaLnBrk="1" hangingPunct="1"/>
              <a:t>53</a:t>
            </a:fld>
            <a:endParaRPr lang="en-US" altLang="nb-NO" sz="1400" i="0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1595438" y="4565189"/>
            <a:ext cx="6477000" cy="16764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i="0">
                <a:solidFill>
                  <a:srgbClr val="CC0000"/>
                </a:solidFill>
              </a:rPr>
              <a:t>Vi trenger en definisjon av betinget sannsynlighet!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96888" y="2203450"/>
            <a:ext cx="89804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altLang="nb-NO" sz="2800" i="0"/>
              <a:t>Hva er den betingede sannsynligheten for at begge kortene er røde gitt at minst ett av dem er rødt?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nb-NO" altLang="nb-NO" sz="2800" i="0"/>
              <a:t>Hva er den betingede sannsynligheten for at det første kortet er rødt gitt at det andre er svart?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495300" y="546100"/>
            <a:ext cx="8667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800" i="0"/>
              <a:t>I eksemplene over er det </a:t>
            </a:r>
            <a:r>
              <a:rPr lang="nb-NO" altLang="nb-NO" sz="2800"/>
              <a:t>intuitivt</a:t>
            </a:r>
            <a:r>
              <a:rPr lang="nb-NO" altLang="nb-NO" sz="2800" i="0"/>
              <a:t> klart hva betinget sannsynlighet er</a:t>
            </a:r>
          </a:p>
          <a:p>
            <a:pPr>
              <a:spcBef>
                <a:spcPct val="50000"/>
              </a:spcBef>
            </a:pPr>
            <a:r>
              <a:rPr lang="nb-NO" altLang="nb-NO" sz="2800" i="0"/>
              <a:t>Det er ikke alltid like enkelt: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nimBg="1"/>
      <p:bldP spid="201733" grpId="0" build="p" autoUpdateAnimBg="0"/>
      <p:bldP spid="20173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594FF-E8BF-4D79-95C1-4324ACA97E09}" type="slidenum">
              <a:rPr lang="en-US" altLang="nb-NO" sz="1400" i="0"/>
              <a:pPr eaLnBrk="1" hangingPunct="1"/>
              <a:t>54</a:t>
            </a:fld>
            <a:endParaRPr lang="en-US" altLang="nb-NO" sz="1400" i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33375"/>
            <a:ext cx="8337550" cy="1039813"/>
          </a:xfrm>
        </p:spPr>
        <p:txBody>
          <a:bodyPr/>
          <a:lstStyle/>
          <a:p>
            <a:pPr algn="l" eaLnBrk="1" hangingPunct="1"/>
            <a:r>
              <a:rPr lang="nb-NO" altLang="nb-NO" sz="2800" dirty="0" smtClean="0">
                <a:solidFill>
                  <a:srgbClr val="008000"/>
                </a:solidFill>
              </a:rPr>
              <a:t>Eksempel 4.3:</a:t>
            </a:r>
            <a:r>
              <a:rPr lang="nb-NO" altLang="nb-NO" sz="2800" dirty="0" smtClean="0">
                <a:solidFill>
                  <a:schemeClr val="tx1"/>
                </a:solidFill>
              </a:rPr>
              <a:t> Norske barn delt inn etter kjønn og fargeblindhet (i prosent):</a:t>
            </a:r>
          </a:p>
        </p:txBody>
      </p:sp>
      <p:graphicFrame>
        <p:nvGraphicFramePr>
          <p:cNvPr id="205827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633538" y="1485900"/>
          <a:ext cx="59817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6" name="Document" r:id="rId3" imgW="7968869" imgH="1979539" progId="Word.Document.8">
                  <p:embed/>
                </p:oleObj>
              </mc:Choice>
              <mc:Fallback>
                <p:oleObj name="Document" r:id="rId3" imgW="7968869" imgH="197953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485900"/>
                        <a:ext cx="59817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3511550" y="5516563"/>
          <a:ext cx="46783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7" name="Equation" r:id="rId5" imgW="1854000" imgH="419040" progId="Equation.DSMT4">
                  <p:embed/>
                </p:oleObj>
              </mc:Choice>
              <mc:Fallback>
                <p:oleObj name="Equation" r:id="rId5" imgW="18540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5516563"/>
                        <a:ext cx="4678363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895350" y="2997200"/>
            <a:ext cx="85820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Registrerer kjønn og fargesyn for tilfeldig valgt barn. Tabellen gir sannsynlighetsmodell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895350" y="4116388"/>
            <a:ext cx="8582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Hendelser</a:t>
            </a:r>
            <a:r>
              <a:rPr lang="nb-NO" altLang="nb-NO" sz="2800" i="0" dirty="0"/>
              <a:t>:  </a:t>
            </a:r>
            <a:r>
              <a:rPr lang="nb-NO" altLang="nb-NO" sz="2800" dirty="0"/>
              <a:t>F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«fargeblind» </a:t>
            </a:r>
            <a:r>
              <a:rPr lang="nb-NO" altLang="nb-NO" sz="2800" i="0" dirty="0"/>
              <a:t>og  </a:t>
            </a:r>
            <a:r>
              <a:rPr lang="nb-NO" altLang="nb-NO" sz="2800" dirty="0"/>
              <a:t>G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«gutt»</a:t>
            </a:r>
            <a:endParaRPr lang="nb-NO" altLang="nb-NO" sz="2800" i="0" dirty="0"/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895350" y="4765675"/>
            <a:ext cx="8582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Vi har </a:t>
            </a:r>
            <a:r>
              <a:rPr lang="nb-NO" altLang="nb-NO" sz="2800"/>
              <a:t>P</a:t>
            </a:r>
            <a:r>
              <a:rPr lang="nb-NO" altLang="nb-NO" sz="2800" i="0"/>
              <a:t>(</a:t>
            </a:r>
            <a:r>
              <a:rPr lang="nb-NO" altLang="nb-NO" sz="2800"/>
              <a:t>G</a:t>
            </a:r>
            <a:r>
              <a:rPr lang="nb-NO" altLang="nb-NO" sz="2800" i="0"/>
              <a:t>) = 0.514    og  P(</a:t>
            </a:r>
            <a:r>
              <a:rPr lang="nb-NO" altLang="nb-NO" sz="2800"/>
              <a:t>F</a:t>
            </a:r>
            <a:r>
              <a:rPr lang="nb-NO" altLang="nb-NO" sz="2800" i="0"/>
              <a:t>    </a:t>
            </a:r>
            <a:r>
              <a:rPr lang="nb-NO" altLang="nb-NO" sz="2800"/>
              <a:t>G)</a:t>
            </a:r>
            <a:r>
              <a:rPr lang="nb-NO" altLang="nb-NO" sz="2800" i="0"/>
              <a:t> = 0.041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 flipV="1">
            <a:off x="5613400" y="4810125"/>
            <a:ext cx="468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U</a:t>
            </a:r>
            <a:endParaRPr lang="en-US" altLang="nb-NO" sz="2800" i="0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1130300" y="5445125"/>
            <a:ext cx="8582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/>
          </a:p>
        </p:txBody>
      </p:sp>
      <p:sp>
        <p:nvSpPr>
          <p:cNvPr id="205834" name="Rectangle 10"/>
          <p:cNvSpPr>
            <a:spLocks noChangeArrowheads="1"/>
          </p:cNvSpPr>
          <p:nvPr/>
        </p:nvSpPr>
        <p:spPr bwMode="auto">
          <a:xfrm>
            <a:off x="895350" y="5661025"/>
            <a:ext cx="22637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«Opplagt» </a:t>
            </a:r>
            <a:r>
              <a:rPr lang="nb-NO" altLang="nb-NO" sz="2800" i="0" dirty="0"/>
              <a:t>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utoUpdateAnimBg="0"/>
      <p:bldP spid="205829" grpId="0" autoUpdateAnimBg="0"/>
      <p:bldP spid="205830" grpId="0" autoUpdateAnimBg="0"/>
      <p:bldP spid="205831" grpId="0" autoUpdateAnimBg="0"/>
      <p:bldP spid="205832" grpId="0"/>
      <p:bldP spid="20583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2274C6-3764-4632-9741-718F176DD1AB}" type="slidenum">
              <a:rPr lang="en-US" altLang="nb-NO" sz="1400" i="0"/>
              <a:pPr eaLnBrk="1" hangingPunct="1"/>
              <a:t>55</a:t>
            </a:fld>
            <a:endParaRPr lang="en-US" altLang="nb-NO" sz="1400" i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90575" y="731838"/>
            <a:ext cx="7672388" cy="609600"/>
          </a:xfrm>
        </p:spPr>
        <p:txBody>
          <a:bodyPr/>
          <a:lstStyle/>
          <a:p>
            <a:pPr algn="l" eaLnBrk="1" hangingPunct="1"/>
            <a:r>
              <a:rPr lang="nb-NO" altLang="nb-NO" sz="3200" smtClean="0">
                <a:solidFill>
                  <a:schemeClr val="tx1"/>
                </a:solidFill>
              </a:rPr>
              <a:t>Eksemplet motiverer </a:t>
            </a:r>
            <a:r>
              <a:rPr lang="nb-NO" altLang="nb-NO" sz="3200" i="1" smtClean="0">
                <a:solidFill>
                  <a:schemeClr val="tx1"/>
                </a:solidFill>
              </a:rPr>
              <a:t>definisjonen</a:t>
            </a:r>
            <a:r>
              <a:rPr lang="nb-NO" altLang="nb-NO" sz="3200" smtClean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2116138" y="1793875"/>
          <a:ext cx="377348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7" name="Equation" r:id="rId3" imgW="1295280" imgH="419040" progId="Equation.DSMT4">
                  <p:embed/>
                </p:oleObj>
              </mc:Choice>
              <mc:Fallback>
                <p:oleObj name="Equation" r:id="rId3" imgW="12952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793875"/>
                        <a:ext cx="3773487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1676400" y="1628775"/>
            <a:ext cx="4914900" cy="14398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2185988" y="4725988"/>
          <a:ext cx="36306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8" name="Equation" r:id="rId5" imgW="1295280" imgH="419040" progId="Equation.DSMT4">
                  <p:embed/>
                </p:oleObj>
              </mc:Choice>
              <mc:Fallback>
                <p:oleObj name="Equation" r:id="rId5" imgW="129528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4725988"/>
                        <a:ext cx="3630612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1754188" y="4581525"/>
            <a:ext cx="4914900" cy="14398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1025525" y="3756025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 dirty="0"/>
              <a:t>Ved å bytte </a:t>
            </a:r>
            <a:r>
              <a:rPr lang="nb-NO" altLang="nb-NO" i="0" dirty="0" smtClean="0"/>
              <a:t>om «rollene» til </a:t>
            </a:r>
            <a:r>
              <a:rPr lang="nb-NO" altLang="nb-NO" dirty="0"/>
              <a:t>A</a:t>
            </a:r>
            <a:r>
              <a:rPr lang="nb-NO" altLang="nb-NO" i="0" dirty="0"/>
              <a:t> og </a:t>
            </a:r>
            <a:r>
              <a:rPr lang="nb-NO" altLang="nb-NO" dirty="0"/>
              <a:t>B</a:t>
            </a:r>
            <a:endParaRPr lang="nb-NO" altLang="nb-NO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utoUpdateAnimBg="0"/>
      <p:bldP spid="207879" grpId="0" animBg="1"/>
      <p:bldP spid="207881" grpId="0" animBg="1"/>
      <p:bldP spid="20788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0C2DEE-89E9-42AA-A443-603AB223486C}" type="slidenum">
              <a:rPr lang="en-US" altLang="nb-NO" sz="1400" i="0"/>
              <a:pPr eaLnBrk="1" hangingPunct="1"/>
              <a:t>56</a:t>
            </a:fld>
            <a:endParaRPr lang="en-US" altLang="nb-NO" sz="1400" i="0"/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1180213" y="1389047"/>
            <a:ext cx="894216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G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«gutt»                 </a:t>
            </a:r>
            <a:r>
              <a:rPr lang="nb-NO" altLang="nb-NO" sz="2800" dirty="0" smtClean="0"/>
              <a:t>J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«jente» </a:t>
            </a:r>
            <a:endParaRPr lang="nb-NO" altLang="nb-NO" sz="2800" i="0" dirty="0" smtClean="0"/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 smtClean="0"/>
              <a:t>F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«fargeblind»       </a:t>
            </a:r>
            <a:r>
              <a:rPr lang="nb-NO" altLang="nb-NO" sz="2800" dirty="0"/>
              <a:t>N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«normalt fargesyn» </a:t>
            </a:r>
            <a:endParaRPr lang="nb-NO" altLang="nb-NO" sz="2800" i="0" dirty="0"/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741363" y="159029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4.3 / Oppgave 25:</a:t>
            </a:r>
            <a:r>
              <a:rPr lang="nb-NO" altLang="nb-NO" sz="2800" i="0" dirty="0" smtClean="0"/>
              <a:t> </a:t>
            </a:r>
            <a:endParaRPr lang="nb-NO" altLang="nb-NO" sz="2800" i="0" dirty="0"/>
          </a:p>
          <a:p>
            <a:pPr eaLnBrk="1" hangingPunct="1"/>
            <a:r>
              <a:rPr lang="nb-NO" altLang="nb-NO" sz="2800" i="0" dirty="0" smtClean="0"/>
              <a:t>Vi ser på situasjonen i eksempel 4.3</a:t>
            </a:r>
            <a:endParaRPr lang="nb-NO" altLang="nb-NO" sz="2800" i="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94156"/>
              </p:ext>
            </p:extLst>
          </p:nvPr>
        </p:nvGraphicFramePr>
        <p:xfrm>
          <a:off x="1222802" y="3006841"/>
          <a:ext cx="5619751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name="Equation" r:id="rId3" imgW="2476440" imgH="419040" progId="Equation.DSMT4">
                  <p:embed/>
                </p:oleObj>
              </mc:Choice>
              <mc:Fallback>
                <p:oleObj name="Equation" r:id="rId3" imgW="247644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802" y="3006841"/>
                        <a:ext cx="5619751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109215"/>
              </p:ext>
            </p:extLst>
          </p:nvPr>
        </p:nvGraphicFramePr>
        <p:xfrm>
          <a:off x="1261831" y="4196731"/>
          <a:ext cx="57356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Equation" r:id="rId5" imgW="2527200" imgH="419040" progId="Equation.DSMT4">
                  <p:embed/>
                </p:oleObj>
              </mc:Choice>
              <mc:Fallback>
                <p:oleObj name="Equation" r:id="rId5" imgW="2527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31" y="4196731"/>
                        <a:ext cx="57356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40663"/>
              </p:ext>
            </p:extLst>
          </p:nvPr>
        </p:nvGraphicFramePr>
        <p:xfrm>
          <a:off x="1235968" y="5508432"/>
          <a:ext cx="5676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1" name="Equation" r:id="rId7" imgW="2501640" imgH="419040" progId="Equation.DSMT4">
                  <p:embed/>
                </p:oleObj>
              </mc:Choice>
              <mc:Fallback>
                <p:oleObj name="Equation" r:id="rId7" imgW="2501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968" y="5508432"/>
                        <a:ext cx="56769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  <p:bldP spid="20993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2590" y="6375857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DDD13A-ABA5-47E3-A33F-3DFCE8F31E39}" type="slidenum">
              <a:rPr lang="en-US" altLang="nb-NO" sz="1400" i="0"/>
              <a:pPr eaLnBrk="1" hangingPunct="1"/>
              <a:t>6</a:t>
            </a:fld>
            <a:endParaRPr lang="en-US" altLang="nb-NO" sz="1400" i="0" dirty="0"/>
          </a:p>
        </p:txBody>
      </p:sp>
      <p:pic>
        <p:nvPicPr>
          <p:cNvPr id="37893" name="Picture 5" descr="pasc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202" y="715254"/>
            <a:ext cx="2128266" cy="3706368"/>
          </a:xfrm>
          <a:noFill/>
        </p:spPr>
      </p:pic>
      <p:pic>
        <p:nvPicPr>
          <p:cNvPr id="37895" name="Picture 7" descr="ferm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059" y="604333"/>
            <a:ext cx="2156460" cy="3821430"/>
          </a:xfrm>
          <a:noFill/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464938" y="3813383"/>
            <a:ext cx="6630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800" i="0" dirty="0"/>
              <a:t>(</a:t>
            </a:r>
            <a:r>
              <a:rPr lang="en-US" altLang="nb-NO" sz="1800" i="0" dirty="0" err="1"/>
              <a:t>Bilder</a:t>
            </a:r>
            <a:r>
              <a:rPr lang="en-US" altLang="nb-NO" sz="1800" i="0" dirty="0"/>
              <a:t> </a:t>
            </a:r>
            <a:r>
              <a:rPr lang="en-US" altLang="nb-NO" sz="1800" i="0" dirty="0" err="1"/>
              <a:t>fra</a:t>
            </a:r>
            <a:r>
              <a:rPr lang="en-US" altLang="nb-NO" sz="1800" i="0" dirty="0"/>
              <a:t> www.york.ac.uk/depts/maths/histstat)</a:t>
            </a:r>
          </a:p>
        </p:txBody>
      </p:sp>
      <p:sp>
        <p:nvSpPr>
          <p:cNvPr id="48134" name="Rectangle 11"/>
          <p:cNvSpPr>
            <a:spLocks noGrp="1" noChangeArrowheads="1"/>
          </p:cNvSpPr>
          <p:nvPr>
            <p:ph type="title"/>
          </p:nvPr>
        </p:nvSpPr>
        <p:spPr>
          <a:xfrm>
            <a:off x="3026232" y="113140"/>
            <a:ext cx="4071256" cy="4378325"/>
          </a:xfrm>
          <a:noFill/>
        </p:spPr>
        <p:txBody>
          <a:bodyPr/>
          <a:lstStyle/>
          <a:p>
            <a:pPr algn="l" eaLnBrk="1" hangingPunct="1"/>
            <a:r>
              <a:rPr lang="nb-NO" altLang="nb-NO" sz="2400" dirty="0" smtClean="0">
                <a:solidFill>
                  <a:srgbClr val="FF0000"/>
                </a:solidFill>
              </a:rPr>
              <a:t>Det historiske gjennom-bruddet for sannsynlighets-regningen kom først i 1654          i en brevveksling mellom Pascal og </a:t>
            </a:r>
            <a:r>
              <a:rPr lang="nb-NO" altLang="nb-NO" sz="2400" dirty="0" err="1" smtClean="0">
                <a:solidFill>
                  <a:srgbClr val="FF0000"/>
                </a:solidFill>
              </a:rPr>
              <a:t>Fermat</a:t>
            </a:r>
            <a:r>
              <a:rPr lang="nb-NO" altLang="nb-NO" sz="2400" dirty="0" smtClean="0">
                <a:solidFill>
                  <a:srgbClr val="FF0000"/>
                </a:solidFill>
              </a:rPr>
              <a:t> om noen problemer knyttet til spill 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93674" y="185252"/>
            <a:ext cx="3121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800" i="0" dirty="0"/>
              <a:t>Blaise Pascal (1623-1662)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510342" y="157118"/>
            <a:ext cx="354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800" i="0" dirty="0"/>
              <a:t>Pierre de Fermat (1601-1665)</a:t>
            </a: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298676" y="4963883"/>
            <a:ext cx="9694410" cy="13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nb-NO" altLang="nb-NO" sz="2000" i="0" kern="0" dirty="0" smtClean="0">
                <a:solidFill>
                  <a:srgbClr val="0070C0"/>
                </a:solidFill>
              </a:rPr>
              <a:t>Pascal og </a:t>
            </a:r>
            <a:r>
              <a:rPr lang="nb-NO" altLang="nb-NO" sz="2000" i="0" kern="0" dirty="0" err="1" smtClean="0">
                <a:solidFill>
                  <a:srgbClr val="0070C0"/>
                </a:solidFill>
              </a:rPr>
              <a:t>Fermat</a:t>
            </a:r>
            <a:r>
              <a:rPr lang="nb-NO" altLang="nb-NO" sz="2000" i="0" kern="0" dirty="0" smtClean="0">
                <a:solidFill>
                  <a:srgbClr val="0070C0"/>
                </a:solidFill>
              </a:rPr>
              <a:t> var særlig interessert i delingsproblemet («problem </a:t>
            </a:r>
            <a:r>
              <a:rPr lang="nb-NO" altLang="nb-NO" sz="2000" i="0" kern="0" dirty="0" err="1" smtClean="0">
                <a:solidFill>
                  <a:srgbClr val="0070C0"/>
                </a:solidFill>
              </a:rPr>
              <a:t>of</a:t>
            </a:r>
            <a:r>
              <a:rPr lang="nb-NO" altLang="nb-NO" sz="2000" i="0" kern="0" dirty="0" smtClean="0">
                <a:solidFill>
                  <a:srgbClr val="0070C0"/>
                </a:solidFill>
              </a:rPr>
              <a:t> </a:t>
            </a:r>
            <a:r>
              <a:rPr lang="nb-NO" altLang="nb-NO" sz="2000" i="0" kern="0" dirty="0" err="1" smtClean="0">
                <a:solidFill>
                  <a:srgbClr val="0070C0"/>
                </a:solidFill>
              </a:rPr>
              <a:t>points</a:t>
            </a:r>
            <a:r>
              <a:rPr lang="nb-NO" altLang="nb-NO" sz="2000" i="0" kern="0" dirty="0" smtClean="0">
                <a:solidFill>
                  <a:srgbClr val="0070C0"/>
                </a:solidFill>
              </a:rPr>
              <a:t>»):  To spillere legger 50 kr hver i en pott. Spillerne kaster ett kronestykke flere ganger. Hvis det blir krone får spiller A ett poeng, hvis det blir mynt får spiller B ett poeng. Førstemann til 10 poeng vinner hele potten. Spillet må imidlertid avbrytes når spiller A har fått 8 poeng og spiller B har fått 7 poeng. Hvordan skal de dele potten? </a:t>
            </a:r>
          </a:p>
          <a:p>
            <a:pPr algn="l" eaLnBrk="1" hangingPunct="1"/>
            <a:endParaRPr lang="nb-NO" altLang="nb-NO" sz="2000" i="0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37900" grpId="0"/>
      <p:bldP spid="3790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00AD6A-E082-49BF-B68D-A4CC2611C0DB}" type="slidenum">
              <a:rPr lang="en-US" altLang="nb-NO" sz="1400" i="0"/>
              <a:pPr eaLnBrk="1" hangingPunct="1"/>
              <a:t>7</a:t>
            </a:fld>
            <a:endParaRPr lang="en-US" altLang="nb-NO" sz="1400" i="0"/>
          </a:p>
        </p:txBody>
      </p:sp>
      <p:pic>
        <p:nvPicPr>
          <p:cNvPr id="42002" name="Picture 18" descr="bill-of-mortality-modifise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6288" y="260350"/>
            <a:ext cx="6318250" cy="1187450"/>
          </a:xfrm>
          <a:noFill/>
        </p:spPr>
      </p:pic>
      <p:pic>
        <p:nvPicPr>
          <p:cNvPr id="42004" name="Picture 20" descr="bill-of-mortality-modifiser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25" y="1557338"/>
            <a:ext cx="6746875" cy="4470400"/>
          </a:xfrm>
          <a:noFill/>
        </p:spPr>
      </p:pic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3860800" y="6092825"/>
            <a:ext cx="475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800" i="0" dirty="0"/>
              <a:t>(www.york.ac.uk/depts/maths/histstat)</a:t>
            </a:r>
          </a:p>
        </p:txBody>
      </p:sp>
      <p:sp>
        <p:nvSpPr>
          <p:cNvPr id="49158" name="Rectangle 24"/>
          <p:cNvSpPr>
            <a:spLocks noGrp="1" noChangeArrowheads="1"/>
          </p:cNvSpPr>
          <p:nvPr>
            <p:ph type="title"/>
          </p:nvPr>
        </p:nvSpPr>
        <p:spPr>
          <a:xfrm>
            <a:off x="271463" y="476250"/>
            <a:ext cx="2808287" cy="5832475"/>
          </a:xfrm>
          <a:noFill/>
        </p:spPr>
        <p:txBody>
          <a:bodyPr/>
          <a:lstStyle/>
          <a:p>
            <a:pPr algn="l" eaLnBrk="1" hangingPunct="1"/>
            <a:r>
              <a:rPr lang="nb-NO" altLang="nb-NO" sz="2400" smtClean="0"/>
              <a:t>Etter hvert rettet interessen seg også mot andre områder enn spill. Blant annet ble livsforsikring vanligere blant de velstående på 1700-tallet. Og da måtte en kunne beregne overlevelses-sannsynligheter med utgangspunkt i empiriske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6A9A-EFAB-46DA-923A-D2A166427716}" type="slidenum">
              <a:rPr lang="en-US" altLang="nb-NO"/>
              <a:pPr/>
              <a:t>8</a:t>
            </a:fld>
            <a:endParaRPr lang="en-US" altLang="nb-NO"/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896012" y="787405"/>
            <a:ext cx="8347869" cy="545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altLang="nb-NO" i="0" dirty="0"/>
              <a:t>I dag brukes </a:t>
            </a:r>
            <a:r>
              <a:rPr lang="nb-NO" altLang="nb-NO" i="0" dirty="0" smtClean="0"/>
              <a:t>sannsynlighetsregning og statistiske modeller og metoder for tilfeldige forsøk på </a:t>
            </a:r>
            <a:r>
              <a:rPr lang="nb-NO" altLang="nb-NO" i="0" dirty="0"/>
              <a:t>en rekke </a:t>
            </a:r>
            <a:r>
              <a:rPr lang="nb-NO" altLang="nb-NO" i="0" dirty="0" smtClean="0"/>
              <a:t>områder </a:t>
            </a:r>
          </a:p>
          <a:p>
            <a:pPr>
              <a:spcBef>
                <a:spcPct val="50000"/>
              </a:spcBef>
            </a:pPr>
            <a:r>
              <a:rPr lang="nb-NO" altLang="nb-NO" i="0" dirty="0" smtClean="0"/>
              <a:t>For </a:t>
            </a:r>
            <a:r>
              <a:rPr lang="nb-NO" altLang="nb-NO" i="0" dirty="0"/>
              <a:t>eksempel innen: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 smtClean="0"/>
              <a:t>Forsikring </a:t>
            </a:r>
            <a:r>
              <a:rPr lang="nb-NO" altLang="nb-NO" sz="2400" i="0" dirty="0"/>
              <a:t>og finans</a:t>
            </a:r>
          </a:p>
          <a:p>
            <a:pPr marL="457200" indent="-4572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 smtClean="0"/>
              <a:t>Medisin </a:t>
            </a:r>
            <a:r>
              <a:rPr lang="nb-NO" altLang="nb-NO" sz="2400" i="0" dirty="0"/>
              <a:t>og genetikk</a:t>
            </a:r>
          </a:p>
          <a:p>
            <a:pPr marL="457200" indent="-4572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 smtClean="0"/>
              <a:t>Signal- </a:t>
            </a:r>
            <a:r>
              <a:rPr lang="nb-NO" altLang="nb-NO" sz="2400" i="0" dirty="0"/>
              <a:t>og </a:t>
            </a:r>
            <a:r>
              <a:rPr lang="nb-NO" altLang="nb-NO" sz="2400" i="0" dirty="0" smtClean="0"/>
              <a:t>bildebehandling</a:t>
            </a:r>
          </a:p>
          <a:p>
            <a:pPr marL="457200" indent="-4572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/>
              <a:t>Analyse av </a:t>
            </a:r>
            <a:r>
              <a:rPr lang="nb-NO" altLang="nb-NO" sz="2400" i="0" dirty="0" smtClean="0"/>
              <a:t>kundedatabaser</a:t>
            </a:r>
            <a:endParaRPr lang="nb-NO" altLang="nb-NO" sz="2400" i="0" dirty="0" smtClean="0"/>
          </a:p>
          <a:p>
            <a:pPr marL="457200" indent="-4572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 smtClean="0"/>
              <a:t>Web-applikasjoner </a:t>
            </a:r>
            <a:r>
              <a:rPr lang="nb-NO" altLang="nb-NO" sz="2400" i="0" dirty="0" smtClean="0"/>
              <a:t>(Google, </a:t>
            </a:r>
            <a:r>
              <a:rPr lang="nb-NO" altLang="nb-NO" sz="2400" i="0" dirty="0" err="1" smtClean="0"/>
              <a:t>Facebook</a:t>
            </a:r>
            <a:r>
              <a:rPr lang="nb-NO" altLang="nb-NO" sz="2400" i="0" dirty="0" smtClean="0"/>
              <a:t>)</a:t>
            </a:r>
            <a:endParaRPr lang="nb-NO" altLang="nb-NO" sz="2400" i="0" dirty="0" smtClean="0"/>
          </a:p>
          <a:p>
            <a:pPr marL="457200" indent="-4572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 smtClean="0"/>
              <a:t>«Big Data»</a:t>
            </a:r>
            <a:endParaRPr lang="nb-NO" altLang="nb-NO" sz="2400" i="0" dirty="0"/>
          </a:p>
          <a:p>
            <a:pPr>
              <a:spcBef>
                <a:spcPct val="15000"/>
              </a:spcBef>
              <a:buFontTx/>
              <a:buChar char="•"/>
            </a:pPr>
            <a:endParaRPr lang="nb-NO" altLang="nb-NO" sz="2800" i="0" dirty="0"/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584730" y="4797426"/>
            <a:ext cx="912693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130000"/>
              </a:spcBef>
            </a:pPr>
            <a:r>
              <a:rPr lang="nb-NO" altLang="nb-NO" sz="2800">
                <a:solidFill>
                  <a:schemeClr val="tx1"/>
                </a:solidFill>
              </a:rPr>
              <a:t/>
            </a:r>
            <a:br>
              <a:rPr lang="nb-NO" altLang="nb-NO" sz="2800">
                <a:solidFill>
                  <a:schemeClr val="tx1"/>
                </a:solidFill>
              </a:rPr>
            </a:br>
            <a:endParaRPr lang="en-US" altLang="nb-NO" sz="28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07" y="4281488"/>
            <a:ext cx="1485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7A744D-AFB0-4B18-8136-86BB64B44DE6}" type="slidenum">
              <a:rPr lang="en-US" altLang="nb-NO" sz="1400" i="0"/>
              <a:pPr eaLnBrk="1" hangingPunct="1"/>
              <a:t>9</a:t>
            </a:fld>
            <a:endParaRPr lang="en-US" altLang="nb-NO" sz="1400" i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62154" y="274638"/>
            <a:ext cx="8915400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Utfall og utfallsrom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pic>
        <p:nvPicPr>
          <p:cNvPr id="242691" name="Picture 3" descr="terning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2060575"/>
            <a:ext cx="517525" cy="477838"/>
          </a:xfrm>
          <a:noFill/>
        </p:spPr>
      </p:pic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796925" y="3213100"/>
            <a:ext cx="82137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Generelt er resultatet av et </a:t>
            </a:r>
            <a:r>
              <a:rPr lang="nb-NO" altLang="nb-NO" sz="2800" i="0" dirty="0" smtClean="0"/>
              <a:t>tilfeldig </a:t>
            </a:r>
            <a:r>
              <a:rPr lang="nb-NO" altLang="nb-NO" sz="2800" i="0" dirty="0"/>
              <a:t>forsøk </a:t>
            </a:r>
            <a:r>
              <a:rPr lang="nb-NO" altLang="nb-NO" sz="2800" dirty="0"/>
              <a:t>ikke</a:t>
            </a:r>
            <a:r>
              <a:rPr lang="nb-NO" altLang="nb-NO" sz="2800" i="0" dirty="0"/>
              <a:t> gitt på forhånd. Men vi kan angi de mulige resultatene, eller </a:t>
            </a:r>
            <a:r>
              <a:rPr lang="nb-NO" altLang="nb-NO" sz="2800" dirty="0">
                <a:solidFill>
                  <a:srgbClr val="CC0000"/>
                </a:solidFill>
              </a:rPr>
              <a:t>utfallene</a:t>
            </a:r>
            <a:r>
              <a:rPr lang="nb-NO" altLang="nb-NO" sz="2800" i="0" dirty="0"/>
              <a:t> for forsøket</a:t>
            </a: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819150" y="4799013"/>
            <a:ext cx="8915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Mengden av alle utfall kaller vi </a:t>
            </a:r>
            <a:r>
              <a:rPr lang="nb-NO" altLang="nb-NO" sz="2800">
                <a:solidFill>
                  <a:srgbClr val="CC0000"/>
                </a:solidFill>
              </a:rPr>
              <a:t>utfallsrommet </a:t>
            </a:r>
            <a:r>
              <a:rPr lang="nb-NO" altLang="nb-NO" sz="2800"/>
              <a:t>U</a:t>
            </a:r>
            <a:endParaRPr lang="nb-NO" altLang="nb-NO" sz="2800" i="0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819150" y="5518150"/>
            <a:ext cx="80343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For terningkast er </a:t>
            </a:r>
            <a:r>
              <a:rPr lang="nb-NO" altLang="nb-NO" sz="2800"/>
              <a:t>U</a:t>
            </a:r>
            <a:r>
              <a:rPr lang="nb-NO" altLang="nb-NO" sz="2800" i="0"/>
              <a:t> = {1, 2, 3, 4, 5, 6}</a:t>
            </a: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741363" y="1628775"/>
            <a:ext cx="6942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Når vi kaster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 vet vi </a:t>
            </a:r>
            <a:r>
              <a:rPr lang="nb-NO" altLang="nb-NO" sz="2800" dirty="0"/>
              <a:t>ikke</a:t>
            </a:r>
            <a:r>
              <a:rPr lang="nb-NO" altLang="nb-NO" sz="2800" i="0" dirty="0"/>
              <a:t> hvor mange øyne vi vil få. Men vi vet at antall øyne vil bli 1, 2, 3, 4, 5 eller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 autoUpdateAnimBg="0"/>
      <p:bldP spid="242694" grpId="0" autoUpdateAnimBg="0"/>
      <p:bldP spid="242696" grpId="0" autoUpdateAnimBg="0"/>
      <p:bldP spid="242697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6938</TotalTime>
  <Words>3167</Words>
  <Application>Microsoft Office PowerPoint</Application>
  <PresentationFormat>A4 Paper (210x297 mm)</PresentationFormat>
  <Paragraphs>568</Paragraphs>
  <Slides>56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Default Design</vt:lpstr>
      <vt:lpstr>Equation</vt:lpstr>
      <vt:lpstr>Document</vt:lpstr>
      <vt:lpstr>MAT0100V Sannsynlighetsregning og kombinatorikk</vt:lpstr>
      <vt:lpstr>Deterministiske fenomener</vt:lpstr>
      <vt:lpstr>Tilfeldige forsøk</vt:lpstr>
      <vt:lpstr>Litt historikk</vt:lpstr>
      <vt:lpstr>Terningkast og loddtrekning ble brukt for å komme fram til riktig avgjørelse på et vanskelig problem. Avgjørelsen ble da overlatt til høyere makter</vt:lpstr>
      <vt:lpstr>Det historiske gjennom-bruddet for sannsynlighets-regningen kom først i 1654          i en brevveksling mellom Pascal og Fermat om noen problemer knyttet til spill </vt:lpstr>
      <vt:lpstr>Etter hvert rettet interessen seg også mot andre områder enn spill. Blant annet ble livsforsikring vanligere blant de velstående på 1700-tallet. Og da måtte en kunne beregne overlevelses-sannsynligheter med utgangspunkt i empiriske data</vt:lpstr>
      <vt:lpstr>PowerPoint Presentation</vt:lpstr>
      <vt:lpstr>Utfall og utfallsrom</vt:lpstr>
      <vt:lpstr>PowerPoint Presentation</vt:lpstr>
      <vt:lpstr>PowerPoint Presentation</vt:lpstr>
      <vt:lpstr>Hendelser </vt:lpstr>
      <vt:lpstr>PowerPoint Presentation</vt:lpstr>
      <vt:lpstr>PowerPoint Presentation</vt:lpstr>
      <vt:lpstr>PowerPoint Presentation</vt:lpstr>
      <vt:lpstr>Det klassiske sannsynlighetsbegrepet</vt:lpstr>
      <vt:lpstr>PowerPoint Presentation</vt:lpstr>
      <vt:lpstr>PowerPoint Presentation</vt:lpstr>
      <vt:lpstr>PowerPoint Presentation</vt:lpstr>
      <vt:lpstr>PowerPoint Presentation</vt:lpstr>
      <vt:lpstr>Sannsynlighet og relativ frekvens</vt:lpstr>
      <vt:lpstr>Kaster så én terning om og om igjen. Etter N kast er den relative frekvensen av seksere:</vt:lpstr>
      <vt:lpstr>Hva er sannsynligheten for at et nyfødt barn er en jente? </vt:lpstr>
      <vt:lpstr>Den relative frekvensen av seksere er omtrent 1/6 når vi kaster én terning mange ganger</vt:lpstr>
      <vt:lpstr>PowerPoint Presentation</vt:lpstr>
      <vt:lpstr>PowerPoint Presentation</vt:lpstr>
      <vt:lpstr>Sannsynlighetsmodeller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Uniforme sannsynlighetsmodeller</vt:lpstr>
      <vt:lpstr>PowerPoint Presentation</vt:lpstr>
      <vt:lpstr>PowerPoint Presentation</vt:lpstr>
      <vt:lpstr>PowerPoint Presentation</vt:lpstr>
      <vt:lpstr>PowerPoint Presentation</vt:lpstr>
      <vt:lpstr>Addisjonssetningen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Komplementære hendelser</vt:lpstr>
      <vt:lpstr>PowerPoint Presentation</vt:lpstr>
      <vt:lpstr>PowerPoint Presentation</vt:lpstr>
      <vt:lpstr>Betinget sannsynlighet</vt:lpstr>
      <vt:lpstr>PowerPoint Presentation</vt:lpstr>
      <vt:lpstr>PowerPoint Presentation</vt:lpstr>
      <vt:lpstr>PowerPoint Presentation</vt:lpstr>
      <vt:lpstr>PowerPoint Presentation</vt:lpstr>
      <vt:lpstr>Eksempel 4.3: Norske barn delt inn etter kjønn og fargeblindhet (i prosent):</vt:lpstr>
      <vt:lpstr>Eksemplet motiverer definisjonen:</vt:lpstr>
      <vt:lpstr>PowerPoint Presentation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MA-EVU2 Sannsynlighetsregning med anvendelser i spillteori og statistikk</dc:title>
  <dc:creator>borgan</dc:creator>
  <cp:lastModifiedBy>Ørnulf Borgan</cp:lastModifiedBy>
  <cp:revision>493</cp:revision>
  <cp:lastPrinted>2016-03-02T19:10:15Z</cp:lastPrinted>
  <dcterms:created xsi:type="dcterms:W3CDTF">2003-10-01T16:45:29Z</dcterms:created>
  <dcterms:modified xsi:type="dcterms:W3CDTF">2016-03-02T19:11:27Z</dcterms:modified>
</cp:coreProperties>
</file>