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84" r:id="rId2"/>
    <p:sldId id="368" r:id="rId3"/>
    <p:sldId id="371" r:id="rId4"/>
    <p:sldId id="516" r:id="rId5"/>
    <p:sldId id="518" r:id="rId6"/>
    <p:sldId id="519" r:id="rId7"/>
    <p:sldId id="520" r:id="rId8"/>
    <p:sldId id="377" r:id="rId9"/>
    <p:sldId id="381" r:id="rId10"/>
    <p:sldId id="380" r:id="rId11"/>
    <p:sldId id="461" r:id="rId12"/>
    <p:sldId id="521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493" r:id="rId49"/>
    <p:sldId id="494" r:id="rId50"/>
    <p:sldId id="495" r:id="rId51"/>
    <p:sldId id="496" r:id="rId52"/>
    <p:sldId id="497" r:id="rId53"/>
    <p:sldId id="498" r:id="rId54"/>
    <p:sldId id="499" r:id="rId55"/>
    <p:sldId id="500" r:id="rId56"/>
    <p:sldId id="501" r:id="rId57"/>
    <p:sldId id="502" r:id="rId58"/>
    <p:sldId id="522" r:id="rId5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77777"/>
    <a:srgbClr val="5F5F5F"/>
    <a:srgbClr val="333333"/>
    <a:srgbClr val="008000"/>
    <a:srgbClr val="CC0000"/>
    <a:srgbClr val="800000"/>
    <a:srgbClr val="9900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4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49.wmf"/><Relationship Id="rId1" Type="http://schemas.openxmlformats.org/officeDocument/2006/relationships/image" Target="../media/image73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emf"/><Relationship Id="rId4" Type="http://schemas.openxmlformats.org/officeDocument/2006/relationships/image" Target="../media/image11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06.wmf"/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71988B1-6F3B-47CC-9218-14BA89A4301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240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34C4848-3F95-4748-A52E-B905EFF4A00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954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4848-3F95-4748-A52E-B905EFF4A00D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100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4848-3F95-4748-A52E-B905EFF4A00D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4537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9C571-34D8-4767-8EFC-866DE620F51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52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5F017-A567-45B1-90DE-682E5DD64A9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2050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A6C05-E6E8-468D-9819-DAE722D251B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6909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980E8-E569-4869-B984-10028D77292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930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A12C8-1F33-4A03-BD99-3CB0A17A03F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7869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8D1B-6A85-47B6-8C7C-AD7C5A24B84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7564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7E01-AEF2-4F30-ACBD-E3C9573D95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093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07174-6011-4D5B-A475-622DAA20BE1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7686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B5C55-4AE9-4CD8-91D1-216DE941861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6093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FBCA9-3B42-4BDE-8285-427CD76473D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324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FED9A-7E58-46AA-B569-B35E02DA7E1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69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84232-6B0B-4CB7-908D-DC1004E9369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285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8A933-BD3B-48CB-A8CE-AF89DC446FC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06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16301-091A-4F4A-9032-15EFE1FDF7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485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AD9E1-0C40-42B7-8698-6E28DE6571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238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0578DF33-F810-4931-B238-468A50404115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5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87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7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00.e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8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95.pn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103.png"/><Relationship Id="rId4" Type="http://schemas.openxmlformats.org/officeDocument/2006/relationships/image" Target="../media/image96.png"/><Relationship Id="rId9" Type="http://schemas.openxmlformats.org/officeDocument/2006/relationships/image" Target="../media/image10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0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10.wmf"/><Relationship Id="rId4" Type="http://schemas.openxmlformats.org/officeDocument/2006/relationships/image" Target="../media/image107.emf"/><Relationship Id="rId9" Type="http://schemas.openxmlformats.org/officeDocument/2006/relationships/oleObject" Target="../embeddings/oleObject9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1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1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14.wmf"/><Relationship Id="rId9" Type="http://schemas.openxmlformats.org/officeDocument/2006/relationships/image" Target="../media/image104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5688" y="381000"/>
            <a:ext cx="7200900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smtClean="0">
                <a:solidFill>
                  <a:srgbClr val="000099"/>
                </a:solidFill>
              </a:rPr>
            </a:br>
            <a:r>
              <a:rPr lang="nb-NO" altLang="nb-NO" sz="3200" b="1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smtClean="0">
              <a:solidFill>
                <a:srgbClr val="0000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168"/>
            <a:ext cx="64008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07666" y="2924944"/>
            <a:ext cx="849694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smtClean="0">
                <a:solidFill>
                  <a:srgbClr val="CC0000"/>
                </a:solidFill>
              </a:rPr>
              <a:t>Forventning, varians og standardavvik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smtClean="0">
                <a:solidFill>
                  <a:srgbClr val="CC0000"/>
                </a:solidFill>
              </a:rPr>
              <a:t>Tilnærming </a:t>
            </a:r>
            <a:r>
              <a:rPr lang="nb-NO" altLang="nb-NO" sz="2800" b="1" i="0" dirty="0">
                <a:solidFill>
                  <a:srgbClr val="CC0000"/>
                </a:solidFill>
              </a:rPr>
              <a:t>av binomiske </a:t>
            </a:r>
            <a:r>
              <a:rPr lang="nb-NO" altLang="nb-NO" sz="2800" b="1" i="0" dirty="0" smtClean="0">
                <a:solidFill>
                  <a:srgbClr val="CC0000"/>
                </a:solidFill>
              </a:rPr>
              <a:t>sannsynligheter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smtClean="0">
                <a:solidFill>
                  <a:srgbClr val="CC0000"/>
                </a:solidFill>
              </a:rPr>
              <a:t>Konfidensintervall</a:t>
            </a:r>
            <a:endParaRPr lang="nb-NO" altLang="nb-NO" sz="2800" b="1" i="0" dirty="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2800" b="1" i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C571-34D8-4767-8EFC-866DE620F510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0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 dirty="0" smtClean="0">
                <a:solidFill>
                  <a:srgbClr val="0033CC"/>
                </a:solidFill>
              </a:rPr>
              <a:t>Generelt har vi følgende situasjon:</a:t>
            </a:r>
            <a:endParaRPr lang="en-US" altLang="nb-NO" sz="3200" dirty="0" smtClean="0">
              <a:solidFill>
                <a:srgbClr val="0033CC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0728"/>
            <a:ext cx="8291513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Vi gjør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forsøk</a:t>
            </a:r>
            <a:r>
              <a:rPr lang="nb-NO" altLang="nb-NO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I hvert forsøk er det to muligheter:                  Enten inntreffer en bestemt hendelse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       ellers så gjør den ikke det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I hvert forsøk er sannsynligheten lik </a:t>
            </a:r>
            <a:r>
              <a:rPr lang="nb-NO" altLang="nb-NO" sz="2800" i="1" dirty="0" smtClean="0"/>
              <a:t>p</a:t>
            </a:r>
            <a:r>
              <a:rPr lang="nb-NO" altLang="nb-NO" sz="2800" dirty="0" smtClean="0"/>
              <a:t> for at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skal inntreffe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Forsøkene er uavhengige</a:t>
            </a:r>
            <a:r>
              <a:rPr lang="nb-NO" altLang="nb-NO" dirty="0" smtClean="0"/>
              <a:t>                                             </a:t>
            </a:r>
            <a:r>
              <a:rPr lang="nb-NO" altLang="nb-NO" sz="2800" dirty="0" smtClean="0"/>
              <a:t>                    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nb-NO" altLang="nb-NO" sz="2800" dirty="0">
                <a:solidFill>
                  <a:srgbClr val="5F5F5F"/>
                </a:solidFill>
              </a:rPr>
              <a:t> </a:t>
            </a:r>
            <a:r>
              <a:rPr lang="nb-NO" altLang="nb-NO" sz="2800" dirty="0" smtClean="0">
                <a:solidFill>
                  <a:srgbClr val="5F5F5F"/>
                </a:solidFill>
              </a:rPr>
              <a:t>   </a:t>
            </a:r>
            <a:endParaRPr lang="en-US" altLang="nb-NO" sz="2400" dirty="0" smtClean="0">
              <a:solidFill>
                <a:srgbClr val="5F5F5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4056" y="4499074"/>
            <a:ext cx="8676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La </a:t>
            </a:r>
            <a:r>
              <a:rPr lang="nb-NO" altLang="nb-NO" sz="2800" dirty="0" err="1"/>
              <a:t>X</a:t>
            </a:r>
            <a:r>
              <a:rPr lang="nb-NO" altLang="nb-NO" sz="2800" dirty="0"/>
              <a:t> </a:t>
            </a:r>
            <a:r>
              <a:rPr lang="nb-NO" altLang="nb-NO" sz="2800" i="0" dirty="0"/>
              <a:t>være antall ganger </a:t>
            </a:r>
            <a:r>
              <a:rPr lang="nb-NO" altLang="nb-NO" sz="2800" dirty="0"/>
              <a:t>S </a:t>
            </a:r>
            <a:r>
              <a:rPr lang="nb-NO" altLang="nb-NO" sz="2800" i="0" dirty="0"/>
              <a:t>inntreffer i de </a:t>
            </a:r>
            <a:r>
              <a:rPr lang="nb-NO" altLang="nb-NO" sz="2800" dirty="0"/>
              <a:t>n</a:t>
            </a:r>
            <a:r>
              <a:rPr lang="nb-NO" altLang="nb-NO" sz="2800" i="0" dirty="0"/>
              <a:t> forsøkene</a:t>
            </a:r>
            <a:endParaRPr lang="en-US" altLang="nb-NO" sz="2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080120" y="5137967"/>
                <a:ext cx="7020272" cy="739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120" y="5137967"/>
                <a:ext cx="7020272" cy="7393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2575" y="6021288"/>
            <a:ext cx="748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er </a:t>
            </a:r>
            <a:r>
              <a:rPr lang="nb-NO" altLang="nb-NO" sz="2800" dirty="0">
                <a:solidFill>
                  <a:srgbClr val="CC0000"/>
                </a:solidFill>
              </a:rPr>
              <a:t>binomisk fordelt</a:t>
            </a:r>
            <a:endParaRPr lang="en-US" altLang="nb-NO" sz="280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12C8-1F33-4A03-BD99-3CB0A17A03FB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uiExpand="1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5" name="Picture 5" descr="blom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0322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971550" y="404813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7.4</a:t>
            </a:r>
            <a:r>
              <a:rPr lang="nb-NO" altLang="nb-NO" sz="2800" i="0" dirty="0">
                <a:solidFill>
                  <a:srgbClr val="008000"/>
                </a:solidFill>
              </a:rPr>
              <a:t>. </a:t>
            </a:r>
            <a:r>
              <a:rPr lang="nb-NO" altLang="nb-NO" sz="2800" i="0" dirty="0"/>
              <a:t>En bestemt type frø spirer med 70% sannsynlighet</a:t>
            </a:r>
            <a:endParaRPr lang="en-US" altLang="nb-NO" sz="2800" i="0" dirty="0"/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971550" y="1412875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Vi sår 20 </a:t>
            </a:r>
            <a:r>
              <a:rPr lang="nb-NO" altLang="nb-NO" sz="2800" i="0" dirty="0" smtClean="0"/>
              <a:t>frø. Hva er sannsynligheten for at nøyaktig </a:t>
            </a:r>
            <a:r>
              <a:rPr lang="nb-NO" altLang="nb-NO" sz="2800" dirty="0" smtClean="0"/>
              <a:t>k</a:t>
            </a:r>
            <a:r>
              <a:rPr lang="nb-NO" altLang="nb-NO" sz="2800" i="0" dirty="0" smtClean="0"/>
              <a:t> frø vil spire?</a:t>
            </a:r>
            <a:endParaRPr lang="en-US" altLang="nb-NO" sz="2800" i="0" dirty="0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971550" y="3357563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La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være antall før som </a:t>
            </a:r>
            <a:r>
              <a:rPr lang="nb-NO" altLang="nb-NO" sz="2800" i="0" dirty="0" smtClean="0"/>
              <a:t>spirer</a:t>
            </a:r>
            <a:endParaRPr lang="en-US" altLang="nb-NO" sz="2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91" name="Rectangle 11"/>
              <p:cNvSpPr>
                <a:spLocks noChangeArrowheads="1"/>
              </p:cNvSpPr>
              <p:nvPr/>
            </p:nvSpPr>
            <p:spPr bwMode="auto">
              <a:xfrm>
                <a:off x="971550" y="4076700"/>
                <a:ext cx="7488238" cy="1888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Hvis frøene spirer uavhengig av hverandre,   er </a:t>
                </a:r>
                <a:r>
                  <a:rPr lang="nb-NO" altLang="nb-NO" sz="2800" dirty="0" err="1"/>
                  <a:t>X</a:t>
                </a:r>
                <a:r>
                  <a:rPr lang="nb-NO" altLang="nb-NO" sz="2800" i="0" dirty="0"/>
                  <a:t> binomisk fordelt med </a:t>
                </a:r>
                <a:r>
                  <a:rPr lang="nb-NO" altLang="nb-NO" sz="2800" dirty="0"/>
                  <a:t>n</a:t>
                </a:r>
                <a:r>
                  <a:rPr lang="nb-NO" altLang="nb-NO" sz="2800" i="0" dirty="0"/>
                  <a:t> = 20 og </a:t>
                </a:r>
                <a:r>
                  <a:rPr lang="nb-NO" altLang="nb-NO" sz="2800" dirty="0"/>
                  <a:t>p</a:t>
                </a:r>
                <a:r>
                  <a:rPr lang="nb-NO" altLang="nb-NO" sz="2800" i="0" dirty="0"/>
                  <a:t> = </a:t>
                </a:r>
                <a:r>
                  <a:rPr lang="nb-NO" altLang="nb-NO" sz="2800" i="0" dirty="0" smtClean="0"/>
                  <a:t>0.70</a:t>
                </a:r>
              </a:p>
              <a:p>
                <a:pPr eaLnBrk="1" hangingPunct="1"/>
                <a:endParaRPr lang="nb-NO" altLang="nb-NO" sz="1400" i="0" dirty="0"/>
              </a:p>
              <a:p>
                <a:pPr eaLnBrk="1" hangingPunct="1"/>
                <a:r>
                  <a:rPr lang="nb-NO" altLang="nb-NO" sz="2800" b="0" i="0" dirty="0"/>
                  <a:t> </a:t>
                </a:r>
                <a:r>
                  <a:rPr lang="nb-NO" altLang="nb-NO" sz="2800" b="0" i="0" dirty="0" smtClean="0"/>
                  <a:t>          </a:t>
                </a:r>
                <a14:m>
                  <m:oMath xmlns:m="http://schemas.openxmlformats.org/officeDocument/2006/math"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altLang="nb-NO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0.70</m:t>
                        </m:r>
                      </m:e>
                      <m:sup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0.30</m:t>
                        </m:r>
                      </m:e>
                      <m:sup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20−</m:t>
                        </m:r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30209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076700"/>
                <a:ext cx="7488238" cy="1888017"/>
              </a:xfrm>
              <a:prstGeom prst="rect">
                <a:avLst/>
              </a:prstGeom>
              <a:blipFill rotWithShape="0">
                <a:blip r:embed="rId3"/>
                <a:stretch>
                  <a:fillRect l="-1627" t="-35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578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0" y="44624"/>
            <a:ext cx="7711651" cy="150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585" b="1" i="0" dirty="0" err="1">
                <a:solidFill>
                  <a:srgbClr val="0070C0"/>
                </a:solidFill>
              </a:rPr>
              <a:t>GeoGebra</a:t>
            </a:r>
            <a:endParaRPr lang="nb-NO" altLang="nb-NO" sz="2585" b="1" i="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662"/>
              </a:spcBef>
            </a:pPr>
            <a:r>
              <a:rPr lang="nb-NO" altLang="nb-NO" sz="2585" i="0" dirty="0"/>
              <a:t>Vi kan bruke </a:t>
            </a:r>
            <a:r>
              <a:rPr lang="nb-NO" altLang="nb-NO" sz="2585" i="0" dirty="0" smtClean="0"/>
              <a:t>sannsynlighetskalkulatoren i </a:t>
            </a:r>
            <a:r>
              <a:rPr lang="nb-NO" altLang="nb-NO" sz="2585" i="0" dirty="0" err="1" smtClean="0"/>
              <a:t>GeoGebra</a:t>
            </a:r>
            <a:r>
              <a:rPr lang="nb-NO" altLang="nb-NO" sz="2585" i="0" dirty="0" smtClean="0"/>
              <a:t> </a:t>
            </a:r>
            <a:r>
              <a:rPr lang="nb-NO" altLang="nb-NO" sz="2585" i="0" dirty="0"/>
              <a:t>til å </a:t>
            </a:r>
            <a:r>
              <a:rPr lang="nb-NO" altLang="nb-NO" sz="2585" i="0" dirty="0" smtClean="0"/>
              <a:t>bestemme </a:t>
            </a:r>
            <a:r>
              <a:rPr lang="nb-NO" altLang="nb-NO" sz="2585" dirty="0" smtClean="0"/>
              <a:t>P</a:t>
            </a:r>
            <a:r>
              <a:rPr lang="nb-NO" altLang="nb-NO" sz="2585" i="0" dirty="0" smtClean="0"/>
              <a:t>(</a:t>
            </a:r>
            <a:r>
              <a:rPr lang="nb-NO" altLang="nb-NO" sz="2585" dirty="0" err="1" smtClean="0"/>
              <a:t>X</a:t>
            </a:r>
            <a:r>
              <a:rPr lang="nb-NO" altLang="nb-NO" sz="2585" i="0" dirty="0" smtClean="0"/>
              <a:t>=</a:t>
            </a:r>
            <a:r>
              <a:rPr lang="nb-NO" altLang="nb-NO" sz="2585" dirty="0" smtClean="0"/>
              <a:t>k</a:t>
            </a:r>
            <a:r>
              <a:rPr lang="nb-NO" altLang="nb-NO" sz="2585" i="0" dirty="0" smtClean="0"/>
              <a:t>)        </a:t>
            </a:r>
            <a:endParaRPr lang="en-US" altLang="nb-NO" sz="2585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12</a:t>
            </a:fld>
            <a:endParaRPr lang="en-US" alt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2343"/>
            <a:ext cx="74390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3975"/>
            <a:ext cx="4835525" cy="1143000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Forventningsverdi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755650" y="4581525"/>
            <a:ext cx="3168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vil bruke rulett som motivasjon </a:t>
            </a:r>
            <a:r>
              <a:rPr lang="nb-NO" altLang="nb-NO" i="0" dirty="0">
                <a:solidFill>
                  <a:srgbClr val="008000"/>
                </a:solidFill>
              </a:rPr>
              <a:t>(avsnitt </a:t>
            </a:r>
            <a:r>
              <a:rPr lang="nb-NO" altLang="nb-NO" i="0" dirty="0" smtClean="0">
                <a:solidFill>
                  <a:srgbClr val="008000"/>
                </a:solidFill>
              </a:rPr>
              <a:t>8.1</a:t>
            </a:r>
            <a:r>
              <a:rPr lang="nb-NO" altLang="nb-NO" i="0" dirty="0">
                <a:solidFill>
                  <a:srgbClr val="008000"/>
                </a:solidFill>
              </a:rPr>
              <a:t>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612775" y="1196752"/>
            <a:ext cx="74882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Sannsynlighetsfordelingen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 gir sannsynligheten for de ulike verdiene </a:t>
            </a:r>
            <a:r>
              <a:rPr lang="nb-NO" altLang="nb-NO" dirty="0" err="1"/>
              <a:t>X</a:t>
            </a:r>
            <a:r>
              <a:rPr lang="nb-NO" altLang="nb-NO" i="0" dirty="0"/>
              <a:t>  kan anta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611188" y="2779713"/>
            <a:ext cx="8085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ønsker i tillegg et summarisk mål som forteller oss hvor fordelingen er </a:t>
            </a:r>
            <a:r>
              <a:rPr lang="nb-NO" altLang="nb-NO" i="0" dirty="0" smtClean="0"/>
              <a:t>«plassert</a:t>
            </a:r>
            <a:r>
              <a:rPr lang="nb-NO" altLang="nb-NO" i="0" dirty="0"/>
              <a:t>»</a:t>
            </a:r>
            <a:r>
              <a:rPr lang="nb-NO" altLang="nb-NO" i="0" dirty="0" smtClean="0"/>
              <a:t> </a:t>
            </a:r>
            <a:r>
              <a:rPr lang="nb-NO" altLang="nb-NO" i="0" dirty="0"/>
              <a:t>på </a:t>
            </a:r>
            <a:r>
              <a:rPr lang="nb-NO" altLang="nb-NO" i="0" dirty="0" smtClean="0"/>
              <a:t>tallinja</a:t>
            </a:r>
            <a:endParaRPr lang="nb-NO" altLang="nb-NO" i="0" dirty="0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611188" y="3786188"/>
            <a:ext cx="80851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er et slikt summarisk </a:t>
            </a:r>
            <a:r>
              <a:rPr lang="nb-NO" altLang="nb-NO" i="0" dirty="0" smtClean="0"/>
              <a:t>mål</a:t>
            </a:r>
            <a:endParaRPr lang="nb-NO" altLang="nb-NO" i="0" dirty="0"/>
          </a:p>
        </p:txBody>
      </p:sp>
      <p:pic>
        <p:nvPicPr>
          <p:cNvPr id="325640" name="Picture 8" descr="rulet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4662488"/>
            <a:ext cx="3887788" cy="17907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458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 build="p" bldLvl="5" autoUpdateAnimBg="0"/>
      <p:bldP spid="325637" grpId="0" build="allAtOnce" autoUpdateAnimBg="0"/>
      <p:bldP spid="325638" grpId="0" build="allAtOnce" autoUpdateAnimBg="0"/>
      <p:bldP spid="325639" grpId="0" build="allAtOnce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4" descr="rulet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887413"/>
            <a:ext cx="2878138" cy="2254250"/>
          </a:xfrm>
          <a:noFill/>
        </p:spPr>
      </p:pic>
      <p:sp>
        <p:nvSpPr>
          <p:cNvPr id="46084" name="Rectangle 50"/>
          <p:cNvSpPr>
            <a:spLocks noChangeArrowheads="1"/>
          </p:cNvSpPr>
          <p:nvPr/>
        </p:nvSpPr>
        <p:spPr bwMode="auto">
          <a:xfrm>
            <a:off x="684213" y="765175"/>
            <a:ext cx="4464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Ruletthjulet har 37 felt som er nummerert fra 0 til 36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755650" y="5157788"/>
            <a:ext cx="4464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Feltene 1 - 36 er </a:t>
            </a:r>
            <a:r>
              <a:rPr lang="nb-NO" altLang="nb-NO" b="1" i="0" dirty="0">
                <a:solidFill>
                  <a:srgbClr val="FF3300"/>
                </a:solidFill>
              </a:rPr>
              <a:t>røde</a:t>
            </a:r>
            <a:r>
              <a:rPr lang="nb-NO" altLang="nb-NO" i="0" dirty="0"/>
              <a:t> eller </a:t>
            </a:r>
            <a:r>
              <a:rPr lang="nb-NO" altLang="nb-NO" b="1" i="0" dirty="0"/>
              <a:t>sorte</a:t>
            </a:r>
            <a:r>
              <a:rPr lang="nb-NO" altLang="nb-NO" i="0" dirty="0"/>
              <a:t>, mens 0 er </a:t>
            </a:r>
            <a:r>
              <a:rPr lang="nb-NO" altLang="nb-NO" b="1" i="0" dirty="0">
                <a:solidFill>
                  <a:srgbClr val="008000"/>
                </a:solidFill>
              </a:rPr>
              <a:t>grønt</a:t>
            </a:r>
          </a:p>
        </p:txBody>
      </p:sp>
      <p:pic>
        <p:nvPicPr>
          <p:cNvPr id="46137" name="Picture 57" descr="roule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800475"/>
            <a:ext cx="2879725" cy="1716088"/>
          </a:xfrm>
        </p:spPr>
      </p:pic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4213" y="2133600"/>
            <a:ext cx="45354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Når ruletthjulet snurrer slippes en liten kule oppi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684213" y="3573463"/>
            <a:ext cx="4535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Kula blir liggende på ett av de 37 nummererte feltene når hjulet stopper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CA9-3B42-4BDE-8285-427CD76473DC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66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2" grpId="0" build="p" bldLvl="5" autoUpdateAnimBg="0"/>
      <p:bldP spid="46138" grpId="0" build="p" bldLvl="5" autoUpdateAnimBg="0"/>
      <p:bldP spid="46139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8" descr="rulett-innsa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88" y="1195388"/>
            <a:ext cx="4025900" cy="4321175"/>
          </a:xfrm>
        </p:spPr>
      </p:pic>
      <p:sp>
        <p:nvSpPr>
          <p:cNvPr id="47108" name="Rectangle 12"/>
          <p:cNvSpPr>
            <a:spLocks noChangeArrowheads="1"/>
          </p:cNvSpPr>
          <p:nvPr/>
        </p:nvSpPr>
        <p:spPr bwMode="auto">
          <a:xfrm>
            <a:off x="684213" y="476250"/>
            <a:ext cx="29511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Spillerne setter sin innsats på grupper av felt</a:t>
            </a:r>
            <a:br>
              <a:rPr lang="nb-NO" altLang="nb-NO" i="0" dirty="0"/>
            </a:br>
            <a:r>
              <a:rPr lang="nb-NO" altLang="nb-NO" i="0" dirty="0"/>
              <a:t>(det er ikke lov å satse på 0)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684213" y="3068638"/>
            <a:ext cx="32400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en spiller satser et beløp på </a:t>
            </a:r>
            <a:r>
              <a:rPr lang="nb-NO" altLang="nb-NO" dirty="0"/>
              <a:t>k</a:t>
            </a:r>
            <a:r>
              <a:rPr lang="nb-NO" altLang="nb-NO" i="0" dirty="0"/>
              <a:t> felt og kula stopper på et av dem, vinner spilleren og hun får utbetalt 36/</a:t>
            </a:r>
            <a:r>
              <a:rPr lang="nb-NO" altLang="nb-NO" dirty="0"/>
              <a:t>k</a:t>
            </a:r>
            <a:r>
              <a:rPr lang="nb-NO" altLang="nb-NO" i="0" dirty="0"/>
              <a:t> ganger innsatsen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599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9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4213" y="476250"/>
            <a:ext cx="67675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ser på en </a:t>
            </a:r>
            <a:r>
              <a:rPr lang="nb-NO" altLang="nb-NO" i="0" dirty="0" smtClean="0"/>
              <a:t>«forsiktig» </a:t>
            </a:r>
            <a:r>
              <a:rPr lang="nb-NO" altLang="nb-NO" i="0" dirty="0"/>
              <a:t>spiller som satser 10 euro på 18 felt (f. eks. de </a:t>
            </a:r>
            <a:r>
              <a:rPr lang="nb-NO" altLang="nb-NO" i="0" dirty="0">
                <a:solidFill>
                  <a:srgbClr val="FF3300"/>
                </a:solidFill>
              </a:rPr>
              <a:t>røde</a:t>
            </a:r>
            <a:r>
              <a:rPr lang="nb-NO" altLang="nb-NO" i="0" dirty="0"/>
              <a:t>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684213" y="1700213"/>
            <a:ext cx="770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Spilleren får 20 euro hvis hun vinner og ingenting hvis hun taper. Uansett beholder kasinoet innsatsen på 10 euro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684213" y="3284538"/>
            <a:ext cx="73437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Spillerens nettogevinst i en spilleomgang er 10 euro hvis hun vinner, og den er -10 euro hvis hun taper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684213" y="4510088"/>
            <a:ext cx="80645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Kvinnen spiller tre omganger på denne måten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684213" y="5446713"/>
            <a:ext cx="74882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 </a:t>
            </a:r>
            <a:r>
              <a:rPr lang="nb-NO" altLang="nb-NO" dirty="0"/>
              <a:t>Y</a:t>
            </a:r>
            <a:r>
              <a:rPr lang="nb-NO" altLang="nb-NO" i="0" dirty="0"/>
              <a:t>  være hennes samlede nettogevinst i de tre omgangene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488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build="p" bldLvl="5" autoUpdateAnimBg="0"/>
      <p:bldP spid="311303" grpId="0" build="p" bldLvl="5" autoUpdateAnimBg="0"/>
      <p:bldP spid="311304" grpId="0" build="p" bldLvl="5" autoUpdateAnimBg="0"/>
      <p:bldP spid="311305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5"/>
          <p:cNvSpPr>
            <a:spLocks noChangeArrowheads="1"/>
          </p:cNvSpPr>
          <p:nvPr/>
        </p:nvSpPr>
        <p:spPr bwMode="auto">
          <a:xfrm>
            <a:off x="539750" y="260648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Sannsynlighetsfordelingen til </a:t>
            </a:r>
            <a:r>
              <a:rPr lang="nb-NO" altLang="nb-NO" dirty="0"/>
              <a:t>Y</a:t>
            </a:r>
            <a:r>
              <a:rPr lang="nb-NO" altLang="nb-NO" i="0" dirty="0"/>
              <a:t> 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0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68854"/>
              </p:ext>
            </p:extLst>
          </p:nvPr>
        </p:nvGraphicFramePr>
        <p:xfrm>
          <a:off x="827088" y="1436986"/>
          <a:ext cx="1749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46" name="Equation" r:id="rId3" imgW="736560" imgH="203040" progId="Equation.DSMT4">
                  <p:embed/>
                </p:oleObj>
              </mc:Choice>
              <mc:Fallback>
                <p:oleObj name="Equation" r:id="rId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36986"/>
                        <a:ext cx="1749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19933"/>
              </p:ext>
            </p:extLst>
          </p:nvPr>
        </p:nvGraphicFramePr>
        <p:xfrm>
          <a:off x="827088" y="2772073"/>
          <a:ext cx="1749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47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72073"/>
                        <a:ext cx="1749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730970"/>
              </p:ext>
            </p:extLst>
          </p:nvPr>
        </p:nvGraphicFramePr>
        <p:xfrm>
          <a:off x="900113" y="4048423"/>
          <a:ext cx="15081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48" name="Equation" r:id="rId7" imgW="634680" imgH="203040" progId="Equation.DSMT4">
                  <p:embed/>
                </p:oleObj>
              </mc:Choice>
              <mc:Fallback>
                <p:oleObj name="Equation" r:id="rId7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8423"/>
                        <a:ext cx="15081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598319"/>
              </p:ext>
            </p:extLst>
          </p:nvPr>
        </p:nvGraphicFramePr>
        <p:xfrm>
          <a:off x="971550" y="5180311"/>
          <a:ext cx="1538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49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80311"/>
                        <a:ext cx="15382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6227763" y="1444923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 dirty="0">
                <a:solidFill>
                  <a:srgbClr val="777777"/>
                </a:solidFill>
              </a:rPr>
              <a:t>(taper 3 ganger)</a:t>
            </a:r>
            <a:endParaRPr lang="en-US" altLang="nb-NO" sz="2000" i="0" dirty="0">
              <a:solidFill>
                <a:srgbClr val="777777"/>
              </a:solidFill>
            </a:endParaRP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6227763" y="2633961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777777"/>
                </a:solidFill>
              </a:rPr>
              <a:t>(vinner 1 gang og taper 2 ganger)</a:t>
            </a:r>
            <a:endParaRPr lang="en-US" altLang="nb-NO" sz="2000" i="0">
              <a:solidFill>
                <a:srgbClr val="777777"/>
              </a:solidFill>
            </a:endParaRP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6227763" y="4021436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777777"/>
                </a:solidFill>
              </a:rPr>
              <a:t>(vinner 2 ganger  og taper 1 gang)</a:t>
            </a:r>
            <a:endParaRPr lang="en-US" altLang="nb-NO" sz="2000" i="0">
              <a:solidFill>
                <a:srgbClr val="777777"/>
              </a:solidFill>
            </a:endParaRP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6227763" y="5224761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777777"/>
                </a:solidFill>
              </a:rPr>
              <a:t>(vinner 3 ganger )</a:t>
            </a:r>
            <a:endParaRPr lang="en-US" altLang="nb-NO" sz="2000" i="0">
              <a:solidFill>
                <a:srgbClr val="777777"/>
              </a:solidFill>
            </a:endParaRPr>
          </a:p>
        </p:txBody>
      </p:sp>
      <p:graphicFrame>
        <p:nvGraphicFramePr>
          <p:cNvPr id="3051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92449"/>
              </p:ext>
            </p:extLst>
          </p:nvPr>
        </p:nvGraphicFramePr>
        <p:xfrm>
          <a:off x="2622550" y="1194098"/>
          <a:ext cx="1085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0" name="Equation" r:id="rId11" imgW="457200" imgH="380880" progId="Equation.DSMT4">
                  <p:embed/>
                </p:oleObj>
              </mc:Choice>
              <mc:Fallback>
                <p:oleObj name="Equation" r:id="rId11" imgW="457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194098"/>
                        <a:ext cx="1085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52001"/>
              </p:ext>
            </p:extLst>
          </p:nvPr>
        </p:nvGraphicFramePr>
        <p:xfrm>
          <a:off x="3725863" y="1409998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1" name="Equation" r:id="rId13" imgW="507960" imgH="177480" progId="Equation.DSMT4">
                  <p:embed/>
                </p:oleObj>
              </mc:Choice>
              <mc:Fallback>
                <p:oleObj name="Equation" r:id="rId13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1409998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78782"/>
              </p:ext>
            </p:extLst>
          </p:nvPr>
        </p:nvGraphicFramePr>
        <p:xfrm>
          <a:off x="2682875" y="2521248"/>
          <a:ext cx="19605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2" name="Equation" r:id="rId15" imgW="825480" imgH="380880" progId="Equation.DSMT4">
                  <p:embed/>
                </p:oleObj>
              </mc:Choice>
              <mc:Fallback>
                <p:oleObj name="Equation" r:id="rId15" imgW="825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521248"/>
                        <a:ext cx="196056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25029"/>
              </p:ext>
            </p:extLst>
          </p:nvPr>
        </p:nvGraphicFramePr>
        <p:xfrm>
          <a:off x="4589636" y="2778423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3" name="Equation" r:id="rId17" imgW="507960" imgH="177480" progId="Equation.DSMT4">
                  <p:embed/>
                </p:oleObj>
              </mc:Choice>
              <mc:Fallback>
                <p:oleObj name="Equation" r:id="rId17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636" y="2778423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31832"/>
              </p:ext>
            </p:extLst>
          </p:nvPr>
        </p:nvGraphicFramePr>
        <p:xfrm>
          <a:off x="2436813" y="3805536"/>
          <a:ext cx="19907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4" name="Equation" r:id="rId19" imgW="838080" imgH="380880" progId="Equation.DSMT4">
                  <p:embed/>
                </p:oleObj>
              </mc:Choice>
              <mc:Fallback>
                <p:oleObj name="Equation" r:id="rId19" imgW="838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805536"/>
                        <a:ext cx="19907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351921"/>
              </p:ext>
            </p:extLst>
          </p:nvPr>
        </p:nvGraphicFramePr>
        <p:xfrm>
          <a:off x="4445000" y="4103986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5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103986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38159"/>
              </p:ext>
            </p:extLst>
          </p:nvPr>
        </p:nvGraphicFramePr>
        <p:xfrm>
          <a:off x="2555875" y="4969173"/>
          <a:ext cx="1085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6" name="Equation" r:id="rId23" imgW="457200" imgH="380880" progId="Equation.DSMT4">
                  <p:embed/>
                </p:oleObj>
              </mc:Choice>
              <mc:Fallback>
                <p:oleObj name="Equation" r:id="rId23" imgW="457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969173"/>
                        <a:ext cx="1085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28909"/>
              </p:ext>
            </p:extLst>
          </p:nvPr>
        </p:nvGraphicFramePr>
        <p:xfrm>
          <a:off x="3725863" y="5224761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7" name="Equation" r:id="rId25" imgW="507960" imgH="177480" progId="Equation.DSMT4">
                  <p:embed/>
                </p:oleObj>
              </mc:Choice>
              <mc:Fallback>
                <p:oleObj name="Equation" r:id="rId2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5224761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565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/>
      <p:bldP spid="305165" grpId="0"/>
      <p:bldP spid="305166" grpId="0"/>
      <p:bldP spid="3051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468313" y="476250"/>
            <a:ext cx="84597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Anta at kvinnen kveld etter kveld spiller tre omganger rulett. Hva blir hennes gjennomsnittlige nettogevinst i </a:t>
            </a:r>
            <a:r>
              <a:rPr lang="nb-NO" altLang="nb-NO" i="0" dirty="0" smtClean="0"/>
              <a:t>«det </a:t>
            </a:r>
            <a:r>
              <a:rPr lang="nb-NO" altLang="nb-NO" i="0" dirty="0"/>
              <a:t>lange </a:t>
            </a:r>
            <a:r>
              <a:rPr lang="nb-NO" altLang="nb-NO" i="0" dirty="0" smtClean="0"/>
              <a:t>løp»?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468313" y="2133600"/>
            <a:ext cx="79930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Anta at nettogevinstene de 10 første kveldene blir -10, 10, 30, 10, 10, 10, -10, -30, -10 og 10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468313" y="3141663"/>
            <a:ext cx="79930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Gjennomsnittlig nettogevinst: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3356" name="Object 12"/>
          <p:cNvGraphicFramePr>
            <a:graphicFrameLocks noChangeAspect="1"/>
          </p:cNvGraphicFramePr>
          <p:nvPr/>
        </p:nvGraphicFramePr>
        <p:xfrm>
          <a:off x="952500" y="3860800"/>
          <a:ext cx="714851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2" name="Equation" r:id="rId3" imgW="3009600" imgH="317160" progId="Equation.DSMT4">
                  <p:embed/>
                </p:oleObj>
              </mc:Choice>
              <mc:Fallback>
                <p:oleObj name="Equation" r:id="rId3" imgW="3009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860800"/>
                        <a:ext cx="714851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7" name="Object 13"/>
          <p:cNvGraphicFramePr>
            <a:graphicFrameLocks noChangeAspect="1"/>
          </p:cNvGraphicFramePr>
          <p:nvPr/>
        </p:nvGraphicFramePr>
        <p:xfrm>
          <a:off x="1117600" y="4691063"/>
          <a:ext cx="47355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3" name="Equation" r:id="rId5" imgW="1993680" imgH="317160" progId="Equation.DSMT4">
                  <p:embed/>
                </p:oleObj>
              </mc:Choice>
              <mc:Fallback>
                <p:oleObj name="Equation" r:id="rId5" imgW="1993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691063"/>
                        <a:ext cx="47355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1187450" y="6092825"/>
            <a:ext cx="6985000" cy="51425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3300"/>
                </a:solidFill>
              </a:rPr>
              <a:t> Relative frekvenser av de mulige verdiene av nettogevinsten</a:t>
            </a:r>
            <a:r>
              <a:rPr lang="nb-NO" altLang="nb-NO" sz="3200" i="0"/>
              <a:t> </a:t>
            </a:r>
            <a:endParaRPr lang="en-US" altLang="nb-NO" sz="3200" i="0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 flipH="1" flipV="1">
            <a:off x="2339975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492500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 flipV="1">
            <a:off x="4572000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 flipV="1">
            <a:off x="5651500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454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 build="allAtOnce"/>
      <p:bldP spid="313353" grpId="0" build="allAtOnce"/>
      <p:bldP spid="313354" grpId="0" build="allAtOnce"/>
      <p:bldP spid="313358" grpId="0" animBg="1"/>
      <p:bldP spid="313359" grpId="0" animBg="1"/>
      <p:bldP spid="313360" grpId="0" animBg="1"/>
      <p:bldP spid="313361" grpId="0" animBg="1"/>
      <p:bldP spid="3133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468313" y="333375"/>
            <a:ext cx="84597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Gjennomsnittlig nettogevinst etter </a:t>
            </a:r>
            <a:r>
              <a:rPr lang="nb-NO" altLang="nb-NO" dirty="0"/>
              <a:t>N</a:t>
            </a:r>
            <a:r>
              <a:rPr lang="nb-NO" altLang="nb-NO" i="0" dirty="0"/>
              <a:t>  kvelder: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5398" name="Object 6"/>
          <p:cNvGraphicFramePr>
            <a:graphicFrameLocks noChangeAspect="1"/>
          </p:cNvGraphicFramePr>
          <p:nvPr/>
        </p:nvGraphicFramePr>
        <p:xfrm>
          <a:off x="687388" y="982663"/>
          <a:ext cx="74850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5" name="Equation" r:id="rId3" imgW="2908080" imgH="228600" progId="Equation.DSMT4">
                  <p:embed/>
                </p:oleObj>
              </mc:Choice>
              <mc:Fallback>
                <p:oleObj name="Equation" r:id="rId3" imgW="290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82663"/>
                        <a:ext cx="74850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1116013" y="1919288"/>
            <a:ext cx="7272337" cy="51425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3300"/>
                </a:solidFill>
              </a:rPr>
              <a:t> Relative frekvenser av de mulige verdiene av nettogevinsten</a:t>
            </a:r>
            <a:r>
              <a:rPr lang="nb-NO" altLang="nb-NO" sz="3200" i="0"/>
              <a:t> </a:t>
            </a:r>
            <a:endParaRPr lang="en-US" altLang="nb-NO" sz="3200" i="0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 flipH="1" flipV="1">
            <a:off x="2339975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 flipV="1">
            <a:off x="4284663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V="1">
            <a:off x="6084888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V="1">
            <a:off x="7812088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10" name="Rectangle 18"/>
          <p:cNvSpPr>
            <a:spLocks noChangeArrowheads="1"/>
          </p:cNvSpPr>
          <p:nvPr/>
        </p:nvSpPr>
        <p:spPr bwMode="auto">
          <a:xfrm>
            <a:off x="504825" y="2854325"/>
            <a:ext cx="8459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spilleren spiller veldig mange kvelder, vil de relative frekvensene nærme seg de tilsvarende sannsynlighetene, og gjennomsnittet vil nærme seg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5411" name="Object 19"/>
          <p:cNvGraphicFramePr>
            <a:graphicFrameLocks noChangeAspect="1"/>
          </p:cNvGraphicFramePr>
          <p:nvPr/>
        </p:nvGraphicFramePr>
        <p:xfrm>
          <a:off x="935038" y="4365625"/>
          <a:ext cx="5434012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6" name="Equation" r:id="rId5" imgW="2108160" imgH="431640" progId="Equation.DSMT4">
                  <p:embed/>
                </p:oleObj>
              </mc:Choice>
              <mc:Fallback>
                <p:oleObj name="Equation" r:id="rId5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4365625"/>
                        <a:ext cx="5434012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09595"/>
              </p:ext>
            </p:extLst>
          </p:nvPr>
        </p:nvGraphicFramePr>
        <p:xfrm>
          <a:off x="6356350" y="4914900"/>
          <a:ext cx="13446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7" name="Equation" r:id="rId7" imgW="520560" imgH="203040" progId="Equation.DSMT4">
                  <p:embed/>
                </p:oleObj>
              </mc:Choice>
              <mc:Fallback>
                <p:oleObj name="Equation" r:id="rId7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4914900"/>
                        <a:ext cx="13446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13" name="Rectangle 21"/>
          <p:cNvSpPr>
            <a:spLocks noChangeArrowheads="1"/>
          </p:cNvSpPr>
          <p:nvPr/>
        </p:nvSpPr>
        <p:spPr bwMode="auto">
          <a:xfrm>
            <a:off x="539750" y="5661025"/>
            <a:ext cx="8064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Denne summen kaller vi forventningsverdien  til </a:t>
            </a:r>
            <a:r>
              <a:rPr lang="nb-NO" altLang="nb-NO" dirty="0"/>
              <a:t>Y</a:t>
            </a:r>
            <a:r>
              <a:rPr lang="nb-NO" altLang="nb-NO" i="0" dirty="0"/>
              <a:t/>
            </a:r>
            <a:br>
              <a:rPr lang="nb-NO" altLang="nb-NO" i="0" dirty="0"/>
            </a:br>
            <a:r>
              <a:rPr lang="nb-NO" altLang="nb-NO" i="0" dirty="0"/>
              <a:t>Den skriver vi </a:t>
            </a:r>
            <a:r>
              <a:rPr lang="nb-NO" altLang="nb-NO" dirty="0"/>
              <a:t>E</a:t>
            </a:r>
            <a:r>
              <a:rPr lang="nb-NO" altLang="nb-NO" i="0" dirty="0"/>
              <a:t>(</a:t>
            </a:r>
            <a:r>
              <a:rPr lang="nb-NO" altLang="nb-NO" dirty="0"/>
              <a:t>Y</a:t>
            </a:r>
            <a:r>
              <a:rPr lang="nb-NO" altLang="nb-NO" i="0" dirty="0"/>
              <a:t>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840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allAtOnce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10" grpId="0" build="allAtOnce"/>
      <p:bldP spid="3154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-171400"/>
            <a:ext cx="6275388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Tilfeldige variabler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pic>
        <p:nvPicPr>
          <p:cNvPr id="275470" name="Picture 14" descr="ternin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1478"/>
            <a:ext cx="4587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71" name="Picture 15" descr="ternin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83" y="505941"/>
            <a:ext cx="4778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323529" y="692696"/>
            <a:ext cx="892899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b-NO" altLang="nb-NO" sz="2800" i="0" dirty="0"/>
              <a:t>Når vi kaster to terninger er det 36 utfall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b-NO" altLang="nb-NO" sz="2800" i="0" dirty="0" smtClean="0"/>
              <a:t>Vi ser på </a:t>
            </a:r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«sum </a:t>
            </a:r>
            <a:r>
              <a:rPr lang="nb-NO" altLang="nb-NO" sz="2800" i="0" dirty="0"/>
              <a:t>antall </a:t>
            </a:r>
            <a:r>
              <a:rPr lang="nb-NO" altLang="nb-NO" sz="2800" i="0" dirty="0" smtClean="0"/>
              <a:t>øyne»</a:t>
            </a:r>
            <a:endParaRPr lang="nb-NO" altLang="nb-NO" sz="2800" i="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529" y="1916832"/>
            <a:ext cx="842493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nb-NO" altLang="nb-NO" sz="2800" i="0" dirty="0"/>
              <a:t>De </a:t>
            </a:r>
            <a:r>
              <a:rPr lang="nb-NO" altLang="nb-NO" sz="2800" dirty="0"/>
              <a:t>mulige verdiene </a:t>
            </a:r>
            <a:r>
              <a:rPr lang="nb-NO" altLang="nb-NO" sz="2800" i="0" dirty="0"/>
              <a:t>til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er 2, </a:t>
            </a:r>
            <a:r>
              <a:rPr lang="nb-NO" altLang="nb-NO" sz="2800" i="0" dirty="0" smtClean="0"/>
              <a:t>3, </a:t>
            </a:r>
            <a:r>
              <a:rPr lang="nb-NO" altLang="nb-NO" sz="2800" i="0" dirty="0"/>
              <a:t>… , 11, 12</a:t>
            </a:r>
          </a:p>
          <a:p>
            <a:pPr eaLnBrk="1" hangingPunct="1">
              <a:spcBef>
                <a:spcPts val="1200"/>
              </a:spcBef>
            </a:pPr>
            <a:r>
              <a:rPr lang="nb-NO" altLang="nb-NO" sz="2800" i="0" dirty="0"/>
              <a:t>Ved å telle opp antall gunstige utfall for </a:t>
            </a:r>
            <a:r>
              <a:rPr lang="nb-NO" altLang="nb-NO" sz="2800" i="0" dirty="0" smtClean="0"/>
              <a:t>hendelsen «</a:t>
            </a:r>
            <a:r>
              <a:rPr lang="nb-NO" altLang="nb-NO" sz="2800" dirty="0" err="1" smtClean="0"/>
              <a:t>X</a:t>
            </a:r>
            <a:r>
              <a:rPr lang="nb-NO" altLang="nb-NO" sz="2800" dirty="0" smtClean="0"/>
              <a:t> </a:t>
            </a:r>
            <a:r>
              <a:rPr lang="nb-NO" altLang="nb-NO" sz="2800" i="0" dirty="0"/>
              <a:t>=</a:t>
            </a:r>
            <a:r>
              <a:rPr lang="nb-NO" altLang="nb-NO" sz="2800" dirty="0"/>
              <a:t> </a:t>
            </a:r>
            <a:r>
              <a:rPr lang="nb-NO" altLang="nb-NO" sz="2800" dirty="0" smtClean="0"/>
              <a:t>k</a:t>
            </a:r>
            <a:r>
              <a:rPr lang="nb-NO" altLang="nb-NO" sz="2800" i="0" dirty="0"/>
              <a:t>»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kan vi bestemme </a:t>
            </a:r>
            <a:r>
              <a:rPr lang="nb-NO" altLang="nb-NO" sz="2800" dirty="0" smtClean="0"/>
              <a:t>P</a:t>
            </a:r>
            <a:r>
              <a:rPr lang="nb-NO" altLang="nb-NO" sz="2800" i="0" dirty="0" smtClean="0"/>
              <a:t>(</a:t>
            </a:r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dirty="0"/>
              <a:t>k</a:t>
            </a:r>
            <a:r>
              <a:rPr lang="nb-NO" altLang="nb-NO" sz="2800" i="0" dirty="0"/>
              <a:t>) for</a:t>
            </a:r>
            <a:r>
              <a:rPr lang="nb-NO" altLang="nb-NO" sz="2800" dirty="0"/>
              <a:t> k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2, </a:t>
            </a:r>
            <a:r>
              <a:rPr lang="nb-NO" altLang="nb-NO" sz="2800" i="0" dirty="0"/>
              <a:t>… , 12</a:t>
            </a:r>
            <a:endParaRPr lang="en-US" altLang="nb-NO" sz="2800" i="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698" y="4031506"/>
            <a:ext cx="525621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</a:t>
            </a:r>
            <a:r>
              <a:rPr lang="nb-NO" altLang="nb-NO" sz="1600" i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407732">
            <a:off x="417710" y="5025281"/>
            <a:ext cx="5522913" cy="373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98673" y="3958481"/>
            <a:ext cx="5400675" cy="25193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89538" y="4245818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 i="0" dirty="0">
                <a:solidFill>
                  <a:srgbClr val="CC0000"/>
                </a:solidFill>
              </a:rPr>
              <a:t>«</a:t>
            </a:r>
            <a:r>
              <a:rPr lang="nb-NO" altLang="nb-NO" sz="2400" dirty="0" err="1" smtClean="0">
                <a:solidFill>
                  <a:srgbClr val="CC0000"/>
                </a:solidFill>
              </a:rPr>
              <a:t>X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 </a:t>
            </a:r>
            <a:r>
              <a:rPr lang="nb-NO" altLang="nb-NO" sz="2400" i="0" dirty="0">
                <a:solidFill>
                  <a:srgbClr val="CC0000"/>
                </a:solidFill>
              </a:rPr>
              <a:t>= 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7»</a:t>
            </a:r>
            <a:r>
              <a:rPr lang="nb-NO" altLang="nb-NO" sz="2400" dirty="0" smtClean="0">
                <a:solidFill>
                  <a:srgbClr val="CC0000"/>
                </a:solidFill>
              </a:rPr>
              <a:t> </a:t>
            </a:r>
            <a:endParaRPr lang="nb-NO" altLang="nb-NO" sz="2400" i="0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10076" y="5133231"/>
            <a:ext cx="233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 dirty="0">
                <a:solidFill>
                  <a:srgbClr val="CC0000"/>
                </a:solidFill>
              </a:rPr>
              <a:t>P</a:t>
            </a:r>
            <a:r>
              <a:rPr lang="nb-NO" altLang="nb-NO" sz="2400" i="0" dirty="0">
                <a:solidFill>
                  <a:srgbClr val="CC0000"/>
                </a:solidFill>
              </a:rPr>
              <a:t>(</a:t>
            </a:r>
            <a:r>
              <a:rPr lang="nb-NO" altLang="nb-NO" sz="2400" dirty="0" err="1">
                <a:solidFill>
                  <a:srgbClr val="CC0000"/>
                </a:solidFill>
              </a:rPr>
              <a:t>X</a:t>
            </a:r>
            <a:r>
              <a:rPr lang="nb-NO" altLang="nb-NO" sz="2400" i="0" dirty="0">
                <a:solidFill>
                  <a:srgbClr val="CC0000"/>
                </a:solidFill>
              </a:rPr>
              <a:t> </a:t>
            </a:r>
            <a:r>
              <a:rPr lang="nb-NO" altLang="nb-NO" sz="2400" dirty="0">
                <a:solidFill>
                  <a:srgbClr val="CC0000"/>
                </a:solidFill>
              </a:rPr>
              <a:t>= </a:t>
            </a:r>
            <a:r>
              <a:rPr lang="nb-NO" altLang="nb-NO" sz="2400" i="0" dirty="0">
                <a:solidFill>
                  <a:srgbClr val="CC0000"/>
                </a:solidFill>
              </a:rPr>
              <a:t>7) </a:t>
            </a:r>
            <a:r>
              <a:rPr lang="nb-NO" altLang="nb-NO" sz="2400" dirty="0">
                <a:solidFill>
                  <a:srgbClr val="CC0000"/>
                </a:solidFill>
              </a:rPr>
              <a:t>= </a:t>
            </a:r>
            <a:r>
              <a:rPr lang="nb-NO" altLang="nb-NO" sz="2400" i="0" dirty="0">
                <a:solidFill>
                  <a:srgbClr val="CC0000"/>
                </a:solidFill>
              </a:rPr>
              <a:t>6/36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4" grpId="0" uiExpand="1" build="p"/>
      <p:bldP spid="8" grpId="0" build="p"/>
      <p:bldP spid="9" grpId="0" build="allAtOnce"/>
      <p:bldP spid="10" grpId="0" animBg="1"/>
      <p:bldP spid="11" grpId="0" animBg="1"/>
      <p:bldP spid="12" grpId="0" build="allAtOnce"/>
      <p:bldP spid="1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95288" y="404813"/>
            <a:ext cx="8459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Ruletteksempelet motiverer definisjonen: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6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52873"/>
              </p:ext>
            </p:extLst>
          </p:nvPr>
        </p:nvGraphicFramePr>
        <p:xfrm>
          <a:off x="733574" y="2133600"/>
          <a:ext cx="686276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2" name="Equation" r:id="rId3" imgW="2666880" imgH="228600" progId="Equation.DSMT4">
                  <p:embed/>
                </p:oleObj>
              </mc:Choice>
              <mc:Fallback>
                <p:oleObj name="Equation" r:id="rId3" imgW="266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74" y="2133600"/>
                        <a:ext cx="686276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755650" y="1198563"/>
            <a:ext cx="7127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har mulige </a:t>
            </a:r>
            <a:r>
              <a:rPr lang="nb-NO" altLang="nb-NO" i="0" dirty="0" smtClean="0"/>
              <a:t>verdier    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1 </a:t>
            </a:r>
            <a:r>
              <a:rPr lang="nb-NO" altLang="nb-NO" dirty="0" smtClean="0"/>
              <a:t>,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2 </a:t>
            </a:r>
            <a:r>
              <a:rPr lang="nb-NO" altLang="nb-NO" sz="2400" baseline="-25000" dirty="0" smtClean="0"/>
              <a:t> </a:t>
            </a:r>
            <a:r>
              <a:rPr lang="nb-NO" altLang="nb-NO" dirty="0" smtClean="0"/>
              <a:t>,…, </a:t>
            </a:r>
            <a:r>
              <a:rPr lang="nb-NO" altLang="nb-NO" i="1" dirty="0" err="1"/>
              <a:t>x</a:t>
            </a:r>
            <a:r>
              <a:rPr lang="nb-NO" altLang="nb-NO" sz="2400" i="1" baseline="-25000" dirty="0" err="1"/>
              <a:t>m</a:t>
            </a:r>
            <a:r>
              <a:rPr lang="nb-NO" altLang="nb-NO" sz="2400" i="1" baseline="-25000" dirty="0"/>
              <a:t> </a:t>
            </a:r>
            <a:r>
              <a:rPr lang="nb-NO" altLang="nb-NO" dirty="0"/>
              <a:t>. </a:t>
            </a:r>
            <a:r>
              <a:rPr lang="nb-NO" altLang="nb-NO" i="0" dirty="0"/>
              <a:t>Da er forventningsverdien </a:t>
            </a: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611188" y="1125538"/>
            <a:ext cx="7345362" cy="18002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dirty="0"/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468313" y="3284538"/>
            <a:ext cx="84963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sier ofte forventning i stedet for forventningsverdi</a:t>
            </a:r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468313" y="4005263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Den greske bokstaven      </a:t>
            </a:r>
            <a:r>
              <a:rPr lang="nb-NO" altLang="nb-NO" i="0" dirty="0" smtClean="0"/>
              <a:t>(«my») </a:t>
            </a:r>
            <a:r>
              <a:rPr lang="nb-NO" altLang="nb-NO" i="0" dirty="0"/>
              <a:t>brukes for å betegne forventningsverdi </a:t>
            </a:r>
          </a:p>
        </p:txBody>
      </p:sp>
      <p:graphicFrame>
        <p:nvGraphicFramePr>
          <p:cNvPr id="316433" name="Object 17"/>
          <p:cNvGraphicFramePr>
            <a:graphicFrameLocks noChangeAspect="1"/>
          </p:cNvGraphicFramePr>
          <p:nvPr/>
        </p:nvGraphicFramePr>
        <p:xfrm>
          <a:off x="4213225" y="4076700"/>
          <a:ext cx="3921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4076700"/>
                        <a:ext cx="3921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34" name="Rectangle 18"/>
          <p:cNvSpPr>
            <a:spLocks noChangeArrowheads="1"/>
          </p:cNvSpPr>
          <p:nvPr/>
        </p:nvSpPr>
        <p:spPr bwMode="auto">
          <a:xfrm>
            <a:off x="541338" y="5085184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Forventningen er </a:t>
            </a:r>
            <a:r>
              <a:rPr lang="nb-NO" altLang="nb-NO" i="0" dirty="0" smtClean="0"/>
              <a:t>«tyngdepunktet» </a:t>
            </a:r>
            <a:r>
              <a:rPr lang="nb-NO" altLang="nb-NO" i="0" dirty="0"/>
              <a:t>i fordelingen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042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allAtOnce"/>
      <p:bldP spid="316428" grpId="0" build="allAtOnce"/>
      <p:bldP spid="316429" grpId="0" animBg="1"/>
      <p:bldP spid="316430" grpId="0" build="allAtOnce"/>
      <p:bldP spid="316432" grpId="0" build="allAtOnce"/>
      <p:bldP spid="3164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2819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755650" y="404664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8.1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kaster to terninger, og lar </a:t>
            </a:r>
            <a:r>
              <a:rPr lang="nb-NO" altLang="nb-NO" dirty="0" err="1"/>
              <a:t>X</a:t>
            </a:r>
            <a:r>
              <a:rPr lang="nb-NO" altLang="nb-NO" i="0" dirty="0"/>
              <a:t> være summen av antall øyne</a:t>
            </a:r>
            <a:endParaRPr lang="en-US" altLang="nb-NO" i="0" dirty="0"/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755650" y="2852738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blir:</a:t>
            </a:r>
            <a:endParaRPr lang="en-US" altLang="nb-NO" i="0" dirty="0"/>
          </a:p>
        </p:txBody>
      </p:sp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1027113" y="3573463"/>
          <a:ext cx="69977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2" name="Equation" r:id="rId4" imgW="2946240" imgH="634680" progId="Equation.DSMT4">
                  <p:embed/>
                </p:oleObj>
              </mc:Choice>
              <mc:Fallback>
                <p:oleObj name="Equation" r:id="rId4" imgW="29462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3573463"/>
                        <a:ext cx="69977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/>
        </p:nvGraphicFramePr>
        <p:xfrm>
          <a:off x="2074863" y="5122863"/>
          <a:ext cx="141763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3" name="Equation" r:id="rId6" imgW="596880" imgH="317160" progId="Equation.DSMT4">
                  <p:embed/>
                </p:oleObj>
              </mc:Choice>
              <mc:Fallback>
                <p:oleObj name="Equation" r:id="rId6" imgW="596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5122863"/>
                        <a:ext cx="141763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7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/>
      <p:bldP spid="3184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684584" y="202407"/>
            <a:ext cx="6275387" cy="922337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Store talls lov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720725" y="1268562"/>
            <a:ext cx="79549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 smtClean="0"/>
              <a:t>Ruletteksemplet </a:t>
            </a:r>
            <a:r>
              <a:rPr lang="nb-NO" altLang="nb-NO" i="0" dirty="0"/>
              <a:t>motiverer også store talls lov: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755650" y="2351088"/>
            <a:ext cx="7523163" cy="18700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CC0000"/>
                </a:solidFill>
              </a:rPr>
              <a:t>Vi har et forsøk med en </a:t>
            </a:r>
            <a:r>
              <a:rPr lang="nb-NO" altLang="nb-NO" i="0" dirty="0" smtClean="0">
                <a:solidFill>
                  <a:srgbClr val="CC0000"/>
                </a:solidFill>
              </a:rPr>
              <a:t>tilfeldig </a:t>
            </a:r>
            <a:r>
              <a:rPr lang="nb-NO" altLang="nb-NO" i="0" dirty="0">
                <a:solidFill>
                  <a:srgbClr val="CC0000"/>
                </a:solidFill>
              </a:rPr>
              <a:t>variabel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. Hvis vi gjentar forsøket mange ganger, vil gjennomsnittet av verdiene til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 nærme seg forventningsverdien </a:t>
            </a:r>
            <a:r>
              <a:rPr lang="nb-NO" altLang="nb-NO" dirty="0">
                <a:solidFill>
                  <a:srgbClr val="CC0000"/>
                </a:solidFill>
              </a:rPr>
              <a:t>E</a:t>
            </a:r>
            <a:r>
              <a:rPr lang="nb-NO" altLang="nb-NO" i="0" dirty="0">
                <a:solidFill>
                  <a:srgbClr val="CC0000"/>
                </a:solidFill>
              </a:rPr>
              <a:t>(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755650" y="4724871"/>
            <a:ext cx="698470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Store talls lov er blant annet grunnlaget for kasinodrift og forsikringsvirksomhet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8D1B-6A85-47B6-8C7C-AD7C5A24B843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895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 build="allAtOnce"/>
      <p:bldP spid="337928" grpId="0" build="allAtOnce" animBg="1"/>
      <p:bldP spid="33792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41784"/>
            <a:ext cx="8255446" cy="1143000"/>
          </a:xfrm>
        </p:spPr>
        <p:txBody>
          <a:bodyPr/>
          <a:lstStyle/>
          <a:p>
            <a:pPr algn="l"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Forventning for binomisk fordeling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u="sng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611188" y="1412776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8.3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I en søskenflokk er det fire barn</a:t>
            </a:r>
            <a:endParaRPr lang="en-US" altLang="nb-NO" i="0" dirty="0"/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684213" y="1977926"/>
            <a:ext cx="7200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dirty="0" err="1"/>
              <a:t>X</a:t>
            </a:r>
            <a:r>
              <a:rPr lang="nb-NO" altLang="nb-NO" i="0" dirty="0"/>
              <a:t> = </a:t>
            </a:r>
            <a:r>
              <a:rPr lang="nb-NO" altLang="nb-NO" i="0" dirty="0" smtClean="0"/>
              <a:t>«antall </a:t>
            </a:r>
            <a:r>
              <a:rPr lang="nb-NO" altLang="nb-NO" i="0" dirty="0"/>
              <a:t>gutter i </a:t>
            </a:r>
            <a:r>
              <a:rPr lang="nb-NO" altLang="nb-NO" i="0" dirty="0" smtClean="0"/>
              <a:t>søskenflokken» </a:t>
            </a:r>
            <a:r>
              <a:rPr lang="nb-NO" altLang="nb-NO" i="0" dirty="0"/>
              <a:t>er binomisk fordelt med </a:t>
            </a:r>
            <a:r>
              <a:rPr lang="nb-NO" altLang="nb-NO" dirty="0"/>
              <a:t>n</a:t>
            </a:r>
            <a:r>
              <a:rPr lang="nb-NO" altLang="nb-NO" i="0" dirty="0"/>
              <a:t>=4 og </a:t>
            </a:r>
            <a:r>
              <a:rPr lang="nb-NO" altLang="nb-NO" dirty="0"/>
              <a:t>p</a:t>
            </a:r>
            <a:r>
              <a:rPr lang="nb-NO" altLang="nb-NO" i="0" dirty="0"/>
              <a:t>=0.514</a:t>
            </a:r>
          </a:p>
        </p:txBody>
      </p:sp>
      <p:graphicFrame>
        <p:nvGraphicFramePr>
          <p:cNvPr id="3205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163461"/>
              </p:ext>
            </p:extLst>
          </p:nvPr>
        </p:nvGraphicFramePr>
        <p:xfrm>
          <a:off x="827088" y="3789040"/>
          <a:ext cx="489743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2" name="Equation" r:id="rId3" imgW="2298600" imgH="203040" progId="Equation.DSMT4">
                  <p:embed/>
                </p:oleObj>
              </mc:Choice>
              <mc:Fallback>
                <p:oleObj name="Equation" r:id="rId3" imgW="229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89040"/>
                        <a:ext cx="489743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912369"/>
              </p:ext>
            </p:extLst>
          </p:nvPr>
        </p:nvGraphicFramePr>
        <p:xfrm>
          <a:off x="879475" y="4308152"/>
          <a:ext cx="73247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3" name="Equation" r:id="rId5" imgW="3568680" imgH="203040" progId="Equation.DSMT4">
                  <p:embed/>
                </p:oleObj>
              </mc:Choice>
              <mc:Fallback>
                <p:oleObj name="Equation" r:id="rId5" imgW="3568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4308152"/>
                        <a:ext cx="73247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682625" y="3140968"/>
            <a:ext cx="748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Av formelen for binomisk fordeling får vi:</a:t>
            </a:r>
            <a:endParaRPr lang="en-US" altLang="nb-NO" i="0" dirty="0"/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684213" y="4997450"/>
            <a:ext cx="4103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blir</a:t>
            </a:r>
            <a:endParaRPr lang="en-US" altLang="nb-NO" i="0" dirty="0"/>
          </a:p>
        </p:txBody>
      </p:sp>
      <p:graphicFrame>
        <p:nvGraphicFramePr>
          <p:cNvPr id="320528" name="Object 16"/>
          <p:cNvGraphicFramePr>
            <a:graphicFrameLocks noChangeAspect="1"/>
          </p:cNvGraphicFramePr>
          <p:nvPr/>
        </p:nvGraphicFramePr>
        <p:xfrm>
          <a:off x="781050" y="5599113"/>
          <a:ext cx="7751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4" name="Equation" r:id="rId7" imgW="3504960" imgH="203040" progId="Equation.DSMT4">
                  <p:embed/>
                </p:oleObj>
              </mc:Choice>
              <mc:Fallback>
                <p:oleObj name="Equation" r:id="rId7" imgW="3504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599113"/>
                        <a:ext cx="77517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29" name="Object 17"/>
          <p:cNvGraphicFramePr>
            <a:graphicFrameLocks noChangeAspect="1"/>
          </p:cNvGraphicFramePr>
          <p:nvPr/>
        </p:nvGraphicFramePr>
        <p:xfrm>
          <a:off x="1619250" y="6092825"/>
          <a:ext cx="955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5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092825"/>
                        <a:ext cx="9556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4778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7" grpId="0"/>
      <p:bldP spid="320518" grpId="0" build="p"/>
      <p:bldP spid="320525" grpId="0"/>
      <p:bldP spid="3205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971550" y="3286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I eksemplet fant vi </a:t>
            </a:r>
            <a:r>
              <a:rPr lang="nb-NO" altLang="nb-NO" dirty="0"/>
              <a:t>E</a:t>
            </a:r>
            <a:r>
              <a:rPr lang="nb-NO" altLang="nb-NO" i="0" dirty="0"/>
              <a:t>(</a:t>
            </a:r>
            <a:r>
              <a:rPr lang="nb-NO" altLang="nb-NO" dirty="0" err="1"/>
              <a:t>X</a:t>
            </a:r>
            <a:r>
              <a:rPr lang="nb-NO" altLang="nb-NO" i="0" dirty="0"/>
              <a:t>) = 2.06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971550" y="1052513"/>
            <a:ext cx="72009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Merk at  4 </a:t>
            </a:r>
            <a:r>
              <a:rPr lang="nb-NO" altLang="nb-NO" sz="3200" b="1" i="0" baseline="30000" dirty="0"/>
              <a:t>.</a:t>
            </a:r>
            <a:r>
              <a:rPr lang="nb-NO" altLang="nb-NO" i="0" dirty="0"/>
              <a:t> 0.514 = 2.06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i="0" dirty="0"/>
              <a:t>Forventningen er antall barn ganger sannsynligheten for at et barn er en gutt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1009650" y="3300413"/>
            <a:ext cx="6731000" cy="6461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CC0000"/>
                </a:solidFill>
              </a:rPr>
              <a:t>Hvis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 er binomisk fordelt, er </a:t>
            </a:r>
            <a:r>
              <a:rPr lang="nb-NO" altLang="nb-NO" dirty="0">
                <a:solidFill>
                  <a:srgbClr val="CC0000"/>
                </a:solidFill>
              </a:rPr>
              <a:t>E</a:t>
            </a:r>
            <a:r>
              <a:rPr lang="nb-NO" altLang="nb-NO" i="0" dirty="0">
                <a:solidFill>
                  <a:srgbClr val="CC0000"/>
                </a:solidFill>
              </a:rPr>
              <a:t>(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) = </a:t>
            </a:r>
            <a:r>
              <a:rPr lang="nb-NO" altLang="nb-NO" dirty="0" err="1">
                <a:solidFill>
                  <a:srgbClr val="CC0000"/>
                </a:solidFill>
              </a:rPr>
              <a:t>np</a:t>
            </a:r>
            <a:r>
              <a:rPr lang="nb-NO" altLang="nb-NO" i="0" dirty="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322568" name="Picture 8" descr="blom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15013"/>
            <a:ext cx="4679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971550" y="4354513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8.4</a:t>
            </a:r>
            <a:r>
              <a:rPr lang="nb-NO" altLang="nb-NO" i="0" dirty="0">
                <a:solidFill>
                  <a:srgbClr val="008000"/>
                </a:solidFill>
              </a:rPr>
              <a:t>. </a:t>
            </a:r>
            <a:r>
              <a:rPr lang="nb-NO" altLang="nb-NO" i="0" dirty="0"/>
              <a:t>En bestemt type frø spirer med 70% sannsynlighet. Vi sår 20 frø</a:t>
            </a:r>
            <a:endParaRPr lang="en-US" altLang="nb-NO" i="0" dirty="0"/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971550" y="5214938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Forventet antall frø som spirer er 20 </a:t>
            </a:r>
            <a:r>
              <a:rPr lang="nb-NO" altLang="nb-NO" b="1" i="0" baseline="30000"/>
              <a:t>.</a:t>
            </a:r>
            <a:r>
              <a:rPr lang="nb-NO" altLang="nb-NO" i="0"/>
              <a:t> 0.70 = 14</a:t>
            </a:r>
            <a:endParaRPr lang="en-US" altLang="nb-NO" i="0"/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971550" y="2708275"/>
            <a:ext cx="720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/>
              <a:t>Generelt: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659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build="p"/>
      <p:bldP spid="322565" grpId="0" build="p"/>
      <p:bldP spid="322567" grpId="0" build="allAtOnce" animBg="1"/>
      <p:bldP spid="322569" grpId="0"/>
      <p:bldP spid="322571" grpId="0"/>
      <p:bldP spid="32257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3225"/>
            <a:ext cx="6491288" cy="865188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Forventningen til </a:t>
            </a:r>
            <a:r>
              <a:rPr lang="nb-NO" altLang="nb-NO" sz="3600" b="1" i="1" dirty="0" smtClean="0">
                <a:solidFill>
                  <a:schemeClr val="accent2"/>
                </a:solidFill>
              </a:rPr>
              <a:t>a</a:t>
            </a:r>
            <a:r>
              <a:rPr lang="nb-NO" altLang="nb-NO" sz="3600" b="1" dirty="0" smtClean="0">
                <a:solidFill>
                  <a:schemeClr val="accent2"/>
                </a:solidFill>
              </a:rPr>
              <a:t> + </a:t>
            </a:r>
            <a:r>
              <a:rPr lang="nb-NO" altLang="nb-NO" sz="3600" b="1" i="1" dirty="0" err="1" smtClean="0">
                <a:solidFill>
                  <a:schemeClr val="accent2"/>
                </a:solidFill>
              </a:rPr>
              <a:t>bX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u="sng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755650" y="1412776"/>
            <a:ext cx="72009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La</a:t>
            </a:r>
            <a:r>
              <a:rPr lang="nb-NO" altLang="nb-NO" i="1" dirty="0"/>
              <a:t> </a:t>
            </a:r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være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knyttet til et forsøk. Da er </a:t>
            </a:r>
            <a:r>
              <a:rPr lang="nb-NO" altLang="nb-NO" i="1" dirty="0"/>
              <a:t>Y </a:t>
            </a:r>
            <a:r>
              <a:rPr lang="nb-NO" altLang="nb-NO" dirty="0"/>
              <a:t>= </a:t>
            </a:r>
            <a:r>
              <a:rPr lang="nb-NO" altLang="nb-NO" i="1" dirty="0"/>
              <a:t>a</a:t>
            </a:r>
            <a:r>
              <a:rPr lang="nb-NO" altLang="nb-NO" dirty="0"/>
              <a:t> + </a:t>
            </a:r>
            <a:r>
              <a:rPr lang="nb-NO" altLang="nb-NO" i="1" dirty="0" err="1"/>
              <a:t>bX</a:t>
            </a:r>
            <a:r>
              <a:rPr lang="nb-NO" altLang="nb-NO" dirty="0"/>
              <a:t> </a:t>
            </a:r>
            <a:r>
              <a:rPr lang="nb-NO" altLang="nb-NO" i="0" dirty="0"/>
              <a:t>en ny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knyttet til det samme forsøket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82625" y="7031038"/>
            <a:ext cx="7993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måter</a:t>
            </a:r>
            <a:endParaRPr lang="en-US" altLang="nb-NO"/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755651" y="3079559"/>
            <a:ext cx="7847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I det lange løp er gjennomsnittlig </a:t>
            </a:r>
            <a:r>
              <a:rPr lang="nb-NO" altLang="nb-NO" dirty="0" err="1"/>
              <a:t>X</a:t>
            </a:r>
            <a:r>
              <a:rPr lang="nb-NO" altLang="nb-NO" i="0" dirty="0"/>
              <a:t>-verdi lik </a:t>
            </a:r>
            <a:r>
              <a:rPr lang="nb-NO" altLang="nb-NO" i="1" dirty="0"/>
              <a:t>E</a:t>
            </a:r>
            <a:r>
              <a:rPr lang="nb-NO" altLang="nb-NO" i="0" dirty="0"/>
              <a:t>(</a:t>
            </a:r>
            <a:r>
              <a:rPr lang="nb-NO" altLang="nb-NO" i="1" dirty="0" err="1"/>
              <a:t>X</a:t>
            </a:r>
            <a:r>
              <a:rPr lang="nb-NO" altLang="nb-NO" i="0" dirty="0"/>
              <a:t>)</a:t>
            </a:r>
            <a:r>
              <a:rPr lang="nb-NO" altLang="nb-NO" dirty="0"/>
              <a:t> </a:t>
            </a:r>
            <a:endParaRPr lang="nb-NO" altLang="nb-NO" i="1" dirty="0"/>
          </a:p>
        </p:txBody>
      </p:sp>
      <p:sp>
        <p:nvSpPr>
          <p:cNvPr id="323600" name="Rectangle 16"/>
          <p:cNvSpPr>
            <a:spLocks noChangeArrowheads="1"/>
          </p:cNvSpPr>
          <p:nvPr/>
        </p:nvSpPr>
        <p:spPr bwMode="auto">
          <a:xfrm>
            <a:off x="901998" y="4581128"/>
            <a:ext cx="5110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Det gir:</a:t>
            </a:r>
          </a:p>
        </p:txBody>
      </p:sp>
      <p:sp>
        <p:nvSpPr>
          <p:cNvPr id="323601" name="Rectangle 17"/>
          <p:cNvSpPr>
            <a:spLocks noChangeArrowheads="1"/>
          </p:cNvSpPr>
          <p:nvPr/>
        </p:nvSpPr>
        <p:spPr bwMode="auto">
          <a:xfrm>
            <a:off x="1979613" y="5301208"/>
            <a:ext cx="4610100" cy="5847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3200" i="1" dirty="0">
                <a:solidFill>
                  <a:srgbClr val="FF3300"/>
                </a:solidFill>
              </a:rPr>
              <a:t>  E</a:t>
            </a:r>
            <a:r>
              <a:rPr lang="nb-NO" altLang="nb-NO" sz="3200" i="0" dirty="0">
                <a:solidFill>
                  <a:srgbClr val="FF3300"/>
                </a:solidFill>
              </a:rPr>
              <a:t>(</a:t>
            </a:r>
            <a:r>
              <a:rPr lang="nb-NO" altLang="nb-NO" sz="3200" i="1" dirty="0" err="1">
                <a:solidFill>
                  <a:srgbClr val="FF3300"/>
                </a:solidFill>
              </a:rPr>
              <a:t>a+bX</a:t>
            </a:r>
            <a:r>
              <a:rPr lang="nb-NO" altLang="nb-NO" sz="3200" i="0" dirty="0">
                <a:solidFill>
                  <a:srgbClr val="FF3300"/>
                </a:solidFill>
              </a:rPr>
              <a:t>)</a:t>
            </a:r>
            <a:r>
              <a:rPr lang="nb-NO" altLang="nb-NO" sz="3200" dirty="0">
                <a:solidFill>
                  <a:srgbClr val="FF3300"/>
                </a:solidFill>
              </a:rPr>
              <a:t> = </a:t>
            </a:r>
            <a:r>
              <a:rPr lang="nb-NO" altLang="nb-NO" sz="3200" i="1" dirty="0">
                <a:solidFill>
                  <a:srgbClr val="FF3300"/>
                </a:solidFill>
              </a:rPr>
              <a:t>a</a:t>
            </a:r>
            <a:r>
              <a:rPr lang="nb-NO" altLang="nb-NO" sz="3200" dirty="0">
                <a:solidFill>
                  <a:srgbClr val="FF3300"/>
                </a:solidFill>
              </a:rPr>
              <a:t> + </a:t>
            </a:r>
            <a:r>
              <a:rPr lang="nb-NO" altLang="nb-NO" sz="3200" i="1" dirty="0">
                <a:solidFill>
                  <a:srgbClr val="FF3300"/>
                </a:solidFill>
              </a:rPr>
              <a:t>b</a:t>
            </a:r>
            <a:r>
              <a:rPr lang="nb-NO" altLang="nb-NO" sz="3200" dirty="0">
                <a:solidFill>
                  <a:srgbClr val="FF3300"/>
                </a:solidFill>
              </a:rPr>
              <a:t> </a:t>
            </a:r>
            <a:r>
              <a:rPr lang="nb-NO" altLang="nb-NO" sz="3200" i="1" dirty="0">
                <a:solidFill>
                  <a:srgbClr val="FF3300"/>
                </a:solidFill>
              </a:rPr>
              <a:t>E</a:t>
            </a:r>
            <a:r>
              <a:rPr lang="nb-NO" altLang="nb-NO" sz="3200" i="0" dirty="0">
                <a:solidFill>
                  <a:srgbClr val="FF3300"/>
                </a:solidFill>
              </a:rPr>
              <a:t>(</a:t>
            </a:r>
            <a:r>
              <a:rPr lang="nb-NO" altLang="nb-NO" sz="3200" i="1" dirty="0" err="1">
                <a:solidFill>
                  <a:srgbClr val="FF3300"/>
                </a:solidFill>
              </a:rPr>
              <a:t>X</a:t>
            </a:r>
            <a:r>
              <a:rPr lang="nb-NO" altLang="nb-NO" sz="3200" i="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323602" name="Rectangle 18"/>
          <p:cNvSpPr>
            <a:spLocks noChangeArrowheads="1"/>
          </p:cNvSpPr>
          <p:nvPr/>
        </p:nvSpPr>
        <p:spPr bwMode="auto">
          <a:xfrm>
            <a:off x="755650" y="3648968"/>
            <a:ext cx="7847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Dermed er gjennomsnittlig </a:t>
            </a:r>
            <a:r>
              <a:rPr lang="nb-NO" altLang="nb-NO" dirty="0"/>
              <a:t>Y</a:t>
            </a:r>
            <a:r>
              <a:rPr lang="nb-NO" altLang="nb-NO" i="0" dirty="0"/>
              <a:t>-verdi lik </a:t>
            </a:r>
            <a:r>
              <a:rPr lang="nb-NO" altLang="nb-NO" i="1" dirty="0"/>
              <a:t>a</a:t>
            </a:r>
            <a:r>
              <a:rPr lang="nb-NO" altLang="nb-NO" dirty="0"/>
              <a:t> + </a:t>
            </a:r>
            <a:r>
              <a:rPr lang="nb-NO" altLang="nb-NO" i="1" dirty="0"/>
              <a:t>b</a:t>
            </a:r>
            <a:r>
              <a:rPr lang="nb-NO" altLang="nb-NO" dirty="0"/>
              <a:t> </a:t>
            </a:r>
            <a:r>
              <a:rPr lang="nb-NO" altLang="nb-NO" i="1" dirty="0"/>
              <a:t>E</a:t>
            </a:r>
            <a:r>
              <a:rPr lang="nb-NO" altLang="nb-NO" i="0" dirty="0"/>
              <a:t>(</a:t>
            </a:r>
            <a:r>
              <a:rPr lang="nb-NO" altLang="nb-NO" i="1" dirty="0" err="1"/>
              <a:t>X</a:t>
            </a:r>
            <a:r>
              <a:rPr lang="nb-NO" altLang="nb-NO" i="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021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build="p"/>
      <p:bldP spid="323598" grpId="0" build="p"/>
      <p:bldP spid="323600" grpId="0" build="p"/>
      <p:bldP spid="323601" grpId="0" build="p" animBg="1"/>
      <p:bldP spid="32360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539552" y="402953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>
              <a:solidFill>
                <a:srgbClr val="008000"/>
              </a:solidFill>
            </a:endParaRP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610989" y="1268140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 </a:t>
            </a:r>
            <a:r>
              <a:rPr lang="nb-NO" altLang="nb-NO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 være antall ganger hun vinner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610989" y="3644628"/>
            <a:ext cx="35290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Samlet nettogevinst: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610989" y="188640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8.5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ser på den «</a:t>
            </a:r>
            <a:r>
              <a:rPr lang="nb-NO" altLang="nb-NO" i="0" dirty="0" smtClean="0"/>
              <a:t>forsiktige» rulett-spilleren </a:t>
            </a:r>
            <a:r>
              <a:rPr lang="nb-NO" altLang="nb-NO" i="0" dirty="0"/>
              <a:t>som tre ganger satser 10 euro på 18 felt</a:t>
            </a:r>
            <a:endParaRPr lang="en-US" altLang="nb-NO" i="0" dirty="0"/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610989" y="1988865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er binomisk fordelt med </a:t>
            </a:r>
            <a:r>
              <a:rPr lang="nb-NO" altLang="nb-NO" i="1" dirty="0"/>
              <a:t>n</a:t>
            </a:r>
            <a:r>
              <a:rPr lang="nb-NO" altLang="nb-NO" dirty="0"/>
              <a:t> = </a:t>
            </a:r>
            <a:r>
              <a:rPr lang="nb-NO" altLang="nb-NO" i="0" dirty="0"/>
              <a:t>3 og </a:t>
            </a:r>
            <a:r>
              <a:rPr lang="nb-NO" altLang="nb-NO" i="1" dirty="0"/>
              <a:t>p</a:t>
            </a:r>
            <a:r>
              <a:rPr lang="nb-NO" altLang="nb-NO" dirty="0"/>
              <a:t> = </a:t>
            </a:r>
            <a:r>
              <a:rPr lang="nb-NO" altLang="nb-NO" i="0" dirty="0"/>
              <a:t>18/37</a:t>
            </a:r>
          </a:p>
        </p:txBody>
      </p:sp>
      <p:graphicFrame>
        <p:nvGraphicFramePr>
          <p:cNvPr id="329741" name="Object 1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193091"/>
              </p:ext>
            </p:extLst>
          </p:nvPr>
        </p:nvGraphicFramePr>
        <p:xfrm>
          <a:off x="803077" y="2677840"/>
          <a:ext cx="29257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6" name="Equation" r:id="rId3" imgW="1117440" imgH="317160" progId="Equation.DSMT4">
                  <p:embed/>
                </p:oleObj>
              </mc:Choice>
              <mc:Fallback>
                <p:oleObj name="Equation" r:id="rId3" imgW="1117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077" y="2677840"/>
                        <a:ext cx="2925762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57140"/>
              </p:ext>
            </p:extLst>
          </p:nvPr>
        </p:nvGraphicFramePr>
        <p:xfrm>
          <a:off x="4138414" y="3690665"/>
          <a:ext cx="2449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7" name="Equation" r:id="rId5" imgW="952200" imgH="177480" progId="Equation.DSMT4">
                  <p:embed/>
                </p:oleObj>
              </mc:Choice>
              <mc:Fallback>
                <p:oleObj name="Equation" r:id="rId5" imgW="952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414" y="3690665"/>
                        <a:ext cx="24495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44" name="Rectangle 16"/>
          <p:cNvSpPr>
            <a:spLocks noChangeArrowheads="1"/>
          </p:cNvSpPr>
          <p:nvPr/>
        </p:nvSpPr>
        <p:spPr bwMode="auto">
          <a:xfrm>
            <a:off x="610989" y="4436790"/>
            <a:ext cx="35290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Dermed: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297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27224"/>
              </p:ext>
            </p:extLst>
          </p:nvPr>
        </p:nvGraphicFramePr>
        <p:xfrm>
          <a:off x="961479" y="5099769"/>
          <a:ext cx="35575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8" name="Equation" r:id="rId7" imgW="1384200" imgH="203040" progId="Equation.DSMT4">
                  <p:embed/>
                </p:oleObj>
              </mc:Choice>
              <mc:Fallback>
                <p:oleObj name="Equation" r:id="rId7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479" y="5099769"/>
                        <a:ext cx="35575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53193"/>
              </p:ext>
            </p:extLst>
          </p:nvPr>
        </p:nvGraphicFramePr>
        <p:xfrm>
          <a:off x="4631779" y="5085482"/>
          <a:ext cx="26765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9" name="Equation" r:id="rId9" imgW="1041120" imgH="203040" progId="Equation.DSMT4">
                  <p:embed/>
                </p:oleObj>
              </mc:Choice>
              <mc:Fallback>
                <p:oleObj name="Equation" r:id="rId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779" y="5085482"/>
                        <a:ext cx="26765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913048"/>
              </p:ext>
            </p:extLst>
          </p:nvPr>
        </p:nvGraphicFramePr>
        <p:xfrm>
          <a:off x="1874292" y="5610944"/>
          <a:ext cx="2613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0" name="Equation" r:id="rId11" imgW="1015920" imgH="355320" progId="Equation.DSMT4">
                  <p:embed/>
                </p:oleObj>
              </mc:Choice>
              <mc:Fallback>
                <p:oleObj name="Equation" r:id="rId11" imgW="1015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292" y="5610944"/>
                        <a:ext cx="26130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74888"/>
              </p:ext>
            </p:extLst>
          </p:nvPr>
        </p:nvGraphicFramePr>
        <p:xfrm>
          <a:off x="4637434" y="5637213"/>
          <a:ext cx="23828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1" name="Equation" r:id="rId13" imgW="927000" imgH="317160" progId="Equation.DSMT4">
                  <p:embed/>
                </p:oleObj>
              </mc:Choice>
              <mc:Fallback>
                <p:oleObj name="Equation" r:id="rId13" imgW="9270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434" y="5637213"/>
                        <a:ext cx="23828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915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 bldLvl="5" autoUpdateAnimBg="0"/>
      <p:bldP spid="329734" grpId="0" build="p" bldLvl="5" autoUpdateAnimBg="0"/>
      <p:bldP spid="329735" grpId="0"/>
      <p:bldP spid="329736" grpId="0" build="p" bldLvl="5" autoUpdateAnimBg="0"/>
      <p:bldP spid="329744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92076"/>
            <a:ext cx="4835525" cy="1143000"/>
          </a:xfrm>
        </p:spPr>
        <p:txBody>
          <a:bodyPr/>
          <a:lstStyle/>
          <a:p>
            <a:pPr eaLnBrk="1" hangingPunct="1"/>
            <a:r>
              <a:rPr lang="nb-NO" altLang="nb-NO" b="1" dirty="0" smtClean="0">
                <a:solidFill>
                  <a:srgbClr val="000099"/>
                </a:solidFill>
              </a:rPr>
              <a:t>Varians</a:t>
            </a:r>
            <a:endParaRPr lang="nb-NO" altLang="nb-NO" dirty="0" smtClean="0">
              <a:solidFill>
                <a:srgbClr val="000099"/>
              </a:solidFill>
            </a:endParaRP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735013" y="1341438"/>
            <a:ext cx="74374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forteller oss hva gjennomsnittlig </a:t>
            </a:r>
            <a:r>
              <a:rPr lang="nb-NO" altLang="nb-NO" dirty="0" err="1"/>
              <a:t>X</a:t>
            </a:r>
            <a:r>
              <a:rPr lang="nb-NO" altLang="nb-NO" i="0" dirty="0"/>
              <a:t>-verdi vil bli i det lange løp</a:t>
            </a:r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684213" y="2995613"/>
            <a:ext cx="74882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ønsker oss også et summarisk mål som sier noe om hvor mye verdien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vil variere fra forsøk til forsøk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684213" y="4578350"/>
            <a:ext cx="80851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Variansen er et slikt mål</a:t>
            </a: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684213" y="5370513"/>
            <a:ext cx="80851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bruker igjen rulett som motivasjon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78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build="allAtOnce" autoUpdateAnimBg="0"/>
      <p:bldP spid="326661" grpId="0" build="allAtOnce" autoUpdateAnimBg="0"/>
      <p:bldP spid="326662" grpId="0" build="allAtOnce" autoUpdateAnimBg="0"/>
      <p:bldP spid="326663" grpId="0" build="allAtOnce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24213"/>
            <a:ext cx="4857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827088" y="333375"/>
            <a:ext cx="6840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ser på den </a:t>
            </a:r>
            <a:r>
              <a:rPr lang="nb-NO" altLang="nb-NO" i="0" dirty="0" smtClean="0"/>
              <a:t>«forsiktige» </a:t>
            </a:r>
            <a:r>
              <a:rPr lang="nb-NO" altLang="nb-NO" i="0" dirty="0"/>
              <a:t>spilleren som tre ganger satser 10 euro på 18 felt og på en annen  litt </a:t>
            </a:r>
            <a:r>
              <a:rPr lang="nb-NO" altLang="nb-NO" i="0" dirty="0" smtClean="0"/>
              <a:t>«dristigere» </a:t>
            </a:r>
            <a:r>
              <a:rPr lang="nb-NO" altLang="nb-NO" i="0" dirty="0"/>
              <a:t>spiller som tre ganger satser 10 euro på </a:t>
            </a:r>
            <a:r>
              <a:rPr lang="nb-NO" altLang="nb-NO" i="0" dirty="0" smtClean="0"/>
              <a:t>6 </a:t>
            </a:r>
            <a:r>
              <a:rPr lang="nb-NO" altLang="nb-NO" i="0" dirty="0"/>
              <a:t>felt</a:t>
            </a:r>
            <a:endParaRPr lang="en-US" altLang="nb-NO" i="0" dirty="0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827088" y="2274888"/>
            <a:ext cx="72739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Figuren viser fordelingen for nettogevinsten for de to spillerne: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5508624" y="3763963"/>
            <a:ext cx="3311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 dirty="0" smtClean="0">
                <a:solidFill>
                  <a:schemeClr val="accent2"/>
                </a:solidFill>
              </a:rPr>
              <a:t>«Forsiktig» </a:t>
            </a:r>
            <a:r>
              <a:rPr lang="nb-NO" altLang="nb-NO" sz="2400" i="0" dirty="0">
                <a:solidFill>
                  <a:schemeClr val="accent2"/>
                </a:solidFill>
              </a:rPr>
              <a:t>spiller (</a:t>
            </a:r>
            <a:r>
              <a:rPr lang="nb-NO" altLang="nb-NO" sz="2400" dirty="0">
                <a:solidFill>
                  <a:schemeClr val="accent2"/>
                </a:solidFill>
              </a:rPr>
              <a:t>Y</a:t>
            </a:r>
            <a:r>
              <a:rPr lang="nb-NO" altLang="nb-NO" sz="2400" i="0" dirty="0">
                <a:solidFill>
                  <a:schemeClr val="accent2"/>
                </a:solidFill>
              </a:rPr>
              <a:t>)</a:t>
            </a:r>
            <a:endParaRPr lang="en-US" altLang="nb-NO" sz="2400" i="0" dirty="0">
              <a:solidFill>
                <a:schemeClr val="accent2"/>
              </a:solidFill>
            </a:endParaRP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5651500" y="5635625"/>
            <a:ext cx="2880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 dirty="0" smtClean="0">
                <a:solidFill>
                  <a:schemeClr val="accent2"/>
                </a:solidFill>
              </a:rPr>
              <a:t>«Dristig» </a:t>
            </a:r>
            <a:r>
              <a:rPr lang="nb-NO" altLang="nb-NO" sz="2400" i="0" dirty="0">
                <a:solidFill>
                  <a:schemeClr val="accent2"/>
                </a:solidFill>
              </a:rPr>
              <a:t>spiller (</a:t>
            </a:r>
            <a:r>
              <a:rPr lang="nb-NO" altLang="nb-NO" sz="2400" dirty="0">
                <a:solidFill>
                  <a:schemeClr val="accent2"/>
                </a:solidFill>
              </a:rPr>
              <a:t>Z</a:t>
            </a:r>
            <a:r>
              <a:rPr lang="nb-NO" altLang="nb-NO" sz="2400" i="0" dirty="0">
                <a:solidFill>
                  <a:schemeClr val="accent2"/>
                </a:solidFill>
              </a:rPr>
              <a:t>)</a:t>
            </a:r>
            <a:endParaRPr lang="en-US" altLang="nb-NO" sz="2400" i="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459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/>
      <p:bldP spid="331782" grpId="0" build="allAtOnce" autoUpdateAnimBg="0"/>
      <p:bldP spid="331783" grpId="0"/>
      <p:bldP spid="3317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95536" y="260648"/>
            <a:ext cx="806425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Nettogevinsten </a:t>
            </a:r>
            <a:r>
              <a:rPr lang="nb-NO" altLang="nb-NO" dirty="0"/>
              <a:t>Y</a:t>
            </a:r>
            <a:r>
              <a:rPr lang="nb-NO" altLang="nb-NO" i="0" dirty="0"/>
              <a:t> for den «forsiktige» </a:t>
            </a:r>
            <a:r>
              <a:rPr lang="nb-NO" altLang="nb-NO" i="0" dirty="0" smtClean="0"/>
              <a:t>spilleren </a:t>
            </a:r>
            <a:r>
              <a:rPr lang="nb-NO" altLang="nb-NO" i="0" dirty="0"/>
              <a:t>og nettogevinsten </a:t>
            </a:r>
            <a:r>
              <a:rPr lang="nb-NO" altLang="nb-NO" dirty="0"/>
              <a:t>Z</a:t>
            </a:r>
            <a:r>
              <a:rPr lang="nb-NO" altLang="nb-NO" i="0" dirty="0"/>
              <a:t> for den </a:t>
            </a:r>
            <a:r>
              <a:rPr lang="nb-NO" altLang="nb-NO" i="0" dirty="0" smtClean="0"/>
              <a:t>«dristige» </a:t>
            </a:r>
            <a:r>
              <a:rPr lang="nb-NO" altLang="nb-NO" i="0" dirty="0"/>
              <a:t>spilleren har begge forventningsverdi </a:t>
            </a:r>
            <a:endParaRPr lang="en-US" altLang="nb-NO" i="0" dirty="0"/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539552" y="1916832"/>
            <a:ext cx="72739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Men fordelingen til </a:t>
            </a:r>
            <a:r>
              <a:rPr lang="nb-NO" altLang="nb-NO" dirty="0"/>
              <a:t>Z</a:t>
            </a:r>
            <a:r>
              <a:rPr lang="nb-NO" altLang="nb-NO" i="0" dirty="0"/>
              <a:t> er mer </a:t>
            </a:r>
            <a:r>
              <a:rPr lang="nb-NO" altLang="nb-NO" i="0" dirty="0" smtClean="0"/>
              <a:t>«spredt ut» </a:t>
            </a:r>
            <a:r>
              <a:rPr lang="nb-NO" altLang="nb-NO" i="0" dirty="0"/>
              <a:t>enn fordelingen til </a:t>
            </a:r>
            <a:r>
              <a:rPr lang="nb-NO" altLang="nb-NO" dirty="0"/>
              <a:t>Y</a:t>
            </a:r>
          </a:p>
        </p:txBody>
      </p:sp>
      <p:graphicFrame>
        <p:nvGraphicFramePr>
          <p:cNvPr id="332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193222"/>
              </p:ext>
            </p:extLst>
          </p:nvPr>
        </p:nvGraphicFramePr>
        <p:xfrm>
          <a:off x="4429125" y="1147763"/>
          <a:ext cx="33289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2" name="Equation" r:id="rId3" imgW="1295280" imgH="203040" progId="Equation.DSMT4">
                  <p:embed/>
                </p:oleObj>
              </mc:Choice>
              <mc:Fallback>
                <p:oleObj name="Equation" r:id="rId3" imgW="1295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147763"/>
                        <a:ext cx="3328988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539552" y="5158507"/>
            <a:ext cx="76327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</a:t>
            </a:r>
            <a:r>
              <a:rPr lang="nb-NO" altLang="nb-NO" dirty="0"/>
              <a:t>Y</a:t>
            </a:r>
            <a:r>
              <a:rPr lang="nb-NO" altLang="nb-NO" i="0" dirty="0"/>
              <a:t> får verdien -30 er kvadratavviket</a:t>
            </a:r>
          </a:p>
        </p:txBody>
      </p:sp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847725" y="5865813"/>
          <a:ext cx="5810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3" name="Equation" r:id="rId5" imgW="2260440" imgH="228600" progId="Equation.DSMT4">
                  <p:embed/>
                </p:oleObj>
              </mc:Choice>
              <mc:Fallback>
                <p:oleObj name="Equation" r:id="rId5" imgW="226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5865813"/>
                        <a:ext cx="58102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539552" y="3142382"/>
            <a:ext cx="69135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 å få et mål på hvor mye fordelingen til </a:t>
            </a:r>
            <a:r>
              <a:rPr lang="nb-NO" altLang="nb-NO" dirty="0"/>
              <a:t>Y</a:t>
            </a:r>
            <a:r>
              <a:rPr lang="nb-NO" altLang="nb-NO" i="0" dirty="0"/>
              <a:t> er </a:t>
            </a:r>
            <a:r>
              <a:rPr lang="nb-NO" altLang="nb-NO" i="0" dirty="0" smtClean="0"/>
              <a:t>«spredt ut» </a:t>
            </a:r>
            <a:r>
              <a:rPr lang="nb-NO" altLang="nb-NO" i="0" dirty="0"/>
              <a:t>tar vi utgangspunkt i kvadratavvikene mellom </a:t>
            </a:r>
            <a:r>
              <a:rPr lang="nb-NO" altLang="nb-NO" dirty="0"/>
              <a:t>Y</a:t>
            </a:r>
            <a:r>
              <a:rPr lang="nb-NO" altLang="nb-NO" i="0" dirty="0"/>
              <a:t>-verdiene og forventningsverdien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70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 build="allAtOnce" autoUpdateAnimBg="0"/>
      <p:bldP spid="332809" grpId="0" build="allAtOnce" autoUpdateAnimBg="0"/>
      <p:bldP spid="332811" grpId="0" build="allAtOnce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pic>
        <p:nvPicPr>
          <p:cNvPr id="27956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22" y="1124744"/>
            <a:ext cx="8286750" cy="1287462"/>
          </a:xfrm>
          <a:noFill/>
        </p:spPr>
      </p:pic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684213" y="2564904"/>
            <a:ext cx="79914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Tabellen gir</a:t>
            </a:r>
            <a:r>
              <a:rPr lang="nb-NO" altLang="nb-NO" sz="2800" dirty="0">
                <a:solidFill>
                  <a:srgbClr val="CC0000"/>
                </a:solidFill>
              </a:rPr>
              <a:t> sannsynlighetsfordelingen</a:t>
            </a:r>
            <a:r>
              <a:rPr lang="nb-NO" altLang="nb-NO" sz="2800" i="0" dirty="0"/>
              <a:t> til </a:t>
            </a:r>
            <a:r>
              <a:rPr lang="nb-NO" altLang="nb-NO" sz="2800" dirty="0" err="1"/>
              <a:t>X</a:t>
            </a:r>
            <a:endParaRPr lang="nb-NO" altLang="nb-NO" sz="280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Summen av sannsynlighetene i tabellen er lik én </a:t>
            </a:r>
            <a:endParaRPr lang="en-US" altLang="nb-NO" sz="2800" i="0" dirty="0"/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682625" y="476672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Vi får tabellen:</a:t>
            </a:r>
            <a:endParaRPr lang="en-US" altLang="nb-NO" sz="2800" i="0" dirty="0"/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827088" y="4437112"/>
            <a:ext cx="30241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Vi kan vise sannsynlighets-fordelingen med et </a:t>
            </a:r>
            <a:r>
              <a:rPr lang="nb-NO" altLang="nb-NO" sz="2800" i="0" dirty="0" smtClean="0"/>
              <a:t>stolpediagram</a:t>
            </a:r>
            <a:endParaRPr lang="en-US" altLang="nb-NO" sz="2800" i="0" dirty="0"/>
          </a:p>
        </p:txBody>
      </p:sp>
      <p:pic>
        <p:nvPicPr>
          <p:cNvPr id="279569" name="Picture 17" descr="toterning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995069" y="3491707"/>
            <a:ext cx="2681287" cy="338455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3" grpId="0" build="p"/>
      <p:bldP spid="27956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649288" y="476672"/>
            <a:ext cx="8026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den «forsiktige» </a:t>
            </a:r>
            <a:r>
              <a:rPr lang="nb-NO" altLang="nb-NO" i="0" dirty="0" smtClean="0"/>
              <a:t>spilleren </a:t>
            </a:r>
            <a:r>
              <a:rPr lang="nb-NO" altLang="nb-NO" i="0" dirty="0"/>
              <a:t>om og om igjen spiller tre omganger rulett, gir det samme argumentet som vi brukte i forbindelse med forventningsverdi, at det gjennomsnittlige kvadratavviket vil nærme seg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33834" name="Object 10"/>
          <p:cNvGraphicFramePr>
            <a:graphicFrameLocks noChangeAspect="1"/>
          </p:cNvGraphicFramePr>
          <p:nvPr/>
        </p:nvGraphicFramePr>
        <p:xfrm>
          <a:off x="673100" y="2997200"/>
          <a:ext cx="7720013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6" name="Equation" r:id="rId3" imgW="2997000" imgH="482400" progId="Equation.DSMT4">
                  <p:embed/>
                </p:oleObj>
              </mc:Choice>
              <mc:Fallback>
                <p:oleObj name="Equation" r:id="rId3" imgW="2997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997200"/>
                        <a:ext cx="7720013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5" name="Object 11"/>
          <p:cNvGraphicFramePr>
            <a:graphicFrameLocks noChangeAspect="1"/>
          </p:cNvGraphicFramePr>
          <p:nvPr/>
        </p:nvGraphicFramePr>
        <p:xfrm>
          <a:off x="7734300" y="3690938"/>
          <a:ext cx="1016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7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3690938"/>
                        <a:ext cx="1016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6" name="Rectangle 12"/>
          <p:cNvSpPr>
            <a:spLocks noChangeArrowheads="1"/>
          </p:cNvSpPr>
          <p:nvPr/>
        </p:nvSpPr>
        <p:spPr bwMode="auto">
          <a:xfrm>
            <a:off x="684213" y="4510088"/>
            <a:ext cx="8064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Denne summen kaller vi variansen  til </a:t>
            </a:r>
            <a:r>
              <a:rPr lang="nb-NO" altLang="nb-NO" dirty="0"/>
              <a:t>Y</a:t>
            </a:r>
            <a:r>
              <a:rPr lang="nb-NO" altLang="nb-NO" i="0" dirty="0"/>
              <a:t/>
            </a:r>
            <a:br>
              <a:rPr lang="nb-NO" altLang="nb-NO" i="0" dirty="0"/>
            </a:br>
            <a:r>
              <a:rPr lang="nb-NO" altLang="nb-NO" i="0" dirty="0"/>
              <a:t>Den skriver vi Var(</a:t>
            </a:r>
            <a:r>
              <a:rPr lang="nb-NO" altLang="nb-NO" dirty="0"/>
              <a:t>Y</a:t>
            </a:r>
            <a:r>
              <a:rPr lang="nb-NO" altLang="nb-NO" i="0" dirty="0"/>
              <a:t>).  Altså Var(</a:t>
            </a:r>
            <a:r>
              <a:rPr lang="nb-NO" altLang="nb-NO" dirty="0"/>
              <a:t>Y</a:t>
            </a:r>
            <a:r>
              <a:rPr lang="nb-NO" altLang="nb-NO" i="0" dirty="0"/>
              <a:t>)=300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684213" y="5589588"/>
            <a:ext cx="72723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 den </a:t>
            </a:r>
            <a:r>
              <a:rPr lang="nb-NO" altLang="nb-NO" i="0" dirty="0" smtClean="0"/>
              <a:t>«dristige</a:t>
            </a:r>
            <a:r>
              <a:rPr lang="nb-NO" altLang="nb-NO" i="0" dirty="0"/>
              <a:t> »</a:t>
            </a:r>
            <a:r>
              <a:rPr lang="nb-NO" altLang="nb-NO" i="0" dirty="0" smtClean="0"/>
              <a:t> </a:t>
            </a:r>
            <a:r>
              <a:rPr lang="nb-NO" altLang="nb-NO" i="0" dirty="0"/>
              <a:t>spilleren får vi tilsvarende at Var(</a:t>
            </a:r>
            <a:r>
              <a:rPr lang="nb-NO" altLang="nb-NO" dirty="0"/>
              <a:t>Z</a:t>
            </a:r>
            <a:r>
              <a:rPr lang="nb-NO" altLang="nb-NO" i="0" dirty="0"/>
              <a:t>)=1467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30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14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3" grpId="0" build="allAtOnce"/>
      <p:bldP spid="333836" grpId="0" build="allAtOnce"/>
      <p:bldP spid="333839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504825" y="836613"/>
            <a:ext cx="8459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Ruletteksempelet motiverer definisjonen: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34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78670"/>
              </p:ext>
            </p:extLst>
          </p:nvPr>
        </p:nvGraphicFramePr>
        <p:xfrm>
          <a:off x="673100" y="3775075"/>
          <a:ext cx="77168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42" name="Equation" r:id="rId3" imgW="3225600" imgH="457200" progId="Equation.DSMT4">
                  <p:embed/>
                </p:oleObj>
              </mc:Choice>
              <mc:Fallback>
                <p:oleObj name="Equation" r:id="rId3" imgW="322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775075"/>
                        <a:ext cx="77168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39750" y="1990725"/>
            <a:ext cx="71278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b-NO" altLang="nb-NO" i="0" dirty="0"/>
              <a:t>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har mulige verdier </a:t>
            </a:r>
            <a:r>
              <a:rPr lang="nb-NO" altLang="nb-NO" i="0" dirty="0" smtClean="0"/>
              <a:t>  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1 </a:t>
            </a:r>
            <a:r>
              <a:rPr lang="nb-NO" altLang="nb-NO" dirty="0" smtClean="0"/>
              <a:t>,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2 </a:t>
            </a:r>
            <a:r>
              <a:rPr lang="nb-NO" altLang="nb-NO" dirty="0" smtClean="0"/>
              <a:t>, </a:t>
            </a:r>
            <a:r>
              <a:rPr lang="nb-NO" altLang="nb-NO" dirty="0"/>
              <a:t>…, </a:t>
            </a:r>
            <a:r>
              <a:rPr lang="nb-NO" altLang="nb-NO" i="1" dirty="0" err="1"/>
              <a:t>x</a:t>
            </a:r>
            <a:r>
              <a:rPr lang="nb-NO" altLang="nb-NO" sz="2400" i="1" baseline="-25000" dirty="0" err="1"/>
              <a:t>m</a:t>
            </a:r>
            <a:r>
              <a:rPr lang="nb-NO" altLang="nb-NO" sz="2400" i="1" baseline="-25000" dirty="0"/>
              <a:t> </a:t>
            </a:r>
            <a:r>
              <a:rPr lang="nb-NO" altLang="nb-NO" dirty="0"/>
              <a:t> </a:t>
            </a:r>
            <a:r>
              <a:rPr lang="nb-NO" altLang="nb-NO" i="0" dirty="0"/>
              <a:t>og forventningsverdi </a:t>
            </a:r>
            <a:r>
              <a:rPr lang="nb-NO" altLang="nb-NO" dirty="0"/>
              <a:t/>
            </a:r>
            <a:br>
              <a:rPr lang="nb-NO" altLang="nb-NO" dirty="0"/>
            </a:br>
            <a:r>
              <a:rPr lang="nb-NO" altLang="nb-NO" i="0" dirty="0"/>
              <a:t>Da er variansen </a:t>
            </a:r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468313" y="1773238"/>
            <a:ext cx="8064500" cy="331152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334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007347"/>
              </p:ext>
            </p:extLst>
          </p:nvPr>
        </p:nvGraphicFramePr>
        <p:xfrm>
          <a:off x="6121499" y="2492896"/>
          <a:ext cx="466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4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99" y="2492896"/>
                        <a:ext cx="466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68313" y="5445720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 smtClean="0"/>
              <a:t>Ofte bruker en        for </a:t>
            </a:r>
            <a:r>
              <a:rPr lang="nb-NO" altLang="nb-NO" i="0" dirty="0"/>
              <a:t>å betegne </a:t>
            </a:r>
            <a:r>
              <a:rPr lang="nb-NO" altLang="nb-NO" i="0" dirty="0" smtClean="0"/>
              <a:t>varians </a:t>
            </a:r>
            <a:endParaRPr lang="nb-NO" altLang="nb-NO" i="0" dirty="0"/>
          </a:p>
        </p:txBody>
      </p:sp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416806"/>
              </p:ext>
            </p:extLst>
          </p:nvPr>
        </p:nvGraphicFramePr>
        <p:xfrm>
          <a:off x="2987824" y="5569669"/>
          <a:ext cx="5222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44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569669"/>
                        <a:ext cx="5222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31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861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build="allAtOnce"/>
      <p:bldP spid="334852" grpId="0" build="allAtOnce"/>
      <p:bldP spid="334853" grpId="0" animBg="1"/>
      <p:bldP spid="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11325"/>
            <a:ext cx="82819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755650" y="682625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9</a:t>
            </a:r>
            <a:r>
              <a:rPr lang="nb-NO" altLang="nb-NO" i="0" dirty="0" smtClean="0">
                <a:solidFill>
                  <a:srgbClr val="008000"/>
                </a:solidFill>
              </a:rPr>
              <a:t>.1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kaster to terninger, og lar </a:t>
            </a:r>
            <a:r>
              <a:rPr lang="nb-NO" altLang="nb-NO" dirty="0" err="1"/>
              <a:t>X</a:t>
            </a:r>
            <a:r>
              <a:rPr lang="nb-NO" altLang="nb-NO" i="0" dirty="0"/>
              <a:t> være summen av antall øyne</a:t>
            </a:r>
            <a:endParaRPr lang="en-US" altLang="nb-NO" i="0" dirty="0"/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755650" y="2997200"/>
            <a:ext cx="4321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har funnet    </a:t>
            </a:r>
            <a:r>
              <a:rPr lang="nb-NO" altLang="nb-NO" i="1" dirty="0"/>
              <a:t>E</a:t>
            </a:r>
            <a:r>
              <a:rPr lang="nb-NO" altLang="nb-NO" i="0" dirty="0"/>
              <a:t>(</a:t>
            </a:r>
            <a:r>
              <a:rPr lang="nb-NO" altLang="nb-NO" i="1" dirty="0" err="1"/>
              <a:t>X</a:t>
            </a:r>
            <a:r>
              <a:rPr lang="nb-NO" altLang="nb-NO" i="0" dirty="0"/>
              <a:t>)</a:t>
            </a:r>
            <a:r>
              <a:rPr lang="nb-NO" altLang="nb-NO" dirty="0"/>
              <a:t> = </a:t>
            </a:r>
            <a:r>
              <a:rPr lang="nb-NO" altLang="nb-NO" i="0" dirty="0"/>
              <a:t>7</a:t>
            </a:r>
            <a:endParaRPr lang="en-US" altLang="nb-NO" i="0" dirty="0"/>
          </a:p>
        </p:txBody>
      </p:sp>
      <p:graphicFrame>
        <p:nvGraphicFramePr>
          <p:cNvPr id="335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378578"/>
              </p:ext>
            </p:extLst>
          </p:nvPr>
        </p:nvGraphicFramePr>
        <p:xfrm>
          <a:off x="1041400" y="4297363"/>
          <a:ext cx="69691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6" name="Equation" r:id="rId4" imgW="2933640" imgH="634680" progId="Equation.DSMT4">
                  <p:embed/>
                </p:oleObj>
              </mc:Choice>
              <mc:Fallback>
                <p:oleObj name="Equation" r:id="rId4" imgW="29336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297363"/>
                        <a:ext cx="6969125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2282825" y="5843588"/>
          <a:ext cx="15684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7" name="Equation" r:id="rId6" imgW="660240" imgH="317160" progId="Equation.DSMT4">
                  <p:embed/>
                </p:oleObj>
              </mc:Choice>
              <mc:Fallback>
                <p:oleObj name="Equation" r:id="rId6" imgW="6602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5843588"/>
                        <a:ext cx="15684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755650" y="3773488"/>
            <a:ext cx="3600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Variansen blir:</a:t>
            </a:r>
            <a:endParaRPr lang="en-US" altLang="nb-NO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32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552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  <p:bldP spid="335876" grpId="0"/>
      <p:bldP spid="3358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171400"/>
            <a:ext cx="4835525" cy="1143000"/>
          </a:xfrm>
        </p:spPr>
        <p:txBody>
          <a:bodyPr/>
          <a:lstStyle/>
          <a:p>
            <a:pPr eaLnBrk="1" hangingPunct="1"/>
            <a:r>
              <a:rPr lang="nb-NO" altLang="nb-NO" b="1" dirty="0" smtClean="0">
                <a:solidFill>
                  <a:srgbClr val="000099"/>
                </a:solidFill>
              </a:rPr>
              <a:t>Standardavvik</a:t>
            </a:r>
            <a:endParaRPr lang="nb-NO" altLang="nb-NO" dirty="0" smtClean="0">
              <a:solidFill>
                <a:srgbClr val="000099"/>
              </a:solidFill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735013" y="979240"/>
            <a:ext cx="74374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684213" y="764704"/>
            <a:ext cx="7127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Nettogevinsten til den «forsiktige»</a:t>
            </a:r>
            <a:r>
              <a:rPr lang="nb-NO" altLang="nb-NO" i="0" dirty="0" smtClean="0"/>
              <a:t> </a:t>
            </a:r>
            <a:r>
              <a:rPr lang="nb-NO" altLang="nb-NO" i="0" dirty="0"/>
              <a:t>spilleren har varians 300</a:t>
            </a: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684213" y="1844824"/>
            <a:ext cx="8280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Benevningen for variansen er </a:t>
            </a:r>
            <a:r>
              <a:rPr lang="nb-NO" altLang="nb-NO" i="0" dirty="0" smtClean="0"/>
              <a:t>«kvadrateuro»</a:t>
            </a:r>
            <a:endParaRPr lang="nb-NO" altLang="nb-NO" i="0" dirty="0"/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684213" y="2564904"/>
            <a:ext cx="74882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Et mål for spredning som har </a:t>
            </a:r>
            <a:r>
              <a:rPr lang="nb-NO" altLang="nb-NO" i="0" dirty="0" smtClean="0"/>
              <a:t>«riktig» </a:t>
            </a:r>
            <a:r>
              <a:rPr lang="nb-NO" altLang="nb-NO" i="0" dirty="0"/>
              <a:t>benevning er standardavvik:</a:t>
            </a: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756171" y="3645197"/>
            <a:ext cx="7920285" cy="1223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Standardavviket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er gitt ved</a:t>
            </a:r>
          </a:p>
        </p:txBody>
      </p:sp>
      <p:graphicFrame>
        <p:nvGraphicFramePr>
          <p:cNvPr id="336908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08126"/>
              </p:ext>
            </p:extLst>
          </p:nvPr>
        </p:nvGraphicFramePr>
        <p:xfrm>
          <a:off x="1945134" y="4279627"/>
          <a:ext cx="2482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7" name="Equation" r:id="rId3" imgW="1218960" imgH="253800" progId="Equation.DSMT4">
                  <p:embed/>
                </p:oleObj>
              </mc:Choice>
              <mc:Fallback>
                <p:oleObj name="Equation" r:id="rId3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134" y="4279627"/>
                        <a:ext cx="24828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756369" y="5877197"/>
            <a:ext cx="6911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Nettogevinsten til den «forsiktige»</a:t>
            </a:r>
            <a:r>
              <a:rPr lang="nb-NO" altLang="nb-NO" i="0" dirty="0" smtClean="0"/>
              <a:t> </a:t>
            </a:r>
            <a:r>
              <a:rPr lang="nb-NO" altLang="nb-NO" i="0" dirty="0"/>
              <a:t>spilleren har standardavvik 17.30 euro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85105" y="5013176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 smtClean="0"/>
              <a:t>Ofte bruker en        for </a:t>
            </a:r>
            <a:r>
              <a:rPr lang="nb-NO" altLang="nb-NO" i="0" dirty="0"/>
              <a:t>å betegne </a:t>
            </a:r>
            <a:r>
              <a:rPr lang="nb-NO" altLang="nb-NO" i="0" dirty="0" smtClean="0"/>
              <a:t>standardavvik </a:t>
            </a:r>
            <a:endParaRPr lang="nb-NO" altLang="nb-NO" i="0" dirty="0"/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08809"/>
              </p:ext>
            </p:extLst>
          </p:nvPr>
        </p:nvGraphicFramePr>
        <p:xfrm>
          <a:off x="3315791" y="5300886"/>
          <a:ext cx="3921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8"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791" y="5300886"/>
                        <a:ext cx="3921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33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689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 build="allAtOnce" autoUpdateAnimBg="0"/>
      <p:bldP spid="336902" grpId="0" build="allAtOnce" autoUpdateAnimBg="0"/>
      <p:bldP spid="336903" grpId="0" build="allAtOnce" autoUpdateAnimBg="0"/>
      <p:bldP spid="336904" grpId="0" build="allAtOnce" animBg="1"/>
      <p:bldP spid="336911" grpId="0" build="allAtOnce" autoUpdateAnimBg="0"/>
      <p:bldP spid="11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624"/>
            <a:ext cx="7343775" cy="1143000"/>
          </a:xfrm>
        </p:spPr>
        <p:txBody>
          <a:bodyPr/>
          <a:lstStyle/>
          <a:p>
            <a:pPr algn="l"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Varians for binomisk fordeling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20490" name="Rectangle 4"/>
          <p:cNvSpPr>
            <a:spLocks noChangeArrowheads="1"/>
          </p:cNvSpPr>
          <p:nvPr/>
        </p:nvSpPr>
        <p:spPr bwMode="auto">
          <a:xfrm>
            <a:off x="816868" y="5877892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u="sng"/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611188" y="1124744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9</a:t>
            </a:r>
            <a:r>
              <a:rPr lang="nb-NO" altLang="nb-NO" i="0" dirty="0" smtClean="0">
                <a:solidFill>
                  <a:srgbClr val="008000"/>
                </a:solidFill>
              </a:rPr>
              <a:t>.2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I en søskenflokk er det fire barn</a:t>
            </a:r>
            <a:endParaRPr lang="en-US" altLang="nb-NO" i="0" dirty="0"/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684213" y="1700808"/>
            <a:ext cx="7200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dirty="0" err="1"/>
              <a:t>X</a:t>
            </a:r>
            <a:r>
              <a:rPr lang="nb-NO" altLang="nb-NO" i="0" dirty="0"/>
              <a:t> = </a:t>
            </a:r>
            <a:r>
              <a:rPr lang="nb-NO" altLang="nb-NO" i="0" dirty="0" smtClean="0"/>
              <a:t>«antall </a:t>
            </a:r>
            <a:r>
              <a:rPr lang="nb-NO" altLang="nb-NO" i="0" dirty="0"/>
              <a:t>gutter i </a:t>
            </a:r>
            <a:r>
              <a:rPr lang="nb-NO" altLang="nb-NO" i="0" dirty="0" smtClean="0"/>
              <a:t>søskenflokken» </a:t>
            </a:r>
            <a:r>
              <a:rPr lang="nb-NO" altLang="nb-NO" i="0" dirty="0"/>
              <a:t>er binomisk fordelt med </a:t>
            </a:r>
            <a:r>
              <a:rPr lang="nb-NO" altLang="nb-NO" dirty="0"/>
              <a:t>n</a:t>
            </a:r>
            <a:r>
              <a:rPr lang="nb-NO" altLang="nb-NO" i="0" dirty="0"/>
              <a:t>=4 og </a:t>
            </a:r>
            <a:r>
              <a:rPr lang="nb-NO" altLang="nb-NO" dirty="0"/>
              <a:t>p</a:t>
            </a:r>
            <a:r>
              <a:rPr lang="nb-NO" altLang="nb-NO" i="0" dirty="0"/>
              <a:t>=0.514</a:t>
            </a:r>
          </a:p>
        </p:txBody>
      </p:sp>
      <p:graphicFrame>
        <p:nvGraphicFramePr>
          <p:cNvPr id="339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96682"/>
              </p:ext>
            </p:extLst>
          </p:nvPr>
        </p:nvGraphicFramePr>
        <p:xfrm>
          <a:off x="898525" y="3285183"/>
          <a:ext cx="48974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9" name="Equation" r:id="rId3" imgW="2298600" imgH="203040" progId="Equation.DSMT4">
                  <p:embed/>
                </p:oleObj>
              </mc:Choice>
              <mc:Fallback>
                <p:oleObj name="Equation" r:id="rId3" imgW="229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3285183"/>
                        <a:ext cx="48974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24683"/>
              </p:ext>
            </p:extLst>
          </p:nvPr>
        </p:nvGraphicFramePr>
        <p:xfrm>
          <a:off x="879475" y="3716983"/>
          <a:ext cx="73247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0" name="Equation" r:id="rId5" imgW="3568680" imgH="203040" progId="Equation.DSMT4">
                  <p:embed/>
                </p:oleObj>
              </mc:Choice>
              <mc:Fallback>
                <p:oleObj name="Equation" r:id="rId5" imgW="3568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716983"/>
                        <a:ext cx="73247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84213" y="2708920"/>
            <a:ext cx="3313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Har fra før at </a:t>
            </a:r>
            <a:endParaRPr lang="en-US" altLang="nb-NO" i="0"/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684213" y="4797152"/>
            <a:ext cx="4103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Variansen blir</a:t>
            </a:r>
            <a:endParaRPr lang="en-US" altLang="nb-NO" i="0" dirty="0"/>
          </a:p>
        </p:txBody>
      </p:sp>
      <p:graphicFrame>
        <p:nvGraphicFramePr>
          <p:cNvPr id="339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14230"/>
              </p:ext>
            </p:extLst>
          </p:nvPr>
        </p:nvGraphicFramePr>
        <p:xfrm>
          <a:off x="1032768" y="5363542"/>
          <a:ext cx="74898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1" name="Equation" r:id="rId7" imgW="3593880" imgH="482400" progId="Equation.DSMT4">
                  <p:embed/>
                </p:oleObj>
              </mc:Choice>
              <mc:Fallback>
                <p:oleObj name="Equation" r:id="rId7" imgW="3593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768" y="5363542"/>
                        <a:ext cx="74898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399"/>
              </p:ext>
            </p:extLst>
          </p:nvPr>
        </p:nvGraphicFramePr>
        <p:xfrm>
          <a:off x="915988" y="4128145"/>
          <a:ext cx="23606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2" name="Equation" r:id="rId9" imgW="1066680" imgH="203040" progId="Equation.DSMT4">
                  <p:embed/>
                </p:oleObj>
              </mc:Choice>
              <mc:Fallback>
                <p:oleObj name="Equation" r:id="rId9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4128145"/>
                        <a:ext cx="236061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541591"/>
              </p:ext>
            </p:extLst>
          </p:nvPr>
        </p:nvGraphicFramePr>
        <p:xfrm>
          <a:off x="5785743" y="5939805"/>
          <a:ext cx="9271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3" name="Equation" r:id="rId11" imgW="419040" imgH="177480" progId="Equation.DSMT4">
                  <p:embed/>
                </p:oleObj>
              </mc:Choice>
              <mc:Fallback>
                <p:oleObj name="Equation" r:id="rId11" imgW="419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743" y="5939805"/>
                        <a:ext cx="9271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34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106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3" grpId="0"/>
      <p:bldP spid="339974" grpId="0" build="p"/>
      <p:bldP spid="339977" grpId="0"/>
      <p:bldP spid="3399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971550" y="4048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I eksemplet fant vi (avrundet) Var(</a:t>
            </a:r>
            <a:r>
              <a:rPr lang="nb-NO" altLang="nb-NO" dirty="0" err="1"/>
              <a:t>X</a:t>
            </a:r>
            <a:r>
              <a:rPr lang="nb-NO" altLang="nb-NO" i="0" dirty="0"/>
              <a:t>) = 1.00</a:t>
            </a:r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971550" y="1052513"/>
            <a:ext cx="784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/>
              <a:t>Merk at  4 </a:t>
            </a:r>
            <a:r>
              <a:rPr lang="nb-NO" altLang="nb-NO" sz="3200" b="1" i="0" baseline="30000"/>
              <a:t>.</a:t>
            </a:r>
            <a:r>
              <a:rPr lang="nb-NO" altLang="nb-NO" i="0"/>
              <a:t> 0.514 </a:t>
            </a:r>
            <a:r>
              <a:rPr lang="nb-NO" altLang="nb-NO" b="1" i="0" baseline="30000"/>
              <a:t>. </a:t>
            </a:r>
            <a:r>
              <a:rPr lang="nb-NO" altLang="nb-NO" i="0"/>
              <a:t>(1 - 0.514)</a:t>
            </a:r>
            <a:r>
              <a:rPr lang="nb-NO" altLang="nb-NO" sz="3200" i="0"/>
              <a:t> </a:t>
            </a:r>
            <a:r>
              <a:rPr lang="nb-NO" altLang="nb-NO" i="0"/>
              <a:t>= 1.00  (avrundet)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1009650" y="2708275"/>
            <a:ext cx="7666038" cy="6461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CC0000"/>
                </a:solidFill>
              </a:rPr>
              <a:t>Hvis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 er binomisk fordelt, er Var(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) = </a:t>
            </a:r>
            <a:r>
              <a:rPr lang="nb-NO" altLang="nb-NO" dirty="0" err="1">
                <a:solidFill>
                  <a:srgbClr val="CC0000"/>
                </a:solidFill>
              </a:rPr>
              <a:t>np</a:t>
            </a:r>
            <a:r>
              <a:rPr lang="nb-NO" altLang="nb-NO" i="0" dirty="0">
                <a:solidFill>
                  <a:srgbClr val="CC0000"/>
                </a:solidFill>
              </a:rPr>
              <a:t>(1</a:t>
            </a:r>
            <a:r>
              <a:rPr lang="nb-NO" altLang="nb-NO" dirty="0">
                <a:solidFill>
                  <a:srgbClr val="CC0000"/>
                </a:solidFill>
              </a:rPr>
              <a:t>-p</a:t>
            </a:r>
            <a:r>
              <a:rPr lang="nb-NO" altLang="nb-NO" i="0" dirty="0">
                <a:solidFill>
                  <a:srgbClr val="CC0000"/>
                </a:solidFill>
              </a:rPr>
              <a:t>)</a:t>
            </a:r>
          </a:p>
        </p:txBody>
      </p:sp>
      <p:pic>
        <p:nvPicPr>
          <p:cNvPr id="340997" name="Picture 5" descr="blom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15013"/>
            <a:ext cx="4679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71550" y="3644900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9</a:t>
            </a:r>
            <a:r>
              <a:rPr lang="nb-NO" altLang="nb-NO" i="0" dirty="0" smtClean="0">
                <a:solidFill>
                  <a:srgbClr val="008000"/>
                </a:solidFill>
              </a:rPr>
              <a:t>.3</a:t>
            </a:r>
            <a:r>
              <a:rPr lang="nb-NO" altLang="nb-NO" i="0" dirty="0">
                <a:solidFill>
                  <a:srgbClr val="008000"/>
                </a:solidFill>
              </a:rPr>
              <a:t>. </a:t>
            </a:r>
            <a:r>
              <a:rPr lang="nb-NO" altLang="nb-NO" i="0" dirty="0"/>
              <a:t>En bestemt type frø spirer med 70% sannsynlighet. Vi sår 20 frø</a:t>
            </a:r>
            <a:endParaRPr lang="en-US" altLang="nb-NO" i="0" dirty="0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971550" y="4724400"/>
            <a:ext cx="5905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Variansen til antall frø som spirer er 20 </a:t>
            </a:r>
            <a:r>
              <a:rPr lang="nb-NO" altLang="nb-NO" b="1" i="0" baseline="30000"/>
              <a:t>.</a:t>
            </a:r>
            <a:r>
              <a:rPr lang="nb-NO" altLang="nb-NO" i="0"/>
              <a:t> 0.70 </a:t>
            </a:r>
            <a:r>
              <a:rPr lang="nb-NO" altLang="nb-NO" b="1" i="0" baseline="30000"/>
              <a:t>.</a:t>
            </a:r>
            <a:r>
              <a:rPr lang="nb-NO" altLang="nb-NO" i="0"/>
              <a:t> 0.30 = 4.20</a:t>
            </a:r>
            <a:endParaRPr lang="en-US" altLang="nb-NO" i="0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971550" y="19161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/>
              <a:t>Kan vise at vi har generelt: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35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558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  <p:bldP spid="340995" grpId="0" build="p"/>
      <p:bldP spid="340996" grpId="0" build="allAtOnce" animBg="1"/>
      <p:bldP spid="340998" grpId="0"/>
      <p:bldP spid="340999" grpId="0"/>
      <p:bldP spid="34100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397099"/>
            <a:ext cx="6491288" cy="865188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Variansen til </a:t>
            </a:r>
            <a:r>
              <a:rPr lang="nb-NO" altLang="nb-NO" sz="3600" b="1" i="1" dirty="0" smtClean="0">
                <a:solidFill>
                  <a:schemeClr val="accent2"/>
                </a:solidFill>
              </a:rPr>
              <a:t>a</a:t>
            </a:r>
            <a:r>
              <a:rPr lang="nb-NO" altLang="nb-NO" sz="3600" b="1" dirty="0" smtClean="0">
                <a:solidFill>
                  <a:schemeClr val="accent2"/>
                </a:solidFill>
              </a:rPr>
              <a:t> + </a:t>
            </a:r>
            <a:r>
              <a:rPr lang="nb-NO" altLang="nb-NO" sz="3600" b="1" i="1" dirty="0" err="1" smtClean="0">
                <a:solidFill>
                  <a:schemeClr val="accent2"/>
                </a:solidFill>
              </a:rPr>
              <a:t>bX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u="sng"/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755650" y="1412776"/>
            <a:ext cx="7200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La </a:t>
            </a:r>
            <a:r>
              <a:rPr lang="nb-NO" altLang="nb-NO" dirty="0" err="1"/>
              <a:t>X</a:t>
            </a:r>
            <a:r>
              <a:rPr lang="nb-NO" altLang="nb-NO" i="0" dirty="0"/>
              <a:t> være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med forventningsverdi </a:t>
            </a:r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757238" y="5070475"/>
            <a:ext cx="5110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Det motiverer resultatet:</a:t>
            </a: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1979613" y="5835650"/>
            <a:ext cx="4610100" cy="5847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3200" i="1" dirty="0">
                <a:solidFill>
                  <a:srgbClr val="FF3300"/>
                </a:solidFill>
              </a:rPr>
              <a:t>  </a:t>
            </a:r>
            <a:r>
              <a:rPr lang="nb-NO" altLang="nb-NO" sz="3200" i="0" dirty="0">
                <a:solidFill>
                  <a:srgbClr val="FF3300"/>
                </a:solidFill>
              </a:rPr>
              <a:t>Var(</a:t>
            </a:r>
            <a:r>
              <a:rPr lang="nb-NO" altLang="nb-NO" sz="3200" i="1" dirty="0" err="1">
                <a:solidFill>
                  <a:srgbClr val="FF3300"/>
                </a:solidFill>
              </a:rPr>
              <a:t>a+bX</a:t>
            </a:r>
            <a:r>
              <a:rPr lang="nb-NO" altLang="nb-NO" sz="3200" i="0" dirty="0">
                <a:solidFill>
                  <a:srgbClr val="FF3300"/>
                </a:solidFill>
              </a:rPr>
              <a:t>)</a:t>
            </a:r>
            <a:r>
              <a:rPr lang="nb-NO" altLang="nb-NO" sz="3200" dirty="0">
                <a:solidFill>
                  <a:srgbClr val="FF3300"/>
                </a:solidFill>
              </a:rPr>
              <a:t> = </a:t>
            </a:r>
            <a:r>
              <a:rPr lang="nb-NO" altLang="nb-NO" sz="3200" i="1" dirty="0">
                <a:solidFill>
                  <a:srgbClr val="FF3300"/>
                </a:solidFill>
              </a:rPr>
              <a:t>b</a:t>
            </a:r>
            <a:r>
              <a:rPr lang="nb-NO" altLang="nb-NO" sz="3200" i="1" baseline="30000" dirty="0">
                <a:solidFill>
                  <a:srgbClr val="FF3300"/>
                </a:solidFill>
              </a:rPr>
              <a:t>2</a:t>
            </a:r>
            <a:r>
              <a:rPr lang="nb-NO" altLang="nb-NO" sz="3200" dirty="0">
                <a:solidFill>
                  <a:srgbClr val="FF3300"/>
                </a:solidFill>
              </a:rPr>
              <a:t> </a:t>
            </a:r>
            <a:r>
              <a:rPr lang="nb-NO" altLang="nb-NO" sz="3200" i="0" dirty="0">
                <a:solidFill>
                  <a:srgbClr val="FF3300"/>
                </a:solidFill>
              </a:rPr>
              <a:t>Var(</a:t>
            </a:r>
            <a:r>
              <a:rPr lang="nb-NO" altLang="nb-NO" sz="3200" i="1" dirty="0" err="1">
                <a:solidFill>
                  <a:srgbClr val="FF3300"/>
                </a:solidFill>
              </a:rPr>
              <a:t>X</a:t>
            </a:r>
            <a:r>
              <a:rPr lang="nb-NO" altLang="nb-NO" sz="3200" i="0" dirty="0">
                <a:solidFill>
                  <a:srgbClr val="FF3300"/>
                </a:solidFill>
              </a:rPr>
              <a:t>)</a:t>
            </a:r>
          </a:p>
        </p:txBody>
      </p:sp>
      <p:graphicFrame>
        <p:nvGraphicFramePr>
          <p:cNvPr id="342027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577801"/>
              </p:ext>
            </p:extLst>
          </p:nvPr>
        </p:nvGraphicFramePr>
        <p:xfrm>
          <a:off x="3661098" y="1819176"/>
          <a:ext cx="5508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3" name="Equation" r:id="rId3" imgW="215640" imgH="215640" progId="Equation.DSMT4">
                  <p:embed/>
                </p:oleObj>
              </mc:Choice>
              <mc:Fallback>
                <p:oleObj name="Equation" r:id="rId3" imgW="215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098" y="1819176"/>
                        <a:ext cx="5508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9" name="Rectangle 13"/>
          <p:cNvSpPr>
            <a:spLocks noChangeArrowheads="1"/>
          </p:cNvSpPr>
          <p:nvPr/>
        </p:nvSpPr>
        <p:spPr bwMode="auto">
          <a:xfrm>
            <a:off x="755650" y="2622550"/>
            <a:ext cx="554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1" dirty="0"/>
              <a:t>Y </a:t>
            </a:r>
            <a:r>
              <a:rPr lang="nb-NO" altLang="nb-NO" dirty="0"/>
              <a:t>= </a:t>
            </a:r>
            <a:r>
              <a:rPr lang="nb-NO" altLang="nb-NO" i="1" dirty="0"/>
              <a:t>a</a:t>
            </a:r>
            <a:r>
              <a:rPr lang="nb-NO" altLang="nb-NO" dirty="0"/>
              <a:t> + </a:t>
            </a:r>
            <a:r>
              <a:rPr lang="nb-NO" altLang="nb-NO" i="1" dirty="0" err="1"/>
              <a:t>bX</a:t>
            </a:r>
            <a:r>
              <a:rPr lang="nb-NO" altLang="nb-NO" dirty="0"/>
              <a:t> </a:t>
            </a:r>
            <a:r>
              <a:rPr lang="nb-NO" altLang="nb-NO" i="0" dirty="0"/>
              <a:t>har forventningsverdi</a:t>
            </a:r>
          </a:p>
        </p:txBody>
      </p:sp>
      <p:graphicFrame>
        <p:nvGraphicFramePr>
          <p:cNvPr id="342030" name="Object 14"/>
          <p:cNvGraphicFramePr>
            <a:graphicFrameLocks noChangeAspect="1"/>
          </p:cNvGraphicFramePr>
          <p:nvPr/>
        </p:nvGraphicFramePr>
        <p:xfrm>
          <a:off x="849313" y="3068638"/>
          <a:ext cx="22828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4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068638"/>
                        <a:ext cx="22828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755650" y="3773488"/>
            <a:ext cx="5545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Kvadratavviket for </a:t>
            </a:r>
            <a:r>
              <a:rPr lang="nb-NO" altLang="nb-NO" dirty="0"/>
              <a:t>Y</a:t>
            </a:r>
            <a:r>
              <a:rPr lang="nb-NO" altLang="nb-NO" i="0" dirty="0"/>
              <a:t> blir</a:t>
            </a:r>
          </a:p>
        </p:txBody>
      </p:sp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1042988" y="4364038"/>
          <a:ext cx="15081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5" name="Equation" r:id="rId7" imgW="596880" imgH="228600" progId="Equation.DSMT4">
                  <p:embed/>
                </p:oleObj>
              </mc:Choice>
              <mc:Fallback>
                <p:oleObj name="Equation" r:id="rId7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364038"/>
                        <a:ext cx="15081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478088" y="4343400"/>
          <a:ext cx="38227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6" name="Equation" r:id="rId9" imgW="1460160" imgH="228600" progId="Equation.DSMT4">
                  <p:embed/>
                </p:oleObj>
              </mc:Choice>
              <mc:Fallback>
                <p:oleObj name="Equation" r:id="rId9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343400"/>
                        <a:ext cx="38227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6365875" y="4346575"/>
          <a:ext cx="23812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7"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4346575"/>
                        <a:ext cx="23812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36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33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1" grpId="0" build="p"/>
      <p:bldP spid="342024" grpId="0" build="p"/>
      <p:bldP spid="342025" grpId="0" build="p" animBg="1"/>
      <p:bldP spid="342029" grpId="0" build="p"/>
      <p:bldP spid="3420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>
              <a:solidFill>
                <a:srgbClr val="008000"/>
              </a:solidFill>
            </a:endParaRP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755650" y="1628775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</a:t>
            </a:r>
            <a:r>
              <a:rPr lang="nb-NO" altLang="nb-NO" dirty="0"/>
              <a:t> </a:t>
            </a:r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være antall ganger hun vinner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755650" y="4005263"/>
            <a:ext cx="35290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Samlet nettogevinst: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755650" y="549275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9.4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ser på den </a:t>
            </a:r>
            <a:r>
              <a:rPr lang="nb-NO" altLang="nb-NO" i="0" dirty="0" smtClean="0"/>
              <a:t>«forsiktige» </a:t>
            </a:r>
            <a:r>
              <a:rPr lang="nb-NO" altLang="nb-NO" i="0" dirty="0"/>
              <a:t>rulett-spilleren som tre ganger satser 10 euro på 18 felt</a:t>
            </a:r>
            <a:endParaRPr lang="en-US" altLang="nb-NO" i="0" dirty="0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755650" y="2349500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er binomisk fordelt med </a:t>
            </a:r>
            <a:r>
              <a:rPr lang="nb-NO" altLang="nb-NO" i="1" dirty="0"/>
              <a:t>n</a:t>
            </a:r>
            <a:r>
              <a:rPr lang="nb-NO" altLang="nb-NO" dirty="0"/>
              <a:t> = </a:t>
            </a:r>
            <a:r>
              <a:rPr lang="nb-NO" altLang="nb-NO" i="0" dirty="0"/>
              <a:t>3 og </a:t>
            </a:r>
            <a:r>
              <a:rPr lang="nb-NO" altLang="nb-NO" i="1" dirty="0"/>
              <a:t>p</a:t>
            </a:r>
            <a:r>
              <a:rPr lang="nb-NO" altLang="nb-NO" dirty="0"/>
              <a:t> = </a:t>
            </a:r>
            <a:r>
              <a:rPr lang="nb-NO" altLang="nb-NO" i="0" dirty="0"/>
              <a:t>18/37</a:t>
            </a:r>
          </a:p>
        </p:txBody>
      </p:sp>
      <p:graphicFrame>
        <p:nvGraphicFramePr>
          <p:cNvPr id="34304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36547685"/>
              </p:ext>
            </p:extLst>
          </p:nvPr>
        </p:nvGraphicFramePr>
        <p:xfrm>
          <a:off x="1082219" y="3017247"/>
          <a:ext cx="4425885" cy="84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6" name="Equation" r:id="rId3" imgW="1663560" imgH="317160" progId="Equation.DSMT4">
                  <p:embed/>
                </p:oleObj>
              </mc:Choice>
              <mc:Fallback>
                <p:oleObj name="Equation" r:id="rId3" imgW="16635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219" y="3017247"/>
                        <a:ext cx="4425885" cy="843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283075" y="4051300"/>
          <a:ext cx="2449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7" name="Equation" r:id="rId5" imgW="952200" imgH="177480" progId="Equation.DSMT4">
                  <p:embed/>
                </p:oleObj>
              </mc:Choice>
              <mc:Fallback>
                <p:oleObj name="Equation" r:id="rId5" imgW="952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4051300"/>
                        <a:ext cx="24495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55650" y="4797425"/>
            <a:ext cx="35290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Dermed: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43050" name="Object 10"/>
          <p:cNvGraphicFramePr>
            <a:graphicFrameLocks noChangeAspect="1"/>
          </p:cNvGraphicFramePr>
          <p:nvPr/>
        </p:nvGraphicFramePr>
        <p:xfrm>
          <a:off x="901700" y="5387975"/>
          <a:ext cx="42116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8" name="Equation" r:id="rId7" imgW="1638000" imgH="203040" progId="Equation.DSMT4">
                  <p:embed/>
                </p:oleObj>
              </mc:Choice>
              <mc:Fallback>
                <p:oleObj name="Equation" r:id="rId7" imgW="1638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5387975"/>
                        <a:ext cx="421163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5129213" y="5341938"/>
          <a:ext cx="22193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9" name="Equation" r:id="rId9" imgW="863280" imgH="228600" progId="Equation.DSMT4">
                  <p:embed/>
                </p:oleObj>
              </mc:Choice>
              <mc:Fallback>
                <p:oleObj name="Equation" r:id="rId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5341938"/>
                        <a:ext cx="22193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1676400" y="6127750"/>
          <a:ext cx="30368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90" name="Equation" r:id="rId11" imgW="1180800" imgH="177480" progId="Equation.DSMT4">
                  <p:embed/>
                </p:oleObj>
              </mc:Choice>
              <mc:Fallback>
                <p:oleObj name="Equation" r:id="rId11" imgW="1180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127750"/>
                        <a:ext cx="30368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37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175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 bldLvl="5" autoUpdateAnimBg="0"/>
      <p:bldP spid="343044" grpId="0" build="p" bldLvl="5" autoUpdateAnimBg="0"/>
      <p:bldP spid="343045" grpId="0"/>
      <p:bldP spid="343046" grpId="0" build="p" bldLvl="5" autoUpdateAnimBg="0"/>
      <p:bldP spid="343049" grpId="0" build="p" bldLvl="5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353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5B36A8-71BE-44A3-8A65-1CE42990B9AA}" type="slidenum">
              <a:rPr lang="en-US" altLang="nb-NO" sz="1400"/>
              <a:pPr eaLnBrk="1" hangingPunct="1"/>
              <a:t>38</a:t>
            </a:fld>
            <a:endParaRPr lang="en-US" altLang="nb-NO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864" y="205934"/>
            <a:ext cx="8345525" cy="865188"/>
          </a:xfrm>
        </p:spPr>
        <p:txBody>
          <a:bodyPr/>
          <a:lstStyle/>
          <a:p>
            <a:pPr algn="l"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Tilnærming av binomiske sannsynligheter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568361" y="1182174"/>
            <a:ext cx="4392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400" i="0" dirty="0" smtClean="0"/>
              <a:t>Tidligere var det vanskelig </a:t>
            </a:r>
            <a:r>
              <a:rPr lang="nb-NO" altLang="nb-NO" sz="2400" i="0" dirty="0"/>
              <a:t>å bruke formelen for binomisk fordeling til å regne ut sannsynligheter når n er stor</a:t>
            </a:r>
          </a:p>
        </p:txBody>
      </p:sp>
      <p:pic>
        <p:nvPicPr>
          <p:cNvPr id="344080" name="Picture 16" descr="de_moiv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053" y="1636353"/>
            <a:ext cx="2876550" cy="4525963"/>
          </a:xfrm>
          <a:noFill/>
        </p:spPr>
      </p:pic>
      <p:sp>
        <p:nvSpPr>
          <p:cNvPr id="344082" name="Rectangle 18"/>
          <p:cNvSpPr>
            <a:spLocks noChangeArrowheads="1"/>
          </p:cNvSpPr>
          <p:nvPr/>
        </p:nvSpPr>
        <p:spPr bwMode="auto">
          <a:xfrm>
            <a:off x="568361" y="2943057"/>
            <a:ext cx="4679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Alt i 1733 viste Abraham de </a:t>
            </a:r>
            <a:r>
              <a:rPr lang="nb-NO" altLang="nb-NO" sz="2400" i="0" dirty="0" err="1"/>
              <a:t>Moivre</a:t>
            </a:r>
            <a:r>
              <a:rPr lang="nb-NO" altLang="nb-NO" sz="2400" i="0" dirty="0"/>
              <a:t> hvordan en kan finne tilnærmingsverdier for binomiske sannsynligheter</a:t>
            </a:r>
          </a:p>
        </p:txBody>
      </p:sp>
      <p:sp>
        <p:nvSpPr>
          <p:cNvPr id="344083" name="Text Box 19"/>
          <p:cNvSpPr txBox="1">
            <a:spLocks noChangeArrowheads="1"/>
          </p:cNvSpPr>
          <p:nvPr/>
        </p:nvSpPr>
        <p:spPr bwMode="auto">
          <a:xfrm>
            <a:off x="5435600" y="1160381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600" i="0" dirty="0"/>
              <a:t>(www.york.ac.uk/depts/maths/histstat)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68361" y="4829039"/>
            <a:ext cx="4679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400" i="0" dirty="0" smtClean="0"/>
              <a:t>Selv om det nå er enklere å bestemme binomiske sannsynligheter, er denne tilnærmelsen fortsatt viktig</a:t>
            </a:r>
            <a:endParaRPr lang="nb-NO" altLang="nb-NO" sz="2400" i="0" dirty="0"/>
          </a:p>
        </p:txBody>
      </p:sp>
    </p:spTree>
    <p:extLst>
      <p:ext uri="{BB962C8B-B14F-4D97-AF65-F5344CB8AC3E}">
        <p14:creationId xmlns:p14="http://schemas.microsoft.com/office/powerpoint/2010/main" val="21108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9" grpId="0" build="p"/>
      <p:bldP spid="344082" grpId="0" build="p"/>
      <p:bldP spid="344083" grpId="0"/>
      <p:bldP spid="1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93607D-804E-4CBB-90C4-9DD16815ED61}" type="slidenum">
              <a:rPr lang="en-US" altLang="nb-NO" sz="1400"/>
              <a:pPr eaLnBrk="1" hangingPunct="1"/>
              <a:t>39</a:t>
            </a:fld>
            <a:endParaRPr lang="en-US" altLang="nb-NO" sz="140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77" y="908050"/>
            <a:ext cx="59055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971550" y="223205"/>
            <a:ext cx="7561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Binomisk fordeling for  p = 0.25 og n = 10, 25, 50, 100</a:t>
            </a: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1222638" y="5694076"/>
            <a:ext cx="6121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Fordelingen forskyves mot høyre og blir mer </a:t>
            </a:r>
            <a:r>
              <a:rPr lang="nb-NO" altLang="nb-NO" sz="2400" i="0" dirty="0" smtClean="0"/>
              <a:t>«spredt ut» </a:t>
            </a:r>
            <a:r>
              <a:rPr lang="nb-NO" altLang="nb-NO" sz="2400" i="0" dirty="0"/>
              <a:t>når </a:t>
            </a:r>
            <a:r>
              <a:rPr lang="nb-NO" altLang="nb-NO" sz="2400" dirty="0"/>
              <a:t>n</a:t>
            </a:r>
            <a:r>
              <a:rPr lang="nb-NO" altLang="nb-NO" sz="2400" i="0" dirty="0"/>
              <a:t> øker</a:t>
            </a:r>
          </a:p>
        </p:txBody>
      </p:sp>
    </p:spTree>
    <p:extLst>
      <p:ext uri="{BB962C8B-B14F-4D97-AF65-F5344CB8AC3E}">
        <p14:creationId xmlns:p14="http://schemas.microsoft.com/office/powerpoint/2010/main" val="16804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312652"/>
            <a:ext cx="6275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3600" b="1" i="0" kern="0" dirty="0" err="1" smtClean="0">
                <a:solidFill>
                  <a:schemeClr val="accent2"/>
                </a:solidFill>
              </a:rPr>
              <a:t>Hypergeometrisk</a:t>
            </a:r>
            <a:r>
              <a:rPr lang="nb-NO" altLang="nb-NO" sz="3600" b="1" i="0" kern="0" dirty="0" smtClean="0">
                <a:solidFill>
                  <a:schemeClr val="accent2"/>
                </a:solidFill>
              </a:rPr>
              <a:t> fordeling</a:t>
            </a:r>
            <a:endParaRPr lang="nb-NO" altLang="nb-NO" sz="3600" i="0" kern="0" dirty="0" smtClean="0">
              <a:solidFill>
                <a:schemeClr val="accent2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71765" y="1376706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I en kartong er det 12 sikringer</a:t>
            </a:r>
            <a:endParaRPr lang="en-US" altLang="nb-NO" sz="2800" i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71298" y="1926078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Fire av dem er defekte, resten er i orden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71298" y="2529254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Vi </a:t>
            </a:r>
            <a:r>
              <a:rPr lang="nb-NO" altLang="nb-NO" sz="2800" i="0" dirty="0"/>
              <a:t>trekker tilfeldig tre </a:t>
            </a:r>
            <a:r>
              <a:rPr lang="nb-NO" altLang="nb-NO" sz="2800" i="0" dirty="0" smtClean="0"/>
              <a:t>sikringer</a:t>
            </a:r>
            <a:endParaRPr lang="nb-NO" altLang="nb-NO" sz="2800" i="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99592" y="3156747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«antall </a:t>
            </a:r>
            <a:r>
              <a:rPr lang="nb-NO" altLang="nb-NO" sz="2800" i="0" dirty="0"/>
              <a:t>defekte sikringer vi </a:t>
            </a:r>
            <a:r>
              <a:rPr lang="nb-NO" altLang="nb-NO" sz="2800" i="0" dirty="0" smtClean="0"/>
              <a:t>trekker»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>
                <a:off x="899592" y="3933056"/>
                <a:ext cx="7199368" cy="198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800"/>
                  </a:spcBef>
                </a:pPr>
                <a:r>
                  <a:rPr lang="nb-NO" altLang="nb-NO" sz="2800" i="0" dirty="0" smtClean="0"/>
                  <a:t>Da har </a:t>
                </a:r>
                <a:r>
                  <a:rPr lang="nb-NO" altLang="nb-NO" sz="2800" dirty="0" err="1" smtClean="0"/>
                  <a:t>X</a:t>
                </a:r>
                <a:r>
                  <a:rPr lang="nb-NO" altLang="nb-NO" sz="2800" dirty="0" smtClean="0"/>
                  <a:t> </a:t>
                </a:r>
                <a:r>
                  <a:rPr lang="nb-NO" altLang="nb-NO" sz="2800" i="0" dirty="0" smtClean="0"/>
                  <a:t>sannsynlighetsfordelingen</a:t>
                </a:r>
                <a:endParaRPr lang="nb-NO" altLang="nb-NO" sz="2800" dirty="0" smtClean="0"/>
              </a:p>
              <a:p>
                <a:pPr eaLnBrk="1" hangingPunct="1">
                  <a:spcBef>
                    <a:spcPts val="1800"/>
                  </a:spcBef>
                </a:pPr>
                <a:r>
                  <a:rPr lang="nb-NO" altLang="nb-NO" sz="2800" dirty="0" smtClean="0"/>
                  <a:t>  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altLang="nb-NO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b-NO" alt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en-US" altLang="nb-NO" i="0" dirty="0"/>
              </a:p>
            </p:txBody>
          </p:sp>
        </mc:Choice>
        <mc:Fallback xmlns="">
          <p:sp>
            <p:nvSpPr>
              <p:cNvPr id="11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933056"/>
                <a:ext cx="7199368" cy="1980286"/>
              </a:xfrm>
              <a:prstGeom prst="rect">
                <a:avLst/>
              </a:prstGeom>
              <a:blipFill rotWithShape="0">
                <a:blip r:embed="rId2"/>
                <a:stretch>
                  <a:fillRect l="-1778" t="-3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202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96421" y="643251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964626-0F7E-4069-812C-182AC807A971}" type="slidenum">
              <a:rPr lang="en-US" altLang="nb-NO" sz="1400"/>
              <a:pPr eaLnBrk="1" hangingPunct="1"/>
              <a:t>40</a:t>
            </a:fld>
            <a:endParaRPr lang="en-US" altLang="nb-NO" sz="1400" dirty="0"/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611188" y="193293"/>
            <a:ext cx="741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 å finne en tilnærming </a:t>
            </a:r>
            <a:r>
              <a:rPr lang="nb-NO" altLang="nb-NO" i="0" dirty="0" smtClean="0"/>
              <a:t>«forskyver» </a:t>
            </a:r>
            <a:r>
              <a:rPr lang="nb-NO" altLang="nb-NO" i="0" dirty="0"/>
              <a:t>vi  fordelingene slik at de får « </a:t>
            </a:r>
            <a:r>
              <a:rPr lang="nb-NO" altLang="nb-NO" i="0" dirty="0" smtClean="0"/>
              <a:t>tyngdepunktet» </a:t>
            </a:r>
            <a:r>
              <a:rPr lang="nb-NO" altLang="nb-NO" i="0" dirty="0"/>
              <a:t>i origo, og vi </a:t>
            </a:r>
            <a:r>
              <a:rPr lang="nb-NO" altLang="nb-NO" i="0" dirty="0" smtClean="0"/>
              <a:t>«skalerer» </a:t>
            </a:r>
            <a:r>
              <a:rPr lang="nb-NO" altLang="nb-NO" i="0" dirty="0"/>
              <a:t>dem slik at de får samme spredning</a:t>
            </a:r>
            <a:endParaRPr lang="en-US" altLang="nb-NO" i="0" dirty="0"/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611188" y="2199752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ser derfor på den standardiserte variabelen</a:t>
            </a:r>
          </a:p>
        </p:txBody>
      </p:sp>
      <p:graphicFrame>
        <p:nvGraphicFramePr>
          <p:cNvPr id="346119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11968637"/>
              </p:ext>
            </p:extLst>
          </p:nvPr>
        </p:nvGraphicFramePr>
        <p:xfrm>
          <a:off x="1547664" y="2932013"/>
          <a:ext cx="40433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4" name="Equation" r:id="rId3" imgW="1777680" imgH="444240" progId="Equation.DSMT4">
                  <p:embed/>
                </p:oleObj>
              </mc:Choice>
              <mc:Fallback>
                <p:oleObj name="Equation" r:id="rId3" imgW="1777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932013"/>
                        <a:ext cx="4043362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635475" y="4211638"/>
            <a:ext cx="7777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har at  E(</a:t>
            </a:r>
            <a:r>
              <a:rPr lang="nb-NO" altLang="nb-NO" dirty="0"/>
              <a:t>Z</a:t>
            </a:r>
            <a:r>
              <a:rPr lang="nb-NO" altLang="nb-NO" i="0" dirty="0"/>
              <a:t>) = 0  og SD(</a:t>
            </a:r>
            <a:r>
              <a:rPr lang="nb-NO" altLang="nb-NO" dirty="0"/>
              <a:t>Z</a:t>
            </a:r>
            <a:r>
              <a:rPr lang="nb-NO" altLang="nb-NO" i="0" dirty="0"/>
              <a:t>) = 1 </a:t>
            </a: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611188" y="4978400"/>
            <a:ext cx="7777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merker oss at hvis </a:t>
            </a:r>
            <a:r>
              <a:rPr lang="nb-NO" altLang="nb-NO" dirty="0" err="1"/>
              <a:t>X</a:t>
            </a:r>
            <a:r>
              <a:rPr lang="nb-NO" altLang="nb-NO" i="0" dirty="0"/>
              <a:t> = </a:t>
            </a:r>
            <a:r>
              <a:rPr lang="nb-NO" altLang="nb-NO" dirty="0"/>
              <a:t>k</a:t>
            </a:r>
            <a:r>
              <a:rPr lang="nb-NO" altLang="nb-NO" i="0" dirty="0"/>
              <a:t> så er  </a:t>
            </a:r>
          </a:p>
        </p:txBody>
      </p:sp>
      <p:graphicFrame>
        <p:nvGraphicFramePr>
          <p:cNvPr id="3461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18936"/>
              </p:ext>
            </p:extLst>
          </p:nvPr>
        </p:nvGraphicFramePr>
        <p:xfrm>
          <a:off x="5984875" y="4857830"/>
          <a:ext cx="19716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5" name="Equation" r:id="rId5" imgW="799920" imgH="355320" progId="Equation.DSMT4">
                  <p:embed/>
                </p:oleObj>
              </mc:Choice>
              <mc:Fallback>
                <p:oleObj name="Equation" r:id="rId5" imgW="799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857830"/>
                        <a:ext cx="19716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7" name="Rectangle 15"/>
          <p:cNvSpPr>
            <a:spLocks noChangeArrowheads="1"/>
          </p:cNvSpPr>
          <p:nvPr/>
        </p:nvSpPr>
        <p:spPr bwMode="auto">
          <a:xfrm>
            <a:off x="651959" y="5854700"/>
            <a:ext cx="77771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får derfor fordelingen til </a:t>
            </a:r>
            <a:r>
              <a:rPr lang="nb-NO" altLang="nb-NO" dirty="0"/>
              <a:t>Z</a:t>
            </a:r>
            <a:r>
              <a:rPr lang="nb-NO" altLang="nb-NO" i="0" dirty="0"/>
              <a:t> av fordelingen til </a:t>
            </a:r>
            <a:r>
              <a:rPr lang="nb-NO" altLang="nb-NO" dirty="0" err="1"/>
              <a:t>X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2013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/>
      <p:bldP spid="346118" grpId="0" build="p" bldLvl="5" autoUpdateAnimBg="0"/>
      <p:bldP spid="346121" grpId="0" build="p" bldLvl="5" autoUpdateAnimBg="0"/>
      <p:bldP spid="346125" grpId="0" build="p" bldLvl="5" autoUpdateAnimBg="0"/>
      <p:bldP spid="346127" grpId="0" build="p" bldLvl="5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BFE59-02A1-43B3-8D69-6B10591C4E8E}" type="slidenum">
              <a:rPr lang="en-US" altLang="nb-NO" sz="1400"/>
              <a:pPr eaLnBrk="1" hangingPunct="1"/>
              <a:t>41</a:t>
            </a:fld>
            <a:endParaRPr lang="en-US" altLang="nb-NO" sz="1400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827088" y="260350"/>
            <a:ext cx="7561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Stolpediagram for fordelingen til Z</a:t>
            </a:r>
          </a:p>
        </p:txBody>
      </p:sp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51117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326916" y="1773238"/>
            <a:ext cx="2447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>
                <a:solidFill>
                  <a:srgbClr val="0000CC"/>
                </a:solidFill>
              </a:rPr>
              <a:t>Arealet av en stolpe svarer til sannsynligheten for at Z får den aktuelle verdien</a:t>
            </a:r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827088" y="5229225"/>
            <a:ext cx="7921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b-NO" altLang="nb-NO" i="0"/>
              <a:t>Stolpediagrammene nærmer seg standard-normalfordelingsfunksjonen</a:t>
            </a:r>
          </a:p>
        </p:txBody>
      </p:sp>
      <p:graphicFrame>
        <p:nvGraphicFramePr>
          <p:cNvPr id="3471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04019"/>
              </p:ext>
            </p:extLst>
          </p:nvPr>
        </p:nvGraphicFramePr>
        <p:xfrm>
          <a:off x="5395913" y="5661025"/>
          <a:ext cx="2416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2" name="Equation" r:id="rId4" imgW="1066680" imgH="330120" progId="Equation.DSMT4">
                  <p:embed/>
                </p:oleObj>
              </mc:Choice>
              <mc:Fallback>
                <p:oleObj name="Equation" r:id="rId4" imgW="1066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5661025"/>
                        <a:ext cx="2416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2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bldLvl="5" autoUpdateAnimBg="0"/>
      <p:bldP spid="347142" grpId="0" build="p" bldLvl="5" autoUpdateAnimBg="0"/>
      <p:bldP spid="347144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654FDC-D936-4C5F-A670-AE44329532F2}" type="slidenum">
              <a:rPr lang="en-US" altLang="nb-NO" sz="1400"/>
              <a:pPr eaLnBrk="1" hangingPunct="1"/>
              <a:t>42</a:t>
            </a:fld>
            <a:endParaRPr lang="en-US" altLang="nb-NO" sz="1400"/>
          </a:p>
        </p:txBody>
      </p: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827088" y="404813"/>
            <a:ext cx="75612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Vil bruke 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til å finne</a:t>
            </a:r>
            <a:br>
              <a:rPr lang="nb-NO" altLang="nb-NO" i="0" dirty="0"/>
            </a:br>
            <a:r>
              <a:rPr lang="nb-NO" altLang="nb-NO" i="0" dirty="0"/>
              <a:t>                 når </a:t>
            </a:r>
            <a:r>
              <a:rPr lang="nb-NO" altLang="nb-NO" dirty="0"/>
              <a:t>n</a:t>
            </a:r>
            <a:r>
              <a:rPr lang="nb-NO" altLang="nb-NO" i="0" dirty="0"/>
              <a:t> = 100 og </a:t>
            </a:r>
            <a:r>
              <a:rPr lang="nb-NO" altLang="nb-NO" dirty="0"/>
              <a:t>p</a:t>
            </a:r>
            <a:r>
              <a:rPr lang="nb-NO" altLang="nb-NO" i="0" dirty="0"/>
              <a:t> = 0.25</a:t>
            </a:r>
          </a:p>
        </p:txBody>
      </p:sp>
      <p:pic>
        <p:nvPicPr>
          <p:cNvPr id="3481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59063"/>
            <a:ext cx="40798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148263"/>
              </p:ext>
            </p:extLst>
          </p:nvPr>
        </p:nvGraphicFramePr>
        <p:xfrm>
          <a:off x="903288" y="981075"/>
          <a:ext cx="15478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4" name="Equation" r:id="rId4" imgW="685800" imgH="203040" progId="Equation.DSMT4">
                  <p:embed/>
                </p:oleObj>
              </mc:Choice>
              <mc:Fallback>
                <p:oleObj name="Equation" r:id="rId4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981075"/>
                        <a:ext cx="15478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844715"/>
              </p:ext>
            </p:extLst>
          </p:nvPr>
        </p:nvGraphicFramePr>
        <p:xfrm>
          <a:off x="1403350" y="2162175"/>
          <a:ext cx="1554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5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62175"/>
                        <a:ext cx="1554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827088" y="1484313"/>
            <a:ext cx="75612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Vi merker oss at</a:t>
            </a:r>
          </a:p>
        </p:txBody>
      </p:sp>
      <p:sp>
        <p:nvSpPr>
          <p:cNvPr id="348171" name="AutoShape 11"/>
          <p:cNvSpPr>
            <a:spLocks/>
          </p:cNvSpPr>
          <p:nvPr/>
        </p:nvSpPr>
        <p:spPr bwMode="auto">
          <a:xfrm rot="-5400000">
            <a:off x="2267744" y="4509294"/>
            <a:ext cx="360363" cy="2232025"/>
          </a:xfrm>
          <a:prstGeom prst="leftBrace">
            <a:avLst>
              <a:gd name="adj1" fmla="val 51615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611188" y="5895975"/>
            <a:ext cx="4248150" cy="70788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0000"/>
                </a:solidFill>
              </a:rPr>
              <a:t>Vi skal egentlig summere arealene av alle søylene til venstre for 1.85</a:t>
            </a:r>
            <a:endParaRPr lang="en-US" altLang="nb-NO" sz="2000" i="0">
              <a:solidFill>
                <a:srgbClr val="FF0000"/>
              </a:solidFill>
            </a:endParaRPr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5219700" y="3500438"/>
            <a:ext cx="3673475" cy="2265362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>
                <a:solidFill>
                  <a:srgbClr val="0000CC"/>
                </a:solidFill>
              </a:rPr>
              <a:t>Summen av arealene av søylene er omtrent like stor som arealet under f(x) til venstre for 1.85</a:t>
            </a:r>
            <a:endParaRPr lang="en-US" altLang="nb-NO" i="0">
              <a:solidFill>
                <a:srgbClr val="0000CC"/>
              </a:solidFill>
            </a:endParaRPr>
          </a:p>
        </p:txBody>
      </p:sp>
      <p:sp>
        <p:nvSpPr>
          <p:cNvPr id="348174" name="Line 14"/>
          <p:cNvSpPr>
            <a:spLocks noChangeShapeType="1"/>
          </p:cNvSpPr>
          <p:nvPr/>
        </p:nvSpPr>
        <p:spPr bwMode="auto">
          <a:xfrm flipV="1">
            <a:off x="3563938" y="4724400"/>
            <a:ext cx="0" cy="36036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3481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57828"/>
              </p:ext>
            </p:extLst>
          </p:nvPr>
        </p:nvGraphicFramePr>
        <p:xfrm>
          <a:off x="2987675" y="1978025"/>
          <a:ext cx="31067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6" name="Equation" r:id="rId8" imgW="1371600" imgH="355320" progId="Equation.DSMT4">
                  <p:embed/>
                </p:oleObj>
              </mc:Choice>
              <mc:Fallback>
                <p:oleObj name="Equation" r:id="rId8" imgW="13716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978025"/>
                        <a:ext cx="31067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91820"/>
              </p:ext>
            </p:extLst>
          </p:nvPr>
        </p:nvGraphicFramePr>
        <p:xfrm>
          <a:off x="6186488" y="2178050"/>
          <a:ext cx="19859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7"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178050"/>
                        <a:ext cx="19859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 build="p" bldLvl="5" autoUpdateAnimBg="0"/>
      <p:bldP spid="348170" grpId="0" build="p" bldLvl="5" autoUpdateAnimBg="0"/>
      <p:bldP spid="348171" grpId="0" animBg="1"/>
      <p:bldP spid="348172" grpId="0" animBg="1"/>
      <p:bldP spid="348173" grpId="0" animBg="1"/>
      <p:bldP spid="3481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89A7B9-6DDA-4D46-BDDA-13A2D9259A6A}" type="slidenum">
              <a:rPr lang="en-US" altLang="nb-NO" sz="1400"/>
              <a:pPr eaLnBrk="1" hangingPunct="1"/>
              <a:t>43</a:t>
            </a:fld>
            <a:endParaRPr lang="en-US" altLang="nb-NO" sz="1400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754856" y="182562"/>
            <a:ext cx="75612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b-NO" altLang="nb-NO" i="0" dirty="0"/>
              <a:t>Arealet under standardnormalfordelings-funksjonen til venstre for </a:t>
            </a:r>
            <a:r>
              <a:rPr lang="nb-NO" altLang="nb-NO" b="1" i="0" dirty="0"/>
              <a:t>1.85</a:t>
            </a:r>
            <a:r>
              <a:rPr lang="nb-NO" altLang="nb-NO" i="0" dirty="0"/>
              <a:t> finner vi av tabellen bak i kompendiet:</a:t>
            </a:r>
          </a:p>
        </p:txBody>
      </p:sp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137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85693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539750" y="4570413"/>
            <a:ext cx="4968875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4787900" y="1965325"/>
            <a:ext cx="720725" cy="29035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827088" y="5373688"/>
            <a:ext cx="7561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gir at</a:t>
            </a:r>
          </a:p>
        </p:txBody>
      </p:sp>
      <p:graphicFrame>
        <p:nvGraphicFramePr>
          <p:cNvPr id="349195" name="Object 11"/>
          <p:cNvGraphicFramePr>
            <a:graphicFrameLocks noChangeAspect="1"/>
          </p:cNvGraphicFramePr>
          <p:nvPr/>
        </p:nvGraphicFramePr>
        <p:xfrm>
          <a:off x="1476375" y="6021388"/>
          <a:ext cx="46037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0" name="Equation" r:id="rId5" imgW="2031840" imgH="203040" progId="Equation.DSMT4">
                  <p:embed/>
                </p:oleObj>
              </mc:Choice>
              <mc:Fallback>
                <p:oleObj name="Equation" r:id="rId5" imgW="2031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6021388"/>
                        <a:ext cx="46037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9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build="p" bldLvl="5" autoUpdateAnimBg="0"/>
      <p:bldP spid="349192" grpId="0" animBg="1"/>
      <p:bldP spid="349193" grpId="0" animBg="1"/>
      <p:bldP spid="349194" grpId="0" build="p" bldLvl="5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6B9680-F7EC-464D-A2CF-CE8FA037D964}" type="slidenum">
              <a:rPr lang="en-US" altLang="nb-NO" sz="1400"/>
              <a:pPr eaLnBrk="1" hangingPunct="1"/>
              <a:t>44</a:t>
            </a:fld>
            <a:endParaRPr lang="en-US" altLang="nb-NO" sz="1400"/>
          </a:p>
        </p:txBody>
      </p:sp>
      <p:pic>
        <p:nvPicPr>
          <p:cNvPr id="3502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40798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827088" y="404813"/>
            <a:ext cx="75612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Vil så bruke 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til å finne</a:t>
            </a:r>
            <a:br>
              <a:rPr lang="nb-NO" altLang="nb-NO" i="0" dirty="0"/>
            </a:br>
            <a:r>
              <a:rPr lang="nb-NO" altLang="nb-NO" i="0" dirty="0"/>
              <a:t>                 når </a:t>
            </a:r>
            <a:r>
              <a:rPr lang="nb-NO" altLang="nb-NO" dirty="0"/>
              <a:t>n</a:t>
            </a:r>
            <a:r>
              <a:rPr lang="nb-NO" altLang="nb-NO" i="0" dirty="0"/>
              <a:t> = 100 og </a:t>
            </a:r>
            <a:r>
              <a:rPr lang="nb-NO" altLang="nb-NO" dirty="0"/>
              <a:t>p</a:t>
            </a:r>
            <a:r>
              <a:rPr lang="nb-NO" altLang="nb-NO" i="0" dirty="0"/>
              <a:t> = 0.25</a:t>
            </a:r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903288" y="981075"/>
          <a:ext cx="15192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Equation" r:id="rId4" imgW="672840" imgH="203040" progId="Equation.DSMT4">
                  <p:embed/>
                </p:oleObj>
              </mc:Choice>
              <mc:Fallback>
                <p:oleObj name="Equation" r:id="rId4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981075"/>
                        <a:ext cx="15192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966788" y="1990725"/>
          <a:ext cx="67897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1" name="Equation" r:id="rId6" imgW="2997000" imgH="355320" progId="Equation.DSMT4">
                  <p:embed/>
                </p:oleObj>
              </mc:Choice>
              <mc:Fallback>
                <p:oleObj name="Equation" r:id="rId6" imgW="2997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990725"/>
                        <a:ext cx="678973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827088" y="1484313"/>
            <a:ext cx="75612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merker oss at</a:t>
            </a:r>
          </a:p>
        </p:txBody>
      </p:sp>
      <p:sp>
        <p:nvSpPr>
          <p:cNvPr id="350215" name="AutoShape 7"/>
          <p:cNvSpPr>
            <a:spLocks/>
          </p:cNvSpPr>
          <p:nvPr/>
        </p:nvSpPr>
        <p:spPr bwMode="auto">
          <a:xfrm rot="-5400000">
            <a:off x="3024187" y="4545013"/>
            <a:ext cx="360363" cy="2160588"/>
          </a:xfrm>
          <a:prstGeom prst="leftBrace">
            <a:avLst>
              <a:gd name="adj1" fmla="val 49963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755650" y="5895975"/>
            <a:ext cx="4248150" cy="70788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0000"/>
                </a:solidFill>
              </a:rPr>
              <a:t>Vi skal egentlig summere arealene av alle søylene til høyre for -1.39</a:t>
            </a:r>
            <a:endParaRPr lang="en-US" altLang="nb-NO" sz="2000" i="0">
              <a:solidFill>
                <a:srgbClr val="FF0000"/>
              </a:solidFill>
            </a:endParaRP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5219700" y="3468688"/>
            <a:ext cx="3673475" cy="2265362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>
                <a:solidFill>
                  <a:srgbClr val="0000CC"/>
                </a:solidFill>
              </a:rPr>
              <a:t>Summen av arealene av søylene er omtrent like stor som arealet under f(x) til høyre for -1.39</a:t>
            </a:r>
            <a:endParaRPr lang="en-US" altLang="nb-NO" i="0">
              <a:solidFill>
                <a:srgbClr val="0000CC"/>
              </a:solidFill>
            </a:endParaRPr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2124075" y="4365625"/>
            <a:ext cx="0" cy="79216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5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 build="p" bldLvl="5" autoUpdateAnimBg="0"/>
      <p:bldP spid="350214" grpId="0" build="p" bldLvl="5" autoUpdateAnimBg="0"/>
      <p:bldP spid="350215" grpId="0" animBg="1"/>
      <p:bldP spid="350216" grpId="0" animBg="1"/>
      <p:bldP spid="350217" grpId="0" animBg="1"/>
      <p:bldP spid="3502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6804B1-4186-4E5E-9E7E-347149A50821}" type="slidenum">
              <a:rPr lang="en-US" altLang="nb-NO" sz="1400"/>
              <a:pPr eaLnBrk="1" hangingPunct="1"/>
              <a:t>45</a:t>
            </a:fld>
            <a:endParaRPr lang="en-US" altLang="nb-NO" sz="1400"/>
          </a:p>
        </p:txBody>
      </p:sp>
      <p:pic>
        <p:nvPicPr>
          <p:cNvPr id="3512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628775"/>
            <a:ext cx="922972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4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924175"/>
            <a:ext cx="89820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827088" y="201171"/>
            <a:ext cx="75612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b-NO" altLang="nb-NO" i="0" dirty="0"/>
              <a:t>Arealet under standardnormalfordelings-funksjonen til venstre for </a:t>
            </a:r>
            <a:r>
              <a:rPr lang="nb-NO" altLang="nb-NO" b="1" i="0" dirty="0"/>
              <a:t>-1.39</a:t>
            </a:r>
            <a:r>
              <a:rPr lang="nb-NO" altLang="nb-NO" i="0" dirty="0"/>
              <a:t> finner vi av tabellen bak i kompendiet: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250825" y="3211513"/>
            <a:ext cx="8642350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8172450" y="1916113"/>
            <a:ext cx="720725" cy="15843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755650" y="4508500"/>
            <a:ext cx="7848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Arealet til høyre for -1.39 er lik én minus arealet til venstre for -1.39</a:t>
            </a:r>
          </a:p>
        </p:txBody>
      </p:sp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1092200" y="6092825"/>
          <a:ext cx="63595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Equation" r:id="rId5" imgW="2806560" imgH="203040" progId="Equation.DSMT4">
                  <p:embed/>
                </p:oleObj>
              </mc:Choice>
              <mc:Fallback>
                <p:oleObj name="Equation" r:id="rId5" imgW="280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6092825"/>
                        <a:ext cx="63595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755650" y="5516563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Derfor</a:t>
            </a:r>
          </a:p>
        </p:txBody>
      </p:sp>
    </p:spTree>
    <p:extLst>
      <p:ext uri="{BB962C8B-B14F-4D97-AF65-F5344CB8AC3E}">
        <p14:creationId xmlns:p14="http://schemas.microsoft.com/office/powerpoint/2010/main" val="14383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build="p" bldLvl="5" autoUpdateAnimBg="0"/>
      <p:bldP spid="351237" grpId="0" animBg="1"/>
      <p:bldP spid="351238" grpId="0" animBg="1"/>
      <p:bldP spid="351239" grpId="0" build="p" bldLvl="5" autoUpdateAnimBg="0"/>
      <p:bldP spid="351243" grpId="0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E5454-6700-4765-B231-119E6D9439C7}" type="slidenum">
              <a:rPr lang="en-US" altLang="nb-NO" sz="1400"/>
              <a:pPr eaLnBrk="1" hangingPunct="1"/>
              <a:t>46</a:t>
            </a:fld>
            <a:endParaRPr lang="en-US" altLang="nb-NO" sz="140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755650" y="1916113"/>
            <a:ext cx="80645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Et meningsmålingsinstitutt spør et tilfeldig utvalg på 1000 personer over 18 år hvilket parti de ville stemt på hvis det hadde vært valg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755650" y="3646488"/>
            <a:ext cx="77771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Hva er sannsynligheten for at mellom 300 og 340 av dem ville ha stemt på Arbeiderpartiet? </a:t>
            </a:r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755650" y="682625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10.3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tenker oss at Arbeiderpartiet på et tidspunkt har oppslutning av 32.0% av velgerne</a:t>
            </a:r>
            <a:endParaRPr lang="en-US" altLang="nb-NO" i="0" dirty="0"/>
          </a:p>
        </p:txBody>
      </p:sp>
      <p:sp>
        <p:nvSpPr>
          <p:cNvPr id="353297" name="Rectangle 17"/>
          <p:cNvSpPr>
            <a:spLocks noChangeArrowheads="1"/>
          </p:cNvSpPr>
          <p:nvPr/>
        </p:nvSpPr>
        <p:spPr bwMode="auto">
          <a:xfrm>
            <a:off x="755650" y="4797425"/>
            <a:ext cx="77771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Med andre ord: hva er sannsynligheten for at Arbeiderpartiets oppslutning på menings-målingen vil bli mellom 30.0% og 34.0% ? </a:t>
            </a:r>
            <a:endParaRPr lang="nb-NO" altLang="nb-NO" b="1" i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bldLvl="5" autoUpdateAnimBg="0"/>
      <p:bldP spid="353284" grpId="0" build="p" bldLvl="5" autoUpdateAnimBg="0"/>
      <p:bldP spid="353285" grpId="0"/>
      <p:bldP spid="353297" grpId="0" build="p" bldLvl="5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8623C8-0F0C-4329-9BF1-1C7A1B8CD389}" type="slidenum">
              <a:rPr lang="en-US" altLang="nb-NO" sz="1400"/>
              <a:pPr eaLnBrk="1" hangingPunct="1"/>
              <a:t>47</a:t>
            </a:fld>
            <a:endParaRPr lang="en-US" altLang="nb-NO" sz="140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755650" y="765175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 </a:t>
            </a:r>
            <a:r>
              <a:rPr lang="nb-NO" altLang="nb-NO" dirty="0" err="1"/>
              <a:t>X</a:t>
            </a:r>
            <a:r>
              <a:rPr lang="nb-NO" altLang="nb-NO" i="0" dirty="0"/>
              <a:t>  være antallet av de spurte som ville ha stemt på Arbeiderpartiet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755650" y="1916113"/>
            <a:ext cx="74882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Siden det trekkes uten tilbakelegging, er strengt tatt </a:t>
            </a:r>
            <a:r>
              <a:rPr lang="nb-NO" altLang="nb-NO" dirty="0" err="1"/>
              <a:t>X</a:t>
            </a:r>
            <a:r>
              <a:rPr lang="nb-NO" altLang="nb-NO" i="0" dirty="0"/>
              <a:t>  hypergeometrisk fordelt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54312" name="Rectangle 8"/>
          <p:cNvSpPr>
            <a:spLocks noChangeArrowheads="1"/>
          </p:cNvSpPr>
          <p:nvPr/>
        </p:nvSpPr>
        <p:spPr bwMode="auto">
          <a:xfrm>
            <a:off x="755650" y="3141663"/>
            <a:ext cx="73453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Men da antallet som trekkes ut er lite i forhold til antall over 18 år i hele befolkningen, kan vi regne som om </a:t>
            </a:r>
            <a:r>
              <a:rPr lang="nb-NO" altLang="nb-NO" dirty="0" err="1"/>
              <a:t>X</a:t>
            </a:r>
            <a:r>
              <a:rPr lang="nb-NO" altLang="nb-NO" i="0" dirty="0"/>
              <a:t> er binomisk fordelt med </a:t>
            </a:r>
            <a:r>
              <a:rPr lang="nb-NO" altLang="nb-NO" dirty="0"/>
              <a:t>n</a:t>
            </a:r>
            <a:r>
              <a:rPr lang="nb-NO" altLang="nb-NO" i="0" dirty="0"/>
              <a:t> = 1000 og </a:t>
            </a:r>
            <a:r>
              <a:rPr lang="nb-NO" altLang="nb-NO" dirty="0"/>
              <a:t>p</a:t>
            </a:r>
            <a:r>
              <a:rPr lang="nb-NO" altLang="nb-NO" i="0" dirty="0"/>
              <a:t> = 0.32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0" grpId="0" build="p" bldLvl="5" autoUpdateAnimBg="0"/>
      <p:bldP spid="354311" grpId="0" build="p" bldLvl="5" autoUpdateAnimBg="0"/>
      <p:bldP spid="354312" grpId="0" build="p" bldLvl="5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3E4ECD-094A-444E-8078-E8A91A2AEB3E}" type="slidenum">
              <a:rPr lang="en-US" altLang="nb-NO" sz="1400"/>
              <a:pPr eaLnBrk="1" hangingPunct="1"/>
              <a:t>48</a:t>
            </a:fld>
            <a:endParaRPr lang="en-US" altLang="nb-NO" sz="1400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>
              <a:solidFill>
                <a:srgbClr val="008000"/>
              </a:solidFill>
            </a:endParaRP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755650" y="765175"/>
            <a:ext cx="7488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Nå har vi at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5533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16038" y="1411288"/>
          <a:ext cx="269081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0" name="Equation" r:id="rId3" imgW="1130040" imgH="203040" progId="Equation.DSMT4">
                  <p:embed/>
                </p:oleObj>
              </mc:Choice>
              <mc:Fallback>
                <p:oleObj name="Equation" r:id="rId3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411288"/>
                        <a:ext cx="269081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7" name="Object 9"/>
          <p:cNvGraphicFramePr>
            <a:graphicFrameLocks noChangeAspect="1"/>
          </p:cNvGraphicFramePr>
          <p:nvPr/>
        </p:nvGraphicFramePr>
        <p:xfrm>
          <a:off x="1384300" y="1916113"/>
          <a:ext cx="592613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1" name="Equation" r:id="rId5" imgW="2349360" imgH="355320" progId="Equation.DSMT4">
                  <p:embed/>
                </p:oleObj>
              </mc:Choice>
              <mc:Fallback>
                <p:oleObj name="Equation" r:id="rId5" imgW="23493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916113"/>
                        <a:ext cx="592613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8" name="Object 10"/>
          <p:cNvGraphicFramePr>
            <a:graphicFrameLocks noChangeAspect="1"/>
          </p:cNvGraphicFramePr>
          <p:nvPr/>
        </p:nvGraphicFramePr>
        <p:xfrm>
          <a:off x="1446213" y="2924175"/>
          <a:ext cx="35591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2" name="Equation" r:id="rId7" imgW="1409400" imgH="253800" progId="Equation.DSMT4">
                  <p:embed/>
                </p:oleObj>
              </mc:Choice>
              <mc:Fallback>
                <p:oleObj name="Equation" r:id="rId7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924175"/>
                        <a:ext cx="35591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4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5659438" y="4040188"/>
          <a:ext cx="3725862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3" name="Mtb Graph" r:id="rId9" imgW="4812145" imgH="2811417" progId="MinitabGraph.Document">
                  <p:embed/>
                </p:oleObj>
              </mc:Choice>
              <mc:Fallback>
                <p:oleObj name="Mtb Graph" r:id="rId9" imgW="4812145" imgH="2811417" progId="MinitabGraph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4040188"/>
                        <a:ext cx="3725862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43" name="Rectangle 15"/>
          <p:cNvSpPr>
            <a:spLocks noChangeArrowheads="1"/>
          </p:cNvSpPr>
          <p:nvPr/>
        </p:nvSpPr>
        <p:spPr bwMode="auto">
          <a:xfrm>
            <a:off x="827088" y="3932238"/>
            <a:ext cx="5257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Arealet under standard- </a:t>
            </a:r>
            <a:r>
              <a:rPr lang="nb-NO" altLang="nb-NO" i="0" dirty="0" err="1"/>
              <a:t>normalfordeligsfunksjonen</a:t>
            </a:r>
            <a:r>
              <a:rPr lang="nb-NO" altLang="nb-NO" i="0" dirty="0"/>
              <a:t> mellom -1.36 og 1.36 er lik arealet til venstre for 1.36 minus arealet til venstre for -1.36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bldLvl="5" autoUpdateAnimBg="0"/>
      <p:bldP spid="355343" grpId="0" build="p" bldLvl="5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64EB7D-9FBB-4F63-8F3F-E7D82DC1DFB6}" type="slidenum">
              <a:rPr lang="en-US" altLang="nb-NO" sz="1400"/>
              <a:pPr eaLnBrk="1" hangingPunct="1"/>
              <a:t>49</a:t>
            </a:fld>
            <a:endParaRPr lang="en-US" altLang="nb-NO" sz="1400"/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33375"/>
            <a:ext cx="922972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57338"/>
            <a:ext cx="89820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250825" y="1785938"/>
            <a:ext cx="6192838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468313" y="4797425"/>
            <a:ext cx="7561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gir at</a:t>
            </a:r>
          </a:p>
        </p:txBody>
      </p:sp>
      <p:pic>
        <p:nvPicPr>
          <p:cNvPr id="3584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74988"/>
            <a:ext cx="88296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322263" y="3881438"/>
            <a:ext cx="6121400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5724525" y="620713"/>
            <a:ext cx="720725" cy="35623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358414" name="Object 14"/>
          <p:cNvGraphicFramePr>
            <a:graphicFrameLocks noChangeAspect="1"/>
          </p:cNvGraphicFramePr>
          <p:nvPr/>
        </p:nvGraphicFramePr>
        <p:xfrm>
          <a:off x="909638" y="5360988"/>
          <a:ext cx="65262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2" name="Equation" r:id="rId6" imgW="2527200" imgH="253800" progId="Equation.DSMT4">
                  <p:embed/>
                </p:oleObj>
              </mc:Choice>
              <mc:Fallback>
                <p:oleObj name="Equation" r:id="rId6" imgW="252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5360988"/>
                        <a:ext cx="65262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5" name="Object 15"/>
          <p:cNvGraphicFramePr>
            <a:graphicFrameLocks noChangeAspect="1"/>
          </p:cNvGraphicFramePr>
          <p:nvPr/>
        </p:nvGraphicFramePr>
        <p:xfrm>
          <a:off x="1619250" y="6021388"/>
          <a:ext cx="3803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3" name="Equation" r:id="rId8" imgW="1473120" imgH="177480" progId="Equation.DSMT4">
                  <p:embed/>
                </p:oleObj>
              </mc:Choice>
              <mc:Fallback>
                <p:oleObj name="Equation" r:id="rId8" imgW="1473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021388"/>
                        <a:ext cx="38036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8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5" grpId="0" animBg="1"/>
      <p:bldP spid="358410" grpId="0" build="p" bldLvl="5" autoUpdateAnimBg="0"/>
      <p:bldP spid="358413" grpId="0" animBg="1"/>
      <p:bldP spid="3584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25760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 dirty="0" smtClean="0"/>
              <a:t>Generelt har vi følgende situasjon:</a:t>
            </a:r>
            <a:endParaRPr lang="en-US" altLang="nb-NO" sz="3200" dirty="0" smtClean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248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nb-NO" altLang="nb-NO" sz="2800" dirty="0" smtClean="0"/>
              <a:t>Vi har en mengde med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elementer</a:t>
            </a:r>
          </a:p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None/>
            </a:pPr>
            <a:r>
              <a:rPr lang="nb-NO" altLang="nb-NO" sz="2400" dirty="0" smtClean="0"/>
              <a:t>    </a:t>
            </a:r>
            <a:r>
              <a:rPr lang="nb-NO" altLang="nb-NO" sz="2400" dirty="0" smtClean="0">
                <a:solidFill>
                  <a:srgbClr val="5F5F5F"/>
                </a:solidFill>
              </a:rPr>
              <a:t>(I eksempel 7.1 er dette mengden av de 12 sikringene)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nb-NO" altLang="nb-NO" sz="2800" dirty="0" smtClean="0"/>
              <a:t>Elementene i mengden kan deles inn i to delmengder  </a:t>
            </a:r>
            <a:r>
              <a:rPr lang="nb-NO" altLang="nb-NO" sz="2800" i="1" dirty="0" smtClean="0"/>
              <a:t>D</a:t>
            </a:r>
            <a:r>
              <a:rPr lang="nb-NO" altLang="nb-NO" sz="2800" dirty="0" smtClean="0"/>
              <a:t>  og                           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800" dirty="0"/>
              <a:t> </a:t>
            </a:r>
            <a:r>
              <a:rPr lang="nb-NO" altLang="nb-NO" sz="2800" dirty="0" smtClean="0"/>
              <a:t>   Det er </a:t>
            </a:r>
            <a:r>
              <a:rPr lang="nb-NO" altLang="nb-NO" sz="2800" i="1" dirty="0" smtClean="0"/>
              <a:t>m</a:t>
            </a:r>
            <a:r>
              <a:rPr lang="nb-NO" altLang="nb-NO" sz="2800" dirty="0" smtClean="0"/>
              <a:t> elementer i </a:t>
            </a:r>
            <a:r>
              <a:rPr lang="nb-NO" altLang="nb-NO" sz="2800" i="1" dirty="0" smtClean="0"/>
              <a:t>D</a:t>
            </a:r>
            <a:r>
              <a:rPr lang="nb-NO" altLang="nb-NO" sz="2800" dirty="0" smtClean="0"/>
              <a:t> og </a:t>
            </a:r>
            <a:r>
              <a:rPr lang="nb-NO" altLang="nb-NO" sz="2800" i="1" dirty="0" smtClean="0"/>
              <a:t>N – m </a:t>
            </a:r>
            <a:r>
              <a:rPr lang="nb-NO" altLang="nb-NO" sz="2800" dirty="0" smtClean="0"/>
              <a:t>elementer i</a:t>
            </a:r>
            <a:r>
              <a:rPr lang="nb-NO" altLang="nb-NO" sz="2400" dirty="0" smtClean="0"/>
              <a:t>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None/>
            </a:pPr>
            <a:r>
              <a:rPr lang="nb-NO" altLang="nb-NO" sz="2400" dirty="0" smtClean="0">
                <a:solidFill>
                  <a:srgbClr val="5F5F5F"/>
                </a:solidFill>
              </a:rPr>
              <a:t>    (I eksempel 7.1 er de to delmengdene de defekte og de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400" dirty="0">
                <a:solidFill>
                  <a:srgbClr val="5F5F5F"/>
                </a:solidFill>
              </a:rPr>
              <a:t> </a:t>
            </a:r>
            <a:r>
              <a:rPr lang="nb-NO" altLang="nb-NO" sz="2400" dirty="0" smtClean="0">
                <a:solidFill>
                  <a:srgbClr val="5F5F5F"/>
                </a:solidFill>
              </a:rPr>
              <a:t>    ikke-defekte sikringene. Det er 4 defekte sikringer og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400" dirty="0" smtClean="0">
                <a:solidFill>
                  <a:srgbClr val="5F5F5F"/>
                </a:solidFill>
              </a:rPr>
              <a:t>     12 - 4 = 8 som er i orden)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nb-NO" altLang="nb-NO" sz="2800" dirty="0" smtClean="0"/>
              <a:t>Vi trekker tilfeldig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elementer fra mengden</a:t>
            </a:r>
            <a:r>
              <a:rPr lang="nb-NO" altLang="nb-NO" sz="2400" dirty="0" smtClean="0"/>
              <a:t>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None/>
            </a:pPr>
            <a:r>
              <a:rPr lang="nb-NO" altLang="nb-NO" sz="2400" dirty="0">
                <a:solidFill>
                  <a:srgbClr val="5F5F5F"/>
                </a:solidFill>
              </a:rPr>
              <a:t> </a:t>
            </a:r>
            <a:r>
              <a:rPr lang="nb-NO" altLang="nb-NO" sz="2400" dirty="0" smtClean="0">
                <a:solidFill>
                  <a:srgbClr val="5F5F5F"/>
                </a:solidFill>
              </a:rPr>
              <a:t>   (I eksempel 7.1 trekker vi 3 sikringer)</a:t>
            </a:r>
            <a:endParaRPr lang="en-US" altLang="nb-NO" sz="2400" dirty="0" smtClean="0">
              <a:solidFill>
                <a:srgbClr val="5F5F5F"/>
              </a:solidFill>
            </a:endParaRPr>
          </a:p>
        </p:txBody>
      </p:sp>
      <p:graphicFrame>
        <p:nvGraphicFramePr>
          <p:cNvPr id="285704" name="Object 8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951164" y="2890267"/>
          <a:ext cx="404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8" name="Equation" r:id="rId3" imgW="164880" imgH="190440" progId="Equation.DSMT4">
                  <p:embed/>
                </p:oleObj>
              </mc:Choice>
              <mc:Fallback>
                <p:oleObj name="Equation" r:id="rId3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164" y="2890267"/>
                        <a:ext cx="404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6" name="Object 10"/>
          <p:cNvGraphicFramePr>
            <a:graphicFrameLocks noChangeAspect="1"/>
          </p:cNvGraphicFramePr>
          <p:nvPr>
            <p:extLst/>
          </p:nvPr>
        </p:nvGraphicFramePr>
        <p:xfrm>
          <a:off x="8028384" y="3313774"/>
          <a:ext cx="438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9" name="Equation" r:id="rId5" imgW="164880" imgH="190440" progId="Equation.DSMT4">
                  <p:embed/>
                </p:oleObj>
              </mc:Choice>
              <mc:Fallback>
                <p:oleObj name="Equation" r:id="rId5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313774"/>
                        <a:ext cx="4381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12C8-1F33-4A03-BD99-3CB0A17A03FB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9968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1ABD0F-D397-4F25-83B7-859A3E65DDF1}" type="slidenum">
              <a:rPr lang="en-US" altLang="nb-NO" sz="1400"/>
              <a:pPr eaLnBrk="1" hangingPunct="1"/>
              <a:t>50</a:t>
            </a:fld>
            <a:endParaRPr lang="en-US" altLang="nb-NO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6749" y="305660"/>
            <a:ext cx="7688950" cy="865187"/>
          </a:xfrm>
        </p:spPr>
        <p:txBody>
          <a:bodyPr/>
          <a:lstStyle/>
          <a:p>
            <a:pPr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Sannsynlighetsregning og statistikk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u="sng"/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827088" y="1325638"/>
            <a:ext cx="74882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har sett på </a:t>
            </a:r>
            <a:r>
              <a:rPr lang="nb-NO" altLang="nb-NO" i="0" dirty="0" smtClean="0"/>
              <a:t>tilfeldige </a:t>
            </a:r>
            <a:r>
              <a:rPr lang="nb-NO" altLang="nb-NO" i="0" dirty="0"/>
              <a:t>variabler og deres sannsynlighetsfordelinger. Det er en del av sannsynlighetsregningen</a:t>
            </a:r>
          </a:p>
        </p:txBody>
      </p:sp>
      <p:sp>
        <p:nvSpPr>
          <p:cNvPr id="361483" name="Rectangle 11"/>
          <p:cNvSpPr>
            <a:spLocks noChangeArrowheads="1"/>
          </p:cNvSpPr>
          <p:nvPr/>
        </p:nvSpPr>
        <p:spPr bwMode="auto">
          <a:xfrm>
            <a:off x="755650" y="2565400"/>
            <a:ext cx="7488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1484" name="Rectangle 12"/>
          <p:cNvSpPr>
            <a:spLocks noChangeArrowheads="1"/>
          </p:cNvSpPr>
          <p:nvPr/>
        </p:nvSpPr>
        <p:spPr bwMode="auto">
          <a:xfrm>
            <a:off x="777684" y="2965391"/>
            <a:ext cx="7848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vil nå se på hvordan sannsynlighetsregningen danner grunnlaget for statistiske metoder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1485" name="Rectangle 13"/>
          <p:cNvSpPr>
            <a:spLocks noChangeArrowheads="1"/>
          </p:cNvSpPr>
          <p:nvPr/>
        </p:nvSpPr>
        <p:spPr bwMode="auto">
          <a:xfrm>
            <a:off x="821752" y="4072606"/>
            <a:ext cx="82089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nøyer oss med å se på binomiske situasjoner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1486" name="Rectangle 14"/>
          <p:cNvSpPr>
            <a:spLocks noChangeArrowheads="1"/>
          </p:cNvSpPr>
          <p:nvPr/>
        </p:nvSpPr>
        <p:spPr bwMode="auto">
          <a:xfrm>
            <a:off x="755650" y="5373688"/>
            <a:ext cx="7632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I statistikken gjør vi ikke det. Der er poenget nettopp å kunne si noe om verdien til </a:t>
            </a:r>
            <a:r>
              <a:rPr lang="nb-NO" altLang="nb-NO" dirty="0"/>
              <a:t>p</a:t>
            </a:r>
            <a:r>
              <a:rPr lang="nb-NO" altLang="nb-NO" i="0" dirty="0"/>
              <a:t> når vi har observert </a:t>
            </a:r>
            <a:r>
              <a:rPr lang="nb-NO" altLang="nb-NO" dirty="0" err="1"/>
              <a:t>X</a:t>
            </a:r>
            <a:r>
              <a:rPr lang="nb-NO" altLang="nb-NO" i="0" dirty="0"/>
              <a:t>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1487" name="Rectangle 15"/>
          <p:cNvSpPr>
            <a:spLocks noChangeArrowheads="1"/>
          </p:cNvSpPr>
          <p:nvPr/>
        </p:nvSpPr>
        <p:spPr bwMode="auto">
          <a:xfrm>
            <a:off x="755650" y="4725988"/>
            <a:ext cx="79930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I sannsynlighetsregningen kjenner vi verdien til </a:t>
            </a:r>
            <a:r>
              <a:rPr lang="nb-NO" altLang="nb-NO" dirty="0"/>
              <a:t>p</a:t>
            </a:r>
            <a:endParaRPr lang="nb-NO" altLang="nb-NO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2" grpId="0" build="p" bldLvl="5" autoUpdateAnimBg="0"/>
      <p:bldP spid="361483" grpId="0" build="p" bldLvl="5" autoUpdateAnimBg="0"/>
      <p:bldP spid="361484" grpId="0" build="p" bldLvl="5" autoUpdateAnimBg="0"/>
      <p:bldP spid="361485" grpId="0" build="p" bldLvl="5" autoUpdateAnimBg="0"/>
      <p:bldP spid="361486" grpId="0" build="p" bldLvl="5" autoUpdateAnimBg="0"/>
      <p:bldP spid="361487" grpId="0" build="p" bldLvl="5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FB4F15-8D64-4EB6-8FE9-B5B11056759E}" type="slidenum">
              <a:rPr lang="en-US" altLang="nb-NO" sz="1400"/>
              <a:pPr eaLnBrk="1" hangingPunct="1"/>
              <a:t>51</a:t>
            </a:fld>
            <a:endParaRPr lang="en-US" altLang="nb-NO" sz="14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75663"/>
            <a:ext cx="8380412" cy="865188"/>
          </a:xfrm>
        </p:spPr>
        <p:txBody>
          <a:bodyPr/>
          <a:lstStyle/>
          <a:p>
            <a:pPr algn="l"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Estimering og konfidensintervall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u="sng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279496" y="933809"/>
            <a:ext cx="8405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er ofte interessert i å anslå </a:t>
            </a:r>
            <a:r>
              <a:rPr lang="nb-NO" altLang="nb-NO" i="0" dirty="0" smtClean="0"/>
              <a:t>(«estimere») </a:t>
            </a:r>
            <a:r>
              <a:rPr lang="nb-NO" altLang="nb-NO" i="0" dirty="0"/>
              <a:t>verdien av </a:t>
            </a:r>
            <a:r>
              <a:rPr lang="nb-NO" altLang="nb-NO" dirty="0"/>
              <a:t>p</a:t>
            </a:r>
            <a:r>
              <a:rPr lang="nb-NO" altLang="nb-NO" i="0" dirty="0"/>
              <a:t> ut fra resultatet av et forsøk, og også å si noe om hvor presist anslaget er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2506" name="Rectangle 10"/>
          <p:cNvSpPr>
            <a:spLocks noChangeArrowheads="1"/>
          </p:cNvSpPr>
          <p:nvPr/>
        </p:nvSpPr>
        <p:spPr bwMode="auto">
          <a:xfrm>
            <a:off x="386300" y="2970611"/>
            <a:ext cx="28173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>
                <a:solidFill>
                  <a:srgbClr val="008000"/>
                </a:solidFill>
              </a:rPr>
              <a:t>Eksempel </a:t>
            </a:r>
            <a:r>
              <a:rPr lang="nb-NO" altLang="nb-NO" sz="2400" i="0" dirty="0" smtClean="0">
                <a:solidFill>
                  <a:srgbClr val="008000"/>
                </a:solidFill>
              </a:rPr>
              <a:t>11.1</a:t>
            </a:r>
            <a:r>
              <a:rPr lang="nb-NO" altLang="nb-NO" sz="2400" i="0" dirty="0">
                <a:solidFill>
                  <a:srgbClr val="008000"/>
                </a:solidFill>
              </a:rPr>
              <a:t>:</a:t>
            </a:r>
            <a:r>
              <a:rPr lang="nb-NO" altLang="nb-NO" sz="2400" i="0" dirty="0"/>
              <a:t> </a:t>
            </a:r>
            <a:r>
              <a:rPr lang="nb-NO" altLang="nb-NO" sz="2400" i="0" dirty="0" smtClean="0"/>
              <a:t>           Av 721 </a:t>
            </a:r>
            <a:r>
              <a:rPr lang="nb-NO" altLang="nb-NO" sz="2400" i="0" dirty="0"/>
              <a:t>personer som </a:t>
            </a:r>
            <a:r>
              <a:rPr lang="nb-NO" altLang="nb-NO" sz="2400" i="0" dirty="0" smtClean="0"/>
              <a:t>ville ha stemt hvis det hadde vært valg, </a:t>
            </a:r>
            <a:r>
              <a:rPr lang="nb-NO" altLang="nb-NO" sz="2400" i="0" dirty="0"/>
              <a:t>ville </a:t>
            </a:r>
            <a:r>
              <a:rPr lang="nb-NO" altLang="nb-NO" sz="2400" i="0" dirty="0" smtClean="0"/>
              <a:t>180 </a:t>
            </a:r>
            <a:r>
              <a:rPr lang="nb-NO" altLang="nb-NO" sz="2400" i="0" dirty="0"/>
              <a:t>ha stemt på </a:t>
            </a:r>
            <a:r>
              <a:rPr lang="nb-NO" altLang="nb-NO" sz="2400" i="0" dirty="0" smtClean="0"/>
              <a:t>Høyre</a:t>
            </a:r>
            <a:endParaRPr lang="en-US" altLang="nb-NO" sz="2400" i="0" dirty="0"/>
          </a:p>
        </p:txBody>
      </p:sp>
      <p:sp>
        <p:nvSpPr>
          <p:cNvPr id="362510" name="Rectangle 14"/>
          <p:cNvSpPr>
            <a:spLocks noChangeArrowheads="1"/>
          </p:cNvSpPr>
          <p:nvPr/>
        </p:nvSpPr>
        <p:spPr bwMode="auto">
          <a:xfrm>
            <a:off x="386300" y="5623110"/>
            <a:ext cx="7807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 smtClean="0"/>
              <a:t>Høyres </a:t>
            </a:r>
            <a:r>
              <a:rPr lang="nb-NO" altLang="nb-NO" sz="2400" i="0" dirty="0"/>
              <a:t>oppslutning er </a:t>
            </a:r>
            <a:r>
              <a:rPr lang="nb-NO" altLang="nb-NO" sz="2400" i="0" dirty="0" smtClean="0"/>
              <a:t>180/721=0.250, </a:t>
            </a:r>
            <a:r>
              <a:rPr lang="nb-NO" altLang="nb-NO" sz="2400" i="0" dirty="0" err="1" smtClean="0"/>
              <a:t>dvs</a:t>
            </a:r>
            <a:r>
              <a:rPr lang="nb-NO" altLang="nb-NO" sz="2400" i="0" smtClean="0"/>
              <a:t> </a:t>
            </a:r>
            <a:r>
              <a:rPr lang="nb-NO" altLang="nb-NO" sz="2400" i="0" smtClean="0"/>
              <a:t>25.0</a:t>
            </a:r>
            <a:r>
              <a:rPr lang="nb-NO" altLang="nb-NO" sz="2400" i="0" smtClean="0"/>
              <a:t>%</a:t>
            </a:r>
            <a:endParaRPr lang="nb-NO" altLang="nb-NO" sz="2400" i="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5686" r="10730" b="23338"/>
          <a:stretch/>
        </p:blipFill>
        <p:spPr>
          <a:xfrm>
            <a:off x="3758622" y="2965502"/>
            <a:ext cx="4937703" cy="2283685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86300" y="6203387"/>
            <a:ext cx="7807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 smtClean="0"/>
              <a:t>Hvor </a:t>
            </a:r>
            <a:r>
              <a:rPr lang="nb-NO" altLang="nb-NO" sz="2400" i="0" dirty="0"/>
              <a:t>sikkert </a:t>
            </a:r>
            <a:r>
              <a:rPr lang="nb-NO" altLang="nb-NO" sz="2400" i="0" dirty="0" smtClean="0"/>
              <a:t>er </a:t>
            </a:r>
            <a:r>
              <a:rPr lang="nb-NO" altLang="nb-NO" sz="2400" i="0" dirty="0"/>
              <a:t>dette anslaget?</a:t>
            </a:r>
            <a:endParaRPr lang="en-US" altLang="nb-NO" sz="2400" i="0" dirty="0"/>
          </a:p>
        </p:txBody>
      </p:sp>
    </p:spTree>
    <p:extLst>
      <p:ext uri="{BB962C8B-B14F-4D97-AF65-F5344CB8AC3E}">
        <p14:creationId xmlns:p14="http://schemas.microsoft.com/office/powerpoint/2010/main" val="72137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1" grpId="0" build="p" bldLvl="5" autoUpdateAnimBg="0"/>
      <p:bldP spid="362506" grpId="0"/>
      <p:bldP spid="362510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5404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60A791-608B-4FC7-8536-FBC17F2BA8F7}" type="slidenum">
              <a:rPr lang="en-US" altLang="nb-NO" sz="1400"/>
              <a:pPr eaLnBrk="1" hangingPunct="1"/>
              <a:t>52</a:t>
            </a:fld>
            <a:endParaRPr lang="en-US" altLang="nb-NO" sz="140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755650" y="223205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Generelt ser vi på en stor  populasjon der en ukjent andel </a:t>
            </a:r>
            <a:r>
              <a:rPr lang="nb-NO" altLang="nb-NO" dirty="0"/>
              <a:t>p</a:t>
            </a:r>
            <a:r>
              <a:rPr lang="nb-NO" altLang="nb-NO" i="0" dirty="0"/>
              <a:t> har et bestemt "kjennetegn"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755650" y="1268413"/>
            <a:ext cx="806335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I eksemplet er populasjonen alle over 18 år som ville ha stemt hvis det var valg, og kjennetegnet er at en person ville stemt på </a:t>
            </a:r>
            <a:r>
              <a:rPr lang="nb-NO" altLang="nb-NO" i="0" dirty="0" smtClean="0"/>
              <a:t>Høyre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777684" y="4248878"/>
            <a:ext cx="7345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 </a:t>
            </a:r>
            <a:r>
              <a:rPr lang="nb-NO" altLang="nb-NO" dirty="0" err="1"/>
              <a:t>X</a:t>
            </a:r>
            <a:r>
              <a:rPr lang="nb-NO" altLang="nb-NO" i="0" dirty="0"/>
              <a:t>  være antall i utvalget som har kjennetegnet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>
            <a:off x="755650" y="2708275"/>
            <a:ext cx="7488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trekker et tilfeldig utvalg på </a:t>
            </a:r>
            <a:r>
              <a:rPr lang="nb-NO" altLang="nb-NO" dirty="0"/>
              <a:t>n</a:t>
            </a:r>
            <a:r>
              <a:rPr lang="nb-NO" altLang="nb-NO" i="0" dirty="0"/>
              <a:t> individer fra populasjonen. Størrelsen av utvalget er liten i forhold til størrelsen av hele populasjonen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755650" y="5256941"/>
            <a:ext cx="73453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kan regne som om </a:t>
            </a:r>
            <a:r>
              <a:rPr lang="nb-NO" altLang="nb-NO" dirty="0" err="1"/>
              <a:t>X</a:t>
            </a:r>
            <a:r>
              <a:rPr lang="nb-NO" altLang="nb-NO" i="0" dirty="0"/>
              <a:t> er binomisk fordelt med </a:t>
            </a:r>
            <a:r>
              <a:rPr lang="nb-NO" altLang="nb-NO" dirty="0"/>
              <a:t>p</a:t>
            </a:r>
            <a:r>
              <a:rPr lang="nb-NO" altLang="nb-NO" i="0" dirty="0"/>
              <a:t> lik den ukjente andelen i populasjonen som har kjennetegnet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5" autoUpdateAnimBg="0"/>
      <p:bldP spid="363524" grpId="0" build="p" bldLvl="5" autoUpdateAnimBg="0"/>
      <p:bldP spid="363525" grpId="0" build="p" bldLvl="5" autoUpdateAnimBg="0"/>
      <p:bldP spid="363526" grpId="0" build="p" bldLvl="5" autoUpdateAnimBg="0"/>
      <p:bldP spid="363527" grpId="0" build="p" bldLvl="5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04AEEE-F163-4BE0-B01F-382555D819D7}" type="slidenum">
              <a:rPr lang="en-US" altLang="nb-NO" sz="1400"/>
              <a:pPr eaLnBrk="1" hangingPunct="1"/>
              <a:t>53</a:t>
            </a:fld>
            <a:endParaRPr lang="en-US" altLang="nb-NO" sz="1400"/>
          </a:p>
        </p:txBody>
      </p:sp>
      <p:sp>
        <p:nvSpPr>
          <p:cNvPr id="364556" name="Rectangle 12"/>
          <p:cNvSpPr>
            <a:spLocks noChangeArrowheads="1"/>
          </p:cNvSpPr>
          <p:nvPr/>
        </p:nvSpPr>
        <p:spPr bwMode="auto">
          <a:xfrm>
            <a:off x="755650" y="3141663"/>
            <a:ext cx="7488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I eksempelet fikk      verdien </a:t>
            </a:r>
            <a:r>
              <a:rPr lang="nb-NO" altLang="nb-NO" i="0" dirty="0" smtClean="0"/>
              <a:t>0.250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4824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755650" y="333375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Til å anslå </a:t>
            </a:r>
            <a:r>
              <a:rPr lang="nb-NO" altLang="nb-NO" i="0" dirty="0" smtClean="0"/>
              <a:t>(«estimere») </a:t>
            </a:r>
            <a:r>
              <a:rPr lang="nb-NO" altLang="nb-NO" dirty="0"/>
              <a:t>p</a:t>
            </a:r>
            <a:r>
              <a:rPr lang="nb-NO" altLang="nb-NO" i="0" dirty="0"/>
              <a:t> bruker vi andelen i utvalget som har kjennetegnet, dvs.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55650" y="4149725"/>
            <a:ext cx="73453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For å kunne si noe om hvor presist et anslag er, må vi ta hensyn til hvor mye verdien av</a:t>
            </a:r>
            <a:br>
              <a:rPr lang="nb-NO" altLang="nb-NO" i="0"/>
            </a:br>
            <a:r>
              <a:rPr lang="nb-NO" altLang="nb-NO" i="0"/>
              <a:t>vil variere fra undersøkelse til undersøkelse bare på grunn av tilfeldige variasjoner  </a:t>
            </a:r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755650" y="2351088"/>
            <a:ext cx="74882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Merk at      </a:t>
            </a:r>
            <a:r>
              <a:rPr lang="nb-NO" altLang="nb-NO" i="0" dirty="0" smtClean="0"/>
              <a:t>(«p hatt») </a:t>
            </a:r>
            <a:r>
              <a:rPr lang="nb-NO" altLang="nb-NO" i="0" dirty="0"/>
              <a:t>er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4552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03563979"/>
              </p:ext>
            </p:extLst>
          </p:nvPr>
        </p:nvGraphicFramePr>
        <p:xfrm>
          <a:off x="3236913" y="1385888"/>
          <a:ext cx="10747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2" name="Equation" r:id="rId3" imgW="457200" imgH="393480" progId="Equation.DSMT4">
                  <p:embed/>
                </p:oleObj>
              </mc:Choice>
              <mc:Fallback>
                <p:oleObj name="Equation" r:id="rId3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1385888"/>
                        <a:ext cx="10747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43931"/>
              </p:ext>
            </p:extLst>
          </p:nvPr>
        </p:nvGraphicFramePr>
        <p:xfrm>
          <a:off x="2125663" y="2481263"/>
          <a:ext cx="388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3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2481263"/>
                        <a:ext cx="3889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24975"/>
              </p:ext>
            </p:extLst>
          </p:nvPr>
        </p:nvGraphicFramePr>
        <p:xfrm>
          <a:off x="3563938" y="3213100"/>
          <a:ext cx="388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4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213100"/>
                        <a:ext cx="3889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20024"/>
              </p:ext>
            </p:extLst>
          </p:nvPr>
        </p:nvGraphicFramePr>
        <p:xfrm>
          <a:off x="7569200" y="4592542"/>
          <a:ext cx="3889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5" name="Equation" r:id="rId8" imgW="152280" imgH="203040" progId="Equation.DSMT4">
                  <p:embed/>
                </p:oleObj>
              </mc:Choice>
              <mc:Fallback>
                <p:oleObj name="Equation" r:id="rId8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592542"/>
                        <a:ext cx="3889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3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6" grpId="0" build="p" bldLvl="5" autoUpdateAnimBg="0"/>
      <p:bldP spid="364547" grpId="0" build="p" bldLvl="5" autoUpdateAnimBg="0"/>
      <p:bldP spid="364549" grpId="0" build="p" bldLvl="5" autoUpdateAnimBg="0"/>
      <p:bldP spid="364550" grpId="0" build="p" bldLvl="5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FA9F2E-1513-41B5-B07C-5BE1D1E0C070}" type="slidenum">
              <a:rPr lang="en-US" altLang="nb-NO" sz="1400"/>
              <a:pPr eaLnBrk="1" hangingPunct="1"/>
              <a:t>54</a:t>
            </a:fld>
            <a:endParaRPr lang="en-US" altLang="nb-NO" sz="1400"/>
          </a:p>
        </p:txBody>
      </p:sp>
      <p:graphicFrame>
        <p:nvGraphicFramePr>
          <p:cNvPr id="365579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6941245"/>
              </p:ext>
            </p:extLst>
          </p:nvPr>
        </p:nvGraphicFramePr>
        <p:xfrm>
          <a:off x="5584825" y="1231900"/>
          <a:ext cx="3725863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2" name="Mtb Graph" r:id="rId3" imgW="4812145" imgH="2811417" progId="MinitabGraph.Document">
                  <p:embed/>
                </p:oleObj>
              </mc:Choice>
              <mc:Fallback>
                <p:oleObj name="Mtb Graph" r:id="rId3" imgW="4812145" imgH="2811417" progId="MinitabGraph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1231900"/>
                        <a:ext cx="3725863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3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755650" y="306901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Av 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resultat finner vi at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5575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0429863"/>
              </p:ext>
            </p:extLst>
          </p:nvPr>
        </p:nvGraphicFramePr>
        <p:xfrm>
          <a:off x="1085850" y="1581150"/>
          <a:ext cx="45926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3" name="Equation" r:id="rId5" imgW="2133360" imgH="406080" progId="Equation.DSMT4">
                  <p:embed/>
                </p:oleObj>
              </mc:Choice>
              <mc:Fallback>
                <p:oleObj name="Equation" r:id="rId5" imgW="2133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581150"/>
                        <a:ext cx="459263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2" name="Text Box 14"/>
          <p:cNvSpPr txBox="1">
            <a:spLocks noChangeArrowheads="1"/>
          </p:cNvSpPr>
          <p:nvPr/>
        </p:nvSpPr>
        <p:spPr bwMode="auto">
          <a:xfrm>
            <a:off x="7156450" y="2365375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95%</a:t>
            </a:r>
            <a:endParaRPr lang="en-US" altLang="nb-NO" sz="1600" i="0"/>
          </a:p>
        </p:txBody>
      </p:sp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8164513" y="2365375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2.5%</a:t>
            </a:r>
            <a:endParaRPr lang="en-US" altLang="nb-NO" sz="1600" i="0"/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>
            <a:off x="6148388" y="2365375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2.5%</a:t>
            </a:r>
            <a:endParaRPr lang="en-US" altLang="nb-NO" sz="1600" i="0"/>
          </a:p>
        </p:txBody>
      </p:sp>
      <p:graphicFrame>
        <p:nvGraphicFramePr>
          <p:cNvPr id="3655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575761"/>
              </p:ext>
            </p:extLst>
          </p:nvPr>
        </p:nvGraphicFramePr>
        <p:xfrm>
          <a:off x="1412875" y="4979988"/>
          <a:ext cx="52482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4" name="Equation" r:id="rId7" imgW="2044440" imgH="685800" progId="Equation.DSMT4">
                  <p:embed/>
                </p:oleObj>
              </mc:Choice>
              <mc:Fallback>
                <p:oleObj name="Equation" r:id="rId7" imgW="20444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4979988"/>
                        <a:ext cx="5248275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755650" y="2997200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Nå er</a:t>
            </a:r>
            <a:endParaRPr lang="nb-NO" altLang="nb-NO" b="1" i="0">
              <a:solidFill>
                <a:srgbClr val="008000"/>
              </a:solidFill>
            </a:endParaRPr>
          </a:p>
        </p:txBody>
      </p:sp>
      <p:graphicFrame>
        <p:nvGraphicFramePr>
          <p:cNvPr id="3655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80507"/>
              </p:ext>
            </p:extLst>
          </p:nvPr>
        </p:nvGraphicFramePr>
        <p:xfrm>
          <a:off x="2122488" y="2997200"/>
          <a:ext cx="31115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5" name="Equation" r:id="rId9" imgW="1091880" imgH="495000" progId="Equation.DSMT4">
                  <p:embed/>
                </p:oleObj>
              </mc:Choice>
              <mc:Fallback>
                <p:oleObj name="Equation" r:id="rId9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997200"/>
                        <a:ext cx="31115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8" name="Rectangle 20"/>
          <p:cNvSpPr>
            <a:spLocks noChangeArrowheads="1"/>
          </p:cNvSpPr>
          <p:nvPr/>
        </p:nvSpPr>
        <p:spPr bwMode="auto">
          <a:xfrm>
            <a:off x="755650" y="4221163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Dermed</a:t>
            </a:r>
            <a:endParaRPr lang="nb-NO" altLang="nb-NO" b="1" i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 build="p" bldLvl="5" autoUpdateAnimBg="0"/>
      <p:bldP spid="365582" grpId="0"/>
      <p:bldP spid="365583" grpId="0"/>
      <p:bldP spid="365584" grpId="0"/>
      <p:bldP spid="365586" grpId="0" build="p" bldLvl="5" autoUpdateAnimBg="0"/>
      <p:bldP spid="365588" grpId="0" build="p" bldLvl="5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86590A-8958-44B4-BDC1-6F659124CA8E}" type="slidenum">
              <a:rPr lang="en-US" altLang="nb-NO" sz="1400"/>
              <a:pPr eaLnBrk="1" hangingPunct="1"/>
              <a:t>55</a:t>
            </a:fld>
            <a:endParaRPr lang="en-US" altLang="nb-NO" sz="1400"/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684213" y="981075"/>
            <a:ext cx="72723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graphicFrame>
        <p:nvGraphicFramePr>
          <p:cNvPr id="3676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312779"/>
              </p:ext>
            </p:extLst>
          </p:nvPr>
        </p:nvGraphicFramePr>
        <p:xfrm>
          <a:off x="1331913" y="1236663"/>
          <a:ext cx="5411787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0" name="Equation" r:id="rId3" imgW="2108160" imgH="685800" progId="Equation.DSMT4">
                  <p:embed/>
                </p:oleObj>
              </mc:Choice>
              <mc:Fallback>
                <p:oleObj name="Equation" r:id="rId3" imgW="2108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36663"/>
                        <a:ext cx="5411787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755650" y="279532"/>
            <a:ext cx="79200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Kan vise at vi kan erstatte </a:t>
            </a:r>
            <a:r>
              <a:rPr lang="nb-NO" altLang="nb-NO" dirty="0"/>
              <a:t>p</a:t>
            </a:r>
            <a:r>
              <a:rPr lang="nb-NO" altLang="nb-NO" i="0" dirty="0"/>
              <a:t> med      i nevneren: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7631" name="Object 1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91856748"/>
              </p:ext>
            </p:extLst>
          </p:nvPr>
        </p:nvGraphicFramePr>
        <p:xfrm>
          <a:off x="6086475" y="444632"/>
          <a:ext cx="4127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1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44632"/>
                        <a:ext cx="4127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33" name="Rectangle 17"/>
          <p:cNvSpPr>
            <a:spLocks noChangeArrowheads="1"/>
          </p:cNvSpPr>
          <p:nvPr/>
        </p:nvSpPr>
        <p:spPr bwMode="auto">
          <a:xfrm>
            <a:off x="755650" y="3284538"/>
            <a:ext cx="7345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Ulikhetene kan omformes slik at vi får </a:t>
            </a:r>
            <a:r>
              <a:rPr lang="nb-NO" altLang="nb-NO" dirty="0"/>
              <a:t>p</a:t>
            </a:r>
            <a:r>
              <a:rPr lang="nb-NO" altLang="nb-NO" i="0" dirty="0"/>
              <a:t> alene i midten: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76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79625"/>
              </p:ext>
            </p:extLst>
          </p:nvPr>
        </p:nvGraphicFramePr>
        <p:xfrm>
          <a:off x="695325" y="4651375"/>
          <a:ext cx="76279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2" name="Equation" r:id="rId7" imgW="2971800" imgH="380880" progId="Equation.DSMT4">
                  <p:embed/>
                </p:oleObj>
              </mc:Choice>
              <mc:Fallback>
                <p:oleObj name="Equation" r:id="rId7" imgW="2971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651375"/>
                        <a:ext cx="76279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7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8" grpId="0" build="p" bldLvl="5" autoUpdateAnimBg="0"/>
      <p:bldP spid="367633" grpId="0" build="p" bldLvl="5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E957BF-099A-45B0-8D94-CD91D1D7E286}" type="slidenum">
              <a:rPr lang="en-US" altLang="nb-NO" sz="1400"/>
              <a:pPr eaLnBrk="1" hangingPunct="1"/>
              <a:t>56</a:t>
            </a:fld>
            <a:endParaRPr lang="en-US" altLang="nb-NO" sz="1400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684213" y="981075"/>
            <a:ext cx="72723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1044575" y="1052513"/>
            <a:ext cx="65516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Det er altså tilnærmet 95% sannsynlig at undersøkelsen vil gi et resultat  som er slik at </a:t>
            </a:r>
            <a:r>
              <a:rPr lang="nb-NO" altLang="nb-NO" dirty="0"/>
              <a:t>p</a:t>
            </a:r>
            <a:r>
              <a:rPr lang="nb-NO" altLang="nb-NO" i="0" dirty="0"/>
              <a:t> blir liggende  i intervallet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96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94083"/>
              </p:ext>
            </p:extLst>
          </p:nvPr>
        </p:nvGraphicFramePr>
        <p:xfrm>
          <a:off x="1616075" y="2997200"/>
          <a:ext cx="60626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3" imgW="2361960" imgH="380880" progId="Equation.DSMT4">
                  <p:embed/>
                </p:oleObj>
              </mc:Choice>
              <mc:Fallback>
                <p:oleObj name="Equation" r:id="rId3" imgW="236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997200"/>
                        <a:ext cx="60626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1189038" y="4870450"/>
            <a:ext cx="6696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Dette intervallet kaller vi  et (tilnærmet) </a:t>
            </a:r>
            <a:br>
              <a:rPr lang="nb-NO" altLang="nb-NO" i="0" dirty="0"/>
            </a:br>
            <a:r>
              <a:rPr lang="nb-NO" altLang="nb-NO" i="0" dirty="0">
                <a:solidFill>
                  <a:srgbClr val="CC0000"/>
                </a:solidFill>
              </a:rPr>
              <a:t>95% konfidensintervall</a:t>
            </a:r>
            <a:r>
              <a:rPr lang="nb-NO" altLang="nb-NO" i="0" dirty="0"/>
              <a:t>  for </a:t>
            </a:r>
            <a:r>
              <a:rPr lang="nb-NO" altLang="nb-NO" dirty="0"/>
              <a:t>p</a:t>
            </a:r>
            <a:endParaRPr lang="nb-NO" altLang="nb-NO" b="1" dirty="0">
              <a:solidFill>
                <a:srgbClr val="008000"/>
              </a:solidFill>
            </a:endParaRPr>
          </a:p>
        </p:txBody>
      </p:sp>
      <p:sp>
        <p:nvSpPr>
          <p:cNvPr id="369675" name="Rectangle 11"/>
          <p:cNvSpPr>
            <a:spLocks noChangeArrowheads="1"/>
          </p:cNvSpPr>
          <p:nvPr/>
        </p:nvSpPr>
        <p:spPr bwMode="auto">
          <a:xfrm>
            <a:off x="1258888" y="2781300"/>
            <a:ext cx="7058025" cy="1511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nb-NO" altLang="nb-NO" sz="3200" i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0" grpId="0" build="p" bldLvl="5" autoUpdateAnimBg="0"/>
      <p:bldP spid="369674" grpId="0" build="p" bldLvl="5" autoUpdateAnimBg="0"/>
      <p:bldP spid="36967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539552" y="870591"/>
            <a:ext cx="30247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11.2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</a:t>
            </a:r>
            <a:r>
              <a:rPr lang="nb-NO" altLang="nb-NO" i="0" dirty="0" smtClean="0"/>
              <a:t>               Vi </a:t>
            </a:r>
            <a:r>
              <a:rPr lang="nb-NO" altLang="nb-NO" i="0" dirty="0"/>
              <a:t>ser igjen på meningsmålingen</a:t>
            </a:r>
            <a:endParaRPr lang="en-US" altLang="nb-NO" i="0" dirty="0"/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684213" y="4143699"/>
            <a:ext cx="424839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95% </a:t>
            </a:r>
            <a:r>
              <a:rPr lang="nb-NO" altLang="nb-NO" i="0" dirty="0" smtClean="0"/>
              <a:t>konfidensintervall</a:t>
            </a:r>
            <a:r>
              <a:rPr lang="nb-NO" altLang="nb-NO" i="0" dirty="0"/>
              <a:t>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70701" name="Object 1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46535206"/>
              </p:ext>
            </p:extLst>
          </p:nvPr>
        </p:nvGraphicFramePr>
        <p:xfrm>
          <a:off x="1987550" y="3246438"/>
          <a:ext cx="21510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1" name="Equation" r:id="rId3" imgW="977760" imgH="317160" progId="Equation.DSMT4">
                  <p:embed/>
                </p:oleObj>
              </mc:Choice>
              <mc:Fallback>
                <p:oleObj name="Equation" r:id="rId3" imgW="9777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3246438"/>
                        <a:ext cx="21510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705" name="Object 1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92370255"/>
              </p:ext>
            </p:extLst>
          </p:nvPr>
        </p:nvGraphicFramePr>
        <p:xfrm>
          <a:off x="798570" y="4905087"/>
          <a:ext cx="71882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2" name="Equation" r:id="rId5" imgW="3708360" imgH="380880" progId="Equation.DSMT4">
                  <p:embed/>
                </p:oleObj>
              </mc:Choice>
              <mc:Fallback>
                <p:oleObj name="Equation" r:id="rId5" imgW="3708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70" y="4905087"/>
                        <a:ext cx="71882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580439" y="2060848"/>
            <a:ext cx="7624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Vårt estimat for </a:t>
            </a:r>
            <a:r>
              <a:rPr lang="nb-NO" altLang="nb-NO" i="0" dirty="0" smtClean="0"/>
              <a:t>Høyres </a:t>
            </a:r>
            <a:r>
              <a:rPr lang="nb-NO" altLang="nb-NO" i="0" dirty="0"/>
              <a:t>oppslutning </a:t>
            </a:r>
            <a:r>
              <a:rPr lang="nb-NO" altLang="nb-NO" i="0" dirty="0" smtClean="0"/>
              <a:t>er: 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707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139547"/>
              </p:ext>
            </p:extLst>
          </p:nvPr>
        </p:nvGraphicFramePr>
        <p:xfrm>
          <a:off x="1987550" y="5979875"/>
          <a:ext cx="24495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3"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5979875"/>
                        <a:ext cx="244951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763631" y="5953890"/>
            <a:ext cx="107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Dvs.: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5258596" y="-234323"/>
            <a:ext cx="4208913" cy="133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5686" r="10730" b="23338"/>
          <a:stretch/>
        </p:blipFill>
        <p:spPr>
          <a:xfrm>
            <a:off x="3969933" y="44624"/>
            <a:ext cx="4937703" cy="22836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57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078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4" grpId="0" build="p" bldLvl="5" autoUpdateAnimBg="0"/>
      <p:bldP spid="370697" grpId="0" build="p" bldLvl="5" autoUpdateAnimBg="0"/>
      <p:bldP spid="370709" grpId="0" build="p" bldLvl="5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-90488"/>
            <a:ext cx="3362325" cy="7038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58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046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827088" y="6207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La </a:t>
            </a:r>
            <a:r>
              <a:rPr lang="nb-NO" altLang="nb-NO" sz="2800"/>
              <a:t>X </a:t>
            </a:r>
            <a:r>
              <a:rPr lang="nb-NO" altLang="nb-NO" sz="2800" i="0"/>
              <a:t>være antall elementer vi trekker fra </a:t>
            </a:r>
            <a:r>
              <a:rPr lang="nb-NO" altLang="nb-NO" sz="2800"/>
              <a:t>D</a:t>
            </a:r>
            <a:endParaRPr lang="en-US" altLang="nb-NO" sz="2800" i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801" name="Rectangle 9"/>
              <p:cNvSpPr>
                <a:spLocks noChangeArrowheads="1"/>
              </p:cNvSpPr>
              <p:nvPr/>
            </p:nvSpPr>
            <p:spPr bwMode="auto">
              <a:xfrm>
                <a:off x="827088" y="1484313"/>
                <a:ext cx="7489825" cy="2611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Ved å resonnere som i eksempelet finner vi at </a:t>
                </a:r>
                <a:r>
                  <a:rPr lang="nb-NO" altLang="nb-NO" sz="2800" dirty="0" err="1"/>
                  <a:t>X</a:t>
                </a:r>
                <a:r>
                  <a:rPr lang="nb-NO" altLang="nb-NO" sz="2800" i="0" dirty="0"/>
                  <a:t> </a:t>
                </a:r>
                <a:r>
                  <a:rPr lang="nb-NO" altLang="nb-NO" sz="2800" i="0" dirty="0" smtClean="0"/>
                  <a:t> har sannsynlighetsfordelingen</a:t>
                </a:r>
              </a:p>
              <a:p>
                <a:pPr eaLnBrk="1" hangingPunct="1"/>
                <a:endParaRPr lang="nb-NO" altLang="nb-NO" sz="2800" i="0" dirty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nb-NO" altLang="nb-NO" sz="2800" dirty="0" smtClean="0"/>
                  <a:t>              </a:t>
                </a:r>
                <a14:m>
                  <m:oMath xmlns:m="http://schemas.openxmlformats.org/officeDocument/2006/math">
                    <m:r>
                      <a:rPr lang="nb-NO" altLang="nb-NO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altLang="nb-NO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b-NO" alt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en-US" altLang="nb-NO" i="0" dirty="0"/>
              </a:p>
            </p:txBody>
          </p:sp>
        </mc:Choice>
        <mc:Fallback xmlns="">
          <p:sp>
            <p:nvSpPr>
              <p:cNvPr id="28980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1484313"/>
                <a:ext cx="7489825" cy="2611997"/>
              </a:xfrm>
              <a:prstGeom prst="rect">
                <a:avLst/>
              </a:prstGeom>
              <a:blipFill rotWithShape="0">
                <a:blip r:embed="rId2"/>
                <a:stretch>
                  <a:fillRect l="-1710" t="-2331" r="-19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805054" y="4768336"/>
            <a:ext cx="748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Vi sier at </a:t>
            </a:r>
            <a:r>
              <a:rPr lang="nb-NO" altLang="nb-NO" sz="2800"/>
              <a:t>X</a:t>
            </a:r>
            <a:r>
              <a:rPr lang="nb-NO" altLang="nb-NO" sz="2800" i="0"/>
              <a:t> er </a:t>
            </a:r>
            <a:r>
              <a:rPr lang="nb-NO" altLang="nb-NO" sz="2800">
                <a:solidFill>
                  <a:srgbClr val="CC0000"/>
                </a:solidFill>
              </a:rPr>
              <a:t>hypergeometrisk fordelt</a:t>
            </a:r>
            <a:endParaRPr lang="en-US" altLang="nb-NO" sz="280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597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1" grpId="0"/>
      <p:bldP spid="2898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667" y="1345852"/>
            <a:ext cx="4243388" cy="424338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44624"/>
            <a:ext cx="7711651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585" i="0" dirty="0" smtClean="0"/>
              <a:t>Vi </a:t>
            </a:r>
            <a:r>
              <a:rPr lang="nb-NO" altLang="nb-NO" sz="2585" i="0" dirty="0"/>
              <a:t>kan bruke </a:t>
            </a:r>
            <a:r>
              <a:rPr lang="nb-NO" altLang="nb-NO" sz="2585" i="0" dirty="0" smtClean="0"/>
              <a:t>sannsynlighetskalkulatoren i </a:t>
            </a:r>
            <a:r>
              <a:rPr lang="nb-NO" altLang="nb-NO" sz="2585" i="0" dirty="0" err="1" smtClean="0"/>
              <a:t>GeoGebra</a:t>
            </a:r>
            <a:r>
              <a:rPr lang="nb-NO" altLang="nb-NO" sz="2585" i="0" dirty="0" smtClean="0"/>
              <a:t> </a:t>
            </a:r>
            <a:r>
              <a:rPr lang="nb-NO" altLang="nb-NO" sz="2585" i="0" dirty="0"/>
              <a:t>til å </a:t>
            </a:r>
            <a:r>
              <a:rPr lang="nb-NO" altLang="nb-NO" sz="2585" i="0" dirty="0" smtClean="0"/>
              <a:t>bestemme </a:t>
            </a:r>
            <a:r>
              <a:rPr lang="nb-NO" altLang="nb-NO" sz="2585" dirty="0" smtClean="0"/>
              <a:t>P</a:t>
            </a:r>
            <a:r>
              <a:rPr lang="nb-NO" altLang="nb-NO" sz="2585" i="0" dirty="0" smtClean="0"/>
              <a:t>(</a:t>
            </a:r>
            <a:r>
              <a:rPr lang="nb-NO" altLang="nb-NO" sz="2585" dirty="0" err="1" smtClean="0"/>
              <a:t>X</a:t>
            </a:r>
            <a:r>
              <a:rPr lang="nb-NO" altLang="nb-NO" sz="2585" i="0" dirty="0" smtClean="0"/>
              <a:t>=</a:t>
            </a:r>
            <a:r>
              <a:rPr lang="nb-NO" altLang="nb-NO" sz="2585" dirty="0" smtClean="0"/>
              <a:t>k</a:t>
            </a:r>
            <a:r>
              <a:rPr lang="nb-NO" altLang="nb-NO" sz="2585" i="0" dirty="0" smtClean="0"/>
              <a:t>)        </a:t>
            </a:r>
            <a:endParaRPr lang="en-US" altLang="nb-NO" sz="2585" i="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20201" y="3871935"/>
            <a:ext cx="1831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0" dirty="0" smtClean="0">
                <a:latin typeface="DINOT-Regular" pitchFamily="50" charset="0"/>
              </a:rPr>
              <a:t>Her skriver du inn </a:t>
            </a:r>
          </a:p>
          <a:p>
            <a:r>
              <a:rPr lang="nb-NO" sz="1600" i="0" dirty="0" smtClean="0">
                <a:latin typeface="DINOT-Regular" pitchFamily="50" charset="0"/>
              </a:rPr>
              <a:t>antall elementer   i mengden </a:t>
            </a:r>
            <a:r>
              <a:rPr lang="nb-NO" sz="1600" i="0" dirty="0">
                <a:latin typeface="DINOT-Regular" pitchFamily="50" charset="0"/>
              </a:rPr>
              <a:t>(</a:t>
            </a:r>
            <a:r>
              <a:rPr lang="nb-NO" sz="1600" i="0" dirty="0" smtClean="0">
                <a:latin typeface="DINOT-Regular" pitchFamily="50" charset="0"/>
              </a:rPr>
              <a:t>populasjonen)   du trekker fra</a:t>
            </a:r>
            <a:endParaRPr lang="nb-NO" sz="1600" i="0" dirty="0">
              <a:latin typeface="DINOT-Regular" pitchFamily="50" charset="0"/>
            </a:endParaRPr>
          </a:p>
        </p:txBody>
      </p:sp>
      <p:cxnSp>
        <p:nvCxnSpPr>
          <p:cNvPr id="7" name="Rett linje 6"/>
          <p:cNvCxnSpPr>
            <a:endCxn id="5" idx="3"/>
          </p:cNvCxnSpPr>
          <p:nvPr/>
        </p:nvCxnSpPr>
        <p:spPr>
          <a:xfrm flipH="1" flipV="1">
            <a:off x="2051719" y="4533655"/>
            <a:ext cx="1296145" cy="119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3347864" y="4653136"/>
            <a:ext cx="601225" cy="211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4112159" y="4636326"/>
            <a:ext cx="675865" cy="232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220072" y="4653136"/>
            <a:ext cx="648072" cy="260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linje 10"/>
          <p:cNvCxnSpPr/>
          <p:nvPr/>
        </p:nvCxnSpPr>
        <p:spPr>
          <a:xfrm flipV="1">
            <a:off x="4788024" y="3961580"/>
            <a:ext cx="1987577" cy="659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vrundet rektangel 11"/>
          <p:cNvSpPr/>
          <p:nvPr/>
        </p:nvSpPr>
        <p:spPr>
          <a:xfrm>
            <a:off x="144016" y="3861048"/>
            <a:ext cx="1907704" cy="133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6775601" y="3653686"/>
            <a:ext cx="2024743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i="0"/>
          </a:p>
        </p:txBody>
      </p:sp>
      <p:sp>
        <p:nvSpPr>
          <p:cNvPr id="14" name="TekstSylinder 13"/>
          <p:cNvSpPr txBox="1"/>
          <p:nvPr/>
        </p:nvSpPr>
        <p:spPr>
          <a:xfrm>
            <a:off x="6971549" y="3686344"/>
            <a:ext cx="203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0" dirty="0" smtClean="0">
                <a:latin typeface="DINOT-Regular" pitchFamily="50" charset="0"/>
              </a:rPr>
              <a:t>Her skriver du inn antall elementer i delmengden D</a:t>
            </a:r>
            <a:endParaRPr lang="nb-NO" sz="1600" i="0" dirty="0">
              <a:latin typeface="DINOT-Regular" pitchFamily="50" charset="0"/>
            </a:endParaRPr>
          </a:p>
        </p:txBody>
      </p:sp>
      <p:sp>
        <p:nvSpPr>
          <p:cNvPr id="15" name="Avrundet rektangel 14"/>
          <p:cNvSpPr/>
          <p:nvPr/>
        </p:nvSpPr>
        <p:spPr>
          <a:xfrm>
            <a:off x="6704447" y="5229200"/>
            <a:ext cx="2188033" cy="12066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6775601" y="5358588"/>
            <a:ext cx="211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0" dirty="0" smtClean="0">
                <a:latin typeface="DINOT-Regular" pitchFamily="50" charset="0"/>
              </a:rPr>
              <a:t>Her skriver du inn antall elementer du trekker fra mengden</a:t>
            </a:r>
            <a:endParaRPr lang="nb-NO" sz="1600" i="0" dirty="0">
              <a:latin typeface="DINOT-Regular" pitchFamily="50" charset="0"/>
            </a:endParaRPr>
          </a:p>
        </p:txBody>
      </p:sp>
      <p:cxnSp>
        <p:nvCxnSpPr>
          <p:cNvPr id="17" name="Rett linje 16"/>
          <p:cNvCxnSpPr>
            <a:stCxn id="15" idx="1"/>
          </p:cNvCxnSpPr>
          <p:nvPr/>
        </p:nvCxnSpPr>
        <p:spPr>
          <a:xfrm flipH="1" flipV="1">
            <a:off x="5868144" y="4913873"/>
            <a:ext cx="836303" cy="918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895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-99392"/>
            <a:ext cx="6275388" cy="1143000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chemeClr val="accent2"/>
                </a:solidFill>
              </a:rPr>
              <a:t>Binomisk fordeling</a:t>
            </a:r>
            <a:endParaRPr lang="nb-NO" altLang="nb-NO" sz="4000" dirty="0" smtClean="0">
              <a:solidFill>
                <a:schemeClr val="accent2"/>
              </a:solidFill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611188" y="5805884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477864" y="908720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7.3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I en søskenflokk er det fire barn</a:t>
            </a:r>
            <a:endParaRPr lang="en-US" altLang="nb-NO" sz="2800" i="0" dirty="0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477864" y="1613017"/>
            <a:ext cx="8342608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«antall </a:t>
            </a:r>
            <a:r>
              <a:rPr lang="nb-NO" altLang="nb-NO" sz="2800" i="0" dirty="0"/>
              <a:t>gutter i </a:t>
            </a:r>
            <a:r>
              <a:rPr lang="nb-NO" altLang="nb-NO" sz="2800" i="0" dirty="0" smtClean="0"/>
              <a:t>søskenflokken»</a:t>
            </a:r>
            <a:endParaRPr lang="nb-NO" altLang="nb-NO" sz="2800" dirty="0"/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vil finne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= 2) 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 smtClean="0"/>
              <a:t>Det er seks </a:t>
            </a:r>
            <a:r>
              <a:rPr lang="nb-NO" altLang="nb-NO" sz="2800" i="0" dirty="0"/>
              <a:t>rekkefølger </a:t>
            </a:r>
            <a:r>
              <a:rPr lang="nb-NO" altLang="nb-NO" sz="2800" i="0" dirty="0" smtClean="0"/>
              <a:t>av barna som </a:t>
            </a:r>
            <a:r>
              <a:rPr lang="nb-NO" altLang="nb-NO" sz="2800" i="0" dirty="0"/>
              <a:t>gir to </a:t>
            </a:r>
            <a:r>
              <a:rPr lang="nb-NO" altLang="nb-NO" sz="2800" i="0" dirty="0" smtClean="0"/>
              <a:t>gutter:</a:t>
            </a:r>
            <a:r>
              <a:rPr lang="nb-NO" altLang="nb-NO" sz="2800" dirty="0" smtClean="0"/>
              <a:t> GGJJ</a:t>
            </a:r>
            <a:r>
              <a:rPr lang="nb-NO" altLang="nb-NO" sz="2800" i="0" dirty="0" smtClean="0"/>
              <a:t>, </a:t>
            </a:r>
            <a:r>
              <a:rPr lang="nb-NO" altLang="nb-NO" sz="2800" dirty="0" smtClean="0"/>
              <a:t>GJGJ</a:t>
            </a:r>
            <a:r>
              <a:rPr lang="nb-NO" altLang="nb-NO" sz="2800" dirty="0"/>
              <a:t>, </a:t>
            </a:r>
            <a:r>
              <a:rPr lang="nb-NO" altLang="nb-NO" sz="2800" dirty="0" smtClean="0"/>
              <a:t>GJJG, JGGJ</a:t>
            </a:r>
            <a:r>
              <a:rPr lang="nb-NO" altLang="nb-NO" sz="2800" dirty="0"/>
              <a:t>, JGJG </a:t>
            </a:r>
            <a:r>
              <a:rPr lang="nb-NO" altLang="nb-NO" sz="2800" i="0" dirty="0"/>
              <a:t>og</a:t>
            </a:r>
            <a:r>
              <a:rPr lang="nb-NO" altLang="nb-NO" sz="2800" dirty="0"/>
              <a:t> JJGG</a:t>
            </a:r>
            <a:endParaRPr lang="en-US" altLang="nb-NO" sz="2800" i="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7864" y="4221088"/>
            <a:ext cx="8425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Vi antar at barnas kjønn er uavhengig av hverandre</a:t>
            </a:r>
            <a:endParaRPr lang="en-US" altLang="nb-NO" sz="2800" i="0" dirty="0"/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92279274"/>
              </p:ext>
            </p:extLst>
          </p:nvPr>
        </p:nvGraphicFramePr>
        <p:xfrm>
          <a:off x="478236" y="4864759"/>
          <a:ext cx="13954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0" name="Equation" r:id="rId3" imgW="622080" imgH="203040" progId="Equation.DSMT4">
                  <p:embed/>
                </p:oleObj>
              </mc:Choice>
              <mc:Fallback>
                <p:oleObj name="Equation" r:id="rId3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36" y="4864759"/>
                        <a:ext cx="139541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619731"/>
              </p:ext>
            </p:extLst>
          </p:nvPr>
        </p:nvGraphicFramePr>
        <p:xfrm>
          <a:off x="2002236" y="4854622"/>
          <a:ext cx="41052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1" name="Equation" r:id="rId5" imgW="1752480" imgH="177480" progId="Equation.DSMT4">
                  <p:embed/>
                </p:oleObj>
              </mc:Choice>
              <mc:Fallback>
                <p:oleObj name="Equation" r:id="rId5" imgW="1752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236" y="4854622"/>
                        <a:ext cx="41052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974216"/>
              </p:ext>
            </p:extLst>
          </p:nvPr>
        </p:nvGraphicFramePr>
        <p:xfrm>
          <a:off x="6182123" y="4788559"/>
          <a:ext cx="22780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2" name="Equation" r:id="rId7" imgW="1041120" imgH="203040" progId="Equation.DSMT4">
                  <p:embed/>
                </p:oleObj>
              </mc:Choice>
              <mc:Fallback>
                <p:oleObj name="Equation" r:id="rId7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123" y="4788559"/>
                        <a:ext cx="22780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7545" y="5651202"/>
            <a:ext cx="856895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Hver av de </a:t>
            </a:r>
            <a:r>
              <a:rPr lang="nb-NO" altLang="nb-NO" sz="2800" i="0" dirty="0" smtClean="0"/>
              <a:t>fem </a:t>
            </a:r>
            <a:r>
              <a:rPr lang="nb-NO" altLang="nb-NO" sz="2800" i="0" dirty="0"/>
              <a:t>andre rekkefølgene som gir to gutter </a:t>
            </a:r>
            <a:r>
              <a:rPr lang="nb-NO" altLang="nb-NO" sz="2800" i="0" dirty="0" smtClean="0"/>
              <a:t>har </a:t>
            </a:r>
            <a:r>
              <a:rPr lang="nb-NO" altLang="nb-NO" sz="2800" i="0" dirty="0"/>
              <a:t>også </a:t>
            </a:r>
            <a:r>
              <a:rPr lang="nb-NO" altLang="nb-NO" sz="2800" i="0" dirty="0" smtClean="0"/>
              <a:t>sannsynlighet</a:t>
            </a:r>
            <a:endParaRPr lang="en-US" altLang="nb-NO" sz="2800" i="0" dirty="0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956978"/>
              </p:ext>
            </p:extLst>
          </p:nvPr>
        </p:nvGraphicFramePr>
        <p:xfrm>
          <a:off x="4355976" y="6093296"/>
          <a:ext cx="2000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3" name="Equation" r:id="rId9" imgW="914400" imgH="203040" progId="Equation.DSMT4">
                  <p:embed/>
                </p:oleObj>
              </mc:Choice>
              <mc:Fallback>
                <p:oleObj name="Equation" r:id="rId9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6093296"/>
                        <a:ext cx="20002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7" grpId="0"/>
      <p:bldP spid="294918" grpId="0" build="p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Rectangle 2"/>
          <p:cNvSpPr>
            <a:spLocks noChangeArrowheads="1"/>
          </p:cNvSpPr>
          <p:nvPr/>
        </p:nvSpPr>
        <p:spPr bwMode="auto">
          <a:xfrm>
            <a:off x="540990" y="2997572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00045" name="Rectangle 13"/>
          <p:cNvSpPr>
            <a:spLocks noChangeArrowheads="1"/>
          </p:cNvSpPr>
          <p:nvPr/>
        </p:nvSpPr>
        <p:spPr bwMode="auto">
          <a:xfrm>
            <a:off x="395536" y="270961"/>
            <a:ext cx="8197974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Vi finner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=2) ved å legge sammen </a:t>
            </a:r>
            <a:r>
              <a:rPr lang="nb-NO" altLang="nb-NO" sz="2800" i="0" dirty="0" smtClean="0"/>
              <a:t>sannsynlig- hetene </a:t>
            </a:r>
            <a:r>
              <a:rPr lang="nb-NO" altLang="nb-NO" sz="2800" i="0" dirty="0"/>
              <a:t>for de seks rekkefølgene som gir to gutter og to jenter:</a:t>
            </a:r>
            <a:endParaRPr lang="en-US" altLang="nb-NO" sz="2800" i="0" dirty="0"/>
          </a:p>
        </p:txBody>
      </p:sp>
      <p:graphicFrame>
        <p:nvGraphicFramePr>
          <p:cNvPr id="3000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21825"/>
              </p:ext>
            </p:extLst>
          </p:nvPr>
        </p:nvGraphicFramePr>
        <p:xfrm>
          <a:off x="1260574" y="1783159"/>
          <a:ext cx="1511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6"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574" y="1783159"/>
                        <a:ext cx="15113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882476"/>
              </p:ext>
            </p:extLst>
          </p:nvPr>
        </p:nvGraphicFramePr>
        <p:xfrm>
          <a:off x="2836961" y="1772047"/>
          <a:ext cx="2584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7" name="Equation" r:id="rId6" imgW="1180800" imgH="203040" progId="Equation.DSMT4">
                  <p:embed/>
                </p:oleObj>
              </mc:Choice>
              <mc:Fallback>
                <p:oleObj name="Equation" r:id="rId6" imgW="118080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961" y="1772047"/>
                        <a:ext cx="2584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66311"/>
              </p:ext>
            </p:extLst>
          </p:nvPr>
        </p:nvGraphicFramePr>
        <p:xfrm>
          <a:off x="5476974" y="1845072"/>
          <a:ext cx="11112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8" name="Equation" r:id="rId8" imgW="507960" imgH="177480" progId="Equation.DSMT4">
                  <p:embed/>
                </p:oleObj>
              </mc:Choice>
              <mc:Fallback>
                <p:oleObj name="Equation" r:id="rId8" imgW="50796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974" y="1845072"/>
                        <a:ext cx="11112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32048" y="2565713"/>
            <a:ext cx="8460432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Det er </a:t>
            </a:r>
            <a:r>
              <a:rPr lang="nb-NO" altLang="nb-NO" sz="2800" i="0" dirty="0"/>
              <a:t>seks rekkefølger som gir to gutter og to jenter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Merk at å velge en bestemt rekkefølge av to gutter og to jenter, er det samme som å velge 2 plasser av 4 der det skal stå </a:t>
            </a:r>
            <a:r>
              <a:rPr lang="nb-NO" altLang="nb-NO" sz="2800" dirty="0" smtClean="0"/>
              <a:t>G</a:t>
            </a:r>
            <a:r>
              <a:rPr lang="nb-NO" altLang="nb-NO" sz="2800" i="0" dirty="0" smtClean="0"/>
              <a:t> </a:t>
            </a:r>
          </a:p>
          <a:p>
            <a:pPr eaLnBrk="1" hangingPunct="1">
              <a:spcBef>
                <a:spcPct val="40000"/>
              </a:spcBef>
            </a:pPr>
            <a:endParaRPr lang="en-US" altLang="nb-NO" sz="2800" i="0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491955" y="4765203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491955" y="4765203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/>
              <a:t>G</a:t>
            </a:r>
            <a:endParaRPr lang="en-US" altLang="nb-NO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907630" y="4765203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/>
              <a:t>G</a:t>
            </a:r>
            <a:endParaRPr lang="en-US" altLang="nb-NO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699793" y="4765203"/>
            <a:ext cx="503237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355555" y="4765203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395536" y="5661248"/>
                <a:ext cx="6264622" cy="80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Det kan vi gjøre på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nb-NO" altLang="nb-NO" sz="2800" i="0" dirty="0" smtClean="0"/>
                  <a:t>  måter</a:t>
                </a:r>
                <a:endParaRPr lang="en-US" altLang="nb-NO" sz="2800" i="0" dirty="0"/>
              </a:p>
            </p:txBody>
          </p:sp>
        </mc:Choice>
        <mc:Fallback xmlns="">
          <p:sp>
            <p:nvSpPr>
              <p:cNvPr id="24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661248"/>
                <a:ext cx="6264622" cy="809261"/>
              </a:xfrm>
              <a:prstGeom prst="rect">
                <a:avLst/>
              </a:prstGeom>
              <a:blipFill rotWithShape="0">
                <a:blip r:embed="rId10"/>
                <a:stretch>
                  <a:fillRect l="-2043" b="-2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907630" y="4765203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8391</TotalTime>
  <Words>2765</Words>
  <Application>Microsoft Office PowerPoint</Application>
  <PresentationFormat>On-screen Show (4:3)</PresentationFormat>
  <Paragraphs>328</Paragraphs>
  <Slides>58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Cambria Math</vt:lpstr>
      <vt:lpstr>DINOT-Regular</vt:lpstr>
      <vt:lpstr>Default Design</vt:lpstr>
      <vt:lpstr>Equation</vt:lpstr>
      <vt:lpstr>Mtb Graph</vt:lpstr>
      <vt:lpstr>MAT0100V Sannsynlighetsregning og kombinatorikk</vt:lpstr>
      <vt:lpstr>Tilfeldige variabler</vt:lpstr>
      <vt:lpstr>PowerPoint Presentation</vt:lpstr>
      <vt:lpstr>PowerPoint Presentation</vt:lpstr>
      <vt:lpstr>Generelt har vi følgende situasjon:</vt:lpstr>
      <vt:lpstr>PowerPoint Presentation</vt:lpstr>
      <vt:lpstr>PowerPoint Presentation</vt:lpstr>
      <vt:lpstr>Binomisk fordeling</vt:lpstr>
      <vt:lpstr>PowerPoint Presentation</vt:lpstr>
      <vt:lpstr>Generelt har vi følgende situasjon:</vt:lpstr>
      <vt:lpstr>PowerPoint Presentation</vt:lpstr>
      <vt:lpstr>PowerPoint Presentation</vt:lpstr>
      <vt:lpstr>Forventningsverdi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Store talls lov</vt:lpstr>
      <vt:lpstr>Forventning for binomisk fordeling</vt:lpstr>
      <vt:lpstr>PowerPoint Presentation</vt:lpstr>
      <vt:lpstr>Forventningen til a + bX</vt:lpstr>
      <vt:lpstr>PowerPoint Presentation</vt:lpstr>
      <vt:lpstr>Varians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Standardavvik</vt:lpstr>
      <vt:lpstr>Varians for binomisk fordeling</vt:lpstr>
      <vt:lpstr>PowerPoint Presentation</vt:lpstr>
      <vt:lpstr>Variansen til a + bX</vt:lpstr>
      <vt:lpstr>PowerPoint Presentation</vt:lpstr>
      <vt:lpstr>Tilnærming av binomiske sannsynligheter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Sannsynlighetsregning og statistikk</vt:lpstr>
      <vt:lpstr>Estimering og konfidensintervall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Ørnulf Borgan</cp:lastModifiedBy>
  <cp:revision>593</cp:revision>
  <cp:lastPrinted>2016-04-13T14:22:34Z</cp:lastPrinted>
  <dcterms:created xsi:type="dcterms:W3CDTF">2003-10-01T16:45:29Z</dcterms:created>
  <dcterms:modified xsi:type="dcterms:W3CDTF">2016-04-15T13:05:55Z</dcterms:modified>
</cp:coreProperties>
</file>