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384" r:id="rId2"/>
    <p:sldId id="484" r:id="rId3"/>
    <p:sldId id="485" r:id="rId4"/>
    <p:sldId id="486" r:id="rId5"/>
    <p:sldId id="543" r:id="rId6"/>
    <p:sldId id="544" r:id="rId7"/>
    <p:sldId id="538" r:id="rId8"/>
    <p:sldId id="539" r:id="rId9"/>
    <p:sldId id="540" r:id="rId10"/>
    <p:sldId id="541" r:id="rId11"/>
    <p:sldId id="495" r:id="rId12"/>
    <p:sldId id="496" r:id="rId13"/>
    <p:sldId id="497" r:id="rId14"/>
    <p:sldId id="498" r:id="rId15"/>
    <p:sldId id="499" r:id="rId16"/>
    <p:sldId id="500" r:id="rId17"/>
    <p:sldId id="501" r:id="rId18"/>
    <p:sldId id="502" r:id="rId19"/>
    <p:sldId id="545" r:id="rId20"/>
    <p:sldId id="533" r:id="rId21"/>
    <p:sldId id="534" r:id="rId22"/>
    <p:sldId id="535" r:id="rId23"/>
    <p:sldId id="542" r:id="rId24"/>
  </p:sldIdLst>
  <p:sldSz cx="9144000" cy="6858000" type="screen4x3"/>
  <p:notesSz cx="7099300" cy="102346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200"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3200"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3200"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3200"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3200"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777777"/>
    <a:srgbClr val="5F5F5F"/>
    <a:srgbClr val="333333"/>
    <a:srgbClr val="008000"/>
    <a:srgbClr val="CC0000"/>
    <a:srgbClr val="800000"/>
    <a:srgbClr val="990000"/>
    <a:srgbClr val="000066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948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88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32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2" Type="http://schemas.openxmlformats.org/officeDocument/2006/relationships/image" Target="../media/image34.wmf"/><Relationship Id="rId1" Type="http://schemas.openxmlformats.org/officeDocument/2006/relationships/image" Target="../media/image33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9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41.wmf"/><Relationship Id="rId1" Type="http://schemas.openxmlformats.org/officeDocument/2006/relationships/image" Target="../media/image40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4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4" Type="http://schemas.openxmlformats.org/officeDocument/2006/relationships/image" Target="../media/image17.e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image" Target="../media/image26.emf"/><Relationship Id="rId4" Type="http://schemas.openxmlformats.org/officeDocument/2006/relationships/image" Target="../media/image29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25.wmf"/><Relationship Id="rId1" Type="http://schemas.openxmlformats.org/officeDocument/2006/relationships/image" Target="../media/image3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 i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 i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 i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 i="0"/>
            </a:lvl1pPr>
          </a:lstStyle>
          <a:p>
            <a:fld id="{E71988B1-6F3B-47CC-9218-14BA89A43017}" type="slidenum">
              <a:rPr lang="en-US" altLang="nb-NO"/>
              <a:pPr/>
              <a:t>‹#›</a:t>
            </a:fld>
            <a:endParaRPr lang="en-US" altLang="nb-NO"/>
          </a:p>
        </p:txBody>
      </p:sp>
    </p:spTree>
    <p:extLst>
      <p:ext uri="{BB962C8B-B14F-4D97-AF65-F5344CB8AC3E}">
        <p14:creationId xmlns:p14="http://schemas.microsoft.com/office/powerpoint/2010/main" val="19224070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 i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 i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04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8350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2513"/>
            <a:ext cx="5680075" cy="460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 i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 i="0"/>
            </a:lvl1pPr>
          </a:lstStyle>
          <a:p>
            <a:fld id="{E34C4848-3F95-4748-A52E-B905EFF4A00D}" type="slidenum">
              <a:rPr lang="en-US" altLang="nb-NO"/>
              <a:pPr/>
              <a:t>‹#›</a:t>
            </a:fld>
            <a:endParaRPr lang="en-US" altLang="nb-NO"/>
          </a:p>
        </p:txBody>
      </p:sp>
    </p:spTree>
    <p:extLst>
      <p:ext uri="{BB962C8B-B14F-4D97-AF65-F5344CB8AC3E}">
        <p14:creationId xmlns:p14="http://schemas.microsoft.com/office/powerpoint/2010/main" val="259548617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4C4848-3F95-4748-A52E-B905EFF4A00D}" type="slidenum">
              <a:rPr lang="en-US" altLang="nb-NO" smtClean="0"/>
              <a:pPr/>
              <a:t>1</a:t>
            </a:fld>
            <a:endParaRPr lang="en-US" altLang="nb-NO"/>
          </a:p>
        </p:txBody>
      </p:sp>
    </p:spTree>
    <p:extLst>
      <p:ext uri="{BB962C8B-B14F-4D97-AF65-F5344CB8AC3E}">
        <p14:creationId xmlns:p14="http://schemas.microsoft.com/office/powerpoint/2010/main" val="32938135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nb-N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MA-EVU2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99C571-34D8-4767-8EFC-866DE620F510}" type="slidenum">
              <a:rPr lang="en-US" altLang="nb-NO"/>
              <a:pPr/>
              <a:t>‹#›</a:t>
            </a:fld>
            <a:endParaRPr lang="en-US" altLang="nb-NO"/>
          </a:p>
        </p:txBody>
      </p:sp>
    </p:spTree>
    <p:extLst>
      <p:ext uri="{BB962C8B-B14F-4D97-AF65-F5344CB8AC3E}">
        <p14:creationId xmlns:p14="http://schemas.microsoft.com/office/powerpoint/2010/main" val="4952986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MA-EVU2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25F017-A567-45B1-90DE-682E5DD64A99}" type="slidenum">
              <a:rPr lang="en-US" altLang="nb-NO"/>
              <a:pPr/>
              <a:t>‹#›</a:t>
            </a:fld>
            <a:endParaRPr lang="en-US" altLang="nb-NO"/>
          </a:p>
        </p:txBody>
      </p:sp>
    </p:spTree>
    <p:extLst>
      <p:ext uri="{BB962C8B-B14F-4D97-AF65-F5344CB8AC3E}">
        <p14:creationId xmlns:p14="http://schemas.microsoft.com/office/powerpoint/2010/main" val="5205088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MA-EVU2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EBA6C05-E6E8-468D-9819-DAE722D251B5}" type="slidenum">
              <a:rPr lang="en-US" altLang="nb-NO"/>
              <a:pPr/>
              <a:t>‹#›</a:t>
            </a:fld>
            <a:endParaRPr lang="en-US" altLang="nb-NO"/>
          </a:p>
        </p:txBody>
      </p:sp>
    </p:spTree>
    <p:extLst>
      <p:ext uri="{BB962C8B-B14F-4D97-AF65-F5344CB8AC3E}">
        <p14:creationId xmlns:p14="http://schemas.microsoft.com/office/powerpoint/2010/main" val="39690910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MA-EVU2 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29980E8-E569-4869-B984-10028D77292B}" type="slidenum">
              <a:rPr lang="en-US" altLang="nb-NO"/>
              <a:pPr/>
              <a:t>‹#›</a:t>
            </a:fld>
            <a:endParaRPr lang="en-US" altLang="nb-NO"/>
          </a:p>
        </p:txBody>
      </p:sp>
    </p:spTree>
    <p:extLst>
      <p:ext uri="{BB962C8B-B14F-4D97-AF65-F5344CB8AC3E}">
        <p14:creationId xmlns:p14="http://schemas.microsoft.com/office/powerpoint/2010/main" val="32393086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MA-EVU2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6CA12C8-1F33-4A03-BD99-3CB0A17A03FB}" type="slidenum">
              <a:rPr lang="en-US" altLang="nb-NO"/>
              <a:pPr/>
              <a:t>‹#›</a:t>
            </a:fld>
            <a:endParaRPr lang="en-US" altLang="nb-NO"/>
          </a:p>
        </p:txBody>
      </p:sp>
    </p:spTree>
    <p:extLst>
      <p:ext uri="{BB962C8B-B14F-4D97-AF65-F5344CB8AC3E}">
        <p14:creationId xmlns:p14="http://schemas.microsoft.com/office/powerpoint/2010/main" val="8786903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MA-EVU2 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1AF8D1B-6A85-47B6-8C7C-AD7C5A24B843}" type="slidenum">
              <a:rPr lang="en-US" altLang="nb-NO"/>
              <a:pPr/>
              <a:t>‹#›</a:t>
            </a:fld>
            <a:endParaRPr lang="en-US" altLang="nb-NO"/>
          </a:p>
        </p:txBody>
      </p:sp>
    </p:spTree>
    <p:extLst>
      <p:ext uri="{BB962C8B-B14F-4D97-AF65-F5344CB8AC3E}">
        <p14:creationId xmlns:p14="http://schemas.microsoft.com/office/powerpoint/2010/main" val="16756414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MA-EVU2 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4BA7E01-AEF2-4F30-ACBD-E3C9573D95C3}" type="slidenum">
              <a:rPr lang="en-US" altLang="nb-NO"/>
              <a:pPr/>
              <a:t>‹#›</a:t>
            </a:fld>
            <a:endParaRPr lang="en-US" altLang="nb-NO"/>
          </a:p>
        </p:txBody>
      </p:sp>
    </p:spTree>
    <p:extLst>
      <p:ext uri="{BB962C8B-B14F-4D97-AF65-F5344CB8AC3E}">
        <p14:creationId xmlns:p14="http://schemas.microsoft.com/office/powerpoint/2010/main" val="27093852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MA-EVU2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007174-6011-4D5B-A475-622DAA20BE1E}" type="slidenum">
              <a:rPr lang="en-US" altLang="nb-NO"/>
              <a:pPr/>
              <a:t>‹#›</a:t>
            </a:fld>
            <a:endParaRPr lang="en-US" altLang="nb-NO"/>
          </a:p>
        </p:txBody>
      </p:sp>
    </p:spTree>
    <p:extLst>
      <p:ext uri="{BB962C8B-B14F-4D97-AF65-F5344CB8AC3E}">
        <p14:creationId xmlns:p14="http://schemas.microsoft.com/office/powerpoint/2010/main" val="28768637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MA-EVU2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55B5C55-4AE9-4CD8-91D1-216DE941861C}" type="slidenum">
              <a:rPr lang="en-US" altLang="nb-NO"/>
              <a:pPr/>
              <a:t>‹#›</a:t>
            </a:fld>
            <a:endParaRPr lang="en-US" altLang="nb-NO"/>
          </a:p>
        </p:txBody>
      </p:sp>
    </p:spTree>
    <p:extLst>
      <p:ext uri="{BB962C8B-B14F-4D97-AF65-F5344CB8AC3E}">
        <p14:creationId xmlns:p14="http://schemas.microsoft.com/office/powerpoint/2010/main" val="23609367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MA-EVU2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5DFBCA9-3B42-4BDE-8285-427CD76473DC}" type="slidenum">
              <a:rPr lang="en-US" altLang="nb-NO"/>
              <a:pPr/>
              <a:t>‹#›</a:t>
            </a:fld>
            <a:endParaRPr lang="en-US" altLang="nb-NO"/>
          </a:p>
        </p:txBody>
      </p:sp>
    </p:spTree>
    <p:extLst>
      <p:ext uri="{BB962C8B-B14F-4D97-AF65-F5344CB8AC3E}">
        <p14:creationId xmlns:p14="http://schemas.microsoft.com/office/powerpoint/2010/main" val="31324138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MA-EVU2 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7EFED9A-7E58-46AA-B569-B35E02DA7E1D}" type="slidenum">
              <a:rPr lang="en-US" altLang="nb-NO"/>
              <a:pPr/>
              <a:t>‹#›</a:t>
            </a:fld>
            <a:endParaRPr lang="en-US" altLang="nb-NO"/>
          </a:p>
        </p:txBody>
      </p:sp>
    </p:spTree>
    <p:extLst>
      <p:ext uri="{BB962C8B-B14F-4D97-AF65-F5344CB8AC3E}">
        <p14:creationId xmlns:p14="http://schemas.microsoft.com/office/powerpoint/2010/main" val="2569948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MA-EVU2 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784232-6B0B-4CB7-908D-DC1004E93695}" type="slidenum">
              <a:rPr lang="en-US" altLang="nb-NO"/>
              <a:pPr/>
              <a:t>‹#›</a:t>
            </a:fld>
            <a:endParaRPr lang="en-US" altLang="nb-NO"/>
          </a:p>
        </p:txBody>
      </p:sp>
    </p:spTree>
    <p:extLst>
      <p:ext uri="{BB962C8B-B14F-4D97-AF65-F5344CB8AC3E}">
        <p14:creationId xmlns:p14="http://schemas.microsoft.com/office/powerpoint/2010/main" val="22285442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MA-EVU2 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798A933-BD3B-48CB-A8CE-AF89DC446FCB}" type="slidenum">
              <a:rPr lang="en-US" altLang="nb-NO"/>
              <a:pPr/>
              <a:t>‹#›</a:t>
            </a:fld>
            <a:endParaRPr lang="en-US" altLang="nb-NO"/>
          </a:p>
        </p:txBody>
      </p:sp>
    </p:spTree>
    <p:extLst>
      <p:ext uri="{BB962C8B-B14F-4D97-AF65-F5344CB8AC3E}">
        <p14:creationId xmlns:p14="http://schemas.microsoft.com/office/powerpoint/2010/main" val="32306823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MA-EVU2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216301-091A-4F4A-9032-15EFE1FDF72E}" type="slidenum">
              <a:rPr lang="en-US" altLang="nb-NO"/>
              <a:pPr/>
              <a:t>‹#›</a:t>
            </a:fld>
            <a:endParaRPr lang="en-US" altLang="nb-NO"/>
          </a:p>
        </p:txBody>
      </p:sp>
    </p:spTree>
    <p:extLst>
      <p:ext uri="{BB962C8B-B14F-4D97-AF65-F5344CB8AC3E}">
        <p14:creationId xmlns:p14="http://schemas.microsoft.com/office/powerpoint/2010/main" val="38485781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b-NO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MA-EVU2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DEAD9E1-0C40-42B7-8698-6E28DE6571C5}" type="slidenum">
              <a:rPr lang="en-US" altLang="nb-NO"/>
              <a:pPr/>
              <a:t>‹#›</a:t>
            </a:fld>
            <a:endParaRPr lang="en-US" altLang="nb-NO"/>
          </a:p>
        </p:txBody>
      </p:sp>
    </p:spTree>
    <p:extLst>
      <p:ext uri="{BB962C8B-B14F-4D97-AF65-F5344CB8AC3E}">
        <p14:creationId xmlns:p14="http://schemas.microsoft.com/office/powerpoint/2010/main" val="623822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nb-NO" smtClean="0"/>
              <a:t>Click to edit Master title style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nb-NO" smtClean="0"/>
              <a:t>Click to edit Master text styles</a:t>
            </a:r>
          </a:p>
          <a:p>
            <a:pPr lvl="1"/>
            <a:r>
              <a:rPr lang="en-US" altLang="nb-NO" smtClean="0"/>
              <a:t>Second level</a:t>
            </a:r>
          </a:p>
          <a:p>
            <a:pPr lvl="2"/>
            <a:r>
              <a:rPr lang="en-US" altLang="nb-NO" smtClean="0"/>
              <a:t>Third level</a:t>
            </a:r>
          </a:p>
          <a:p>
            <a:pPr lvl="3"/>
            <a:r>
              <a:rPr lang="en-US" altLang="nb-NO" smtClean="0"/>
              <a:t>Fourth level</a:t>
            </a:r>
          </a:p>
          <a:p>
            <a:pPr lvl="4"/>
            <a:r>
              <a:rPr lang="en-US" altLang="nb-NO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i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i="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MA-EVU2 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i="0"/>
            </a:lvl1pPr>
          </a:lstStyle>
          <a:p>
            <a:fld id="{0578DF33-F810-4931-B238-468A50404115}" type="slidenum">
              <a:rPr lang="en-US" altLang="nb-NO"/>
              <a:pPr/>
              <a:t>‹#›</a:t>
            </a:fld>
            <a:endParaRPr lang="en-US" alt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.bin"/><Relationship Id="rId3" Type="http://schemas.openxmlformats.org/officeDocument/2006/relationships/image" Target="../media/image20.png"/><Relationship Id="rId7" Type="http://schemas.openxmlformats.org/officeDocument/2006/relationships/image" Target="../media/image18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3.bin"/><Relationship Id="rId5" Type="http://schemas.openxmlformats.org/officeDocument/2006/relationships/image" Target="../media/image22.png"/><Relationship Id="rId4" Type="http://schemas.openxmlformats.org/officeDocument/2006/relationships/image" Target="../media/image21.png"/><Relationship Id="rId9" Type="http://schemas.openxmlformats.org/officeDocument/2006/relationships/image" Target="../media/image19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8.bin"/><Relationship Id="rId3" Type="http://schemas.openxmlformats.org/officeDocument/2006/relationships/oleObject" Target="../embeddings/oleObject15.bin"/><Relationship Id="rId7" Type="http://schemas.openxmlformats.org/officeDocument/2006/relationships/oleObject" Target="../embeddings/oleObject17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5.wmf"/><Relationship Id="rId5" Type="http://schemas.openxmlformats.org/officeDocument/2006/relationships/oleObject" Target="../embeddings/oleObject16.bin"/><Relationship Id="rId4" Type="http://schemas.openxmlformats.org/officeDocument/2006/relationships/image" Target="../media/image24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3" Type="http://schemas.openxmlformats.org/officeDocument/2006/relationships/oleObject" Target="../embeddings/oleObject19.bin"/><Relationship Id="rId7" Type="http://schemas.openxmlformats.org/officeDocument/2006/relationships/oleObject" Target="../embeddings/oleObject2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7.wmf"/><Relationship Id="rId5" Type="http://schemas.openxmlformats.org/officeDocument/2006/relationships/oleObject" Target="../embeddings/oleObject20.bin"/><Relationship Id="rId10" Type="http://schemas.openxmlformats.org/officeDocument/2006/relationships/image" Target="../media/image29.wmf"/><Relationship Id="rId4" Type="http://schemas.openxmlformats.org/officeDocument/2006/relationships/image" Target="../media/image26.emf"/><Relationship Id="rId9" Type="http://schemas.openxmlformats.org/officeDocument/2006/relationships/oleObject" Target="../embeddings/oleObject22.bin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wmf"/><Relationship Id="rId3" Type="http://schemas.openxmlformats.org/officeDocument/2006/relationships/oleObject" Target="../embeddings/oleObject23.bin"/><Relationship Id="rId7" Type="http://schemas.openxmlformats.org/officeDocument/2006/relationships/oleObject" Target="../embeddings/oleObject25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5.wmf"/><Relationship Id="rId5" Type="http://schemas.openxmlformats.org/officeDocument/2006/relationships/oleObject" Target="../embeddings/oleObject24.bin"/><Relationship Id="rId4" Type="http://schemas.openxmlformats.org/officeDocument/2006/relationships/image" Target="../media/image30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32.wmf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wmf"/><Relationship Id="rId3" Type="http://schemas.openxmlformats.org/officeDocument/2006/relationships/oleObject" Target="../embeddings/oleObject27.bin"/><Relationship Id="rId7" Type="http://schemas.openxmlformats.org/officeDocument/2006/relationships/oleObject" Target="../embeddings/oleObject29.bin"/><Relationship Id="rId2" Type="http://schemas.openxmlformats.org/officeDocument/2006/relationships/slideLayout" Target="../slideLayouts/slideLayout15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34.wmf"/><Relationship Id="rId5" Type="http://schemas.openxmlformats.org/officeDocument/2006/relationships/oleObject" Target="../embeddings/oleObject28.bin"/><Relationship Id="rId4" Type="http://schemas.openxmlformats.org/officeDocument/2006/relationships/image" Target="../media/image33.wmf"/><Relationship Id="rId9" Type="http://schemas.openxmlformats.org/officeDocument/2006/relationships/image" Target="../media/image23.jp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39.w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41.wmf"/><Relationship Id="rId5" Type="http://schemas.openxmlformats.org/officeDocument/2006/relationships/oleObject" Target="../embeddings/oleObject32.bin"/><Relationship Id="rId4" Type="http://schemas.openxmlformats.org/officeDocument/2006/relationships/image" Target="../media/image40.wmf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3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image" Target="../media/image10.png"/><Relationship Id="rId7" Type="http://schemas.openxmlformats.org/officeDocument/2006/relationships/image" Target="../media/image7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5.bin"/><Relationship Id="rId11" Type="http://schemas.openxmlformats.org/officeDocument/2006/relationships/image" Target="../media/image9.wmf"/><Relationship Id="rId5" Type="http://schemas.openxmlformats.org/officeDocument/2006/relationships/image" Target="../media/image6.wmf"/><Relationship Id="rId10" Type="http://schemas.openxmlformats.org/officeDocument/2006/relationships/oleObject" Target="../embeddings/oleObject7.bin"/><Relationship Id="rId4" Type="http://schemas.openxmlformats.org/officeDocument/2006/relationships/oleObject" Target="../embeddings/oleObject4.bin"/><Relationship Id="rId9" Type="http://schemas.openxmlformats.org/officeDocument/2006/relationships/image" Target="../media/image8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10.bin"/><Relationship Id="rId10" Type="http://schemas.openxmlformats.org/officeDocument/2006/relationships/image" Target="../media/image17.emf"/><Relationship Id="rId4" Type="http://schemas.openxmlformats.org/officeDocument/2006/relationships/image" Target="../media/image14.wmf"/><Relationship Id="rId9" Type="http://schemas.openxmlformats.org/officeDocument/2006/relationships/oleObject" Target="../embeddings/oleObject1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55688" y="381000"/>
            <a:ext cx="7200900" cy="2160588"/>
          </a:xfrm>
        </p:spPr>
        <p:txBody>
          <a:bodyPr/>
          <a:lstStyle/>
          <a:p>
            <a:pPr eaLnBrk="1" hangingPunct="1">
              <a:spcBef>
                <a:spcPts val="600"/>
              </a:spcBef>
            </a:pPr>
            <a:r>
              <a:rPr lang="nb-NO" altLang="nb-NO" sz="3600" b="1" smtClean="0">
                <a:solidFill>
                  <a:srgbClr val="000099"/>
                </a:solidFill>
              </a:rPr>
              <a:t>MAT0100V</a:t>
            </a:r>
            <a:br>
              <a:rPr lang="nb-NO" altLang="nb-NO" sz="3600" b="1" smtClean="0">
                <a:solidFill>
                  <a:srgbClr val="000099"/>
                </a:solidFill>
              </a:rPr>
            </a:br>
            <a:r>
              <a:rPr lang="nb-NO" altLang="nb-NO" sz="3200" b="1" smtClean="0">
                <a:solidFill>
                  <a:srgbClr val="000099"/>
                </a:solidFill>
              </a:rPr>
              <a:t>Sannsynlighetsregning og kombinatorikk</a:t>
            </a:r>
            <a:endParaRPr lang="en-GB" altLang="nb-NO" sz="3200" b="1" smtClean="0">
              <a:solidFill>
                <a:srgbClr val="000099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941168"/>
            <a:ext cx="6400800" cy="1152525"/>
          </a:xfrm>
        </p:spPr>
        <p:txBody>
          <a:bodyPr/>
          <a:lstStyle/>
          <a:p>
            <a:pPr eaLnBrk="1" hangingPunct="1"/>
            <a:r>
              <a:rPr lang="nb-NO" altLang="nb-NO" sz="2000" dirty="0" smtClean="0"/>
              <a:t>Ørnulf Borgan</a:t>
            </a:r>
          </a:p>
          <a:p>
            <a:pPr eaLnBrk="1" hangingPunct="1"/>
            <a:r>
              <a:rPr lang="nb-NO" altLang="nb-NO" sz="2000" dirty="0" smtClean="0"/>
              <a:t>Matematisk institutt</a:t>
            </a:r>
          </a:p>
          <a:p>
            <a:pPr eaLnBrk="1" hangingPunct="1"/>
            <a:r>
              <a:rPr lang="nb-NO" altLang="nb-NO" sz="2000" dirty="0" smtClean="0"/>
              <a:t>Universitetet i Oslo</a:t>
            </a:r>
          </a:p>
          <a:p>
            <a:pPr eaLnBrk="1" hangingPunct="1"/>
            <a:endParaRPr lang="nb-NO" altLang="nb-NO" dirty="0" smtClean="0"/>
          </a:p>
          <a:p>
            <a:pPr eaLnBrk="1" hangingPunct="1"/>
            <a:endParaRPr lang="en-GB" altLang="nb-NO" dirty="0" smtClean="0"/>
          </a:p>
        </p:txBody>
      </p:sp>
      <p:sp>
        <p:nvSpPr>
          <p:cNvPr id="4100" name="Rectangle 7"/>
          <p:cNvSpPr>
            <a:spLocks noChangeArrowheads="1"/>
          </p:cNvSpPr>
          <p:nvPr/>
        </p:nvSpPr>
        <p:spPr bwMode="auto">
          <a:xfrm>
            <a:off x="407666" y="2924944"/>
            <a:ext cx="8496943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b-NO" altLang="nb-NO" sz="2800" b="1" i="0" dirty="0" smtClean="0">
                <a:solidFill>
                  <a:srgbClr val="CC0000"/>
                </a:solidFill>
              </a:rPr>
              <a:t>Tilnærming </a:t>
            </a:r>
            <a:r>
              <a:rPr lang="nb-NO" altLang="nb-NO" sz="2800" b="1" i="0" dirty="0">
                <a:solidFill>
                  <a:srgbClr val="CC0000"/>
                </a:solidFill>
              </a:rPr>
              <a:t>av binomiske </a:t>
            </a:r>
            <a:r>
              <a:rPr lang="nb-NO" altLang="nb-NO" sz="2800" b="1" i="0" dirty="0" smtClean="0">
                <a:solidFill>
                  <a:srgbClr val="CC0000"/>
                </a:solidFill>
              </a:rPr>
              <a:t>sannsynligheter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b-NO" altLang="nb-NO" sz="2800" b="1" i="0" dirty="0" smtClean="0">
                <a:solidFill>
                  <a:srgbClr val="CC0000"/>
                </a:solidFill>
              </a:rPr>
              <a:t>Konfidensintervall</a:t>
            </a:r>
            <a:endParaRPr lang="nb-NO" altLang="nb-NO" sz="2800" b="1" i="0" dirty="0">
              <a:solidFill>
                <a:srgbClr val="CC0000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nb-NO" altLang="nb-NO" sz="2800" b="1" i="0" dirty="0">
              <a:solidFill>
                <a:srgbClr val="CC000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9C571-34D8-4767-8EFC-866DE620F510}" type="slidenum">
              <a:rPr lang="en-US" altLang="nb-NO" smtClean="0"/>
              <a:pPr/>
              <a:t>1</a:t>
            </a:fld>
            <a:endParaRPr lang="en-US" altLang="nb-NO"/>
          </a:p>
        </p:txBody>
      </p:sp>
    </p:spTree>
    <p:extLst>
      <p:ext uri="{BB962C8B-B14F-4D97-AF65-F5344CB8AC3E}">
        <p14:creationId xmlns:p14="http://schemas.microsoft.com/office/powerpoint/2010/main" val="43000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1964EB7D-9FBB-4F63-8F3F-E7D82DC1DFB6}" type="slidenum">
              <a:rPr lang="en-US" altLang="nb-NO" sz="1400"/>
              <a:pPr eaLnBrk="1" hangingPunct="1"/>
              <a:t>10</a:t>
            </a:fld>
            <a:endParaRPr lang="en-US" altLang="nb-NO" sz="1400"/>
          </a:p>
        </p:txBody>
      </p:sp>
      <p:pic>
        <p:nvPicPr>
          <p:cNvPr id="35840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2863" y="333375"/>
            <a:ext cx="9229726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8403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000" y="1557338"/>
            <a:ext cx="8982075" cy="138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8405" name="Rectangle 5"/>
          <p:cNvSpPr>
            <a:spLocks noChangeArrowheads="1"/>
          </p:cNvSpPr>
          <p:nvPr/>
        </p:nvSpPr>
        <p:spPr bwMode="auto">
          <a:xfrm>
            <a:off x="250825" y="1785938"/>
            <a:ext cx="6192838" cy="288925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b-NO" altLang="nb-NO"/>
          </a:p>
        </p:txBody>
      </p:sp>
      <p:sp>
        <p:nvSpPr>
          <p:cNvPr id="358410" name="Rectangle 10"/>
          <p:cNvSpPr>
            <a:spLocks noChangeArrowheads="1"/>
          </p:cNvSpPr>
          <p:nvPr/>
        </p:nvSpPr>
        <p:spPr bwMode="auto">
          <a:xfrm>
            <a:off x="468313" y="4725144"/>
            <a:ext cx="7561262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b-NO" altLang="nb-NO" i="0" dirty="0" smtClean="0"/>
              <a:t>De </a:t>
            </a:r>
            <a:r>
              <a:rPr lang="nb-NO" altLang="nb-NO" i="0" dirty="0" err="1"/>
              <a:t>Moivres</a:t>
            </a:r>
            <a:r>
              <a:rPr lang="nb-NO" altLang="nb-NO" i="0" dirty="0"/>
              <a:t> tilnærming gir </a:t>
            </a:r>
            <a:r>
              <a:rPr lang="nb-NO" altLang="nb-NO" i="0" dirty="0" smtClean="0"/>
              <a:t>at</a:t>
            </a:r>
            <a:endParaRPr lang="nb-NO" altLang="nb-NO" i="0" dirty="0"/>
          </a:p>
        </p:txBody>
      </p:sp>
      <p:pic>
        <p:nvPicPr>
          <p:cNvPr id="358412" name="Picture 1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3068960"/>
            <a:ext cx="8829675" cy="136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8413" name="Rectangle 13"/>
          <p:cNvSpPr>
            <a:spLocks noChangeArrowheads="1"/>
          </p:cNvSpPr>
          <p:nvPr/>
        </p:nvSpPr>
        <p:spPr bwMode="auto">
          <a:xfrm>
            <a:off x="322263" y="3881438"/>
            <a:ext cx="6121400" cy="288925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b-NO" altLang="nb-NO"/>
          </a:p>
        </p:txBody>
      </p:sp>
      <p:sp>
        <p:nvSpPr>
          <p:cNvPr id="358406" name="Rectangle 6"/>
          <p:cNvSpPr>
            <a:spLocks noChangeArrowheads="1"/>
          </p:cNvSpPr>
          <p:nvPr/>
        </p:nvSpPr>
        <p:spPr bwMode="auto">
          <a:xfrm>
            <a:off x="5724525" y="620713"/>
            <a:ext cx="720725" cy="3562350"/>
          </a:xfrm>
          <a:prstGeom prst="rect">
            <a:avLst/>
          </a:prstGeom>
          <a:noFill/>
          <a:ln w="28575">
            <a:solidFill>
              <a:srgbClr val="0000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b-NO" altLang="nb-NO"/>
          </a:p>
        </p:txBody>
      </p:sp>
      <p:graphicFrame>
        <p:nvGraphicFramePr>
          <p:cNvPr id="358414" name="Object 14"/>
          <p:cNvGraphicFramePr>
            <a:graphicFrameLocks noChangeAspect="1"/>
          </p:cNvGraphicFramePr>
          <p:nvPr/>
        </p:nvGraphicFramePr>
        <p:xfrm>
          <a:off x="909638" y="5360988"/>
          <a:ext cx="6526212" cy="654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204" name="Equation" r:id="rId6" imgW="2527200" imgH="253800" progId="Equation.DSMT4">
                  <p:embed/>
                </p:oleObj>
              </mc:Choice>
              <mc:Fallback>
                <p:oleObj name="Equation" r:id="rId6" imgW="252720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9638" y="5360988"/>
                        <a:ext cx="6526212" cy="654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8415" name="Object 15"/>
          <p:cNvGraphicFramePr>
            <a:graphicFrameLocks noChangeAspect="1"/>
          </p:cNvGraphicFramePr>
          <p:nvPr/>
        </p:nvGraphicFramePr>
        <p:xfrm>
          <a:off x="1619250" y="6021388"/>
          <a:ext cx="380365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205" name="Equation" r:id="rId8" imgW="1473120" imgH="177480" progId="Equation.DSMT4">
                  <p:embed/>
                </p:oleObj>
              </mc:Choice>
              <mc:Fallback>
                <p:oleObj name="Equation" r:id="rId8" imgW="147312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250" y="6021388"/>
                        <a:ext cx="3803650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0243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05" grpId="0" animBg="1"/>
      <p:bldP spid="358410" grpId="0" build="p" bldLvl="5" autoUpdateAnimBg="0"/>
      <p:bldP spid="358413" grpId="0" animBg="1"/>
      <p:bldP spid="35840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081ABD0F-D397-4F25-83B7-859A3E65DDF1}" type="slidenum">
              <a:rPr lang="en-US" altLang="nb-NO" sz="1400"/>
              <a:pPr eaLnBrk="1" hangingPunct="1"/>
              <a:t>11</a:t>
            </a:fld>
            <a:endParaRPr lang="en-US" altLang="nb-NO" sz="1400"/>
          </a:p>
        </p:txBody>
      </p:sp>
      <p:sp>
        <p:nvSpPr>
          <p:cNvPr id="32772" name="Rectangle 2"/>
          <p:cNvSpPr>
            <a:spLocks noGrp="1" noChangeArrowheads="1"/>
          </p:cNvSpPr>
          <p:nvPr>
            <p:ph type="title"/>
          </p:nvPr>
        </p:nvSpPr>
        <p:spPr>
          <a:xfrm>
            <a:off x="606749" y="305660"/>
            <a:ext cx="7688950" cy="865187"/>
          </a:xfrm>
        </p:spPr>
        <p:txBody>
          <a:bodyPr/>
          <a:lstStyle/>
          <a:p>
            <a:pPr eaLnBrk="1" hangingPunct="1"/>
            <a:r>
              <a:rPr lang="nb-NO" altLang="nb-NO" sz="3200" b="1" dirty="0" smtClean="0">
                <a:solidFill>
                  <a:schemeClr val="accent2"/>
                </a:solidFill>
              </a:rPr>
              <a:t>Sannsynlighetsregning og statistikk</a:t>
            </a:r>
            <a:endParaRPr lang="nb-NO" altLang="nb-NO" sz="3200" dirty="0" smtClean="0">
              <a:solidFill>
                <a:schemeClr val="accent2"/>
              </a:solidFill>
            </a:endParaRPr>
          </a:p>
        </p:txBody>
      </p:sp>
      <p:sp>
        <p:nvSpPr>
          <p:cNvPr id="32773" name="Rectangle 4"/>
          <p:cNvSpPr>
            <a:spLocks noChangeArrowheads="1"/>
          </p:cNvSpPr>
          <p:nvPr/>
        </p:nvSpPr>
        <p:spPr bwMode="auto">
          <a:xfrm>
            <a:off x="611188" y="5959475"/>
            <a:ext cx="3529012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b-NO" altLang="nb-NO" i="0" u="sng"/>
          </a:p>
        </p:txBody>
      </p:sp>
      <p:sp>
        <p:nvSpPr>
          <p:cNvPr id="361482" name="Rectangle 10"/>
          <p:cNvSpPr>
            <a:spLocks noChangeArrowheads="1"/>
          </p:cNvSpPr>
          <p:nvPr/>
        </p:nvSpPr>
        <p:spPr bwMode="auto">
          <a:xfrm>
            <a:off x="827088" y="1325638"/>
            <a:ext cx="7488237" cy="1296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b-NO" altLang="nb-NO" i="0" dirty="0"/>
              <a:t>Vi har sett på </a:t>
            </a:r>
            <a:r>
              <a:rPr lang="nb-NO" altLang="nb-NO" i="0" dirty="0" smtClean="0"/>
              <a:t>tilfeldige </a:t>
            </a:r>
            <a:r>
              <a:rPr lang="nb-NO" altLang="nb-NO" i="0" dirty="0"/>
              <a:t>variabler og deres sannsynlighetsfordelinger. Det er en del av sannsynlighetsregningen</a:t>
            </a:r>
          </a:p>
        </p:txBody>
      </p:sp>
      <p:sp>
        <p:nvSpPr>
          <p:cNvPr id="361483" name="Rectangle 11"/>
          <p:cNvSpPr>
            <a:spLocks noChangeArrowheads="1"/>
          </p:cNvSpPr>
          <p:nvPr/>
        </p:nvSpPr>
        <p:spPr bwMode="auto">
          <a:xfrm>
            <a:off x="755650" y="2565400"/>
            <a:ext cx="7488238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b-NO" altLang="nb-NO" b="1" i="0">
              <a:solidFill>
                <a:srgbClr val="008000"/>
              </a:solidFill>
            </a:endParaRPr>
          </a:p>
        </p:txBody>
      </p:sp>
      <p:sp>
        <p:nvSpPr>
          <p:cNvPr id="361484" name="Rectangle 12"/>
          <p:cNvSpPr>
            <a:spLocks noChangeArrowheads="1"/>
          </p:cNvSpPr>
          <p:nvPr/>
        </p:nvSpPr>
        <p:spPr bwMode="auto">
          <a:xfrm>
            <a:off x="777684" y="2965391"/>
            <a:ext cx="7848600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b-NO" altLang="nb-NO" i="0" dirty="0"/>
              <a:t>Vi vil nå se på hvordan sannsynlighetsregningen danner grunnlaget for statistiske metoder</a:t>
            </a:r>
            <a:endParaRPr lang="nb-NO" altLang="nb-NO" b="1" i="0" dirty="0">
              <a:solidFill>
                <a:srgbClr val="008000"/>
              </a:solidFill>
            </a:endParaRPr>
          </a:p>
        </p:txBody>
      </p:sp>
      <p:sp>
        <p:nvSpPr>
          <p:cNvPr id="361485" name="Rectangle 13"/>
          <p:cNvSpPr>
            <a:spLocks noChangeArrowheads="1"/>
          </p:cNvSpPr>
          <p:nvPr/>
        </p:nvSpPr>
        <p:spPr bwMode="auto">
          <a:xfrm>
            <a:off x="821752" y="4072606"/>
            <a:ext cx="8208963" cy="50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b-NO" altLang="nb-NO" i="0" dirty="0"/>
              <a:t>Vi nøyer oss med å se på binomiske situasjoner</a:t>
            </a:r>
            <a:endParaRPr lang="nb-NO" altLang="nb-NO" b="1" i="0" dirty="0">
              <a:solidFill>
                <a:srgbClr val="008000"/>
              </a:solidFill>
            </a:endParaRPr>
          </a:p>
        </p:txBody>
      </p:sp>
      <p:sp>
        <p:nvSpPr>
          <p:cNvPr id="361486" name="Rectangle 14"/>
          <p:cNvSpPr>
            <a:spLocks noChangeArrowheads="1"/>
          </p:cNvSpPr>
          <p:nvPr/>
        </p:nvSpPr>
        <p:spPr bwMode="auto">
          <a:xfrm>
            <a:off x="755650" y="5373688"/>
            <a:ext cx="76327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b-NO" altLang="nb-NO" i="0" dirty="0"/>
              <a:t>I statistikken gjør vi ikke det. Der er poenget nettopp å kunne si noe om verdien til </a:t>
            </a:r>
            <a:r>
              <a:rPr lang="nb-NO" altLang="nb-NO" dirty="0"/>
              <a:t>p</a:t>
            </a:r>
            <a:r>
              <a:rPr lang="nb-NO" altLang="nb-NO" i="0" dirty="0"/>
              <a:t> når vi har observert </a:t>
            </a:r>
            <a:r>
              <a:rPr lang="nb-NO" altLang="nb-NO" dirty="0" err="1"/>
              <a:t>X</a:t>
            </a:r>
            <a:r>
              <a:rPr lang="nb-NO" altLang="nb-NO" i="0" dirty="0"/>
              <a:t> </a:t>
            </a:r>
            <a:endParaRPr lang="nb-NO" altLang="nb-NO" b="1" i="0" dirty="0">
              <a:solidFill>
                <a:srgbClr val="008000"/>
              </a:solidFill>
            </a:endParaRPr>
          </a:p>
        </p:txBody>
      </p:sp>
      <p:sp>
        <p:nvSpPr>
          <p:cNvPr id="361487" name="Rectangle 15"/>
          <p:cNvSpPr>
            <a:spLocks noChangeArrowheads="1"/>
          </p:cNvSpPr>
          <p:nvPr/>
        </p:nvSpPr>
        <p:spPr bwMode="auto">
          <a:xfrm>
            <a:off x="755650" y="4725988"/>
            <a:ext cx="7993063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b-NO" altLang="nb-NO" i="0" dirty="0"/>
              <a:t>I sannsynlighetsregningen kjenner vi verdien til </a:t>
            </a:r>
            <a:r>
              <a:rPr lang="nb-NO" altLang="nb-NO" dirty="0"/>
              <a:t>p</a:t>
            </a:r>
            <a:endParaRPr lang="nb-NO" altLang="nb-NO" b="1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4073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1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1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14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14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14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14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1482" grpId="0" build="p" bldLvl="5" autoUpdateAnimBg="0"/>
      <p:bldP spid="361483" grpId="0" build="p" bldLvl="5" autoUpdateAnimBg="0"/>
      <p:bldP spid="361484" grpId="0" build="p" bldLvl="5" autoUpdateAnimBg="0"/>
      <p:bldP spid="361485" grpId="0" build="p" bldLvl="5" autoUpdateAnimBg="0"/>
      <p:bldP spid="361486" grpId="0" build="p" bldLvl="5" autoUpdateAnimBg="0"/>
      <p:bldP spid="361487" grpId="0" build="p" bldLvl="5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FFB4F15-8D64-4EB6-8FE9-B5B11056759E}" type="slidenum">
              <a:rPr lang="en-US" altLang="nb-NO" sz="1400"/>
              <a:pPr eaLnBrk="1" hangingPunct="1"/>
              <a:t>12</a:t>
            </a:fld>
            <a:endParaRPr lang="en-US" altLang="nb-NO" sz="1400"/>
          </a:p>
        </p:txBody>
      </p:sp>
      <p:sp>
        <p:nvSpPr>
          <p:cNvPr id="33797" name="Rectangle 2"/>
          <p:cNvSpPr>
            <a:spLocks noGrp="1" noChangeArrowheads="1"/>
          </p:cNvSpPr>
          <p:nvPr>
            <p:ph type="title"/>
          </p:nvPr>
        </p:nvSpPr>
        <p:spPr>
          <a:xfrm>
            <a:off x="315913" y="75663"/>
            <a:ext cx="8380412" cy="865188"/>
          </a:xfrm>
        </p:spPr>
        <p:txBody>
          <a:bodyPr/>
          <a:lstStyle/>
          <a:p>
            <a:pPr algn="l" eaLnBrk="1" hangingPunct="1"/>
            <a:r>
              <a:rPr lang="nb-NO" altLang="nb-NO" sz="3200" b="1" dirty="0" smtClean="0">
                <a:solidFill>
                  <a:schemeClr val="accent2"/>
                </a:solidFill>
              </a:rPr>
              <a:t>Estimering og konfidensintervall</a:t>
            </a:r>
            <a:endParaRPr lang="nb-NO" altLang="nb-NO" sz="3200" dirty="0" smtClean="0">
              <a:solidFill>
                <a:schemeClr val="accent2"/>
              </a:solidFill>
            </a:endParaRPr>
          </a:p>
        </p:txBody>
      </p:sp>
      <p:sp>
        <p:nvSpPr>
          <p:cNvPr id="33798" name="Rectangle 4"/>
          <p:cNvSpPr>
            <a:spLocks noChangeArrowheads="1"/>
          </p:cNvSpPr>
          <p:nvPr/>
        </p:nvSpPr>
        <p:spPr bwMode="auto">
          <a:xfrm>
            <a:off x="611188" y="5959475"/>
            <a:ext cx="3529012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b-NO" altLang="nb-NO" i="0" u="sng"/>
          </a:p>
        </p:txBody>
      </p:sp>
      <p:sp>
        <p:nvSpPr>
          <p:cNvPr id="362501" name="Rectangle 5"/>
          <p:cNvSpPr>
            <a:spLocks noChangeArrowheads="1"/>
          </p:cNvSpPr>
          <p:nvPr/>
        </p:nvSpPr>
        <p:spPr bwMode="auto">
          <a:xfrm>
            <a:off x="279496" y="933809"/>
            <a:ext cx="8405812" cy="1223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b-NO" altLang="nb-NO" i="0" dirty="0"/>
              <a:t>Vi er ofte interessert i å anslå </a:t>
            </a:r>
            <a:r>
              <a:rPr lang="nb-NO" altLang="nb-NO" i="0" dirty="0" smtClean="0"/>
              <a:t>(«estimere») </a:t>
            </a:r>
            <a:r>
              <a:rPr lang="nb-NO" altLang="nb-NO" i="0" dirty="0"/>
              <a:t>verdien av </a:t>
            </a:r>
            <a:r>
              <a:rPr lang="nb-NO" altLang="nb-NO" dirty="0"/>
              <a:t>p</a:t>
            </a:r>
            <a:r>
              <a:rPr lang="nb-NO" altLang="nb-NO" i="0" dirty="0"/>
              <a:t> ut fra resultatet av et forsøk, og også å si noe om hvor presist anslaget er </a:t>
            </a:r>
            <a:endParaRPr lang="nb-NO" altLang="nb-NO" b="1" i="0" dirty="0">
              <a:solidFill>
                <a:srgbClr val="008000"/>
              </a:solidFill>
            </a:endParaRPr>
          </a:p>
        </p:txBody>
      </p:sp>
      <p:sp>
        <p:nvSpPr>
          <p:cNvPr id="362506" name="Rectangle 10"/>
          <p:cNvSpPr>
            <a:spLocks noChangeArrowheads="1"/>
          </p:cNvSpPr>
          <p:nvPr/>
        </p:nvSpPr>
        <p:spPr bwMode="auto">
          <a:xfrm>
            <a:off x="386300" y="2970611"/>
            <a:ext cx="2817328" cy="23852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ts val="600"/>
              </a:spcBef>
            </a:pPr>
            <a:r>
              <a:rPr lang="nb-NO" altLang="nb-NO" sz="2400" i="0" dirty="0">
                <a:solidFill>
                  <a:srgbClr val="008000"/>
                </a:solidFill>
              </a:rPr>
              <a:t>Eksempel </a:t>
            </a:r>
            <a:r>
              <a:rPr lang="nb-NO" altLang="nb-NO" sz="2400" i="0" dirty="0" smtClean="0">
                <a:solidFill>
                  <a:srgbClr val="008000"/>
                </a:solidFill>
              </a:rPr>
              <a:t>11.1:</a:t>
            </a:r>
          </a:p>
          <a:p>
            <a:pPr eaLnBrk="1" hangingPunct="1">
              <a:spcBef>
                <a:spcPts val="600"/>
              </a:spcBef>
            </a:pPr>
            <a:r>
              <a:rPr lang="nb-NO" altLang="nb-NO" sz="2400" i="0" dirty="0" smtClean="0"/>
              <a:t>Av 721 </a:t>
            </a:r>
            <a:r>
              <a:rPr lang="nb-NO" altLang="nb-NO" sz="2400" i="0" dirty="0"/>
              <a:t>personer som </a:t>
            </a:r>
            <a:r>
              <a:rPr lang="nb-NO" altLang="nb-NO" sz="2400" i="0" dirty="0" smtClean="0"/>
              <a:t>ville ha stemt hvis det hadde vært valg, </a:t>
            </a:r>
            <a:r>
              <a:rPr lang="nb-NO" altLang="nb-NO" sz="2400" i="0" dirty="0"/>
              <a:t>ville </a:t>
            </a:r>
            <a:r>
              <a:rPr lang="nb-NO" altLang="nb-NO" sz="2400" i="0" dirty="0" smtClean="0"/>
              <a:t>180 </a:t>
            </a:r>
            <a:r>
              <a:rPr lang="nb-NO" altLang="nb-NO" sz="2400" i="0" dirty="0"/>
              <a:t>ha stemt på </a:t>
            </a:r>
            <a:r>
              <a:rPr lang="nb-NO" altLang="nb-NO" sz="2400" i="0" dirty="0" smtClean="0"/>
              <a:t>Høyre</a:t>
            </a:r>
            <a:endParaRPr lang="en-US" altLang="nb-NO" sz="2400" i="0" dirty="0"/>
          </a:p>
        </p:txBody>
      </p:sp>
      <p:sp>
        <p:nvSpPr>
          <p:cNvPr id="362510" name="Rectangle 14"/>
          <p:cNvSpPr>
            <a:spLocks noChangeArrowheads="1"/>
          </p:cNvSpPr>
          <p:nvPr/>
        </p:nvSpPr>
        <p:spPr bwMode="auto">
          <a:xfrm>
            <a:off x="386300" y="5623110"/>
            <a:ext cx="780730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b-NO" altLang="nb-NO" sz="2400" i="0" dirty="0" smtClean="0"/>
              <a:t>Høyres </a:t>
            </a:r>
            <a:r>
              <a:rPr lang="nb-NO" altLang="nb-NO" sz="2400" i="0" dirty="0"/>
              <a:t>oppslutning er </a:t>
            </a:r>
            <a:r>
              <a:rPr lang="nb-NO" altLang="nb-NO" sz="2400" i="0" dirty="0" smtClean="0"/>
              <a:t>180/721=0.250, dvs. 25.0%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1" t="5686" r="10730" b="23338"/>
          <a:stretch/>
        </p:blipFill>
        <p:spPr>
          <a:xfrm>
            <a:off x="3758622" y="2965502"/>
            <a:ext cx="4937703" cy="2283685"/>
          </a:xfrm>
          <a:prstGeom prst="rect">
            <a:avLst/>
          </a:prstGeom>
        </p:spPr>
      </p:pic>
      <p:sp>
        <p:nvSpPr>
          <p:cNvPr id="12" name="Rectangle 14"/>
          <p:cNvSpPr>
            <a:spLocks noChangeArrowheads="1"/>
          </p:cNvSpPr>
          <p:nvPr/>
        </p:nvSpPr>
        <p:spPr bwMode="auto">
          <a:xfrm>
            <a:off x="386300" y="6203387"/>
            <a:ext cx="780730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b-NO" altLang="nb-NO" sz="2400" i="0" dirty="0" smtClean="0"/>
              <a:t>Hvor </a:t>
            </a:r>
            <a:r>
              <a:rPr lang="nb-NO" altLang="nb-NO" sz="2400" i="0" dirty="0"/>
              <a:t>sikkert </a:t>
            </a:r>
            <a:r>
              <a:rPr lang="nb-NO" altLang="nb-NO" sz="2400" i="0" dirty="0" smtClean="0"/>
              <a:t>er </a:t>
            </a:r>
            <a:r>
              <a:rPr lang="nb-NO" altLang="nb-NO" sz="2400" i="0" dirty="0"/>
              <a:t>dette anslaget?</a:t>
            </a:r>
            <a:endParaRPr lang="en-US" altLang="nb-NO" sz="2400" i="0" dirty="0"/>
          </a:p>
        </p:txBody>
      </p:sp>
    </p:spTree>
    <p:extLst>
      <p:ext uri="{BB962C8B-B14F-4D97-AF65-F5344CB8AC3E}">
        <p14:creationId xmlns:p14="http://schemas.microsoft.com/office/powerpoint/2010/main" val="721370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25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2501" grpId="0" build="p" bldLvl="5" autoUpdateAnimBg="0"/>
      <p:bldP spid="362506" grpId="0"/>
      <p:bldP spid="362510" grpId="0"/>
      <p:bldP spid="1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685404" y="6245225"/>
            <a:ext cx="2133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8160A791-608B-4FC7-8536-FBC17F2BA8F7}" type="slidenum">
              <a:rPr lang="en-US" altLang="nb-NO" sz="1400"/>
              <a:pPr eaLnBrk="1" hangingPunct="1"/>
              <a:t>13</a:t>
            </a:fld>
            <a:endParaRPr lang="en-US" altLang="nb-NO" sz="1400"/>
          </a:p>
        </p:txBody>
      </p:sp>
      <p:sp>
        <p:nvSpPr>
          <p:cNvPr id="55299" name="Rectangle 2"/>
          <p:cNvSpPr>
            <a:spLocks noChangeArrowheads="1"/>
          </p:cNvSpPr>
          <p:nvPr/>
        </p:nvSpPr>
        <p:spPr bwMode="auto">
          <a:xfrm>
            <a:off x="684213" y="763588"/>
            <a:ext cx="7272337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b-NO" altLang="nb-NO" b="1" i="0">
              <a:solidFill>
                <a:srgbClr val="008000"/>
              </a:solidFill>
            </a:endParaRPr>
          </a:p>
        </p:txBody>
      </p:sp>
      <p:sp>
        <p:nvSpPr>
          <p:cNvPr id="363523" name="Rectangle 3"/>
          <p:cNvSpPr>
            <a:spLocks noChangeArrowheads="1"/>
          </p:cNvSpPr>
          <p:nvPr/>
        </p:nvSpPr>
        <p:spPr bwMode="auto">
          <a:xfrm>
            <a:off x="755650" y="223205"/>
            <a:ext cx="7488238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b-NO" altLang="nb-NO" i="0" dirty="0"/>
              <a:t>Generelt ser vi på en stor  populasjon der en ukjent andel </a:t>
            </a:r>
            <a:r>
              <a:rPr lang="nb-NO" altLang="nb-NO" dirty="0"/>
              <a:t>p</a:t>
            </a:r>
            <a:r>
              <a:rPr lang="nb-NO" altLang="nb-NO" i="0" dirty="0"/>
              <a:t> har et bestemt "kjennetegn" </a:t>
            </a:r>
            <a:endParaRPr lang="nb-NO" altLang="nb-NO" b="1" i="0" dirty="0">
              <a:solidFill>
                <a:srgbClr val="008000"/>
              </a:solidFill>
            </a:endParaRPr>
          </a:p>
        </p:txBody>
      </p:sp>
      <p:sp>
        <p:nvSpPr>
          <p:cNvPr id="363524" name="Rectangle 4"/>
          <p:cNvSpPr>
            <a:spLocks noChangeArrowheads="1"/>
          </p:cNvSpPr>
          <p:nvPr/>
        </p:nvSpPr>
        <p:spPr bwMode="auto">
          <a:xfrm>
            <a:off x="755650" y="1268413"/>
            <a:ext cx="8063354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b-NO" altLang="nb-NO" i="0" dirty="0"/>
              <a:t>I eksemplet er populasjonen alle over 18 år som ville ha stemt hvis det var valg, og kjennetegnet er at en person ville stemt på </a:t>
            </a:r>
            <a:r>
              <a:rPr lang="nb-NO" altLang="nb-NO" i="0" dirty="0" smtClean="0"/>
              <a:t>Høyre</a:t>
            </a:r>
            <a:endParaRPr lang="nb-NO" altLang="nb-NO" b="1" i="0" dirty="0">
              <a:solidFill>
                <a:srgbClr val="008000"/>
              </a:solidFill>
            </a:endParaRPr>
          </a:p>
        </p:txBody>
      </p:sp>
      <p:sp>
        <p:nvSpPr>
          <p:cNvPr id="363525" name="Rectangle 5"/>
          <p:cNvSpPr>
            <a:spLocks noChangeArrowheads="1"/>
          </p:cNvSpPr>
          <p:nvPr/>
        </p:nvSpPr>
        <p:spPr bwMode="auto">
          <a:xfrm>
            <a:off x="777684" y="4248878"/>
            <a:ext cx="7345363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b-NO" altLang="nb-NO" i="0" dirty="0"/>
              <a:t>La </a:t>
            </a:r>
            <a:r>
              <a:rPr lang="nb-NO" altLang="nb-NO" dirty="0" err="1"/>
              <a:t>X</a:t>
            </a:r>
            <a:r>
              <a:rPr lang="nb-NO" altLang="nb-NO" i="0" dirty="0"/>
              <a:t>  være antall i utvalget som har kjennetegnet</a:t>
            </a:r>
            <a:endParaRPr lang="nb-NO" altLang="nb-NO" b="1" i="0" dirty="0">
              <a:solidFill>
                <a:srgbClr val="008000"/>
              </a:solidFill>
            </a:endParaRPr>
          </a:p>
        </p:txBody>
      </p:sp>
      <p:sp>
        <p:nvSpPr>
          <p:cNvPr id="363526" name="Rectangle 6"/>
          <p:cNvSpPr>
            <a:spLocks noChangeArrowheads="1"/>
          </p:cNvSpPr>
          <p:nvPr/>
        </p:nvSpPr>
        <p:spPr bwMode="auto">
          <a:xfrm>
            <a:off x="755650" y="2708275"/>
            <a:ext cx="7488238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b-NO" altLang="nb-NO" i="0" dirty="0"/>
              <a:t>Vi trekker et tilfeldig utvalg på </a:t>
            </a:r>
            <a:r>
              <a:rPr lang="nb-NO" altLang="nb-NO" dirty="0"/>
              <a:t>n</a:t>
            </a:r>
            <a:r>
              <a:rPr lang="nb-NO" altLang="nb-NO" i="0" dirty="0"/>
              <a:t> individer fra populasjonen. Størrelsen av utvalget er liten i forhold til størrelsen av hele populasjonen</a:t>
            </a:r>
            <a:endParaRPr lang="nb-NO" altLang="nb-NO" b="1" i="0" dirty="0">
              <a:solidFill>
                <a:srgbClr val="008000"/>
              </a:solidFill>
            </a:endParaRPr>
          </a:p>
        </p:txBody>
      </p:sp>
      <p:sp>
        <p:nvSpPr>
          <p:cNvPr id="363527" name="Rectangle 7"/>
          <p:cNvSpPr>
            <a:spLocks noChangeArrowheads="1"/>
          </p:cNvSpPr>
          <p:nvPr/>
        </p:nvSpPr>
        <p:spPr bwMode="auto">
          <a:xfrm>
            <a:off x="755650" y="5256941"/>
            <a:ext cx="7345363" cy="1223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b-NO" altLang="nb-NO" i="0" dirty="0"/>
              <a:t>Vi kan regne som om </a:t>
            </a:r>
            <a:r>
              <a:rPr lang="nb-NO" altLang="nb-NO" dirty="0" err="1"/>
              <a:t>X</a:t>
            </a:r>
            <a:r>
              <a:rPr lang="nb-NO" altLang="nb-NO" i="0" dirty="0"/>
              <a:t> er binomisk fordelt med </a:t>
            </a:r>
            <a:r>
              <a:rPr lang="nb-NO" altLang="nb-NO" dirty="0"/>
              <a:t>p</a:t>
            </a:r>
            <a:r>
              <a:rPr lang="nb-NO" altLang="nb-NO" i="0" dirty="0"/>
              <a:t> lik den ukjente andelen i populasjonen som har kjennetegnet</a:t>
            </a:r>
            <a:endParaRPr lang="nb-NO" altLang="nb-NO" b="1" i="0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4318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3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35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35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35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35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3523" grpId="0" build="p" bldLvl="5" autoUpdateAnimBg="0"/>
      <p:bldP spid="363524" grpId="0" build="p" bldLvl="5" autoUpdateAnimBg="0"/>
      <p:bldP spid="363525" grpId="0" build="p" bldLvl="5" autoUpdateAnimBg="0"/>
      <p:bldP spid="363526" grpId="0" build="p" bldLvl="5" autoUpdateAnimBg="0"/>
      <p:bldP spid="363527" grpId="0" build="p" bldLvl="5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A604AEEE-F163-4BE0-B01F-382555D819D7}" type="slidenum">
              <a:rPr lang="en-US" altLang="nb-NO" sz="1400"/>
              <a:pPr eaLnBrk="1" hangingPunct="1"/>
              <a:t>14</a:t>
            </a:fld>
            <a:endParaRPr lang="en-US" altLang="nb-NO" sz="1400"/>
          </a:p>
        </p:txBody>
      </p:sp>
      <p:sp>
        <p:nvSpPr>
          <p:cNvPr id="364556" name="Rectangle 12"/>
          <p:cNvSpPr>
            <a:spLocks noChangeArrowheads="1"/>
          </p:cNvSpPr>
          <p:nvPr/>
        </p:nvSpPr>
        <p:spPr bwMode="auto">
          <a:xfrm>
            <a:off x="755650" y="3141663"/>
            <a:ext cx="7488238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b-NO" altLang="nb-NO" i="0" dirty="0"/>
              <a:t>I eksempelet fikk      verdien </a:t>
            </a:r>
            <a:r>
              <a:rPr lang="nb-NO" altLang="nb-NO" i="0" dirty="0" smtClean="0"/>
              <a:t>0.250</a:t>
            </a:r>
            <a:endParaRPr lang="nb-NO" altLang="nb-NO" b="1" i="0" dirty="0">
              <a:solidFill>
                <a:srgbClr val="008000"/>
              </a:solidFill>
            </a:endParaRPr>
          </a:p>
        </p:txBody>
      </p:sp>
      <p:sp>
        <p:nvSpPr>
          <p:cNvPr id="34824" name="Rectangle 2"/>
          <p:cNvSpPr>
            <a:spLocks noChangeArrowheads="1"/>
          </p:cNvSpPr>
          <p:nvPr/>
        </p:nvSpPr>
        <p:spPr bwMode="auto">
          <a:xfrm>
            <a:off x="684213" y="763588"/>
            <a:ext cx="7272337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b-NO" altLang="nb-NO" b="1" i="0">
              <a:solidFill>
                <a:srgbClr val="008000"/>
              </a:solidFill>
            </a:endParaRPr>
          </a:p>
        </p:txBody>
      </p:sp>
      <p:sp>
        <p:nvSpPr>
          <p:cNvPr id="364547" name="Rectangle 3"/>
          <p:cNvSpPr>
            <a:spLocks noChangeArrowheads="1"/>
          </p:cNvSpPr>
          <p:nvPr/>
        </p:nvSpPr>
        <p:spPr bwMode="auto">
          <a:xfrm>
            <a:off x="755650" y="333375"/>
            <a:ext cx="7488238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b-NO" altLang="nb-NO" i="0" dirty="0"/>
              <a:t>Til å anslå </a:t>
            </a:r>
            <a:r>
              <a:rPr lang="nb-NO" altLang="nb-NO" i="0" dirty="0" smtClean="0"/>
              <a:t>(«estimere») </a:t>
            </a:r>
            <a:r>
              <a:rPr lang="nb-NO" altLang="nb-NO" dirty="0"/>
              <a:t>p</a:t>
            </a:r>
            <a:r>
              <a:rPr lang="nb-NO" altLang="nb-NO" i="0" dirty="0"/>
              <a:t> bruker vi andelen i utvalget som har kjennetegnet, dvs. </a:t>
            </a:r>
            <a:endParaRPr lang="nb-NO" altLang="nb-NO" b="1" i="0" dirty="0">
              <a:solidFill>
                <a:srgbClr val="008000"/>
              </a:solidFill>
            </a:endParaRPr>
          </a:p>
        </p:txBody>
      </p:sp>
      <p:sp>
        <p:nvSpPr>
          <p:cNvPr id="364549" name="Rectangle 5"/>
          <p:cNvSpPr>
            <a:spLocks noChangeArrowheads="1"/>
          </p:cNvSpPr>
          <p:nvPr/>
        </p:nvSpPr>
        <p:spPr bwMode="auto">
          <a:xfrm>
            <a:off x="755650" y="4149725"/>
            <a:ext cx="7345363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b-NO" altLang="nb-NO" i="0"/>
              <a:t>For å kunne si noe om hvor presist et anslag er, må vi ta hensyn til hvor mye verdien av</a:t>
            </a:r>
            <a:br>
              <a:rPr lang="nb-NO" altLang="nb-NO" i="0"/>
            </a:br>
            <a:r>
              <a:rPr lang="nb-NO" altLang="nb-NO" i="0"/>
              <a:t>vil variere fra undersøkelse til undersøkelse bare på grunn av tilfeldige variasjoner  </a:t>
            </a:r>
            <a:endParaRPr lang="nb-NO" altLang="nb-NO" b="1" i="0">
              <a:solidFill>
                <a:srgbClr val="008000"/>
              </a:solidFill>
            </a:endParaRPr>
          </a:p>
        </p:txBody>
      </p:sp>
      <p:sp>
        <p:nvSpPr>
          <p:cNvPr id="364550" name="Rectangle 6"/>
          <p:cNvSpPr>
            <a:spLocks noChangeArrowheads="1"/>
          </p:cNvSpPr>
          <p:nvPr/>
        </p:nvSpPr>
        <p:spPr bwMode="auto">
          <a:xfrm>
            <a:off x="755650" y="2351088"/>
            <a:ext cx="7488238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b-NO" altLang="nb-NO" i="0" dirty="0"/>
              <a:t>Merk at      </a:t>
            </a:r>
            <a:r>
              <a:rPr lang="nb-NO" altLang="nb-NO" i="0" dirty="0" smtClean="0"/>
              <a:t>(«p hatt») </a:t>
            </a:r>
            <a:r>
              <a:rPr lang="nb-NO" altLang="nb-NO" i="0" dirty="0"/>
              <a:t>er en </a:t>
            </a:r>
            <a:r>
              <a:rPr lang="nb-NO" altLang="nb-NO" i="0" dirty="0" smtClean="0"/>
              <a:t>tilfeldig </a:t>
            </a:r>
            <a:r>
              <a:rPr lang="nb-NO" altLang="nb-NO" i="0" dirty="0"/>
              <a:t>variabel</a:t>
            </a:r>
            <a:endParaRPr lang="nb-NO" altLang="nb-NO" b="1" i="0" dirty="0">
              <a:solidFill>
                <a:srgbClr val="008000"/>
              </a:solidFill>
            </a:endParaRPr>
          </a:p>
        </p:txBody>
      </p:sp>
      <p:graphicFrame>
        <p:nvGraphicFramePr>
          <p:cNvPr id="364552" name="Object 8"/>
          <p:cNvGraphicFramePr>
            <a:graphicFrameLocks noGrp="1" noChangeAspect="1"/>
          </p:cNvGraphicFramePr>
          <p:nvPr>
            <p:ph/>
            <p:extLst>
              <p:ext uri="{D42A27DB-BD31-4B8C-83A1-F6EECF244321}">
                <p14:modId xmlns:p14="http://schemas.microsoft.com/office/powerpoint/2010/main" val="2403563979"/>
              </p:ext>
            </p:extLst>
          </p:nvPr>
        </p:nvGraphicFramePr>
        <p:xfrm>
          <a:off x="3236913" y="1385888"/>
          <a:ext cx="1074737" cy="925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1074" name="Equation" r:id="rId3" imgW="457200" imgH="393480" progId="Equation.DSMT4">
                  <p:embed/>
                </p:oleObj>
              </mc:Choice>
              <mc:Fallback>
                <p:oleObj name="Equation" r:id="rId3" imgW="45720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6913" y="1385888"/>
                        <a:ext cx="1074737" cy="9255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4554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83343931"/>
              </p:ext>
            </p:extLst>
          </p:nvPr>
        </p:nvGraphicFramePr>
        <p:xfrm>
          <a:off x="2125663" y="2481263"/>
          <a:ext cx="388937" cy="51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1075" name="Equation" r:id="rId5" imgW="152280" imgH="203040" progId="Equation.DSMT4">
                  <p:embed/>
                </p:oleObj>
              </mc:Choice>
              <mc:Fallback>
                <p:oleObj name="Equation" r:id="rId5" imgW="15228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5663" y="2481263"/>
                        <a:ext cx="388937" cy="517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4555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29824975"/>
              </p:ext>
            </p:extLst>
          </p:nvPr>
        </p:nvGraphicFramePr>
        <p:xfrm>
          <a:off x="3563938" y="3213100"/>
          <a:ext cx="388937" cy="51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1076" name="Equation" r:id="rId7" imgW="152280" imgH="203040" progId="Equation.DSMT4">
                  <p:embed/>
                </p:oleObj>
              </mc:Choice>
              <mc:Fallback>
                <p:oleObj name="Equation" r:id="rId7" imgW="15228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63938" y="3213100"/>
                        <a:ext cx="388937" cy="517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4557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57020024"/>
              </p:ext>
            </p:extLst>
          </p:nvPr>
        </p:nvGraphicFramePr>
        <p:xfrm>
          <a:off x="7569200" y="4592542"/>
          <a:ext cx="388938" cy="51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1077" name="Equation" r:id="rId8" imgW="152280" imgH="203040" progId="Equation.DSMT4">
                  <p:embed/>
                </p:oleObj>
              </mc:Choice>
              <mc:Fallback>
                <p:oleObj name="Equation" r:id="rId8" imgW="15228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69200" y="4592542"/>
                        <a:ext cx="388938" cy="517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83315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4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45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45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45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4556" grpId="0" build="p" bldLvl="5" autoUpdateAnimBg="0"/>
      <p:bldP spid="364547" grpId="0" build="p" bldLvl="5" autoUpdateAnimBg="0"/>
      <p:bldP spid="364549" grpId="0" build="p" bldLvl="5" autoUpdateAnimBg="0"/>
      <p:bldP spid="364550" grpId="0" build="p" bldLvl="5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6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5FA9F2E-1513-41B5-B07C-5BE1D1E0C070}" type="slidenum">
              <a:rPr lang="en-US" altLang="nb-NO" sz="1400"/>
              <a:pPr eaLnBrk="1" hangingPunct="1"/>
              <a:t>15</a:t>
            </a:fld>
            <a:endParaRPr lang="en-US" altLang="nb-NO" sz="1400"/>
          </a:p>
        </p:txBody>
      </p:sp>
      <p:graphicFrame>
        <p:nvGraphicFramePr>
          <p:cNvPr id="365579" name="Object 11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746941245"/>
              </p:ext>
            </p:extLst>
          </p:nvPr>
        </p:nvGraphicFramePr>
        <p:xfrm>
          <a:off x="5584825" y="1231900"/>
          <a:ext cx="3725863" cy="2176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094" name="Mtb Graph" r:id="rId3" imgW="4812145" imgH="2811417" progId="MinitabGraph.Document">
                  <p:embed/>
                </p:oleObj>
              </mc:Choice>
              <mc:Fallback>
                <p:oleObj name="Mtb Graph" r:id="rId3" imgW="4812145" imgH="2811417" progId="MinitabGraph.Document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84825" y="1231900"/>
                        <a:ext cx="3725863" cy="2176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847" name="Rectangle 3"/>
          <p:cNvSpPr>
            <a:spLocks noChangeArrowheads="1"/>
          </p:cNvSpPr>
          <p:nvPr/>
        </p:nvSpPr>
        <p:spPr bwMode="auto">
          <a:xfrm>
            <a:off x="684213" y="763588"/>
            <a:ext cx="7272337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b-NO" altLang="nb-NO" b="1" i="0">
              <a:solidFill>
                <a:srgbClr val="008000"/>
              </a:solidFill>
            </a:endParaRPr>
          </a:p>
        </p:txBody>
      </p:sp>
      <p:sp>
        <p:nvSpPr>
          <p:cNvPr id="365572" name="Rectangle 4"/>
          <p:cNvSpPr>
            <a:spLocks noChangeArrowheads="1"/>
          </p:cNvSpPr>
          <p:nvPr/>
        </p:nvSpPr>
        <p:spPr bwMode="auto">
          <a:xfrm>
            <a:off x="755650" y="306901"/>
            <a:ext cx="7488238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b-NO" altLang="nb-NO" i="0" dirty="0"/>
              <a:t>Av de </a:t>
            </a:r>
            <a:r>
              <a:rPr lang="nb-NO" altLang="nb-NO" i="0" dirty="0" err="1"/>
              <a:t>Moivres</a:t>
            </a:r>
            <a:r>
              <a:rPr lang="nb-NO" altLang="nb-NO" i="0" dirty="0"/>
              <a:t> resultat finner vi at </a:t>
            </a:r>
            <a:endParaRPr lang="nb-NO" altLang="nb-NO" b="1" i="0" dirty="0">
              <a:solidFill>
                <a:srgbClr val="008000"/>
              </a:solidFill>
            </a:endParaRPr>
          </a:p>
        </p:txBody>
      </p:sp>
      <p:graphicFrame>
        <p:nvGraphicFramePr>
          <p:cNvPr id="365575" name="Object 7"/>
          <p:cNvGraphicFramePr>
            <a:graphicFrameLocks noGrp="1" noChangeAspect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820429863"/>
              </p:ext>
            </p:extLst>
          </p:nvPr>
        </p:nvGraphicFramePr>
        <p:xfrm>
          <a:off x="1085850" y="1581150"/>
          <a:ext cx="4592638" cy="874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095" name="Equation" r:id="rId5" imgW="2133360" imgH="406080" progId="Equation.DSMT4">
                  <p:embed/>
                </p:oleObj>
              </mc:Choice>
              <mc:Fallback>
                <p:oleObj name="Equation" r:id="rId5" imgW="2133360" imgH="406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85850" y="1581150"/>
                        <a:ext cx="4592638" cy="874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5582" name="Text Box 14"/>
          <p:cNvSpPr txBox="1">
            <a:spLocks noChangeArrowheads="1"/>
          </p:cNvSpPr>
          <p:nvPr/>
        </p:nvSpPr>
        <p:spPr bwMode="auto">
          <a:xfrm>
            <a:off x="7156450" y="2365375"/>
            <a:ext cx="7207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nb-NO" altLang="nb-NO" sz="1600" i="0"/>
              <a:t>95%</a:t>
            </a:r>
            <a:endParaRPr lang="en-US" altLang="nb-NO" sz="1600" i="0"/>
          </a:p>
        </p:txBody>
      </p:sp>
      <p:sp>
        <p:nvSpPr>
          <p:cNvPr id="365583" name="Text Box 15"/>
          <p:cNvSpPr txBox="1">
            <a:spLocks noChangeArrowheads="1"/>
          </p:cNvSpPr>
          <p:nvPr/>
        </p:nvSpPr>
        <p:spPr bwMode="auto">
          <a:xfrm>
            <a:off x="8164513" y="2365375"/>
            <a:ext cx="86518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nb-NO" altLang="nb-NO" sz="1600" i="0"/>
              <a:t>2.5%</a:t>
            </a:r>
            <a:endParaRPr lang="en-US" altLang="nb-NO" sz="1600" i="0"/>
          </a:p>
        </p:txBody>
      </p:sp>
      <p:sp>
        <p:nvSpPr>
          <p:cNvPr id="365584" name="Text Box 16"/>
          <p:cNvSpPr txBox="1">
            <a:spLocks noChangeArrowheads="1"/>
          </p:cNvSpPr>
          <p:nvPr/>
        </p:nvSpPr>
        <p:spPr bwMode="auto">
          <a:xfrm>
            <a:off x="6148388" y="2365375"/>
            <a:ext cx="86518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nb-NO" altLang="nb-NO" sz="1600" i="0"/>
              <a:t>2.5%</a:t>
            </a:r>
            <a:endParaRPr lang="en-US" altLang="nb-NO" sz="1600" i="0"/>
          </a:p>
        </p:txBody>
      </p:sp>
      <p:graphicFrame>
        <p:nvGraphicFramePr>
          <p:cNvPr id="365585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68575761"/>
              </p:ext>
            </p:extLst>
          </p:nvPr>
        </p:nvGraphicFramePr>
        <p:xfrm>
          <a:off x="1412875" y="4979988"/>
          <a:ext cx="5248275" cy="1760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096" name="Equation" r:id="rId7" imgW="2044440" imgH="685800" progId="Equation.DSMT4">
                  <p:embed/>
                </p:oleObj>
              </mc:Choice>
              <mc:Fallback>
                <p:oleObj name="Equation" r:id="rId7" imgW="2044440" imgH="685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12875" y="4979988"/>
                        <a:ext cx="5248275" cy="1760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5586" name="Rectangle 18"/>
          <p:cNvSpPr>
            <a:spLocks noChangeArrowheads="1"/>
          </p:cNvSpPr>
          <p:nvPr/>
        </p:nvSpPr>
        <p:spPr bwMode="auto">
          <a:xfrm>
            <a:off x="755650" y="2997200"/>
            <a:ext cx="1152525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b-NO" altLang="nb-NO" i="0"/>
              <a:t>Nå er</a:t>
            </a:r>
            <a:endParaRPr lang="nb-NO" altLang="nb-NO" b="1" i="0">
              <a:solidFill>
                <a:srgbClr val="008000"/>
              </a:solidFill>
            </a:endParaRPr>
          </a:p>
        </p:txBody>
      </p:sp>
      <p:graphicFrame>
        <p:nvGraphicFramePr>
          <p:cNvPr id="365587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53480507"/>
              </p:ext>
            </p:extLst>
          </p:nvPr>
        </p:nvGraphicFramePr>
        <p:xfrm>
          <a:off x="2122488" y="2997200"/>
          <a:ext cx="3111500" cy="1411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097" name="Equation" r:id="rId9" imgW="1091880" imgH="495000" progId="Equation.DSMT4">
                  <p:embed/>
                </p:oleObj>
              </mc:Choice>
              <mc:Fallback>
                <p:oleObj name="Equation" r:id="rId9" imgW="1091880" imgH="495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2488" y="2997200"/>
                        <a:ext cx="3111500" cy="1411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5588" name="Rectangle 20"/>
          <p:cNvSpPr>
            <a:spLocks noChangeArrowheads="1"/>
          </p:cNvSpPr>
          <p:nvPr/>
        </p:nvSpPr>
        <p:spPr bwMode="auto">
          <a:xfrm>
            <a:off x="755650" y="4221163"/>
            <a:ext cx="7488238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b-NO" altLang="nb-NO" i="0"/>
              <a:t>Dermed</a:t>
            </a:r>
            <a:endParaRPr lang="nb-NO" altLang="nb-NO" b="1" i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2559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55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55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55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5572" grpId="0" build="p" bldLvl="5" autoUpdateAnimBg="0"/>
      <p:bldP spid="365582" grpId="0"/>
      <p:bldP spid="365583" grpId="0"/>
      <p:bldP spid="365584" grpId="0"/>
      <p:bldP spid="365586" grpId="0" build="p" bldLvl="5" autoUpdateAnimBg="0"/>
      <p:bldP spid="365588" grpId="0" build="p" bldLvl="5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6C86590A-8958-44B4-BDC1-6F659124CA8E}" type="slidenum">
              <a:rPr lang="en-US" altLang="nb-NO" sz="1400"/>
              <a:pPr eaLnBrk="1" hangingPunct="1"/>
              <a:t>16</a:t>
            </a:fld>
            <a:endParaRPr lang="en-US" altLang="nb-NO" sz="1400"/>
          </a:p>
        </p:txBody>
      </p:sp>
      <p:sp>
        <p:nvSpPr>
          <p:cNvPr id="36870" name="Rectangle 3"/>
          <p:cNvSpPr>
            <a:spLocks noChangeArrowheads="1"/>
          </p:cNvSpPr>
          <p:nvPr/>
        </p:nvSpPr>
        <p:spPr bwMode="auto">
          <a:xfrm>
            <a:off x="684213" y="981075"/>
            <a:ext cx="7272337" cy="865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b-NO" altLang="nb-NO" b="1" i="0">
              <a:solidFill>
                <a:srgbClr val="008000"/>
              </a:solidFill>
            </a:endParaRPr>
          </a:p>
        </p:txBody>
      </p:sp>
      <p:graphicFrame>
        <p:nvGraphicFramePr>
          <p:cNvPr id="367625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26312779"/>
              </p:ext>
            </p:extLst>
          </p:nvPr>
        </p:nvGraphicFramePr>
        <p:xfrm>
          <a:off x="1331913" y="1236663"/>
          <a:ext cx="5411787" cy="1760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59" name="Equation" r:id="rId3" imgW="2108160" imgH="685800" progId="Equation.DSMT4">
                  <p:embed/>
                </p:oleObj>
              </mc:Choice>
              <mc:Fallback>
                <p:oleObj name="Equation" r:id="rId3" imgW="2108160" imgH="685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913" y="1236663"/>
                        <a:ext cx="5411787" cy="1760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7628" name="Rectangle 12"/>
          <p:cNvSpPr>
            <a:spLocks noChangeArrowheads="1"/>
          </p:cNvSpPr>
          <p:nvPr/>
        </p:nvSpPr>
        <p:spPr bwMode="auto">
          <a:xfrm>
            <a:off x="755650" y="279532"/>
            <a:ext cx="7920038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b-NO" altLang="nb-NO" i="0" dirty="0"/>
              <a:t>Kan vise at vi kan erstatte </a:t>
            </a:r>
            <a:r>
              <a:rPr lang="nb-NO" altLang="nb-NO" dirty="0"/>
              <a:t>p</a:t>
            </a:r>
            <a:r>
              <a:rPr lang="nb-NO" altLang="nb-NO" i="0" dirty="0"/>
              <a:t> med      i nevneren: </a:t>
            </a:r>
            <a:endParaRPr lang="nb-NO" altLang="nb-NO" b="1" i="0" dirty="0">
              <a:solidFill>
                <a:srgbClr val="008000"/>
              </a:solidFill>
            </a:endParaRPr>
          </a:p>
        </p:txBody>
      </p:sp>
      <p:graphicFrame>
        <p:nvGraphicFramePr>
          <p:cNvPr id="367631" name="Object 15"/>
          <p:cNvGraphicFramePr>
            <a:graphicFrameLocks noGrp="1" noChangeAspect="1"/>
          </p:cNvGraphicFramePr>
          <p:nvPr>
            <p:ph/>
            <p:extLst>
              <p:ext uri="{D42A27DB-BD31-4B8C-83A1-F6EECF244321}">
                <p14:modId xmlns:p14="http://schemas.microsoft.com/office/powerpoint/2010/main" val="591856748"/>
              </p:ext>
            </p:extLst>
          </p:nvPr>
        </p:nvGraphicFramePr>
        <p:xfrm>
          <a:off x="6086475" y="444632"/>
          <a:ext cx="412750" cy="550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60" name="Equation" r:id="rId5" imgW="152280" imgH="203040" progId="Equation.DSMT4">
                  <p:embed/>
                </p:oleObj>
              </mc:Choice>
              <mc:Fallback>
                <p:oleObj name="Equation" r:id="rId5" imgW="15228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86475" y="444632"/>
                        <a:ext cx="412750" cy="550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7633" name="Rectangle 17"/>
          <p:cNvSpPr>
            <a:spLocks noChangeArrowheads="1"/>
          </p:cNvSpPr>
          <p:nvPr/>
        </p:nvSpPr>
        <p:spPr bwMode="auto">
          <a:xfrm>
            <a:off x="755650" y="3284538"/>
            <a:ext cx="7345363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b-NO" altLang="nb-NO" i="0" dirty="0"/>
              <a:t>Ulikhetene kan omformes slik at vi får </a:t>
            </a:r>
            <a:r>
              <a:rPr lang="nb-NO" altLang="nb-NO" dirty="0"/>
              <a:t>p</a:t>
            </a:r>
            <a:r>
              <a:rPr lang="nb-NO" altLang="nb-NO" i="0" dirty="0"/>
              <a:t> alene i midten:</a:t>
            </a:r>
            <a:endParaRPr lang="nb-NO" altLang="nb-NO" b="1" i="0" dirty="0">
              <a:solidFill>
                <a:srgbClr val="008000"/>
              </a:solidFill>
            </a:endParaRPr>
          </a:p>
        </p:txBody>
      </p:sp>
      <p:graphicFrame>
        <p:nvGraphicFramePr>
          <p:cNvPr id="367634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71979625"/>
              </p:ext>
            </p:extLst>
          </p:nvPr>
        </p:nvGraphicFramePr>
        <p:xfrm>
          <a:off x="695325" y="4651375"/>
          <a:ext cx="7627938" cy="977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61" name="Equation" r:id="rId7" imgW="2971800" imgH="380880" progId="Equation.DSMT4">
                  <p:embed/>
                </p:oleObj>
              </mc:Choice>
              <mc:Fallback>
                <p:oleObj name="Equation" r:id="rId7" imgW="2971800" imgH="380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5325" y="4651375"/>
                        <a:ext cx="7627938" cy="977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96764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76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76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7628" grpId="0" build="p" bldLvl="5" autoUpdateAnimBg="0"/>
      <p:bldP spid="367633" grpId="0" build="p" bldLvl="5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AE957BF-099A-45B0-8D94-CD91D1D7E286}" type="slidenum">
              <a:rPr lang="en-US" altLang="nb-NO" sz="1400"/>
              <a:pPr eaLnBrk="1" hangingPunct="1"/>
              <a:t>17</a:t>
            </a:fld>
            <a:endParaRPr lang="en-US" altLang="nb-NO" sz="1400"/>
          </a:p>
        </p:txBody>
      </p:sp>
      <p:sp>
        <p:nvSpPr>
          <p:cNvPr id="37892" name="Rectangle 2"/>
          <p:cNvSpPr>
            <a:spLocks noChangeArrowheads="1"/>
          </p:cNvSpPr>
          <p:nvPr/>
        </p:nvSpPr>
        <p:spPr bwMode="auto">
          <a:xfrm>
            <a:off x="684213" y="981075"/>
            <a:ext cx="7272337" cy="865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b-NO" altLang="nb-NO" b="1" i="0">
              <a:solidFill>
                <a:srgbClr val="008000"/>
              </a:solidFill>
            </a:endParaRPr>
          </a:p>
        </p:txBody>
      </p:sp>
      <p:sp>
        <p:nvSpPr>
          <p:cNvPr id="369670" name="Rectangle 6"/>
          <p:cNvSpPr>
            <a:spLocks noChangeArrowheads="1"/>
          </p:cNvSpPr>
          <p:nvPr/>
        </p:nvSpPr>
        <p:spPr bwMode="auto">
          <a:xfrm>
            <a:off x="1044575" y="1052513"/>
            <a:ext cx="6551613" cy="1223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b-NO" altLang="nb-NO" i="0" dirty="0"/>
              <a:t>Det er altså tilnærmet 95% sannsynlig at undersøkelsen vil gi et resultat  som er slik at </a:t>
            </a:r>
            <a:r>
              <a:rPr lang="nb-NO" altLang="nb-NO" dirty="0"/>
              <a:t>p</a:t>
            </a:r>
            <a:r>
              <a:rPr lang="nb-NO" altLang="nb-NO" i="0" dirty="0"/>
              <a:t> blir liggende  i intervallet</a:t>
            </a:r>
            <a:endParaRPr lang="nb-NO" altLang="nb-NO" b="1" i="0" dirty="0">
              <a:solidFill>
                <a:srgbClr val="008000"/>
              </a:solidFill>
            </a:endParaRPr>
          </a:p>
        </p:txBody>
      </p:sp>
      <p:graphicFrame>
        <p:nvGraphicFramePr>
          <p:cNvPr id="369671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40094083"/>
              </p:ext>
            </p:extLst>
          </p:nvPr>
        </p:nvGraphicFramePr>
        <p:xfrm>
          <a:off x="1616075" y="2997200"/>
          <a:ext cx="6062663" cy="977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965" name="Equation" r:id="rId3" imgW="2361960" imgH="380880" progId="Equation.DSMT4">
                  <p:embed/>
                </p:oleObj>
              </mc:Choice>
              <mc:Fallback>
                <p:oleObj name="Equation" r:id="rId3" imgW="2361960" imgH="380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6075" y="2997200"/>
                        <a:ext cx="6062663" cy="977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9674" name="Rectangle 10"/>
          <p:cNvSpPr>
            <a:spLocks noChangeArrowheads="1"/>
          </p:cNvSpPr>
          <p:nvPr/>
        </p:nvSpPr>
        <p:spPr bwMode="auto">
          <a:xfrm>
            <a:off x="1189038" y="4870450"/>
            <a:ext cx="6696075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b-NO" altLang="nb-NO" i="0" dirty="0"/>
              <a:t>Dette intervallet kaller vi  et (tilnærmet) </a:t>
            </a:r>
            <a:br>
              <a:rPr lang="nb-NO" altLang="nb-NO" i="0" dirty="0"/>
            </a:br>
            <a:r>
              <a:rPr lang="nb-NO" altLang="nb-NO" i="0" dirty="0">
                <a:solidFill>
                  <a:srgbClr val="CC0000"/>
                </a:solidFill>
              </a:rPr>
              <a:t>95% konfidensintervall</a:t>
            </a:r>
            <a:r>
              <a:rPr lang="nb-NO" altLang="nb-NO" i="0" dirty="0"/>
              <a:t>  for </a:t>
            </a:r>
            <a:r>
              <a:rPr lang="nb-NO" altLang="nb-NO" dirty="0"/>
              <a:t>p</a:t>
            </a:r>
            <a:endParaRPr lang="nb-NO" altLang="nb-NO" b="1" dirty="0">
              <a:solidFill>
                <a:srgbClr val="008000"/>
              </a:solidFill>
            </a:endParaRPr>
          </a:p>
        </p:txBody>
      </p:sp>
      <p:sp>
        <p:nvSpPr>
          <p:cNvPr id="369675" name="Rectangle 11"/>
          <p:cNvSpPr>
            <a:spLocks noChangeArrowheads="1"/>
          </p:cNvSpPr>
          <p:nvPr/>
        </p:nvSpPr>
        <p:spPr bwMode="auto">
          <a:xfrm>
            <a:off x="1258888" y="2781300"/>
            <a:ext cx="7058025" cy="1511300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nb-NO" altLang="nb-NO" sz="3200" i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9496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96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96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9670" grpId="0" build="p" bldLvl="5" autoUpdateAnimBg="0"/>
      <p:bldP spid="369674" grpId="0" build="p" bldLvl="5" autoUpdateAnimBg="0"/>
      <p:bldP spid="36967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8" name="Rectangle 2"/>
          <p:cNvSpPr>
            <a:spLocks noChangeArrowheads="1"/>
          </p:cNvSpPr>
          <p:nvPr/>
        </p:nvSpPr>
        <p:spPr bwMode="auto">
          <a:xfrm>
            <a:off x="684213" y="763588"/>
            <a:ext cx="7272337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b-NO" altLang="nb-NO" b="1" i="0">
              <a:solidFill>
                <a:srgbClr val="008000"/>
              </a:solidFill>
            </a:endParaRPr>
          </a:p>
        </p:txBody>
      </p:sp>
      <p:sp>
        <p:nvSpPr>
          <p:cNvPr id="38919" name="Rectangle 5"/>
          <p:cNvSpPr>
            <a:spLocks noChangeArrowheads="1"/>
          </p:cNvSpPr>
          <p:nvPr/>
        </p:nvSpPr>
        <p:spPr bwMode="auto">
          <a:xfrm>
            <a:off x="539552" y="870591"/>
            <a:ext cx="3024708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b-NO" altLang="nb-NO" i="0" dirty="0">
                <a:solidFill>
                  <a:srgbClr val="008000"/>
                </a:solidFill>
              </a:rPr>
              <a:t>Eksempel </a:t>
            </a:r>
            <a:r>
              <a:rPr lang="nb-NO" altLang="nb-NO" i="0" dirty="0" smtClean="0">
                <a:solidFill>
                  <a:srgbClr val="008000"/>
                </a:solidFill>
              </a:rPr>
              <a:t>11.2</a:t>
            </a:r>
            <a:r>
              <a:rPr lang="nb-NO" altLang="nb-NO" i="0" dirty="0">
                <a:solidFill>
                  <a:srgbClr val="008000"/>
                </a:solidFill>
              </a:rPr>
              <a:t>:</a:t>
            </a:r>
            <a:r>
              <a:rPr lang="nb-NO" altLang="nb-NO" i="0" dirty="0"/>
              <a:t> </a:t>
            </a:r>
            <a:r>
              <a:rPr lang="nb-NO" altLang="nb-NO" i="0" dirty="0" smtClean="0"/>
              <a:t>               Vi </a:t>
            </a:r>
            <a:r>
              <a:rPr lang="nb-NO" altLang="nb-NO" i="0" dirty="0"/>
              <a:t>ser igjen på meningsmålingen</a:t>
            </a:r>
            <a:endParaRPr lang="en-US" altLang="nb-NO" i="0" dirty="0"/>
          </a:p>
        </p:txBody>
      </p:sp>
      <p:sp>
        <p:nvSpPr>
          <p:cNvPr id="370694" name="Rectangle 6"/>
          <p:cNvSpPr>
            <a:spLocks noChangeArrowheads="1"/>
          </p:cNvSpPr>
          <p:nvPr/>
        </p:nvSpPr>
        <p:spPr bwMode="auto">
          <a:xfrm>
            <a:off x="684213" y="4143699"/>
            <a:ext cx="4248398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b-NO" altLang="nb-NO" i="0" dirty="0"/>
              <a:t>95% </a:t>
            </a:r>
            <a:r>
              <a:rPr lang="nb-NO" altLang="nb-NO" i="0" dirty="0" smtClean="0"/>
              <a:t>konfidensintervall</a:t>
            </a:r>
            <a:r>
              <a:rPr lang="nb-NO" altLang="nb-NO" i="0" dirty="0"/>
              <a:t>: </a:t>
            </a:r>
            <a:endParaRPr lang="nb-NO" altLang="nb-NO" b="1" i="0" dirty="0">
              <a:solidFill>
                <a:srgbClr val="008000"/>
              </a:solidFill>
            </a:endParaRPr>
          </a:p>
        </p:txBody>
      </p:sp>
      <p:graphicFrame>
        <p:nvGraphicFramePr>
          <p:cNvPr id="370701" name="Object 13"/>
          <p:cNvGraphicFramePr>
            <a:graphicFrameLocks noGrp="1" noChangeAspect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1546535206"/>
              </p:ext>
            </p:extLst>
          </p:nvPr>
        </p:nvGraphicFramePr>
        <p:xfrm>
          <a:off x="1987550" y="3246438"/>
          <a:ext cx="2151063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110" name="Equation" r:id="rId3" imgW="977760" imgH="317160" progId="Equation.DSMT4">
                  <p:embed/>
                </p:oleObj>
              </mc:Choice>
              <mc:Fallback>
                <p:oleObj name="Equation" r:id="rId3" imgW="977760" imgH="3171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7550" y="3246438"/>
                        <a:ext cx="2151063" cy="698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0705" name="Object 17"/>
          <p:cNvGraphicFramePr>
            <a:graphicFrameLocks noGrp="1" noChangeAspect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3192370255"/>
              </p:ext>
            </p:extLst>
          </p:nvPr>
        </p:nvGraphicFramePr>
        <p:xfrm>
          <a:off x="798570" y="4905087"/>
          <a:ext cx="7188200" cy="738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111" name="Equation" r:id="rId5" imgW="3708360" imgH="380880" progId="Equation.DSMT4">
                  <p:embed/>
                </p:oleObj>
              </mc:Choice>
              <mc:Fallback>
                <p:oleObj name="Equation" r:id="rId5" imgW="3708360" imgH="380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8570" y="4905087"/>
                        <a:ext cx="7188200" cy="738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0697" name="Rectangle 9"/>
          <p:cNvSpPr>
            <a:spLocks noChangeArrowheads="1"/>
          </p:cNvSpPr>
          <p:nvPr/>
        </p:nvSpPr>
        <p:spPr bwMode="auto">
          <a:xfrm>
            <a:off x="580439" y="2060848"/>
            <a:ext cx="7624463" cy="158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b-NO" altLang="nb-NO" i="0" dirty="0"/>
              <a:t>Vårt estimat for </a:t>
            </a:r>
            <a:r>
              <a:rPr lang="nb-NO" altLang="nb-NO" i="0" dirty="0" smtClean="0"/>
              <a:t>Høyres </a:t>
            </a:r>
            <a:r>
              <a:rPr lang="nb-NO" altLang="nb-NO" i="0" dirty="0"/>
              <a:t>oppslutning </a:t>
            </a:r>
            <a:r>
              <a:rPr lang="nb-NO" altLang="nb-NO" i="0" dirty="0" smtClean="0"/>
              <a:t>er:  </a:t>
            </a:r>
            <a:endParaRPr lang="nb-NO" altLang="nb-NO" b="1" i="0" dirty="0">
              <a:solidFill>
                <a:srgbClr val="008000"/>
              </a:solidFill>
            </a:endParaRPr>
          </a:p>
        </p:txBody>
      </p:sp>
      <p:graphicFrame>
        <p:nvGraphicFramePr>
          <p:cNvPr id="370708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29139547"/>
              </p:ext>
            </p:extLst>
          </p:nvPr>
        </p:nvGraphicFramePr>
        <p:xfrm>
          <a:off x="1987550" y="5979875"/>
          <a:ext cx="2449512" cy="604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112" name="Equation" r:id="rId7" imgW="1028520" imgH="253800" progId="Equation.DSMT4">
                  <p:embed/>
                </p:oleObj>
              </mc:Choice>
              <mc:Fallback>
                <p:oleObj name="Equation" r:id="rId7" imgW="102852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7550" y="5979875"/>
                        <a:ext cx="2449512" cy="6048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0709" name="Rectangle 21"/>
          <p:cNvSpPr>
            <a:spLocks noChangeArrowheads="1"/>
          </p:cNvSpPr>
          <p:nvPr/>
        </p:nvSpPr>
        <p:spPr bwMode="auto">
          <a:xfrm>
            <a:off x="763631" y="5953890"/>
            <a:ext cx="1079500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b-NO" altLang="nb-NO" i="0" dirty="0"/>
              <a:t>Dvs.:</a:t>
            </a:r>
            <a:endParaRPr lang="nb-NO" altLang="nb-NO" b="1" i="0" dirty="0">
              <a:solidFill>
                <a:srgbClr val="008000"/>
              </a:solidFill>
            </a:endParaRPr>
          </a:p>
        </p:txBody>
      </p:sp>
      <p:sp>
        <p:nvSpPr>
          <p:cNvPr id="16" name="Rectangle 6"/>
          <p:cNvSpPr>
            <a:spLocks noChangeArrowheads="1"/>
          </p:cNvSpPr>
          <p:nvPr/>
        </p:nvSpPr>
        <p:spPr bwMode="auto">
          <a:xfrm>
            <a:off x="4644008" y="5979875"/>
            <a:ext cx="4289367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b-NO" altLang="nb-NO" i="0" dirty="0">
                <a:solidFill>
                  <a:srgbClr val="FF0000"/>
                </a:solidFill>
              </a:rPr>
              <a:t>(dette gir en </a:t>
            </a:r>
            <a:r>
              <a:rPr lang="nb-NO" altLang="nb-NO" i="0" dirty="0" smtClean="0">
                <a:solidFill>
                  <a:srgbClr val="FF0000"/>
                </a:solidFill>
              </a:rPr>
              <a:t>«feilmargin»)</a:t>
            </a:r>
            <a:endParaRPr lang="nb-NO" altLang="nb-NO" b="1" i="0" dirty="0">
              <a:solidFill>
                <a:srgbClr val="FF0000"/>
              </a:solidFill>
            </a:endParaRPr>
          </a:p>
        </p:txBody>
      </p:sp>
      <p:sp>
        <p:nvSpPr>
          <p:cNvPr id="15" name="Rektangel 14"/>
          <p:cNvSpPr/>
          <p:nvPr/>
        </p:nvSpPr>
        <p:spPr bwMode="auto">
          <a:xfrm>
            <a:off x="5258596" y="-234323"/>
            <a:ext cx="4208913" cy="133048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b-NO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1" t="5686" r="10730" b="23338"/>
          <a:stretch/>
        </p:blipFill>
        <p:spPr>
          <a:xfrm>
            <a:off x="3969933" y="44624"/>
            <a:ext cx="4937703" cy="22836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7881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06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06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07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0694" grpId="0" build="p" bldLvl="5" autoUpdateAnimBg="0"/>
      <p:bldP spid="370697" grpId="0" build="p" bldLvl="5" autoUpdateAnimBg="0"/>
      <p:bldP spid="370709" grpId="0" build="p" bldLvl="5" autoUpdateAnimBg="0"/>
      <p:bldP spid="16" grpId="0" build="p" bldLvl="5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8A933-BD3B-48CB-A8CE-AF89DC446FCB}" type="slidenum">
              <a:rPr lang="en-US" altLang="nb-NO" smtClean="0"/>
              <a:pPr/>
              <a:t>19</a:t>
            </a:fld>
            <a:endParaRPr lang="en-US" altLang="nb-NO"/>
          </a:p>
        </p:txBody>
      </p:sp>
      <p:sp>
        <p:nvSpPr>
          <p:cNvPr id="3" name="Rectangle 6"/>
          <p:cNvSpPr>
            <a:spLocks noChangeArrowheads="1"/>
          </p:cNvSpPr>
          <p:nvPr/>
        </p:nvSpPr>
        <p:spPr bwMode="auto">
          <a:xfrm>
            <a:off x="570384" y="260648"/>
            <a:ext cx="8003232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b-NO" altLang="nb-NO" sz="2400" i="0" dirty="0" smtClean="0"/>
              <a:t>Vi kan bruke </a:t>
            </a:r>
            <a:r>
              <a:rPr lang="nb-NO" altLang="nb-NO" sz="2400" i="0" dirty="0" err="1" smtClean="0"/>
              <a:t>GeoGebra</a:t>
            </a:r>
            <a:r>
              <a:rPr lang="nb-NO" altLang="nb-NO" sz="2400" i="0" dirty="0" smtClean="0"/>
              <a:t> til å bestemme konfidensintervallet i eksempel 11.2. </a:t>
            </a:r>
            <a:endParaRPr lang="nb-NO" altLang="nb-NO" sz="2400" b="1" i="0" dirty="0">
              <a:solidFill>
                <a:srgbClr val="008000"/>
              </a:solidFill>
            </a:endParaRPr>
          </a:p>
        </p:txBody>
      </p:sp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570384" y="1196752"/>
            <a:ext cx="8003232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b-NO" altLang="nb-NO" sz="2400" i="0" dirty="0" smtClean="0"/>
              <a:t>Vi åpner da sannsynlighetskalkulatoren og velger «Statistikk</a:t>
            </a:r>
            <a:r>
              <a:rPr lang="nb-NO" altLang="nb-NO" sz="2400" i="0" dirty="0"/>
              <a:t>» og </a:t>
            </a:r>
            <a:r>
              <a:rPr lang="nb-NO" altLang="nb-NO" sz="2400" i="0" dirty="0" smtClean="0"/>
              <a:t>«Z-estimat av en andel». </a:t>
            </a:r>
            <a:endParaRPr lang="nb-NO" altLang="nb-NO" sz="2400" b="1" i="0" dirty="0">
              <a:solidFill>
                <a:srgbClr val="008000"/>
              </a:solidFill>
            </a:endParaRPr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538672" y="2348880"/>
            <a:ext cx="8497823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b-NO" altLang="nb-NO" sz="2400" i="0" dirty="0" smtClean="0"/>
              <a:t>Så fyller vi inn slik det er vist til venstre nedenfor. </a:t>
            </a:r>
            <a:endParaRPr lang="nb-NO" altLang="nb-NO" sz="2400" i="0" dirty="0"/>
          </a:p>
          <a:p>
            <a:pPr eaLnBrk="1" hangingPunct="1"/>
            <a:r>
              <a:rPr lang="nb-NO" altLang="nb-NO" sz="2400" i="0" dirty="0" smtClean="0"/>
              <a:t>Da får vi konfidensintervallet slik det er vist til høyre nedenfor.</a:t>
            </a:r>
            <a:endParaRPr lang="nb-NO" altLang="nb-NO" sz="2400" b="1" i="0" dirty="0">
              <a:solidFill>
                <a:srgbClr val="008000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4813" y="3717032"/>
            <a:ext cx="3562350" cy="24003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42012" y="3646805"/>
            <a:ext cx="3227070" cy="25984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0403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uiExpand="1" build="p" bldLvl="5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F893607D-804E-4CBB-90C4-9DD16815ED61}" type="slidenum">
              <a:rPr lang="en-US" altLang="nb-NO" sz="1400"/>
              <a:pPr eaLnBrk="1" hangingPunct="1"/>
              <a:t>2</a:t>
            </a:fld>
            <a:endParaRPr lang="en-US" altLang="nb-NO" sz="1400"/>
          </a:p>
        </p:txBody>
      </p:sp>
      <p:pic>
        <p:nvPicPr>
          <p:cNvPr id="34509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9285" y="1763384"/>
            <a:ext cx="5259047" cy="40134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2228" name="Rectangle 6"/>
          <p:cNvSpPr>
            <a:spLocks noChangeArrowheads="1"/>
          </p:cNvSpPr>
          <p:nvPr/>
        </p:nvSpPr>
        <p:spPr bwMode="auto">
          <a:xfrm>
            <a:off x="1259209" y="1126133"/>
            <a:ext cx="7561263" cy="57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b-NO" altLang="nb-NO" sz="2400" i="0" dirty="0"/>
              <a:t>Binomisk fordeling for  </a:t>
            </a:r>
            <a:r>
              <a:rPr lang="nb-NO" altLang="nb-NO" sz="2400" dirty="0"/>
              <a:t>p</a:t>
            </a:r>
            <a:r>
              <a:rPr lang="nb-NO" altLang="nb-NO" sz="2400" i="0" dirty="0"/>
              <a:t> = 0.25 og </a:t>
            </a:r>
            <a:r>
              <a:rPr lang="nb-NO" altLang="nb-NO" sz="2400" dirty="0"/>
              <a:t>n</a:t>
            </a:r>
            <a:r>
              <a:rPr lang="nb-NO" altLang="nb-NO" sz="2400" i="0" dirty="0"/>
              <a:t> = 10, 25, 50, 100</a:t>
            </a:r>
          </a:p>
        </p:txBody>
      </p:sp>
      <p:sp>
        <p:nvSpPr>
          <p:cNvPr id="345095" name="Rectangle 7"/>
          <p:cNvSpPr>
            <a:spLocks noChangeArrowheads="1"/>
          </p:cNvSpPr>
          <p:nvPr/>
        </p:nvSpPr>
        <p:spPr bwMode="auto">
          <a:xfrm>
            <a:off x="1243776" y="5941081"/>
            <a:ext cx="6208543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b-NO" altLang="nb-NO" sz="2400" i="0" dirty="0"/>
              <a:t>Fordelingen forskyves mot høyre og blir mer </a:t>
            </a:r>
            <a:r>
              <a:rPr lang="nb-NO" altLang="nb-NO" sz="2400" i="0" dirty="0" smtClean="0"/>
              <a:t>«spredt ut» </a:t>
            </a:r>
            <a:r>
              <a:rPr lang="nb-NO" altLang="nb-NO" sz="2400" i="0" dirty="0"/>
              <a:t>når </a:t>
            </a:r>
            <a:r>
              <a:rPr lang="nb-NO" altLang="nb-NO" sz="2400" dirty="0"/>
              <a:t>n</a:t>
            </a:r>
            <a:r>
              <a:rPr lang="nb-NO" altLang="nb-NO" sz="2400" i="0" dirty="0"/>
              <a:t> øker</a:t>
            </a: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1043608" y="259556"/>
            <a:ext cx="8345525" cy="865188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nb-NO" altLang="nb-NO" sz="2800" b="1" i="0" kern="0" dirty="0" smtClean="0">
                <a:solidFill>
                  <a:schemeClr val="accent2"/>
                </a:solidFill>
              </a:rPr>
              <a:t>Tilnærming av binomiske sannsynligheter</a:t>
            </a:r>
            <a:endParaRPr lang="nb-NO" altLang="nb-NO" sz="2800" i="0" kern="0" dirty="0" smtClean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0441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50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8" grpId="0"/>
      <p:bldP spid="345095" grpId="0" build="p" bldLvl="5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A62A6A55-BCA7-46DC-B6B0-FC236B4E5DF3}" type="slidenum">
              <a:rPr lang="en-US" altLang="nb-NO" sz="1400"/>
              <a:pPr eaLnBrk="1" hangingPunct="1"/>
              <a:t>20</a:t>
            </a:fld>
            <a:endParaRPr lang="en-US" altLang="nb-NO" sz="1400"/>
          </a:p>
        </p:txBody>
      </p:sp>
      <p:sp>
        <p:nvSpPr>
          <p:cNvPr id="374791" name="Rectangle 7"/>
          <p:cNvSpPr>
            <a:spLocks noChangeArrowheads="1"/>
          </p:cNvSpPr>
          <p:nvPr/>
        </p:nvSpPr>
        <p:spPr bwMode="auto">
          <a:xfrm>
            <a:off x="755650" y="399131"/>
            <a:ext cx="6121400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b-NO" altLang="nb-NO" i="0" dirty="0">
                <a:solidFill>
                  <a:srgbClr val="008000"/>
                </a:solidFill>
              </a:rPr>
              <a:t>Eksempel </a:t>
            </a:r>
            <a:r>
              <a:rPr lang="nb-NO" altLang="nb-NO" i="0" dirty="0" smtClean="0">
                <a:solidFill>
                  <a:srgbClr val="008000"/>
                </a:solidFill>
              </a:rPr>
              <a:t>11.3</a:t>
            </a:r>
            <a:r>
              <a:rPr lang="nb-NO" altLang="nb-NO" i="0" dirty="0">
                <a:solidFill>
                  <a:srgbClr val="008000"/>
                </a:solidFill>
              </a:rPr>
              <a:t>:</a:t>
            </a:r>
            <a:r>
              <a:rPr lang="nb-NO" altLang="nb-NO" i="0" dirty="0"/>
              <a:t> En hudlege ønsker å finne ut hvor stor andel av pasienter med </a:t>
            </a:r>
            <a:r>
              <a:rPr lang="nb-NO" altLang="nb-NO" i="0" dirty="0" err="1"/>
              <a:t>psoreasis</a:t>
            </a:r>
            <a:r>
              <a:rPr lang="nb-NO" altLang="nb-NO" i="0" dirty="0"/>
              <a:t> som vil bli kvitt utslettene hvis de bruker en ny salve</a:t>
            </a:r>
            <a:endParaRPr lang="en-US" altLang="nb-NO" i="0" dirty="0"/>
          </a:p>
        </p:txBody>
      </p:sp>
      <p:pic>
        <p:nvPicPr>
          <p:cNvPr id="56324" name="Picture 8" descr="psoreasi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8188" y="333375"/>
            <a:ext cx="1444625" cy="2005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4793" name="Rectangle 9"/>
          <p:cNvSpPr>
            <a:spLocks noChangeArrowheads="1"/>
          </p:cNvSpPr>
          <p:nvPr/>
        </p:nvSpPr>
        <p:spPr bwMode="auto">
          <a:xfrm>
            <a:off x="755650" y="2420938"/>
            <a:ext cx="7777163" cy="1373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b-NO" altLang="nb-NO" i="0"/>
              <a:t>Vi tenker oss at hun lar 150 pasienter som nettopp har fått psoreasis prøve den nye salven, og at 54 av dem blir kvitt utslettene. </a:t>
            </a:r>
            <a:endParaRPr lang="en-US" altLang="nb-NO" i="0"/>
          </a:p>
        </p:txBody>
      </p:sp>
      <p:sp>
        <p:nvSpPr>
          <p:cNvPr id="374794" name="Rectangle 10"/>
          <p:cNvSpPr>
            <a:spLocks noChangeArrowheads="1"/>
          </p:cNvSpPr>
          <p:nvPr/>
        </p:nvSpPr>
        <p:spPr bwMode="auto">
          <a:xfrm>
            <a:off x="755650" y="4005263"/>
            <a:ext cx="7777163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b-NO" altLang="nb-NO" i="0"/>
              <a:t>Hva kan hun slutte av dette?</a:t>
            </a:r>
            <a:endParaRPr lang="en-US" altLang="nb-NO" i="0"/>
          </a:p>
        </p:txBody>
      </p:sp>
      <p:sp>
        <p:nvSpPr>
          <p:cNvPr id="374795" name="Rectangle 11"/>
          <p:cNvSpPr>
            <a:spLocks noChangeArrowheads="1"/>
          </p:cNvSpPr>
          <p:nvPr/>
        </p:nvSpPr>
        <p:spPr bwMode="auto">
          <a:xfrm>
            <a:off x="755650" y="4781550"/>
            <a:ext cx="7777163" cy="137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b-NO" altLang="nb-NO" i="0" dirty="0"/>
              <a:t>Legen er ikke bare interessert i de 150 pasientene. Hun er interessert i hvordan salven vil virke for </a:t>
            </a:r>
            <a:r>
              <a:rPr lang="nb-NO" altLang="nb-NO" i="0" dirty="0" err="1"/>
              <a:t>psoreasispasienter</a:t>
            </a:r>
            <a:r>
              <a:rPr lang="nb-NO" altLang="nb-NO" i="0" dirty="0"/>
              <a:t> generelt </a:t>
            </a:r>
            <a:endParaRPr lang="en-US" altLang="nb-NO" i="0" dirty="0"/>
          </a:p>
        </p:txBody>
      </p:sp>
    </p:spTree>
    <p:extLst>
      <p:ext uri="{BB962C8B-B14F-4D97-AF65-F5344CB8AC3E}">
        <p14:creationId xmlns:p14="http://schemas.microsoft.com/office/powerpoint/2010/main" val="1324550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4791" grpId="0"/>
      <p:bldP spid="374793" grpId="0"/>
      <p:bldP spid="374794" grpId="0"/>
      <p:bldP spid="37479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B9B50D05-C3C9-44D6-8447-C455AB7844B6}" type="slidenum">
              <a:rPr lang="en-US" altLang="nb-NO" sz="1400"/>
              <a:pPr eaLnBrk="1" hangingPunct="1"/>
              <a:t>21</a:t>
            </a:fld>
            <a:endParaRPr lang="en-US" altLang="nb-NO" sz="1400"/>
          </a:p>
        </p:txBody>
      </p:sp>
      <p:sp>
        <p:nvSpPr>
          <p:cNvPr id="375810" name="Rectangle 2"/>
          <p:cNvSpPr>
            <a:spLocks noChangeArrowheads="1"/>
          </p:cNvSpPr>
          <p:nvPr/>
        </p:nvSpPr>
        <p:spPr bwMode="auto">
          <a:xfrm>
            <a:off x="755650" y="476250"/>
            <a:ext cx="7200900" cy="137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b-NO" altLang="nb-NO" i="0"/>
              <a:t>Det er ikke mulig å trekke et tilfeldig utvalg av alle nåværende og kommende psoreasispasienter</a:t>
            </a:r>
            <a:endParaRPr lang="en-US" altLang="nb-NO" i="0"/>
          </a:p>
        </p:txBody>
      </p:sp>
      <p:sp>
        <p:nvSpPr>
          <p:cNvPr id="375815" name="Rectangle 7"/>
          <p:cNvSpPr>
            <a:spLocks noChangeArrowheads="1"/>
          </p:cNvSpPr>
          <p:nvPr/>
        </p:nvSpPr>
        <p:spPr bwMode="auto">
          <a:xfrm>
            <a:off x="755650" y="1984375"/>
            <a:ext cx="7632700" cy="2227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b-NO" altLang="nb-NO" i="0"/>
              <a:t>Men hvis det ikke skjer noen endring i pasientgruppen over tid, kan det være rimelig å se på de 150 pasientene som et tilfeldig utvalg av populasjonen av alle nåværende og framtidige pasienter</a:t>
            </a:r>
            <a:endParaRPr lang="en-US" altLang="nb-NO" i="0"/>
          </a:p>
        </p:txBody>
      </p:sp>
      <p:sp>
        <p:nvSpPr>
          <p:cNvPr id="375816" name="Rectangle 8"/>
          <p:cNvSpPr>
            <a:spLocks noChangeArrowheads="1"/>
          </p:cNvSpPr>
          <p:nvPr/>
        </p:nvSpPr>
        <p:spPr bwMode="auto">
          <a:xfrm>
            <a:off x="755650" y="4437063"/>
            <a:ext cx="76327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b-NO" altLang="nb-NO" i="0"/>
              <a:t>Under denne forutsetningen får legen følgende estimatet for andelen som blir kvitt utslettene</a:t>
            </a:r>
            <a:endParaRPr lang="en-US" altLang="nb-NO" i="0"/>
          </a:p>
        </p:txBody>
      </p:sp>
      <p:graphicFrame>
        <p:nvGraphicFramePr>
          <p:cNvPr id="375818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67837405"/>
              </p:ext>
            </p:extLst>
          </p:nvPr>
        </p:nvGraphicFramePr>
        <p:xfrm>
          <a:off x="898525" y="5300663"/>
          <a:ext cx="2346325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2125" name="Equation" r:id="rId3" imgW="977760" imgH="317160" progId="Equation.DSMT4">
                  <p:embed/>
                </p:oleObj>
              </mc:Choice>
              <mc:Fallback>
                <p:oleObj name="Equation" r:id="rId3" imgW="977760" imgH="3171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8525" y="5300663"/>
                        <a:ext cx="2346325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5819" name="Rectangle 11"/>
          <p:cNvSpPr>
            <a:spLocks noChangeArrowheads="1"/>
          </p:cNvSpPr>
          <p:nvPr/>
        </p:nvSpPr>
        <p:spPr bwMode="auto">
          <a:xfrm>
            <a:off x="3419475" y="5435600"/>
            <a:ext cx="20161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b-NO" altLang="nb-NO" i="0"/>
              <a:t>dvs. 36.0%</a:t>
            </a:r>
            <a:endParaRPr lang="en-US" altLang="nb-NO" i="0"/>
          </a:p>
        </p:txBody>
      </p:sp>
    </p:spTree>
    <p:extLst>
      <p:ext uri="{BB962C8B-B14F-4D97-AF65-F5344CB8AC3E}">
        <p14:creationId xmlns:p14="http://schemas.microsoft.com/office/powerpoint/2010/main" val="1250823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5810" grpId="0"/>
      <p:bldP spid="375815" grpId="0"/>
      <p:bldP spid="375816" grpId="0"/>
      <p:bldP spid="375819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F65E93D-7321-4BC1-BC29-CE0207B21BBB}" type="slidenum">
              <a:rPr lang="en-US" altLang="nb-NO" sz="1400"/>
              <a:pPr eaLnBrk="1" hangingPunct="1"/>
              <a:t>22</a:t>
            </a:fld>
            <a:endParaRPr lang="en-US" altLang="nb-NO" sz="1400"/>
          </a:p>
        </p:txBody>
      </p:sp>
      <p:sp>
        <p:nvSpPr>
          <p:cNvPr id="376836" name="Rectangle 4"/>
          <p:cNvSpPr>
            <a:spLocks noChangeArrowheads="1"/>
          </p:cNvSpPr>
          <p:nvPr/>
        </p:nvSpPr>
        <p:spPr bwMode="auto">
          <a:xfrm>
            <a:off x="755650" y="620713"/>
            <a:ext cx="6985000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b-NO" altLang="nb-NO" i="0"/>
              <a:t>For å få en "feilmargin" beregner legen et 95% konfidensintervall: </a:t>
            </a:r>
            <a:endParaRPr lang="nb-NO" altLang="nb-NO" b="1" i="0">
              <a:solidFill>
                <a:srgbClr val="008000"/>
              </a:solidFill>
            </a:endParaRPr>
          </a:p>
        </p:txBody>
      </p:sp>
      <p:graphicFrame>
        <p:nvGraphicFramePr>
          <p:cNvPr id="376837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7660299"/>
              </p:ext>
            </p:extLst>
          </p:nvPr>
        </p:nvGraphicFramePr>
        <p:xfrm>
          <a:off x="1041400" y="1905000"/>
          <a:ext cx="7419975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76" name="Equation" r:id="rId3" imgW="3225600" imgH="380880" progId="Equation.DSMT4">
                  <p:embed/>
                </p:oleObj>
              </mc:Choice>
              <mc:Fallback>
                <p:oleObj name="Equation" r:id="rId3" imgW="3225600" imgH="380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1400" y="1905000"/>
                        <a:ext cx="7419975" cy="876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6838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97162577"/>
              </p:ext>
            </p:extLst>
          </p:nvPr>
        </p:nvGraphicFramePr>
        <p:xfrm>
          <a:off x="1836738" y="3255963"/>
          <a:ext cx="2449512" cy="604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77" name="Equation" r:id="rId5" imgW="1028520" imgH="253800" progId="Equation.DSMT4">
                  <p:embed/>
                </p:oleObj>
              </mc:Choice>
              <mc:Fallback>
                <p:oleObj name="Equation" r:id="rId5" imgW="102852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6738" y="3255963"/>
                        <a:ext cx="2449512" cy="6048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6839" name="Rectangle 7"/>
          <p:cNvSpPr>
            <a:spLocks noChangeArrowheads="1"/>
          </p:cNvSpPr>
          <p:nvPr/>
        </p:nvSpPr>
        <p:spPr bwMode="auto">
          <a:xfrm>
            <a:off x="755650" y="3213100"/>
            <a:ext cx="1079500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b-NO" altLang="nb-NO" i="0"/>
              <a:t>Dvs.:</a:t>
            </a:r>
            <a:endParaRPr lang="nb-NO" altLang="nb-NO" b="1" i="0">
              <a:solidFill>
                <a:srgbClr val="008000"/>
              </a:solidFill>
            </a:endParaRPr>
          </a:p>
        </p:txBody>
      </p:sp>
      <p:sp>
        <p:nvSpPr>
          <p:cNvPr id="376841" name="Rectangle 9"/>
          <p:cNvSpPr>
            <a:spLocks noChangeArrowheads="1"/>
          </p:cNvSpPr>
          <p:nvPr/>
        </p:nvSpPr>
        <p:spPr bwMode="auto">
          <a:xfrm>
            <a:off x="755650" y="4365625"/>
            <a:ext cx="6985000" cy="136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b-NO" altLang="nb-NO" i="0" dirty="0"/>
              <a:t>Legen kan </a:t>
            </a:r>
            <a:r>
              <a:rPr lang="nb-NO" altLang="nb-NO" i="0" dirty="0" smtClean="0"/>
              <a:t>«regne med» </a:t>
            </a:r>
            <a:r>
              <a:rPr lang="nb-NO" altLang="nb-NO" i="0" dirty="0"/>
              <a:t>at mellom 28.3% og 43.7% av pasientene vil bli kvitt utslettene hvis de bruker den nye salven</a:t>
            </a:r>
            <a:endParaRPr lang="nb-NO" altLang="nb-NO" b="1" i="0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2553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68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68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68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6836" grpId="0" build="p" bldLvl="5" autoUpdateAnimBg="0"/>
      <p:bldP spid="376839" grpId="0" build="p" bldLvl="5" autoUpdateAnimBg="0"/>
      <p:bldP spid="376841" grpId="0" build="p" bldLvl="5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660232" y="6478889"/>
            <a:ext cx="2133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6AB7EC60-8876-443B-B208-32372860909F}" type="slidenum">
              <a:rPr lang="en-US" altLang="nb-NO" sz="1400" i="0"/>
              <a:pPr eaLnBrk="1" hangingPunct="1"/>
              <a:t>23</a:t>
            </a:fld>
            <a:endParaRPr lang="en-US" altLang="nb-NO" sz="1400" i="0"/>
          </a:p>
        </p:txBody>
      </p:sp>
      <p:sp>
        <p:nvSpPr>
          <p:cNvPr id="17413" name="Rectangle 10"/>
          <p:cNvSpPr>
            <a:spLocks noChangeArrowheads="1"/>
          </p:cNvSpPr>
          <p:nvPr/>
        </p:nvSpPr>
        <p:spPr bwMode="auto">
          <a:xfrm>
            <a:off x="817563" y="908720"/>
            <a:ext cx="8326437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3200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b-NO" altLang="nb-NO" sz="2400" i="0" dirty="0">
                <a:solidFill>
                  <a:srgbClr val="0033CC"/>
                </a:solidFill>
              </a:rPr>
              <a:t>Simulering av 50 </a:t>
            </a:r>
            <a:r>
              <a:rPr lang="nb-NO" altLang="nb-NO" sz="2400" i="0" dirty="0" smtClean="0">
                <a:solidFill>
                  <a:srgbClr val="0033CC"/>
                </a:solidFill>
              </a:rPr>
              <a:t>konfidensintervall (</a:t>
            </a:r>
            <a:r>
              <a:rPr lang="nb-NO" altLang="nb-NO" sz="2400" dirty="0" smtClean="0">
                <a:solidFill>
                  <a:srgbClr val="0033CC"/>
                </a:solidFill>
              </a:rPr>
              <a:t>n</a:t>
            </a:r>
            <a:r>
              <a:rPr lang="nb-NO" altLang="nb-NO" sz="2400" i="0" dirty="0" smtClean="0">
                <a:solidFill>
                  <a:srgbClr val="0033CC"/>
                </a:solidFill>
              </a:rPr>
              <a:t>=721, </a:t>
            </a:r>
            <a:r>
              <a:rPr lang="nb-NO" altLang="nb-NO" sz="2400" dirty="0" smtClean="0">
                <a:solidFill>
                  <a:srgbClr val="0033CC"/>
                </a:solidFill>
              </a:rPr>
              <a:t>p</a:t>
            </a:r>
            <a:r>
              <a:rPr lang="nb-NO" altLang="nb-NO" sz="2400" i="0" dirty="0" smtClean="0">
                <a:solidFill>
                  <a:srgbClr val="0033CC"/>
                </a:solidFill>
              </a:rPr>
              <a:t>=0.25)</a:t>
            </a:r>
            <a:endParaRPr lang="nb-NO" altLang="nb-NO" sz="2400" b="1" dirty="0">
              <a:solidFill>
                <a:srgbClr val="0033CC"/>
              </a:solidFill>
            </a:endParaRPr>
          </a:p>
        </p:txBody>
      </p:sp>
      <p:sp>
        <p:nvSpPr>
          <p:cNvPr id="5" name="Rectangle 10"/>
          <p:cNvSpPr>
            <a:spLocks noChangeArrowheads="1"/>
          </p:cNvSpPr>
          <p:nvPr/>
        </p:nvSpPr>
        <p:spPr bwMode="auto">
          <a:xfrm>
            <a:off x="588963" y="5949950"/>
            <a:ext cx="8555037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3200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b-NO" altLang="nb-NO" sz="2400" i="0" dirty="0">
                <a:solidFill>
                  <a:srgbClr val="FF0000"/>
                </a:solidFill>
              </a:rPr>
              <a:t>Et  95% konfidensintervall vil </a:t>
            </a:r>
            <a:r>
              <a:rPr lang="nb-NO" altLang="nb-NO" sz="2400" i="0" dirty="0" smtClean="0">
                <a:solidFill>
                  <a:srgbClr val="FF0000"/>
                </a:solidFill>
              </a:rPr>
              <a:t>«i </a:t>
            </a:r>
            <a:r>
              <a:rPr lang="nb-NO" altLang="nb-NO" sz="2400" i="0" dirty="0">
                <a:solidFill>
                  <a:srgbClr val="FF0000"/>
                </a:solidFill>
              </a:rPr>
              <a:t>det lange </a:t>
            </a:r>
            <a:r>
              <a:rPr lang="nb-NO" altLang="nb-NO" sz="2400" i="0" dirty="0" smtClean="0">
                <a:solidFill>
                  <a:srgbClr val="FF0000"/>
                </a:solidFill>
              </a:rPr>
              <a:t>løp» </a:t>
            </a:r>
            <a:r>
              <a:rPr lang="nb-NO" altLang="nb-NO" sz="2400" i="0" dirty="0">
                <a:solidFill>
                  <a:srgbClr val="FF0000"/>
                </a:solidFill>
              </a:rPr>
              <a:t>inneholde </a:t>
            </a:r>
            <a:r>
              <a:rPr lang="nb-NO" altLang="nb-NO" sz="2400" i="0" dirty="0" smtClean="0">
                <a:solidFill>
                  <a:srgbClr val="FF0000"/>
                </a:solidFill>
              </a:rPr>
              <a:t>         den </a:t>
            </a:r>
            <a:r>
              <a:rPr lang="nb-NO" altLang="nb-NO" sz="2400" i="0" dirty="0">
                <a:solidFill>
                  <a:srgbClr val="FF0000"/>
                </a:solidFill>
              </a:rPr>
              <a:t>sanne verdien av </a:t>
            </a:r>
            <a:r>
              <a:rPr lang="nb-NO" altLang="nb-NO" sz="2400" dirty="0" smtClean="0">
                <a:solidFill>
                  <a:srgbClr val="FF0000"/>
                </a:solidFill>
              </a:rPr>
              <a:t>p</a:t>
            </a:r>
            <a:r>
              <a:rPr lang="nb-NO" altLang="nb-NO" sz="2400" i="0" dirty="0" smtClean="0">
                <a:solidFill>
                  <a:srgbClr val="FF0000"/>
                </a:solidFill>
              </a:rPr>
              <a:t>  95 </a:t>
            </a:r>
            <a:r>
              <a:rPr lang="nb-NO" altLang="nb-NO" sz="2400" i="0" dirty="0">
                <a:solidFill>
                  <a:srgbClr val="FF0000"/>
                </a:solidFill>
              </a:rPr>
              <a:t>ut av 100 ganger </a:t>
            </a:r>
            <a:endParaRPr lang="nb-NO" altLang="nb-NO" sz="2400" b="1" dirty="0">
              <a:solidFill>
                <a:srgbClr val="FF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8312" y="1268760"/>
            <a:ext cx="6481688" cy="4539601"/>
          </a:xfrm>
          <a:prstGeom prst="rect">
            <a:avLst/>
          </a:prstGeom>
        </p:spPr>
      </p:pic>
      <p:sp>
        <p:nvSpPr>
          <p:cNvPr id="6" name="Rectangle 10"/>
          <p:cNvSpPr>
            <a:spLocks noChangeArrowheads="1"/>
          </p:cNvSpPr>
          <p:nvPr/>
        </p:nvSpPr>
        <p:spPr bwMode="auto">
          <a:xfrm>
            <a:off x="817562" y="45120"/>
            <a:ext cx="8326437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3200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b-NO" altLang="nb-NO" sz="2400" i="0" dirty="0" smtClean="0"/>
              <a:t>Hva betyr det at vi har et 95% konfidensintervall?</a:t>
            </a:r>
            <a:endParaRPr lang="nb-NO" altLang="nb-NO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6914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696421" y="6432514"/>
            <a:ext cx="2133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21964626-0F7E-4069-812C-182AC807A971}" type="slidenum">
              <a:rPr lang="en-US" altLang="nb-NO" sz="1400"/>
              <a:pPr eaLnBrk="1" hangingPunct="1"/>
              <a:t>3</a:t>
            </a:fld>
            <a:endParaRPr lang="en-US" altLang="nb-NO" sz="1400" dirty="0"/>
          </a:p>
        </p:txBody>
      </p:sp>
      <p:sp>
        <p:nvSpPr>
          <p:cNvPr id="24581" name="Rectangle 2"/>
          <p:cNvSpPr>
            <a:spLocks noChangeArrowheads="1"/>
          </p:cNvSpPr>
          <p:nvPr/>
        </p:nvSpPr>
        <p:spPr bwMode="auto">
          <a:xfrm>
            <a:off x="684213" y="763588"/>
            <a:ext cx="7272337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b-NO" altLang="nb-NO" b="1" i="0">
              <a:solidFill>
                <a:srgbClr val="008000"/>
              </a:solidFill>
            </a:endParaRPr>
          </a:p>
        </p:txBody>
      </p:sp>
      <p:sp>
        <p:nvSpPr>
          <p:cNvPr id="346117" name="Rectangle 5"/>
          <p:cNvSpPr>
            <a:spLocks noChangeArrowheads="1"/>
          </p:cNvSpPr>
          <p:nvPr/>
        </p:nvSpPr>
        <p:spPr bwMode="auto">
          <a:xfrm>
            <a:off x="611188" y="193293"/>
            <a:ext cx="7416800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b-NO" altLang="nb-NO" i="0" dirty="0"/>
              <a:t>For å finne en tilnærming </a:t>
            </a:r>
            <a:r>
              <a:rPr lang="nb-NO" altLang="nb-NO" i="0" dirty="0" smtClean="0"/>
              <a:t>«forskyver» </a:t>
            </a:r>
            <a:r>
              <a:rPr lang="nb-NO" altLang="nb-NO" i="0" dirty="0"/>
              <a:t>vi  fordelingene slik at de får « </a:t>
            </a:r>
            <a:r>
              <a:rPr lang="nb-NO" altLang="nb-NO" i="0" dirty="0" smtClean="0"/>
              <a:t>tyngdepunktet» </a:t>
            </a:r>
            <a:r>
              <a:rPr lang="nb-NO" altLang="nb-NO" i="0" dirty="0"/>
              <a:t>i origo, og vi </a:t>
            </a:r>
            <a:r>
              <a:rPr lang="nb-NO" altLang="nb-NO" i="0" dirty="0" smtClean="0"/>
              <a:t>«skalerer» </a:t>
            </a:r>
            <a:r>
              <a:rPr lang="nb-NO" altLang="nb-NO" i="0" dirty="0"/>
              <a:t>dem slik at de får samme spredning</a:t>
            </a:r>
            <a:endParaRPr lang="en-US" altLang="nb-NO" i="0" dirty="0"/>
          </a:p>
        </p:txBody>
      </p:sp>
      <p:sp>
        <p:nvSpPr>
          <p:cNvPr id="346118" name="Rectangle 6"/>
          <p:cNvSpPr>
            <a:spLocks noChangeArrowheads="1"/>
          </p:cNvSpPr>
          <p:nvPr/>
        </p:nvSpPr>
        <p:spPr bwMode="auto">
          <a:xfrm>
            <a:off x="611188" y="2199752"/>
            <a:ext cx="8064500" cy="57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b-NO" altLang="nb-NO" i="0" dirty="0"/>
              <a:t>Vi ser derfor på den standardiserte variabelen</a:t>
            </a:r>
          </a:p>
        </p:txBody>
      </p:sp>
      <p:graphicFrame>
        <p:nvGraphicFramePr>
          <p:cNvPr id="346119" name="Object 7"/>
          <p:cNvGraphicFramePr>
            <a:graphicFrameLocks noGrp="1" noChangeAspect="1"/>
          </p:cNvGraphicFramePr>
          <p:nvPr>
            <p:ph/>
            <p:extLst>
              <p:ext uri="{D42A27DB-BD31-4B8C-83A1-F6EECF244321}">
                <p14:modId xmlns:p14="http://schemas.microsoft.com/office/powerpoint/2010/main" val="4011968637"/>
              </p:ext>
            </p:extLst>
          </p:nvPr>
        </p:nvGraphicFramePr>
        <p:xfrm>
          <a:off x="1547664" y="2932013"/>
          <a:ext cx="4043362" cy="1011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60" name="Equation" r:id="rId3" imgW="1777680" imgH="444240" progId="Equation.DSMT4">
                  <p:embed/>
                </p:oleObj>
              </mc:Choice>
              <mc:Fallback>
                <p:oleObj name="Equation" r:id="rId3" imgW="1777680" imgH="4442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7664" y="2932013"/>
                        <a:ext cx="4043362" cy="1011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6121" name="Rectangle 9"/>
          <p:cNvSpPr>
            <a:spLocks noChangeArrowheads="1"/>
          </p:cNvSpPr>
          <p:nvPr/>
        </p:nvSpPr>
        <p:spPr bwMode="auto">
          <a:xfrm>
            <a:off x="635475" y="4211638"/>
            <a:ext cx="7777162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b-NO" altLang="nb-NO" i="0" dirty="0"/>
              <a:t>Vi har at  E(</a:t>
            </a:r>
            <a:r>
              <a:rPr lang="nb-NO" altLang="nb-NO" dirty="0"/>
              <a:t>Z</a:t>
            </a:r>
            <a:r>
              <a:rPr lang="nb-NO" altLang="nb-NO" i="0" dirty="0"/>
              <a:t>) = 0  og SD(</a:t>
            </a:r>
            <a:r>
              <a:rPr lang="nb-NO" altLang="nb-NO" dirty="0"/>
              <a:t>Z</a:t>
            </a:r>
            <a:r>
              <a:rPr lang="nb-NO" altLang="nb-NO" i="0" dirty="0"/>
              <a:t>) = 1 </a:t>
            </a:r>
          </a:p>
        </p:txBody>
      </p:sp>
      <p:sp>
        <p:nvSpPr>
          <p:cNvPr id="346125" name="Rectangle 13"/>
          <p:cNvSpPr>
            <a:spLocks noChangeArrowheads="1"/>
          </p:cNvSpPr>
          <p:nvPr/>
        </p:nvSpPr>
        <p:spPr bwMode="auto">
          <a:xfrm>
            <a:off x="611188" y="4978400"/>
            <a:ext cx="7777162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b-NO" altLang="nb-NO" i="0" dirty="0"/>
              <a:t>Vi merker oss at hvis </a:t>
            </a:r>
            <a:r>
              <a:rPr lang="nb-NO" altLang="nb-NO" dirty="0" err="1"/>
              <a:t>X</a:t>
            </a:r>
            <a:r>
              <a:rPr lang="nb-NO" altLang="nb-NO" i="0" dirty="0"/>
              <a:t> = </a:t>
            </a:r>
            <a:r>
              <a:rPr lang="nb-NO" altLang="nb-NO" dirty="0"/>
              <a:t>k</a:t>
            </a:r>
            <a:r>
              <a:rPr lang="nb-NO" altLang="nb-NO" i="0" dirty="0"/>
              <a:t> så er  </a:t>
            </a:r>
          </a:p>
        </p:txBody>
      </p:sp>
      <p:graphicFrame>
        <p:nvGraphicFramePr>
          <p:cNvPr id="346126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36318936"/>
              </p:ext>
            </p:extLst>
          </p:nvPr>
        </p:nvGraphicFramePr>
        <p:xfrm>
          <a:off x="5984875" y="4857830"/>
          <a:ext cx="1971675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61" name="Equation" r:id="rId5" imgW="799920" imgH="355320" progId="Equation.DSMT4">
                  <p:embed/>
                </p:oleObj>
              </mc:Choice>
              <mc:Fallback>
                <p:oleObj name="Equation" r:id="rId5" imgW="799920" imgH="3553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84875" y="4857830"/>
                        <a:ext cx="1971675" cy="876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6127" name="Rectangle 15"/>
          <p:cNvSpPr>
            <a:spLocks noChangeArrowheads="1"/>
          </p:cNvSpPr>
          <p:nvPr/>
        </p:nvSpPr>
        <p:spPr bwMode="auto">
          <a:xfrm>
            <a:off x="651959" y="5854700"/>
            <a:ext cx="7777162" cy="50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b-NO" altLang="nb-NO" i="0" dirty="0"/>
              <a:t>Vi får derfor fordelingen til </a:t>
            </a:r>
            <a:r>
              <a:rPr lang="nb-NO" altLang="nb-NO" dirty="0"/>
              <a:t>Z</a:t>
            </a:r>
            <a:r>
              <a:rPr lang="nb-NO" altLang="nb-NO" i="0" dirty="0"/>
              <a:t> av fordelingen til </a:t>
            </a:r>
            <a:r>
              <a:rPr lang="nb-NO" altLang="nb-NO" dirty="0" err="1"/>
              <a:t>X</a:t>
            </a:r>
            <a:endParaRPr lang="nb-NO" altLang="nb-NO" dirty="0"/>
          </a:p>
        </p:txBody>
      </p:sp>
    </p:spTree>
    <p:extLst>
      <p:ext uri="{BB962C8B-B14F-4D97-AF65-F5344CB8AC3E}">
        <p14:creationId xmlns:p14="http://schemas.microsoft.com/office/powerpoint/2010/main" val="3201357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61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61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6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6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6117" grpId="0"/>
      <p:bldP spid="346118" grpId="0" build="p" bldLvl="5" autoUpdateAnimBg="0"/>
      <p:bldP spid="346121" grpId="0" build="p" bldLvl="5" autoUpdateAnimBg="0"/>
      <p:bldP spid="346125" grpId="0" build="p" bldLvl="5" autoUpdateAnimBg="0"/>
      <p:bldP spid="346127" grpId="0" build="p" bldLvl="5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87EBFE59-02A1-43B3-8D69-6B10591C4E8E}" type="slidenum">
              <a:rPr lang="en-US" altLang="nb-NO" sz="1400"/>
              <a:pPr eaLnBrk="1" hangingPunct="1"/>
              <a:t>4</a:t>
            </a:fld>
            <a:endParaRPr lang="en-US" altLang="nb-NO" sz="1400"/>
          </a:p>
        </p:txBody>
      </p:sp>
      <p:sp>
        <p:nvSpPr>
          <p:cNvPr id="347139" name="Rectangle 3"/>
          <p:cNvSpPr>
            <a:spLocks noChangeArrowheads="1"/>
          </p:cNvSpPr>
          <p:nvPr/>
        </p:nvSpPr>
        <p:spPr bwMode="auto">
          <a:xfrm>
            <a:off x="827088" y="260350"/>
            <a:ext cx="7561262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b-NO" altLang="nb-NO" i="0"/>
              <a:t>Stolpediagram for fordelingen til Z</a:t>
            </a:r>
          </a:p>
        </p:txBody>
      </p:sp>
      <p:pic>
        <p:nvPicPr>
          <p:cNvPr id="347141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908050"/>
            <a:ext cx="5111750" cy="404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7142" name="Rectangle 6"/>
          <p:cNvSpPr>
            <a:spLocks noChangeArrowheads="1"/>
          </p:cNvSpPr>
          <p:nvPr/>
        </p:nvSpPr>
        <p:spPr bwMode="auto">
          <a:xfrm>
            <a:off x="6326916" y="1773238"/>
            <a:ext cx="2447925" cy="201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b-NO" altLang="nb-NO" sz="2400" i="0" dirty="0">
                <a:solidFill>
                  <a:srgbClr val="0000CC"/>
                </a:solidFill>
              </a:rPr>
              <a:t>Arealet av en stolpe svarer til sannsynligheten for at </a:t>
            </a:r>
            <a:r>
              <a:rPr lang="nb-NO" altLang="nb-NO" sz="2400" dirty="0">
                <a:solidFill>
                  <a:srgbClr val="0000CC"/>
                </a:solidFill>
              </a:rPr>
              <a:t>Z</a:t>
            </a:r>
            <a:r>
              <a:rPr lang="nb-NO" altLang="nb-NO" sz="2400" i="0" dirty="0">
                <a:solidFill>
                  <a:srgbClr val="0000CC"/>
                </a:solidFill>
              </a:rPr>
              <a:t> får den aktuelle verdien</a:t>
            </a:r>
          </a:p>
        </p:txBody>
      </p:sp>
      <p:sp>
        <p:nvSpPr>
          <p:cNvPr id="347144" name="Rectangle 8"/>
          <p:cNvSpPr>
            <a:spLocks noChangeArrowheads="1"/>
          </p:cNvSpPr>
          <p:nvPr/>
        </p:nvSpPr>
        <p:spPr bwMode="auto">
          <a:xfrm>
            <a:off x="827088" y="5229225"/>
            <a:ext cx="7921625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40000"/>
              </a:lnSpc>
            </a:pPr>
            <a:r>
              <a:rPr lang="nb-NO" altLang="nb-NO" i="0"/>
              <a:t>Stolpediagrammene nærmer seg standard-normalfordelingsfunksjonen</a:t>
            </a:r>
          </a:p>
        </p:txBody>
      </p:sp>
      <p:graphicFrame>
        <p:nvGraphicFramePr>
          <p:cNvPr id="347145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3004019"/>
              </p:ext>
            </p:extLst>
          </p:nvPr>
        </p:nvGraphicFramePr>
        <p:xfrm>
          <a:off x="5395913" y="5661025"/>
          <a:ext cx="2416175" cy="747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726" name="Equation" r:id="rId4" imgW="1066680" imgH="330120" progId="Equation.DSMT4">
                  <p:embed/>
                </p:oleObj>
              </mc:Choice>
              <mc:Fallback>
                <p:oleObj name="Equation" r:id="rId4" imgW="1066680" imgH="3301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5913" y="5661025"/>
                        <a:ext cx="2416175" cy="747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81269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7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71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71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7139" grpId="0" build="p" bldLvl="5" autoUpdateAnimBg="0"/>
      <p:bldP spid="347142" grpId="0" build="p" bldLvl="5" autoUpdateAnimBg="0"/>
      <p:bldP spid="347144" grpId="0" build="p" bldLvl="5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3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D6654FDC-D936-4C5F-A670-AE44329532F2}" type="slidenum">
              <a:rPr lang="en-US" altLang="nb-NO" sz="1400"/>
              <a:pPr eaLnBrk="1" hangingPunct="1"/>
              <a:t>5</a:t>
            </a:fld>
            <a:endParaRPr lang="en-US" altLang="nb-NO" sz="1400"/>
          </a:p>
        </p:txBody>
      </p:sp>
      <p:sp>
        <p:nvSpPr>
          <p:cNvPr id="348162" name="Rectangle 2"/>
          <p:cNvSpPr>
            <a:spLocks noChangeArrowheads="1"/>
          </p:cNvSpPr>
          <p:nvPr/>
        </p:nvSpPr>
        <p:spPr bwMode="auto">
          <a:xfrm>
            <a:off x="827088" y="404813"/>
            <a:ext cx="7561262" cy="1081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b-NO" altLang="nb-NO" i="0" dirty="0"/>
              <a:t>Vil bruke de </a:t>
            </a:r>
            <a:r>
              <a:rPr lang="nb-NO" altLang="nb-NO" i="0" dirty="0" err="1"/>
              <a:t>Moivres</a:t>
            </a:r>
            <a:r>
              <a:rPr lang="nb-NO" altLang="nb-NO" i="0" dirty="0"/>
              <a:t> tilnærming til å finne</a:t>
            </a:r>
            <a:br>
              <a:rPr lang="nb-NO" altLang="nb-NO" i="0" dirty="0"/>
            </a:br>
            <a:r>
              <a:rPr lang="nb-NO" altLang="nb-NO" i="0" dirty="0"/>
              <a:t>                 når </a:t>
            </a:r>
            <a:r>
              <a:rPr lang="nb-NO" altLang="nb-NO" dirty="0"/>
              <a:t>n</a:t>
            </a:r>
            <a:r>
              <a:rPr lang="nb-NO" altLang="nb-NO" i="0" dirty="0"/>
              <a:t> = 100 og </a:t>
            </a:r>
            <a:r>
              <a:rPr lang="nb-NO" altLang="nb-NO" dirty="0"/>
              <a:t>p</a:t>
            </a:r>
            <a:r>
              <a:rPr lang="nb-NO" altLang="nb-NO" i="0" dirty="0"/>
              <a:t> = 0.25</a:t>
            </a:r>
          </a:p>
        </p:txBody>
      </p:sp>
      <p:pic>
        <p:nvPicPr>
          <p:cNvPr id="348167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2659063"/>
            <a:ext cx="4079875" cy="293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48168" name="Object 8"/>
          <p:cNvGraphicFramePr>
            <a:graphicFrameLocks noChangeAspect="1"/>
          </p:cNvGraphicFramePr>
          <p:nvPr>
            <p:extLst/>
          </p:nvPr>
        </p:nvGraphicFramePr>
        <p:xfrm>
          <a:off x="903288" y="981075"/>
          <a:ext cx="1547812" cy="458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6226" name="Equation" r:id="rId4" imgW="685800" imgH="203040" progId="Equation.DSMT4">
                  <p:embed/>
                </p:oleObj>
              </mc:Choice>
              <mc:Fallback>
                <p:oleObj name="Equation" r:id="rId4" imgW="68580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3288" y="981075"/>
                        <a:ext cx="1547812" cy="458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169" name="Object 9"/>
          <p:cNvGraphicFramePr>
            <a:graphicFrameLocks noChangeAspect="1"/>
          </p:cNvGraphicFramePr>
          <p:nvPr>
            <p:extLst/>
          </p:nvPr>
        </p:nvGraphicFramePr>
        <p:xfrm>
          <a:off x="1403350" y="2162175"/>
          <a:ext cx="1554163" cy="458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6227" name="Equation" r:id="rId6" imgW="685800" imgH="203040" progId="Equation.DSMT4">
                  <p:embed/>
                </p:oleObj>
              </mc:Choice>
              <mc:Fallback>
                <p:oleObj name="Equation" r:id="rId6" imgW="68580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350" y="2162175"/>
                        <a:ext cx="1554163" cy="458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8170" name="Rectangle 10"/>
          <p:cNvSpPr>
            <a:spLocks noChangeArrowheads="1"/>
          </p:cNvSpPr>
          <p:nvPr/>
        </p:nvSpPr>
        <p:spPr bwMode="auto">
          <a:xfrm>
            <a:off x="827088" y="1484313"/>
            <a:ext cx="7561262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b-NO" altLang="nb-NO" i="0"/>
              <a:t>Vi merker oss at</a:t>
            </a:r>
          </a:p>
        </p:txBody>
      </p:sp>
      <p:sp>
        <p:nvSpPr>
          <p:cNvPr id="348171" name="AutoShape 11"/>
          <p:cNvSpPr>
            <a:spLocks/>
          </p:cNvSpPr>
          <p:nvPr/>
        </p:nvSpPr>
        <p:spPr bwMode="auto">
          <a:xfrm rot="-5400000">
            <a:off x="2267744" y="4509294"/>
            <a:ext cx="360363" cy="2232025"/>
          </a:xfrm>
          <a:prstGeom prst="leftBrace">
            <a:avLst>
              <a:gd name="adj1" fmla="val 51615"/>
              <a:gd name="adj2" fmla="val 50000"/>
            </a:avLst>
          </a:prstGeom>
          <a:noFill/>
          <a:ln w="3810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b-NO" altLang="nb-NO"/>
          </a:p>
        </p:txBody>
      </p:sp>
      <p:sp>
        <p:nvSpPr>
          <p:cNvPr id="348172" name="Text Box 12"/>
          <p:cNvSpPr txBox="1">
            <a:spLocks noChangeArrowheads="1"/>
          </p:cNvSpPr>
          <p:nvPr/>
        </p:nvSpPr>
        <p:spPr bwMode="auto">
          <a:xfrm>
            <a:off x="611188" y="5895975"/>
            <a:ext cx="4248150" cy="707886"/>
          </a:xfrm>
          <a:prstGeom prst="rect">
            <a:avLst/>
          </a:prstGeom>
          <a:noFill/>
          <a:ln w="38100">
            <a:solidFill>
              <a:srgbClr val="FF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nb-NO" altLang="nb-NO" sz="2000" i="0">
                <a:solidFill>
                  <a:srgbClr val="FF0000"/>
                </a:solidFill>
              </a:rPr>
              <a:t>Vi skal egentlig summere arealene av alle søylene til venstre for 1.85</a:t>
            </a:r>
            <a:endParaRPr lang="en-US" altLang="nb-NO" sz="2000" i="0">
              <a:solidFill>
                <a:srgbClr val="FF0000"/>
              </a:solidFill>
            </a:endParaRPr>
          </a:p>
        </p:txBody>
      </p:sp>
      <p:sp>
        <p:nvSpPr>
          <p:cNvPr id="348173" name="Text Box 13"/>
          <p:cNvSpPr txBox="1">
            <a:spLocks noChangeArrowheads="1"/>
          </p:cNvSpPr>
          <p:nvPr/>
        </p:nvSpPr>
        <p:spPr bwMode="auto">
          <a:xfrm>
            <a:off x="5219700" y="3500438"/>
            <a:ext cx="3673475" cy="2265362"/>
          </a:xfrm>
          <a:prstGeom prst="rect">
            <a:avLst/>
          </a:prstGeom>
          <a:noFill/>
          <a:ln w="38100">
            <a:solidFill>
              <a:srgbClr val="0000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nb-NO" altLang="nb-NO" i="0">
                <a:solidFill>
                  <a:srgbClr val="0000CC"/>
                </a:solidFill>
              </a:rPr>
              <a:t>Summen av arealene av søylene er omtrent like stor som arealet under f(x) til venstre for 1.85</a:t>
            </a:r>
            <a:endParaRPr lang="en-US" altLang="nb-NO" i="0">
              <a:solidFill>
                <a:srgbClr val="0000CC"/>
              </a:solidFill>
            </a:endParaRPr>
          </a:p>
        </p:txBody>
      </p:sp>
      <p:sp>
        <p:nvSpPr>
          <p:cNvPr id="348174" name="Line 14"/>
          <p:cNvSpPr>
            <a:spLocks noChangeShapeType="1"/>
          </p:cNvSpPr>
          <p:nvPr/>
        </p:nvSpPr>
        <p:spPr bwMode="auto">
          <a:xfrm flipV="1">
            <a:off x="3563938" y="4724400"/>
            <a:ext cx="0" cy="360363"/>
          </a:xfrm>
          <a:prstGeom prst="line">
            <a:avLst/>
          </a:prstGeom>
          <a:noFill/>
          <a:ln w="57150">
            <a:solidFill>
              <a:srgbClr val="00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b-NO"/>
          </a:p>
        </p:txBody>
      </p:sp>
      <p:graphicFrame>
        <p:nvGraphicFramePr>
          <p:cNvPr id="348176" name="Object 16"/>
          <p:cNvGraphicFramePr>
            <a:graphicFrameLocks noChangeAspect="1"/>
          </p:cNvGraphicFramePr>
          <p:nvPr>
            <p:extLst/>
          </p:nvPr>
        </p:nvGraphicFramePr>
        <p:xfrm>
          <a:off x="2987675" y="1978025"/>
          <a:ext cx="3106738" cy="803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6228" name="Equation" r:id="rId8" imgW="1371600" imgH="355320" progId="Equation.DSMT4">
                  <p:embed/>
                </p:oleObj>
              </mc:Choice>
              <mc:Fallback>
                <p:oleObj name="Equation" r:id="rId8" imgW="1371600" imgH="3553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7675" y="1978025"/>
                        <a:ext cx="3106738" cy="803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177" name="Object 17"/>
          <p:cNvGraphicFramePr>
            <a:graphicFrameLocks noChangeAspect="1"/>
          </p:cNvGraphicFramePr>
          <p:nvPr>
            <p:extLst/>
          </p:nvPr>
        </p:nvGraphicFramePr>
        <p:xfrm>
          <a:off x="6186488" y="2178050"/>
          <a:ext cx="1985962" cy="458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6229" name="Equation" r:id="rId10" imgW="876240" imgH="203040" progId="Equation.DSMT4">
                  <p:embed/>
                </p:oleObj>
              </mc:Choice>
              <mc:Fallback>
                <p:oleObj name="Equation" r:id="rId10" imgW="87624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86488" y="2178050"/>
                        <a:ext cx="1985962" cy="458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27097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1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62" grpId="0" build="p" bldLvl="5" autoUpdateAnimBg="0"/>
      <p:bldP spid="348170" grpId="0" build="p" bldLvl="5" autoUpdateAnimBg="0"/>
      <p:bldP spid="348171" grpId="0" animBg="1"/>
      <p:bldP spid="348172" grpId="0" animBg="1"/>
      <p:bldP spid="348173" grpId="0" animBg="1"/>
      <p:bldP spid="34817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A089A7B9-6DDA-4D46-BDDA-13A2D9259A6A}" type="slidenum">
              <a:rPr lang="en-US" altLang="nb-NO" sz="1400"/>
              <a:pPr eaLnBrk="1" hangingPunct="1"/>
              <a:t>6</a:t>
            </a:fld>
            <a:endParaRPr lang="en-US" altLang="nb-NO" sz="1400"/>
          </a:p>
        </p:txBody>
      </p:sp>
      <p:sp>
        <p:nvSpPr>
          <p:cNvPr id="349189" name="Rectangle 5"/>
          <p:cNvSpPr>
            <a:spLocks noChangeArrowheads="1"/>
          </p:cNvSpPr>
          <p:nvPr/>
        </p:nvSpPr>
        <p:spPr bwMode="auto">
          <a:xfrm>
            <a:off x="754856" y="182562"/>
            <a:ext cx="7561262" cy="1223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nb-NO" altLang="nb-NO" i="0" dirty="0"/>
              <a:t>Arealet under standardnormalfordelings-funksjonen til venstre for </a:t>
            </a:r>
            <a:r>
              <a:rPr lang="nb-NO" altLang="nb-NO" b="1" i="0" dirty="0"/>
              <a:t>1.85</a:t>
            </a:r>
            <a:r>
              <a:rPr lang="nb-NO" altLang="nb-NO" i="0" dirty="0"/>
              <a:t> finner vi av tabellen bak i kompendiet:</a:t>
            </a:r>
          </a:p>
        </p:txBody>
      </p:sp>
      <p:pic>
        <p:nvPicPr>
          <p:cNvPr id="349190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557338"/>
            <a:ext cx="8713787" cy="213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9191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3789363"/>
            <a:ext cx="8569325" cy="1338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9192" name="Rectangle 8"/>
          <p:cNvSpPr>
            <a:spLocks noChangeArrowheads="1"/>
          </p:cNvSpPr>
          <p:nvPr/>
        </p:nvSpPr>
        <p:spPr bwMode="auto">
          <a:xfrm>
            <a:off x="539750" y="4570413"/>
            <a:ext cx="4968875" cy="288925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b-NO" altLang="nb-NO"/>
          </a:p>
        </p:txBody>
      </p:sp>
      <p:sp>
        <p:nvSpPr>
          <p:cNvPr id="349193" name="Rectangle 9"/>
          <p:cNvSpPr>
            <a:spLocks noChangeArrowheads="1"/>
          </p:cNvSpPr>
          <p:nvPr/>
        </p:nvSpPr>
        <p:spPr bwMode="auto">
          <a:xfrm>
            <a:off x="4787900" y="1965325"/>
            <a:ext cx="720725" cy="2903538"/>
          </a:xfrm>
          <a:prstGeom prst="rect">
            <a:avLst/>
          </a:prstGeom>
          <a:noFill/>
          <a:ln w="28575">
            <a:solidFill>
              <a:srgbClr val="0000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b-NO" altLang="nb-NO"/>
          </a:p>
        </p:txBody>
      </p:sp>
      <p:sp>
        <p:nvSpPr>
          <p:cNvPr id="349194" name="Rectangle 10"/>
          <p:cNvSpPr>
            <a:spLocks noChangeArrowheads="1"/>
          </p:cNvSpPr>
          <p:nvPr/>
        </p:nvSpPr>
        <p:spPr bwMode="auto">
          <a:xfrm>
            <a:off x="827088" y="5373688"/>
            <a:ext cx="7561262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b-NO" altLang="nb-NO" i="0" dirty="0"/>
              <a:t>De </a:t>
            </a:r>
            <a:r>
              <a:rPr lang="nb-NO" altLang="nb-NO" i="0" dirty="0" err="1"/>
              <a:t>Moivres</a:t>
            </a:r>
            <a:r>
              <a:rPr lang="nb-NO" altLang="nb-NO" i="0" dirty="0"/>
              <a:t> tilnærming gir at</a:t>
            </a:r>
          </a:p>
        </p:txBody>
      </p:sp>
      <p:graphicFrame>
        <p:nvGraphicFramePr>
          <p:cNvPr id="349195" name="Object 11"/>
          <p:cNvGraphicFramePr>
            <a:graphicFrameLocks noChangeAspect="1"/>
          </p:cNvGraphicFramePr>
          <p:nvPr/>
        </p:nvGraphicFramePr>
        <p:xfrm>
          <a:off x="1476375" y="6021388"/>
          <a:ext cx="4603750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7226" name="Equation" r:id="rId5" imgW="2031840" imgH="203040" progId="Equation.DSMT4">
                  <p:embed/>
                </p:oleObj>
              </mc:Choice>
              <mc:Fallback>
                <p:oleObj name="Equation" r:id="rId5" imgW="203184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6375" y="6021388"/>
                        <a:ext cx="4603750" cy="460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31420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91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9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9189" grpId="0" build="p" bldLvl="5" autoUpdateAnimBg="0"/>
      <p:bldP spid="349192" grpId="0" animBg="1"/>
      <p:bldP spid="349193" grpId="0" animBg="1"/>
      <p:bldP spid="349194" grpId="0" build="p" bldLvl="5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595E5454-6700-4765-B231-119E6D9439C7}" type="slidenum">
              <a:rPr lang="en-US" altLang="nb-NO" sz="1400"/>
              <a:pPr eaLnBrk="1" hangingPunct="1"/>
              <a:t>7</a:t>
            </a:fld>
            <a:endParaRPr lang="en-US" altLang="nb-NO" sz="1400"/>
          </a:p>
        </p:txBody>
      </p:sp>
      <p:sp>
        <p:nvSpPr>
          <p:cNvPr id="53251" name="Rectangle 2"/>
          <p:cNvSpPr>
            <a:spLocks noChangeArrowheads="1"/>
          </p:cNvSpPr>
          <p:nvPr/>
        </p:nvSpPr>
        <p:spPr bwMode="auto">
          <a:xfrm>
            <a:off x="684213" y="763588"/>
            <a:ext cx="7272337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b-NO" altLang="nb-NO" b="1" i="0">
              <a:solidFill>
                <a:srgbClr val="008000"/>
              </a:solidFill>
            </a:endParaRPr>
          </a:p>
        </p:txBody>
      </p:sp>
      <p:sp>
        <p:nvSpPr>
          <p:cNvPr id="353283" name="Rectangle 3"/>
          <p:cNvSpPr>
            <a:spLocks noChangeArrowheads="1"/>
          </p:cNvSpPr>
          <p:nvPr/>
        </p:nvSpPr>
        <p:spPr bwMode="auto">
          <a:xfrm>
            <a:off x="755650" y="1916113"/>
            <a:ext cx="8064500" cy="1512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b-NO" altLang="nb-NO" i="0" dirty="0"/>
              <a:t>Et meningsmålingsinstitutt spør et tilfeldig utvalg på 1000 personer over 18 år hvilket parti de ville stemt på hvis det hadde vært valg</a:t>
            </a:r>
          </a:p>
        </p:txBody>
      </p:sp>
      <p:sp>
        <p:nvSpPr>
          <p:cNvPr id="353284" name="Rectangle 4"/>
          <p:cNvSpPr>
            <a:spLocks noChangeArrowheads="1"/>
          </p:cNvSpPr>
          <p:nvPr/>
        </p:nvSpPr>
        <p:spPr bwMode="auto">
          <a:xfrm>
            <a:off x="755650" y="3646488"/>
            <a:ext cx="7777163" cy="935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b-NO" altLang="nb-NO" i="0"/>
              <a:t>Hva er sannsynligheten for at mellom 300 og 340 av dem ville ha stemt på Arbeiderpartiet? </a:t>
            </a:r>
            <a:endParaRPr lang="nb-NO" altLang="nb-NO" b="1" i="0">
              <a:solidFill>
                <a:srgbClr val="008000"/>
              </a:solidFill>
            </a:endParaRPr>
          </a:p>
        </p:txBody>
      </p:sp>
      <p:sp>
        <p:nvSpPr>
          <p:cNvPr id="353285" name="Rectangle 5"/>
          <p:cNvSpPr>
            <a:spLocks noChangeArrowheads="1"/>
          </p:cNvSpPr>
          <p:nvPr/>
        </p:nvSpPr>
        <p:spPr bwMode="auto">
          <a:xfrm>
            <a:off x="755650" y="682625"/>
            <a:ext cx="8137525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b-NO" altLang="nb-NO" i="0" dirty="0">
                <a:solidFill>
                  <a:srgbClr val="008000"/>
                </a:solidFill>
              </a:rPr>
              <a:t>Eksempel </a:t>
            </a:r>
            <a:r>
              <a:rPr lang="nb-NO" altLang="nb-NO" i="0" dirty="0" smtClean="0">
                <a:solidFill>
                  <a:srgbClr val="008000"/>
                </a:solidFill>
              </a:rPr>
              <a:t>10.3</a:t>
            </a:r>
            <a:r>
              <a:rPr lang="nb-NO" altLang="nb-NO" i="0" dirty="0">
                <a:solidFill>
                  <a:srgbClr val="008000"/>
                </a:solidFill>
              </a:rPr>
              <a:t>:</a:t>
            </a:r>
            <a:r>
              <a:rPr lang="nb-NO" altLang="nb-NO" i="0" dirty="0"/>
              <a:t> Vi tenker oss at Arbeiderpartiet på et tidspunkt har oppslutning av 32.0% av velgerne</a:t>
            </a:r>
            <a:endParaRPr lang="en-US" altLang="nb-NO" i="0" dirty="0"/>
          </a:p>
        </p:txBody>
      </p:sp>
      <p:sp>
        <p:nvSpPr>
          <p:cNvPr id="353297" name="Rectangle 17"/>
          <p:cNvSpPr>
            <a:spLocks noChangeArrowheads="1"/>
          </p:cNvSpPr>
          <p:nvPr/>
        </p:nvSpPr>
        <p:spPr bwMode="auto">
          <a:xfrm>
            <a:off x="755650" y="4797425"/>
            <a:ext cx="7777163" cy="151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b-NO" altLang="nb-NO" i="0"/>
              <a:t>Med andre ord: hva er sannsynligheten for at Arbeiderpartiets oppslutning på menings-målingen vil bli mellom 30.0% og 34.0% ? </a:t>
            </a:r>
            <a:endParaRPr lang="nb-NO" altLang="nb-NO" b="1" i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2587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3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32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32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3283" grpId="0" build="p" bldLvl="5" autoUpdateAnimBg="0"/>
      <p:bldP spid="353284" grpId="0" build="p" bldLvl="5" autoUpdateAnimBg="0"/>
      <p:bldP spid="353285" grpId="0"/>
      <p:bldP spid="353297" grpId="0" build="p" bldLvl="5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4C8623C8-0F0C-4329-9BF1-1C7A1B8CD389}" type="slidenum">
              <a:rPr lang="en-US" altLang="nb-NO" sz="1400"/>
              <a:pPr eaLnBrk="1" hangingPunct="1"/>
              <a:t>8</a:t>
            </a:fld>
            <a:endParaRPr lang="en-US" altLang="nb-NO" sz="1400"/>
          </a:p>
        </p:txBody>
      </p:sp>
      <p:sp>
        <p:nvSpPr>
          <p:cNvPr id="54275" name="Rectangle 2"/>
          <p:cNvSpPr>
            <a:spLocks noChangeArrowheads="1"/>
          </p:cNvSpPr>
          <p:nvPr/>
        </p:nvSpPr>
        <p:spPr bwMode="auto">
          <a:xfrm>
            <a:off x="684213" y="763588"/>
            <a:ext cx="7272337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b-NO" altLang="nb-NO" b="1" i="0">
              <a:solidFill>
                <a:srgbClr val="008000"/>
              </a:solidFill>
            </a:endParaRPr>
          </a:p>
        </p:txBody>
      </p:sp>
      <p:sp>
        <p:nvSpPr>
          <p:cNvPr id="354310" name="Rectangle 6"/>
          <p:cNvSpPr>
            <a:spLocks noChangeArrowheads="1"/>
          </p:cNvSpPr>
          <p:nvPr/>
        </p:nvSpPr>
        <p:spPr bwMode="auto">
          <a:xfrm>
            <a:off x="755650" y="765175"/>
            <a:ext cx="7488238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b-NO" altLang="nb-NO" i="0" dirty="0"/>
              <a:t>La </a:t>
            </a:r>
            <a:r>
              <a:rPr lang="nb-NO" altLang="nb-NO" dirty="0" err="1"/>
              <a:t>X</a:t>
            </a:r>
            <a:r>
              <a:rPr lang="nb-NO" altLang="nb-NO" i="0" dirty="0"/>
              <a:t>  være antallet av de spurte som ville ha stemt på Arbeiderpartiet</a:t>
            </a:r>
            <a:endParaRPr lang="nb-NO" altLang="nb-NO" b="1" i="0" dirty="0">
              <a:solidFill>
                <a:srgbClr val="008000"/>
              </a:solidFill>
            </a:endParaRPr>
          </a:p>
        </p:txBody>
      </p:sp>
      <p:sp>
        <p:nvSpPr>
          <p:cNvPr id="354311" name="Rectangle 7"/>
          <p:cNvSpPr>
            <a:spLocks noChangeArrowheads="1"/>
          </p:cNvSpPr>
          <p:nvPr/>
        </p:nvSpPr>
        <p:spPr bwMode="auto">
          <a:xfrm>
            <a:off x="755650" y="1916113"/>
            <a:ext cx="748823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b-NO" altLang="nb-NO" i="0" dirty="0"/>
              <a:t>Siden det trekkes uten tilbakelegging, er strengt tatt </a:t>
            </a:r>
            <a:r>
              <a:rPr lang="nb-NO" altLang="nb-NO" dirty="0" err="1"/>
              <a:t>X</a:t>
            </a:r>
            <a:r>
              <a:rPr lang="nb-NO" altLang="nb-NO" i="0" dirty="0"/>
              <a:t>  hypergeometrisk fordelt</a:t>
            </a:r>
            <a:endParaRPr lang="nb-NO" altLang="nb-NO" b="1" i="0" dirty="0">
              <a:solidFill>
                <a:srgbClr val="008000"/>
              </a:solidFill>
            </a:endParaRPr>
          </a:p>
        </p:txBody>
      </p:sp>
      <p:sp>
        <p:nvSpPr>
          <p:cNvPr id="354312" name="Rectangle 8"/>
          <p:cNvSpPr>
            <a:spLocks noChangeArrowheads="1"/>
          </p:cNvSpPr>
          <p:nvPr/>
        </p:nvSpPr>
        <p:spPr bwMode="auto">
          <a:xfrm>
            <a:off x="755650" y="3141663"/>
            <a:ext cx="7345363" cy="1655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b-NO" altLang="nb-NO" i="0" dirty="0"/>
              <a:t>Men da antallet som trekkes ut er lite i forhold til antall over 18 år i hele befolkningen, kan vi regne som om </a:t>
            </a:r>
            <a:r>
              <a:rPr lang="nb-NO" altLang="nb-NO" dirty="0" err="1"/>
              <a:t>X</a:t>
            </a:r>
            <a:r>
              <a:rPr lang="nb-NO" altLang="nb-NO" i="0" dirty="0"/>
              <a:t> er binomisk fordelt med </a:t>
            </a:r>
            <a:r>
              <a:rPr lang="nb-NO" altLang="nb-NO" dirty="0"/>
              <a:t>n</a:t>
            </a:r>
            <a:r>
              <a:rPr lang="nb-NO" altLang="nb-NO" i="0" dirty="0"/>
              <a:t> = 1000 og </a:t>
            </a:r>
            <a:r>
              <a:rPr lang="nb-NO" altLang="nb-NO" dirty="0"/>
              <a:t>p</a:t>
            </a:r>
            <a:r>
              <a:rPr lang="nb-NO" altLang="nb-NO" i="0" dirty="0"/>
              <a:t> = 0.32</a:t>
            </a:r>
            <a:endParaRPr lang="nb-NO" altLang="nb-NO" b="1" i="0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9858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43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43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43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4310" grpId="0" build="p" bldLvl="5" autoUpdateAnimBg="0"/>
      <p:bldP spid="354311" grpId="0" build="p" bldLvl="5" autoUpdateAnimBg="0"/>
      <p:bldP spid="354312" grpId="0" build="p" bldLvl="5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6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B3E4ECD-094A-444E-8078-E8A91A2AEB3E}" type="slidenum">
              <a:rPr lang="en-US" altLang="nb-NO" sz="1400"/>
              <a:pPr eaLnBrk="1" hangingPunct="1"/>
              <a:t>9</a:t>
            </a:fld>
            <a:endParaRPr lang="en-US" altLang="nb-NO" sz="1400"/>
          </a:p>
        </p:txBody>
      </p:sp>
      <p:sp>
        <p:nvSpPr>
          <p:cNvPr id="30727" name="Rectangle 2"/>
          <p:cNvSpPr>
            <a:spLocks noChangeArrowheads="1"/>
          </p:cNvSpPr>
          <p:nvPr/>
        </p:nvSpPr>
        <p:spPr bwMode="auto">
          <a:xfrm>
            <a:off x="684213" y="763588"/>
            <a:ext cx="7272337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b-NO" altLang="nb-NO" b="1">
              <a:solidFill>
                <a:srgbClr val="008000"/>
              </a:solidFill>
            </a:endParaRPr>
          </a:p>
        </p:txBody>
      </p:sp>
      <p:sp>
        <p:nvSpPr>
          <p:cNvPr id="355331" name="Rectangle 3"/>
          <p:cNvSpPr>
            <a:spLocks noChangeArrowheads="1"/>
          </p:cNvSpPr>
          <p:nvPr/>
        </p:nvSpPr>
        <p:spPr bwMode="auto">
          <a:xfrm>
            <a:off x="755650" y="765175"/>
            <a:ext cx="7488238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b-NO" altLang="nb-NO" i="0" dirty="0"/>
              <a:t>Nå har vi at</a:t>
            </a:r>
            <a:endParaRPr lang="nb-NO" altLang="nb-NO" b="1" i="0" dirty="0">
              <a:solidFill>
                <a:srgbClr val="008000"/>
              </a:solidFill>
            </a:endParaRPr>
          </a:p>
        </p:txBody>
      </p:sp>
      <p:graphicFrame>
        <p:nvGraphicFramePr>
          <p:cNvPr id="355334" name="Object 6"/>
          <p:cNvGraphicFramePr>
            <a:graphicFrameLocks noGrp="1" noChangeAspect="1"/>
          </p:cNvGraphicFramePr>
          <p:nvPr>
            <p:ph sz="half" idx="1"/>
          </p:nvPr>
        </p:nvGraphicFramePr>
        <p:xfrm>
          <a:off x="1316038" y="1411288"/>
          <a:ext cx="2690812" cy="484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214" name="Equation" r:id="rId3" imgW="1130040" imgH="203040" progId="Equation.DSMT4">
                  <p:embed/>
                </p:oleObj>
              </mc:Choice>
              <mc:Fallback>
                <p:oleObj name="Equation" r:id="rId3" imgW="113004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16038" y="1411288"/>
                        <a:ext cx="2690812" cy="484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5337" name="Object 9"/>
          <p:cNvGraphicFramePr>
            <a:graphicFrameLocks noChangeAspect="1"/>
          </p:cNvGraphicFramePr>
          <p:nvPr/>
        </p:nvGraphicFramePr>
        <p:xfrm>
          <a:off x="1384300" y="1916113"/>
          <a:ext cx="5926138" cy="896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215" name="Equation" r:id="rId5" imgW="2349360" imgH="355320" progId="Equation.DSMT4">
                  <p:embed/>
                </p:oleObj>
              </mc:Choice>
              <mc:Fallback>
                <p:oleObj name="Equation" r:id="rId5" imgW="2349360" imgH="3553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84300" y="1916113"/>
                        <a:ext cx="5926138" cy="896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5338" name="Object 10"/>
          <p:cNvGraphicFramePr>
            <a:graphicFrameLocks noChangeAspect="1"/>
          </p:cNvGraphicFramePr>
          <p:nvPr/>
        </p:nvGraphicFramePr>
        <p:xfrm>
          <a:off x="1446213" y="2924175"/>
          <a:ext cx="3559175" cy="641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216" name="Equation" r:id="rId7" imgW="1409400" imgH="253800" progId="Equation.DSMT4">
                  <p:embed/>
                </p:oleObj>
              </mc:Choice>
              <mc:Fallback>
                <p:oleObj name="Equation" r:id="rId7" imgW="140940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6213" y="2924175"/>
                        <a:ext cx="3559175" cy="641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5340" name="Object 12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564271377"/>
              </p:ext>
            </p:extLst>
          </p:nvPr>
        </p:nvGraphicFramePr>
        <p:xfrm>
          <a:off x="5220072" y="3932238"/>
          <a:ext cx="3725862" cy="2176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217" name="Mtb Graph" r:id="rId9" imgW="4812145" imgH="2811417" progId="MinitabGraph.Document">
                  <p:embed/>
                </p:oleObj>
              </mc:Choice>
              <mc:Fallback>
                <p:oleObj name="Mtb Graph" r:id="rId9" imgW="4812145" imgH="2811417" progId="MinitabGraph.Document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20072" y="3932238"/>
                        <a:ext cx="3725862" cy="2176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5343" name="Rectangle 15"/>
          <p:cNvSpPr>
            <a:spLocks noChangeArrowheads="1"/>
          </p:cNvSpPr>
          <p:nvPr/>
        </p:nvSpPr>
        <p:spPr bwMode="auto">
          <a:xfrm>
            <a:off x="827088" y="3932238"/>
            <a:ext cx="5257800" cy="2305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b-NO" altLang="nb-NO" i="0" dirty="0"/>
              <a:t>Arealet under standard- </a:t>
            </a:r>
            <a:r>
              <a:rPr lang="nb-NO" altLang="nb-NO" i="0" dirty="0" err="1"/>
              <a:t>normalfordeligsfunksjonen</a:t>
            </a:r>
            <a:r>
              <a:rPr lang="nb-NO" altLang="nb-NO" i="0" dirty="0"/>
              <a:t> mellom -1.36 og 1.36 er lik arealet til venstre for 1.36 </a:t>
            </a:r>
            <a:r>
              <a:rPr lang="nb-NO" altLang="nb-NO" i="0" dirty="0" smtClean="0"/>
              <a:t>   minus </a:t>
            </a:r>
            <a:r>
              <a:rPr lang="nb-NO" altLang="nb-NO" i="0" dirty="0"/>
              <a:t>arealet til venstre </a:t>
            </a:r>
            <a:r>
              <a:rPr lang="nb-NO" altLang="nb-NO" i="0" dirty="0" smtClean="0"/>
              <a:t>                 for </a:t>
            </a:r>
            <a:r>
              <a:rPr lang="nb-NO" altLang="nb-NO" i="0" dirty="0"/>
              <a:t>-1.36</a:t>
            </a:r>
            <a:endParaRPr lang="nb-NO" altLang="nb-NO" b="1" i="0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0107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5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53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5331" grpId="0" build="p" bldLvl="5" autoUpdateAnimBg="0"/>
      <p:bldP spid="355343" grpId="0" build="p" bldLvl="5" autoUpdateAnimBg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10036</TotalTime>
  <Words>1071</Words>
  <Application>Microsoft Office PowerPoint</Application>
  <PresentationFormat>On-screen Show (4:3)</PresentationFormat>
  <Paragraphs>110</Paragraphs>
  <Slides>23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23</vt:i4>
      </vt:variant>
    </vt:vector>
  </HeadingPairs>
  <TitlesOfParts>
    <vt:vector size="27" baseType="lpstr">
      <vt:lpstr>Arial</vt:lpstr>
      <vt:lpstr>Default Design</vt:lpstr>
      <vt:lpstr>Equation</vt:lpstr>
      <vt:lpstr>Mtb Graph</vt:lpstr>
      <vt:lpstr>MAT0100V Sannsynlighetsregning og kombinatorikk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Sannsynlighetsregning og statistikk</vt:lpstr>
      <vt:lpstr>Estimering og konfidensintervall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UiO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MA-EVU2 Sannsynlighetsregning med anvendelser i spillteori og statistikk</dc:title>
  <dc:creator>borgan</dc:creator>
  <cp:lastModifiedBy>Ørnulf Borgan</cp:lastModifiedBy>
  <cp:revision>630</cp:revision>
  <cp:lastPrinted>2016-04-20T18:00:22Z</cp:lastPrinted>
  <dcterms:created xsi:type="dcterms:W3CDTF">2003-10-01T16:45:29Z</dcterms:created>
  <dcterms:modified xsi:type="dcterms:W3CDTF">2016-04-23T16:49:49Z</dcterms:modified>
</cp:coreProperties>
</file>