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84" r:id="rId2"/>
    <p:sldId id="425" r:id="rId3"/>
    <p:sldId id="426" r:id="rId4"/>
    <p:sldId id="422" r:id="rId5"/>
    <p:sldId id="423" r:id="rId6"/>
    <p:sldId id="427" r:id="rId7"/>
    <p:sldId id="437" r:id="rId8"/>
    <p:sldId id="368" r:id="rId9"/>
    <p:sldId id="369" r:id="rId10"/>
    <p:sldId id="371" r:id="rId11"/>
    <p:sldId id="408" r:id="rId12"/>
    <p:sldId id="386" r:id="rId13"/>
    <p:sldId id="374" r:id="rId14"/>
    <p:sldId id="375" r:id="rId15"/>
    <p:sldId id="389" r:id="rId16"/>
    <p:sldId id="409" r:id="rId17"/>
    <p:sldId id="377" r:id="rId18"/>
    <p:sldId id="381" r:id="rId19"/>
    <p:sldId id="379" r:id="rId20"/>
    <p:sldId id="380" r:id="rId21"/>
    <p:sldId id="382" r:id="rId22"/>
    <p:sldId id="392" r:id="rId23"/>
    <p:sldId id="411" r:id="rId2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969696"/>
    <a:srgbClr val="CC6600"/>
    <a:srgbClr val="00CC66"/>
    <a:srgbClr val="5F5F5F"/>
    <a:srgbClr val="333333"/>
    <a:srgbClr val="008000"/>
    <a:srgbClr val="CC0000"/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4" autoAdjust="0"/>
    <p:restoredTop sz="94660"/>
  </p:normalViewPr>
  <p:slideViewPr>
    <p:cSldViewPr>
      <p:cViewPr varScale="1">
        <p:scale>
          <a:sx n="87" d="100"/>
          <a:sy n="87" d="100"/>
        </p:scale>
        <p:origin x="1326" y="90"/>
      </p:cViewPr>
      <p:guideLst>
        <p:guide orient="horz" pos="225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i="0"/>
            </a:lvl1pPr>
          </a:lstStyle>
          <a:p>
            <a:fld id="{E71988B1-6F3B-47CC-9218-14BA89A43017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2240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i="0"/>
            </a:lvl1pPr>
          </a:lstStyle>
          <a:p>
            <a:fld id="{E34C4848-3F95-4748-A52E-B905EFF4A00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95486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C4848-3F95-4748-A52E-B905EFF4A00D}" type="slidenum">
              <a:rPr lang="en-US" altLang="nb-NO" smtClean="0"/>
              <a:pPr/>
              <a:t>23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85794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9C571-34D8-4767-8EFC-866DE620F510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9529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5F017-A567-45B1-90DE-682E5DD64A9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2050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A6C05-E6E8-468D-9819-DAE722D251B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69091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980E8-E569-4869-B984-10028D77292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39308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A12C8-1F33-4A03-BD99-3CB0A17A03F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878690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F8D1B-6A85-47B6-8C7C-AD7C5A24B84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75641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A7E01-AEF2-4F30-ACBD-E3C9573D95C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0938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07174-6011-4D5B-A475-622DAA20BE1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87686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B5C55-4AE9-4CD8-91D1-216DE941861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6093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FBCA9-3B42-4BDE-8285-427CD76473D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3241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FED9A-7E58-46AA-B569-B35E02DA7E1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6994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84232-6B0B-4CB7-908D-DC1004E9369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2854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8A933-BD3B-48CB-A8CE-AF89DC446FC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3068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16301-091A-4F4A-9032-15EFE1FDF72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84857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AD9E1-0C40-42B7-8698-6E28DE6571C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2382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0578DF33-F810-4931-B238-468A50404115}" type="slidenum">
              <a:rPr lang="en-US" altLang="nb-NO"/>
              <a:pPr/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100.png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6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41.bin"/><Relationship Id="rId18" Type="http://schemas.openxmlformats.org/officeDocument/2006/relationships/oleObject" Target="../embeddings/oleObject44.bin"/><Relationship Id="rId3" Type="http://schemas.openxmlformats.org/officeDocument/2006/relationships/oleObject" Target="../embeddings/oleObject36.bin"/><Relationship Id="rId21" Type="http://schemas.openxmlformats.org/officeDocument/2006/relationships/image" Target="../media/image61.wmf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57.wmf"/><Relationship Id="rId17" Type="http://schemas.openxmlformats.org/officeDocument/2006/relationships/image" Target="../media/image59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43.bin"/><Relationship Id="rId20" Type="http://schemas.openxmlformats.org/officeDocument/2006/relationships/oleObject" Target="../embeddings/oleObject45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image" Target="../media/image58.wmf"/><Relationship Id="rId10" Type="http://schemas.openxmlformats.org/officeDocument/2006/relationships/image" Target="../media/image56.wmf"/><Relationship Id="rId19" Type="http://schemas.openxmlformats.org/officeDocument/2006/relationships/image" Target="../media/image60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39.bin"/><Relationship Id="rId14" Type="http://schemas.openxmlformats.org/officeDocument/2006/relationships/oleObject" Target="../embeddings/oleObject4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65.wmf"/><Relationship Id="rId5" Type="http://schemas.openxmlformats.org/officeDocument/2006/relationships/image" Target="../media/image390.png"/><Relationship Id="rId10" Type="http://schemas.openxmlformats.org/officeDocument/2006/relationships/oleObject" Target="../embeddings/oleObject48.bin"/><Relationship Id="rId4" Type="http://schemas.openxmlformats.org/officeDocument/2006/relationships/image" Target="../media/image66.jpeg"/><Relationship Id="rId9" Type="http://schemas.openxmlformats.org/officeDocument/2006/relationships/image" Target="../media/image6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4.bin"/><Relationship Id="rId7" Type="http://schemas.openxmlformats.org/officeDocument/2006/relationships/image" Target="../media/image15.wmf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7.wmf"/><Relationship Id="rId5" Type="http://schemas.openxmlformats.org/officeDocument/2006/relationships/image" Target="../media/image18.jpeg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14.wmf"/><Relationship Id="rId9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21" Type="http://schemas.openxmlformats.org/officeDocument/2006/relationships/image" Target="../media/image26.wmf"/><Relationship Id="rId7" Type="http://schemas.openxmlformats.org/officeDocument/2006/relationships/image" Target="../media/image29.jpeg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jpeg"/><Relationship Id="rId11" Type="http://schemas.openxmlformats.org/officeDocument/2006/relationships/image" Target="../media/image21.wmf"/><Relationship Id="rId5" Type="http://schemas.openxmlformats.org/officeDocument/2006/relationships/image" Target="../media/image27.jpeg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5.wmf"/><Relationship Id="rId4" Type="http://schemas.openxmlformats.org/officeDocument/2006/relationships/image" Target="../media/image20.wmf"/><Relationship Id="rId9" Type="http://schemas.openxmlformats.org/officeDocument/2006/relationships/image" Target="../media/image31.png"/><Relationship Id="rId14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5.bin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39.png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11" Type="http://schemas.openxmlformats.org/officeDocument/2006/relationships/image" Target="../media/image28.jpeg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36.wmf"/><Relationship Id="rId10" Type="http://schemas.openxmlformats.org/officeDocument/2006/relationships/image" Target="../media/image27.jpeg"/><Relationship Id="rId4" Type="http://schemas.openxmlformats.org/officeDocument/2006/relationships/image" Target="../media/image33.wmf"/><Relationship Id="rId9" Type="http://schemas.openxmlformats.org/officeDocument/2006/relationships/image" Target="../media/image37.png"/><Relationship Id="rId14" Type="http://schemas.openxmlformats.org/officeDocument/2006/relationships/oleObject" Target="../embeddings/oleObject2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5688" y="381000"/>
            <a:ext cx="7200900" cy="2160588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nb-NO" altLang="nb-NO" sz="3600" b="1" smtClean="0">
                <a:solidFill>
                  <a:srgbClr val="000099"/>
                </a:solidFill>
              </a:rPr>
              <a:t>MAT0100V</a:t>
            </a:r>
            <a:br>
              <a:rPr lang="nb-NO" altLang="nb-NO" sz="3600" b="1" smtClean="0">
                <a:solidFill>
                  <a:srgbClr val="000099"/>
                </a:solidFill>
              </a:rPr>
            </a:br>
            <a:r>
              <a:rPr lang="nb-NO" altLang="nb-NO" sz="3200" b="1" smtClean="0">
                <a:solidFill>
                  <a:srgbClr val="000099"/>
                </a:solidFill>
              </a:rPr>
              <a:t>Sannsynlighetsregning og kombinatorikk</a:t>
            </a:r>
            <a:endParaRPr lang="en-GB" altLang="nb-NO" sz="3200" b="1" smtClean="0">
              <a:solidFill>
                <a:srgbClr val="000099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57192"/>
            <a:ext cx="6400800" cy="1152525"/>
          </a:xfrm>
        </p:spPr>
        <p:txBody>
          <a:bodyPr/>
          <a:lstStyle/>
          <a:p>
            <a:pPr eaLnBrk="1" hangingPunct="1"/>
            <a:r>
              <a:rPr lang="nb-NO" altLang="nb-NO" sz="2000" dirty="0" smtClean="0"/>
              <a:t>Ørnulf Borgan</a:t>
            </a:r>
          </a:p>
          <a:p>
            <a:pPr eaLnBrk="1" hangingPunct="1"/>
            <a:r>
              <a:rPr lang="nb-NO" altLang="nb-NO" sz="2000" dirty="0" smtClean="0"/>
              <a:t>Matematisk institutt</a:t>
            </a:r>
          </a:p>
          <a:p>
            <a:pPr eaLnBrk="1" hangingPunct="1"/>
            <a:r>
              <a:rPr lang="nb-NO" altLang="nb-NO" sz="2000" dirty="0" smtClean="0"/>
              <a:t>Universitetet i Oslo</a:t>
            </a:r>
          </a:p>
          <a:p>
            <a:pPr eaLnBrk="1" hangingPunct="1"/>
            <a:endParaRPr lang="nb-NO" altLang="nb-NO" dirty="0" smtClean="0"/>
          </a:p>
          <a:p>
            <a:pPr eaLnBrk="1" hangingPunct="1"/>
            <a:endParaRPr lang="en-GB" altLang="nb-NO" dirty="0" smtClean="0"/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539552" y="2924944"/>
            <a:ext cx="849694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800" b="1" i="0" dirty="0" smtClean="0">
                <a:solidFill>
                  <a:srgbClr val="CC0000"/>
                </a:solidFill>
              </a:rPr>
              <a:t>Uordnet utvalg uten tilbakelegging (repetisjon)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800" b="1" i="0" dirty="0" smtClean="0">
                <a:solidFill>
                  <a:srgbClr val="CC0000"/>
                </a:solidFill>
              </a:rPr>
              <a:t>Tilfeldige variabler og sannsynlighetsfordelinger</a:t>
            </a:r>
            <a:endParaRPr lang="nb-NO" altLang="nb-NO" sz="2800" b="1" i="0" dirty="0">
              <a:solidFill>
                <a:srgbClr val="CC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800" b="1" i="0" dirty="0" err="1" smtClean="0">
                <a:solidFill>
                  <a:srgbClr val="CC0000"/>
                </a:solidFill>
              </a:rPr>
              <a:t>Hypergeometrisk</a:t>
            </a:r>
            <a:r>
              <a:rPr lang="nb-NO" altLang="nb-NO" sz="2800" b="1" i="0" dirty="0" smtClean="0">
                <a:solidFill>
                  <a:srgbClr val="CC0000"/>
                </a:solidFill>
              </a:rPr>
              <a:t> fordeling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800" b="1" i="0" dirty="0" smtClean="0">
                <a:solidFill>
                  <a:srgbClr val="CC0000"/>
                </a:solidFill>
              </a:rPr>
              <a:t>Binomisk fordeling</a:t>
            </a:r>
            <a:endParaRPr lang="nb-NO" altLang="nb-NO" sz="2800" b="1" i="0" dirty="0">
              <a:solidFill>
                <a:srgbClr val="CC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C571-34D8-4767-8EFC-866DE620F510}" type="slidenum">
              <a:rPr lang="en-US" altLang="nb-NO" smtClean="0"/>
              <a:pPr/>
              <a:t>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30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611188" y="5959475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pic>
        <p:nvPicPr>
          <p:cNvPr id="279562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22" y="1124744"/>
            <a:ext cx="8286750" cy="1287462"/>
          </a:xfrm>
          <a:noFill/>
        </p:spPr>
      </p:pic>
      <p:sp>
        <p:nvSpPr>
          <p:cNvPr id="279563" name="Rectangle 11"/>
          <p:cNvSpPr>
            <a:spLocks noChangeArrowheads="1"/>
          </p:cNvSpPr>
          <p:nvPr/>
        </p:nvSpPr>
        <p:spPr bwMode="auto">
          <a:xfrm>
            <a:off x="684213" y="2564904"/>
            <a:ext cx="799147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Tabellen gir</a:t>
            </a:r>
            <a:r>
              <a:rPr lang="nb-NO" altLang="nb-NO" sz="2800" dirty="0">
                <a:solidFill>
                  <a:srgbClr val="CC0000"/>
                </a:solidFill>
              </a:rPr>
              <a:t> sannsynlighetsfordelingen</a:t>
            </a:r>
            <a:r>
              <a:rPr lang="nb-NO" altLang="nb-NO" sz="2800" i="0" dirty="0"/>
              <a:t> til </a:t>
            </a:r>
            <a:r>
              <a:rPr lang="nb-NO" altLang="nb-NO" sz="2800" dirty="0" err="1"/>
              <a:t>X</a:t>
            </a:r>
            <a:endParaRPr lang="nb-NO" altLang="nb-NO" sz="2800" dirty="0"/>
          </a:p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Summen av sannsynlighetene i tabellen er lik én </a:t>
            </a:r>
            <a:endParaRPr lang="en-US" altLang="nb-NO" sz="2800" i="0" dirty="0"/>
          </a:p>
        </p:txBody>
      </p:sp>
      <p:sp>
        <p:nvSpPr>
          <p:cNvPr id="279564" name="Rectangle 12"/>
          <p:cNvSpPr>
            <a:spLocks noChangeArrowheads="1"/>
          </p:cNvSpPr>
          <p:nvPr/>
        </p:nvSpPr>
        <p:spPr bwMode="auto">
          <a:xfrm>
            <a:off x="682625" y="476672"/>
            <a:ext cx="7777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Vi får tabellen:</a:t>
            </a:r>
            <a:endParaRPr lang="en-US" altLang="nb-NO" sz="2800" i="0" dirty="0"/>
          </a:p>
        </p:txBody>
      </p:sp>
      <p:sp>
        <p:nvSpPr>
          <p:cNvPr id="279565" name="Rectangle 13"/>
          <p:cNvSpPr>
            <a:spLocks noChangeArrowheads="1"/>
          </p:cNvSpPr>
          <p:nvPr/>
        </p:nvSpPr>
        <p:spPr bwMode="auto">
          <a:xfrm>
            <a:off x="827088" y="4437112"/>
            <a:ext cx="30241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Vi kan vise sannsynlighets-fordelingen med et </a:t>
            </a:r>
            <a:r>
              <a:rPr lang="nb-NO" altLang="nb-NO" sz="2800" i="0" dirty="0" smtClean="0"/>
              <a:t>stolpediagram</a:t>
            </a:r>
            <a:endParaRPr lang="en-US" altLang="nb-NO" sz="2800" i="0" dirty="0"/>
          </a:p>
        </p:txBody>
      </p:sp>
      <p:pic>
        <p:nvPicPr>
          <p:cNvPr id="279569" name="Picture 17" descr="toterning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4995069" y="3491707"/>
            <a:ext cx="2681287" cy="3384550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7E01-AEF2-4F30-ACBD-E3C9573D95C3}" type="slidenum">
              <a:rPr lang="en-US" altLang="nb-NO" smtClean="0"/>
              <a:pPr/>
              <a:t>10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63" grpId="0" build="p"/>
      <p:bldP spid="27956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512" y="197768"/>
            <a:ext cx="627538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3600" b="1" i="0" kern="0" dirty="0" err="1" smtClean="0">
                <a:solidFill>
                  <a:schemeClr val="accent2"/>
                </a:solidFill>
              </a:rPr>
              <a:t>Hypergeometrisk</a:t>
            </a:r>
            <a:r>
              <a:rPr lang="nb-NO" altLang="nb-NO" sz="3600" b="1" i="0" kern="0" dirty="0" smtClean="0">
                <a:solidFill>
                  <a:schemeClr val="accent2"/>
                </a:solidFill>
              </a:rPr>
              <a:t> fordeling</a:t>
            </a:r>
            <a:endParaRPr lang="nb-NO" altLang="nb-NO" sz="3600" i="0" kern="0" dirty="0" smtClean="0">
              <a:solidFill>
                <a:schemeClr val="accent2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238" y="980728"/>
            <a:ext cx="7777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7.1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I en kartong er det 12 sikringer</a:t>
            </a:r>
            <a:endParaRPr lang="en-US" altLang="nb-NO" sz="2800" i="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95536" y="1628800"/>
            <a:ext cx="871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800" i="0" dirty="0" smtClean="0"/>
              <a:t>Fire av dem er defekte, resten er i orden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7544" y="2276872"/>
            <a:ext cx="871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800" i="0" dirty="0" smtClean="0"/>
              <a:t>Vi </a:t>
            </a:r>
            <a:r>
              <a:rPr lang="nb-NO" altLang="nb-NO" sz="2800" i="0" dirty="0"/>
              <a:t>trekker tilfeldig tre </a:t>
            </a:r>
            <a:r>
              <a:rPr lang="nb-NO" altLang="nb-NO" sz="2800" i="0" dirty="0" smtClean="0"/>
              <a:t>sikringer</a:t>
            </a:r>
            <a:endParaRPr lang="nb-NO" altLang="nb-NO" sz="2800" i="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67544" y="2924944"/>
            <a:ext cx="871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800" dirty="0" err="1" smtClean="0"/>
              <a:t>X</a:t>
            </a:r>
            <a:r>
              <a:rPr lang="nb-NO" altLang="nb-NO" sz="2800" i="0" dirty="0" smtClean="0"/>
              <a:t> </a:t>
            </a:r>
            <a:r>
              <a:rPr lang="nb-NO" altLang="nb-NO" sz="2800" i="0" dirty="0"/>
              <a:t>= </a:t>
            </a:r>
            <a:r>
              <a:rPr lang="nb-NO" altLang="nb-NO" sz="2800" i="0" dirty="0" smtClean="0"/>
              <a:t>«antall </a:t>
            </a:r>
            <a:r>
              <a:rPr lang="nb-NO" altLang="nb-NO" sz="2800" i="0" dirty="0"/>
              <a:t>defekte sikringer vi </a:t>
            </a:r>
            <a:r>
              <a:rPr lang="nb-NO" altLang="nb-NO" sz="2800" i="0" dirty="0" smtClean="0"/>
              <a:t>trekker»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7544" y="3573016"/>
            <a:ext cx="871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800" i="0" dirty="0" smtClean="0"/>
              <a:t>Vi </a:t>
            </a:r>
            <a:r>
              <a:rPr lang="nb-NO" altLang="nb-NO" sz="2800" i="0" dirty="0"/>
              <a:t>vil finne </a:t>
            </a:r>
            <a:r>
              <a:rPr lang="nb-NO" altLang="nb-NO" sz="2800" dirty="0"/>
              <a:t>P</a:t>
            </a:r>
            <a:r>
              <a:rPr lang="nb-NO" altLang="nb-NO" sz="2800" i="0" dirty="0"/>
              <a:t>(</a:t>
            </a:r>
            <a:r>
              <a:rPr lang="nb-NO" altLang="nb-NO" sz="2800" dirty="0" err="1"/>
              <a:t>X</a:t>
            </a:r>
            <a:r>
              <a:rPr lang="nb-NO" altLang="nb-NO" sz="2800" i="0" dirty="0"/>
              <a:t> = </a:t>
            </a:r>
            <a:r>
              <a:rPr lang="nb-NO" altLang="nb-NO" sz="2800" dirty="0" smtClean="0"/>
              <a:t>k</a:t>
            </a:r>
            <a:r>
              <a:rPr lang="nb-NO" altLang="nb-NO" sz="2800" i="0" dirty="0" smtClean="0"/>
              <a:t>)</a:t>
            </a:r>
            <a:endParaRPr lang="nb-NO" altLang="nb-NO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67544" y="4149080"/>
                <a:ext cx="8712968" cy="810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</a:pPr>
                <a:r>
                  <a:rPr lang="nb-NO" altLang="nb-NO" sz="2800" i="0" dirty="0" smtClean="0"/>
                  <a:t>Antall </a:t>
                </a:r>
                <a:r>
                  <a:rPr lang="nb-NO" altLang="nb-NO" sz="2800" i="0" dirty="0"/>
                  <a:t>mulige </a:t>
                </a:r>
                <a:r>
                  <a:rPr lang="nb-NO" altLang="nb-NO" sz="2800" i="0" dirty="0" smtClean="0"/>
                  <a:t>utvalg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altLang="nb-NO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b-NO" altLang="nb-NO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altLang="nb-NO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altLang="nb-NO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nb-NO" altLang="nb-NO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nb-NO" altLang="nb-NO" sz="2800" i="0" dirty="0" smtClean="0"/>
              </a:p>
            </p:txBody>
          </p:sp>
        </mc:Choice>
        <mc:Fallback xmlns="">
          <p:sp>
            <p:nvSpPr>
              <p:cNvPr id="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4149080"/>
                <a:ext cx="8712968" cy="810799"/>
              </a:xfrm>
              <a:prstGeom prst="rect">
                <a:avLst/>
              </a:prstGeom>
              <a:blipFill rotWithShape="0">
                <a:blip r:embed="rId2"/>
                <a:stretch>
                  <a:fillRect l="-1470" b="-15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467544" y="4941168"/>
                <a:ext cx="8712968" cy="809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</a:pPr>
                <a:r>
                  <a:rPr lang="nb-NO" altLang="nb-NO" sz="2800" i="0" dirty="0" smtClean="0"/>
                  <a:t>Vi </a:t>
                </a:r>
                <a:r>
                  <a:rPr lang="nb-NO" altLang="nb-NO" sz="2800" i="0" dirty="0"/>
                  <a:t>kan trekke </a:t>
                </a:r>
                <a:r>
                  <a:rPr lang="nb-NO" altLang="nb-NO" sz="2800" dirty="0"/>
                  <a:t>k</a:t>
                </a:r>
                <a:r>
                  <a:rPr lang="nb-NO" altLang="nb-NO" sz="2800" i="0" dirty="0"/>
                  <a:t> defekte på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altLang="nb-NO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b-NO" altLang="nb-NO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altLang="nb-NO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nb-NO" altLang="nb-NO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altLang="nb-NO" sz="2800" i="0" dirty="0"/>
                  <a:t>  </a:t>
                </a:r>
                <a:r>
                  <a:rPr lang="nb-NO" altLang="nb-NO" sz="2800" i="0" dirty="0" smtClean="0"/>
                  <a:t>måter </a:t>
                </a:r>
              </a:p>
            </p:txBody>
          </p:sp>
        </mc:Choice>
        <mc:Fallback xmlns="">
          <p:sp>
            <p:nvSpPr>
              <p:cNvPr id="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4941168"/>
                <a:ext cx="8712968" cy="809261"/>
              </a:xfrm>
              <a:prstGeom prst="rect">
                <a:avLst/>
              </a:prstGeom>
              <a:blipFill rotWithShape="0">
                <a:blip r:embed="rId3"/>
                <a:stretch>
                  <a:fillRect l="-1470" b="-2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467544" y="5805264"/>
                <a:ext cx="8712968" cy="810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</a:pPr>
                <a:r>
                  <a:rPr lang="nb-NO" altLang="nb-NO" sz="2800" i="0" dirty="0" smtClean="0"/>
                  <a:t>Vi </a:t>
                </a:r>
                <a:r>
                  <a:rPr lang="nb-NO" altLang="nb-NO" sz="2800" i="0" dirty="0"/>
                  <a:t>kan trekker 3 – </a:t>
                </a:r>
                <a:r>
                  <a:rPr lang="nb-NO" altLang="nb-NO" sz="2800" dirty="0"/>
                  <a:t>k</a:t>
                </a:r>
                <a:r>
                  <a:rPr lang="nb-NO" altLang="nb-NO" sz="2800" i="0" dirty="0"/>
                  <a:t> som er i orden på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altLang="nb-NO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b-NO" altLang="nb-NO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altLang="nb-NO" sz="28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nb-NO" altLang="nb-NO" sz="2800"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  <m:r>
                                <a:rPr lang="nb-NO" altLang="nb-NO" sz="280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altLang="nb-NO" sz="2800" i="0" dirty="0"/>
                  <a:t>  </a:t>
                </a:r>
                <a:r>
                  <a:rPr lang="nb-NO" altLang="nb-NO" sz="2800" i="0" dirty="0" smtClean="0"/>
                  <a:t>måter </a:t>
                </a:r>
                <a:endParaRPr lang="en-US" altLang="nb-NO" sz="2800" i="0" dirty="0"/>
              </a:p>
            </p:txBody>
          </p:sp>
        </mc:Choice>
        <mc:Fallback xmlns="">
          <p:sp>
            <p:nvSpPr>
              <p:cNvPr id="1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5805264"/>
                <a:ext cx="8712968" cy="810799"/>
              </a:xfrm>
              <a:prstGeom prst="rect">
                <a:avLst/>
              </a:prstGeom>
              <a:blipFill rotWithShape="0">
                <a:blip r:embed="rId4"/>
                <a:stretch>
                  <a:fillRect l="-1470" r="-980" b="-15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61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755650" y="476250"/>
                <a:ext cx="7704782" cy="1241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80000"/>
                  </a:spcBef>
                </a:pPr>
                <a:r>
                  <a:rPr lang="nb-NO" altLang="nb-NO" sz="2800" i="0" dirty="0" smtClean="0"/>
                  <a:t>Antall gunstige utvalg for </a:t>
                </a:r>
                <a:r>
                  <a:rPr lang="nb-NO" altLang="nb-NO" sz="2800" dirty="0"/>
                  <a:t>k</a:t>
                </a:r>
                <a:r>
                  <a:rPr lang="nb-NO" altLang="nb-NO" sz="2800" i="0" dirty="0"/>
                  <a:t> defekte </a:t>
                </a:r>
                <a:r>
                  <a:rPr lang="nb-NO" altLang="nb-NO" sz="2800" i="0" dirty="0" smtClean="0"/>
                  <a:t>                       (</a:t>
                </a:r>
                <a:r>
                  <a:rPr lang="nb-NO" altLang="nb-NO" sz="2800" i="0" dirty="0"/>
                  <a:t>og 3 – </a:t>
                </a:r>
                <a:r>
                  <a:rPr lang="nb-NO" altLang="nb-NO" sz="2800" dirty="0"/>
                  <a:t>k </a:t>
                </a:r>
                <a:r>
                  <a:rPr lang="nb-NO" altLang="nb-NO" sz="2800" i="0" dirty="0" smtClean="0"/>
                  <a:t>som </a:t>
                </a:r>
                <a:r>
                  <a:rPr lang="nb-NO" altLang="nb-NO" sz="2800" i="0" dirty="0"/>
                  <a:t>er i orden) </a:t>
                </a:r>
                <a:r>
                  <a:rPr lang="nb-NO" altLang="nb-NO" sz="2800" i="0" dirty="0" smtClean="0"/>
                  <a:t> er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altLang="nb-NO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b-NO" altLang="nb-NO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altLang="nb-NO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nb-NO" altLang="nb-NO" sz="280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r>
                      <a:rPr lang="nb-NO" altLang="nb-NO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nb-NO" altLang="nb-NO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b-NO" altLang="nb-NO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altLang="nb-NO" sz="28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nb-NO" altLang="nb-NO" sz="2800"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  <m:r>
                                <a:rPr lang="nb-NO" altLang="nb-NO" sz="280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nb-NO" sz="2800" i="0" dirty="0"/>
              </a:p>
            </p:txBody>
          </p:sp>
        </mc:Choice>
        <mc:Fallback xmlns="">
          <p:sp>
            <p:nvSpPr>
              <p:cNvPr id="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650" y="476250"/>
                <a:ext cx="7704782" cy="1241687"/>
              </a:xfrm>
              <a:prstGeom prst="rect">
                <a:avLst/>
              </a:prstGeom>
              <a:blipFill rotWithShape="0">
                <a:blip r:embed="rId3"/>
                <a:stretch>
                  <a:fillRect l="-1661" t="-4902" b="-4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5"/>
              <p:cNvSpPr>
                <a:spLocks noChangeArrowheads="1"/>
              </p:cNvSpPr>
              <p:nvPr/>
            </p:nvSpPr>
            <p:spPr bwMode="auto">
              <a:xfrm>
                <a:off x="755576" y="2096786"/>
                <a:ext cx="5545137" cy="198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ts val="1800"/>
                  </a:spcBef>
                </a:pPr>
                <a:r>
                  <a:rPr lang="nb-NO" altLang="nb-NO" sz="2800" i="0" dirty="0" smtClean="0"/>
                  <a:t>Sannsynlighetsfordelingen </a:t>
                </a:r>
                <a:r>
                  <a:rPr lang="nb-NO" altLang="nb-NO" sz="2800" i="0" dirty="0"/>
                  <a:t>til </a:t>
                </a:r>
                <a:r>
                  <a:rPr lang="nb-NO" altLang="nb-NO" sz="2800" dirty="0" err="1" smtClean="0"/>
                  <a:t>X</a:t>
                </a:r>
                <a:endParaRPr lang="nb-NO" altLang="nb-NO" sz="2800" dirty="0" smtClean="0"/>
              </a:p>
              <a:p>
                <a:pPr eaLnBrk="1" hangingPunct="1">
                  <a:spcBef>
                    <a:spcPts val="1800"/>
                  </a:spcBef>
                </a:pPr>
                <a:r>
                  <a:rPr lang="nb-NO" altLang="nb-NO" sz="2800" dirty="0" smtClean="0"/>
                  <a:t>  </a:t>
                </a:r>
                <a14:m>
                  <m:oMath xmlns:m="http://schemas.openxmlformats.org/officeDocument/2006/math">
                    <m:r>
                      <a:rPr lang="nb-NO" altLang="nb-NO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nb-NO" altLang="nb-NO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alt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alt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altLang="nb-NO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alt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nb-NO" altLang="nb-NO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altLang="nb-NO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nb-NO" alt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b-NO" altLang="nb-NO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altLang="nb-NO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b-NO" altLang="nb-NO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nb-NO" altLang="nb-NO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nb-NO" alt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b-NO" altLang="nb-NO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altLang="nb-NO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b-NO" altLang="nb-NO">
                                      <a:latin typeface="Cambria Math" panose="02040503050406030204" pitchFamily="18" charset="0"/>
                                    </a:rPr>
                                    <m:t>3−</m:t>
                                  </m:r>
                                  <m:r>
                                    <a:rPr lang="nb-NO" altLang="nb-NO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lang="nb-NO" alt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b-NO" altLang="nb-NO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</m:oMath>
                </a14:m>
                <a:endParaRPr lang="en-US" altLang="nb-NO" i="0" dirty="0"/>
              </a:p>
            </p:txBody>
          </p:sp>
        </mc:Choice>
        <mc:Fallback xmlns="">
          <p:sp>
            <p:nvSpPr>
              <p:cNvPr id="7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2096786"/>
                <a:ext cx="5545137" cy="1980286"/>
              </a:xfrm>
              <a:prstGeom prst="rect">
                <a:avLst/>
              </a:prstGeom>
              <a:blipFill rotWithShape="0">
                <a:blip r:embed="rId4"/>
                <a:stretch>
                  <a:fillRect l="-2308" t="-33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827088" y="4365104"/>
            <a:ext cx="5545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/>
              <a:t>Sannsynlighetsfordelingen gir</a:t>
            </a:r>
            <a:endParaRPr lang="en-US" altLang="nb-NO" sz="2800" i="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285409"/>
              </p:ext>
            </p:extLst>
          </p:nvPr>
        </p:nvGraphicFramePr>
        <p:xfrm>
          <a:off x="1209675" y="5129213"/>
          <a:ext cx="282575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2" name="Equation" r:id="rId5" imgW="1079280" imgH="203040" progId="Equation.DSMT4">
                  <p:embed/>
                </p:oleObj>
              </mc:Choice>
              <mc:Fallback>
                <p:oleObj name="Equation" r:id="rId5" imgW="1079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5129213"/>
                        <a:ext cx="282575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788930"/>
              </p:ext>
            </p:extLst>
          </p:nvPr>
        </p:nvGraphicFramePr>
        <p:xfrm>
          <a:off x="4635500" y="5129213"/>
          <a:ext cx="2757488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3" name="Equation" r:id="rId7" imgW="1054080" imgH="203040" progId="Equation.DSMT4">
                  <p:embed/>
                </p:oleObj>
              </mc:Choice>
              <mc:Fallback>
                <p:oleObj name="Equation" r:id="rId7" imgW="1054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5129213"/>
                        <a:ext cx="2757488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346175"/>
              </p:ext>
            </p:extLst>
          </p:nvPr>
        </p:nvGraphicFramePr>
        <p:xfrm>
          <a:off x="1209675" y="5921375"/>
          <a:ext cx="282575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4" name="Equation" r:id="rId9" imgW="1079280" imgH="203040" progId="Equation.DSMT4">
                  <p:embed/>
                </p:oleObj>
              </mc:Choice>
              <mc:Fallback>
                <p:oleObj name="Equation" r:id="rId9" imgW="1079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5921375"/>
                        <a:ext cx="282575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28153"/>
              </p:ext>
            </p:extLst>
          </p:nvPr>
        </p:nvGraphicFramePr>
        <p:xfrm>
          <a:off x="4602163" y="5921375"/>
          <a:ext cx="282575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5" name="Equation" r:id="rId11" imgW="1079280" imgH="203040" progId="Equation.DSMT4">
                  <p:embed/>
                </p:oleObj>
              </mc:Choice>
              <mc:Fallback>
                <p:oleObj name="Equation" r:id="rId11" imgW="1079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63" y="5921375"/>
                        <a:ext cx="282575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12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7798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72" y="125760"/>
            <a:ext cx="8229600" cy="1143000"/>
          </a:xfrm>
        </p:spPr>
        <p:txBody>
          <a:bodyPr/>
          <a:lstStyle/>
          <a:p>
            <a:pPr algn="l" eaLnBrk="1" hangingPunct="1"/>
            <a:r>
              <a:rPr lang="nb-NO" altLang="nb-NO" sz="3200" dirty="0" smtClean="0"/>
              <a:t>Generelt har vi følgende situasjon:</a:t>
            </a:r>
            <a:endParaRPr lang="en-US" altLang="nb-NO" sz="3200" dirty="0" smtClean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8147248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nb-NO" altLang="nb-NO" sz="2800" dirty="0" smtClean="0"/>
              <a:t>Vi har en mengde med </a:t>
            </a:r>
            <a:r>
              <a:rPr lang="nb-NO" altLang="nb-NO" sz="2800" i="1" dirty="0" smtClean="0"/>
              <a:t>N</a:t>
            </a:r>
            <a:r>
              <a:rPr lang="nb-NO" altLang="nb-NO" sz="2800" dirty="0" smtClean="0"/>
              <a:t> elementer</a:t>
            </a:r>
          </a:p>
          <a:p>
            <a:pPr marL="0" indent="0" eaLnBrk="1" hangingPunct="1">
              <a:lnSpc>
                <a:spcPct val="110000"/>
              </a:lnSpc>
              <a:spcBef>
                <a:spcPts val="400"/>
              </a:spcBef>
              <a:buNone/>
            </a:pPr>
            <a:r>
              <a:rPr lang="nb-NO" altLang="nb-NO" sz="2400" dirty="0" smtClean="0"/>
              <a:t>    </a:t>
            </a:r>
            <a:r>
              <a:rPr lang="nb-NO" altLang="nb-NO" sz="2400" dirty="0" smtClean="0">
                <a:solidFill>
                  <a:srgbClr val="5F5F5F"/>
                </a:solidFill>
              </a:rPr>
              <a:t>(I eksempel 7.1 er dette mengden av de 12 sikringene)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nb-NO" altLang="nb-NO" sz="2800" dirty="0" smtClean="0"/>
              <a:t>Elementene i mengden kan deles inn i to delmengder  </a:t>
            </a:r>
            <a:r>
              <a:rPr lang="nb-NO" altLang="nb-NO" sz="2800" i="1" dirty="0" smtClean="0"/>
              <a:t>D</a:t>
            </a:r>
            <a:r>
              <a:rPr lang="nb-NO" altLang="nb-NO" sz="2800" dirty="0" smtClean="0"/>
              <a:t>  og                                               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nb-NO" altLang="nb-NO" sz="2800" dirty="0"/>
              <a:t> </a:t>
            </a:r>
            <a:r>
              <a:rPr lang="nb-NO" altLang="nb-NO" sz="2800" dirty="0" smtClean="0"/>
              <a:t>   Det er </a:t>
            </a:r>
            <a:r>
              <a:rPr lang="nb-NO" altLang="nb-NO" sz="2800" i="1" dirty="0" smtClean="0"/>
              <a:t>m</a:t>
            </a:r>
            <a:r>
              <a:rPr lang="nb-NO" altLang="nb-NO" sz="2800" dirty="0" smtClean="0"/>
              <a:t> elementer i </a:t>
            </a:r>
            <a:r>
              <a:rPr lang="nb-NO" altLang="nb-NO" sz="2800" i="1" dirty="0" smtClean="0"/>
              <a:t>D</a:t>
            </a:r>
            <a:r>
              <a:rPr lang="nb-NO" altLang="nb-NO" sz="2800" dirty="0" smtClean="0"/>
              <a:t> og </a:t>
            </a:r>
            <a:r>
              <a:rPr lang="nb-NO" altLang="nb-NO" sz="2800" i="1" dirty="0" smtClean="0"/>
              <a:t>N – m </a:t>
            </a:r>
            <a:r>
              <a:rPr lang="nb-NO" altLang="nb-NO" sz="2800" dirty="0" smtClean="0"/>
              <a:t>elementer i</a:t>
            </a:r>
            <a:r>
              <a:rPr lang="nb-NO" altLang="nb-NO" sz="2400" dirty="0" smtClean="0"/>
              <a:t>                    </a:t>
            </a:r>
          </a:p>
          <a:p>
            <a:pPr marL="0" indent="0" eaLnBrk="1" hangingPunct="1">
              <a:lnSpc>
                <a:spcPct val="110000"/>
              </a:lnSpc>
              <a:spcBef>
                <a:spcPts val="400"/>
              </a:spcBef>
              <a:buNone/>
            </a:pPr>
            <a:r>
              <a:rPr lang="nb-NO" altLang="nb-NO" sz="2400" dirty="0" smtClean="0">
                <a:solidFill>
                  <a:srgbClr val="5F5F5F"/>
                </a:solidFill>
              </a:rPr>
              <a:t>    (I eksempel 7.1 er de to delmengdene de defekte og de  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nb-NO" altLang="nb-NO" sz="2400" dirty="0">
                <a:solidFill>
                  <a:srgbClr val="5F5F5F"/>
                </a:solidFill>
              </a:rPr>
              <a:t> </a:t>
            </a:r>
            <a:r>
              <a:rPr lang="nb-NO" altLang="nb-NO" sz="2400" dirty="0" smtClean="0">
                <a:solidFill>
                  <a:srgbClr val="5F5F5F"/>
                </a:solidFill>
              </a:rPr>
              <a:t>    ikke-defekte sikringene. Det er 4 defekte sikringer og    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nb-NO" altLang="nb-NO" sz="2400" dirty="0" smtClean="0">
                <a:solidFill>
                  <a:srgbClr val="5F5F5F"/>
                </a:solidFill>
              </a:rPr>
              <a:t>     12 - 4 = 8 som er i orden)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nb-NO" altLang="nb-NO" sz="2800" dirty="0" smtClean="0"/>
              <a:t>Vi trekker tilfeldig </a:t>
            </a:r>
            <a:r>
              <a:rPr lang="nb-NO" altLang="nb-NO" sz="2800" i="1" dirty="0" smtClean="0"/>
              <a:t>n</a:t>
            </a:r>
            <a:r>
              <a:rPr lang="nb-NO" altLang="nb-NO" sz="2800" dirty="0" smtClean="0"/>
              <a:t> elementer fra mengden</a:t>
            </a:r>
            <a:r>
              <a:rPr lang="nb-NO" altLang="nb-NO" sz="2400" dirty="0" smtClean="0"/>
              <a:t>                    </a:t>
            </a:r>
          </a:p>
          <a:p>
            <a:pPr marL="0" indent="0" eaLnBrk="1" hangingPunct="1">
              <a:lnSpc>
                <a:spcPct val="110000"/>
              </a:lnSpc>
              <a:spcBef>
                <a:spcPts val="400"/>
              </a:spcBef>
              <a:buNone/>
            </a:pPr>
            <a:r>
              <a:rPr lang="nb-NO" altLang="nb-NO" sz="2400" dirty="0">
                <a:solidFill>
                  <a:srgbClr val="5F5F5F"/>
                </a:solidFill>
              </a:rPr>
              <a:t> </a:t>
            </a:r>
            <a:r>
              <a:rPr lang="nb-NO" altLang="nb-NO" sz="2400" dirty="0" smtClean="0">
                <a:solidFill>
                  <a:srgbClr val="5F5F5F"/>
                </a:solidFill>
              </a:rPr>
              <a:t>   (I eksempel 7.1 trekker vi 3 sikringer)</a:t>
            </a:r>
            <a:endParaRPr lang="en-US" altLang="nb-NO" sz="2400" dirty="0" smtClean="0">
              <a:solidFill>
                <a:srgbClr val="5F5F5F"/>
              </a:solidFill>
            </a:endParaRPr>
          </a:p>
        </p:txBody>
      </p:sp>
      <p:graphicFrame>
        <p:nvGraphicFramePr>
          <p:cNvPr id="285704" name="Object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7022487"/>
              </p:ext>
            </p:extLst>
          </p:nvPr>
        </p:nvGraphicFramePr>
        <p:xfrm>
          <a:off x="3951164" y="2890267"/>
          <a:ext cx="4048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05" name="Equation" r:id="rId3" imgW="164880" imgH="190440" progId="Equation.DSMT4">
                  <p:embed/>
                </p:oleObj>
              </mc:Choice>
              <mc:Fallback>
                <p:oleObj name="Equation" r:id="rId3" imgW="164880" imgH="1904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1164" y="2890267"/>
                        <a:ext cx="40481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048402"/>
              </p:ext>
            </p:extLst>
          </p:nvPr>
        </p:nvGraphicFramePr>
        <p:xfrm>
          <a:off x="8028384" y="3313774"/>
          <a:ext cx="4381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06" name="Equation" r:id="rId5" imgW="164880" imgH="190440" progId="Equation.DSMT4">
                  <p:embed/>
                </p:oleObj>
              </mc:Choice>
              <mc:Fallback>
                <p:oleObj name="Equation" r:id="rId5" imgW="164880" imgH="1904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3313774"/>
                        <a:ext cx="4381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12C8-1F33-4A03-BD99-3CB0A17A03FB}" type="slidenum">
              <a:rPr lang="en-US" altLang="nb-NO" smtClean="0"/>
              <a:pPr/>
              <a:t>13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611188" y="5959475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289799" name="Rectangle 7"/>
          <p:cNvSpPr>
            <a:spLocks noChangeArrowheads="1"/>
          </p:cNvSpPr>
          <p:nvPr/>
        </p:nvSpPr>
        <p:spPr bwMode="auto">
          <a:xfrm>
            <a:off x="827088" y="620713"/>
            <a:ext cx="7200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/>
              <a:t>La </a:t>
            </a:r>
            <a:r>
              <a:rPr lang="nb-NO" altLang="nb-NO" sz="2800"/>
              <a:t>X </a:t>
            </a:r>
            <a:r>
              <a:rPr lang="nb-NO" altLang="nb-NO" sz="2800" i="0"/>
              <a:t>være antall elementer vi trekker fra </a:t>
            </a:r>
            <a:r>
              <a:rPr lang="nb-NO" altLang="nb-NO" sz="2800"/>
              <a:t>D</a:t>
            </a:r>
            <a:endParaRPr lang="en-US" altLang="nb-NO" sz="2800" i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9801" name="Rectangle 9"/>
              <p:cNvSpPr>
                <a:spLocks noChangeArrowheads="1"/>
              </p:cNvSpPr>
              <p:nvPr/>
            </p:nvSpPr>
            <p:spPr bwMode="auto">
              <a:xfrm>
                <a:off x="827088" y="1484313"/>
                <a:ext cx="7489825" cy="2611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nb-NO" altLang="nb-NO" sz="2800" i="0" dirty="0" smtClean="0"/>
                  <a:t>Ved å resonnere som i eksempelet finner vi at </a:t>
                </a:r>
                <a:r>
                  <a:rPr lang="nb-NO" altLang="nb-NO" sz="2800" dirty="0" err="1"/>
                  <a:t>X</a:t>
                </a:r>
                <a:r>
                  <a:rPr lang="nb-NO" altLang="nb-NO" sz="2800" i="0" dirty="0"/>
                  <a:t> </a:t>
                </a:r>
                <a:r>
                  <a:rPr lang="nb-NO" altLang="nb-NO" sz="2800" i="0" dirty="0" smtClean="0"/>
                  <a:t> har sannsynlighetsfordelingen</a:t>
                </a:r>
              </a:p>
              <a:p>
                <a:pPr eaLnBrk="1" hangingPunct="1"/>
                <a:endParaRPr lang="nb-NO" altLang="nb-NO" sz="2800" i="0" dirty="0">
                  <a:latin typeface="Cambria Math" panose="02040503050406030204" pitchFamily="18" charset="0"/>
                </a:endParaRPr>
              </a:p>
              <a:p>
                <a:pPr eaLnBrk="1" hangingPunct="1"/>
                <a:r>
                  <a:rPr lang="nb-NO" altLang="nb-NO" sz="2800" dirty="0" smtClean="0"/>
                  <a:t>              </a:t>
                </a:r>
                <a14:m>
                  <m:oMath xmlns:m="http://schemas.openxmlformats.org/officeDocument/2006/math">
                    <m:r>
                      <a:rPr lang="nb-NO" altLang="nb-NO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alt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altLang="nb-NO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altLang="nb-NO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altLang="nb-NO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nb-NO" altLang="nb-NO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altLang="nb-NO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nb-NO" alt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b-NO" altLang="nb-NO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b-NO" altLang="nb-NO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nb-NO" altLang="nb-NO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nb-NO" alt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b-NO" altLang="nb-NO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altLang="nb-NO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b-NO" altLang="nb-NO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lang="nb-NO" alt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b-NO" altLang="nb-NO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</m:oMath>
                </a14:m>
                <a:endParaRPr lang="en-US" altLang="nb-NO" i="0" dirty="0"/>
              </a:p>
            </p:txBody>
          </p:sp>
        </mc:Choice>
        <mc:Fallback xmlns="">
          <p:sp>
            <p:nvSpPr>
              <p:cNvPr id="289801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088" y="1484313"/>
                <a:ext cx="7489825" cy="2611997"/>
              </a:xfrm>
              <a:prstGeom prst="rect">
                <a:avLst/>
              </a:prstGeom>
              <a:blipFill rotWithShape="0">
                <a:blip r:embed="rId2"/>
                <a:stretch>
                  <a:fillRect l="-1710" t="-2331" r="-19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9806" name="Rectangle 14"/>
          <p:cNvSpPr>
            <a:spLocks noChangeArrowheads="1"/>
          </p:cNvSpPr>
          <p:nvPr/>
        </p:nvSpPr>
        <p:spPr bwMode="auto">
          <a:xfrm>
            <a:off x="805054" y="4768336"/>
            <a:ext cx="7489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/>
              <a:t>Vi sier at </a:t>
            </a:r>
            <a:r>
              <a:rPr lang="nb-NO" altLang="nb-NO" sz="2800"/>
              <a:t>X</a:t>
            </a:r>
            <a:r>
              <a:rPr lang="nb-NO" altLang="nb-NO" sz="2800" i="0"/>
              <a:t> er </a:t>
            </a:r>
            <a:r>
              <a:rPr lang="nb-NO" altLang="nb-NO" sz="2800">
                <a:solidFill>
                  <a:srgbClr val="CC0000"/>
                </a:solidFill>
              </a:rPr>
              <a:t>hypergeometrisk fordelt</a:t>
            </a:r>
            <a:endParaRPr lang="en-US" altLang="nb-NO" sz="2800">
              <a:solidFill>
                <a:srgbClr val="CC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80E8-E569-4869-B984-10028D77292B}" type="slidenum">
              <a:rPr lang="en-US" altLang="nb-NO" smtClean="0"/>
              <a:pPr/>
              <a:t>14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01" grpId="0"/>
      <p:bldP spid="2898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667" y="1345852"/>
            <a:ext cx="4243388" cy="4243388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560" y="44624"/>
            <a:ext cx="7711651" cy="88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585" i="0" dirty="0" smtClean="0"/>
              <a:t>Vi </a:t>
            </a:r>
            <a:r>
              <a:rPr lang="nb-NO" altLang="nb-NO" sz="2585" i="0" dirty="0"/>
              <a:t>kan bruke </a:t>
            </a:r>
            <a:r>
              <a:rPr lang="nb-NO" altLang="nb-NO" sz="2585" i="0" dirty="0" smtClean="0"/>
              <a:t>sannsynlighetskalkulatoren i </a:t>
            </a:r>
            <a:r>
              <a:rPr lang="nb-NO" altLang="nb-NO" sz="2585" i="0" dirty="0" err="1" smtClean="0"/>
              <a:t>GeoGebra</a:t>
            </a:r>
            <a:r>
              <a:rPr lang="nb-NO" altLang="nb-NO" sz="2585" i="0" dirty="0" smtClean="0"/>
              <a:t> </a:t>
            </a:r>
            <a:r>
              <a:rPr lang="nb-NO" altLang="nb-NO" sz="2585" i="0" dirty="0"/>
              <a:t>til å </a:t>
            </a:r>
            <a:r>
              <a:rPr lang="nb-NO" altLang="nb-NO" sz="2585" i="0" dirty="0" smtClean="0"/>
              <a:t>bestemme </a:t>
            </a:r>
            <a:r>
              <a:rPr lang="nb-NO" altLang="nb-NO" sz="2585" dirty="0" smtClean="0"/>
              <a:t>P</a:t>
            </a:r>
            <a:r>
              <a:rPr lang="nb-NO" altLang="nb-NO" sz="2585" i="0" dirty="0" smtClean="0"/>
              <a:t>(</a:t>
            </a:r>
            <a:r>
              <a:rPr lang="nb-NO" altLang="nb-NO" sz="2585" dirty="0" err="1" smtClean="0"/>
              <a:t>X</a:t>
            </a:r>
            <a:r>
              <a:rPr lang="nb-NO" altLang="nb-NO" sz="2585" i="0" dirty="0" smtClean="0"/>
              <a:t>=</a:t>
            </a:r>
            <a:r>
              <a:rPr lang="nb-NO" altLang="nb-NO" sz="2585" dirty="0" smtClean="0"/>
              <a:t>k</a:t>
            </a:r>
            <a:r>
              <a:rPr lang="nb-NO" altLang="nb-NO" sz="2585" i="0" dirty="0" smtClean="0"/>
              <a:t>)        </a:t>
            </a:r>
            <a:endParaRPr lang="en-US" altLang="nb-NO" sz="2585" i="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220201" y="3871935"/>
            <a:ext cx="1831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i="0" dirty="0" smtClean="0">
                <a:latin typeface="DINOT-Regular" pitchFamily="50" charset="0"/>
              </a:rPr>
              <a:t>Her skriver du inn </a:t>
            </a:r>
          </a:p>
          <a:p>
            <a:r>
              <a:rPr lang="nb-NO" sz="1600" i="0" dirty="0" smtClean="0">
                <a:latin typeface="DINOT-Regular" pitchFamily="50" charset="0"/>
              </a:rPr>
              <a:t>antall elementer   i mengden </a:t>
            </a:r>
            <a:r>
              <a:rPr lang="nb-NO" sz="1600" i="0" dirty="0">
                <a:latin typeface="DINOT-Regular" pitchFamily="50" charset="0"/>
              </a:rPr>
              <a:t>(</a:t>
            </a:r>
            <a:r>
              <a:rPr lang="nb-NO" sz="1600" i="0" dirty="0" smtClean="0">
                <a:latin typeface="DINOT-Regular" pitchFamily="50" charset="0"/>
              </a:rPr>
              <a:t>populasjonen)   du trekker fra</a:t>
            </a:r>
            <a:endParaRPr lang="nb-NO" sz="1600" i="0" dirty="0">
              <a:latin typeface="DINOT-Regular" pitchFamily="50" charset="0"/>
            </a:endParaRPr>
          </a:p>
        </p:txBody>
      </p:sp>
      <p:cxnSp>
        <p:nvCxnSpPr>
          <p:cNvPr id="7" name="Rett linje 6"/>
          <p:cNvCxnSpPr>
            <a:endCxn id="5" idx="3"/>
          </p:cNvCxnSpPr>
          <p:nvPr/>
        </p:nvCxnSpPr>
        <p:spPr>
          <a:xfrm flipH="1" flipV="1">
            <a:off x="2051719" y="4533655"/>
            <a:ext cx="1296145" cy="1194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 7"/>
          <p:cNvSpPr/>
          <p:nvPr/>
        </p:nvSpPr>
        <p:spPr>
          <a:xfrm>
            <a:off x="3347864" y="4653136"/>
            <a:ext cx="601225" cy="2110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4112159" y="4636326"/>
            <a:ext cx="675865" cy="232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5220072" y="4653136"/>
            <a:ext cx="648072" cy="2607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linje 10"/>
          <p:cNvCxnSpPr/>
          <p:nvPr/>
        </p:nvCxnSpPr>
        <p:spPr>
          <a:xfrm flipV="1">
            <a:off x="4788024" y="3961580"/>
            <a:ext cx="1987577" cy="6596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vrundet rektangel 11"/>
          <p:cNvSpPr/>
          <p:nvPr/>
        </p:nvSpPr>
        <p:spPr>
          <a:xfrm>
            <a:off x="144016" y="3861048"/>
            <a:ext cx="1907704" cy="13343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Avrundet rektangel 12"/>
          <p:cNvSpPr/>
          <p:nvPr/>
        </p:nvSpPr>
        <p:spPr>
          <a:xfrm>
            <a:off x="6775601" y="3653686"/>
            <a:ext cx="2024743" cy="838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 i="0"/>
          </a:p>
        </p:txBody>
      </p:sp>
      <p:sp>
        <p:nvSpPr>
          <p:cNvPr id="14" name="TekstSylinder 13"/>
          <p:cNvSpPr txBox="1"/>
          <p:nvPr/>
        </p:nvSpPr>
        <p:spPr>
          <a:xfrm>
            <a:off x="6971549" y="3686344"/>
            <a:ext cx="2035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i="0" dirty="0" smtClean="0">
                <a:latin typeface="DINOT-Regular" pitchFamily="50" charset="0"/>
              </a:rPr>
              <a:t>Her skriver du inn antall elementer i delmengden D</a:t>
            </a:r>
            <a:endParaRPr lang="nb-NO" sz="1600" i="0" dirty="0">
              <a:latin typeface="DINOT-Regular" pitchFamily="50" charset="0"/>
            </a:endParaRPr>
          </a:p>
        </p:txBody>
      </p:sp>
      <p:sp>
        <p:nvSpPr>
          <p:cNvPr id="15" name="Avrundet rektangel 14"/>
          <p:cNvSpPr/>
          <p:nvPr/>
        </p:nvSpPr>
        <p:spPr>
          <a:xfrm>
            <a:off x="6704447" y="5229200"/>
            <a:ext cx="2188033" cy="12066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kstSylinder 15"/>
          <p:cNvSpPr txBox="1"/>
          <p:nvPr/>
        </p:nvSpPr>
        <p:spPr>
          <a:xfrm>
            <a:off x="6775601" y="5358588"/>
            <a:ext cx="211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i="0" dirty="0" smtClean="0">
                <a:latin typeface="DINOT-Regular" pitchFamily="50" charset="0"/>
              </a:rPr>
              <a:t>Her skriver du inn antall elementer du trekker fra mengden</a:t>
            </a:r>
            <a:endParaRPr lang="nb-NO" sz="1600" i="0" dirty="0">
              <a:latin typeface="DINOT-Regular" pitchFamily="50" charset="0"/>
            </a:endParaRPr>
          </a:p>
        </p:txBody>
      </p:sp>
      <p:cxnSp>
        <p:nvCxnSpPr>
          <p:cNvPr id="17" name="Rett linje 16"/>
          <p:cNvCxnSpPr>
            <a:stCxn id="15" idx="1"/>
          </p:cNvCxnSpPr>
          <p:nvPr/>
        </p:nvCxnSpPr>
        <p:spPr>
          <a:xfrm flipH="1" flipV="1">
            <a:off x="5868144" y="4913873"/>
            <a:ext cx="836303" cy="9186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71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/>
      <p:bldP spid="15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188" y="260648"/>
            <a:ext cx="525621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>
                <a:solidFill>
                  <a:srgbClr val="008000"/>
                </a:solidFill>
              </a:rPr>
              <a:t>Eksempel 7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.2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</a:t>
            </a:r>
          </a:p>
          <a:p>
            <a:pPr eaLnBrk="1" hangingPunct="1">
              <a:spcBef>
                <a:spcPct val="25000"/>
              </a:spcBef>
            </a:pPr>
            <a:r>
              <a:rPr lang="nb-NO" altLang="nb-NO" sz="2800" i="0" dirty="0"/>
              <a:t>Når du tipper én </a:t>
            </a:r>
            <a:r>
              <a:rPr lang="nb-NO" altLang="nb-NO" sz="2800" i="0" dirty="0" err="1"/>
              <a:t>lottorekke</a:t>
            </a:r>
            <a:r>
              <a:rPr lang="nb-NO" altLang="nb-NO" sz="2800" i="0" dirty="0"/>
              <a:t>, krysser du av sju tall fra 1 til 34</a:t>
            </a:r>
            <a:endParaRPr lang="en-US" altLang="nb-NO" sz="2800" i="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t="2473" r="73196" b="84228"/>
          <a:stretch/>
        </p:blipFill>
        <p:spPr>
          <a:xfrm>
            <a:off x="6444209" y="188640"/>
            <a:ext cx="2592287" cy="2016224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2625" y="1844824"/>
            <a:ext cx="7993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 smtClean="0"/>
              <a:t>Det trekkes tilfeldig ut 7 vinnertall</a:t>
            </a:r>
            <a:r>
              <a:rPr lang="nb-NO" altLang="nb-NO" sz="2800" dirty="0"/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2625" y="2492896"/>
            <a:ext cx="7993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800" i="0" dirty="0" smtClean="0"/>
              <a:t>La </a:t>
            </a:r>
            <a:r>
              <a:rPr lang="nb-NO" altLang="nb-NO" sz="2800" dirty="0" err="1"/>
              <a:t>X</a:t>
            </a:r>
            <a:r>
              <a:rPr lang="nb-NO" altLang="nb-NO" sz="2800" dirty="0"/>
              <a:t> </a:t>
            </a:r>
            <a:r>
              <a:rPr lang="nb-NO" altLang="nb-NO" sz="2800" i="0" dirty="0"/>
              <a:t>være antall riktige vinnertall du </a:t>
            </a:r>
            <a:r>
              <a:rPr lang="nb-NO" altLang="nb-NO" sz="2800" i="0" dirty="0" smtClean="0"/>
              <a:t>tipper</a:t>
            </a:r>
            <a:endParaRPr lang="nb-NO" altLang="nb-NO" sz="2800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682625" y="3223397"/>
                <a:ext cx="7993063" cy="2149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40000"/>
                  </a:spcBef>
                </a:pPr>
                <a:r>
                  <a:rPr lang="nb-NO" altLang="nb-NO" sz="2800" i="0" dirty="0" smtClean="0"/>
                  <a:t>Sannsynlighetsfordelingen </a:t>
                </a:r>
                <a:r>
                  <a:rPr lang="nb-NO" altLang="nb-NO" sz="2800" i="0" dirty="0"/>
                  <a:t>blir</a:t>
                </a:r>
                <a:r>
                  <a:rPr lang="nb-NO" altLang="nb-NO" sz="2800" i="0" dirty="0" smtClean="0"/>
                  <a:t>:</a:t>
                </a:r>
              </a:p>
              <a:p>
                <a:pPr eaLnBrk="1" hangingPunct="1">
                  <a:spcBef>
                    <a:spcPct val="40000"/>
                  </a:spcBef>
                </a:pPr>
                <a:endParaRPr lang="nb-NO" altLang="nb-NO" sz="600" i="0" dirty="0" smtClean="0"/>
              </a:p>
              <a:p>
                <a:pPr eaLnBrk="1" hangingPunct="1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800" b="0" i="1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nb-NO" altLang="nb-NO" sz="280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altLang="nb-NO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altLang="nb-NO" sz="280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altLang="nb-NO" sz="2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altLang="nb-NO" sz="280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nb-NO" altLang="nb-NO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altLang="nb-NO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b-NO" altLang="nb-NO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altLang="nb-NO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altLang="nb-NO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nb-NO" altLang="nb-NO" sz="28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nb-NO" altLang="nb-NO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nb-NO" altLang="nb-NO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altLang="nb-NO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altLang="nb-NO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nb-NO" altLang="nb-NO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nb-NO" altLang="nb-NO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nb-NO" altLang="nb-NO" sz="2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b-NO" altLang="nb-NO" sz="28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nb-NO" altLang="nb-NO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altLang="nb-NO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altLang="nb-NO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nb-NO" altLang="nb-NO" sz="2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nb-NO" altLang="nb-NO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</m:oMath>
                  </m:oMathPara>
                </a14:m>
                <a:endParaRPr lang="en-US" altLang="nb-NO" sz="2800" i="0" dirty="0"/>
              </a:p>
            </p:txBody>
          </p:sp>
        </mc:Choice>
        <mc:Fallback xmlns=""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625" y="3223397"/>
                <a:ext cx="7993063" cy="2149819"/>
              </a:xfrm>
              <a:prstGeom prst="rect">
                <a:avLst/>
              </a:prstGeom>
              <a:blipFill rotWithShape="0">
                <a:blip r:embed="rId3"/>
                <a:stretch>
                  <a:fillRect l="-1602" t="-31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770835"/>
            <a:ext cx="90360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46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91220" y="260350"/>
            <a:ext cx="6275388" cy="1143000"/>
          </a:xfrm>
        </p:spPr>
        <p:txBody>
          <a:bodyPr/>
          <a:lstStyle/>
          <a:p>
            <a:pPr eaLnBrk="1" hangingPunct="1"/>
            <a:r>
              <a:rPr lang="nb-NO" altLang="nb-NO" sz="4000" b="1" dirty="0" smtClean="0">
                <a:solidFill>
                  <a:schemeClr val="accent2"/>
                </a:solidFill>
              </a:rPr>
              <a:t>Binomisk fordeling</a:t>
            </a:r>
            <a:endParaRPr lang="nb-NO" altLang="nb-NO" sz="4000" dirty="0" smtClean="0">
              <a:solidFill>
                <a:schemeClr val="accent2"/>
              </a:solidFill>
            </a:endParaRP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611188" y="5959475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294917" name="Rectangle 5"/>
          <p:cNvSpPr>
            <a:spLocks noChangeArrowheads="1"/>
          </p:cNvSpPr>
          <p:nvPr/>
        </p:nvSpPr>
        <p:spPr bwMode="auto">
          <a:xfrm>
            <a:off x="611188" y="1484313"/>
            <a:ext cx="7777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7.3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I en søskenflokk er det fire barn</a:t>
            </a:r>
            <a:endParaRPr lang="en-US" altLang="nb-NO" sz="2800" i="0" dirty="0"/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611188" y="2133600"/>
            <a:ext cx="792162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Hva er sannsynligheten for at det er to gutter og to jenter i søskenflokken?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La</a:t>
            </a:r>
            <a:r>
              <a:rPr lang="nb-NO" altLang="nb-NO" sz="2800" dirty="0"/>
              <a:t> </a:t>
            </a:r>
            <a:r>
              <a:rPr lang="nb-NO" altLang="nb-NO" sz="2800" dirty="0" err="1"/>
              <a:t>X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«antall </a:t>
            </a:r>
            <a:r>
              <a:rPr lang="nb-NO" altLang="nb-NO" sz="2800" i="0" dirty="0"/>
              <a:t>gutter i </a:t>
            </a:r>
            <a:r>
              <a:rPr lang="nb-NO" altLang="nb-NO" sz="2800" i="0" dirty="0" smtClean="0"/>
              <a:t>søskenflokken»</a:t>
            </a:r>
            <a:endParaRPr lang="nb-NO" altLang="nb-NO" sz="2800" dirty="0"/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Vi vil finne </a:t>
            </a:r>
            <a:r>
              <a:rPr lang="nb-NO" altLang="nb-NO" sz="2800" dirty="0"/>
              <a:t>P</a:t>
            </a:r>
            <a:r>
              <a:rPr lang="nb-NO" altLang="nb-NO" sz="2800" i="0" dirty="0"/>
              <a:t>(</a:t>
            </a:r>
            <a:r>
              <a:rPr lang="nb-NO" altLang="nb-NO" sz="2800" dirty="0" err="1"/>
              <a:t>X</a:t>
            </a:r>
            <a:r>
              <a:rPr lang="nb-NO" altLang="nb-NO" sz="2800" i="0" dirty="0"/>
              <a:t> = 2) 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To eldste gutter, to yngste jenter: </a:t>
            </a:r>
            <a:r>
              <a:rPr lang="nb-NO" altLang="nb-NO" sz="2800" dirty="0"/>
              <a:t>GGJJ</a:t>
            </a:r>
            <a:endParaRPr lang="nb-NO" altLang="nb-NO" sz="2800" i="0" dirty="0"/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Eldste og yngste gutt, to midterste jenter: </a:t>
            </a:r>
            <a:r>
              <a:rPr lang="nb-NO" altLang="nb-NO" sz="2800" dirty="0"/>
              <a:t>GJJG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Andre rekkefølger som gir to gutter og to jenter:</a:t>
            </a:r>
            <a:r>
              <a:rPr lang="nb-NO" altLang="nb-NO" sz="2800" dirty="0"/>
              <a:t>    GJGJ, JGGJ, JGJG </a:t>
            </a:r>
            <a:r>
              <a:rPr lang="nb-NO" altLang="nb-NO" sz="2800" i="0" dirty="0"/>
              <a:t>og</a:t>
            </a:r>
            <a:r>
              <a:rPr lang="nb-NO" altLang="nb-NO" sz="2800" dirty="0"/>
              <a:t> JJGG</a:t>
            </a:r>
            <a:endParaRPr lang="en-US" altLang="nb-NO" sz="2800" i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7174-6011-4D5B-A475-622DAA20BE1E}" type="slidenum">
              <a:rPr lang="en-US" altLang="nb-NO" smtClean="0"/>
              <a:pPr/>
              <a:t>17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 autoUpdateAnimBg="0"/>
      <p:bldP spid="294917" grpId="0"/>
      <p:bldP spid="29491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5" name="Rectangle 2"/>
          <p:cNvSpPr>
            <a:spLocks noChangeArrowheads="1"/>
          </p:cNvSpPr>
          <p:nvPr/>
        </p:nvSpPr>
        <p:spPr bwMode="auto">
          <a:xfrm>
            <a:off x="611188" y="5959475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300035" name="Rectangle 3"/>
          <p:cNvSpPr>
            <a:spLocks noChangeArrowheads="1"/>
          </p:cNvSpPr>
          <p:nvPr/>
        </p:nvSpPr>
        <p:spPr bwMode="auto">
          <a:xfrm>
            <a:off x="611188" y="620713"/>
            <a:ext cx="77771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/>
              <a:t>Vi antar at barnas kjønn er uavhengig av hverandre</a:t>
            </a:r>
            <a:endParaRPr lang="en-US" altLang="nb-NO" sz="2800" i="0"/>
          </a:p>
        </p:txBody>
      </p:sp>
      <p:graphicFrame>
        <p:nvGraphicFramePr>
          <p:cNvPr id="300037" name="Object 5"/>
          <p:cNvGraphicFramePr>
            <a:graphicFrameLocks noGrp="1" noChangeAspect="1"/>
          </p:cNvGraphicFramePr>
          <p:nvPr>
            <p:ph/>
          </p:nvPr>
        </p:nvGraphicFramePr>
        <p:xfrm>
          <a:off x="814388" y="1647825"/>
          <a:ext cx="139541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4" name="Equation" r:id="rId3" imgW="622080" imgH="203040" progId="Equation.DSMT4">
                  <p:embed/>
                </p:oleObj>
              </mc:Choice>
              <mc:Fallback>
                <p:oleObj name="Equation" r:id="rId3" imgW="6220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1647825"/>
                        <a:ext cx="139541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38" name="Object 6"/>
          <p:cNvGraphicFramePr>
            <a:graphicFrameLocks noChangeAspect="1"/>
          </p:cNvGraphicFramePr>
          <p:nvPr/>
        </p:nvGraphicFramePr>
        <p:xfrm>
          <a:off x="2339975" y="1628775"/>
          <a:ext cx="41052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5" name="Equation" r:id="rId5" imgW="1752480" imgH="177480" progId="Equation.DSMT4">
                  <p:embed/>
                </p:oleObj>
              </mc:Choice>
              <mc:Fallback>
                <p:oleObj name="Equation" r:id="rId5" imgW="175248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628775"/>
                        <a:ext cx="41052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39" name="Object 7"/>
          <p:cNvGraphicFramePr>
            <a:graphicFrameLocks noChangeAspect="1"/>
          </p:cNvGraphicFramePr>
          <p:nvPr/>
        </p:nvGraphicFramePr>
        <p:xfrm>
          <a:off x="6518275" y="1571625"/>
          <a:ext cx="22780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6" name="Equation" r:id="rId7" imgW="1041120" imgH="203040" progId="Equation.DSMT4">
                  <p:embed/>
                </p:oleObj>
              </mc:Choice>
              <mc:Fallback>
                <p:oleObj name="Equation" r:id="rId7" imgW="104112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275" y="1571625"/>
                        <a:ext cx="22780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0" name="Object 8"/>
          <p:cNvGraphicFramePr>
            <a:graphicFrameLocks noChangeAspect="1"/>
          </p:cNvGraphicFramePr>
          <p:nvPr/>
        </p:nvGraphicFramePr>
        <p:xfrm>
          <a:off x="771525" y="2216150"/>
          <a:ext cx="14811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7" name="Equation" r:id="rId9" imgW="609480" imgH="203040" progId="Equation.DSMT4">
                  <p:embed/>
                </p:oleObj>
              </mc:Choice>
              <mc:Fallback>
                <p:oleObj name="Equation" r:id="rId9" imgW="60948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2216150"/>
                        <a:ext cx="1481138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1" name="Object 9"/>
          <p:cNvGraphicFramePr>
            <a:graphicFrameLocks noChangeAspect="1"/>
          </p:cNvGraphicFramePr>
          <p:nvPr/>
        </p:nvGraphicFramePr>
        <p:xfrm>
          <a:off x="2338388" y="2220913"/>
          <a:ext cx="41052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8" name="Equation" r:id="rId11" imgW="1752480" imgH="177480" progId="Equation.DSMT4">
                  <p:embed/>
                </p:oleObj>
              </mc:Choice>
              <mc:Fallback>
                <p:oleObj name="Equation" r:id="rId11" imgW="1752480" imgH="177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2220913"/>
                        <a:ext cx="41052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2" name="Object 10"/>
          <p:cNvGraphicFramePr>
            <a:graphicFrameLocks noChangeAspect="1"/>
          </p:cNvGraphicFramePr>
          <p:nvPr/>
        </p:nvGraphicFramePr>
        <p:xfrm>
          <a:off x="6518275" y="2143125"/>
          <a:ext cx="22780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9" name="Equation" r:id="rId13" imgW="1041120" imgH="203040" progId="Equation.DSMT4">
                  <p:embed/>
                </p:oleObj>
              </mc:Choice>
              <mc:Fallback>
                <p:oleObj name="Equation" r:id="rId13" imgW="104112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275" y="2143125"/>
                        <a:ext cx="22780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0043" name="Rectangle 11"/>
          <p:cNvSpPr>
            <a:spLocks noChangeArrowheads="1"/>
          </p:cNvSpPr>
          <p:nvPr/>
        </p:nvSpPr>
        <p:spPr bwMode="auto">
          <a:xfrm>
            <a:off x="684213" y="2924175"/>
            <a:ext cx="77771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/>
              <a:t>Hver av de fire andre rekkefølgene som gir to gutter og to jenter har også sannsynligheten</a:t>
            </a:r>
            <a:endParaRPr lang="en-US" altLang="nb-NO" sz="2800" i="0"/>
          </a:p>
        </p:txBody>
      </p:sp>
      <p:graphicFrame>
        <p:nvGraphicFramePr>
          <p:cNvPr id="300044" name="Object 12"/>
          <p:cNvGraphicFramePr>
            <a:graphicFrameLocks noChangeAspect="1"/>
          </p:cNvGraphicFramePr>
          <p:nvPr/>
        </p:nvGraphicFramePr>
        <p:xfrm>
          <a:off x="771525" y="3857625"/>
          <a:ext cx="20002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0" name="Equation" r:id="rId14" imgW="914400" imgH="203040" progId="Equation.DSMT4">
                  <p:embed/>
                </p:oleObj>
              </mc:Choice>
              <mc:Fallback>
                <p:oleObj name="Equation" r:id="rId14" imgW="91440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3857625"/>
                        <a:ext cx="20002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0045" name="Rectangle 13"/>
          <p:cNvSpPr>
            <a:spLocks noChangeArrowheads="1"/>
          </p:cNvSpPr>
          <p:nvPr/>
        </p:nvSpPr>
        <p:spPr bwMode="auto">
          <a:xfrm>
            <a:off x="684213" y="4437063"/>
            <a:ext cx="7777162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/>
              <a:t>Vi finner </a:t>
            </a:r>
            <a:r>
              <a:rPr lang="nb-NO" altLang="nb-NO" sz="2800"/>
              <a:t>P</a:t>
            </a:r>
            <a:r>
              <a:rPr lang="nb-NO" altLang="nb-NO" sz="2800" i="0"/>
              <a:t>(</a:t>
            </a:r>
            <a:r>
              <a:rPr lang="nb-NO" altLang="nb-NO" sz="2800"/>
              <a:t>X</a:t>
            </a:r>
            <a:r>
              <a:rPr lang="nb-NO" altLang="nb-NO" sz="2800" i="0"/>
              <a:t>=2) ved å legge sammen sannsynlighetene for de seks rekkefølgene som gir to gutter og to jenter:</a:t>
            </a:r>
            <a:endParaRPr lang="en-US" altLang="nb-NO" sz="2800" i="0"/>
          </a:p>
        </p:txBody>
      </p:sp>
      <p:graphicFrame>
        <p:nvGraphicFramePr>
          <p:cNvPr id="300046" name="Object 14"/>
          <p:cNvGraphicFramePr>
            <a:graphicFrameLocks noChangeAspect="1"/>
          </p:cNvGraphicFramePr>
          <p:nvPr/>
        </p:nvGraphicFramePr>
        <p:xfrm>
          <a:off x="1474788" y="5959475"/>
          <a:ext cx="15113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1" name="Equation" r:id="rId16" imgW="622080" imgH="203040" progId="Equation.DSMT4">
                  <p:embed/>
                </p:oleObj>
              </mc:Choice>
              <mc:Fallback>
                <p:oleObj name="Equation" r:id="rId16" imgW="62208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5959475"/>
                        <a:ext cx="151130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7" name="Object 15"/>
          <p:cNvGraphicFramePr>
            <a:graphicFrameLocks noChangeAspect="1"/>
          </p:cNvGraphicFramePr>
          <p:nvPr/>
        </p:nvGraphicFramePr>
        <p:xfrm>
          <a:off x="3051175" y="5948363"/>
          <a:ext cx="25844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2" name="Equation" r:id="rId18" imgW="1180800" imgH="203040" progId="Equation.DSMT4">
                  <p:embed/>
                </p:oleObj>
              </mc:Choice>
              <mc:Fallback>
                <p:oleObj name="Equation" r:id="rId18" imgW="1180800" imgH="203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175" y="5948363"/>
                        <a:ext cx="25844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8" name="Object 16"/>
          <p:cNvGraphicFramePr>
            <a:graphicFrameLocks noChangeAspect="1"/>
          </p:cNvGraphicFramePr>
          <p:nvPr/>
        </p:nvGraphicFramePr>
        <p:xfrm>
          <a:off x="5691188" y="6021388"/>
          <a:ext cx="11112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3" name="Equation" r:id="rId20" imgW="507960" imgH="177480" progId="Equation.DSMT4">
                  <p:embed/>
                </p:oleObj>
              </mc:Choice>
              <mc:Fallback>
                <p:oleObj name="Equation" r:id="rId20" imgW="507960" imgH="177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1188" y="6021388"/>
                        <a:ext cx="111125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80E8-E569-4869-B984-10028D77292B}" type="slidenum">
              <a:rPr lang="en-US" altLang="nb-NO" smtClean="0"/>
              <a:pPr/>
              <a:t>18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43" grpId="0"/>
      <p:bldP spid="3000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004" name="Text Box 20"/>
          <p:cNvSpPr txBox="1">
            <a:spLocks noChangeArrowheads="1"/>
          </p:cNvSpPr>
          <p:nvPr/>
        </p:nvSpPr>
        <p:spPr bwMode="auto">
          <a:xfrm>
            <a:off x="3564037" y="4797152"/>
            <a:ext cx="503238" cy="6080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/>
          </a:p>
        </p:txBody>
      </p:sp>
      <p:sp>
        <p:nvSpPr>
          <p:cNvPr id="298007" name="Text Box 23"/>
          <p:cNvSpPr txBox="1">
            <a:spLocks noChangeArrowheads="1"/>
          </p:cNvSpPr>
          <p:nvPr/>
        </p:nvSpPr>
        <p:spPr bwMode="auto">
          <a:xfrm>
            <a:off x="3564037" y="4797152"/>
            <a:ext cx="503238" cy="6080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/>
              <a:t>G</a:t>
            </a:r>
            <a:endParaRPr lang="en-US" altLang="nb-NO"/>
          </a:p>
        </p:txBody>
      </p:sp>
      <p:sp>
        <p:nvSpPr>
          <p:cNvPr id="298006" name="Text Box 22"/>
          <p:cNvSpPr txBox="1">
            <a:spLocks noChangeArrowheads="1"/>
          </p:cNvSpPr>
          <p:nvPr/>
        </p:nvSpPr>
        <p:spPr bwMode="auto">
          <a:xfrm>
            <a:off x="1979712" y="4797152"/>
            <a:ext cx="503238" cy="6080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/>
              <a:t>G</a:t>
            </a:r>
            <a:endParaRPr lang="en-US" altLang="nb-NO"/>
          </a:p>
        </p:txBody>
      </p:sp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611188" y="404664"/>
            <a:ext cx="7777162" cy="464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/>
              <a:t>Vi </a:t>
            </a:r>
            <a:r>
              <a:rPr lang="nb-NO" altLang="nb-NO" sz="2800" i="0" dirty="0" smtClean="0"/>
              <a:t>ser på eksempel 7.3</a:t>
            </a:r>
          </a:p>
          <a:p>
            <a:pPr eaLnBrk="1" hangingPunct="1">
              <a:spcBef>
                <a:spcPts val="1200"/>
              </a:spcBef>
            </a:pPr>
            <a:r>
              <a:rPr lang="nb-NO" altLang="nb-NO" sz="2800" i="0" dirty="0" smtClean="0"/>
              <a:t>Der fant vi </a:t>
            </a:r>
            <a:r>
              <a:rPr lang="nb-NO" altLang="nb-NO" sz="2800" i="0" dirty="0"/>
              <a:t>at det var seks rekkefølger som gir to gutter og to jenter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Det kunne vi funnet ut uten å skrive opp alle rekkefølgene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For å velge en bestemt rekkefølge er det samme som å velge 2 plasser blant 4 der det skal stå </a:t>
            </a:r>
            <a:r>
              <a:rPr lang="nb-NO" altLang="nb-NO" sz="2800" dirty="0"/>
              <a:t>G</a:t>
            </a:r>
            <a:r>
              <a:rPr lang="nb-NO" altLang="nb-NO" sz="2800" i="0" dirty="0"/>
              <a:t> </a:t>
            </a:r>
          </a:p>
          <a:p>
            <a:pPr eaLnBrk="1" hangingPunct="1">
              <a:spcBef>
                <a:spcPct val="40000"/>
              </a:spcBef>
            </a:pPr>
            <a:endParaRPr lang="en-US" altLang="nb-NO" sz="2800" i="0" dirty="0"/>
          </a:p>
        </p:txBody>
      </p:sp>
      <p:sp>
        <p:nvSpPr>
          <p:cNvPr id="298003" name="Text Box 19"/>
          <p:cNvSpPr txBox="1">
            <a:spLocks noChangeArrowheads="1"/>
          </p:cNvSpPr>
          <p:nvPr/>
        </p:nvSpPr>
        <p:spPr bwMode="auto">
          <a:xfrm>
            <a:off x="2771875" y="4797152"/>
            <a:ext cx="503237" cy="6080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/>
          </a:p>
        </p:txBody>
      </p:sp>
      <p:sp>
        <p:nvSpPr>
          <p:cNvPr id="298005" name="Text Box 21"/>
          <p:cNvSpPr txBox="1">
            <a:spLocks noChangeArrowheads="1"/>
          </p:cNvSpPr>
          <p:nvPr/>
        </p:nvSpPr>
        <p:spPr bwMode="auto">
          <a:xfrm>
            <a:off x="4427637" y="4797152"/>
            <a:ext cx="503238" cy="6080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8008" name="Rectangle 24"/>
              <p:cNvSpPr>
                <a:spLocks noChangeArrowheads="1"/>
              </p:cNvSpPr>
              <p:nvPr/>
            </p:nvSpPr>
            <p:spPr bwMode="auto">
              <a:xfrm>
                <a:off x="683642" y="5733256"/>
                <a:ext cx="6264622" cy="809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nb-NO" altLang="nb-NO" sz="2800" i="0" dirty="0" smtClean="0"/>
                  <a:t>Det kan vi gjøre på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altLang="nb-NO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b-NO" altLang="nb-NO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altLang="nb-NO" sz="28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nb-NO" altLang="nb-NO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nb-NO" altLang="nb-NO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nb-NO" altLang="nb-NO" sz="2800" i="0" dirty="0" smtClean="0"/>
                  <a:t>  måter</a:t>
                </a:r>
                <a:endParaRPr lang="en-US" altLang="nb-NO" sz="2800" i="0" dirty="0"/>
              </a:p>
            </p:txBody>
          </p:sp>
        </mc:Choice>
        <mc:Fallback xmlns="">
          <p:sp>
            <p:nvSpPr>
              <p:cNvPr id="298008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642" y="5733256"/>
                <a:ext cx="6264622" cy="809261"/>
              </a:xfrm>
              <a:prstGeom prst="rect">
                <a:avLst/>
              </a:prstGeom>
              <a:blipFill rotWithShape="0">
                <a:blip r:embed="rId2"/>
                <a:stretch>
                  <a:fillRect l="-1946" b="-15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8002" name="Text Box 18"/>
          <p:cNvSpPr txBox="1">
            <a:spLocks noChangeArrowheads="1"/>
          </p:cNvSpPr>
          <p:nvPr/>
        </p:nvSpPr>
        <p:spPr bwMode="auto">
          <a:xfrm>
            <a:off x="1979712" y="4797152"/>
            <a:ext cx="503238" cy="6080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80E8-E569-4869-B984-10028D77292B}" type="slidenum">
              <a:rPr lang="en-US" altLang="nb-NO" smtClean="0"/>
              <a:pPr/>
              <a:t>19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004" grpId="0" animBg="1"/>
      <p:bldP spid="298007" grpId="0" animBg="1"/>
      <p:bldP spid="298006" grpId="0" animBg="1"/>
      <p:bldP spid="297987" grpId="0" uiExpand="1" build="p"/>
      <p:bldP spid="298003" grpId="0" animBg="1"/>
      <p:bldP spid="298005" grpId="0" animBg="1"/>
      <p:bldP spid="298008" grpId="0"/>
      <p:bldP spid="2980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62121" y="5157812"/>
            <a:ext cx="3823096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1520" y="757462"/>
            <a:ext cx="8712968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400" i="0" dirty="0">
                <a:solidFill>
                  <a:srgbClr val="008000"/>
                </a:solidFill>
              </a:rPr>
              <a:t>Eksempel </a:t>
            </a:r>
            <a:r>
              <a:rPr lang="nb-NO" altLang="nb-NO" sz="2400" i="0" dirty="0" smtClean="0">
                <a:solidFill>
                  <a:srgbClr val="008000"/>
                </a:solidFill>
              </a:rPr>
              <a:t>6.7 (modifisert):</a:t>
            </a:r>
            <a:r>
              <a:rPr lang="nb-NO" altLang="nb-NO" sz="2400" i="0" dirty="0" smtClean="0"/>
              <a:t> </a:t>
            </a:r>
            <a:endParaRPr lang="nb-NO" altLang="nb-NO" sz="2400" i="0" dirty="0"/>
          </a:p>
          <a:p>
            <a:pPr eaLnBrk="1" hangingPunct="1">
              <a:spcBef>
                <a:spcPts val="600"/>
              </a:spcBef>
            </a:pPr>
            <a:r>
              <a:rPr lang="nb-NO" altLang="nb-NO" sz="2400" i="0" dirty="0"/>
              <a:t>Landslagstreneren i langrenn for menn har sju løpere å velge mellom til en World Cup stafett over 4x10 km </a:t>
            </a:r>
            <a:endParaRPr lang="en-US" altLang="nb-NO" sz="2400" i="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1520" y="2090487"/>
            <a:ext cx="7848872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3000"/>
              </a:spcBef>
            </a:pPr>
            <a:r>
              <a:rPr lang="nb-NO" altLang="nb-NO" sz="2400" i="0" dirty="0"/>
              <a:t>På hvor mange måter kan han </a:t>
            </a:r>
            <a:r>
              <a:rPr lang="nb-NO" altLang="nb-NO" sz="2400" i="0" dirty="0" smtClean="0"/>
              <a:t>ta ut de fire som skal gå stafetten (når </a:t>
            </a:r>
            <a:r>
              <a:rPr lang="nb-NO" altLang="nb-NO" sz="2400" i="0" dirty="0"/>
              <a:t>vi </a:t>
            </a:r>
            <a:r>
              <a:rPr lang="nb-NO" altLang="nb-NO" sz="2400" dirty="0" smtClean="0"/>
              <a:t>ikke</a:t>
            </a:r>
            <a:r>
              <a:rPr lang="nb-NO" altLang="nb-NO" sz="2400" i="0" dirty="0" smtClean="0"/>
              <a:t> tar </a:t>
            </a:r>
            <a:r>
              <a:rPr lang="nb-NO" altLang="nb-NO" sz="2400" i="0" dirty="0"/>
              <a:t>hensyn til hvem som skal gå de ulike  </a:t>
            </a:r>
            <a:r>
              <a:rPr lang="nb-NO" altLang="nb-NO" sz="2400" i="0" dirty="0" smtClean="0"/>
              <a:t>etappene)?</a:t>
            </a:r>
            <a:r>
              <a:rPr lang="nb-NO" altLang="nb-NO" sz="2400" i="0" dirty="0" smtClean="0">
                <a:solidFill>
                  <a:srgbClr val="000099"/>
                </a:solidFill>
              </a:rPr>
              <a:t>  </a:t>
            </a:r>
            <a:endParaRPr lang="nb-NO" altLang="nb-NO" sz="2400" i="0" dirty="0"/>
          </a:p>
          <a:p>
            <a:pPr eaLnBrk="1" hangingPunct="1">
              <a:spcBef>
                <a:spcPts val="1800"/>
              </a:spcBef>
            </a:pPr>
            <a:r>
              <a:rPr lang="nb-NO" altLang="nb-NO" sz="2400" i="0" dirty="0" smtClean="0"/>
              <a:t>Antall måter treneren kan ta ut de fire løperne på er </a:t>
            </a:r>
            <a:endParaRPr lang="en-US" altLang="nb-NO" sz="2400" i="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24544" y="39429"/>
            <a:ext cx="8208912" cy="105507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3323" b="1" i="0" kern="0" dirty="0" smtClean="0">
                <a:solidFill>
                  <a:schemeClr val="accent2"/>
                </a:solidFill>
              </a:rPr>
              <a:t>Uordnet utvalg uten tilbakelegging</a:t>
            </a:r>
            <a:endParaRPr lang="nb-NO" altLang="nb-NO" sz="3323" i="0" kern="0" dirty="0">
              <a:solidFill>
                <a:schemeClr val="accent2"/>
              </a:solidFill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725507"/>
              </p:ext>
            </p:extLst>
          </p:nvPr>
        </p:nvGraphicFramePr>
        <p:xfrm>
          <a:off x="1152692" y="5457885"/>
          <a:ext cx="320040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79" name="Equation" r:id="rId3" imgW="1155600" imgH="342720" progId="Equation.DSMT4">
                  <p:embed/>
                </p:oleObj>
              </mc:Choice>
              <mc:Fallback>
                <p:oleObj name="Equation" r:id="rId3" imgW="11556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692" y="5457885"/>
                        <a:ext cx="3200400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409878"/>
              </p:ext>
            </p:extLst>
          </p:nvPr>
        </p:nvGraphicFramePr>
        <p:xfrm>
          <a:off x="4767980" y="4105592"/>
          <a:ext cx="8794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80" name="Equation" r:id="rId5" imgW="317160" imgH="177480" progId="Equation.DSMT4">
                  <p:embed/>
                </p:oleObj>
              </mc:Choice>
              <mc:Fallback>
                <p:oleObj name="Equation" r:id="rId5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980" y="4105592"/>
                        <a:ext cx="87947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363616"/>
              </p:ext>
            </p:extLst>
          </p:nvPr>
        </p:nvGraphicFramePr>
        <p:xfrm>
          <a:off x="3045543" y="3844375"/>
          <a:ext cx="1744662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81" name="Equation" r:id="rId7" imgW="545760" imgH="342720" progId="Equation.DSMT4">
                  <p:embed/>
                </p:oleObj>
              </mc:Choice>
              <mc:Fallback>
                <p:oleObj name="Equation" r:id="rId7" imgW="5457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5543" y="3844375"/>
                        <a:ext cx="1744662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323069" y="4877057"/>
            <a:ext cx="6913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sz="2400" i="0" dirty="0" smtClean="0"/>
              <a:t>Merk at vi kan skrive</a:t>
            </a:r>
            <a:endParaRPr lang="nb-NO" altLang="nb-NO" sz="2400" i="0" dirty="0"/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655229"/>
              </p:ext>
            </p:extLst>
          </p:nvPr>
        </p:nvGraphicFramePr>
        <p:xfrm>
          <a:off x="1323106" y="3887224"/>
          <a:ext cx="1722437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82" name="Equation" r:id="rId9" imgW="622080" imgH="317160" progId="Equation.DSMT4">
                  <p:embed/>
                </p:oleObj>
              </mc:Choice>
              <mc:Fallback>
                <p:oleObj name="Equation" r:id="rId9" imgW="6220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106" y="3887224"/>
                        <a:ext cx="1722437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145515"/>
              </p:ext>
            </p:extLst>
          </p:nvPr>
        </p:nvGraphicFramePr>
        <p:xfrm>
          <a:off x="4334967" y="5457885"/>
          <a:ext cx="1243872" cy="959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83" name="Equation" r:id="rId11" imgW="444240" imgH="342720" progId="Equation.DSMT4">
                  <p:embed/>
                </p:oleObj>
              </mc:Choice>
              <mc:Fallback>
                <p:oleObj name="Equation" r:id="rId11" imgW="4442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4967" y="5457885"/>
                        <a:ext cx="1243872" cy="959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540957"/>
              </p:ext>
            </p:extLst>
          </p:nvPr>
        </p:nvGraphicFramePr>
        <p:xfrm>
          <a:off x="5603875" y="5457885"/>
          <a:ext cx="949325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84" name="Equation" r:id="rId13" imgW="342720" imgH="355320" progId="Equation.DSMT4">
                  <p:embed/>
                </p:oleObj>
              </mc:Choice>
              <mc:Fallback>
                <p:oleObj name="Equation" r:id="rId13" imgW="3427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5457885"/>
                        <a:ext cx="949325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5239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l" eaLnBrk="1" hangingPunct="1"/>
            <a:r>
              <a:rPr lang="nb-NO" altLang="nb-NO" sz="3200" dirty="0" smtClean="0"/>
              <a:t>Generelt har vi følgende situasjon:</a:t>
            </a:r>
            <a:endParaRPr lang="en-US" altLang="nb-NO" sz="3200" dirty="0" smtClean="0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0728"/>
            <a:ext cx="8291513" cy="51133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nb-NO" sz="2800" dirty="0" smtClean="0"/>
              <a:t>Vi gjør </a:t>
            </a:r>
            <a:r>
              <a:rPr lang="nb-NO" altLang="nb-NO" sz="2800" i="1" dirty="0" smtClean="0"/>
              <a:t>n</a:t>
            </a:r>
            <a:r>
              <a:rPr lang="nb-NO" altLang="nb-NO" sz="2800" dirty="0" smtClean="0"/>
              <a:t> forsøk</a:t>
            </a:r>
            <a:r>
              <a:rPr lang="nb-NO" altLang="nb-NO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ts val="400"/>
              </a:spcBef>
              <a:buNone/>
            </a:pPr>
            <a:r>
              <a:rPr lang="nb-NO" altLang="nb-NO" sz="2400" dirty="0" smtClean="0">
                <a:solidFill>
                  <a:srgbClr val="5F5F5F"/>
                </a:solidFill>
              </a:rPr>
              <a:t>    (I eksempel 7.3 er hvert barn et «forsøk</a:t>
            </a:r>
            <a:r>
              <a:rPr lang="nb-NO" altLang="nb-NO" sz="2400" dirty="0">
                <a:solidFill>
                  <a:srgbClr val="5F5F5F"/>
                </a:solidFill>
              </a:rPr>
              <a:t>»</a:t>
            </a:r>
            <a:r>
              <a:rPr lang="nb-NO" altLang="nb-NO" sz="2400" dirty="0" smtClean="0">
                <a:solidFill>
                  <a:srgbClr val="5F5F5F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nb-NO" altLang="nb-NO" sz="2800" dirty="0" smtClean="0"/>
              <a:t>I hvert forsøk er det to muligheter:                  Enten inntreffer en bestemt begivenhet </a:t>
            </a:r>
            <a:r>
              <a:rPr lang="nb-NO" altLang="nb-NO" sz="2800" i="1" dirty="0" smtClean="0"/>
              <a:t>S</a:t>
            </a:r>
            <a:r>
              <a:rPr lang="nb-NO" altLang="nb-NO" sz="2800" dirty="0" smtClean="0"/>
              <a:t>        ellers så gjør den ikke det </a:t>
            </a:r>
          </a:p>
          <a:p>
            <a:pPr marL="0" indent="0" eaLnBrk="1" hangingPunct="1">
              <a:lnSpc>
                <a:spcPct val="90000"/>
              </a:lnSpc>
              <a:spcBef>
                <a:spcPts val="400"/>
              </a:spcBef>
              <a:buNone/>
            </a:pPr>
            <a:r>
              <a:rPr lang="nb-NO" altLang="nb-NO" sz="2800" dirty="0" smtClean="0"/>
              <a:t>   </a:t>
            </a:r>
            <a:r>
              <a:rPr lang="nb-NO" altLang="nb-NO" sz="2400" dirty="0" smtClean="0">
                <a:solidFill>
                  <a:srgbClr val="5F5F5F"/>
                </a:solidFill>
              </a:rPr>
              <a:t>(I eksempel 7.3 er hvert barn enten en gutt eller en jente)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nb-NO" altLang="nb-NO" sz="2800" dirty="0" smtClean="0"/>
              <a:t>I hvert forsøk er sannsynligheten lik </a:t>
            </a:r>
            <a:r>
              <a:rPr lang="nb-NO" altLang="nb-NO" sz="2800" i="1" dirty="0" smtClean="0"/>
              <a:t>p</a:t>
            </a:r>
            <a:r>
              <a:rPr lang="nb-NO" altLang="nb-NO" sz="2800" dirty="0" smtClean="0"/>
              <a:t> for at </a:t>
            </a:r>
            <a:r>
              <a:rPr lang="nb-NO" altLang="nb-NO" sz="2800" i="1" dirty="0" smtClean="0"/>
              <a:t>S</a:t>
            </a:r>
            <a:r>
              <a:rPr lang="nb-NO" altLang="nb-NO" sz="2800" dirty="0" smtClean="0"/>
              <a:t> skal inntreffe </a:t>
            </a:r>
          </a:p>
          <a:p>
            <a:pPr marL="0" indent="0" eaLnBrk="1" hangingPunct="1">
              <a:lnSpc>
                <a:spcPct val="90000"/>
              </a:lnSpc>
              <a:spcBef>
                <a:spcPts val="400"/>
              </a:spcBef>
              <a:buNone/>
            </a:pPr>
            <a:r>
              <a:rPr lang="nb-NO" altLang="nb-NO" sz="2800" dirty="0"/>
              <a:t> </a:t>
            </a:r>
            <a:r>
              <a:rPr lang="nb-NO" altLang="nb-NO" sz="2800" dirty="0" smtClean="0"/>
              <a:t>   </a:t>
            </a:r>
            <a:r>
              <a:rPr lang="nb-NO" altLang="nb-NO" sz="2400" dirty="0" smtClean="0">
                <a:solidFill>
                  <a:srgbClr val="5F5F5F"/>
                </a:solidFill>
              </a:rPr>
              <a:t>(I eksempel 7.3 er sannsynligheten for gutt 51.4%)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nb-NO" altLang="nb-NO" sz="2800" dirty="0" smtClean="0"/>
              <a:t>Forsøkene er uavhengige</a:t>
            </a:r>
            <a:r>
              <a:rPr lang="nb-NO" altLang="nb-NO" dirty="0" smtClean="0"/>
              <a:t>                                             </a:t>
            </a:r>
            <a:r>
              <a:rPr lang="nb-NO" altLang="nb-NO" sz="2800" dirty="0" smtClean="0"/>
              <a:t>                    </a:t>
            </a:r>
          </a:p>
          <a:p>
            <a:pPr marL="0" indent="0" eaLnBrk="1" hangingPunct="1">
              <a:lnSpc>
                <a:spcPct val="90000"/>
              </a:lnSpc>
              <a:spcBef>
                <a:spcPts val="400"/>
              </a:spcBef>
              <a:buNone/>
            </a:pPr>
            <a:r>
              <a:rPr lang="nb-NO" altLang="nb-NO" sz="2800" dirty="0">
                <a:solidFill>
                  <a:srgbClr val="5F5F5F"/>
                </a:solidFill>
              </a:rPr>
              <a:t> </a:t>
            </a:r>
            <a:r>
              <a:rPr lang="nb-NO" altLang="nb-NO" sz="2800" dirty="0" smtClean="0">
                <a:solidFill>
                  <a:srgbClr val="5F5F5F"/>
                </a:solidFill>
              </a:rPr>
              <a:t>   </a:t>
            </a:r>
            <a:r>
              <a:rPr lang="nb-NO" altLang="nb-NO" sz="2400" dirty="0" smtClean="0">
                <a:solidFill>
                  <a:srgbClr val="5F5F5F"/>
                </a:solidFill>
              </a:rPr>
              <a:t>(I eksempel 7.3 har vi antatt uavhengighet siden vi ser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nb-NO" altLang="nb-NO" sz="2400" dirty="0">
                <a:solidFill>
                  <a:srgbClr val="5F5F5F"/>
                </a:solidFill>
              </a:rPr>
              <a:t> </a:t>
            </a:r>
            <a:r>
              <a:rPr lang="nb-NO" altLang="nb-NO" sz="2400" dirty="0" smtClean="0">
                <a:solidFill>
                  <a:srgbClr val="5F5F5F"/>
                </a:solidFill>
              </a:rPr>
              <a:t>    bort fra tvillinger, osv.)</a:t>
            </a:r>
            <a:endParaRPr lang="en-US" altLang="nb-NO" sz="2400" dirty="0" smtClean="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1062" name="Rectangle 6"/>
              <p:cNvSpPr>
                <a:spLocks noChangeArrowheads="1"/>
              </p:cNvSpPr>
              <p:nvPr/>
            </p:nvSpPr>
            <p:spPr bwMode="auto">
              <a:xfrm>
                <a:off x="827088" y="1901775"/>
                <a:ext cx="7489825" cy="2031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nb-NO" altLang="nb-NO" sz="2800" i="0" dirty="0" smtClean="0"/>
                  <a:t>Ved å resonnere som i eksempel 7.3 </a:t>
                </a:r>
                <a:r>
                  <a:rPr lang="nb-NO" altLang="nb-NO" sz="2800" i="0" dirty="0"/>
                  <a:t>finner vi at </a:t>
                </a:r>
                <a:r>
                  <a:rPr lang="nb-NO" altLang="nb-NO" sz="2800" i="0" dirty="0" smtClean="0"/>
                  <a:t> </a:t>
                </a:r>
                <a:r>
                  <a:rPr lang="nb-NO" altLang="nb-NO" sz="2800" dirty="0" err="1" smtClean="0"/>
                  <a:t>X</a:t>
                </a:r>
                <a:r>
                  <a:rPr lang="nb-NO" altLang="nb-NO" sz="2800" i="0" dirty="0" smtClean="0"/>
                  <a:t>  har sannsynlighetsfordelingen</a:t>
                </a:r>
              </a:p>
              <a:p>
                <a:pPr eaLnBrk="1" hangingPunct="1"/>
                <a:endParaRPr lang="nb-NO" altLang="nb-NO" sz="2800" i="0" dirty="0" smtClean="0"/>
              </a:p>
              <a:p>
                <a:pPr eaLnBrk="1" hangingPunct="1"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8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nb-NO" altLang="nb-NO" sz="280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altLang="nb-NO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altLang="nb-NO" sz="280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altLang="nb-NO" sz="2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altLang="nb-NO" sz="280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nb-NO" altLang="nb-NO" sz="2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altLang="nb-NO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altLang="nb-NO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b-NO" altLang="nb-NO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altLang="nb-NO" sz="280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nb-NO" altLang="nb-NO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nb-NO" altLang="nb-NO" sz="280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altLang="nb-NO" sz="2800" i="0" dirty="0"/>
              </a:p>
            </p:txBody>
          </p:sp>
        </mc:Choice>
        <mc:Fallback xmlns="">
          <p:sp>
            <p:nvSpPr>
              <p:cNvPr id="30106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088" y="1901775"/>
                <a:ext cx="7489825" cy="2031967"/>
              </a:xfrm>
              <a:prstGeom prst="rect">
                <a:avLst/>
              </a:prstGeom>
              <a:blipFill rotWithShape="0">
                <a:blip r:embed="rId2"/>
                <a:stretch>
                  <a:fillRect l="-1710" t="-3303" r="-6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611188" y="5959475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301061" name="Rectangle 5"/>
          <p:cNvSpPr>
            <a:spLocks noChangeArrowheads="1"/>
          </p:cNvSpPr>
          <p:nvPr/>
        </p:nvSpPr>
        <p:spPr bwMode="auto">
          <a:xfrm>
            <a:off x="827088" y="677639"/>
            <a:ext cx="6913264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/>
              <a:t>La </a:t>
            </a:r>
            <a:r>
              <a:rPr lang="nb-NO" altLang="nb-NO" sz="2800" dirty="0" err="1"/>
              <a:t>X</a:t>
            </a:r>
            <a:r>
              <a:rPr lang="nb-NO" altLang="nb-NO" sz="2800" dirty="0"/>
              <a:t> </a:t>
            </a:r>
            <a:r>
              <a:rPr lang="nb-NO" altLang="nb-NO" sz="2800" i="0" dirty="0"/>
              <a:t>være antall ganger </a:t>
            </a:r>
            <a:r>
              <a:rPr lang="nb-NO" altLang="nb-NO" sz="2800" dirty="0"/>
              <a:t>S </a:t>
            </a:r>
            <a:r>
              <a:rPr lang="nb-NO" altLang="nb-NO" sz="2800" i="0" dirty="0"/>
              <a:t>inntreffer i de </a:t>
            </a:r>
            <a:r>
              <a:rPr lang="nb-NO" altLang="nb-NO" sz="2800" dirty="0"/>
              <a:t>n</a:t>
            </a:r>
            <a:r>
              <a:rPr lang="nb-NO" altLang="nb-NO" sz="2800" i="0" dirty="0"/>
              <a:t> forsøkene</a:t>
            </a:r>
            <a:endParaRPr lang="en-US" altLang="nb-NO" sz="2800" i="0" dirty="0"/>
          </a:p>
        </p:txBody>
      </p:sp>
      <p:sp>
        <p:nvSpPr>
          <p:cNvPr id="301063" name="Rectangle 7"/>
          <p:cNvSpPr>
            <a:spLocks noChangeArrowheads="1"/>
          </p:cNvSpPr>
          <p:nvPr/>
        </p:nvSpPr>
        <p:spPr bwMode="auto">
          <a:xfrm>
            <a:off x="900113" y="4350047"/>
            <a:ext cx="7489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/>
              <a:t>Vi sier at </a:t>
            </a:r>
            <a:r>
              <a:rPr lang="nb-NO" altLang="nb-NO" sz="2800" dirty="0" err="1"/>
              <a:t>X</a:t>
            </a:r>
            <a:r>
              <a:rPr lang="nb-NO" altLang="nb-NO" sz="2800" i="0" dirty="0"/>
              <a:t> er </a:t>
            </a:r>
            <a:r>
              <a:rPr lang="nb-NO" altLang="nb-NO" sz="2800" dirty="0">
                <a:solidFill>
                  <a:srgbClr val="CC0000"/>
                </a:solidFill>
              </a:rPr>
              <a:t>binomisk fordelt</a:t>
            </a:r>
            <a:endParaRPr lang="en-US" altLang="nb-NO" sz="2800" dirty="0">
              <a:solidFill>
                <a:srgbClr val="CC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80E8-E569-4869-B984-10028D77292B}" type="slidenum">
              <a:rPr lang="en-US" altLang="nb-NO" smtClean="0"/>
              <a:pPr/>
              <a:t>21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2" grpId="0"/>
      <p:bldP spid="3010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0" y="44624"/>
            <a:ext cx="7711651" cy="150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585" b="1" i="0" dirty="0" err="1">
                <a:solidFill>
                  <a:srgbClr val="0070C0"/>
                </a:solidFill>
              </a:rPr>
              <a:t>GeoGebra</a:t>
            </a:r>
            <a:endParaRPr lang="nb-NO" altLang="nb-NO" sz="2585" b="1" i="0" dirty="0">
              <a:solidFill>
                <a:srgbClr val="0070C0"/>
              </a:solidFill>
            </a:endParaRPr>
          </a:p>
          <a:p>
            <a:pPr eaLnBrk="1" hangingPunct="1">
              <a:spcBef>
                <a:spcPts val="1662"/>
              </a:spcBef>
            </a:pPr>
            <a:r>
              <a:rPr lang="nb-NO" altLang="nb-NO" sz="2585" i="0" dirty="0"/>
              <a:t>Vi kan bruke </a:t>
            </a:r>
            <a:r>
              <a:rPr lang="nb-NO" altLang="nb-NO" sz="2585" i="0" dirty="0" smtClean="0"/>
              <a:t>sannsynlighetskalkulatoren i </a:t>
            </a:r>
            <a:r>
              <a:rPr lang="nb-NO" altLang="nb-NO" sz="2585" i="0" dirty="0" err="1" smtClean="0"/>
              <a:t>GeoGebra</a:t>
            </a:r>
            <a:r>
              <a:rPr lang="nb-NO" altLang="nb-NO" sz="2585" i="0" dirty="0" smtClean="0"/>
              <a:t> </a:t>
            </a:r>
            <a:r>
              <a:rPr lang="nb-NO" altLang="nb-NO" sz="2585" i="0" dirty="0"/>
              <a:t>til å </a:t>
            </a:r>
            <a:r>
              <a:rPr lang="nb-NO" altLang="nb-NO" sz="2585" i="0" dirty="0" smtClean="0"/>
              <a:t>bestemme </a:t>
            </a:r>
            <a:r>
              <a:rPr lang="nb-NO" altLang="nb-NO" sz="2585" dirty="0" smtClean="0"/>
              <a:t>P</a:t>
            </a:r>
            <a:r>
              <a:rPr lang="nb-NO" altLang="nb-NO" sz="2585" i="0" dirty="0" smtClean="0"/>
              <a:t>(</a:t>
            </a:r>
            <a:r>
              <a:rPr lang="nb-NO" altLang="nb-NO" sz="2585" dirty="0" err="1" smtClean="0"/>
              <a:t>X</a:t>
            </a:r>
            <a:r>
              <a:rPr lang="nb-NO" altLang="nb-NO" sz="2585" i="0" dirty="0" smtClean="0"/>
              <a:t>=</a:t>
            </a:r>
            <a:r>
              <a:rPr lang="nb-NO" altLang="nb-NO" sz="2585" dirty="0" smtClean="0"/>
              <a:t>k</a:t>
            </a:r>
            <a:r>
              <a:rPr lang="nb-NO" altLang="nb-NO" sz="2585" i="0" dirty="0" smtClean="0"/>
              <a:t>)        </a:t>
            </a:r>
            <a:endParaRPr lang="en-US" altLang="nb-NO" sz="2585" i="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44824"/>
            <a:ext cx="4724400" cy="47529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22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1836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5" name="Picture 5" descr="blom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420938"/>
            <a:ext cx="40322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086" name="Rectangle 6"/>
          <p:cNvSpPr>
            <a:spLocks noChangeArrowheads="1"/>
          </p:cNvSpPr>
          <p:nvPr/>
        </p:nvSpPr>
        <p:spPr bwMode="auto">
          <a:xfrm>
            <a:off x="971550" y="404813"/>
            <a:ext cx="77771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7.4</a:t>
            </a:r>
            <a:r>
              <a:rPr lang="nb-NO" altLang="nb-NO" sz="2800" i="0" dirty="0">
                <a:solidFill>
                  <a:srgbClr val="008000"/>
                </a:solidFill>
              </a:rPr>
              <a:t>. </a:t>
            </a:r>
            <a:r>
              <a:rPr lang="nb-NO" altLang="nb-NO" sz="2800" i="0" dirty="0"/>
              <a:t>En bestemt type frø spirer med 70% sannsynlighet</a:t>
            </a:r>
            <a:endParaRPr lang="en-US" altLang="nb-NO" sz="2800" i="0" dirty="0"/>
          </a:p>
        </p:txBody>
      </p:sp>
      <p:sp>
        <p:nvSpPr>
          <p:cNvPr id="302089" name="Rectangle 9"/>
          <p:cNvSpPr>
            <a:spLocks noChangeArrowheads="1"/>
          </p:cNvSpPr>
          <p:nvPr/>
        </p:nvSpPr>
        <p:spPr bwMode="auto">
          <a:xfrm>
            <a:off x="971550" y="1412875"/>
            <a:ext cx="77771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/>
              <a:t>Vi sår 20 frø. Hva er sannsynligheten for at nøyaktig 15 frø vil spire?</a:t>
            </a:r>
            <a:endParaRPr lang="en-US" altLang="nb-NO" sz="2800" i="0"/>
          </a:p>
        </p:txBody>
      </p:sp>
      <p:sp>
        <p:nvSpPr>
          <p:cNvPr id="302090" name="Rectangle 10"/>
          <p:cNvSpPr>
            <a:spLocks noChangeArrowheads="1"/>
          </p:cNvSpPr>
          <p:nvPr/>
        </p:nvSpPr>
        <p:spPr bwMode="auto">
          <a:xfrm>
            <a:off x="971550" y="3357563"/>
            <a:ext cx="7777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/>
              <a:t>La </a:t>
            </a:r>
            <a:r>
              <a:rPr lang="nb-NO" altLang="nb-NO" sz="2800" dirty="0" err="1"/>
              <a:t>X</a:t>
            </a:r>
            <a:r>
              <a:rPr lang="nb-NO" altLang="nb-NO" sz="2800" i="0" dirty="0"/>
              <a:t> være antall før som </a:t>
            </a:r>
            <a:r>
              <a:rPr lang="nb-NO" altLang="nb-NO" sz="2800" i="0" dirty="0" smtClean="0"/>
              <a:t>spirer</a:t>
            </a:r>
            <a:endParaRPr lang="en-US" altLang="nb-NO" sz="2800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2091" name="Rectangle 11"/>
              <p:cNvSpPr>
                <a:spLocks noChangeArrowheads="1"/>
              </p:cNvSpPr>
              <p:nvPr/>
            </p:nvSpPr>
            <p:spPr bwMode="auto">
              <a:xfrm>
                <a:off x="971550" y="4076700"/>
                <a:ext cx="7488238" cy="2571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nb-NO" altLang="nb-NO" sz="2800" i="0" dirty="0" smtClean="0"/>
                  <a:t>Hvis frøene spirer uavhengig av hverandre,   er </a:t>
                </a:r>
                <a:r>
                  <a:rPr lang="nb-NO" altLang="nb-NO" sz="2800" dirty="0" err="1"/>
                  <a:t>X</a:t>
                </a:r>
                <a:r>
                  <a:rPr lang="nb-NO" altLang="nb-NO" sz="2800" i="0" dirty="0"/>
                  <a:t> binomisk fordelt med </a:t>
                </a:r>
                <a:r>
                  <a:rPr lang="nb-NO" altLang="nb-NO" sz="2800" dirty="0"/>
                  <a:t>n</a:t>
                </a:r>
                <a:r>
                  <a:rPr lang="nb-NO" altLang="nb-NO" sz="2800" i="0" dirty="0"/>
                  <a:t> = 20 og </a:t>
                </a:r>
                <a:r>
                  <a:rPr lang="nb-NO" altLang="nb-NO" sz="2800" dirty="0"/>
                  <a:t>p</a:t>
                </a:r>
                <a:r>
                  <a:rPr lang="nb-NO" altLang="nb-NO" sz="2800" i="0" dirty="0"/>
                  <a:t> = </a:t>
                </a:r>
                <a:r>
                  <a:rPr lang="nb-NO" altLang="nb-NO" sz="2800" i="0" dirty="0" smtClean="0"/>
                  <a:t>0.70</a:t>
                </a:r>
              </a:p>
              <a:p>
                <a:pPr eaLnBrk="1" hangingPunct="1"/>
                <a:endParaRPr lang="nb-NO" altLang="nb-NO" sz="2800" i="0" dirty="0"/>
              </a:p>
              <a:p>
                <a:pPr eaLnBrk="1" hangingPunct="1"/>
                <a:endParaRPr lang="nb-NO" altLang="nb-NO" sz="2800" i="0" dirty="0" smtClean="0"/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8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nb-NO" altLang="nb-NO" sz="2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altLang="nb-NO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altLang="nb-NO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b-NO" altLang="nb-NO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nb-NO" altLang="nb-NO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altLang="nb-NO" sz="28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nb-NO" altLang="nb-NO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0.70</m:t>
                          </m:r>
                        </m:e>
                        <m:sup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  <m:r>
                        <a:rPr lang="nb-NO" alt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nb-NO" altLang="nb-NO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0.30</m:t>
                          </m:r>
                        </m:e>
                        <m:sup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altLang="nb-NO" sz="2800" i="0" dirty="0"/>
              </a:p>
            </p:txBody>
          </p:sp>
        </mc:Choice>
        <mc:Fallback xmlns="">
          <p:sp>
            <p:nvSpPr>
              <p:cNvPr id="302091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50" y="4076700"/>
                <a:ext cx="7488238" cy="2571538"/>
              </a:xfrm>
              <a:prstGeom prst="rect">
                <a:avLst/>
              </a:prstGeom>
              <a:blipFill rotWithShape="0">
                <a:blip r:embed="rId5"/>
                <a:stretch>
                  <a:fillRect l="-1627" t="-26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209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218998"/>
              </p:ext>
            </p:extLst>
          </p:nvPr>
        </p:nvGraphicFramePr>
        <p:xfrm>
          <a:off x="4377358" y="6007248"/>
          <a:ext cx="12747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0" name="Equation" r:id="rId6" imgW="507960" imgH="177480" progId="Equation.DSMT4">
                  <p:embed/>
                </p:oleObj>
              </mc:Choice>
              <mc:Fallback>
                <p:oleObj name="Equation" r:id="rId6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7358" y="6007248"/>
                        <a:ext cx="1274762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093" name="Object 13"/>
          <p:cNvGraphicFramePr>
            <a:graphicFrameLocks noChangeAspect="1"/>
          </p:cNvGraphicFramePr>
          <p:nvPr/>
        </p:nvGraphicFramePr>
        <p:xfrm>
          <a:off x="1120775" y="5229225"/>
          <a:ext cx="251618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1" name="Equation" r:id="rId8" imgW="1002960" imgH="203040" progId="Equation.DSMT4">
                  <p:embed/>
                </p:oleObj>
              </mc:Choice>
              <mc:Fallback>
                <p:oleObj name="Equation" r:id="rId8" imgW="1002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5229225"/>
                        <a:ext cx="2516188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094" name="Object 14"/>
          <p:cNvGraphicFramePr>
            <a:graphicFrameLocks noChangeAspect="1"/>
          </p:cNvGraphicFramePr>
          <p:nvPr/>
        </p:nvGraphicFramePr>
        <p:xfrm>
          <a:off x="3676650" y="5229225"/>
          <a:ext cx="19748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2" name="Equation" r:id="rId10" imgW="787320" imgH="203040" progId="Equation.DSMT4">
                  <p:embed/>
                </p:oleObj>
              </mc:Choice>
              <mc:Fallback>
                <p:oleObj name="Equation" r:id="rId10" imgW="787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5229225"/>
                        <a:ext cx="19748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23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7300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2"/>
          <p:cNvSpPr txBox="1">
            <a:spLocks noChangeArrowheads="1"/>
          </p:cNvSpPr>
          <p:nvPr/>
        </p:nvSpPr>
        <p:spPr bwMode="auto">
          <a:xfrm>
            <a:off x="323528" y="123266"/>
            <a:ext cx="782284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sz="2400" i="0" dirty="0"/>
              <a:t>Generelt har vi en mengde med </a:t>
            </a:r>
            <a:r>
              <a:rPr lang="nb-NO" altLang="nb-NO" sz="2400" dirty="0"/>
              <a:t>n</a:t>
            </a:r>
            <a:r>
              <a:rPr lang="nb-NO" altLang="nb-NO" sz="2400" i="0" dirty="0"/>
              <a:t> elementer, og vi velger </a:t>
            </a:r>
            <a:r>
              <a:rPr lang="nb-NO" altLang="nb-NO" sz="2400" dirty="0"/>
              <a:t>r</a:t>
            </a:r>
            <a:r>
              <a:rPr lang="nb-NO" altLang="nb-NO" sz="2400" i="0" dirty="0"/>
              <a:t> elementer fra mengden </a:t>
            </a:r>
            <a:r>
              <a:rPr lang="nb-NO" altLang="nb-NO" sz="2400" i="0" dirty="0">
                <a:solidFill>
                  <a:srgbClr val="CC0000"/>
                </a:solidFill>
              </a:rPr>
              <a:t>uten tilbakelegging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2400" i="0" dirty="0" smtClean="0"/>
              <a:t>Antall uordnede utvalg vi kan lage er</a:t>
            </a:r>
            <a:endParaRPr lang="nb-NO" altLang="nb-NO" sz="2400" i="0" dirty="0"/>
          </a:p>
        </p:txBody>
      </p:sp>
      <p:graphicFrame>
        <p:nvGraphicFramePr>
          <p:cNvPr id="250888" name="Object 8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395796915"/>
              </p:ext>
            </p:extLst>
          </p:nvPr>
        </p:nvGraphicFramePr>
        <p:xfrm>
          <a:off x="652359" y="1677008"/>
          <a:ext cx="132048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5" name="Equation" r:id="rId3" imgW="660240" imgH="393480" progId="Equation.DSMT4">
                  <p:embed/>
                </p:oleObj>
              </mc:Choice>
              <mc:Fallback>
                <p:oleObj name="Equation" r:id="rId3" imgW="660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59" y="1677008"/>
                        <a:ext cx="1320480" cy="786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191939"/>
              </p:ext>
            </p:extLst>
          </p:nvPr>
        </p:nvGraphicFramePr>
        <p:xfrm>
          <a:off x="1979712" y="1700808"/>
          <a:ext cx="3834720" cy="83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6" name="Equation" r:id="rId5" imgW="1917360" imgH="419040" progId="Equation.DSMT4">
                  <p:embed/>
                </p:oleObj>
              </mc:Choice>
              <mc:Fallback>
                <p:oleObj name="Equation" r:id="rId5" imgW="1917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700808"/>
                        <a:ext cx="3834720" cy="838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21052" y="2731315"/>
            <a:ext cx="7822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None/>
            </a:pPr>
            <a:r>
              <a:rPr lang="nb-NO" altLang="nb-NO" sz="2400" i="0" dirty="0" smtClean="0"/>
              <a:t>Merk at vi kan skrive</a:t>
            </a:r>
            <a:endParaRPr lang="nb-NO" altLang="nb-NO" sz="2400" i="0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647260"/>
              </p:ext>
            </p:extLst>
          </p:nvPr>
        </p:nvGraphicFramePr>
        <p:xfrm>
          <a:off x="971600" y="4390581"/>
          <a:ext cx="160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7" name="Equation" r:id="rId7" imgW="800100" imgH="419100" progId="Equation.DSMT4">
                  <p:embed/>
                </p:oleObj>
              </mc:Choice>
              <mc:Fallback>
                <p:oleObj name="Equation" r:id="rId7" imgW="800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390581"/>
                        <a:ext cx="1600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327478"/>
              </p:ext>
            </p:extLst>
          </p:nvPr>
        </p:nvGraphicFramePr>
        <p:xfrm>
          <a:off x="2627784" y="4452513"/>
          <a:ext cx="634320" cy="71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8" name="Equation" r:id="rId9" imgW="317160" imgH="355320" progId="Equation.DSMT4">
                  <p:embed/>
                </p:oleObj>
              </mc:Choice>
              <mc:Fallback>
                <p:oleObj name="Equation" r:id="rId9" imgW="3171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452513"/>
                        <a:ext cx="634320" cy="710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581852"/>
              </p:ext>
            </p:extLst>
          </p:nvPr>
        </p:nvGraphicFramePr>
        <p:xfrm>
          <a:off x="398469" y="3630566"/>
          <a:ext cx="507780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9" name="Equation" r:id="rId11" imgW="253890" imgH="228501" progId="Equation.DSMT4">
                  <p:embed/>
                </p:oleObj>
              </mc:Choice>
              <mc:Fallback>
                <p:oleObj name="Equation" r:id="rId11" imgW="253890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9" y="3630566"/>
                        <a:ext cx="507780" cy="4570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706659"/>
              </p:ext>
            </p:extLst>
          </p:nvPr>
        </p:nvGraphicFramePr>
        <p:xfrm>
          <a:off x="971600" y="3530679"/>
          <a:ext cx="5841360" cy="83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0" name="Equation" r:id="rId13" imgW="2920680" imgH="419040" progId="Equation.DSMT4">
                  <p:embed/>
                </p:oleObj>
              </mc:Choice>
              <mc:Fallback>
                <p:oleObj name="Equation" r:id="rId13" imgW="2920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530679"/>
                        <a:ext cx="5841360" cy="838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16652" y="5793155"/>
            <a:ext cx="74168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nb-NO" altLang="nb-NO" sz="2400" i="0" dirty="0" smtClean="0"/>
              <a:t>Vi vil bruke </a:t>
            </a:r>
            <a:r>
              <a:rPr lang="nb-NO" altLang="nb-NO" sz="2400" i="0" dirty="0"/>
              <a:t>skrivemåten for binomialkoeffisientene</a:t>
            </a:r>
            <a:endParaRPr lang="en-US" altLang="nb-NO" sz="2400" i="0" dirty="0"/>
          </a:p>
        </p:txBody>
      </p:sp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75708"/>
              </p:ext>
            </p:extLst>
          </p:nvPr>
        </p:nvGraphicFramePr>
        <p:xfrm>
          <a:off x="7518400" y="5668963"/>
          <a:ext cx="430213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1" name="Equation" r:id="rId15" imgW="215640" imgH="355320" progId="Equation.DSMT4">
                  <p:embed/>
                </p:oleObj>
              </mc:Choice>
              <mc:Fallback>
                <p:oleObj name="Equation" r:id="rId15" imgW="2156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5668963"/>
                        <a:ext cx="430213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66676" y="6413898"/>
            <a:ext cx="2133600" cy="476250"/>
          </a:xfrm>
        </p:spPr>
        <p:txBody>
          <a:bodyPr/>
          <a:lstStyle/>
          <a:p>
            <a:fld id="{829980E8-E569-4869-B984-10028D77292B}" type="slidenum">
              <a:rPr lang="en-US" altLang="nb-NO" smtClean="0"/>
              <a:pPr/>
              <a:t>3</a:t>
            </a:fld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203067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2" grpId="0" build="allAtOnce"/>
      <p:bldP spid="9" grpId="0" build="allAtOnce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539552" y="221140"/>
            <a:ext cx="7178919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nb-NO" altLang="nb-NO" sz="2400" i="0" dirty="0">
                <a:solidFill>
                  <a:srgbClr val="008000"/>
                </a:solidFill>
              </a:rPr>
              <a:t>Eksempel </a:t>
            </a:r>
            <a:r>
              <a:rPr lang="nb-NO" altLang="nb-NO" sz="2400" i="0" dirty="0" smtClean="0">
                <a:solidFill>
                  <a:srgbClr val="008000"/>
                </a:solidFill>
              </a:rPr>
              <a:t>6.8 (modifisert):</a:t>
            </a:r>
            <a:r>
              <a:rPr lang="nb-NO" altLang="nb-NO" sz="2400" i="0" dirty="0" smtClean="0"/>
              <a:t> </a:t>
            </a:r>
            <a:endParaRPr lang="nb-NO" altLang="nb-NO" sz="2400" i="0" dirty="0"/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nb-NO" altLang="nb-NO" sz="2400" i="0" dirty="0"/>
              <a:t>En klasse har 25 elever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nb-NO" altLang="nb-NO" sz="2400" i="0" dirty="0"/>
              <a:t>Fire elever skal velges til en festkomité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nb-NO" altLang="nb-NO" sz="2400" i="0" dirty="0"/>
              <a:t>Hvor mange måter kan det gjøres på? </a:t>
            </a:r>
            <a:endParaRPr lang="en-US" altLang="nb-NO" sz="2400" i="0" dirty="0"/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439905" y="2340414"/>
            <a:ext cx="7378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i="0" dirty="0" smtClean="0"/>
              <a:t> Antall måter vi kan velge de 4 </a:t>
            </a:r>
            <a:r>
              <a:rPr lang="nb-NO" altLang="nb-NO" sz="2400" i="0" dirty="0"/>
              <a:t>elevene </a:t>
            </a:r>
            <a:r>
              <a:rPr lang="nb-NO" altLang="nb-NO" sz="2400" i="0" dirty="0" smtClean="0"/>
              <a:t>på er </a:t>
            </a:r>
            <a:endParaRPr lang="en-US" altLang="nb-NO" sz="2400" i="0" dirty="0"/>
          </a:p>
        </p:txBody>
      </p:sp>
      <p:graphicFrame>
        <p:nvGraphicFramePr>
          <p:cNvPr id="2529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300847"/>
              </p:ext>
            </p:extLst>
          </p:nvPr>
        </p:nvGraphicFramePr>
        <p:xfrm>
          <a:off x="1043608" y="3135841"/>
          <a:ext cx="773113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9" name="Equation" r:id="rId3" imgW="279360" imgH="355320" progId="Equation.DSMT4">
                  <p:embed/>
                </p:oleObj>
              </mc:Choice>
              <mc:Fallback>
                <p:oleObj name="Equation" r:id="rId3" imgW="2793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135841"/>
                        <a:ext cx="773113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2938" name="Picture 10" descr="fest"/>
          <p:cNvPicPr>
            <a:picLocks noGrp="1" noChangeAspect="1" noChangeArrowheads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7792" y="228879"/>
            <a:ext cx="1439008" cy="1439008"/>
          </a:xfrm>
          <a:noFill/>
        </p:spPr>
      </p:pic>
      <p:graphicFrame>
        <p:nvGraphicFramePr>
          <p:cNvPr id="2529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026763"/>
              </p:ext>
            </p:extLst>
          </p:nvPr>
        </p:nvGraphicFramePr>
        <p:xfrm>
          <a:off x="5795362" y="3466687"/>
          <a:ext cx="1475642" cy="490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0" name="Equation" r:id="rId6" imgW="532937" imgH="177646" progId="Equation.DSMT4">
                  <p:embed/>
                </p:oleObj>
              </mc:Choice>
              <mc:Fallback>
                <p:oleObj name="Equation" r:id="rId6" imgW="532937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362" y="3466687"/>
                        <a:ext cx="1475642" cy="490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9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066917"/>
              </p:ext>
            </p:extLst>
          </p:nvPr>
        </p:nvGraphicFramePr>
        <p:xfrm>
          <a:off x="3292881" y="3198453"/>
          <a:ext cx="2475034" cy="1094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1" name="Equation" r:id="rId8" imgW="774364" imgH="342751" progId="Equation.DSMT4">
                  <p:embed/>
                </p:oleObj>
              </mc:Choice>
              <mc:Fallback>
                <p:oleObj name="Equation" r:id="rId8" imgW="774364" imgH="34275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881" y="3198453"/>
                        <a:ext cx="2475034" cy="10946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683578"/>
              </p:ext>
            </p:extLst>
          </p:nvPr>
        </p:nvGraphicFramePr>
        <p:xfrm>
          <a:off x="1824551" y="3135841"/>
          <a:ext cx="14605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2" name="Equation" r:id="rId10" imgW="457200" imgH="342720" progId="Equation.DSMT4">
                  <p:embed/>
                </p:oleObj>
              </mc:Choice>
              <mc:Fallback>
                <p:oleObj name="Equation" r:id="rId10" imgW="4572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551" y="3135841"/>
                        <a:ext cx="146050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39552" y="4480136"/>
            <a:ext cx="7378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i="0" dirty="0" smtClean="0"/>
              <a:t>Med </a:t>
            </a:r>
            <a:r>
              <a:rPr lang="nb-NO" altLang="nb-NO" sz="2400" i="0" dirty="0" err="1" smtClean="0"/>
              <a:t>GeoGebra</a:t>
            </a:r>
            <a:r>
              <a:rPr lang="nb-NO" altLang="nb-NO" sz="2400" i="0" dirty="0" smtClean="0"/>
              <a:t>:</a:t>
            </a:r>
            <a:endParaRPr lang="en-US" altLang="nb-NO" sz="2400" i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1680" y="5172058"/>
            <a:ext cx="3467100" cy="1447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80E8-E569-4869-B984-10028D77292B}" type="slidenum">
              <a:rPr lang="en-US" altLang="nb-NO" smtClean="0"/>
              <a:pPr/>
              <a:t>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80587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/>
      <p:bldP spid="252932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915866" y="4567604"/>
            <a:ext cx="3257550" cy="99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585" i="0" u="sng"/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586110" y="191029"/>
            <a:ext cx="3993253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i="0" dirty="0">
                <a:solidFill>
                  <a:srgbClr val="008000"/>
                </a:solidFill>
              </a:rPr>
              <a:t>Eksempel </a:t>
            </a:r>
            <a:r>
              <a:rPr lang="nb-NO" altLang="nb-NO" sz="2400" i="0" dirty="0" smtClean="0">
                <a:solidFill>
                  <a:srgbClr val="008000"/>
                </a:solidFill>
              </a:rPr>
              <a:t>6.10 (modifisert):</a:t>
            </a:r>
            <a:r>
              <a:rPr lang="nb-NO" altLang="nb-NO" sz="2400" i="0" dirty="0" smtClean="0"/>
              <a:t> </a:t>
            </a:r>
            <a:endParaRPr lang="nb-NO" altLang="nb-NO" sz="2400" i="0" dirty="0"/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nb-NO" altLang="nb-NO" sz="2400" i="0" dirty="0"/>
              <a:t>En pokerspiller får delt ut fem kort </a:t>
            </a:r>
            <a:endParaRPr lang="en-US" altLang="nb-NO" sz="2400" i="0" dirty="0"/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499649" y="2747353"/>
            <a:ext cx="7378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i="0" dirty="0"/>
              <a:t>Antall mulige måter å dele ut fem kort på:</a:t>
            </a:r>
            <a:endParaRPr lang="en-US" altLang="nb-NO" sz="2400" i="0" dirty="0"/>
          </a:p>
        </p:txBody>
      </p:sp>
      <p:sp>
        <p:nvSpPr>
          <p:cNvPr id="254984" name="Rectangle 8"/>
          <p:cNvSpPr>
            <a:spLocks noChangeArrowheads="1"/>
          </p:cNvSpPr>
          <p:nvPr/>
        </p:nvSpPr>
        <p:spPr bwMode="auto">
          <a:xfrm>
            <a:off x="497329" y="1691603"/>
            <a:ext cx="42540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i="0" dirty="0"/>
              <a:t>Hva er sannsynligheten for at spilleren bare får hjerter? </a:t>
            </a:r>
            <a:endParaRPr lang="en-US" altLang="nb-NO" sz="2400" i="0" dirty="0"/>
          </a:p>
        </p:txBody>
      </p:sp>
      <p:sp>
        <p:nvSpPr>
          <p:cNvPr id="254986" name="Rectangle 10"/>
          <p:cNvSpPr>
            <a:spLocks noChangeArrowheads="1"/>
          </p:cNvSpPr>
          <p:nvPr/>
        </p:nvSpPr>
        <p:spPr bwMode="auto">
          <a:xfrm>
            <a:off x="586110" y="4303299"/>
            <a:ext cx="7378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i="0" dirty="0"/>
              <a:t>Antall av disse som gir bare hjerter:</a:t>
            </a:r>
            <a:endParaRPr lang="en-US" altLang="nb-NO" sz="2400" i="0" dirty="0"/>
          </a:p>
        </p:txBody>
      </p:sp>
      <p:graphicFrame>
        <p:nvGraphicFramePr>
          <p:cNvPr id="25498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676417"/>
              </p:ext>
            </p:extLst>
          </p:nvPr>
        </p:nvGraphicFramePr>
        <p:xfrm>
          <a:off x="799316" y="6061563"/>
          <a:ext cx="2404696" cy="512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6" name="Equation" r:id="rId3" imgW="952087" imgH="203112" progId="Equation.DSMT4">
                  <p:embed/>
                </p:oleObj>
              </mc:Choice>
              <mc:Fallback>
                <p:oleObj name="Equation" r:id="rId3" imgW="95208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316" y="6061563"/>
                        <a:ext cx="2404696" cy="512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4989" name="Picture 13" descr="hjerter-fe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441071">
            <a:off x="5770012" y="394531"/>
            <a:ext cx="1301262" cy="2017834"/>
          </a:xfrm>
          <a:noFill/>
        </p:spPr>
      </p:pic>
      <p:pic>
        <p:nvPicPr>
          <p:cNvPr id="254991" name="Picture 15" descr="hjerter-sju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646237">
            <a:off x="6139290" y="371085"/>
            <a:ext cx="1291004" cy="2017834"/>
          </a:xfrm>
          <a:noFill/>
        </p:spPr>
      </p:pic>
      <p:pic>
        <p:nvPicPr>
          <p:cNvPr id="254994" name="Picture 18" descr="hjeter-es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340" y="394531"/>
            <a:ext cx="1271954" cy="2019300"/>
          </a:xfrm>
          <a:noFill/>
        </p:spPr>
      </p:pic>
      <p:pic>
        <p:nvPicPr>
          <p:cNvPr id="254997" name="Picture 21" descr="hjerter-n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88564">
            <a:off x="6870517" y="502969"/>
            <a:ext cx="1276350" cy="2019300"/>
          </a:xfrm>
          <a:noFill/>
        </p:spPr>
      </p:pic>
      <p:pic>
        <p:nvPicPr>
          <p:cNvPr id="255000" name="Picture 24" descr="hjerter-knek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0712">
            <a:off x="7137217" y="599683"/>
            <a:ext cx="1406769" cy="219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500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753407"/>
              </p:ext>
            </p:extLst>
          </p:nvPr>
        </p:nvGraphicFramePr>
        <p:xfrm>
          <a:off x="2662328" y="3492179"/>
          <a:ext cx="1890346" cy="512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7" name="Equation" r:id="rId10" imgW="749160" imgH="203040" progId="Equation.DSMT4">
                  <p:embed/>
                </p:oleObj>
              </mc:Choice>
              <mc:Fallback>
                <p:oleObj name="Equation" r:id="rId10" imgW="749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328" y="3492179"/>
                        <a:ext cx="1890346" cy="512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00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095123"/>
              </p:ext>
            </p:extLst>
          </p:nvPr>
        </p:nvGraphicFramePr>
        <p:xfrm>
          <a:off x="2609801" y="5016963"/>
          <a:ext cx="1153257" cy="448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8" name="Equation" r:id="rId12" imgW="457002" imgH="177723" progId="Equation.DSMT4">
                  <p:embed/>
                </p:oleObj>
              </mc:Choice>
              <mc:Fallback>
                <p:oleObj name="Equation" r:id="rId12" imgW="457002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01" y="5016963"/>
                        <a:ext cx="1153257" cy="448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00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661899"/>
              </p:ext>
            </p:extLst>
          </p:nvPr>
        </p:nvGraphicFramePr>
        <p:xfrm>
          <a:off x="3339952" y="5927632"/>
          <a:ext cx="1538654" cy="866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9" name="Equation" r:id="rId14" imgW="609480" imgH="342720" progId="Equation.DSMT4">
                  <p:embed/>
                </p:oleObj>
              </mc:Choice>
              <mc:Fallback>
                <p:oleObj name="Equation" r:id="rId14" imgW="6094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9952" y="5927632"/>
                        <a:ext cx="1538654" cy="866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00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752672"/>
              </p:ext>
            </p:extLst>
          </p:nvPr>
        </p:nvGraphicFramePr>
        <p:xfrm>
          <a:off x="4942069" y="6135716"/>
          <a:ext cx="1478574" cy="449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00" name="Equation" r:id="rId16" imgW="583693" imgH="177646" progId="Equation.DSMT4">
                  <p:embed/>
                </p:oleObj>
              </mc:Choice>
              <mc:Fallback>
                <p:oleObj name="Equation" r:id="rId16" imgW="583693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069" y="6135716"/>
                        <a:ext cx="1478574" cy="449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165522"/>
              </p:ext>
            </p:extLst>
          </p:nvPr>
        </p:nvGraphicFramePr>
        <p:xfrm>
          <a:off x="1884559" y="3269114"/>
          <a:ext cx="739775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01" name="Equation" r:id="rId18" imgW="266400" imgH="355320" progId="Equation.DSMT4">
                  <p:embed/>
                </p:oleObj>
              </mc:Choice>
              <mc:Fallback>
                <p:oleObj name="Equation" r:id="rId18" imgW="2664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559" y="3269114"/>
                        <a:ext cx="739775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341997"/>
              </p:ext>
            </p:extLst>
          </p:nvPr>
        </p:nvGraphicFramePr>
        <p:xfrm>
          <a:off x="1879474" y="4745589"/>
          <a:ext cx="703262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02" name="Equation" r:id="rId20" imgW="253800" imgH="355320" progId="Equation.DSMT4">
                  <p:embed/>
                </p:oleObj>
              </mc:Choice>
              <mc:Fallback>
                <p:oleObj name="Equation" r:id="rId20" imgW="2538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474" y="4745589"/>
                        <a:ext cx="703262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8D1B-6A85-47B6-8C7C-AD7C5A24B843}" type="slidenum">
              <a:rPr lang="en-US" altLang="nb-NO" smtClean="0"/>
              <a:pPr/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9330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  <p:bldP spid="254980" grpId="0" build="p"/>
      <p:bldP spid="254984" grpId="0" build="p"/>
      <p:bldP spid="25498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756592" y="44624"/>
            <a:ext cx="9371013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3200" i="0" kern="0" dirty="0" smtClean="0">
              <a:solidFill>
                <a:srgbClr val="FF0000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9254" y="328509"/>
            <a:ext cx="7777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 dirty="0">
                <a:solidFill>
                  <a:srgbClr val="008000"/>
                </a:solidFill>
              </a:rPr>
              <a:t>Eksempel 6.11:</a:t>
            </a:r>
            <a:r>
              <a:rPr lang="nb-NO" altLang="nb-NO" sz="2800" i="0" dirty="0"/>
              <a:t> I en kartong er det 12 sikringer</a:t>
            </a:r>
            <a:endParaRPr lang="en-US" altLang="nb-NO" sz="2800" i="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75221" y="1082198"/>
            <a:ext cx="77052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None/>
            </a:pPr>
            <a:r>
              <a:rPr lang="nb-NO" altLang="nb-NO" sz="2800" i="0" dirty="0" smtClean="0"/>
              <a:t>Fire av dem er defekte, resten er i orden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75221" y="1873809"/>
            <a:ext cx="77052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None/>
            </a:pPr>
            <a:r>
              <a:rPr lang="nb-NO" altLang="nb-NO" sz="2800" i="0" dirty="0" smtClean="0"/>
              <a:t>Vi </a:t>
            </a:r>
            <a:r>
              <a:rPr lang="nb-NO" altLang="nb-NO" sz="2800" i="0" dirty="0"/>
              <a:t>trekker tilfeldig tre </a:t>
            </a:r>
            <a:r>
              <a:rPr lang="nb-NO" altLang="nb-NO" sz="2800" i="0" dirty="0" smtClean="0"/>
              <a:t>sikringer</a:t>
            </a:r>
            <a:endParaRPr lang="nb-NO" altLang="nb-NO" sz="2800" i="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62744" y="2687060"/>
            <a:ext cx="77052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None/>
            </a:pPr>
            <a:r>
              <a:rPr lang="nb-NO" altLang="nb-NO" sz="2800" i="0" dirty="0" smtClean="0"/>
              <a:t>Hva </a:t>
            </a:r>
            <a:r>
              <a:rPr lang="nb-NO" altLang="nb-NO" sz="2800" i="0" dirty="0"/>
              <a:t>er sannsynligheten for at én er defekt</a:t>
            </a:r>
            <a:r>
              <a:rPr lang="nb-NO" altLang="nb-NO" sz="2800" i="0" dirty="0" smtClean="0"/>
              <a:t>?</a:t>
            </a:r>
            <a:endParaRPr lang="nb-NO" altLang="nb-NO" sz="2800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611188" y="3501008"/>
                <a:ext cx="7705228" cy="810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  <a:buFontTx/>
                  <a:buNone/>
                </a:pPr>
                <a:r>
                  <a:rPr lang="nb-NO" altLang="nb-NO" sz="2800" i="0" dirty="0" smtClean="0"/>
                  <a:t>Antall </a:t>
                </a:r>
                <a:r>
                  <a:rPr lang="nb-NO" altLang="nb-NO" sz="2800" i="0" dirty="0"/>
                  <a:t>mulige </a:t>
                </a:r>
                <a:r>
                  <a:rPr lang="nb-NO" altLang="nb-NO" sz="2800" i="0" dirty="0" smtClean="0"/>
                  <a:t>utvalg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altLang="nb-NO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b-NO" altLang="nb-NO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altLang="nb-NO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altLang="nb-NO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nb-NO" altLang="nb-NO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nb-NO" altLang="nb-NO" sz="2800" b="0" i="1" smtClean="0">
                        <a:latin typeface="Cambria Math" panose="02040503050406030204" pitchFamily="18" charset="0"/>
                      </a:rPr>
                      <m:t>=220</m:t>
                    </m:r>
                  </m:oMath>
                </a14:m>
                <a:r>
                  <a:rPr lang="nb-NO" altLang="nb-NO" sz="2800" i="0" dirty="0" smtClean="0"/>
                  <a:t> </a:t>
                </a:r>
                <a:endParaRPr lang="nb-NO" altLang="nb-NO" sz="2800" i="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188" y="3501008"/>
                <a:ext cx="7705228" cy="810799"/>
              </a:xfrm>
              <a:prstGeom prst="rect">
                <a:avLst/>
              </a:prstGeom>
              <a:blipFill rotWithShape="0">
                <a:blip r:embed="rId3"/>
                <a:stretch>
                  <a:fillRect l="-1582" b="-15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683196" y="4421222"/>
                <a:ext cx="7705228" cy="807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  <a:buFontTx/>
                  <a:buNone/>
                </a:pPr>
                <a:r>
                  <a:rPr lang="nb-NO" altLang="nb-NO" sz="2800" i="0" dirty="0" smtClean="0"/>
                  <a:t>Antall </a:t>
                </a:r>
                <a:r>
                  <a:rPr lang="nb-NO" altLang="nb-NO" sz="2800" i="0" dirty="0"/>
                  <a:t>gunstige </a:t>
                </a:r>
                <a:r>
                  <a:rPr lang="nb-NO" altLang="nb-NO" sz="2800" i="0" dirty="0" smtClean="0"/>
                  <a:t>utvalg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altLang="nb-NO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b-NO" altLang="nb-NO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altLang="nb-NO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nb-NO" altLang="nb-NO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nb-NO" altLang="nb-NO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nb-NO" altLang="nb-NO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b-NO" altLang="nb-NO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altLang="nb-NO" sz="2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nb-NO" altLang="nb-NO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nb-NO" altLang="nb-NO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altLang="nb-NO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nb-NO" altLang="nb-N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∙28=</m:t>
                    </m:r>
                    <m:r>
                      <a:rPr lang="nb-NO" altLang="nb-NO" sz="2800" b="0" i="1" smtClean="0">
                        <a:latin typeface="Cambria Math" panose="02040503050406030204" pitchFamily="18" charset="0"/>
                      </a:rPr>
                      <m:t>112</m:t>
                    </m:r>
                  </m:oMath>
                </a14:m>
                <a:r>
                  <a:rPr lang="nb-NO" altLang="nb-NO" sz="2800" i="0" dirty="0"/>
                  <a:t> </a:t>
                </a:r>
                <a:endParaRPr lang="en-US" altLang="nb-NO" sz="2800" i="0" dirty="0"/>
              </a:p>
            </p:txBody>
          </p:sp>
        </mc:Choice>
        <mc:Fallback xmlns="">
          <p:sp>
            <p:nvSpPr>
              <p:cNvPr id="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196" y="4421222"/>
                <a:ext cx="7705228" cy="807978"/>
              </a:xfrm>
              <a:prstGeom prst="rect">
                <a:avLst/>
              </a:prstGeom>
              <a:blipFill rotWithShape="0">
                <a:blip r:embed="rId4"/>
                <a:stretch>
                  <a:fillRect l="-1582" b="-15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12"/>
          <p:cNvGraphicFramePr>
            <a:graphicFrameLocks noChangeAspect="1"/>
          </p:cNvGraphicFramePr>
          <p:nvPr>
            <p:extLst/>
          </p:nvPr>
        </p:nvGraphicFramePr>
        <p:xfrm>
          <a:off x="775692" y="5477470"/>
          <a:ext cx="55245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8" name="Equation" r:id="rId5" imgW="2108160" imgH="317160" progId="Equation.DSMT4">
                  <p:embed/>
                </p:oleObj>
              </mc:Choice>
              <mc:Fallback>
                <p:oleObj name="Equation" r:id="rId5" imgW="21081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92" y="5477470"/>
                        <a:ext cx="55245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32204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611188" y="549275"/>
            <a:ext cx="4321175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nb-NO" altLang="nb-NO" sz="2800" i="0">
                <a:solidFill>
                  <a:srgbClr val="008000"/>
                </a:solidFill>
              </a:rPr>
              <a:t>Eksempel 6.13:</a:t>
            </a:r>
            <a:r>
              <a:rPr lang="nb-NO" altLang="nb-NO" sz="2800" i="0"/>
              <a:t> </a:t>
            </a:r>
          </a:p>
          <a:p>
            <a:pPr eaLnBrk="1" hangingPunct="1">
              <a:buFontTx/>
              <a:buNone/>
            </a:pPr>
            <a:r>
              <a:rPr lang="nb-NO" altLang="nb-NO" sz="2800" i="0"/>
              <a:t>En pokerspiller får delt ut fem tilfeldig valgte kort</a:t>
            </a:r>
          </a:p>
          <a:p>
            <a:pPr eaLnBrk="1" hangingPunct="1">
              <a:buFontTx/>
              <a:buNone/>
            </a:pPr>
            <a:r>
              <a:rPr lang="nb-NO" altLang="nb-NO" sz="2800" i="0"/>
              <a:t>Hva er sannsynligheten for at spilleren får to par?</a:t>
            </a:r>
            <a:endParaRPr lang="en-US" altLang="nb-NO" sz="2800" i="0"/>
          </a:p>
        </p:txBody>
      </p:sp>
      <p:graphicFrame>
        <p:nvGraphicFramePr>
          <p:cNvPr id="278531" name="Object 3"/>
          <p:cNvGraphicFramePr>
            <a:graphicFrameLocks noChangeAspect="1"/>
          </p:cNvGraphicFramePr>
          <p:nvPr/>
        </p:nvGraphicFramePr>
        <p:xfrm>
          <a:off x="4124325" y="2924175"/>
          <a:ext cx="217487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4" name="Equation" r:id="rId3" imgW="952087" imgH="330057" progId="Equation.DSMT4">
                  <p:embed/>
                </p:oleObj>
              </mc:Choice>
              <mc:Fallback>
                <p:oleObj name="Equation" r:id="rId3" imgW="952087" imgH="3300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2924175"/>
                        <a:ext cx="2174875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611188" y="2997200"/>
            <a:ext cx="777716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nb-NO" altLang="nb-NO" sz="2800" i="0"/>
              <a:t>Antall mulige utvalg: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nb-NO" altLang="nb-NO" sz="2800" i="0"/>
              <a:t>Antall gunstige utvalg:</a:t>
            </a:r>
            <a:endParaRPr lang="en-US" altLang="nb-NO" sz="2800" i="0"/>
          </a:p>
        </p:txBody>
      </p:sp>
      <p:graphicFrame>
        <p:nvGraphicFramePr>
          <p:cNvPr id="278533" name="Object 5"/>
          <p:cNvGraphicFramePr>
            <a:graphicFrameLocks noChangeAspect="1"/>
          </p:cNvGraphicFramePr>
          <p:nvPr/>
        </p:nvGraphicFramePr>
        <p:xfrm>
          <a:off x="1403350" y="4076700"/>
          <a:ext cx="270827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5" name="Equation" r:id="rId5" imgW="1040948" imgH="330057" progId="Equation.DSMT4">
                  <p:embed/>
                </p:oleObj>
              </mc:Choice>
              <mc:Fallback>
                <p:oleObj name="Equation" r:id="rId5" imgW="1040948" imgH="3300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076700"/>
                        <a:ext cx="2708275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4" name="Object 6"/>
          <p:cNvGraphicFramePr>
            <a:graphicFrameLocks noChangeAspect="1"/>
          </p:cNvGraphicFramePr>
          <p:nvPr/>
        </p:nvGraphicFramePr>
        <p:xfrm>
          <a:off x="1022350" y="5876925"/>
          <a:ext cx="448945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6" name="Equation" r:id="rId7" imgW="1637589" imgH="317362" progId="Equation.DSMT4">
                  <p:embed/>
                </p:oleObj>
              </mc:Choice>
              <mc:Fallback>
                <p:oleObj name="Equation" r:id="rId7" imgW="1637589" imgH="31736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" y="5876925"/>
                        <a:ext cx="448945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8535" name="Picture 7" descr="ruter-fe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29210">
            <a:off x="5380038" y="695325"/>
            <a:ext cx="11493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36" name="Picture 8" descr="hjerter-fe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6933">
            <a:off x="5740400" y="695325"/>
            <a:ext cx="11334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37" name="Picture 9" descr="hjerter-sj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622300"/>
            <a:ext cx="11525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38" name="Picture 10" descr="spar-sju"/>
          <p:cNvPicPr>
            <a:picLocks noGrp="1" noChangeAspect="1" noChangeArrowheads="1"/>
          </p:cNvPicPr>
          <p:nvPr>
            <p:ph sz="half" idx="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49772">
            <a:off x="6748463" y="695325"/>
            <a:ext cx="1184275" cy="1871663"/>
          </a:xfrm>
          <a:noFill/>
        </p:spPr>
      </p:pic>
      <p:pic>
        <p:nvPicPr>
          <p:cNvPr id="278539" name="Picture 11" descr="ruter-kon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35685">
            <a:off x="7396163" y="838200"/>
            <a:ext cx="1279525" cy="1943100"/>
          </a:xfrm>
          <a:noFill/>
        </p:spPr>
      </p:pic>
      <p:sp>
        <p:nvSpPr>
          <p:cNvPr id="278540" name="AutoShape 12"/>
          <p:cNvSpPr>
            <a:spLocks/>
          </p:cNvSpPr>
          <p:nvPr/>
        </p:nvSpPr>
        <p:spPr bwMode="auto">
          <a:xfrm rot="-5400000">
            <a:off x="1581150" y="4616451"/>
            <a:ext cx="288925" cy="647700"/>
          </a:xfrm>
          <a:prstGeom prst="leftBrace">
            <a:avLst>
              <a:gd name="adj1" fmla="val 18681"/>
              <a:gd name="adj2" fmla="val 50000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/>
          </a:p>
        </p:txBody>
      </p:sp>
      <p:sp>
        <p:nvSpPr>
          <p:cNvPr id="278541" name="AutoShape 13"/>
          <p:cNvSpPr>
            <a:spLocks/>
          </p:cNvSpPr>
          <p:nvPr/>
        </p:nvSpPr>
        <p:spPr bwMode="auto">
          <a:xfrm rot="-5400000">
            <a:off x="2301081" y="4690269"/>
            <a:ext cx="288925" cy="503238"/>
          </a:xfrm>
          <a:prstGeom prst="leftBrace">
            <a:avLst>
              <a:gd name="adj1" fmla="val 14515"/>
              <a:gd name="adj2" fmla="val 50000"/>
            </a:avLst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/>
          </a:p>
        </p:txBody>
      </p:sp>
      <p:sp>
        <p:nvSpPr>
          <p:cNvPr id="278542" name="AutoShape 14"/>
          <p:cNvSpPr>
            <a:spLocks/>
          </p:cNvSpPr>
          <p:nvPr/>
        </p:nvSpPr>
        <p:spPr bwMode="auto">
          <a:xfrm rot="-5400000">
            <a:off x="2877344" y="4691857"/>
            <a:ext cx="288925" cy="503237"/>
          </a:xfrm>
          <a:prstGeom prst="leftBrace">
            <a:avLst>
              <a:gd name="adj1" fmla="val 14515"/>
              <a:gd name="adj2" fmla="val 50000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/>
          </a:p>
        </p:txBody>
      </p:sp>
      <p:sp>
        <p:nvSpPr>
          <p:cNvPr id="278543" name="AutoShape 15"/>
          <p:cNvSpPr>
            <a:spLocks/>
          </p:cNvSpPr>
          <p:nvPr/>
        </p:nvSpPr>
        <p:spPr bwMode="auto">
          <a:xfrm rot="-5400000">
            <a:off x="3596481" y="4622007"/>
            <a:ext cx="288925" cy="646112"/>
          </a:xfrm>
          <a:prstGeom prst="leftBrace">
            <a:avLst>
              <a:gd name="adj1" fmla="val 18636"/>
              <a:gd name="adj2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/>
          </a:p>
        </p:txBody>
      </p:sp>
      <p:sp>
        <p:nvSpPr>
          <p:cNvPr id="278544" name="Text Box 16"/>
          <p:cNvSpPr txBox="1">
            <a:spLocks noChangeArrowheads="1"/>
          </p:cNvSpPr>
          <p:nvPr/>
        </p:nvSpPr>
        <p:spPr bwMode="auto">
          <a:xfrm>
            <a:off x="536575" y="5149850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1800" i="0">
                <a:solidFill>
                  <a:srgbClr val="CC0000"/>
                </a:solidFill>
              </a:rPr>
              <a:t>valg av to verdier</a:t>
            </a:r>
            <a:endParaRPr lang="en-US" altLang="nb-NO" sz="1800" i="0">
              <a:solidFill>
                <a:srgbClr val="CC0000"/>
              </a:solidFill>
            </a:endParaRPr>
          </a:p>
        </p:txBody>
      </p:sp>
      <p:sp>
        <p:nvSpPr>
          <p:cNvPr id="278545" name="Text Box 17"/>
          <p:cNvSpPr txBox="1">
            <a:spLocks noChangeArrowheads="1"/>
          </p:cNvSpPr>
          <p:nvPr/>
        </p:nvSpPr>
        <p:spPr bwMode="auto">
          <a:xfrm>
            <a:off x="1544638" y="5156200"/>
            <a:ext cx="2016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1800" i="0">
                <a:solidFill>
                  <a:srgbClr val="000099"/>
                </a:solidFill>
              </a:rPr>
              <a:t>valg av to kort i første verdi</a:t>
            </a:r>
            <a:endParaRPr lang="en-US" altLang="nb-NO" sz="1800" i="0">
              <a:solidFill>
                <a:srgbClr val="000099"/>
              </a:solidFill>
            </a:endParaRPr>
          </a:p>
        </p:txBody>
      </p:sp>
      <p:sp>
        <p:nvSpPr>
          <p:cNvPr id="278546" name="Text Box 18"/>
          <p:cNvSpPr txBox="1">
            <a:spLocks noChangeArrowheads="1"/>
          </p:cNvSpPr>
          <p:nvPr/>
        </p:nvSpPr>
        <p:spPr bwMode="auto">
          <a:xfrm>
            <a:off x="2409825" y="5164138"/>
            <a:ext cx="2016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1800" i="0">
                <a:solidFill>
                  <a:srgbClr val="008000"/>
                </a:solidFill>
              </a:rPr>
              <a:t>valg av to kort i andre verdi</a:t>
            </a:r>
            <a:endParaRPr lang="en-US" altLang="nb-NO" sz="1800" i="0">
              <a:solidFill>
                <a:srgbClr val="008000"/>
              </a:solidFill>
            </a:endParaRPr>
          </a:p>
        </p:txBody>
      </p:sp>
      <p:sp>
        <p:nvSpPr>
          <p:cNvPr id="278547" name="Text Box 19"/>
          <p:cNvSpPr txBox="1">
            <a:spLocks noChangeArrowheads="1"/>
          </p:cNvSpPr>
          <p:nvPr/>
        </p:nvSpPr>
        <p:spPr bwMode="auto">
          <a:xfrm>
            <a:off x="2770188" y="5156200"/>
            <a:ext cx="2016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1800" i="0">
                <a:solidFill>
                  <a:schemeClr val="bg2"/>
                </a:solidFill>
              </a:rPr>
              <a:t>valg av ett kort i en tredje verdi</a:t>
            </a:r>
            <a:endParaRPr lang="en-US" altLang="nb-NO" sz="1800" i="0">
              <a:solidFill>
                <a:schemeClr val="bg2"/>
              </a:solidFill>
            </a:endParaRPr>
          </a:p>
        </p:txBody>
      </p:sp>
      <p:graphicFrame>
        <p:nvGraphicFramePr>
          <p:cNvPr id="278548" name="Object 20"/>
          <p:cNvGraphicFramePr>
            <a:graphicFrameLocks noChangeAspect="1"/>
          </p:cNvGraphicFramePr>
          <p:nvPr/>
        </p:nvGraphicFramePr>
        <p:xfrm>
          <a:off x="4211638" y="4292600"/>
          <a:ext cx="15843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7" name="Equation" r:id="rId14" imgW="609336" imgH="177723" progId="Equation.DSMT4">
                  <p:embed/>
                </p:oleObj>
              </mc:Choice>
              <mc:Fallback>
                <p:oleObj name="Equation" r:id="rId14" imgW="609336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292600"/>
                        <a:ext cx="158432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374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build="p"/>
      <p:bldP spid="278532" grpId="0" build="p"/>
      <p:bldP spid="278540" grpId="0" animBg="1"/>
      <p:bldP spid="278541" grpId="0" animBg="1"/>
      <p:bldP spid="278542" grpId="0" animBg="1"/>
      <p:bldP spid="278543" grpId="0" animBg="1"/>
      <p:bldP spid="278544" grpId="0"/>
      <p:bldP spid="278545" grpId="0"/>
      <p:bldP spid="278546" grpId="0"/>
      <p:bldP spid="2785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-171400"/>
            <a:ext cx="6275388" cy="1143000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chemeClr val="accent2"/>
                </a:solidFill>
              </a:rPr>
              <a:t>Tilfeldige variabler</a:t>
            </a:r>
            <a:endParaRPr lang="nb-NO" altLang="nb-NO" sz="3600" dirty="0" smtClean="0">
              <a:solidFill>
                <a:schemeClr val="accent2"/>
              </a:solidFill>
            </a:endParaRPr>
          </a:p>
        </p:txBody>
      </p:sp>
      <p:sp>
        <p:nvSpPr>
          <p:cNvPr id="275467" name="Text Box 11"/>
          <p:cNvSpPr txBox="1">
            <a:spLocks noChangeArrowheads="1"/>
          </p:cNvSpPr>
          <p:nvPr/>
        </p:nvSpPr>
        <p:spPr bwMode="auto">
          <a:xfrm>
            <a:off x="1003300" y="4006850"/>
            <a:ext cx="5256213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</a:t>
            </a:r>
            <a:r>
              <a:rPr lang="nb-NO" altLang="nb-NO" sz="1600" i="0"/>
              <a:t>1,6)	(2,6)	(3,6)	(4,6)	(5,6)	(6,6)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(1,5)	(2,5)	(3,5)	(4,5)	(5,5)	(6,5)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(1,4)	(2,4)	(3,4)	(4,4)	(5,4)	(6,4)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(1,3)	(2,3)	(3,3)	(4,3)	(5,3)	(6,3)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(1,2)	(2,2)	(3,2)	(4,2)	(5,2)	(6,2)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(1,1)	(2,1)	(3,1)	(4,1)	(5,1)	(6,1)</a:t>
            </a:r>
          </a:p>
          <a:p>
            <a:pPr eaLnBrk="1" hangingPunct="1">
              <a:spcBef>
                <a:spcPct val="60000"/>
              </a:spcBef>
            </a:pPr>
            <a:endParaRPr lang="nb-NO" altLang="nb-NO" sz="1600" i="0"/>
          </a:p>
        </p:txBody>
      </p:sp>
      <p:sp>
        <p:nvSpPr>
          <p:cNvPr id="275469" name="Rectangle 13"/>
          <p:cNvSpPr>
            <a:spLocks noChangeArrowheads="1"/>
          </p:cNvSpPr>
          <p:nvPr/>
        </p:nvSpPr>
        <p:spPr bwMode="auto">
          <a:xfrm>
            <a:off x="930275" y="3933825"/>
            <a:ext cx="5400675" cy="25193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pic>
        <p:nvPicPr>
          <p:cNvPr id="275470" name="Picture 14" descr="ternin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997200"/>
            <a:ext cx="4587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471" name="Picture 15" descr="terning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141663"/>
            <a:ext cx="4778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74" name="Rectangle 18"/>
          <p:cNvSpPr>
            <a:spLocks noChangeArrowheads="1"/>
          </p:cNvSpPr>
          <p:nvPr/>
        </p:nvSpPr>
        <p:spPr bwMode="auto">
          <a:xfrm>
            <a:off x="827285" y="836712"/>
            <a:ext cx="7777163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Når vi kaster to terninger er det 36 utfall</a:t>
            </a:r>
          </a:p>
          <a:p>
            <a:pPr eaLnBrk="1" hangingPunct="1">
              <a:spcBef>
                <a:spcPts val="1200"/>
              </a:spcBef>
            </a:pPr>
            <a:r>
              <a:rPr lang="nb-NO" altLang="nb-NO" sz="2800" i="0" dirty="0" smtClean="0"/>
              <a:t>Vi er </a:t>
            </a:r>
            <a:r>
              <a:rPr lang="nb-NO" altLang="nb-NO" sz="2800" i="0" dirty="0"/>
              <a:t>ofte ikke interessert i de enkelte utfallene</a:t>
            </a:r>
          </a:p>
          <a:p>
            <a:pPr eaLnBrk="1" hangingPunct="1">
              <a:spcBef>
                <a:spcPts val="1200"/>
              </a:spcBef>
            </a:pPr>
            <a:r>
              <a:rPr lang="nb-NO" altLang="nb-NO" sz="2800" i="0" dirty="0" smtClean="0"/>
              <a:t>Vi kan </a:t>
            </a:r>
            <a:r>
              <a:rPr lang="nb-NO" altLang="nb-NO" sz="2800" i="0" dirty="0"/>
              <a:t>for eksempel bare være interessert i</a:t>
            </a:r>
          </a:p>
          <a:p>
            <a:pPr eaLnBrk="1" hangingPunct="1">
              <a:spcBef>
                <a:spcPct val="10000"/>
              </a:spcBef>
            </a:pPr>
            <a:r>
              <a:rPr lang="nb-NO" altLang="nb-NO" sz="2800" dirty="0" err="1"/>
              <a:t>X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«summen </a:t>
            </a:r>
            <a:r>
              <a:rPr lang="nb-NO" altLang="nb-NO" sz="2800" i="0" dirty="0"/>
              <a:t>av antall </a:t>
            </a:r>
            <a:r>
              <a:rPr lang="nb-NO" altLang="nb-NO" sz="2800" i="0" dirty="0" smtClean="0"/>
              <a:t>øyne»</a:t>
            </a:r>
            <a:endParaRPr lang="nb-NO" altLang="nb-NO" sz="2800" i="0" dirty="0"/>
          </a:p>
          <a:p>
            <a:pPr eaLnBrk="1" hangingPunct="1">
              <a:spcBef>
                <a:spcPts val="1200"/>
              </a:spcBef>
            </a:pPr>
            <a:r>
              <a:rPr lang="nb-NO" altLang="nb-NO" sz="2800" dirty="0" err="1"/>
              <a:t>X</a:t>
            </a:r>
            <a:r>
              <a:rPr lang="nb-NO" altLang="nb-NO" sz="2800" dirty="0"/>
              <a:t>  </a:t>
            </a:r>
            <a:r>
              <a:rPr lang="nb-NO" altLang="nb-NO" sz="2800" i="0" dirty="0"/>
              <a:t>er en </a:t>
            </a:r>
            <a:r>
              <a:rPr lang="nb-NO" altLang="nb-NO" sz="2800" dirty="0" smtClean="0">
                <a:solidFill>
                  <a:srgbClr val="CC0000"/>
                </a:solidFill>
              </a:rPr>
              <a:t>tilfeldig </a:t>
            </a:r>
            <a:r>
              <a:rPr lang="nb-NO" altLang="nb-NO" sz="2800" dirty="0">
                <a:solidFill>
                  <a:srgbClr val="CC0000"/>
                </a:solidFill>
              </a:rPr>
              <a:t>variabel</a:t>
            </a:r>
            <a:r>
              <a:rPr lang="nb-NO" altLang="nb-NO" sz="2800" i="0" dirty="0"/>
              <a:t> </a:t>
            </a:r>
            <a:endParaRPr lang="en-US" altLang="nb-NO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7174-6011-4D5B-A475-622DAA20BE1E}" type="slidenum">
              <a:rPr lang="en-US" altLang="nb-NO" smtClean="0"/>
              <a:pPr/>
              <a:t>8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7" grpId="0" build="allAtOnce"/>
      <p:bldP spid="275469" grpId="0" animBg="1"/>
      <p:bldP spid="27547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6" name="Text Box 6"/>
          <p:cNvSpPr txBox="1">
            <a:spLocks noChangeArrowheads="1"/>
          </p:cNvSpPr>
          <p:nvPr/>
        </p:nvSpPr>
        <p:spPr bwMode="auto">
          <a:xfrm>
            <a:off x="931863" y="3598863"/>
            <a:ext cx="5256212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</a:t>
            </a:r>
            <a:r>
              <a:rPr lang="nb-NO" altLang="nb-NO" sz="1600" i="0"/>
              <a:t>1,6)	(2,6)	(3,6)	(4,6)	(5,6)	(6,6)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(1,5)	(2,5)	(3,5)	(4,5)	(5,5)	(6,5)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(1,4)	(2,4)	(3,4)	(4,4)	(5,4)	(6,4)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(1,3)	(2,3)	(3,3)	(4,3)	(5,3)	(6,3)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(1,2)	(2,2)	(3,2)	(4,2)	(5,2)	(6,2)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(1,1)	(2,1)	(3,1)	(4,1)	(5,1)	(6,1)</a:t>
            </a:r>
          </a:p>
          <a:p>
            <a:pPr eaLnBrk="1" hangingPunct="1">
              <a:spcBef>
                <a:spcPct val="60000"/>
              </a:spcBef>
            </a:pPr>
            <a:endParaRPr lang="nb-NO" altLang="nb-NO" sz="1600" i="0"/>
          </a:p>
        </p:txBody>
      </p:sp>
      <p:sp>
        <p:nvSpPr>
          <p:cNvPr id="276487" name="AutoShape 7"/>
          <p:cNvSpPr>
            <a:spLocks noChangeArrowheads="1"/>
          </p:cNvSpPr>
          <p:nvPr/>
        </p:nvSpPr>
        <p:spPr bwMode="auto">
          <a:xfrm rot="1407732">
            <a:off x="777875" y="4592638"/>
            <a:ext cx="5522913" cy="3730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276488" name="Rectangle 8"/>
          <p:cNvSpPr>
            <a:spLocks noChangeArrowheads="1"/>
          </p:cNvSpPr>
          <p:nvPr/>
        </p:nvSpPr>
        <p:spPr bwMode="auto">
          <a:xfrm>
            <a:off x="858838" y="3525838"/>
            <a:ext cx="5400675" cy="251936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276491" name="Text Box 11"/>
          <p:cNvSpPr txBox="1">
            <a:spLocks noChangeArrowheads="1"/>
          </p:cNvSpPr>
          <p:nvPr/>
        </p:nvSpPr>
        <p:spPr bwMode="auto">
          <a:xfrm>
            <a:off x="6588125" y="3813175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400" i="0" dirty="0">
                <a:solidFill>
                  <a:srgbClr val="CC0000"/>
                </a:solidFill>
              </a:rPr>
              <a:t>«</a:t>
            </a:r>
            <a:r>
              <a:rPr lang="nb-NO" altLang="nb-NO" sz="2400" dirty="0" err="1" smtClean="0">
                <a:solidFill>
                  <a:srgbClr val="CC0000"/>
                </a:solidFill>
              </a:rPr>
              <a:t>X</a:t>
            </a:r>
            <a:r>
              <a:rPr lang="nb-NO" altLang="nb-NO" sz="2400" i="0" dirty="0" smtClean="0">
                <a:solidFill>
                  <a:srgbClr val="CC0000"/>
                </a:solidFill>
              </a:rPr>
              <a:t> </a:t>
            </a:r>
            <a:r>
              <a:rPr lang="nb-NO" altLang="nb-NO" sz="2400" i="0" dirty="0">
                <a:solidFill>
                  <a:srgbClr val="CC0000"/>
                </a:solidFill>
              </a:rPr>
              <a:t>= </a:t>
            </a:r>
            <a:r>
              <a:rPr lang="nb-NO" altLang="nb-NO" sz="2400" i="0" dirty="0" smtClean="0">
                <a:solidFill>
                  <a:srgbClr val="CC0000"/>
                </a:solidFill>
              </a:rPr>
              <a:t>7»</a:t>
            </a:r>
            <a:r>
              <a:rPr lang="nb-NO" altLang="nb-NO" sz="2400" dirty="0" smtClean="0">
                <a:solidFill>
                  <a:srgbClr val="CC0000"/>
                </a:solidFill>
              </a:rPr>
              <a:t> </a:t>
            </a:r>
            <a:endParaRPr lang="nb-NO" altLang="nb-NO" sz="2400" i="0" dirty="0"/>
          </a:p>
        </p:txBody>
      </p:sp>
      <p:sp>
        <p:nvSpPr>
          <p:cNvPr id="276492" name="Rectangle 12"/>
          <p:cNvSpPr>
            <a:spLocks noChangeArrowheads="1"/>
          </p:cNvSpPr>
          <p:nvPr/>
        </p:nvSpPr>
        <p:spPr bwMode="auto">
          <a:xfrm>
            <a:off x="755650" y="868363"/>
            <a:ext cx="7777163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De </a:t>
            </a:r>
            <a:r>
              <a:rPr lang="nb-NO" altLang="nb-NO" sz="2800" dirty="0"/>
              <a:t>mulige verdiene </a:t>
            </a:r>
            <a:r>
              <a:rPr lang="nb-NO" altLang="nb-NO" sz="2800" i="0" dirty="0"/>
              <a:t>til </a:t>
            </a:r>
            <a:r>
              <a:rPr lang="nb-NO" altLang="nb-NO" sz="2800" dirty="0" err="1"/>
              <a:t>X</a:t>
            </a:r>
            <a:r>
              <a:rPr lang="nb-NO" altLang="nb-NO" sz="2800" i="0" dirty="0"/>
              <a:t> er 2, 3, 4, … , 11, 12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Ved å telle opp antall gunstige utfall for </a:t>
            </a:r>
            <a:r>
              <a:rPr lang="nb-NO" altLang="nb-NO" sz="2800" i="0" dirty="0" smtClean="0"/>
              <a:t>hendelsen «</a:t>
            </a:r>
            <a:r>
              <a:rPr lang="nb-NO" altLang="nb-NO" sz="2800" dirty="0" err="1" smtClean="0"/>
              <a:t>X</a:t>
            </a:r>
            <a:r>
              <a:rPr lang="nb-NO" altLang="nb-NO" sz="2800" dirty="0" smtClean="0"/>
              <a:t> </a:t>
            </a:r>
            <a:r>
              <a:rPr lang="nb-NO" altLang="nb-NO" sz="2800" i="0" dirty="0"/>
              <a:t>=</a:t>
            </a:r>
            <a:r>
              <a:rPr lang="nb-NO" altLang="nb-NO" sz="2800" dirty="0"/>
              <a:t> </a:t>
            </a:r>
            <a:r>
              <a:rPr lang="nb-NO" altLang="nb-NO" sz="2800" dirty="0" smtClean="0"/>
              <a:t>k</a:t>
            </a:r>
            <a:r>
              <a:rPr lang="nb-NO" altLang="nb-NO" sz="2800" i="0" dirty="0"/>
              <a:t>»</a:t>
            </a:r>
            <a:r>
              <a:rPr lang="nb-NO" altLang="nb-NO" sz="2800" i="0" dirty="0" smtClean="0"/>
              <a:t> </a:t>
            </a:r>
            <a:r>
              <a:rPr lang="nb-NO" altLang="nb-NO" sz="2800" i="0" dirty="0"/>
              <a:t>kan vi bestemme               </a:t>
            </a:r>
            <a:r>
              <a:rPr lang="nb-NO" altLang="nb-NO" sz="2800" dirty="0"/>
              <a:t>P</a:t>
            </a:r>
            <a:r>
              <a:rPr lang="nb-NO" altLang="nb-NO" sz="2800" i="0" dirty="0"/>
              <a:t>(</a:t>
            </a:r>
            <a:r>
              <a:rPr lang="nb-NO" altLang="nb-NO" sz="2800" dirty="0" err="1"/>
              <a:t>X</a:t>
            </a:r>
            <a:r>
              <a:rPr lang="nb-NO" altLang="nb-NO" sz="2800" i="0" dirty="0"/>
              <a:t> = </a:t>
            </a:r>
            <a:r>
              <a:rPr lang="nb-NO" altLang="nb-NO" sz="2800" dirty="0"/>
              <a:t>k</a:t>
            </a:r>
            <a:r>
              <a:rPr lang="nb-NO" altLang="nb-NO" sz="2800" i="0" dirty="0"/>
              <a:t>) for</a:t>
            </a:r>
            <a:r>
              <a:rPr lang="nb-NO" altLang="nb-NO" sz="2800" dirty="0"/>
              <a:t> k</a:t>
            </a:r>
            <a:r>
              <a:rPr lang="nb-NO" altLang="nb-NO" sz="2800" i="0" dirty="0"/>
              <a:t> = 2, 3, … , 12</a:t>
            </a:r>
            <a:endParaRPr lang="en-US" altLang="nb-NO" sz="2800" i="0" dirty="0"/>
          </a:p>
        </p:txBody>
      </p:sp>
      <p:sp>
        <p:nvSpPr>
          <p:cNvPr id="276494" name="Text Box 14"/>
          <p:cNvSpPr txBox="1">
            <a:spLocks noChangeArrowheads="1"/>
          </p:cNvSpPr>
          <p:nvPr/>
        </p:nvSpPr>
        <p:spPr bwMode="auto">
          <a:xfrm>
            <a:off x="6626225" y="4700588"/>
            <a:ext cx="2338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400">
                <a:solidFill>
                  <a:srgbClr val="CC0000"/>
                </a:solidFill>
              </a:rPr>
              <a:t>P</a:t>
            </a:r>
            <a:r>
              <a:rPr lang="nb-NO" altLang="nb-NO" sz="2400" i="0">
                <a:solidFill>
                  <a:srgbClr val="CC0000"/>
                </a:solidFill>
              </a:rPr>
              <a:t>(</a:t>
            </a:r>
            <a:r>
              <a:rPr lang="nb-NO" altLang="nb-NO" sz="2400">
                <a:solidFill>
                  <a:srgbClr val="CC0000"/>
                </a:solidFill>
              </a:rPr>
              <a:t>X</a:t>
            </a:r>
            <a:r>
              <a:rPr lang="nb-NO" altLang="nb-NO" sz="2400" i="0">
                <a:solidFill>
                  <a:srgbClr val="CC0000"/>
                </a:solidFill>
              </a:rPr>
              <a:t> </a:t>
            </a:r>
            <a:r>
              <a:rPr lang="nb-NO" altLang="nb-NO" sz="2400">
                <a:solidFill>
                  <a:srgbClr val="CC0000"/>
                </a:solidFill>
              </a:rPr>
              <a:t>= </a:t>
            </a:r>
            <a:r>
              <a:rPr lang="nb-NO" altLang="nb-NO" sz="2400" i="0">
                <a:solidFill>
                  <a:srgbClr val="CC0000"/>
                </a:solidFill>
              </a:rPr>
              <a:t>7) </a:t>
            </a:r>
            <a:r>
              <a:rPr lang="nb-NO" altLang="nb-NO" sz="2400">
                <a:solidFill>
                  <a:srgbClr val="CC0000"/>
                </a:solidFill>
              </a:rPr>
              <a:t>= </a:t>
            </a:r>
            <a:r>
              <a:rPr lang="nb-NO" altLang="nb-NO" sz="2400" i="0">
                <a:solidFill>
                  <a:srgbClr val="CC0000"/>
                </a:solidFill>
              </a:rPr>
              <a:t>6/36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80E8-E569-4869-B984-10028D77292B}" type="slidenum">
              <a:rPr lang="en-US" altLang="nb-NO" smtClean="0"/>
              <a:pPr/>
              <a:t>9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6" grpId="0" build="allAtOnce"/>
      <p:bldP spid="276487" grpId="0" animBg="1"/>
      <p:bldP spid="276488" grpId="0" animBg="1"/>
      <p:bldP spid="276491" grpId="0" build="allAtOnce"/>
      <p:bldP spid="276492" grpId="0" uiExpand="1" build="p"/>
      <p:bldP spid="276494" grpId="0" build="allAtOnce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6376</TotalTime>
  <Words>1143</Words>
  <Application>Microsoft Office PowerPoint</Application>
  <PresentationFormat>On-screen Show (4:3)</PresentationFormat>
  <Paragraphs>171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Cambria Math</vt:lpstr>
      <vt:lpstr>DINOT-Regular</vt:lpstr>
      <vt:lpstr>Default Design</vt:lpstr>
      <vt:lpstr>Equation</vt:lpstr>
      <vt:lpstr>MAT0100V Sannsynlighetsregning og kombinatorikk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Tilfeldige variabler</vt:lpstr>
      <vt:lpstr>PowerPoint Presentation</vt:lpstr>
      <vt:lpstr>PowerPoint Presentation</vt:lpstr>
      <vt:lpstr>PowerPoint Presentation</vt:lpstr>
      <vt:lpstr>PowerPoint Presentation</vt:lpstr>
      <vt:lpstr>Generelt har vi følgende situasjon:</vt:lpstr>
      <vt:lpstr>PowerPoint Presentation</vt:lpstr>
      <vt:lpstr>PowerPoint Presentation</vt:lpstr>
      <vt:lpstr>PowerPoint Presentation</vt:lpstr>
      <vt:lpstr>Binomisk fordeling</vt:lpstr>
      <vt:lpstr>PowerPoint Presentation</vt:lpstr>
      <vt:lpstr>PowerPoint Presentation</vt:lpstr>
      <vt:lpstr>Generelt har vi følgende situasjon:</vt:lpstr>
      <vt:lpstr>PowerPoint Presentation</vt:lpstr>
      <vt:lpstr>PowerPoint Presentation</vt:lpstr>
      <vt:lpstr>PowerPoint Presentation</vt:lpstr>
    </vt:vector>
  </TitlesOfParts>
  <Company>UiO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MA-EVU2 Sannsynlighetsregning med anvendelser i spillteori og statistikk</dc:title>
  <dc:creator>borgan</dc:creator>
  <cp:lastModifiedBy>Ørnulf Borgan</cp:lastModifiedBy>
  <cp:revision>555</cp:revision>
  <cp:lastPrinted>2016-04-08T13:08:22Z</cp:lastPrinted>
  <dcterms:created xsi:type="dcterms:W3CDTF">2003-10-01T16:45:29Z</dcterms:created>
  <dcterms:modified xsi:type="dcterms:W3CDTF">2016-04-08T13:21:16Z</dcterms:modified>
</cp:coreProperties>
</file>